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64" r:id="rId2"/>
    <p:sldId id="391" r:id="rId3"/>
    <p:sldId id="393" r:id="rId4"/>
    <p:sldId id="394" r:id="rId5"/>
    <p:sldId id="419" r:id="rId6"/>
    <p:sldId id="395" r:id="rId7"/>
    <p:sldId id="370" r:id="rId8"/>
    <p:sldId id="343" r:id="rId9"/>
    <p:sldId id="340" r:id="rId10"/>
    <p:sldId id="305" r:id="rId11"/>
    <p:sldId id="350" r:id="rId12"/>
    <p:sldId id="344" r:id="rId13"/>
    <p:sldId id="332" r:id="rId14"/>
    <p:sldId id="345" r:id="rId15"/>
    <p:sldId id="353" r:id="rId16"/>
    <p:sldId id="346" r:id="rId17"/>
    <p:sldId id="354" r:id="rId18"/>
    <p:sldId id="333" r:id="rId19"/>
    <p:sldId id="355" r:id="rId20"/>
    <p:sldId id="397" r:id="rId21"/>
    <p:sldId id="371" r:id="rId22"/>
    <p:sldId id="369" r:id="rId23"/>
    <p:sldId id="396" r:id="rId24"/>
    <p:sldId id="421" r:id="rId25"/>
    <p:sldId id="260" r:id="rId26"/>
    <p:sldId id="261" r:id="rId27"/>
    <p:sldId id="262" r:id="rId28"/>
    <p:sldId id="263" r:id="rId29"/>
    <p:sldId id="264" r:id="rId30"/>
    <p:sldId id="265" r:id="rId31"/>
    <p:sldId id="406" r:id="rId32"/>
    <p:sldId id="413" r:id="rId33"/>
    <p:sldId id="414" r:id="rId34"/>
    <p:sldId id="415" r:id="rId35"/>
    <p:sldId id="416" r:id="rId36"/>
    <p:sldId id="417" r:id="rId37"/>
    <p:sldId id="418" r:id="rId38"/>
    <p:sldId id="266" r:id="rId39"/>
    <p:sldId id="267" r:id="rId40"/>
    <p:sldId id="268" r:id="rId41"/>
    <p:sldId id="269" r:id="rId42"/>
    <p:sldId id="399" r:id="rId43"/>
    <p:sldId id="270" r:id="rId44"/>
    <p:sldId id="271" r:id="rId45"/>
    <p:sldId id="272" r:id="rId46"/>
    <p:sldId id="273" r:id="rId47"/>
    <p:sldId id="27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980" autoAdjust="0"/>
    <p:restoredTop sz="88786" autoAdjust="0"/>
  </p:normalViewPr>
  <p:slideViewPr>
    <p:cSldViewPr>
      <p:cViewPr varScale="1">
        <p:scale>
          <a:sx n="97" d="100"/>
          <a:sy n="97" d="100"/>
        </p:scale>
        <p:origin x="167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73BCE9-C121-456F-9FF0-88F78A711719}" type="datetimeFigureOut">
              <a:rPr lang="en-US" smtClean="0"/>
              <a:pPr/>
              <a:t>3/17/21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B4B15-09E1-46D1-B247-93A07D934F56}" type="slidenum">
              <a:rPr lang="en-US" smtClean="0"/>
              <a:pPr/>
              <a:t>‹#›</a:t>
            </a:fld>
            <a:endParaRPr lang="en-US"/>
          </a:p>
        </p:txBody>
      </p:sp>
    </p:spTree>
    <p:extLst>
      <p:ext uri="{BB962C8B-B14F-4D97-AF65-F5344CB8AC3E}">
        <p14:creationId xmlns:p14="http://schemas.microsoft.com/office/powerpoint/2010/main" val="130195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xmlns="" id="{8017B59A-8439-4317-84D6-F45D6947663D}"/>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xmlns="" id="{D239CDC0-53D1-4AD7-A6CD-C937A05BA07B}"/>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ea typeface="宋体" charset="0"/>
              <a:cs typeface="Segoe UI" charset="0"/>
            </a:endParaRPr>
          </a:p>
        </p:txBody>
      </p:sp>
      <p:sp>
        <p:nvSpPr>
          <p:cNvPr id="29700" name="Slide Number Placeholder 3">
            <a:extLst>
              <a:ext uri="{FF2B5EF4-FFF2-40B4-BE49-F238E27FC236}">
                <a16:creationId xmlns:a16="http://schemas.microsoft.com/office/drawing/2014/main" xmlns="" id="{D12754C0-B654-40C4-839B-A174F2641307}"/>
              </a:ext>
            </a:extLst>
          </p:cNvPr>
          <p:cNvSpPr>
            <a:spLocks noGrp="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09B758-7E1A-4E87-B4FC-2F5CA39F4411}" type="slidenum">
              <a:rPr lang="zh-CN" altLang="en-US" sz="1200">
                <a:ea typeface="宋体" panose="02010600030101010101" pitchFamily="2" charset="-122"/>
              </a:rPr>
              <a:pPr/>
              <a:t>8</a:t>
            </a:fld>
            <a:endParaRPr lang="en-US" altLang="zh-CN" sz="1200">
              <a:ea typeface="宋体" panose="02010600030101010101" pitchFamily="2" charset="-122"/>
            </a:endParaRPr>
          </a:p>
        </p:txBody>
      </p:sp>
    </p:spTree>
    <p:extLst>
      <p:ext uri="{BB962C8B-B14F-4D97-AF65-F5344CB8AC3E}">
        <p14:creationId xmlns:p14="http://schemas.microsoft.com/office/powerpoint/2010/main" val="123451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xmlns="" id="{2835C6E1-496F-4FC1-8480-242D825076AD}"/>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xmlns="" id="{389571EA-A731-4DA3-A1ED-1DF8213ADC80}"/>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cs typeface="+mn-cs"/>
            </a:endParaRPr>
          </a:p>
        </p:txBody>
      </p:sp>
      <p:sp>
        <p:nvSpPr>
          <p:cNvPr id="39940" name="Slide Number Placeholder 3">
            <a:extLst>
              <a:ext uri="{FF2B5EF4-FFF2-40B4-BE49-F238E27FC236}">
                <a16:creationId xmlns:a16="http://schemas.microsoft.com/office/drawing/2014/main" xmlns="" id="{A53270EC-1778-441A-A982-D20D0251DDEA}"/>
              </a:ext>
            </a:extLst>
          </p:cNvPr>
          <p:cNvSpPr>
            <a:spLocks noGrp="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3AACA4-967D-4A86-9A1A-E6FB697CEC84}" type="slidenum">
              <a:rPr lang="zh-CN" altLang="en-US" sz="1200">
                <a:ea typeface="宋体" panose="02010600030101010101" pitchFamily="2" charset="-122"/>
              </a:rPr>
              <a:pPr/>
              <a:t>17</a:t>
            </a:fld>
            <a:endParaRPr lang="en-US" altLang="zh-CN" sz="1200">
              <a:ea typeface="宋体" panose="02010600030101010101" pitchFamily="2" charset="-122"/>
            </a:endParaRPr>
          </a:p>
        </p:txBody>
      </p:sp>
    </p:spTree>
    <p:extLst>
      <p:ext uri="{BB962C8B-B14F-4D97-AF65-F5344CB8AC3E}">
        <p14:creationId xmlns:p14="http://schemas.microsoft.com/office/powerpoint/2010/main" val="159200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B58C2CAC-DAD8-427A-9539-26CA8BFE31ED}"/>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xmlns="" id="{9D1CCA83-7904-48F3-B998-2F41ABF827BD}"/>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cs typeface="+mn-cs"/>
            </a:endParaRPr>
          </a:p>
        </p:txBody>
      </p:sp>
      <p:sp>
        <p:nvSpPr>
          <p:cNvPr id="40964" name="Slide Number Placeholder 3">
            <a:extLst>
              <a:ext uri="{FF2B5EF4-FFF2-40B4-BE49-F238E27FC236}">
                <a16:creationId xmlns:a16="http://schemas.microsoft.com/office/drawing/2014/main" xmlns="" id="{76930D61-B4BE-42B8-A556-F02A7204D25D}"/>
              </a:ext>
            </a:extLst>
          </p:cNvPr>
          <p:cNvSpPr>
            <a:spLocks noGrp="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8BDF722-EA95-47C7-8354-9BECEA5572E8}" type="slidenum">
              <a:rPr lang="zh-CN" altLang="en-US" sz="1200">
                <a:ea typeface="宋体" panose="02010600030101010101" pitchFamily="2" charset="-122"/>
              </a:rPr>
              <a:pPr/>
              <a:t>18</a:t>
            </a:fld>
            <a:endParaRPr lang="en-US" altLang="zh-CN" sz="1200">
              <a:ea typeface="宋体" panose="02010600030101010101" pitchFamily="2" charset="-122"/>
            </a:endParaRPr>
          </a:p>
        </p:txBody>
      </p:sp>
    </p:spTree>
    <p:extLst>
      <p:ext uri="{BB962C8B-B14F-4D97-AF65-F5344CB8AC3E}">
        <p14:creationId xmlns:p14="http://schemas.microsoft.com/office/powerpoint/2010/main" val="2057914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xmlns="" id="{809B3BEB-FB62-4B65-989A-B5301A4795C7}"/>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xmlns="" id="{2DDE6840-CF66-47CD-942C-E2B35FD48A92}"/>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cs typeface="+mn-cs"/>
            </a:endParaRPr>
          </a:p>
        </p:txBody>
      </p:sp>
      <p:sp>
        <p:nvSpPr>
          <p:cNvPr id="41988" name="Slide Number Placeholder 3">
            <a:extLst>
              <a:ext uri="{FF2B5EF4-FFF2-40B4-BE49-F238E27FC236}">
                <a16:creationId xmlns:a16="http://schemas.microsoft.com/office/drawing/2014/main" xmlns="" id="{8B52E1B6-9B3E-4F85-AD5D-581A45C33CDB}"/>
              </a:ext>
            </a:extLst>
          </p:cNvPr>
          <p:cNvSpPr>
            <a:spLocks noGrp="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78A20B-AB60-4218-B009-07AD8940133E}" type="slidenum">
              <a:rPr lang="zh-CN" altLang="en-US" sz="1200">
                <a:ea typeface="宋体" panose="02010600030101010101" pitchFamily="2" charset="-122"/>
              </a:rPr>
              <a:pPr/>
              <a:t>19</a:t>
            </a:fld>
            <a:endParaRPr lang="en-US" altLang="zh-CN" sz="1200">
              <a:ea typeface="宋体" panose="02010600030101010101" pitchFamily="2" charset="-122"/>
            </a:endParaRPr>
          </a:p>
        </p:txBody>
      </p:sp>
    </p:spTree>
    <p:extLst>
      <p:ext uri="{BB962C8B-B14F-4D97-AF65-F5344CB8AC3E}">
        <p14:creationId xmlns:p14="http://schemas.microsoft.com/office/powerpoint/2010/main" val="5080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xmlns="" id="{217C242C-89DD-44DB-B3FA-608D48579EC9}"/>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xmlns="" id="{C920CE55-4384-421E-9EA8-038EFCFEF59C}"/>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cs typeface="+mn-cs"/>
            </a:endParaRPr>
          </a:p>
        </p:txBody>
      </p:sp>
      <p:sp>
        <p:nvSpPr>
          <p:cNvPr id="43012" name="Slide Number Placeholder 3">
            <a:extLst>
              <a:ext uri="{FF2B5EF4-FFF2-40B4-BE49-F238E27FC236}">
                <a16:creationId xmlns:a16="http://schemas.microsoft.com/office/drawing/2014/main" xmlns="" id="{2067BC5D-9DAF-462E-9AD7-52CBA9CACD5C}"/>
              </a:ext>
            </a:extLst>
          </p:cNvPr>
          <p:cNvSpPr>
            <a:spLocks noGrp="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24BB327-A226-47B1-8DC1-DC0C9605E6D3}" type="slidenum">
              <a:rPr lang="zh-CN" altLang="en-US" sz="1200">
                <a:ea typeface="宋体" panose="02010600030101010101" pitchFamily="2" charset="-122"/>
              </a:rPr>
              <a:pPr/>
              <a:t>21</a:t>
            </a:fld>
            <a:endParaRPr lang="en-US" altLang="zh-CN" sz="1200">
              <a:ea typeface="宋体" panose="02010600030101010101" pitchFamily="2" charset="-122"/>
            </a:endParaRPr>
          </a:p>
        </p:txBody>
      </p:sp>
    </p:spTree>
    <p:extLst>
      <p:ext uri="{BB962C8B-B14F-4D97-AF65-F5344CB8AC3E}">
        <p14:creationId xmlns:p14="http://schemas.microsoft.com/office/powerpoint/2010/main" val="1636504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E97397-BA3A-4206-8440-DF5C03B187AC}" type="slidenum">
              <a:rPr lang="en-US" smtClean="0"/>
              <a:pPr fontAlgn="base">
                <a:spcBef>
                  <a:spcPct val="0"/>
                </a:spcBef>
                <a:spcAft>
                  <a:spcPct val="0"/>
                </a:spcAft>
                <a:defRPr/>
              </a:pPr>
              <a:t>22</a:t>
            </a:fld>
            <a:endParaRPr lang="en-US"/>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extLst>
      <p:ext uri="{BB962C8B-B14F-4D97-AF65-F5344CB8AC3E}">
        <p14:creationId xmlns:p14="http://schemas.microsoft.com/office/powerpoint/2010/main" val="191033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9">
            <a:extLst>
              <a:ext uri="{FF2B5EF4-FFF2-40B4-BE49-F238E27FC236}">
                <a16:creationId xmlns:a16="http://schemas.microsoft.com/office/drawing/2014/main" xmlns="" id="{6F764319-404F-4A67-97B6-D192C5F4A5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3F675327-E943-439F-89DB-B6B31915EAB2}" type="slidenum">
              <a:rPr lang="en-GB" altLang="en-US" sz="1200">
                <a:latin typeface="Times New Roman" panose="02020603050405020304" pitchFamily="18" charset="0"/>
              </a:rPr>
              <a:pPr eaLnBrk="1" hangingPunct="1"/>
              <a:t>24</a:t>
            </a:fld>
            <a:endParaRPr lang="en-GB" altLang="en-US" sz="1200">
              <a:latin typeface="Times New Roman" panose="02020603050405020304" pitchFamily="18" charset="0"/>
            </a:endParaRPr>
          </a:p>
        </p:txBody>
      </p:sp>
      <p:sp>
        <p:nvSpPr>
          <p:cNvPr id="93187" name="Text Box 1">
            <a:extLst>
              <a:ext uri="{FF2B5EF4-FFF2-40B4-BE49-F238E27FC236}">
                <a16:creationId xmlns:a16="http://schemas.microsoft.com/office/drawing/2014/main" xmlns="" id="{BC17031A-C85A-4C84-8415-8CF097009825}"/>
              </a:ext>
            </a:extLst>
          </p:cNvPr>
          <p:cNvSpPr>
            <a:spLocks noGrp="1" noRot="1" noChangeAspect="1" noChangeArrowheads="1" noTextEdit="1"/>
          </p:cNvSpPr>
          <p:nvPr>
            <p:ph type="sldImg"/>
          </p:nvPr>
        </p:nvSpPr>
        <p:spPr>
          <a:xfrm>
            <a:off x="1258888" y="720725"/>
            <a:ext cx="4800600" cy="3600450"/>
          </a:xfrm>
          <a:solidFill>
            <a:srgbClr val="FFFFFF"/>
          </a:solidFill>
          <a:ln/>
        </p:spPr>
      </p:sp>
      <p:sp>
        <p:nvSpPr>
          <p:cNvPr id="93188" name="Text Box 2">
            <a:extLst>
              <a:ext uri="{FF2B5EF4-FFF2-40B4-BE49-F238E27FC236}">
                <a16:creationId xmlns:a16="http://schemas.microsoft.com/office/drawing/2014/main" xmlns="" id="{F69DC481-B08F-40E1-A7D2-F30001C31660}"/>
              </a:ext>
            </a:extLst>
          </p:cNvPr>
          <p:cNvSpPr>
            <a:spLocks noGrp="1" noChangeArrowheads="1"/>
          </p:cNvSpPr>
          <p:nvPr>
            <p:ph type="body" idx="1"/>
          </p:nvPr>
        </p:nvSpPr>
        <p:spPr>
          <a:xfrm>
            <a:off x="974725" y="4560888"/>
            <a:ext cx="5365750" cy="4230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5577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xmlns="" id="{9ECB5749-58C1-4567-8310-5F1F2472F6C1}"/>
              </a:ext>
            </a:extLst>
          </p:cNvPr>
          <p:cNvSpPr txBox="1">
            <a:spLocks noChangeArrowheads="1"/>
          </p:cNvSpPr>
          <p:nvPr/>
        </p:nvSpPr>
        <p:spPr bwMode="auto">
          <a:xfrm>
            <a:off x="1312863" y="1027113"/>
            <a:ext cx="4933950" cy="37004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698" name="Rectangle 2">
            <a:extLst>
              <a:ext uri="{FF2B5EF4-FFF2-40B4-BE49-F238E27FC236}">
                <a16:creationId xmlns:a16="http://schemas.microsoft.com/office/drawing/2014/main" xmlns="" id="{6B72C4E7-5AD9-4EF5-BD14-6779CBB40AEC}"/>
              </a:ext>
            </a:extLst>
          </p:cNvPr>
          <p:cNvSpPr txBox="1">
            <a:spLocks noGrp="1" noChangeArrowheads="1"/>
          </p:cNvSpPr>
          <p:nvPr>
            <p:ph type="body"/>
          </p:nvPr>
        </p:nvSpPr>
        <p:spPr bwMode="auto">
          <a:xfrm>
            <a:off x="1169988" y="5086350"/>
            <a:ext cx="5224462" cy="4105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099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a:extLst>
              <a:ext uri="{FF2B5EF4-FFF2-40B4-BE49-F238E27FC236}">
                <a16:creationId xmlns:a16="http://schemas.microsoft.com/office/drawing/2014/main" xmlns="" id="{0046EA0D-653B-4388-8585-B2B71EDC052B}"/>
              </a:ext>
            </a:extLst>
          </p:cNvPr>
          <p:cNvSpPr txBox="1">
            <a:spLocks noChangeArrowheads="1"/>
          </p:cNvSpPr>
          <p:nvPr/>
        </p:nvSpPr>
        <p:spPr bwMode="auto">
          <a:xfrm>
            <a:off x="1312863" y="1027113"/>
            <a:ext cx="4933950" cy="37004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22" name="Rectangle 2">
            <a:extLst>
              <a:ext uri="{FF2B5EF4-FFF2-40B4-BE49-F238E27FC236}">
                <a16:creationId xmlns:a16="http://schemas.microsoft.com/office/drawing/2014/main" xmlns="" id="{4DF2A9EE-3511-4937-BB0D-D520460B6815}"/>
              </a:ext>
            </a:extLst>
          </p:cNvPr>
          <p:cNvSpPr txBox="1">
            <a:spLocks noGrp="1" noChangeArrowheads="1"/>
          </p:cNvSpPr>
          <p:nvPr>
            <p:ph type="body"/>
          </p:nvPr>
        </p:nvSpPr>
        <p:spPr bwMode="auto">
          <a:xfrm>
            <a:off x="1169988" y="5086350"/>
            <a:ext cx="5224462" cy="4105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80733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xmlns="" id="{75A7761E-DE17-4432-A139-8322288C7258}"/>
              </a:ext>
            </a:extLst>
          </p:cNvPr>
          <p:cNvSpPr txBox="1">
            <a:spLocks noChangeArrowheads="1"/>
          </p:cNvSpPr>
          <p:nvPr/>
        </p:nvSpPr>
        <p:spPr bwMode="auto">
          <a:xfrm>
            <a:off x="1312863" y="1027113"/>
            <a:ext cx="4933950" cy="37004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1746" name="Rectangle 2">
            <a:extLst>
              <a:ext uri="{FF2B5EF4-FFF2-40B4-BE49-F238E27FC236}">
                <a16:creationId xmlns:a16="http://schemas.microsoft.com/office/drawing/2014/main" xmlns="" id="{F793CBA9-6E1C-463F-A99F-BE73BD250E83}"/>
              </a:ext>
            </a:extLst>
          </p:cNvPr>
          <p:cNvSpPr txBox="1">
            <a:spLocks noGrp="1" noChangeArrowheads="1"/>
          </p:cNvSpPr>
          <p:nvPr>
            <p:ph type="body"/>
          </p:nvPr>
        </p:nvSpPr>
        <p:spPr bwMode="auto">
          <a:xfrm>
            <a:off x="1169988" y="5086350"/>
            <a:ext cx="5224462" cy="4105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61485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a:extLst>
              <a:ext uri="{FF2B5EF4-FFF2-40B4-BE49-F238E27FC236}">
                <a16:creationId xmlns:a16="http://schemas.microsoft.com/office/drawing/2014/main" xmlns="" id="{8C557C1B-3E1C-417F-9991-E5606D83BC7C}"/>
              </a:ext>
            </a:extLst>
          </p:cNvPr>
          <p:cNvSpPr txBox="1">
            <a:spLocks noChangeArrowheads="1"/>
          </p:cNvSpPr>
          <p:nvPr/>
        </p:nvSpPr>
        <p:spPr bwMode="auto">
          <a:xfrm>
            <a:off x="1312863" y="1027113"/>
            <a:ext cx="4933950" cy="37004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2770" name="Rectangle 2">
            <a:extLst>
              <a:ext uri="{FF2B5EF4-FFF2-40B4-BE49-F238E27FC236}">
                <a16:creationId xmlns:a16="http://schemas.microsoft.com/office/drawing/2014/main" xmlns="" id="{C1053B04-9CBA-4581-913F-80A3779DB21B}"/>
              </a:ext>
            </a:extLst>
          </p:cNvPr>
          <p:cNvSpPr txBox="1">
            <a:spLocks noGrp="1" noChangeArrowheads="1"/>
          </p:cNvSpPr>
          <p:nvPr>
            <p:ph type="body"/>
          </p:nvPr>
        </p:nvSpPr>
        <p:spPr bwMode="auto">
          <a:xfrm>
            <a:off x="1169988" y="5086350"/>
            <a:ext cx="5224462" cy="4105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47999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xmlns="" id="{84B98212-B700-46A0-8ED4-90AA6380F380}"/>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xmlns="" id="{C7464541-5177-4FC0-97D5-A1A882F693C0}"/>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cs typeface="+mn-cs"/>
            </a:endParaRPr>
          </a:p>
        </p:txBody>
      </p:sp>
      <p:sp>
        <p:nvSpPr>
          <p:cNvPr id="30724" name="Slide Number Placeholder 3">
            <a:extLst>
              <a:ext uri="{FF2B5EF4-FFF2-40B4-BE49-F238E27FC236}">
                <a16:creationId xmlns:a16="http://schemas.microsoft.com/office/drawing/2014/main" xmlns="" id="{582FA516-7167-42B4-B1E2-054483CBD2D9}"/>
              </a:ext>
            </a:extLst>
          </p:cNvPr>
          <p:cNvSpPr>
            <a:spLocks noGrp="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A1D0227-384A-45E4-824D-3EC01BF735BF}" type="slidenum">
              <a:rPr lang="zh-CN" altLang="en-US" sz="1200">
                <a:ea typeface="宋体" panose="02010600030101010101" pitchFamily="2" charset="-122"/>
              </a:rPr>
              <a:pPr/>
              <a:t>9</a:t>
            </a:fld>
            <a:endParaRPr lang="en-US" altLang="zh-CN" sz="1200">
              <a:ea typeface="宋体" panose="02010600030101010101" pitchFamily="2" charset="-122"/>
            </a:endParaRPr>
          </a:p>
        </p:txBody>
      </p:sp>
    </p:spTree>
    <p:extLst>
      <p:ext uri="{BB962C8B-B14F-4D97-AF65-F5344CB8AC3E}">
        <p14:creationId xmlns:p14="http://schemas.microsoft.com/office/powerpoint/2010/main" val="1734764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a:extLst>
              <a:ext uri="{FF2B5EF4-FFF2-40B4-BE49-F238E27FC236}">
                <a16:creationId xmlns:a16="http://schemas.microsoft.com/office/drawing/2014/main" xmlns="" id="{31F99D4C-30A6-487D-88C3-5F3BED9FAE12}"/>
              </a:ext>
            </a:extLst>
          </p:cNvPr>
          <p:cNvSpPr txBox="1">
            <a:spLocks noChangeArrowheads="1"/>
          </p:cNvSpPr>
          <p:nvPr/>
        </p:nvSpPr>
        <p:spPr bwMode="auto">
          <a:xfrm>
            <a:off x="1312863" y="1027113"/>
            <a:ext cx="4933950" cy="37004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3794" name="Rectangle 2">
            <a:extLst>
              <a:ext uri="{FF2B5EF4-FFF2-40B4-BE49-F238E27FC236}">
                <a16:creationId xmlns:a16="http://schemas.microsoft.com/office/drawing/2014/main" xmlns="" id="{CBCC3676-0C25-44BC-9DA8-CFEB95EF4D25}"/>
              </a:ext>
            </a:extLst>
          </p:cNvPr>
          <p:cNvSpPr txBox="1">
            <a:spLocks noGrp="1" noChangeArrowheads="1"/>
          </p:cNvSpPr>
          <p:nvPr>
            <p:ph type="body"/>
          </p:nvPr>
        </p:nvSpPr>
        <p:spPr bwMode="auto">
          <a:xfrm>
            <a:off x="1169988" y="5086350"/>
            <a:ext cx="5224462" cy="4105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45400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a:extLst>
              <a:ext uri="{FF2B5EF4-FFF2-40B4-BE49-F238E27FC236}">
                <a16:creationId xmlns:a16="http://schemas.microsoft.com/office/drawing/2014/main" xmlns="" id="{7EB01BF1-187A-4FF7-BBF3-739A3FD5F865}"/>
              </a:ext>
            </a:extLst>
          </p:cNvPr>
          <p:cNvSpPr txBox="1">
            <a:spLocks noChangeArrowheads="1"/>
          </p:cNvSpPr>
          <p:nvPr/>
        </p:nvSpPr>
        <p:spPr bwMode="auto">
          <a:xfrm>
            <a:off x="1312863" y="1027113"/>
            <a:ext cx="4933950" cy="37004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4818" name="Rectangle 2">
            <a:extLst>
              <a:ext uri="{FF2B5EF4-FFF2-40B4-BE49-F238E27FC236}">
                <a16:creationId xmlns:a16="http://schemas.microsoft.com/office/drawing/2014/main" xmlns="" id="{9DA3FD66-38D6-40A1-A926-5838D8A9E070}"/>
              </a:ext>
            </a:extLst>
          </p:cNvPr>
          <p:cNvSpPr txBox="1">
            <a:spLocks noGrp="1" noChangeArrowheads="1"/>
          </p:cNvSpPr>
          <p:nvPr>
            <p:ph type="body"/>
          </p:nvPr>
        </p:nvSpPr>
        <p:spPr bwMode="auto">
          <a:xfrm>
            <a:off x="1169988" y="5086350"/>
            <a:ext cx="5224462" cy="4105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88134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B3D488-0309-48C5-8C19-5B86EB4D9F24}" type="slidenum">
              <a:rPr lang="en-US" smtClean="0"/>
              <a:pPr fontAlgn="base">
                <a:spcBef>
                  <a:spcPct val="0"/>
                </a:spcBef>
                <a:spcAft>
                  <a:spcPct val="0"/>
                </a:spcAft>
                <a:defRPr/>
              </a:pPr>
              <a:t>38</a:t>
            </a:fld>
            <a:endParaRPr lang="en-US"/>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Tree>
    <p:extLst>
      <p:ext uri="{BB962C8B-B14F-4D97-AF65-F5344CB8AC3E}">
        <p14:creationId xmlns:p14="http://schemas.microsoft.com/office/powerpoint/2010/main" val="1482744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F89C0E-1DA5-4F18-AAA7-F8E164F7F27B}" type="slidenum">
              <a:rPr lang="en-US" smtClean="0"/>
              <a:pPr fontAlgn="base">
                <a:spcBef>
                  <a:spcPct val="0"/>
                </a:spcBef>
                <a:spcAft>
                  <a:spcPct val="0"/>
                </a:spcAft>
                <a:defRPr/>
              </a:pPr>
              <a:t>39</a:t>
            </a:fld>
            <a:endParaRPr lang="en-US"/>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Hardware assisted Full virtualization is also slow due to huge context switch between privilege levels.</a:t>
            </a:r>
            <a:endParaRPr lang="en-IN"/>
          </a:p>
        </p:txBody>
      </p:sp>
    </p:spTree>
    <p:extLst>
      <p:ext uri="{BB962C8B-B14F-4D97-AF65-F5344CB8AC3E}">
        <p14:creationId xmlns:p14="http://schemas.microsoft.com/office/powerpoint/2010/main" val="1092504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C24F0-0440-46DA-B593-B077F8E62E5F}" type="slidenum">
              <a:rPr lang="en-US" smtClean="0"/>
              <a:pPr fontAlgn="base">
                <a:spcBef>
                  <a:spcPct val="0"/>
                </a:spcBef>
                <a:spcAft>
                  <a:spcPct val="0"/>
                </a:spcAft>
                <a:defRPr/>
              </a:pPr>
              <a:t>40</a:t>
            </a:fld>
            <a:endParaRPr lang="en-US"/>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Tree>
    <p:extLst>
      <p:ext uri="{BB962C8B-B14F-4D97-AF65-F5344CB8AC3E}">
        <p14:creationId xmlns:p14="http://schemas.microsoft.com/office/powerpoint/2010/main" val="739344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F31405-520B-4D4B-9B72-27E8B377DAFB}" type="slidenum">
              <a:rPr lang="en-US" smtClean="0"/>
              <a:pPr fontAlgn="base">
                <a:spcBef>
                  <a:spcPct val="0"/>
                </a:spcBef>
                <a:spcAft>
                  <a:spcPct val="0"/>
                </a:spcAft>
                <a:defRPr/>
              </a:pPr>
              <a:t>41</a:t>
            </a:fld>
            <a:endParaRPr lang="en-US"/>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Tree>
    <p:extLst>
      <p:ext uri="{BB962C8B-B14F-4D97-AF65-F5344CB8AC3E}">
        <p14:creationId xmlns:p14="http://schemas.microsoft.com/office/powerpoint/2010/main" val="824831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3EFF8F-E987-40FC-AB5B-F758BC65670D}" type="slidenum">
              <a:rPr lang="en-US" smtClean="0"/>
              <a:pPr fontAlgn="base">
                <a:spcBef>
                  <a:spcPct val="0"/>
                </a:spcBef>
                <a:spcAft>
                  <a:spcPct val="0"/>
                </a:spcAft>
                <a:defRPr/>
              </a:pPr>
              <a:t>43</a:t>
            </a:fld>
            <a:endParaRPr lang="en-US"/>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Tree>
    <p:extLst>
      <p:ext uri="{BB962C8B-B14F-4D97-AF65-F5344CB8AC3E}">
        <p14:creationId xmlns:p14="http://schemas.microsoft.com/office/powerpoint/2010/main" val="939020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pPr>
              <a:defRPr/>
            </a:pPr>
            <a:fld id="{9337129C-247F-445D-BE47-6CE0904E718B}" type="slidenum">
              <a:rPr lang="en-US" smtClean="0"/>
              <a:pPr>
                <a:defRPr/>
              </a:pPr>
              <a:t>44</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t>Costs for the delivery of services agility of the deployed services.  </a:t>
            </a:r>
          </a:p>
          <a:p>
            <a:pPr eaLnBrk="1" hangingPunct="1"/>
            <a:r>
              <a:rPr lang="en-GB"/>
              <a:t>From one perspective, cloud computing is nothing new because it uses approaches, concepts, and best practices</a:t>
            </a:r>
          </a:p>
          <a:p>
            <a:pPr eaLnBrk="1" hangingPunct="1"/>
            <a:r>
              <a:rPr lang="en-GB"/>
              <a:t>that have already been established. From another perspective, everything is new because cloud computing changes how we invent, develop, deploy, scale, update, maintain, and pay for applications and the infrastructure on which they run.</a:t>
            </a:r>
          </a:p>
          <a:p>
            <a:pPr eaLnBrk="1" hangingPunct="1"/>
            <a:endParaRPr lang="en-GB"/>
          </a:p>
        </p:txBody>
      </p:sp>
    </p:spTree>
    <p:extLst>
      <p:ext uri="{BB962C8B-B14F-4D97-AF65-F5344CB8AC3E}">
        <p14:creationId xmlns:p14="http://schemas.microsoft.com/office/powerpoint/2010/main" val="257532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Header</a:t>
            </a:r>
          </a:p>
        </p:txBody>
      </p:sp>
      <p:sp>
        <p:nvSpPr>
          <p:cNvPr id="39939"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D2448EEC-0BC8-49A3-B8C2-C23F4753585E}" type="datetime3">
              <a:rPr lang="en-US" smtClean="0"/>
              <a:pPr fontAlgn="base">
                <a:spcBef>
                  <a:spcPct val="0"/>
                </a:spcBef>
                <a:spcAft>
                  <a:spcPct val="0"/>
                </a:spcAft>
                <a:defRPr/>
              </a:pPr>
              <a:t>17 March 2021</a:t>
            </a:fld>
            <a:endParaRPr lang="en-US"/>
          </a:p>
        </p:txBody>
      </p:sp>
      <p:sp>
        <p:nvSpPr>
          <p:cNvPr id="3994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Footer</a:t>
            </a:r>
          </a:p>
        </p:txBody>
      </p:sp>
      <p:sp>
        <p:nvSpPr>
          <p:cNvPr id="3994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18E3A4-57A6-46B6-B1DB-F8D41E16AC8D}" type="slidenum">
              <a:rPr lang="en-US" smtClean="0"/>
              <a:pPr fontAlgn="base">
                <a:spcBef>
                  <a:spcPct val="0"/>
                </a:spcBef>
                <a:spcAft>
                  <a:spcPct val="0"/>
                </a:spcAft>
                <a:defRPr/>
              </a:pPr>
              <a:t>45</a:t>
            </a:fld>
            <a:endParaRPr lang="en-US"/>
          </a:p>
        </p:txBody>
      </p:sp>
      <p:sp>
        <p:nvSpPr>
          <p:cNvPr id="471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11" name="Rectangle 3"/>
          <p:cNvSpPr>
            <a:spLocks noGrp="1" noChangeArrowheads="1"/>
          </p:cNvSpPr>
          <p:nvPr>
            <p:ph type="body" idx="1"/>
          </p:nvPr>
        </p:nvSpPr>
        <p:spPr bwMode="auto">
          <a:noFill/>
        </p:spPr>
        <p:txBody>
          <a:bodyPr wrap="square" numCol="1" anchor="t" anchorCtr="0" compatLnSpc="1">
            <a:prstTxWarp prst="textNoShape">
              <a:avLst/>
            </a:prstTxWarp>
            <a:normAutofit lnSpcReduction="10000"/>
          </a:bodyPr>
          <a:lstStyle/>
          <a:p>
            <a:pPr eaLnBrk="1" hangingPunct="1">
              <a:lnSpc>
                <a:spcPct val="90000"/>
              </a:lnSpc>
              <a:spcBef>
                <a:spcPct val="0"/>
              </a:spcBef>
            </a:pPr>
            <a:r>
              <a:rPr lang="en-US" dirty="0"/>
              <a:t>Before going to discuss about the Application centric cloud architecture let us define an “Application” formally so that the architecture can support heterogeneous application formats.</a:t>
            </a:r>
          </a:p>
          <a:p>
            <a:pPr eaLnBrk="1" hangingPunct="1">
              <a:lnSpc>
                <a:spcPct val="90000"/>
              </a:lnSpc>
              <a:spcBef>
                <a:spcPct val="0"/>
              </a:spcBef>
            </a:pPr>
            <a:endParaRPr lang="en-US" dirty="0"/>
          </a:p>
          <a:p>
            <a:pPr eaLnBrk="1" hangingPunct="1">
              <a:lnSpc>
                <a:spcPct val="90000"/>
              </a:lnSpc>
              <a:spcBef>
                <a:spcPct val="0"/>
              </a:spcBef>
            </a:pPr>
            <a:r>
              <a:rPr lang="en-US" dirty="0"/>
              <a:t>Every application consists of a number of tiers (T) (even a standalone application can also be considered to be based on a single tier). Every tier uses specific resources (R) in order to implement the functionality of that tier (e.g. a database tier may use MySQL manager nodes and </a:t>
            </a:r>
            <a:r>
              <a:rPr lang="en-US" dirty="0" err="1"/>
              <a:t>nbdb</a:t>
            </a:r>
            <a:r>
              <a:rPr lang="en-US" dirty="0"/>
              <a:t> nodes as its resources). </a:t>
            </a:r>
          </a:p>
          <a:p>
            <a:pPr eaLnBrk="1" hangingPunct="1">
              <a:lnSpc>
                <a:spcPct val="90000"/>
              </a:lnSpc>
              <a:spcBef>
                <a:spcPct val="0"/>
              </a:spcBef>
            </a:pPr>
            <a:endParaRPr lang="en-US" dirty="0"/>
          </a:p>
          <a:p>
            <a:pPr eaLnBrk="1" hangingPunct="1">
              <a:lnSpc>
                <a:spcPct val="90000"/>
              </a:lnSpc>
              <a:spcBef>
                <a:spcPct val="0"/>
              </a:spcBef>
            </a:pPr>
            <a:r>
              <a:rPr lang="en-US" dirty="0"/>
              <a:t>U and P are the users and policy that define the SLA for the application.</a:t>
            </a:r>
          </a:p>
          <a:p>
            <a:pPr eaLnBrk="1" hangingPunct="1">
              <a:lnSpc>
                <a:spcPct val="90000"/>
              </a:lnSpc>
              <a:spcBef>
                <a:spcPct val="0"/>
              </a:spcBef>
            </a:pPr>
            <a:endParaRPr lang="en-US" dirty="0"/>
          </a:p>
          <a:p>
            <a:pPr eaLnBrk="1" hangingPunct="1">
              <a:lnSpc>
                <a:spcPct val="90000"/>
              </a:lnSpc>
              <a:spcBef>
                <a:spcPct val="0"/>
              </a:spcBef>
            </a:pPr>
            <a:r>
              <a:rPr lang="en-US" dirty="0"/>
              <a:t>The most important part of the application is the monitoring subsystem M that define the self-service and agility feature of the cloud application. M can be defined as a quadruple having two important entities namely events(E) and workflows(W). Events define what happens to the deployed application and workflow defines what to do at a certain event. Examples of events can be cited with server died, service died, a tier overloaded or under loaded etc. A workflow is a sequence of heterogeneous actions performed by the monitoring subsystem to fine tune the resources for an application at the occurrence of a specific event. Workflow may also be complex where one workflow kicks off (initiates) other workflows, either synchronously or</a:t>
            </a:r>
          </a:p>
          <a:p>
            <a:pPr eaLnBrk="1" hangingPunct="1">
              <a:lnSpc>
                <a:spcPct val="90000"/>
              </a:lnSpc>
              <a:spcBef>
                <a:spcPct val="0"/>
              </a:spcBef>
            </a:pPr>
            <a:r>
              <a:rPr lang="en-US" dirty="0"/>
              <a:t>asynchronously, for achieving the final goal. It also defines two mappings: Event Mapping - </a:t>
            </a:r>
            <a:r>
              <a:rPr lang="en-US" dirty="0" err="1"/>
              <a:t>Em</a:t>
            </a:r>
            <a:r>
              <a:rPr lang="en-US" dirty="0"/>
              <a:t> and Workflow Mapping- Wm. </a:t>
            </a:r>
            <a:r>
              <a:rPr lang="en-US" dirty="0" err="1"/>
              <a:t>Em</a:t>
            </a:r>
            <a:r>
              <a:rPr lang="en-US" dirty="0"/>
              <a:t> can be defined at the resource level or the tier level. For example, tier overloaded or under loaded events should be defined at the tier level whereas server died or service died should be defined at the resource level. Wm defines the relationships among events and workflows that allow the monitoring subsystem to kick off specific workflows at a particular event.</a:t>
            </a:r>
          </a:p>
        </p:txBody>
      </p:sp>
    </p:spTree>
    <p:extLst>
      <p:ext uri="{BB962C8B-B14F-4D97-AF65-F5344CB8AC3E}">
        <p14:creationId xmlns:p14="http://schemas.microsoft.com/office/powerpoint/2010/main" val="1170472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eaLnBrk="1" fontAlgn="auto" hangingPunct="1">
              <a:spcBef>
                <a:spcPts val="0"/>
              </a:spcBef>
              <a:spcAft>
                <a:spcPts val="0"/>
              </a:spcAft>
              <a:defRPr/>
            </a:pPr>
            <a:r>
              <a:rPr lang="en-US" dirty="0"/>
              <a:t>The key part of the architecture is the event generation because a wrongly generated even may lead to costly deployment of the application. </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An event is the change of state of the application from one defined state to other. An application can be in any of the six defined states namely new, inactive, active, unbalanced, unreachable and terminated. </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Whenever you have completed the programming aspects of the application along with the required data your application is in the new state. Once you map such an application to the various modules according the formal definition your application is in the inactive state. In the inactive state your application is composed, the required infrastructure is programmed and is ready to deployed within the cloud. The application in inactive state will take only a few minutes to be deployed in the cloud. Once your application is deployed and ready to be accessed via the corresponding URL your application is in the active state and the monitoring subsystem measures the deployed application based on the event generation schemes to be described later. In the active state you have to pay for the cloud resources. If you don’t want to use your application for a while to save money, you can </a:t>
            </a:r>
            <a:r>
              <a:rPr lang="en-US" dirty="0" err="1"/>
              <a:t>undeploy</a:t>
            </a:r>
            <a:r>
              <a:rPr lang="en-US" dirty="0"/>
              <a:t> and redeploy again at latter time within minutes. You can redefine your application statically in the inactive state or dynamically in the active state to fine tune your application manually. Once you don’t want to use your application anymore you can release the mapping from the middleware and your application will be in the terminated state. </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The two other important states of the application are the unbalanced and unreachable. Once your deployed application is overloaded or underused based on some threshold condition, your application will be in the unbalanced state. Similarly if any of the interested resource fails, your application will be in the unreachable state. In those states, either you can maintain or generate a workflow to heal the situation that will revert back your application to the active state or you can </a:t>
            </a:r>
            <a:r>
              <a:rPr lang="en-US" dirty="0" err="1"/>
              <a:t>undeploy</a:t>
            </a:r>
            <a:r>
              <a:rPr lang="en-US" dirty="0"/>
              <a:t>, redefine and redeploy your application manually.</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dirty="0"/>
              <a:t>Accordingly we have devised the following five event generation schemes namely threshold based, prediction based, request based, ping based and schedule based. Prediction and request based are the two variations of the threshold based event generation scheme. Prediction based event generation scheme may be useful for a long running healing workflow  and the request based event generation scheme is useful to predict the load without measuring them. Ping based event generation helps to detect unreachable state and schedule based event generation scheme is used to generate asynchronous events.</a:t>
            </a:r>
          </a:p>
          <a:p>
            <a:pPr eaLnBrk="1" fontAlgn="auto" hangingPunct="1">
              <a:spcBef>
                <a:spcPts val="0"/>
              </a:spcBef>
              <a:spcAft>
                <a:spcPts val="0"/>
              </a:spcAft>
              <a:defRPr/>
            </a:pPr>
            <a:endParaRPr lang="en-IN" dirty="0"/>
          </a:p>
        </p:txBody>
      </p:sp>
      <p:sp>
        <p:nvSpPr>
          <p:cNvPr id="40964"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t>Header</a:t>
            </a:r>
          </a:p>
        </p:txBody>
      </p:sp>
      <p:sp>
        <p:nvSpPr>
          <p:cNvPr id="40965"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317F564D-A601-4895-B66B-CC10C7CA069C}" type="datetime3">
              <a:rPr lang="en-US" smtClean="0"/>
              <a:pPr fontAlgn="base">
                <a:spcBef>
                  <a:spcPct val="0"/>
                </a:spcBef>
                <a:spcAft>
                  <a:spcPct val="0"/>
                </a:spcAft>
                <a:defRPr/>
              </a:pPr>
              <a:t>17 March 2021</a:t>
            </a:fld>
            <a:endParaRPr lang="en-US"/>
          </a:p>
        </p:txBody>
      </p:sp>
      <p:sp>
        <p:nvSpPr>
          <p:cNvPr id="40966"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Footer</a:t>
            </a:r>
          </a:p>
        </p:txBody>
      </p:sp>
      <p:sp>
        <p:nvSpPr>
          <p:cNvPr id="40967"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84B55E-D707-4C9C-B257-8E8DEF1FD196}" type="slidenum">
              <a:rPr lang="en-US" smtClean="0"/>
              <a:pPr fontAlgn="base">
                <a:spcBef>
                  <a:spcPct val="0"/>
                </a:spcBef>
                <a:spcAft>
                  <a:spcPct val="0"/>
                </a:spcAft>
                <a:defRPr/>
              </a:pPr>
              <a:t>46</a:t>
            </a:fld>
            <a:endParaRPr lang="en-US"/>
          </a:p>
        </p:txBody>
      </p:sp>
    </p:spTree>
    <p:extLst>
      <p:ext uri="{BB962C8B-B14F-4D97-AF65-F5344CB8AC3E}">
        <p14:creationId xmlns:p14="http://schemas.microsoft.com/office/powerpoint/2010/main" val="118839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3D23BD35-2045-42E6-9B59-7FF5F4123470}"/>
              </a:ext>
            </a:extLst>
          </p:cNvPr>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02E1C0C-A73C-4169-9787-A0893CD001BA}" type="slidenum">
              <a:rPr lang="zh-CN" altLang="en-US" sz="1200">
                <a:ea typeface="宋体" panose="02010600030101010101" pitchFamily="2" charset="-122"/>
              </a:rPr>
              <a:pPr/>
              <a:t>10</a:t>
            </a:fld>
            <a:endParaRPr lang="en-US" altLang="zh-CN" sz="1200">
              <a:ea typeface="宋体" panose="02010600030101010101" pitchFamily="2" charset="-122"/>
            </a:endParaRPr>
          </a:p>
        </p:txBody>
      </p:sp>
      <p:sp>
        <p:nvSpPr>
          <p:cNvPr id="31747" name="Rectangle 2">
            <a:extLst>
              <a:ext uri="{FF2B5EF4-FFF2-40B4-BE49-F238E27FC236}">
                <a16:creationId xmlns:a16="http://schemas.microsoft.com/office/drawing/2014/main" xmlns="" id="{64B8C347-5B6E-435F-916E-FD93FF8AF81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xmlns="" id="{FBDAC8AB-5D7D-490E-B041-A39941DE03E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b="1">
              <a:ea typeface="宋体" charset="0"/>
              <a:cs typeface="宋体" charset="0"/>
            </a:endParaRPr>
          </a:p>
        </p:txBody>
      </p:sp>
    </p:spTree>
    <p:extLst>
      <p:ext uri="{BB962C8B-B14F-4D97-AF65-F5344CB8AC3E}">
        <p14:creationId xmlns:p14="http://schemas.microsoft.com/office/powerpoint/2010/main" val="195623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xmlns="" id="{70409FDE-8F24-4D19-B88D-2DB0C7B34E19}"/>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xmlns="" id="{6878D583-8F4B-4844-9079-B0A30760A154}"/>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cs typeface="+mn-cs"/>
            </a:endParaRPr>
          </a:p>
        </p:txBody>
      </p:sp>
      <p:sp>
        <p:nvSpPr>
          <p:cNvPr id="32772" name="Slide Number Placeholder 3">
            <a:extLst>
              <a:ext uri="{FF2B5EF4-FFF2-40B4-BE49-F238E27FC236}">
                <a16:creationId xmlns:a16="http://schemas.microsoft.com/office/drawing/2014/main" xmlns="" id="{9BB096AA-9C1A-4095-87E0-88C5C1933399}"/>
              </a:ext>
            </a:extLst>
          </p:cNvPr>
          <p:cNvSpPr>
            <a:spLocks noGrp="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55AB74C-4868-4111-99DE-E8AF838427C3}" type="slidenum">
              <a:rPr lang="zh-CN" altLang="en-US" sz="1200">
                <a:ea typeface="宋体" panose="02010600030101010101" pitchFamily="2" charset="-122"/>
              </a:rPr>
              <a:pPr/>
              <a:t>11</a:t>
            </a:fld>
            <a:endParaRPr lang="en-US" altLang="zh-CN" sz="1200">
              <a:ea typeface="宋体" panose="02010600030101010101" pitchFamily="2" charset="-122"/>
            </a:endParaRPr>
          </a:p>
        </p:txBody>
      </p:sp>
    </p:spTree>
    <p:extLst>
      <p:ext uri="{BB962C8B-B14F-4D97-AF65-F5344CB8AC3E}">
        <p14:creationId xmlns:p14="http://schemas.microsoft.com/office/powerpoint/2010/main" val="50497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7D093F8C-5855-4ACF-B3B5-564FAC02ACB8}"/>
              </a:ext>
            </a:extLst>
          </p:cNvPr>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8D4D6EC-CA6A-4F67-8BFF-F45D0156FDF0}" type="slidenum">
              <a:rPr lang="zh-CN" altLang="en-US" sz="1200">
                <a:ea typeface="宋体" panose="02010600030101010101" pitchFamily="2" charset="-122"/>
              </a:rPr>
              <a:pPr/>
              <a:t>12</a:t>
            </a:fld>
            <a:endParaRPr lang="en-US" altLang="zh-CN" sz="1200">
              <a:ea typeface="宋体" panose="02010600030101010101" pitchFamily="2" charset="-122"/>
            </a:endParaRPr>
          </a:p>
        </p:txBody>
      </p:sp>
      <p:sp>
        <p:nvSpPr>
          <p:cNvPr id="33795" name="Rectangle 2">
            <a:extLst>
              <a:ext uri="{FF2B5EF4-FFF2-40B4-BE49-F238E27FC236}">
                <a16:creationId xmlns:a16="http://schemas.microsoft.com/office/drawing/2014/main" xmlns="" id="{A24FC61B-CFAA-4730-BBCA-0A41B0CF3AF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xmlns="" id="{70FC5F31-87E9-427B-AE6A-1FA4E50554C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sz="800">
              <a:ea typeface="宋体" charset="0"/>
              <a:cs typeface="宋体" charset="0"/>
            </a:endParaRPr>
          </a:p>
        </p:txBody>
      </p:sp>
    </p:spTree>
    <p:extLst>
      <p:ext uri="{BB962C8B-B14F-4D97-AF65-F5344CB8AC3E}">
        <p14:creationId xmlns:p14="http://schemas.microsoft.com/office/powerpoint/2010/main" val="283704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05982421-DE8C-4768-AB7C-5BD1B4B8AE9F}"/>
              </a:ext>
            </a:extLst>
          </p:cNvPr>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8EC3B4F-4AC9-4E39-90EC-3163781092FF}" type="slidenum">
              <a:rPr lang="zh-CN" altLang="en-US" sz="1200">
                <a:ea typeface="宋体" panose="02010600030101010101" pitchFamily="2" charset="-122"/>
              </a:rPr>
              <a:pPr/>
              <a:t>13</a:t>
            </a:fld>
            <a:endParaRPr lang="en-US" altLang="zh-CN" sz="1200">
              <a:ea typeface="宋体" panose="02010600030101010101" pitchFamily="2" charset="-122"/>
            </a:endParaRPr>
          </a:p>
        </p:txBody>
      </p:sp>
      <p:sp>
        <p:nvSpPr>
          <p:cNvPr id="35843" name="Rectangle 2">
            <a:extLst>
              <a:ext uri="{FF2B5EF4-FFF2-40B4-BE49-F238E27FC236}">
                <a16:creationId xmlns:a16="http://schemas.microsoft.com/office/drawing/2014/main" xmlns="" id="{B28B0548-8E68-4D00-8DA2-E3D68C09F3D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xmlns="" id="{B0C94FEC-529B-45DE-99F7-7B6A457C0E3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a:ea typeface="宋体" charset="0"/>
              <a:cs typeface="宋体" charset="0"/>
            </a:endParaRPr>
          </a:p>
        </p:txBody>
      </p:sp>
    </p:spTree>
    <p:extLst>
      <p:ext uri="{BB962C8B-B14F-4D97-AF65-F5344CB8AC3E}">
        <p14:creationId xmlns:p14="http://schemas.microsoft.com/office/powerpoint/2010/main" val="808793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xmlns="" id="{6E4EFF1C-EA83-497E-89F7-F76547ACDCB9}"/>
              </a:ext>
            </a:extLst>
          </p:cNvPr>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C552E3-EB0F-4C84-AB53-C0D3D9823D2E}" type="slidenum">
              <a:rPr lang="zh-CN" altLang="en-US" sz="1200">
                <a:ea typeface="宋体" panose="02010600030101010101" pitchFamily="2" charset="-122"/>
              </a:rPr>
              <a:pPr/>
              <a:t>14</a:t>
            </a:fld>
            <a:endParaRPr lang="en-US" altLang="zh-CN" sz="1200">
              <a:ea typeface="宋体" panose="02010600030101010101" pitchFamily="2" charset="-122"/>
            </a:endParaRPr>
          </a:p>
        </p:txBody>
      </p:sp>
      <p:sp>
        <p:nvSpPr>
          <p:cNvPr id="36867" name="Rectangle 2">
            <a:extLst>
              <a:ext uri="{FF2B5EF4-FFF2-40B4-BE49-F238E27FC236}">
                <a16:creationId xmlns:a16="http://schemas.microsoft.com/office/drawing/2014/main" xmlns="" id="{5901DC92-E37F-47ED-ABD6-CFFB7DB0EAD9}"/>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xmlns="" id="{09208301-09B7-4CAF-972D-B0F64D1F038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a:ea typeface="宋体" charset="0"/>
              <a:cs typeface="宋体" charset="0"/>
            </a:endParaRPr>
          </a:p>
        </p:txBody>
      </p:sp>
    </p:spTree>
    <p:extLst>
      <p:ext uri="{BB962C8B-B14F-4D97-AF65-F5344CB8AC3E}">
        <p14:creationId xmlns:p14="http://schemas.microsoft.com/office/powerpoint/2010/main" val="1962621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xmlns="" id="{3FA2A837-D359-4644-90F4-B7936C03730C}"/>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xmlns="" id="{5946787A-2DD8-404C-A0F4-9CD5096EE689}"/>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cs typeface="+mn-cs"/>
            </a:endParaRPr>
          </a:p>
        </p:txBody>
      </p:sp>
      <p:sp>
        <p:nvSpPr>
          <p:cNvPr id="37892" name="Slide Number Placeholder 3">
            <a:extLst>
              <a:ext uri="{FF2B5EF4-FFF2-40B4-BE49-F238E27FC236}">
                <a16:creationId xmlns:a16="http://schemas.microsoft.com/office/drawing/2014/main" xmlns="" id="{829AFD17-FBC7-4259-9AA8-F8A6AE1CB080}"/>
              </a:ext>
            </a:extLst>
          </p:cNvPr>
          <p:cNvSpPr>
            <a:spLocks noGrp="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B3A7DC5-B588-411B-8D4F-25042B9426EC}" type="slidenum">
              <a:rPr lang="zh-CN" altLang="en-US" sz="1200">
                <a:ea typeface="宋体" panose="02010600030101010101" pitchFamily="2" charset="-122"/>
              </a:rPr>
              <a:pPr/>
              <a:t>15</a:t>
            </a:fld>
            <a:endParaRPr lang="en-US" altLang="zh-CN" sz="1200">
              <a:ea typeface="宋体" panose="02010600030101010101" pitchFamily="2" charset="-122"/>
            </a:endParaRPr>
          </a:p>
        </p:txBody>
      </p:sp>
    </p:spTree>
    <p:extLst>
      <p:ext uri="{BB962C8B-B14F-4D97-AF65-F5344CB8AC3E}">
        <p14:creationId xmlns:p14="http://schemas.microsoft.com/office/powerpoint/2010/main" val="429892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1BE513D9-514A-410A-A962-8E1A90F93AFD}"/>
              </a:ext>
            </a:extLst>
          </p:cNvPr>
          <p:cNvSpPr>
            <a:spLocks noGrp="1" noChangeArrowheads="1"/>
          </p:cNvSpPr>
          <p:nvPr>
            <p:ph type="sldNum" sz="quarter" idx="5"/>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A02AA69-7CB4-4757-B467-6A99C16692DD}" type="slidenum">
              <a:rPr lang="zh-CN" altLang="en-US" sz="1200">
                <a:ea typeface="宋体" panose="02010600030101010101" pitchFamily="2" charset="-122"/>
              </a:rPr>
              <a:pPr/>
              <a:t>16</a:t>
            </a:fld>
            <a:endParaRPr lang="en-US" altLang="zh-CN" sz="1200">
              <a:ea typeface="宋体" panose="02010600030101010101" pitchFamily="2" charset="-122"/>
            </a:endParaRPr>
          </a:p>
        </p:txBody>
      </p:sp>
      <p:sp>
        <p:nvSpPr>
          <p:cNvPr id="38915" name="Rectangle 2">
            <a:extLst>
              <a:ext uri="{FF2B5EF4-FFF2-40B4-BE49-F238E27FC236}">
                <a16:creationId xmlns:a16="http://schemas.microsoft.com/office/drawing/2014/main" xmlns="" id="{E80B44E8-3AD1-49C4-AE2A-6626F17BF96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xmlns="" id="{F58BBE8D-FD44-4514-9D89-BF4AB0E188C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a:ea typeface="宋体" charset="0"/>
              <a:cs typeface="宋体" charset="0"/>
            </a:endParaRPr>
          </a:p>
        </p:txBody>
      </p:sp>
    </p:spTree>
    <p:extLst>
      <p:ext uri="{BB962C8B-B14F-4D97-AF65-F5344CB8AC3E}">
        <p14:creationId xmlns:p14="http://schemas.microsoft.com/office/powerpoint/2010/main" val="106372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11-Jul-16</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11-Jul-16</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11-Jul-16</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sz="quarter" idx="1"/>
          </p:nvPr>
        </p:nvSpPr>
        <p:spPr>
          <a:xfrm>
            <a:off x="457200" y="1600200"/>
            <a:ext cx="4038600"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57200" y="3525838"/>
            <a:ext cx="4038600" cy="1774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4"/>
          </p:nvPr>
        </p:nvSpPr>
        <p:spPr>
          <a:xfrm>
            <a:off x="4648200" y="3525838"/>
            <a:ext cx="4038600" cy="1774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EC739481-55AE-4F0A-8B56-4631B13041F0}" type="datetime1">
              <a:rPr lang="en-US"/>
              <a:pPr>
                <a:defRPr/>
              </a:pPr>
              <a:t>3/17/21</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2C63F7CB-A99C-48B6-847F-E58F6970ADB4}" type="slidenum">
              <a:rPr lang="en-US"/>
              <a:pPr>
                <a:defRPr/>
              </a:pPr>
              <a:t>‹#›</a:t>
            </a:fld>
            <a:endParaRPr lang="en-US"/>
          </a:p>
        </p:txBody>
      </p:sp>
    </p:spTree>
    <p:extLst>
      <p:ext uri="{BB962C8B-B14F-4D97-AF65-F5344CB8AC3E}">
        <p14:creationId xmlns:p14="http://schemas.microsoft.com/office/powerpoint/2010/main" val="1491634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3700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3700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1ED6E850-3BE2-4D74-9E0E-4F38F2BE2EEB}" type="datetime1">
              <a:rPr lang="en-US"/>
              <a:pPr>
                <a:defRPr/>
              </a:pPr>
              <a:t>3/17/21</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C8B91CFC-2B99-419F-85A7-6C9F229EF14A}" type="slidenum">
              <a:rPr lang="en-US"/>
              <a:pPr>
                <a:defRPr/>
              </a:pPr>
              <a:t>‹#›</a:t>
            </a:fld>
            <a:endParaRPr lang="en-US"/>
          </a:p>
        </p:txBody>
      </p:sp>
    </p:spTree>
    <p:extLst>
      <p:ext uri="{BB962C8B-B14F-4D97-AF65-F5344CB8AC3E}">
        <p14:creationId xmlns:p14="http://schemas.microsoft.com/office/powerpoint/2010/main" val="3985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11-Jul-16</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11-Jul-16</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11-Jul-16</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11-Jul-16</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11-Jul-16</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11-Jul-16</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11-Jul-16</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11-Jul-16</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11-Jul-16</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6.png"/><Relationship Id="rId6" Type="http://schemas.openxmlformats.org/officeDocument/2006/relationships/oleObject" Target="../embeddings/oleObject2.bin"/><Relationship Id="rId7" Type="http://schemas.openxmlformats.org/officeDocument/2006/relationships/oleObject" Target="../embeddings/oleObject3.bin"/><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en.wikipedia.org/wiki/Comparison_of_Application_Virtual_Machin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4.bin"/><Relationship Id="rId5" Type="http://schemas.openxmlformats.org/officeDocument/2006/relationships/image" Target="../media/image24.png"/><Relationship Id="rId6" Type="http://schemas.openxmlformats.org/officeDocument/2006/relationships/oleObject" Target="../embeddings/oleObject5.bin"/><Relationship Id="rId7" Type="http://schemas.openxmlformats.org/officeDocument/2006/relationships/image" Target="../media/image25.png"/><Relationship Id="rId8" Type="http://schemas.openxmlformats.org/officeDocument/2006/relationships/oleObject" Target="../embeddings/oleObject6.bin"/><Relationship Id="rId9" Type="http://schemas.openxmlformats.org/officeDocument/2006/relationships/image" Target="../media/image26.png"/><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oleObject" Target="../embeddings/oleObject7.bin"/><Relationship Id="rId14" Type="http://schemas.openxmlformats.org/officeDocument/2006/relationships/image" Target="../media/image27.png"/><Relationship Id="rId15" Type="http://schemas.openxmlformats.org/officeDocument/2006/relationships/image" Target="../media/image39.png"/><Relationship Id="rId16" Type="http://schemas.openxmlformats.org/officeDocument/2006/relationships/oleObject" Target="../embeddings/oleObject8.bin"/><Relationship Id="rId17" Type="http://schemas.openxmlformats.org/officeDocument/2006/relationships/image" Target="../media/image28.png"/><Relationship Id="rId18" Type="http://schemas.openxmlformats.org/officeDocument/2006/relationships/oleObject" Target="../embeddings/oleObject9.bin"/><Relationship Id="rId19" Type="http://schemas.openxmlformats.org/officeDocument/2006/relationships/image" Target="../media/image29.png"/><Relationship Id="rId1" Type="http://schemas.openxmlformats.org/officeDocument/2006/relationships/vmlDrawing" Target="../drawings/vmlDrawing3.vml"/><Relationship Id="rId2" Type="http://schemas.openxmlformats.org/officeDocument/2006/relationships/slideLayout" Target="../slideLayouts/slideLayout13.xml"/><Relationship Id="rId3" Type="http://schemas.openxmlformats.org/officeDocument/2006/relationships/notesSlide" Target="../notesSlides/notesSlide28.xml"/><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778DF7-EE42-4B2C-A1ED-BA473444F849}"/>
              </a:ext>
            </a:extLst>
          </p:cNvPr>
          <p:cNvSpPr>
            <a:spLocks noGrp="1"/>
          </p:cNvSpPr>
          <p:nvPr>
            <p:ph type="ctrTitle"/>
          </p:nvPr>
        </p:nvSpPr>
        <p:spPr/>
        <p:txBody>
          <a:bodyPr>
            <a:normAutofit fontScale="90000"/>
          </a:bodyPr>
          <a:lstStyle/>
          <a:p>
            <a:r>
              <a:rPr lang="en-GB" altLang="en-US" dirty="0"/>
              <a:t>CSE / T / 423C </a:t>
            </a:r>
            <a:br>
              <a:rPr lang="en-GB" altLang="en-US" dirty="0"/>
            </a:br>
            <a:r>
              <a:rPr lang="en-GB" altLang="en-US" dirty="0"/>
              <a:t> Distributed Computing </a:t>
            </a:r>
            <a:br>
              <a:rPr lang="en-GB" altLang="en-US" dirty="0"/>
            </a:br>
            <a:r>
              <a:rPr lang="en-GB" altLang="en-US" dirty="0"/>
              <a:t>Topic </a:t>
            </a:r>
            <a:r>
              <a:rPr lang="en-GB" altLang="en-US" dirty="0" smtClean="0"/>
              <a:t>6: </a:t>
            </a:r>
            <a:r>
              <a:rPr lang="en-IN" dirty="0" smtClean="0"/>
              <a:t>Virtualization</a:t>
            </a:r>
            <a:r>
              <a:rPr lang="en-IN" dirty="0"/>
              <a:t/>
            </a:r>
            <a:br>
              <a:rPr lang="en-IN" dirty="0"/>
            </a:br>
            <a:endParaRPr lang="en-IN" dirty="0"/>
          </a:p>
        </p:txBody>
      </p:sp>
      <p:sp>
        <p:nvSpPr>
          <p:cNvPr id="3" name="Subtitle 2">
            <a:extLst>
              <a:ext uri="{FF2B5EF4-FFF2-40B4-BE49-F238E27FC236}">
                <a16:creationId xmlns:a16="http://schemas.microsoft.com/office/drawing/2014/main" xmlns="" id="{0FE131E7-B6B0-4EAD-8881-BA5885DF31B8}"/>
              </a:ext>
            </a:extLst>
          </p:cNvPr>
          <p:cNvSpPr>
            <a:spLocks noGrp="1"/>
          </p:cNvSpPr>
          <p:nvPr>
            <p:ph type="subTitle" idx="1"/>
          </p:nvPr>
        </p:nvSpPr>
        <p:spPr/>
        <p:txBody>
          <a:bodyPr>
            <a:normAutofit fontScale="62500" lnSpcReduction="20000"/>
          </a:bodyPr>
          <a:lstStyle/>
          <a:p>
            <a:pPr algn="l">
              <a:lnSpc>
                <a:spcPct val="90000"/>
              </a:lnSpc>
              <a:defRPr/>
            </a:pPr>
            <a:r>
              <a:rPr lang="en-GB" altLang="en-US" dirty="0">
                <a:solidFill>
                  <a:schemeClr val="tx1"/>
                </a:solidFill>
                <a:ea typeface="Calibri" charset="0"/>
                <a:cs typeface="Calibri" charset="0"/>
              </a:rPr>
              <a:t>Sarbani Roy</a:t>
            </a:r>
          </a:p>
          <a:p>
            <a:pPr algn="l">
              <a:lnSpc>
                <a:spcPct val="90000"/>
              </a:lnSpc>
              <a:defRPr/>
            </a:pPr>
            <a:r>
              <a:rPr lang="en-GB" altLang="en-US" dirty="0">
                <a:solidFill>
                  <a:schemeClr val="tx1"/>
                </a:solidFill>
                <a:ea typeface="Calibri" charset="0"/>
                <a:cs typeface="Calibri" charset="0"/>
              </a:rPr>
              <a:t>Department of Computer Science &amp; Engineering</a:t>
            </a:r>
          </a:p>
          <a:p>
            <a:pPr algn="l">
              <a:lnSpc>
                <a:spcPct val="90000"/>
              </a:lnSpc>
              <a:defRPr/>
            </a:pPr>
            <a:r>
              <a:rPr lang="en-GB" altLang="en-US" dirty="0">
                <a:solidFill>
                  <a:schemeClr val="tx1"/>
                </a:solidFill>
                <a:ea typeface="Calibri" charset="0"/>
                <a:cs typeface="Calibri" charset="0"/>
              </a:rPr>
              <a:t>Jadavpur University </a:t>
            </a:r>
            <a:br>
              <a:rPr lang="en-GB" altLang="en-US" dirty="0">
                <a:solidFill>
                  <a:schemeClr val="tx1"/>
                </a:solidFill>
                <a:ea typeface="Calibri" charset="0"/>
                <a:cs typeface="Calibri" charset="0"/>
              </a:rPr>
            </a:br>
            <a:r>
              <a:rPr lang="en-GB" altLang="en-US" dirty="0">
                <a:solidFill>
                  <a:schemeClr val="tx1"/>
                </a:solidFill>
                <a:ea typeface="Calibri" charset="0"/>
                <a:cs typeface="Calibri" charset="0"/>
              </a:rPr>
              <a:t>E-mail: </a:t>
            </a:r>
            <a:r>
              <a:rPr lang="en-GB" altLang="en-US" dirty="0" err="1">
                <a:solidFill>
                  <a:schemeClr val="tx1"/>
                </a:solidFill>
                <a:ea typeface="Calibri" charset="0"/>
                <a:cs typeface="Calibri" charset="0"/>
              </a:rPr>
              <a:t>sarbani.roy@jadavpuruniversity.in</a:t>
            </a:r>
            <a:r>
              <a:rPr lang="en-GB" altLang="en-US" dirty="0">
                <a:solidFill>
                  <a:schemeClr val="tx1"/>
                </a:solidFill>
                <a:ea typeface="Calibri" charset="0"/>
                <a:cs typeface="Calibri" charset="0"/>
              </a:rPr>
              <a:t> </a:t>
            </a:r>
          </a:p>
          <a:p>
            <a:pPr algn="l">
              <a:lnSpc>
                <a:spcPct val="90000"/>
              </a:lnSpc>
              <a:defRPr/>
            </a:pPr>
            <a:r>
              <a:rPr lang="en-GB" altLang="en-US" dirty="0">
                <a:solidFill>
                  <a:schemeClr val="tx1"/>
                </a:solidFill>
                <a:ea typeface="Calibri" charset="0"/>
                <a:cs typeface="Calibri" charset="0"/>
              </a:rPr>
              <a:t>Room: CC-5-7</a:t>
            </a:r>
          </a:p>
          <a:p>
            <a:pPr algn="l">
              <a:lnSpc>
                <a:spcPct val="90000"/>
              </a:lnSpc>
              <a:defRPr/>
            </a:pPr>
            <a:r>
              <a:rPr lang="en-GB" altLang="en-US" dirty="0">
                <a:solidFill>
                  <a:schemeClr val="tx1"/>
                </a:solidFill>
                <a:ea typeface="Calibri" charset="0"/>
                <a:cs typeface="Calibri" charset="0"/>
              </a:rPr>
              <a:t>Phone: 9051639328</a:t>
            </a:r>
          </a:p>
          <a:p>
            <a:endParaRPr lang="en-IN" dirty="0"/>
          </a:p>
        </p:txBody>
      </p:sp>
      <p:sp>
        <p:nvSpPr>
          <p:cNvPr id="4" name="Slide Number Placeholder 3">
            <a:extLst>
              <a:ext uri="{FF2B5EF4-FFF2-40B4-BE49-F238E27FC236}">
                <a16:creationId xmlns:a16="http://schemas.microsoft.com/office/drawing/2014/main" xmlns="" id="{FCCD618C-2837-4C16-B95C-239AA29A3AA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4283005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a:extLst>
              <a:ext uri="{FF2B5EF4-FFF2-40B4-BE49-F238E27FC236}">
                <a16:creationId xmlns:a16="http://schemas.microsoft.com/office/drawing/2014/main" xmlns="" id="{6767DB84-3FFC-423D-A996-943DF78E9E66}"/>
              </a:ext>
            </a:extLst>
          </p:cNvPr>
          <p:cNvSpPr>
            <a:spLocks noGrp="1" noChangeArrowheads="1"/>
          </p:cNvSpPr>
          <p:nvPr>
            <p:ph type="subTitle" idx="1"/>
          </p:nvPr>
        </p:nvSpPr>
        <p:spPr>
          <a:xfrm>
            <a:off x="1752600" y="2667000"/>
            <a:ext cx="6400800" cy="1752600"/>
          </a:xfrm>
        </p:spPr>
        <p:txBody>
          <a:bodyPr/>
          <a:lstStyle/>
          <a:p>
            <a:pPr marL="457200" indent="-457200" algn="l">
              <a:buFontTx/>
              <a:buChar char="•"/>
            </a:pPr>
            <a:r>
              <a:rPr lang="en-US" altLang="zh-CN" sz="2800" dirty="0">
                <a:solidFill>
                  <a:schemeClr val="tx1"/>
                </a:solidFill>
                <a:latin typeface="Segoe UI" panose="020B0502040204020203" pitchFamily="34" charset="0"/>
                <a:ea typeface="宋体" panose="02010600030101010101" pitchFamily="2" charset="-122"/>
              </a:rPr>
              <a:t>VMware Workstation (Local)</a:t>
            </a:r>
          </a:p>
          <a:p>
            <a:pPr marL="457200" indent="-457200" algn="l">
              <a:buFontTx/>
              <a:buChar char="•"/>
            </a:pPr>
            <a:r>
              <a:rPr lang="en-US" altLang="zh-CN" sz="2800" dirty="0">
                <a:solidFill>
                  <a:schemeClr val="tx1"/>
                </a:solidFill>
                <a:latin typeface="Segoe UI" panose="020B0502040204020203" pitchFamily="34" charset="0"/>
                <a:ea typeface="宋体" panose="02010600030101010101" pitchFamily="2" charset="-122"/>
              </a:rPr>
              <a:t>Microsoft Virtual PC (Local)</a:t>
            </a:r>
          </a:p>
          <a:p>
            <a:pPr marL="457200" indent="-457200" algn="l">
              <a:buFontTx/>
              <a:buChar char="•"/>
            </a:pPr>
            <a:r>
              <a:rPr lang="en-US" altLang="zh-CN" sz="2800" dirty="0">
                <a:solidFill>
                  <a:schemeClr val="tx1"/>
                </a:solidFill>
                <a:latin typeface="Segoe UI" panose="020B0502040204020203" pitchFamily="34" charset="0"/>
                <a:ea typeface="宋体" panose="02010600030101010101" pitchFamily="2" charset="-122"/>
              </a:rPr>
              <a:t>Citrix </a:t>
            </a:r>
            <a:r>
              <a:rPr lang="en-US" altLang="zh-CN" sz="2800" dirty="0" err="1">
                <a:solidFill>
                  <a:schemeClr val="tx1"/>
                </a:solidFill>
                <a:latin typeface="Segoe UI" panose="020B0502040204020203" pitchFamily="34" charset="0"/>
                <a:ea typeface="宋体" panose="02010600030101010101" pitchFamily="2" charset="-122"/>
              </a:rPr>
              <a:t>XenDesktop</a:t>
            </a:r>
            <a:r>
              <a:rPr lang="en-US" altLang="zh-CN" sz="2800" dirty="0">
                <a:solidFill>
                  <a:schemeClr val="tx1"/>
                </a:solidFill>
                <a:latin typeface="Segoe UI" panose="020B0502040204020203" pitchFamily="34" charset="0"/>
                <a:ea typeface="宋体" panose="02010600030101010101" pitchFamily="2" charset="-122"/>
              </a:rPr>
              <a:t> (Centralized)</a:t>
            </a:r>
          </a:p>
          <a:p>
            <a:pPr marL="457200" indent="-457200" algn="l">
              <a:buFontTx/>
              <a:buChar char="•"/>
            </a:pPr>
            <a:endParaRPr lang="en-US" altLang="zh-CN" sz="2800" dirty="0">
              <a:latin typeface="Segoe UI" panose="020B0502040204020203" pitchFamily="34" charset="0"/>
              <a:ea typeface="宋体" panose="02010600030101010101" pitchFamily="2" charset="-122"/>
            </a:endParaRPr>
          </a:p>
        </p:txBody>
      </p:sp>
      <p:sp>
        <p:nvSpPr>
          <p:cNvPr id="7171" name="Rectangle 2">
            <a:extLst>
              <a:ext uri="{FF2B5EF4-FFF2-40B4-BE49-F238E27FC236}">
                <a16:creationId xmlns:a16="http://schemas.microsoft.com/office/drawing/2014/main" xmlns="" id="{4B527520-7717-4C8D-A10C-35886D1F0567}"/>
              </a:ext>
            </a:extLst>
          </p:cNvPr>
          <p:cNvSpPr txBox="1">
            <a:spLocks noChangeArrowheads="1"/>
          </p:cNvSpPr>
          <p:nvPr/>
        </p:nvSpPr>
        <p:spPr bwMode="auto">
          <a:xfrm>
            <a:off x="990600" y="990600"/>
            <a:ext cx="7467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altLang="zh-CN" sz="4400">
                <a:solidFill>
                  <a:srgbClr val="0000FF"/>
                </a:solidFill>
                <a:latin typeface="High Tower Text" charset="0"/>
                <a:ea typeface="宋体" charset="0"/>
                <a:cs typeface="Calibri" charset="0"/>
              </a:rPr>
              <a:t>Desktop Virtualization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xmlns="" id="{DEC3A179-AAB9-4642-A237-03FEC2E09AA1}"/>
              </a:ext>
            </a:extLst>
          </p:cNvPr>
          <p:cNvSpPr>
            <a:spLocks noGrp="1" noChangeArrowheads="1"/>
          </p:cNvSpPr>
          <p:nvPr>
            <p:ph type="title"/>
          </p:nvPr>
        </p:nvSpPr>
        <p:spPr>
          <a:xfrm>
            <a:off x="-44450" y="990600"/>
            <a:ext cx="9296400" cy="1143000"/>
          </a:xfrm>
          <a:noFill/>
        </p:spPr>
        <p:txBody>
          <a:bodyPr/>
          <a:lstStyle/>
          <a:p>
            <a:r>
              <a:rPr lang="en-US" altLang="zh-CN" sz="4000">
                <a:solidFill>
                  <a:srgbClr val="0000FF"/>
                </a:solidFill>
                <a:latin typeface="High Tower Text" panose="02040502050506030303" pitchFamily="18" charset="0"/>
                <a:ea typeface="华文新魏" panose="020B0503020204020204" pitchFamily="2" charset="-122"/>
                <a:cs typeface="Segoe UI" panose="020B0502040204020203" pitchFamily="34" charset="0"/>
              </a:rPr>
              <a:t>Desktop Virtualization Architecture</a:t>
            </a:r>
          </a:p>
        </p:txBody>
      </p:sp>
      <p:sp>
        <p:nvSpPr>
          <p:cNvPr id="8195" name="Text Box 3">
            <a:extLst>
              <a:ext uri="{FF2B5EF4-FFF2-40B4-BE49-F238E27FC236}">
                <a16:creationId xmlns:a16="http://schemas.microsoft.com/office/drawing/2014/main" xmlns="" id="{2C21E785-C35B-4528-8DE3-1F69EF6CA9A2}"/>
              </a:ext>
            </a:extLst>
          </p:cNvPr>
          <p:cNvSpPr txBox="1">
            <a:spLocks noChangeArrowheads="1"/>
          </p:cNvSpPr>
          <p:nvPr/>
        </p:nvSpPr>
        <p:spPr bwMode="auto">
          <a:xfrm>
            <a:off x="2362200" y="5410200"/>
            <a:ext cx="3886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8196" name="Text Box 4">
            <a:extLst>
              <a:ext uri="{FF2B5EF4-FFF2-40B4-BE49-F238E27FC236}">
                <a16:creationId xmlns:a16="http://schemas.microsoft.com/office/drawing/2014/main" xmlns="" id="{376EAE71-1672-4F01-A8F4-022CCB5312B0}"/>
              </a:ext>
            </a:extLst>
          </p:cNvPr>
          <p:cNvSpPr txBox="1">
            <a:spLocks noChangeArrowheads="1"/>
          </p:cNvSpPr>
          <p:nvPr/>
        </p:nvSpPr>
        <p:spPr bwMode="auto">
          <a:xfrm>
            <a:off x="2057400" y="5029200"/>
            <a:ext cx="5486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8197" name="Rectangle 5">
            <a:extLst>
              <a:ext uri="{FF2B5EF4-FFF2-40B4-BE49-F238E27FC236}">
                <a16:creationId xmlns:a16="http://schemas.microsoft.com/office/drawing/2014/main" xmlns="" id="{C6DBC275-9083-4EF9-B252-3CEF3BFF19BB}"/>
              </a:ext>
            </a:extLst>
          </p:cNvPr>
          <p:cNvSpPr>
            <a:spLocks noChangeArrowheads="1"/>
          </p:cNvSpPr>
          <p:nvPr/>
        </p:nvSpPr>
        <p:spPr bwMode="auto">
          <a:xfrm>
            <a:off x="1065213" y="5591175"/>
            <a:ext cx="7313612"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tx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198" name="Rectangle 6">
            <a:extLst>
              <a:ext uri="{FF2B5EF4-FFF2-40B4-BE49-F238E27FC236}">
                <a16:creationId xmlns:a16="http://schemas.microsoft.com/office/drawing/2014/main" xmlns="" id="{52BED0DC-E904-41EE-9EBC-C3A437E9FCF0}"/>
              </a:ext>
            </a:extLst>
          </p:cNvPr>
          <p:cNvSpPr>
            <a:spLocks noChangeArrowheads="1"/>
          </p:cNvSpPr>
          <p:nvPr/>
        </p:nvSpPr>
        <p:spPr bwMode="auto">
          <a:xfrm>
            <a:off x="1065213" y="4813300"/>
            <a:ext cx="7313612"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199" name="Text Box 7">
            <a:extLst>
              <a:ext uri="{FF2B5EF4-FFF2-40B4-BE49-F238E27FC236}">
                <a16:creationId xmlns:a16="http://schemas.microsoft.com/office/drawing/2014/main" xmlns="" id="{5739481D-EEDB-49F3-A2D8-78235BC7BE08}"/>
              </a:ext>
            </a:extLst>
          </p:cNvPr>
          <p:cNvSpPr txBox="1">
            <a:spLocks noChangeArrowheads="1"/>
          </p:cNvSpPr>
          <p:nvPr/>
        </p:nvSpPr>
        <p:spPr bwMode="auto">
          <a:xfrm>
            <a:off x="1524000" y="5715000"/>
            <a:ext cx="6248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Hardware</a:t>
            </a:r>
          </a:p>
        </p:txBody>
      </p:sp>
      <p:sp>
        <p:nvSpPr>
          <p:cNvPr id="8200" name="Text Box 8">
            <a:extLst>
              <a:ext uri="{FF2B5EF4-FFF2-40B4-BE49-F238E27FC236}">
                <a16:creationId xmlns:a16="http://schemas.microsoft.com/office/drawing/2014/main" xmlns="" id="{5A0976BC-2EAE-4451-BE1C-081EF8AA1028}"/>
              </a:ext>
            </a:extLst>
          </p:cNvPr>
          <p:cNvSpPr txBox="1">
            <a:spLocks noChangeArrowheads="1"/>
          </p:cNvSpPr>
          <p:nvPr/>
        </p:nvSpPr>
        <p:spPr bwMode="auto">
          <a:xfrm>
            <a:off x="1600200" y="4953000"/>
            <a:ext cx="6172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Host OS </a:t>
            </a:r>
          </a:p>
        </p:txBody>
      </p:sp>
      <p:sp>
        <p:nvSpPr>
          <p:cNvPr id="8201" name="Rectangle 9">
            <a:extLst>
              <a:ext uri="{FF2B5EF4-FFF2-40B4-BE49-F238E27FC236}">
                <a16:creationId xmlns:a16="http://schemas.microsoft.com/office/drawing/2014/main" xmlns="" id="{6C914E17-B50D-4569-9D97-B313103C53A5}"/>
              </a:ext>
            </a:extLst>
          </p:cNvPr>
          <p:cNvSpPr>
            <a:spLocks noChangeArrowheads="1"/>
          </p:cNvSpPr>
          <p:nvPr/>
        </p:nvSpPr>
        <p:spPr bwMode="auto">
          <a:xfrm>
            <a:off x="1065213" y="4038600"/>
            <a:ext cx="7313612"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202" name="Text Box 10">
            <a:extLst>
              <a:ext uri="{FF2B5EF4-FFF2-40B4-BE49-F238E27FC236}">
                <a16:creationId xmlns:a16="http://schemas.microsoft.com/office/drawing/2014/main" xmlns="" id="{DFDB7F47-3CE9-4966-AECA-8B5FEAF8CFDB}"/>
              </a:ext>
            </a:extLst>
          </p:cNvPr>
          <p:cNvSpPr txBox="1">
            <a:spLocks noChangeArrowheads="1"/>
          </p:cNvSpPr>
          <p:nvPr/>
        </p:nvSpPr>
        <p:spPr bwMode="auto">
          <a:xfrm>
            <a:off x="1255713" y="4191000"/>
            <a:ext cx="6932612"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2400" b="1">
                <a:latin typeface="Segoe UI" charset="0"/>
                <a:ea typeface="宋体" charset="0"/>
                <a:cs typeface="Segoe UI" charset="0"/>
              </a:rPr>
              <a:t>Virtual Machine Manager</a:t>
            </a:r>
          </a:p>
        </p:txBody>
      </p:sp>
      <p:sp>
        <p:nvSpPr>
          <p:cNvPr id="8203" name="Rectangle 11">
            <a:extLst>
              <a:ext uri="{FF2B5EF4-FFF2-40B4-BE49-F238E27FC236}">
                <a16:creationId xmlns:a16="http://schemas.microsoft.com/office/drawing/2014/main" xmlns="" id="{ECD6E8E1-9453-4879-9AB9-CAD4DF61EAD2}"/>
              </a:ext>
            </a:extLst>
          </p:cNvPr>
          <p:cNvSpPr>
            <a:spLocks noChangeArrowheads="1"/>
          </p:cNvSpPr>
          <p:nvPr/>
        </p:nvSpPr>
        <p:spPr bwMode="auto">
          <a:xfrm>
            <a:off x="1066800" y="2209800"/>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204" name="Rectangle 12">
            <a:extLst>
              <a:ext uri="{FF2B5EF4-FFF2-40B4-BE49-F238E27FC236}">
                <a16:creationId xmlns:a16="http://schemas.microsoft.com/office/drawing/2014/main" xmlns="" id="{590FFBF8-7194-4B40-9DF2-9B9D34322292}"/>
              </a:ext>
            </a:extLst>
          </p:cNvPr>
          <p:cNvSpPr>
            <a:spLocks noChangeArrowheads="1"/>
          </p:cNvSpPr>
          <p:nvPr/>
        </p:nvSpPr>
        <p:spPr bwMode="auto">
          <a:xfrm>
            <a:off x="3579813"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205" name="Rectangle 13">
            <a:extLst>
              <a:ext uri="{FF2B5EF4-FFF2-40B4-BE49-F238E27FC236}">
                <a16:creationId xmlns:a16="http://schemas.microsoft.com/office/drawing/2014/main" xmlns="" id="{16C0DB52-AEE2-4536-9ACB-2E865E927052}"/>
              </a:ext>
            </a:extLst>
          </p:cNvPr>
          <p:cNvSpPr>
            <a:spLocks noChangeArrowheads="1"/>
          </p:cNvSpPr>
          <p:nvPr/>
        </p:nvSpPr>
        <p:spPr bwMode="auto">
          <a:xfrm>
            <a:off x="6092825"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206" name="Line 14">
            <a:extLst>
              <a:ext uri="{FF2B5EF4-FFF2-40B4-BE49-F238E27FC236}">
                <a16:creationId xmlns:a16="http://schemas.microsoft.com/office/drawing/2014/main" xmlns="" id="{F27C86E2-C121-4F02-810B-BF5798424C8F}"/>
              </a:ext>
            </a:extLst>
          </p:cNvPr>
          <p:cNvSpPr>
            <a:spLocks noChangeShapeType="1"/>
          </p:cNvSpPr>
          <p:nvPr/>
        </p:nvSpPr>
        <p:spPr bwMode="auto">
          <a:xfrm>
            <a:off x="10652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07" name="Text Box 15">
            <a:extLst>
              <a:ext uri="{FF2B5EF4-FFF2-40B4-BE49-F238E27FC236}">
                <a16:creationId xmlns:a16="http://schemas.microsoft.com/office/drawing/2014/main" xmlns="" id="{959F977C-43FE-46B2-9DCC-1BCFD47E112B}"/>
              </a:ext>
            </a:extLst>
          </p:cNvPr>
          <p:cNvSpPr txBox="1">
            <a:spLocks noChangeArrowheads="1"/>
          </p:cNvSpPr>
          <p:nvPr/>
        </p:nvSpPr>
        <p:spPr bwMode="auto">
          <a:xfrm>
            <a:off x="1219200" y="3429000"/>
            <a:ext cx="1981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8208" name="Text Box 16">
            <a:extLst>
              <a:ext uri="{FF2B5EF4-FFF2-40B4-BE49-F238E27FC236}">
                <a16:creationId xmlns:a16="http://schemas.microsoft.com/office/drawing/2014/main" xmlns="" id="{C698B68A-0083-4AB5-8FD5-E20CE30EBA21}"/>
              </a:ext>
            </a:extLst>
          </p:cNvPr>
          <p:cNvSpPr txBox="1">
            <a:spLocks noChangeArrowheads="1"/>
          </p:cNvSpPr>
          <p:nvPr/>
        </p:nvSpPr>
        <p:spPr bwMode="auto">
          <a:xfrm>
            <a:off x="1219200" y="3397250"/>
            <a:ext cx="2057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8209" name="Text Box 18">
            <a:extLst>
              <a:ext uri="{FF2B5EF4-FFF2-40B4-BE49-F238E27FC236}">
                <a16:creationId xmlns:a16="http://schemas.microsoft.com/office/drawing/2014/main" xmlns="" id="{92BB239B-0BF8-4C85-99A2-B62ABF636C00}"/>
              </a:ext>
            </a:extLst>
          </p:cNvPr>
          <p:cNvSpPr txBox="1">
            <a:spLocks noChangeArrowheads="1"/>
          </p:cNvSpPr>
          <p:nvPr/>
        </p:nvSpPr>
        <p:spPr bwMode="auto">
          <a:xfrm>
            <a:off x="5978525" y="2757488"/>
            <a:ext cx="251460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(VMware ESX)</a:t>
            </a:r>
          </a:p>
        </p:txBody>
      </p:sp>
      <p:sp>
        <p:nvSpPr>
          <p:cNvPr id="8210" name="Text Box 19">
            <a:extLst>
              <a:ext uri="{FF2B5EF4-FFF2-40B4-BE49-F238E27FC236}">
                <a16:creationId xmlns:a16="http://schemas.microsoft.com/office/drawing/2014/main" xmlns="" id="{84B98199-C82A-4658-8BC9-820C291C5D24}"/>
              </a:ext>
            </a:extLst>
          </p:cNvPr>
          <p:cNvSpPr txBox="1">
            <a:spLocks noChangeArrowheads="1"/>
          </p:cNvSpPr>
          <p:nvPr/>
        </p:nvSpPr>
        <p:spPr bwMode="auto">
          <a:xfrm>
            <a:off x="3733800" y="2344738"/>
            <a:ext cx="190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8211" name="Text Box 20">
            <a:extLst>
              <a:ext uri="{FF2B5EF4-FFF2-40B4-BE49-F238E27FC236}">
                <a16:creationId xmlns:a16="http://schemas.microsoft.com/office/drawing/2014/main" xmlns="" id="{3F60EA7C-B9AE-46CD-8627-76E0AC756FA8}"/>
              </a:ext>
            </a:extLst>
          </p:cNvPr>
          <p:cNvSpPr txBox="1">
            <a:spLocks noChangeArrowheads="1"/>
          </p:cNvSpPr>
          <p:nvPr/>
        </p:nvSpPr>
        <p:spPr bwMode="auto">
          <a:xfrm>
            <a:off x="3695700" y="3395663"/>
            <a:ext cx="21336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8212" name="Text Box 21">
            <a:extLst>
              <a:ext uri="{FF2B5EF4-FFF2-40B4-BE49-F238E27FC236}">
                <a16:creationId xmlns:a16="http://schemas.microsoft.com/office/drawing/2014/main" xmlns="" id="{DE99CEA2-8FEE-44FC-B615-755CAFDD57CD}"/>
              </a:ext>
            </a:extLst>
          </p:cNvPr>
          <p:cNvSpPr txBox="1">
            <a:spLocks noChangeArrowheads="1"/>
          </p:cNvSpPr>
          <p:nvPr/>
        </p:nvSpPr>
        <p:spPr bwMode="auto">
          <a:xfrm>
            <a:off x="6203950" y="3397250"/>
            <a:ext cx="21336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8213" name="Line 22">
            <a:extLst>
              <a:ext uri="{FF2B5EF4-FFF2-40B4-BE49-F238E27FC236}">
                <a16:creationId xmlns:a16="http://schemas.microsoft.com/office/drawing/2014/main" xmlns="" id="{EBE53B01-DE09-4985-9438-49D0CAF146D4}"/>
              </a:ext>
            </a:extLst>
          </p:cNvPr>
          <p:cNvSpPr>
            <a:spLocks noChangeShapeType="1"/>
          </p:cNvSpPr>
          <p:nvPr/>
        </p:nvSpPr>
        <p:spPr bwMode="auto">
          <a:xfrm>
            <a:off x="35798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14" name="Line 23">
            <a:extLst>
              <a:ext uri="{FF2B5EF4-FFF2-40B4-BE49-F238E27FC236}">
                <a16:creationId xmlns:a16="http://schemas.microsoft.com/office/drawing/2014/main" xmlns="" id="{DE905F2D-2E7A-4464-83AF-CC0453AA4A09}"/>
              </a:ext>
            </a:extLst>
          </p:cNvPr>
          <p:cNvSpPr>
            <a:spLocks noChangeShapeType="1"/>
          </p:cNvSpPr>
          <p:nvPr/>
        </p:nvSpPr>
        <p:spPr bwMode="auto">
          <a:xfrm>
            <a:off x="6092825"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15" name="Text Box 24">
            <a:extLst>
              <a:ext uri="{FF2B5EF4-FFF2-40B4-BE49-F238E27FC236}">
                <a16:creationId xmlns:a16="http://schemas.microsoft.com/office/drawing/2014/main" xmlns="" id="{53EA21FA-4DDA-4E55-9575-4DBC5514041D}"/>
              </a:ext>
            </a:extLst>
          </p:cNvPr>
          <p:cNvSpPr txBox="1">
            <a:spLocks noChangeArrowheads="1"/>
          </p:cNvSpPr>
          <p:nvPr/>
        </p:nvSpPr>
        <p:spPr bwMode="auto">
          <a:xfrm>
            <a:off x="1484313" y="2757488"/>
            <a:ext cx="1449387"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(Windows)</a:t>
            </a:r>
          </a:p>
        </p:txBody>
      </p:sp>
      <p:sp>
        <p:nvSpPr>
          <p:cNvPr id="8216" name="Text Box 25">
            <a:extLst>
              <a:ext uri="{FF2B5EF4-FFF2-40B4-BE49-F238E27FC236}">
                <a16:creationId xmlns:a16="http://schemas.microsoft.com/office/drawing/2014/main" xmlns="" id="{60BA0A16-381B-418A-8BE5-C20804308CEA}"/>
              </a:ext>
            </a:extLst>
          </p:cNvPr>
          <p:cNvSpPr txBox="1">
            <a:spLocks noChangeArrowheads="1"/>
          </p:cNvSpPr>
          <p:nvPr/>
        </p:nvSpPr>
        <p:spPr bwMode="auto">
          <a:xfrm>
            <a:off x="3619500" y="2757488"/>
            <a:ext cx="236220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(Linux)</a:t>
            </a:r>
          </a:p>
        </p:txBody>
      </p:sp>
      <p:sp>
        <p:nvSpPr>
          <p:cNvPr id="8217" name="Line 26">
            <a:extLst>
              <a:ext uri="{FF2B5EF4-FFF2-40B4-BE49-F238E27FC236}">
                <a16:creationId xmlns:a16="http://schemas.microsoft.com/office/drawing/2014/main" xmlns="" id="{2E80282A-87F2-4824-BE05-F12EBA060B14}"/>
              </a:ext>
            </a:extLst>
          </p:cNvPr>
          <p:cNvSpPr>
            <a:spLocks noChangeShapeType="1"/>
          </p:cNvSpPr>
          <p:nvPr/>
        </p:nvSpPr>
        <p:spPr bwMode="auto">
          <a:xfrm>
            <a:off x="6092825"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18" name="Line 27">
            <a:extLst>
              <a:ext uri="{FF2B5EF4-FFF2-40B4-BE49-F238E27FC236}">
                <a16:creationId xmlns:a16="http://schemas.microsoft.com/office/drawing/2014/main" xmlns="" id="{BABC4961-A88E-4503-B3DF-6712D0DD0124}"/>
              </a:ext>
            </a:extLst>
          </p:cNvPr>
          <p:cNvSpPr>
            <a:spLocks noChangeShapeType="1"/>
          </p:cNvSpPr>
          <p:nvPr/>
        </p:nvSpPr>
        <p:spPr bwMode="auto">
          <a:xfrm>
            <a:off x="35798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19" name="Line 28">
            <a:extLst>
              <a:ext uri="{FF2B5EF4-FFF2-40B4-BE49-F238E27FC236}">
                <a16:creationId xmlns:a16="http://schemas.microsoft.com/office/drawing/2014/main" xmlns="" id="{DD7D1401-D467-447F-871E-5C55C4DB51E2}"/>
              </a:ext>
            </a:extLst>
          </p:cNvPr>
          <p:cNvSpPr>
            <a:spLocks noChangeShapeType="1"/>
          </p:cNvSpPr>
          <p:nvPr/>
        </p:nvSpPr>
        <p:spPr bwMode="auto">
          <a:xfrm>
            <a:off x="10652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20" name="Text Box 29">
            <a:extLst>
              <a:ext uri="{FF2B5EF4-FFF2-40B4-BE49-F238E27FC236}">
                <a16:creationId xmlns:a16="http://schemas.microsoft.com/office/drawing/2014/main" xmlns="" id="{26628A37-66B2-4464-B9AE-C16BC648902D}"/>
              </a:ext>
            </a:extLst>
          </p:cNvPr>
          <p:cNvSpPr txBox="1">
            <a:spLocks noChangeArrowheads="1"/>
          </p:cNvSpPr>
          <p:nvPr/>
        </p:nvSpPr>
        <p:spPr bwMode="auto">
          <a:xfrm>
            <a:off x="1255713" y="2344738"/>
            <a:ext cx="190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8221" name="Text Box 30">
            <a:extLst>
              <a:ext uri="{FF2B5EF4-FFF2-40B4-BE49-F238E27FC236}">
                <a16:creationId xmlns:a16="http://schemas.microsoft.com/office/drawing/2014/main" xmlns="" id="{AFE33DEA-6B1B-421C-BFDB-C440A0FDDD33}"/>
              </a:ext>
            </a:extLst>
          </p:cNvPr>
          <p:cNvSpPr txBox="1">
            <a:spLocks noChangeArrowheads="1"/>
          </p:cNvSpPr>
          <p:nvPr/>
        </p:nvSpPr>
        <p:spPr bwMode="auto">
          <a:xfrm>
            <a:off x="6283325" y="2344738"/>
            <a:ext cx="190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8222" name="Line 36">
            <a:extLst>
              <a:ext uri="{FF2B5EF4-FFF2-40B4-BE49-F238E27FC236}">
                <a16:creationId xmlns:a16="http://schemas.microsoft.com/office/drawing/2014/main" xmlns="" id="{C6E70EB4-78A1-4ED1-90FB-0AA1600279D9}"/>
              </a:ext>
            </a:extLst>
          </p:cNvPr>
          <p:cNvSpPr>
            <a:spLocks noChangeShapeType="1"/>
          </p:cNvSpPr>
          <p:nvPr/>
        </p:nvSpPr>
        <p:spPr bwMode="auto">
          <a:xfrm>
            <a:off x="381000" y="3927475"/>
            <a:ext cx="8229600"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23" name="Text Box 37">
            <a:extLst>
              <a:ext uri="{FF2B5EF4-FFF2-40B4-BE49-F238E27FC236}">
                <a16:creationId xmlns:a16="http://schemas.microsoft.com/office/drawing/2014/main" xmlns="" id="{8D922088-798A-43B1-8FD4-59A4537C0F2A}"/>
              </a:ext>
            </a:extLst>
          </p:cNvPr>
          <p:cNvSpPr txBox="1">
            <a:spLocks noChangeArrowheads="1"/>
          </p:cNvSpPr>
          <p:nvPr/>
        </p:nvSpPr>
        <p:spPr bwMode="auto">
          <a:xfrm rot="10800000">
            <a:off x="457200" y="2209800"/>
            <a:ext cx="458788"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V i r t u a l</a:t>
            </a:r>
            <a:r>
              <a:rPr lang="en-US" altLang="zh-CN">
                <a:latin typeface="Segoe UI" charset="0"/>
                <a:ea typeface="宋体" charset="0"/>
                <a:cs typeface="Segoe UI" charset="0"/>
              </a:rPr>
              <a:t> </a:t>
            </a:r>
          </a:p>
        </p:txBody>
      </p:sp>
      <p:sp>
        <p:nvSpPr>
          <p:cNvPr id="8224" name="Text Box 38">
            <a:extLst>
              <a:ext uri="{FF2B5EF4-FFF2-40B4-BE49-F238E27FC236}">
                <a16:creationId xmlns:a16="http://schemas.microsoft.com/office/drawing/2014/main" xmlns="" id="{F8CB2932-8C85-44A4-8F14-133FCA5F4E3A}"/>
              </a:ext>
            </a:extLst>
          </p:cNvPr>
          <p:cNvSpPr txBox="1">
            <a:spLocks noChangeArrowheads="1"/>
          </p:cNvSpPr>
          <p:nvPr/>
        </p:nvSpPr>
        <p:spPr bwMode="auto">
          <a:xfrm rot="10800000">
            <a:off x="457200" y="4114800"/>
            <a:ext cx="458788"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P h y s i c a l</a:t>
            </a:r>
            <a:r>
              <a:rPr lang="en-US" altLang="zh-CN">
                <a:latin typeface="Segoe UI" charset="0"/>
                <a:ea typeface="宋体" charset="0"/>
                <a:cs typeface="Segoe UI" charset="0"/>
              </a:rPr>
              <a:t> </a:t>
            </a:r>
          </a:p>
        </p:txBody>
      </p:sp>
      <p:sp>
        <p:nvSpPr>
          <p:cNvPr id="8225" name="Rectangle 40">
            <a:extLst>
              <a:ext uri="{FF2B5EF4-FFF2-40B4-BE49-F238E27FC236}">
                <a16:creationId xmlns:a16="http://schemas.microsoft.com/office/drawing/2014/main" xmlns="" id="{969BDFFF-B9C1-493E-823E-B28E30213958}"/>
              </a:ext>
            </a:extLst>
          </p:cNvPr>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xmlns="" id="{68D754C0-525A-4738-80EF-965251C18CFB}"/>
              </a:ext>
            </a:extLst>
          </p:cNvPr>
          <p:cNvSpPr>
            <a:spLocks noGrp="1" noChangeArrowheads="1"/>
          </p:cNvSpPr>
          <p:nvPr>
            <p:ph type="title"/>
          </p:nvPr>
        </p:nvSpPr>
        <p:spPr>
          <a:xfrm>
            <a:off x="0" y="990600"/>
            <a:ext cx="9296400" cy="1143000"/>
          </a:xfrm>
          <a:noFill/>
        </p:spPr>
        <p:txBody>
          <a:bodyPr/>
          <a:lstStyle/>
          <a:p>
            <a:r>
              <a:rPr lang="en-US" altLang="zh-CN">
                <a:solidFill>
                  <a:srgbClr val="0000FF"/>
                </a:solidFill>
                <a:latin typeface="High Tower Text" panose="02040502050506030303" pitchFamily="18" charset="0"/>
                <a:ea typeface="宋体" panose="02010600030101010101" pitchFamily="2" charset="-122"/>
              </a:rPr>
              <a:t>Components of Virtual Machines?</a:t>
            </a:r>
          </a:p>
        </p:txBody>
      </p:sp>
      <p:sp>
        <p:nvSpPr>
          <p:cNvPr id="9219" name="Rectangle 3">
            <a:extLst>
              <a:ext uri="{FF2B5EF4-FFF2-40B4-BE49-F238E27FC236}">
                <a16:creationId xmlns:a16="http://schemas.microsoft.com/office/drawing/2014/main" xmlns="" id="{9C35C61D-6DAF-44F9-8B7E-867FBF91D4EC}"/>
              </a:ext>
            </a:extLst>
          </p:cNvPr>
          <p:cNvSpPr txBox="1">
            <a:spLocks noChangeArrowheads="1"/>
          </p:cNvSpPr>
          <p:nvPr/>
        </p:nvSpPr>
        <p:spPr bwMode="auto">
          <a:xfrm>
            <a:off x="2209800" y="2657475"/>
            <a:ext cx="4789488" cy="2143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457200" indent="-4572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20000"/>
              </a:spcBef>
              <a:buFontTx/>
              <a:buChar char="•"/>
              <a:defRPr/>
            </a:pPr>
            <a:r>
              <a:rPr lang="en-US" altLang="zh-CN" sz="2800">
                <a:latin typeface="Segoe UI" charset="0"/>
                <a:ea typeface="宋体" charset="0"/>
                <a:cs typeface="宋体" charset="0"/>
              </a:rPr>
              <a:t>Configuration file</a:t>
            </a:r>
          </a:p>
          <a:p>
            <a:pPr eaLnBrk="1" hangingPunct="1">
              <a:spcBef>
                <a:spcPct val="20000"/>
              </a:spcBef>
              <a:buFontTx/>
              <a:buChar char="•"/>
              <a:defRPr/>
            </a:pPr>
            <a:r>
              <a:rPr lang="en-US" altLang="zh-CN" sz="2800">
                <a:latin typeface="Segoe UI" charset="0"/>
                <a:ea typeface="宋体" charset="0"/>
                <a:cs typeface="宋体" charset="0"/>
              </a:rPr>
              <a:t>Hard disk file(s)</a:t>
            </a:r>
          </a:p>
          <a:p>
            <a:pPr eaLnBrk="1" hangingPunct="1">
              <a:spcBef>
                <a:spcPct val="20000"/>
              </a:spcBef>
              <a:buFontTx/>
              <a:buChar char="•"/>
              <a:defRPr/>
            </a:pPr>
            <a:r>
              <a:rPr lang="en-US" altLang="zh-CN" sz="2800">
                <a:latin typeface="Segoe UI" charset="0"/>
                <a:ea typeface="宋体" charset="0"/>
                <a:cs typeface="宋体" charset="0"/>
              </a:rPr>
              <a:t>Virtual machine state file</a:t>
            </a:r>
          </a:p>
          <a:p>
            <a:pPr eaLnBrk="1" hangingPunct="1">
              <a:spcBef>
                <a:spcPct val="20000"/>
              </a:spcBef>
              <a:buFontTx/>
              <a:buChar char="•"/>
              <a:defRPr/>
            </a:pPr>
            <a:r>
              <a:rPr lang="en-US" altLang="zh-CN" sz="2800">
                <a:latin typeface="Segoe UI" charset="0"/>
                <a:ea typeface="宋体" charset="0"/>
                <a:cs typeface="宋体" charset="0"/>
              </a:rPr>
              <a:t>In-memory file</a:t>
            </a:r>
          </a:p>
          <a:p>
            <a:pPr eaLnBrk="1" hangingPunct="1">
              <a:spcBef>
                <a:spcPct val="20000"/>
              </a:spcBef>
              <a:buFontTx/>
              <a:buChar char="•"/>
              <a:defRPr/>
            </a:pPr>
            <a:endParaRPr lang="en-US" altLang="zh-CN" sz="2800">
              <a:latin typeface="Segoe UI" charset="0"/>
              <a:ea typeface="宋体" charset="0"/>
              <a:cs typeface="宋体"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xmlns="" id="{7DE221B1-74E9-4245-B34E-E89D824CA7D1}"/>
              </a:ext>
            </a:extLst>
          </p:cNvPr>
          <p:cNvSpPr>
            <a:spLocks noGrp="1" noChangeArrowheads="1"/>
          </p:cNvSpPr>
          <p:nvPr>
            <p:ph type="ctrTitle"/>
          </p:nvPr>
        </p:nvSpPr>
        <p:spPr>
          <a:xfrm>
            <a:off x="685800" y="990600"/>
            <a:ext cx="7772400" cy="1470025"/>
          </a:xfrm>
          <a:noFill/>
        </p:spPr>
        <p:txBody>
          <a:bodyPr/>
          <a:lstStyle/>
          <a:p>
            <a:r>
              <a:rPr lang="en-US" altLang="zh-CN">
                <a:solidFill>
                  <a:srgbClr val="0000FF"/>
                </a:solidFill>
                <a:latin typeface="High Tower Text" panose="02040502050506030303" pitchFamily="18" charset="0"/>
                <a:ea typeface="宋体" panose="02010600030101010101" pitchFamily="2" charset="-122"/>
              </a:rPr>
              <a:t>Server Virtualization</a:t>
            </a:r>
          </a:p>
        </p:txBody>
      </p:sp>
      <p:sp>
        <p:nvSpPr>
          <p:cNvPr id="12291" name="Rectangle 3">
            <a:extLst>
              <a:ext uri="{FF2B5EF4-FFF2-40B4-BE49-F238E27FC236}">
                <a16:creationId xmlns:a16="http://schemas.microsoft.com/office/drawing/2014/main" xmlns="" id="{4C3BD4BD-8A4C-463C-90BE-6132F9F23AE3}"/>
              </a:ext>
            </a:extLst>
          </p:cNvPr>
          <p:cNvSpPr>
            <a:spLocks noGrp="1" noChangeArrowheads="1"/>
          </p:cNvSpPr>
          <p:nvPr>
            <p:ph type="subTitle" idx="1"/>
          </p:nvPr>
        </p:nvSpPr>
        <p:spPr>
          <a:xfrm>
            <a:off x="2514600" y="2590800"/>
            <a:ext cx="3352800" cy="990600"/>
          </a:xfrm>
        </p:spPr>
        <p:txBody>
          <a:bodyPr rtlCol="0">
            <a:normAutofit lnSpcReduction="10000"/>
          </a:bodyPr>
          <a:lstStyle/>
          <a:p>
            <a:pPr marL="457200" indent="-457200" algn="l" fontAlgn="auto">
              <a:spcAft>
                <a:spcPts val="0"/>
              </a:spcAft>
              <a:buFontTx/>
              <a:buChar char="•"/>
              <a:defRPr/>
            </a:pPr>
            <a:r>
              <a:rPr lang="en-US" altLang="zh-CN" sz="2800" dirty="0">
                <a:solidFill>
                  <a:schemeClr val="tx1"/>
                </a:solidFill>
                <a:latin typeface="Segoe UI" charset="0"/>
                <a:ea typeface="宋体" charset="0"/>
                <a:cs typeface="宋体" charset="0"/>
              </a:rPr>
              <a:t>Software (</a:t>
            </a:r>
            <a:r>
              <a:rPr lang="en-US" altLang="zh-CN" sz="2800" dirty="0" err="1">
                <a:solidFill>
                  <a:schemeClr val="tx1"/>
                </a:solidFill>
                <a:latin typeface="Segoe UI" charset="0"/>
                <a:ea typeface="宋体" charset="0"/>
                <a:cs typeface="宋体" charset="0"/>
              </a:rPr>
              <a:t>SoftV</a:t>
            </a:r>
            <a:r>
              <a:rPr lang="en-US" altLang="zh-CN" sz="2800" dirty="0">
                <a:solidFill>
                  <a:schemeClr val="tx1"/>
                </a:solidFill>
                <a:latin typeface="Segoe UI" charset="0"/>
                <a:ea typeface="宋体" charset="0"/>
                <a:cs typeface="宋体" charset="0"/>
              </a:rPr>
              <a:t>)</a:t>
            </a:r>
          </a:p>
          <a:p>
            <a:pPr marL="457200" indent="-457200" algn="l" fontAlgn="auto">
              <a:spcAft>
                <a:spcPts val="0"/>
              </a:spcAft>
              <a:buFontTx/>
              <a:buChar char="•"/>
              <a:defRPr/>
            </a:pPr>
            <a:r>
              <a:rPr lang="en-US" altLang="zh-CN" sz="2800" dirty="0">
                <a:solidFill>
                  <a:schemeClr val="tx1"/>
                </a:solidFill>
                <a:latin typeface="Segoe UI" charset="0"/>
                <a:ea typeface="宋体" charset="0"/>
                <a:cs typeface="宋体" charset="0"/>
              </a:rPr>
              <a:t>Hardware (</a:t>
            </a:r>
            <a:r>
              <a:rPr lang="en-US" altLang="zh-CN" sz="2800" dirty="0" err="1">
                <a:solidFill>
                  <a:schemeClr val="tx1"/>
                </a:solidFill>
                <a:latin typeface="Segoe UI" charset="0"/>
                <a:ea typeface="宋体" charset="0"/>
                <a:cs typeface="宋体" charset="0"/>
              </a:rPr>
              <a:t>HardV</a:t>
            </a:r>
            <a:r>
              <a:rPr lang="en-US" altLang="zh-CN" sz="2800" dirty="0">
                <a:solidFill>
                  <a:schemeClr val="tx1"/>
                </a:solidFill>
                <a:latin typeface="Segoe UI" charset="0"/>
                <a:ea typeface="宋体" charset="0"/>
                <a:cs typeface="宋体" charset="0"/>
              </a:rPr>
              <a:t>)</a:t>
            </a:r>
          </a:p>
          <a:p>
            <a:pPr marL="457200" indent="-457200" algn="l" fontAlgn="auto">
              <a:spcAft>
                <a:spcPts val="0"/>
              </a:spcAft>
              <a:buFontTx/>
              <a:buChar char="•"/>
              <a:defRPr/>
            </a:pPr>
            <a:endParaRPr lang="en-US" altLang="zh-CN" sz="2800" dirty="0">
              <a:latin typeface="Segoe UI" charset="0"/>
              <a:ea typeface="宋体" charset="0"/>
              <a:cs typeface="宋体"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xmlns="" id="{7A67DD53-582E-4EB6-991D-D73E63A7F372}"/>
              </a:ext>
            </a:extLst>
          </p:cNvPr>
          <p:cNvSpPr>
            <a:spLocks noGrp="1" noChangeArrowheads="1"/>
          </p:cNvSpPr>
          <p:nvPr>
            <p:ph type="ctrTitle"/>
          </p:nvPr>
        </p:nvSpPr>
        <p:spPr>
          <a:xfrm>
            <a:off x="1066800" y="990600"/>
            <a:ext cx="7315200" cy="1470025"/>
          </a:xfrm>
          <a:noFill/>
        </p:spPr>
        <p:txBody>
          <a:bodyPr/>
          <a:lstStyle/>
          <a:p>
            <a:r>
              <a:rPr lang="en-US" altLang="zh-CN">
                <a:solidFill>
                  <a:srgbClr val="0000FF"/>
                </a:solidFill>
                <a:latin typeface="High Tower Text" panose="02040502050506030303" pitchFamily="18" charset="0"/>
                <a:ea typeface="宋体" panose="02010600030101010101" pitchFamily="2" charset="-122"/>
              </a:rPr>
              <a:t>SoftV Server Virtualization</a:t>
            </a:r>
          </a:p>
        </p:txBody>
      </p:sp>
      <p:sp>
        <p:nvSpPr>
          <p:cNvPr id="13315" name="Rectangle 3">
            <a:extLst>
              <a:ext uri="{FF2B5EF4-FFF2-40B4-BE49-F238E27FC236}">
                <a16:creationId xmlns:a16="http://schemas.microsoft.com/office/drawing/2014/main" xmlns="" id="{61DEB0EA-E797-4166-B6E5-A8947F6FF141}"/>
              </a:ext>
            </a:extLst>
          </p:cNvPr>
          <p:cNvSpPr txBox="1">
            <a:spLocks noChangeArrowheads="1"/>
          </p:cNvSpPr>
          <p:nvPr/>
        </p:nvSpPr>
        <p:spPr bwMode="auto">
          <a:xfrm>
            <a:off x="2971800" y="2819400"/>
            <a:ext cx="3128963"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457200" indent="-4572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20000"/>
              </a:spcBef>
              <a:buFont typeface="Arial" charset="0"/>
              <a:buChar char="•"/>
              <a:defRPr/>
            </a:pPr>
            <a:r>
              <a:rPr lang="en-US" altLang="zh-CN" sz="2800">
                <a:latin typeface="Segoe UI" charset="0"/>
                <a:ea typeface="宋体" charset="0"/>
                <a:cs typeface="宋体" charset="0"/>
              </a:rPr>
              <a:t>VMware Server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xmlns="" id="{FA6CCF9B-C4F5-48F8-8AC1-9064EF7FE723}"/>
              </a:ext>
            </a:extLst>
          </p:cNvPr>
          <p:cNvSpPr>
            <a:spLocks noGrp="1" noChangeArrowheads="1"/>
          </p:cNvSpPr>
          <p:nvPr>
            <p:ph type="title"/>
          </p:nvPr>
        </p:nvSpPr>
        <p:spPr>
          <a:xfrm>
            <a:off x="-44450" y="990600"/>
            <a:ext cx="9296400" cy="1143000"/>
          </a:xfrm>
          <a:noFill/>
        </p:spPr>
        <p:txBody>
          <a:bodyPr/>
          <a:lstStyle/>
          <a:p>
            <a:r>
              <a:rPr lang="en-US" altLang="zh-CN" sz="4000">
                <a:solidFill>
                  <a:srgbClr val="0000FF"/>
                </a:solidFill>
                <a:latin typeface="High Tower Text" panose="02040502050506030303" pitchFamily="18" charset="0"/>
                <a:ea typeface="宋体" panose="02010600030101010101" pitchFamily="2" charset="-122"/>
              </a:rPr>
              <a:t>SoftV Server Virtualization Architecture</a:t>
            </a:r>
            <a:endParaRPr lang="en-US" altLang="zh-CN" sz="4000">
              <a:solidFill>
                <a:srgbClr val="0000FF"/>
              </a:solidFill>
              <a:latin typeface="High Tower Text" panose="02040502050506030303" pitchFamily="18" charset="0"/>
              <a:ea typeface="华文新魏" panose="020B0503020204020204" pitchFamily="2" charset="-122"/>
              <a:cs typeface="Segoe UI" panose="020B0502040204020203" pitchFamily="34" charset="0"/>
            </a:endParaRPr>
          </a:p>
        </p:txBody>
      </p:sp>
      <p:sp>
        <p:nvSpPr>
          <p:cNvPr id="14339" name="Text Box 3">
            <a:extLst>
              <a:ext uri="{FF2B5EF4-FFF2-40B4-BE49-F238E27FC236}">
                <a16:creationId xmlns:a16="http://schemas.microsoft.com/office/drawing/2014/main" xmlns="" id="{1EFF8AB6-CB0A-4D2C-A7B4-1B0E8ACDF891}"/>
              </a:ext>
            </a:extLst>
          </p:cNvPr>
          <p:cNvSpPr txBox="1">
            <a:spLocks noChangeArrowheads="1"/>
          </p:cNvSpPr>
          <p:nvPr/>
        </p:nvSpPr>
        <p:spPr bwMode="auto">
          <a:xfrm>
            <a:off x="2362200" y="5410200"/>
            <a:ext cx="3886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4340" name="Text Box 4">
            <a:extLst>
              <a:ext uri="{FF2B5EF4-FFF2-40B4-BE49-F238E27FC236}">
                <a16:creationId xmlns:a16="http://schemas.microsoft.com/office/drawing/2014/main" xmlns="" id="{B26018C5-3DCE-4FCE-AF9C-1877D4FEE288}"/>
              </a:ext>
            </a:extLst>
          </p:cNvPr>
          <p:cNvSpPr txBox="1">
            <a:spLocks noChangeArrowheads="1"/>
          </p:cNvSpPr>
          <p:nvPr/>
        </p:nvSpPr>
        <p:spPr bwMode="auto">
          <a:xfrm>
            <a:off x="2057400" y="5029200"/>
            <a:ext cx="5486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4341" name="Rectangle 5">
            <a:extLst>
              <a:ext uri="{FF2B5EF4-FFF2-40B4-BE49-F238E27FC236}">
                <a16:creationId xmlns:a16="http://schemas.microsoft.com/office/drawing/2014/main" xmlns="" id="{D0A431F2-55D2-425F-8E80-365C229D4FF9}"/>
              </a:ext>
            </a:extLst>
          </p:cNvPr>
          <p:cNvSpPr>
            <a:spLocks noChangeArrowheads="1"/>
          </p:cNvSpPr>
          <p:nvPr/>
        </p:nvSpPr>
        <p:spPr bwMode="auto">
          <a:xfrm>
            <a:off x="1065213" y="5591175"/>
            <a:ext cx="7313612"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tx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4342" name="Rectangle 6">
            <a:extLst>
              <a:ext uri="{FF2B5EF4-FFF2-40B4-BE49-F238E27FC236}">
                <a16:creationId xmlns:a16="http://schemas.microsoft.com/office/drawing/2014/main" xmlns="" id="{C73E69EC-D897-4D35-A814-56C5EF911A38}"/>
              </a:ext>
            </a:extLst>
          </p:cNvPr>
          <p:cNvSpPr>
            <a:spLocks noChangeArrowheads="1"/>
          </p:cNvSpPr>
          <p:nvPr/>
        </p:nvSpPr>
        <p:spPr bwMode="auto">
          <a:xfrm>
            <a:off x="1065213" y="4813300"/>
            <a:ext cx="7313612"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4343" name="Text Box 7">
            <a:extLst>
              <a:ext uri="{FF2B5EF4-FFF2-40B4-BE49-F238E27FC236}">
                <a16:creationId xmlns:a16="http://schemas.microsoft.com/office/drawing/2014/main" xmlns="" id="{45A84CFC-2AC9-46D3-94B8-5CB222A49C5C}"/>
              </a:ext>
            </a:extLst>
          </p:cNvPr>
          <p:cNvSpPr txBox="1">
            <a:spLocks noChangeArrowheads="1"/>
          </p:cNvSpPr>
          <p:nvPr/>
        </p:nvSpPr>
        <p:spPr bwMode="auto">
          <a:xfrm>
            <a:off x="1524000" y="5715000"/>
            <a:ext cx="6248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Hardware</a:t>
            </a:r>
          </a:p>
        </p:txBody>
      </p:sp>
      <p:sp>
        <p:nvSpPr>
          <p:cNvPr id="14344" name="Text Box 8">
            <a:extLst>
              <a:ext uri="{FF2B5EF4-FFF2-40B4-BE49-F238E27FC236}">
                <a16:creationId xmlns:a16="http://schemas.microsoft.com/office/drawing/2014/main" xmlns="" id="{C123B5CA-301D-4A67-BA17-47BE1EFC3166}"/>
              </a:ext>
            </a:extLst>
          </p:cNvPr>
          <p:cNvSpPr txBox="1">
            <a:spLocks noChangeArrowheads="1"/>
          </p:cNvSpPr>
          <p:nvPr/>
        </p:nvSpPr>
        <p:spPr bwMode="auto">
          <a:xfrm>
            <a:off x="1600200" y="4953000"/>
            <a:ext cx="6172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Host OS(Server Products)</a:t>
            </a:r>
          </a:p>
        </p:txBody>
      </p:sp>
      <p:sp>
        <p:nvSpPr>
          <p:cNvPr id="14345" name="Rectangle 9">
            <a:extLst>
              <a:ext uri="{FF2B5EF4-FFF2-40B4-BE49-F238E27FC236}">
                <a16:creationId xmlns:a16="http://schemas.microsoft.com/office/drawing/2014/main" xmlns="" id="{4AB71889-C929-455D-817F-4BBA14B4F464}"/>
              </a:ext>
            </a:extLst>
          </p:cNvPr>
          <p:cNvSpPr>
            <a:spLocks noChangeArrowheads="1"/>
          </p:cNvSpPr>
          <p:nvPr/>
        </p:nvSpPr>
        <p:spPr bwMode="auto">
          <a:xfrm>
            <a:off x="1065213" y="4038600"/>
            <a:ext cx="7313612"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4346" name="Text Box 10">
            <a:extLst>
              <a:ext uri="{FF2B5EF4-FFF2-40B4-BE49-F238E27FC236}">
                <a16:creationId xmlns:a16="http://schemas.microsoft.com/office/drawing/2014/main" xmlns="" id="{F4AAD8A7-8D9E-44B7-B8AE-7F5F453D4687}"/>
              </a:ext>
            </a:extLst>
          </p:cNvPr>
          <p:cNvSpPr txBox="1">
            <a:spLocks noChangeArrowheads="1"/>
          </p:cNvSpPr>
          <p:nvPr/>
        </p:nvSpPr>
        <p:spPr bwMode="auto">
          <a:xfrm>
            <a:off x="1409700" y="4151313"/>
            <a:ext cx="6705600" cy="460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2400" b="1">
                <a:latin typeface="Segoe UI" charset="0"/>
                <a:ea typeface="宋体" charset="0"/>
                <a:cs typeface="Segoe UI" charset="0"/>
              </a:rPr>
              <a:t>Virtual Machine Manager</a:t>
            </a:r>
            <a:r>
              <a:rPr lang="en-US" altLang="zh-CN" sz="2400">
                <a:latin typeface="Segoe UI" charset="0"/>
                <a:ea typeface="宋体" charset="0"/>
                <a:cs typeface="Segoe UI" charset="0"/>
              </a:rPr>
              <a:t>(Server Products)</a:t>
            </a:r>
          </a:p>
        </p:txBody>
      </p:sp>
      <p:sp>
        <p:nvSpPr>
          <p:cNvPr id="14347" name="Rectangle 11">
            <a:extLst>
              <a:ext uri="{FF2B5EF4-FFF2-40B4-BE49-F238E27FC236}">
                <a16:creationId xmlns:a16="http://schemas.microsoft.com/office/drawing/2014/main" xmlns="" id="{99D1F7B3-14DB-45BD-B612-925FDB4DCD63}"/>
              </a:ext>
            </a:extLst>
          </p:cNvPr>
          <p:cNvSpPr>
            <a:spLocks noChangeArrowheads="1"/>
          </p:cNvSpPr>
          <p:nvPr/>
        </p:nvSpPr>
        <p:spPr bwMode="auto">
          <a:xfrm>
            <a:off x="1066800" y="2209800"/>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4348" name="Rectangle 12">
            <a:extLst>
              <a:ext uri="{FF2B5EF4-FFF2-40B4-BE49-F238E27FC236}">
                <a16:creationId xmlns:a16="http://schemas.microsoft.com/office/drawing/2014/main" xmlns="" id="{5EA4C86A-B29B-4FDF-AC0B-45D672974F53}"/>
              </a:ext>
            </a:extLst>
          </p:cNvPr>
          <p:cNvSpPr>
            <a:spLocks noChangeArrowheads="1"/>
          </p:cNvSpPr>
          <p:nvPr/>
        </p:nvSpPr>
        <p:spPr bwMode="auto">
          <a:xfrm>
            <a:off x="3579813"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4349" name="Rectangle 13">
            <a:extLst>
              <a:ext uri="{FF2B5EF4-FFF2-40B4-BE49-F238E27FC236}">
                <a16:creationId xmlns:a16="http://schemas.microsoft.com/office/drawing/2014/main" xmlns="" id="{49F4F9BC-AFDB-48AC-A3FC-21E87249BC78}"/>
              </a:ext>
            </a:extLst>
          </p:cNvPr>
          <p:cNvSpPr>
            <a:spLocks noChangeArrowheads="1"/>
          </p:cNvSpPr>
          <p:nvPr/>
        </p:nvSpPr>
        <p:spPr bwMode="auto">
          <a:xfrm>
            <a:off x="6092825"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4350" name="Line 14">
            <a:extLst>
              <a:ext uri="{FF2B5EF4-FFF2-40B4-BE49-F238E27FC236}">
                <a16:creationId xmlns:a16="http://schemas.microsoft.com/office/drawing/2014/main" xmlns="" id="{5DAC235F-1D62-4922-BCAA-362777FBC927}"/>
              </a:ext>
            </a:extLst>
          </p:cNvPr>
          <p:cNvSpPr>
            <a:spLocks noChangeShapeType="1"/>
          </p:cNvSpPr>
          <p:nvPr/>
        </p:nvSpPr>
        <p:spPr bwMode="auto">
          <a:xfrm>
            <a:off x="10652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51" name="Text Box 15">
            <a:extLst>
              <a:ext uri="{FF2B5EF4-FFF2-40B4-BE49-F238E27FC236}">
                <a16:creationId xmlns:a16="http://schemas.microsoft.com/office/drawing/2014/main" xmlns="" id="{79338B0A-67A2-4268-97F5-896731E05D39}"/>
              </a:ext>
            </a:extLst>
          </p:cNvPr>
          <p:cNvSpPr txBox="1">
            <a:spLocks noChangeArrowheads="1"/>
          </p:cNvSpPr>
          <p:nvPr/>
        </p:nvSpPr>
        <p:spPr bwMode="auto">
          <a:xfrm>
            <a:off x="1219200" y="3429000"/>
            <a:ext cx="1981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4352" name="Text Box 16">
            <a:extLst>
              <a:ext uri="{FF2B5EF4-FFF2-40B4-BE49-F238E27FC236}">
                <a16:creationId xmlns:a16="http://schemas.microsoft.com/office/drawing/2014/main" xmlns="" id="{0DD9265C-EF6C-45B3-8D7B-8F7D9740C122}"/>
              </a:ext>
            </a:extLst>
          </p:cNvPr>
          <p:cNvSpPr txBox="1">
            <a:spLocks noChangeArrowheads="1"/>
          </p:cNvSpPr>
          <p:nvPr/>
        </p:nvSpPr>
        <p:spPr bwMode="auto">
          <a:xfrm>
            <a:off x="1219200" y="3397250"/>
            <a:ext cx="2057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14353" name="Text Box 18">
            <a:extLst>
              <a:ext uri="{FF2B5EF4-FFF2-40B4-BE49-F238E27FC236}">
                <a16:creationId xmlns:a16="http://schemas.microsoft.com/office/drawing/2014/main" xmlns="" id="{00FA95E1-E039-420C-9EF7-8FEFC86E5CF4}"/>
              </a:ext>
            </a:extLst>
          </p:cNvPr>
          <p:cNvSpPr txBox="1">
            <a:spLocks noChangeArrowheads="1"/>
          </p:cNvSpPr>
          <p:nvPr/>
        </p:nvSpPr>
        <p:spPr bwMode="auto">
          <a:xfrm>
            <a:off x="5978525" y="2757488"/>
            <a:ext cx="251460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(VMware ESX)</a:t>
            </a:r>
          </a:p>
        </p:txBody>
      </p:sp>
      <p:sp>
        <p:nvSpPr>
          <p:cNvPr id="14354" name="Text Box 19">
            <a:extLst>
              <a:ext uri="{FF2B5EF4-FFF2-40B4-BE49-F238E27FC236}">
                <a16:creationId xmlns:a16="http://schemas.microsoft.com/office/drawing/2014/main" xmlns="" id="{88057054-71B7-4339-944C-20AC098E6423}"/>
              </a:ext>
            </a:extLst>
          </p:cNvPr>
          <p:cNvSpPr txBox="1">
            <a:spLocks noChangeArrowheads="1"/>
          </p:cNvSpPr>
          <p:nvPr/>
        </p:nvSpPr>
        <p:spPr bwMode="auto">
          <a:xfrm>
            <a:off x="3733800" y="2344738"/>
            <a:ext cx="190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14355" name="Text Box 20">
            <a:extLst>
              <a:ext uri="{FF2B5EF4-FFF2-40B4-BE49-F238E27FC236}">
                <a16:creationId xmlns:a16="http://schemas.microsoft.com/office/drawing/2014/main" xmlns="" id="{141AD946-4654-47E3-BAD4-800D01F1119A}"/>
              </a:ext>
            </a:extLst>
          </p:cNvPr>
          <p:cNvSpPr txBox="1">
            <a:spLocks noChangeArrowheads="1"/>
          </p:cNvSpPr>
          <p:nvPr/>
        </p:nvSpPr>
        <p:spPr bwMode="auto">
          <a:xfrm>
            <a:off x="3695700" y="3395663"/>
            <a:ext cx="21336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14356" name="Text Box 21">
            <a:extLst>
              <a:ext uri="{FF2B5EF4-FFF2-40B4-BE49-F238E27FC236}">
                <a16:creationId xmlns:a16="http://schemas.microsoft.com/office/drawing/2014/main" xmlns="" id="{D7CC84F1-463D-48A1-B488-C20D492A0270}"/>
              </a:ext>
            </a:extLst>
          </p:cNvPr>
          <p:cNvSpPr txBox="1">
            <a:spLocks noChangeArrowheads="1"/>
          </p:cNvSpPr>
          <p:nvPr/>
        </p:nvSpPr>
        <p:spPr bwMode="auto">
          <a:xfrm>
            <a:off x="6203950" y="3397250"/>
            <a:ext cx="21336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14357" name="Line 22">
            <a:extLst>
              <a:ext uri="{FF2B5EF4-FFF2-40B4-BE49-F238E27FC236}">
                <a16:creationId xmlns:a16="http://schemas.microsoft.com/office/drawing/2014/main" xmlns="" id="{7ED1045D-5A7E-4B38-A47E-D64B644C9A4C}"/>
              </a:ext>
            </a:extLst>
          </p:cNvPr>
          <p:cNvSpPr>
            <a:spLocks noChangeShapeType="1"/>
          </p:cNvSpPr>
          <p:nvPr/>
        </p:nvSpPr>
        <p:spPr bwMode="auto">
          <a:xfrm>
            <a:off x="35798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58" name="Line 23">
            <a:extLst>
              <a:ext uri="{FF2B5EF4-FFF2-40B4-BE49-F238E27FC236}">
                <a16:creationId xmlns:a16="http://schemas.microsoft.com/office/drawing/2014/main" xmlns="" id="{3199A78C-4219-428B-B8B2-402033AB7241}"/>
              </a:ext>
            </a:extLst>
          </p:cNvPr>
          <p:cNvSpPr>
            <a:spLocks noChangeShapeType="1"/>
          </p:cNvSpPr>
          <p:nvPr/>
        </p:nvSpPr>
        <p:spPr bwMode="auto">
          <a:xfrm>
            <a:off x="6092825"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59" name="Text Box 24">
            <a:extLst>
              <a:ext uri="{FF2B5EF4-FFF2-40B4-BE49-F238E27FC236}">
                <a16:creationId xmlns:a16="http://schemas.microsoft.com/office/drawing/2014/main" xmlns="" id="{8CC3F45F-E9FE-452A-9552-E6F9F74227CB}"/>
              </a:ext>
            </a:extLst>
          </p:cNvPr>
          <p:cNvSpPr txBox="1">
            <a:spLocks noChangeArrowheads="1"/>
          </p:cNvSpPr>
          <p:nvPr/>
        </p:nvSpPr>
        <p:spPr bwMode="auto">
          <a:xfrm>
            <a:off x="1484313" y="2757488"/>
            <a:ext cx="1449387"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(Windows)</a:t>
            </a:r>
          </a:p>
        </p:txBody>
      </p:sp>
      <p:sp>
        <p:nvSpPr>
          <p:cNvPr id="14360" name="Text Box 25">
            <a:extLst>
              <a:ext uri="{FF2B5EF4-FFF2-40B4-BE49-F238E27FC236}">
                <a16:creationId xmlns:a16="http://schemas.microsoft.com/office/drawing/2014/main" xmlns="" id="{8087EA77-5F98-402E-BED1-063C8A01B885}"/>
              </a:ext>
            </a:extLst>
          </p:cNvPr>
          <p:cNvSpPr txBox="1">
            <a:spLocks noChangeArrowheads="1"/>
          </p:cNvSpPr>
          <p:nvPr/>
        </p:nvSpPr>
        <p:spPr bwMode="auto">
          <a:xfrm>
            <a:off x="3619500" y="2757488"/>
            <a:ext cx="236220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(Linux)</a:t>
            </a:r>
          </a:p>
        </p:txBody>
      </p:sp>
      <p:sp>
        <p:nvSpPr>
          <p:cNvPr id="14361" name="Line 26">
            <a:extLst>
              <a:ext uri="{FF2B5EF4-FFF2-40B4-BE49-F238E27FC236}">
                <a16:creationId xmlns:a16="http://schemas.microsoft.com/office/drawing/2014/main" xmlns="" id="{A119C5E3-48A5-43BE-A3F5-2556914F6565}"/>
              </a:ext>
            </a:extLst>
          </p:cNvPr>
          <p:cNvSpPr>
            <a:spLocks noChangeShapeType="1"/>
          </p:cNvSpPr>
          <p:nvPr/>
        </p:nvSpPr>
        <p:spPr bwMode="auto">
          <a:xfrm>
            <a:off x="6092825"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62" name="Line 27">
            <a:extLst>
              <a:ext uri="{FF2B5EF4-FFF2-40B4-BE49-F238E27FC236}">
                <a16:creationId xmlns:a16="http://schemas.microsoft.com/office/drawing/2014/main" xmlns="" id="{0D5906F7-96F7-49D4-A141-AF87678B7190}"/>
              </a:ext>
            </a:extLst>
          </p:cNvPr>
          <p:cNvSpPr>
            <a:spLocks noChangeShapeType="1"/>
          </p:cNvSpPr>
          <p:nvPr/>
        </p:nvSpPr>
        <p:spPr bwMode="auto">
          <a:xfrm>
            <a:off x="35798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63" name="Line 28">
            <a:extLst>
              <a:ext uri="{FF2B5EF4-FFF2-40B4-BE49-F238E27FC236}">
                <a16:creationId xmlns:a16="http://schemas.microsoft.com/office/drawing/2014/main" xmlns="" id="{1CA211D6-8CC4-4DD4-9018-97A79A80CE0B}"/>
              </a:ext>
            </a:extLst>
          </p:cNvPr>
          <p:cNvSpPr>
            <a:spLocks noChangeShapeType="1"/>
          </p:cNvSpPr>
          <p:nvPr/>
        </p:nvSpPr>
        <p:spPr bwMode="auto">
          <a:xfrm>
            <a:off x="10652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64" name="Text Box 29">
            <a:extLst>
              <a:ext uri="{FF2B5EF4-FFF2-40B4-BE49-F238E27FC236}">
                <a16:creationId xmlns:a16="http://schemas.microsoft.com/office/drawing/2014/main" xmlns="" id="{104A4146-8C03-4D30-9990-8E9C265A7594}"/>
              </a:ext>
            </a:extLst>
          </p:cNvPr>
          <p:cNvSpPr txBox="1">
            <a:spLocks noChangeArrowheads="1"/>
          </p:cNvSpPr>
          <p:nvPr/>
        </p:nvSpPr>
        <p:spPr bwMode="auto">
          <a:xfrm>
            <a:off x="1255713" y="2344738"/>
            <a:ext cx="190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14365" name="Text Box 30">
            <a:extLst>
              <a:ext uri="{FF2B5EF4-FFF2-40B4-BE49-F238E27FC236}">
                <a16:creationId xmlns:a16="http://schemas.microsoft.com/office/drawing/2014/main" xmlns="" id="{FB5654E4-C9F5-4823-B220-8BB6ACAFC81E}"/>
              </a:ext>
            </a:extLst>
          </p:cNvPr>
          <p:cNvSpPr txBox="1">
            <a:spLocks noChangeArrowheads="1"/>
          </p:cNvSpPr>
          <p:nvPr/>
        </p:nvSpPr>
        <p:spPr bwMode="auto">
          <a:xfrm>
            <a:off x="6283325" y="2344738"/>
            <a:ext cx="190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14366" name="Line 36">
            <a:extLst>
              <a:ext uri="{FF2B5EF4-FFF2-40B4-BE49-F238E27FC236}">
                <a16:creationId xmlns:a16="http://schemas.microsoft.com/office/drawing/2014/main" xmlns="" id="{35EE76F2-9B82-43EA-8997-71B01BCC1224}"/>
              </a:ext>
            </a:extLst>
          </p:cNvPr>
          <p:cNvSpPr>
            <a:spLocks noChangeShapeType="1"/>
          </p:cNvSpPr>
          <p:nvPr/>
        </p:nvSpPr>
        <p:spPr bwMode="auto">
          <a:xfrm>
            <a:off x="381000" y="3927475"/>
            <a:ext cx="8229600"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67" name="Text Box 37">
            <a:extLst>
              <a:ext uri="{FF2B5EF4-FFF2-40B4-BE49-F238E27FC236}">
                <a16:creationId xmlns:a16="http://schemas.microsoft.com/office/drawing/2014/main" xmlns="" id="{43FE9BA4-960A-4C07-B549-F8AD6C173626}"/>
              </a:ext>
            </a:extLst>
          </p:cNvPr>
          <p:cNvSpPr txBox="1">
            <a:spLocks noChangeArrowheads="1"/>
          </p:cNvSpPr>
          <p:nvPr/>
        </p:nvSpPr>
        <p:spPr bwMode="auto">
          <a:xfrm rot="10800000">
            <a:off x="457200" y="2209800"/>
            <a:ext cx="458788"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V i r t u a l</a:t>
            </a:r>
            <a:r>
              <a:rPr lang="en-US" altLang="zh-CN">
                <a:latin typeface="Segoe UI" charset="0"/>
                <a:ea typeface="宋体" charset="0"/>
                <a:cs typeface="Segoe UI" charset="0"/>
              </a:rPr>
              <a:t> </a:t>
            </a:r>
          </a:p>
        </p:txBody>
      </p:sp>
      <p:sp>
        <p:nvSpPr>
          <p:cNvPr id="14368" name="Text Box 38">
            <a:extLst>
              <a:ext uri="{FF2B5EF4-FFF2-40B4-BE49-F238E27FC236}">
                <a16:creationId xmlns:a16="http://schemas.microsoft.com/office/drawing/2014/main" xmlns="" id="{F74F91E3-5F5B-4711-BC27-12C2E8218EF7}"/>
              </a:ext>
            </a:extLst>
          </p:cNvPr>
          <p:cNvSpPr txBox="1">
            <a:spLocks noChangeArrowheads="1"/>
          </p:cNvSpPr>
          <p:nvPr/>
        </p:nvSpPr>
        <p:spPr bwMode="auto">
          <a:xfrm rot="10800000">
            <a:off x="457200" y="4114800"/>
            <a:ext cx="458788"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P h y s i c a l</a:t>
            </a:r>
            <a:r>
              <a:rPr lang="en-US" altLang="zh-CN">
                <a:latin typeface="Segoe UI" charset="0"/>
                <a:ea typeface="宋体" charset="0"/>
                <a:cs typeface="Segoe UI" charset="0"/>
              </a:rPr>
              <a:t> </a:t>
            </a:r>
          </a:p>
        </p:txBody>
      </p:sp>
      <p:sp>
        <p:nvSpPr>
          <p:cNvPr id="14369" name="Rectangle 40">
            <a:extLst>
              <a:ext uri="{FF2B5EF4-FFF2-40B4-BE49-F238E27FC236}">
                <a16:creationId xmlns:a16="http://schemas.microsoft.com/office/drawing/2014/main" xmlns="" id="{BD64834E-B0E2-4F2A-A210-5315A1EDBB92}"/>
              </a:ext>
            </a:extLst>
          </p:cNvPr>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xmlns="" id="{CB9AAE21-829F-4DC4-8830-DB5CA429E5A4}"/>
              </a:ext>
            </a:extLst>
          </p:cNvPr>
          <p:cNvSpPr>
            <a:spLocks noGrp="1" noChangeArrowheads="1"/>
          </p:cNvSpPr>
          <p:nvPr>
            <p:ph type="ctrTitle"/>
          </p:nvPr>
        </p:nvSpPr>
        <p:spPr>
          <a:xfrm>
            <a:off x="685800" y="990600"/>
            <a:ext cx="7772400" cy="1470025"/>
          </a:xfrm>
          <a:noFill/>
        </p:spPr>
        <p:txBody>
          <a:bodyPr/>
          <a:lstStyle/>
          <a:p>
            <a:r>
              <a:rPr lang="en-US" altLang="zh-CN">
                <a:solidFill>
                  <a:srgbClr val="0000FF"/>
                </a:solidFill>
                <a:latin typeface="High Tower Text" panose="02040502050506030303" pitchFamily="18" charset="0"/>
                <a:ea typeface="宋体" panose="02010600030101010101" pitchFamily="2" charset="-122"/>
              </a:rPr>
              <a:t>HardV Server Virtualization</a:t>
            </a:r>
          </a:p>
        </p:txBody>
      </p:sp>
      <p:sp>
        <p:nvSpPr>
          <p:cNvPr id="30722" name="Rectangle 3">
            <a:extLst>
              <a:ext uri="{FF2B5EF4-FFF2-40B4-BE49-F238E27FC236}">
                <a16:creationId xmlns:a16="http://schemas.microsoft.com/office/drawing/2014/main" xmlns="" id="{50CBE4A5-A009-447B-B8A6-B8702AFAE7F8}"/>
              </a:ext>
            </a:extLst>
          </p:cNvPr>
          <p:cNvSpPr>
            <a:spLocks noGrp="1" noChangeArrowheads="1"/>
          </p:cNvSpPr>
          <p:nvPr>
            <p:ph type="subTitle" idx="1"/>
          </p:nvPr>
        </p:nvSpPr>
        <p:spPr>
          <a:xfrm>
            <a:off x="2209800" y="2286000"/>
            <a:ext cx="5105400" cy="3657600"/>
          </a:xfrm>
        </p:spPr>
        <p:txBody>
          <a:bodyPr/>
          <a:lstStyle/>
          <a:p>
            <a:pPr marL="457200" indent="-457200" algn="l">
              <a:buFontTx/>
              <a:buChar char="•"/>
            </a:pPr>
            <a:r>
              <a:rPr lang="en-US" altLang="zh-CN" sz="2800" dirty="0">
                <a:solidFill>
                  <a:schemeClr val="tx1"/>
                </a:solidFill>
                <a:latin typeface="Segoe UI" panose="020B0502040204020203" pitchFamily="34" charset="0"/>
                <a:ea typeface="宋体" panose="02010600030101010101" pitchFamily="2" charset="-122"/>
              </a:rPr>
              <a:t>Microsoft Virtual Server</a:t>
            </a:r>
          </a:p>
          <a:p>
            <a:pPr marL="457200" indent="-457200" algn="l">
              <a:buFontTx/>
              <a:buChar char="•"/>
            </a:pPr>
            <a:r>
              <a:rPr lang="en-US" altLang="zh-CN" sz="2800" dirty="0">
                <a:solidFill>
                  <a:schemeClr val="tx1"/>
                </a:solidFill>
                <a:latin typeface="Segoe UI" panose="020B0502040204020203" pitchFamily="34" charset="0"/>
                <a:ea typeface="宋体" panose="02010600030101010101" pitchFamily="2" charset="-122"/>
              </a:rPr>
              <a:t>Citrix </a:t>
            </a:r>
            <a:r>
              <a:rPr lang="en-US" altLang="zh-CN" sz="2800" dirty="0" err="1">
                <a:solidFill>
                  <a:schemeClr val="tx1"/>
                </a:solidFill>
                <a:latin typeface="Segoe UI" panose="020B0502040204020203" pitchFamily="34" charset="0"/>
                <a:ea typeface="宋体" panose="02010600030101010101" pitchFamily="2" charset="-122"/>
              </a:rPr>
              <a:t>XenServer</a:t>
            </a:r>
            <a:endParaRPr lang="en-US" altLang="zh-CN" sz="2800" dirty="0">
              <a:solidFill>
                <a:schemeClr val="tx1"/>
              </a:solidFill>
              <a:latin typeface="Segoe UI" panose="020B0502040204020203" pitchFamily="34" charset="0"/>
              <a:ea typeface="宋体" panose="02010600030101010101" pitchFamily="2" charset="-122"/>
            </a:endParaRPr>
          </a:p>
          <a:p>
            <a:pPr marL="457200" indent="-457200" algn="l">
              <a:buFontTx/>
              <a:buChar char="•"/>
            </a:pPr>
            <a:endParaRPr lang="en-US" altLang="zh-CN" sz="2800" dirty="0">
              <a:solidFill>
                <a:schemeClr val="tx1"/>
              </a:solidFill>
              <a:latin typeface="Segoe UI" panose="020B0502040204020203"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xmlns="" id="{01FEA8F3-3F4A-4E7B-A681-CF90385A3FDB}"/>
              </a:ext>
            </a:extLst>
          </p:cNvPr>
          <p:cNvSpPr>
            <a:spLocks noGrp="1" noChangeArrowheads="1"/>
          </p:cNvSpPr>
          <p:nvPr>
            <p:ph type="title"/>
          </p:nvPr>
        </p:nvSpPr>
        <p:spPr>
          <a:xfrm>
            <a:off x="-228600" y="1058863"/>
            <a:ext cx="9715500" cy="1143000"/>
          </a:xfrm>
          <a:noFill/>
        </p:spPr>
        <p:txBody>
          <a:bodyPr/>
          <a:lstStyle/>
          <a:p>
            <a:r>
              <a:rPr lang="en-US" altLang="zh-CN" sz="4000">
                <a:solidFill>
                  <a:srgbClr val="0000FF"/>
                </a:solidFill>
                <a:latin typeface="High Tower Text" panose="02040502050506030303" pitchFamily="18" charset="0"/>
                <a:ea typeface="宋体" panose="02010600030101010101" pitchFamily="2" charset="-122"/>
              </a:rPr>
              <a:t>HardV Server Virtualization Architecture</a:t>
            </a:r>
          </a:p>
        </p:txBody>
      </p:sp>
      <p:sp>
        <p:nvSpPr>
          <p:cNvPr id="16387" name="Text Box 3">
            <a:extLst>
              <a:ext uri="{FF2B5EF4-FFF2-40B4-BE49-F238E27FC236}">
                <a16:creationId xmlns:a16="http://schemas.microsoft.com/office/drawing/2014/main" xmlns="" id="{D3690EF9-F580-48BB-A1C8-4D7F8C27ED92}"/>
              </a:ext>
            </a:extLst>
          </p:cNvPr>
          <p:cNvSpPr txBox="1">
            <a:spLocks noChangeArrowheads="1"/>
          </p:cNvSpPr>
          <p:nvPr/>
        </p:nvSpPr>
        <p:spPr bwMode="auto">
          <a:xfrm>
            <a:off x="2362200" y="5410200"/>
            <a:ext cx="3886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6388" name="Text Box 4">
            <a:extLst>
              <a:ext uri="{FF2B5EF4-FFF2-40B4-BE49-F238E27FC236}">
                <a16:creationId xmlns:a16="http://schemas.microsoft.com/office/drawing/2014/main" xmlns="" id="{1C2F1AA4-5CA8-4B97-AFBC-33E17EE96D7D}"/>
              </a:ext>
            </a:extLst>
          </p:cNvPr>
          <p:cNvSpPr txBox="1">
            <a:spLocks noChangeArrowheads="1"/>
          </p:cNvSpPr>
          <p:nvPr/>
        </p:nvSpPr>
        <p:spPr bwMode="auto">
          <a:xfrm>
            <a:off x="2057400" y="5029200"/>
            <a:ext cx="5486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6389" name="Rectangle 5">
            <a:extLst>
              <a:ext uri="{FF2B5EF4-FFF2-40B4-BE49-F238E27FC236}">
                <a16:creationId xmlns:a16="http://schemas.microsoft.com/office/drawing/2014/main" xmlns="" id="{E6E2FCF4-EF78-4DE3-BB6A-18FC00149342}"/>
              </a:ext>
            </a:extLst>
          </p:cNvPr>
          <p:cNvSpPr>
            <a:spLocks noChangeArrowheads="1"/>
          </p:cNvSpPr>
          <p:nvPr/>
        </p:nvSpPr>
        <p:spPr bwMode="auto">
          <a:xfrm>
            <a:off x="1066800" y="5334000"/>
            <a:ext cx="7313613"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tx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6390" name="Rectangle 6">
            <a:extLst>
              <a:ext uri="{FF2B5EF4-FFF2-40B4-BE49-F238E27FC236}">
                <a16:creationId xmlns:a16="http://schemas.microsoft.com/office/drawing/2014/main" xmlns="" id="{4055A2B6-2150-4BB1-ABC3-6446E5E8BA08}"/>
              </a:ext>
            </a:extLst>
          </p:cNvPr>
          <p:cNvSpPr>
            <a:spLocks noChangeArrowheads="1"/>
          </p:cNvSpPr>
          <p:nvPr/>
        </p:nvSpPr>
        <p:spPr bwMode="auto">
          <a:xfrm>
            <a:off x="1066800" y="4038600"/>
            <a:ext cx="3238500"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6391" name="Text Box 7">
            <a:extLst>
              <a:ext uri="{FF2B5EF4-FFF2-40B4-BE49-F238E27FC236}">
                <a16:creationId xmlns:a16="http://schemas.microsoft.com/office/drawing/2014/main" xmlns="" id="{CD3D6D62-7C97-4CCA-8F77-0CC4D9B7F750}"/>
              </a:ext>
            </a:extLst>
          </p:cNvPr>
          <p:cNvSpPr txBox="1">
            <a:spLocks noChangeArrowheads="1"/>
          </p:cNvSpPr>
          <p:nvPr/>
        </p:nvSpPr>
        <p:spPr bwMode="auto">
          <a:xfrm>
            <a:off x="1600200" y="5486400"/>
            <a:ext cx="6248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Hardware</a:t>
            </a:r>
          </a:p>
        </p:txBody>
      </p:sp>
      <p:sp>
        <p:nvSpPr>
          <p:cNvPr id="16392" name="Text Box 8">
            <a:extLst>
              <a:ext uri="{FF2B5EF4-FFF2-40B4-BE49-F238E27FC236}">
                <a16:creationId xmlns:a16="http://schemas.microsoft.com/office/drawing/2014/main" xmlns="" id="{FCB56FAC-0550-4213-B08D-E353A75D0B63}"/>
              </a:ext>
            </a:extLst>
          </p:cNvPr>
          <p:cNvSpPr txBox="1">
            <a:spLocks noChangeArrowheads="1"/>
          </p:cNvSpPr>
          <p:nvPr/>
        </p:nvSpPr>
        <p:spPr bwMode="auto">
          <a:xfrm>
            <a:off x="781050" y="4197350"/>
            <a:ext cx="38100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b="1">
                <a:latin typeface="Segoe UI" charset="0"/>
                <a:ea typeface="宋体" charset="0"/>
                <a:cs typeface="Segoe UI" charset="0"/>
              </a:rPr>
              <a:t>Host OS</a:t>
            </a:r>
          </a:p>
        </p:txBody>
      </p:sp>
      <p:sp>
        <p:nvSpPr>
          <p:cNvPr id="16393" name="Text Box 19">
            <a:extLst>
              <a:ext uri="{FF2B5EF4-FFF2-40B4-BE49-F238E27FC236}">
                <a16:creationId xmlns:a16="http://schemas.microsoft.com/office/drawing/2014/main" xmlns="" id="{3A307DBC-DE68-425B-94FE-61BFA7CB0663}"/>
              </a:ext>
            </a:extLst>
          </p:cNvPr>
          <p:cNvSpPr txBox="1">
            <a:spLocks noChangeArrowheads="1"/>
          </p:cNvSpPr>
          <p:nvPr/>
        </p:nvSpPr>
        <p:spPr bwMode="auto">
          <a:xfrm>
            <a:off x="4997450" y="2801938"/>
            <a:ext cx="1371600"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Applications</a:t>
            </a:r>
          </a:p>
        </p:txBody>
      </p:sp>
      <p:sp>
        <p:nvSpPr>
          <p:cNvPr id="16394" name="Text Box 24">
            <a:extLst>
              <a:ext uri="{FF2B5EF4-FFF2-40B4-BE49-F238E27FC236}">
                <a16:creationId xmlns:a16="http://schemas.microsoft.com/office/drawing/2014/main" xmlns="" id="{69D297CF-FEE1-4BB8-B7B7-1D27D39AA9E5}"/>
              </a:ext>
            </a:extLst>
          </p:cNvPr>
          <p:cNvSpPr txBox="1">
            <a:spLocks noChangeArrowheads="1"/>
          </p:cNvSpPr>
          <p:nvPr/>
        </p:nvSpPr>
        <p:spPr bwMode="auto">
          <a:xfrm>
            <a:off x="4953000" y="3084513"/>
            <a:ext cx="1449388" cy="461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Guest OS</a:t>
            </a:r>
            <a:br>
              <a:rPr lang="en-US" altLang="zh-CN" sz="1200">
                <a:latin typeface="Segoe UI" charset="0"/>
                <a:ea typeface="宋体" charset="0"/>
                <a:cs typeface="Segoe UI" charset="0"/>
              </a:rPr>
            </a:br>
            <a:r>
              <a:rPr lang="en-US" altLang="zh-CN" sz="1200">
                <a:latin typeface="Segoe UI" charset="0"/>
                <a:ea typeface="宋体" charset="0"/>
                <a:cs typeface="Segoe UI" charset="0"/>
              </a:rPr>
              <a:t>(Windows)</a:t>
            </a:r>
          </a:p>
        </p:txBody>
      </p:sp>
      <p:sp>
        <p:nvSpPr>
          <p:cNvPr id="16395" name="Line 31">
            <a:extLst>
              <a:ext uri="{FF2B5EF4-FFF2-40B4-BE49-F238E27FC236}">
                <a16:creationId xmlns:a16="http://schemas.microsoft.com/office/drawing/2014/main" xmlns="" id="{0E717D82-A4CE-4F6B-9530-1B66A4DE4B2E}"/>
              </a:ext>
            </a:extLst>
          </p:cNvPr>
          <p:cNvSpPr>
            <a:spLocks noChangeShapeType="1"/>
          </p:cNvSpPr>
          <p:nvPr/>
        </p:nvSpPr>
        <p:spPr bwMode="auto">
          <a:xfrm>
            <a:off x="381000" y="4876800"/>
            <a:ext cx="8229600"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6" name="Text Box 32">
            <a:extLst>
              <a:ext uri="{FF2B5EF4-FFF2-40B4-BE49-F238E27FC236}">
                <a16:creationId xmlns:a16="http://schemas.microsoft.com/office/drawing/2014/main" xmlns="" id="{6BBC27DE-374F-405A-8F9B-41EDD1DDDDFF}"/>
              </a:ext>
            </a:extLst>
          </p:cNvPr>
          <p:cNvSpPr txBox="1">
            <a:spLocks noChangeArrowheads="1"/>
          </p:cNvSpPr>
          <p:nvPr/>
        </p:nvSpPr>
        <p:spPr bwMode="auto">
          <a:xfrm rot="10800000">
            <a:off x="457200" y="2743200"/>
            <a:ext cx="458788"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V i r t u a l</a:t>
            </a:r>
            <a:r>
              <a:rPr lang="en-US" altLang="zh-CN">
                <a:latin typeface="Segoe UI" charset="0"/>
                <a:ea typeface="宋体" charset="0"/>
                <a:cs typeface="Segoe UI" charset="0"/>
              </a:rPr>
              <a:t> </a:t>
            </a:r>
          </a:p>
        </p:txBody>
      </p:sp>
      <p:sp>
        <p:nvSpPr>
          <p:cNvPr id="16397" name="Text Box 33">
            <a:extLst>
              <a:ext uri="{FF2B5EF4-FFF2-40B4-BE49-F238E27FC236}">
                <a16:creationId xmlns:a16="http://schemas.microsoft.com/office/drawing/2014/main" xmlns="" id="{A04BB298-1CE7-45A2-829E-95A9D612A783}"/>
              </a:ext>
            </a:extLst>
          </p:cNvPr>
          <p:cNvSpPr txBox="1">
            <a:spLocks noChangeArrowheads="1"/>
          </p:cNvSpPr>
          <p:nvPr/>
        </p:nvSpPr>
        <p:spPr bwMode="auto">
          <a:xfrm rot="10800000">
            <a:off x="457200" y="4945063"/>
            <a:ext cx="458788"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P h y s i c a l</a:t>
            </a:r>
            <a:r>
              <a:rPr lang="en-US" altLang="zh-CN">
                <a:latin typeface="Segoe UI" charset="0"/>
                <a:ea typeface="宋体" charset="0"/>
                <a:cs typeface="Segoe UI" charset="0"/>
              </a:rPr>
              <a:t> </a:t>
            </a:r>
          </a:p>
        </p:txBody>
      </p:sp>
      <p:sp>
        <p:nvSpPr>
          <p:cNvPr id="16398" name="Rectangle 34">
            <a:extLst>
              <a:ext uri="{FF2B5EF4-FFF2-40B4-BE49-F238E27FC236}">
                <a16:creationId xmlns:a16="http://schemas.microsoft.com/office/drawing/2014/main" xmlns="" id="{CA31C6A1-8BB9-4FBD-9A5E-98ADE9E25B96}"/>
              </a:ext>
            </a:extLst>
          </p:cNvPr>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6399" name="Rectangle 6">
            <a:extLst>
              <a:ext uri="{FF2B5EF4-FFF2-40B4-BE49-F238E27FC236}">
                <a16:creationId xmlns:a16="http://schemas.microsoft.com/office/drawing/2014/main" xmlns="" id="{EA25882C-EAAF-4650-AF4B-D214667058A9}"/>
              </a:ext>
            </a:extLst>
          </p:cNvPr>
          <p:cNvSpPr>
            <a:spLocks noChangeArrowheads="1"/>
          </p:cNvSpPr>
          <p:nvPr/>
        </p:nvSpPr>
        <p:spPr bwMode="auto">
          <a:xfrm>
            <a:off x="4767263" y="4032250"/>
            <a:ext cx="3657600"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6400" name="Text Box 8">
            <a:extLst>
              <a:ext uri="{FF2B5EF4-FFF2-40B4-BE49-F238E27FC236}">
                <a16:creationId xmlns:a16="http://schemas.microsoft.com/office/drawing/2014/main" xmlns="" id="{9D321062-CCEB-447C-8EE4-8BC1C7C5F4E4}"/>
              </a:ext>
            </a:extLst>
          </p:cNvPr>
          <p:cNvSpPr txBox="1">
            <a:spLocks noChangeArrowheads="1"/>
          </p:cNvSpPr>
          <p:nvPr/>
        </p:nvSpPr>
        <p:spPr bwMode="auto">
          <a:xfrm>
            <a:off x="4691063" y="4191000"/>
            <a:ext cx="3808412"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b="1">
                <a:latin typeface="Segoe UI" charset="0"/>
                <a:ea typeface="宋体" charset="0"/>
                <a:cs typeface="Segoe UI" charset="0"/>
              </a:rPr>
              <a:t>Virtualization Layer</a:t>
            </a:r>
          </a:p>
        </p:txBody>
      </p:sp>
      <p:sp>
        <p:nvSpPr>
          <p:cNvPr id="16401" name="Rectangle 12">
            <a:extLst>
              <a:ext uri="{FF2B5EF4-FFF2-40B4-BE49-F238E27FC236}">
                <a16:creationId xmlns:a16="http://schemas.microsoft.com/office/drawing/2014/main" xmlns="" id="{6C33AAF4-9C6E-40AF-A5C0-4658502ECE71}"/>
              </a:ext>
            </a:extLst>
          </p:cNvPr>
          <p:cNvSpPr>
            <a:spLocks noChangeArrowheads="1"/>
          </p:cNvSpPr>
          <p:nvPr/>
        </p:nvSpPr>
        <p:spPr bwMode="auto">
          <a:xfrm>
            <a:off x="4994275" y="2754313"/>
            <a:ext cx="1370013" cy="1144587"/>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6402" name="Line 27">
            <a:extLst>
              <a:ext uri="{FF2B5EF4-FFF2-40B4-BE49-F238E27FC236}">
                <a16:creationId xmlns:a16="http://schemas.microsoft.com/office/drawing/2014/main" xmlns="" id="{02166F2A-49D9-4A61-A536-5F70C0ED7E5F}"/>
              </a:ext>
            </a:extLst>
          </p:cNvPr>
          <p:cNvSpPr>
            <a:spLocks noChangeShapeType="1"/>
          </p:cNvSpPr>
          <p:nvPr/>
        </p:nvSpPr>
        <p:spPr bwMode="auto">
          <a:xfrm flipV="1">
            <a:off x="4991100" y="3516313"/>
            <a:ext cx="13731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3" name="Text Box 20">
            <a:extLst>
              <a:ext uri="{FF2B5EF4-FFF2-40B4-BE49-F238E27FC236}">
                <a16:creationId xmlns:a16="http://schemas.microsoft.com/office/drawing/2014/main" xmlns="" id="{A9062992-6EBC-4041-835C-035F07437169}"/>
              </a:ext>
            </a:extLst>
          </p:cNvPr>
          <p:cNvSpPr txBox="1">
            <a:spLocks noChangeArrowheads="1"/>
          </p:cNvSpPr>
          <p:nvPr/>
        </p:nvSpPr>
        <p:spPr bwMode="auto">
          <a:xfrm>
            <a:off x="4776788" y="3576638"/>
            <a:ext cx="1828800"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b="1">
                <a:latin typeface="Segoe UI" charset="0"/>
                <a:ea typeface="宋体" charset="0"/>
                <a:cs typeface="Segoe UI" charset="0"/>
              </a:rPr>
              <a:t>Virtual Machine</a:t>
            </a:r>
          </a:p>
        </p:txBody>
      </p:sp>
      <p:sp>
        <p:nvSpPr>
          <p:cNvPr id="16404" name="Line 27">
            <a:extLst>
              <a:ext uri="{FF2B5EF4-FFF2-40B4-BE49-F238E27FC236}">
                <a16:creationId xmlns:a16="http://schemas.microsoft.com/office/drawing/2014/main" xmlns="" id="{B55B633C-88E4-4547-9447-75BAF643906F}"/>
              </a:ext>
            </a:extLst>
          </p:cNvPr>
          <p:cNvSpPr>
            <a:spLocks noChangeShapeType="1"/>
          </p:cNvSpPr>
          <p:nvPr/>
        </p:nvSpPr>
        <p:spPr bwMode="auto">
          <a:xfrm flipV="1">
            <a:off x="4991100" y="3114675"/>
            <a:ext cx="13731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5" name="Text Box 19">
            <a:extLst>
              <a:ext uri="{FF2B5EF4-FFF2-40B4-BE49-F238E27FC236}">
                <a16:creationId xmlns:a16="http://schemas.microsoft.com/office/drawing/2014/main" xmlns="" id="{0611AC76-69BF-43FE-9914-C115E50E5C0C}"/>
              </a:ext>
            </a:extLst>
          </p:cNvPr>
          <p:cNvSpPr txBox="1">
            <a:spLocks noChangeArrowheads="1"/>
          </p:cNvSpPr>
          <p:nvPr/>
        </p:nvSpPr>
        <p:spPr bwMode="auto">
          <a:xfrm>
            <a:off x="6861175" y="2803525"/>
            <a:ext cx="1371600"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Applications</a:t>
            </a:r>
          </a:p>
        </p:txBody>
      </p:sp>
      <p:sp>
        <p:nvSpPr>
          <p:cNvPr id="16406" name="Text Box 24">
            <a:extLst>
              <a:ext uri="{FF2B5EF4-FFF2-40B4-BE49-F238E27FC236}">
                <a16:creationId xmlns:a16="http://schemas.microsoft.com/office/drawing/2014/main" xmlns="" id="{DCDE2A7E-E53D-4B5C-8E4A-1408A884D576}"/>
              </a:ext>
            </a:extLst>
          </p:cNvPr>
          <p:cNvSpPr txBox="1">
            <a:spLocks noChangeArrowheads="1"/>
          </p:cNvSpPr>
          <p:nvPr/>
        </p:nvSpPr>
        <p:spPr bwMode="auto">
          <a:xfrm>
            <a:off x="6818313" y="3086100"/>
            <a:ext cx="1449387"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Guest OS</a:t>
            </a:r>
            <a:br>
              <a:rPr lang="en-US" altLang="zh-CN" sz="1200">
                <a:latin typeface="Segoe UI" charset="0"/>
                <a:ea typeface="宋体" charset="0"/>
                <a:cs typeface="Segoe UI" charset="0"/>
              </a:rPr>
            </a:br>
            <a:r>
              <a:rPr lang="en-US" altLang="zh-CN" sz="1200">
                <a:latin typeface="Segoe UI" charset="0"/>
                <a:ea typeface="宋体" charset="0"/>
                <a:cs typeface="Segoe UI" charset="0"/>
              </a:rPr>
              <a:t>(Linux)</a:t>
            </a:r>
          </a:p>
        </p:txBody>
      </p:sp>
      <p:sp>
        <p:nvSpPr>
          <p:cNvPr id="16407" name="Rectangle 12">
            <a:extLst>
              <a:ext uri="{FF2B5EF4-FFF2-40B4-BE49-F238E27FC236}">
                <a16:creationId xmlns:a16="http://schemas.microsoft.com/office/drawing/2014/main" xmlns="" id="{344CEE41-8D93-42CA-A83E-3E8E73C03B05}"/>
              </a:ext>
            </a:extLst>
          </p:cNvPr>
          <p:cNvSpPr>
            <a:spLocks noChangeArrowheads="1"/>
          </p:cNvSpPr>
          <p:nvPr/>
        </p:nvSpPr>
        <p:spPr bwMode="auto">
          <a:xfrm>
            <a:off x="6858000" y="2755900"/>
            <a:ext cx="1370013" cy="1144588"/>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6408" name="Line 27">
            <a:extLst>
              <a:ext uri="{FF2B5EF4-FFF2-40B4-BE49-F238E27FC236}">
                <a16:creationId xmlns:a16="http://schemas.microsoft.com/office/drawing/2014/main" xmlns="" id="{3E2BEFD8-C85A-422E-8570-1B21FEF05FF5}"/>
              </a:ext>
            </a:extLst>
          </p:cNvPr>
          <p:cNvSpPr>
            <a:spLocks noChangeShapeType="1"/>
          </p:cNvSpPr>
          <p:nvPr/>
        </p:nvSpPr>
        <p:spPr bwMode="auto">
          <a:xfrm flipV="1">
            <a:off x="6856413" y="3517900"/>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9" name="Text Box 20">
            <a:extLst>
              <a:ext uri="{FF2B5EF4-FFF2-40B4-BE49-F238E27FC236}">
                <a16:creationId xmlns:a16="http://schemas.microsoft.com/office/drawing/2014/main" xmlns="" id="{4743CA94-118E-40AA-93AD-708676C6C83B}"/>
              </a:ext>
            </a:extLst>
          </p:cNvPr>
          <p:cNvSpPr txBox="1">
            <a:spLocks noChangeArrowheads="1"/>
          </p:cNvSpPr>
          <p:nvPr/>
        </p:nvSpPr>
        <p:spPr bwMode="auto">
          <a:xfrm>
            <a:off x="6642100" y="3578225"/>
            <a:ext cx="1828800"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b="1">
                <a:latin typeface="Segoe UI" charset="0"/>
                <a:ea typeface="宋体" charset="0"/>
                <a:cs typeface="Segoe UI" charset="0"/>
              </a:rPr>
              <a:t>Virtual Machine</a:t>
            </a:r>
          </a:p>
        </p:txBody>
      </p:sp>
      <p:sp>
        <p:nvSpPr>
          <p:cNvPr id="16410" name="Line 27">
            <a:extLst>
              <a:ext uri="{FF2B5EF4-FFF2-40B4-BE49-F238E27FC236}">
                <a16:creationId xmlns:a16="http://schemas.microsoft.com/office/drawing/2014/main" xmlns="" id="{3BA35FBC-36AE-4E63-B845-ACAA137B8ABC}"/>
              </a:ext>
            </a:extLst>
          </p:cNvPr>
          <p:cNvSpPr>
            <a:spLocks noChangeShapeType="1"/>
          </p:cNvSpPr>
          <p:nvPr/>
        </p:nvSpPr>
        <p:spPr bwMode="auto">
          <a:xfrm flipV="1">
            <a:off x="6856413" y="3116263"/>
            <a:ext cx="137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xmlns="" id="{BC65F89B-EC33-46D0-8F40-FA7AEDA68AAA}"/>
              </a:ext>
            </a:extLst>
          </p:cNvPr>
          <p:cNvSpPr>
            <a:spLocks noGrp="1" noChangeArrowheads="1"/>
          </p:cNvSpPr>
          <p:nvPr>
            <p:ph type="title"/>
          </p:nvPr>
        </p:nvSpPr>
        <p:spPr>
          <a:xfrm>
            <a:off x="-228600" y="1058863"/>
            <a:ext cx="9715500" cy="1143000"/>
          </a:xfrm>
          <a:noFill/>
        </p:spPr>
        <p:txBody>
          <a:bodyPr/>
          <a:lstStyle/>
          <a:p>
            <a:r>
              <a:rPr lang="en-US" altLang="zh-CN" sz="4000">
                <a:solidFill>
                  <a:srgbClr val="0000FF"/>
                </a:solidFill>
                <a:latin typeface="High Tower Text" panose="02040502050506030303" pitchFamily="18" charset="0"/>
                <a:ea typeface="宋体" panose="02010600030101010101" pitchFamily="2" charset="-122"/>
              </a:rPr>
              <a:t>HardV Server Virtualization Architecture</a:t>
            </a:r>
          </a:p>
        </p:txBody>
      </p:sp>
      <p:sp>
        <p:nvSpPr>
          <p:cNvPr id="17411" name="Text Box 3">
            <a:extLst>
              <a:ext uri="{FF2B5EF4-FFF2-40B4-BE49-F238E27FC236}">
                <a16:creationId xmlns:a16="http://schemas.microsoft.com/office/drawing/2014/main" xmlns="" id="{DE331B89-3F0D-441C-8861-34535C1A6DE4}"/>
              </a:ext>
            </a:extLst>
          </p:cNvPr>
          <p:cNvSpPr txBox="1">
            <a:spLocks noChangeArrowheads="1"/>
          </p:cNvSpPr>
          <p:nvPr/>
        </p:nvSpPr>
        <p:spPr bwMode="auto">
          <a:xfrm>
            <a:off x="2362200" y="5410200"/>
            <a:ext cx="3886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7412" name="Text Box 4">
            <a:extLst>
              <a:ext uri="{FF2B5EF4-FFF2-40B4-BE49-F238E27FC236}">
                <a16:creationId xmlns:a16="http://schemas.microsoft.com/office/drawing/2014/main" xmlns="" id="{9AC215BA-3CDD-430B-B386-B6CF43268606}"/>
              </a:ext>
            </a:extLst>
          </p:cNvPr>
          <p:cNvSpPr txBox="1">
            <a:spLocks noChangeArrowheads="1"/>
          </p:cNvSpPr>
          <p:nvPr/>
        </p:nvSpPr>
        <p:spPr bwMode="auto">
          <a:xfrm>
            <a:off x="2057400" y="5029200"/>
            <a:ext cx="5486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7413" name="Rectangle 5">
            <a:extLst>
              <a:ext uri="{FF2B5EF4-FFF2-40B4-BE49-F238E27FC236}">
                <a16:creationId xmlns:a16="http://schemas.microsoft.com/office/drawing/2014/main" xmlns="" id="{4447E2EB-7E53-46B5-880D-14916B036BA3}"/>
              </a:ext>
            </a:extLst>
          </p:cNvPr>
          <p:cNvSpPr>
            <a:spLocks noChangeArrowheads="1"/>
          </p:cNvSpPr>
          <p:nvPr/>
        </p:nvSpPr>
        <p:spPr bwMode="auto">
          <a:xfrm>
            <a:off x="1066800" y="5334000"/>
            <a:ext cx="7313613"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tx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7414" name="Rectangle 6">
            <a:extLst>
              <a:ext uri="{FF2B5EF4-FFF2-40B4-BE49-F238E27FC236}">
                <a16:creationId xmlns:a16="http://schemas.microsoft.com/office/drawing/2014/main" xmlns="" id="{2F314115-2B98-46C0-8A60-A1699AE7F1FE}"/>
              </a:ext>
            </a:extLst>
          </p:cNvPr>
          <p:cNvSpPr>
            <a:spLocks noChangeArrowheads="1"/>
          </p:cNvSpPr>
          <p:nvPr/>
        </p:nvSpPr>
        <p:spPr bwMode="auto">
          <a:xfrm>
            <a:off x="1066800" y="4038600"/>
            <a:ext cx="7313613"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7415" name="Text Box 7">
            <a:extLst>
              <a:ext uri="{FF2B5EF4-FFF2-40B4-BE49-F238E27FC236}">
                <a16:creationId xmlns:a16="http://schemas.microsoft.com/office/drawing/2014/main" xmlns="" id="{EA3B408F-0973-4FEC-A662-18708A593CFC}"/>
              </a:ext>
            </a:extLst>
          </p:cNvPr>
          <p:cNvSpPr txBox="1">
            <a:spLocks noChangeArrowheads="1"/>
          </p:cNvSpPr>
          <p:nvPr/>
        </p:nvSpPr>
        <p:spPr bwMode="auto">
          <a:xfrm>
            <a:off x="1600200" y="5486400"/>
            <a:ext cx="6248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Hardware</a:t>
            </a:r>
          </a:p>
        </p:txBody>
      </p:sp>
      <p:sp>
        <p:nvSpPr>
          <p:cNvPr id="17416" name="Text Box 8">
            <a:extLst>
              <a:ext uri="{FF2B5EF4-FFF2-40B4-BE49-F238E27FC236}">
                <a16:creationId xmlns:a16="http://schemas.microsoft.com/office/drawing/2014/main" xmlns="" id="{B04FDECD-A78B-4320-A87B-9EB0392F3B08}"/>
              </a:ext>
            </a:extLst>
          </p:cNvPr>
          <p:cNvSpPr txBox="1">
            <a:spLocks noChangeArrowheads="1"/>
          </p:cNvSpPr>
          <p:nvPr/>
        </p:nvSpPr>
        <p:spPr bwMode="auto">
          <a:xfrm>
            <a:off x="1333500" y="4151313"/>
            <a:ext cx="6934200" cy="460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2400" b="1">
                <a:latin typeface="Segoe UI" charset="0"/>
                <a:ea typeface="宋体" charset="0"/>
                <a:cs typeface="Segoe UI" charset="0"/>
              </a:rPr>
              <a:t>Host OS + Virtualization Layer</a:t>
            </a:r>
          </a:p>
        </p:txBody>
      </p:sp>
      <p:sp>
        <p:nvSpPr>
          <p:cNvPr id="17417" name="Rectangle 11">
            <a:extLst>
              <a:ext uri="{FF2B5EF4-FFF2-40B4-BE49-F238E27FC236}">
                <a16:creationId xmlns:a16="http://schemas.microsoft.com/office/drawing/2014/main" xmlns="" id="{6FAB6D1F-2CF3-488B-8216-376306974AB8}"/>
              </a:ext>
            </a:extLst>
          </p:cNvPr>
          <p:cNvSpPr>
            <a:spLocks noChangeArrowheads="1"/>
          </p:cNvSpPr>
          <p:nvPr/>
        </p:nvSpPr>
        <p:spPr bwMode="auto">
          <a:xfrm>
            <a:off x="1066800" y="2209800"/>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7418" name="Rectangle 12">
            <a:extLst>
              <a:ext uri="{FF2B5EF4-FFF2-40B4-BE49-F238E27FC236}">
                <a16:creationId xmlns:a16="http://schemas.microsoft.com/office/drawing/2014/main" xmlns="" id="{71E9204F-FA88-4E1D-A898-C6987DBF5F50}"/>
              </a:ext>
            </a:extLst>
          </p:cNvPr>
          <p:cNvSpPr>
            <a:spLocks noChangeArrowheads="1"/>
          </p:cNvSpPr>
          <p:nvPr/>
        </p:nvSpPr>
        <p:spPr bwMode="auto">
          <a:xfrm>
            <a:off x="3579813"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7419" name="Rectangle 13">
            <a:extLst>
              <a:ext uri="{FF2B5EF4-FFF2-40B4-BE49-F238E27FC236}">
                <a16:creationId xmlns:a16="http://schemas.microsoft.com/office/drawing/2014/main" xmlns="" id="{19249A69-0766-4041-9E7A-06AB688D1EE9}"/>
              </a:ext>
            </a:extLst>
          </p:cNvPr>
          <p:cNvSpPr>
            <a:spLocks noChangeArrowheads="1"/>
          </p:cNvSpPr>
          <p:nvPr/>
        </p:nvSpPr>
        <p:spPr bwMode="auto">
          <a:xfrm>
            <a:off x="6092825"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7420" name="Line 14">
            <a:extLst>
              <a:ext uri="{FF2B5EF4-FFF2-40B4-BE49-F238E27FC236}">
                <a16:creationId xmlns:a16="http://schemas.microsoft.com/office/drawing/2014/main" xmlns="" id="{0AA74F8D-FF1F-4F63-8CB9-54D81640FE6F}"/>
              </a:ext>
            </a:extLst>
          </p:cNvPr>
          <p:cNvSpPr>
            <a:spLocks noChangeShapeType="1"/>
          </p:cNvSpPr>
          <p:nvPr/>
        </p:nvSpPr>
        <p:spPr bwMode="auto">
          <a:xfrm>
            <a:off x="10652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1" name="Text Box 15">
            <a:extLst>
              <a:ext uri="{FF2B5EF4-FFF2-40B4-BE49-F238E27FC236}">
                <a16:creationId xmlns:a16="http://schemas.microsoft.com/office/drawing/2014/main" xmlns="" id="{80DE2134-C0B8-41D5-9E87-7C2046634424}"/>
              </a:ext>
            </a:extLst>
          </p:cNvPr>
          <p:cNvSpPr txBox="1">
            <a:spLocks noChangeArrowheads="1"/>
          </p:cNvSpPr>
          <p:nvPr/>
        </p:nvSpPr>
        <p:spPr bwMode="auto">
          <a:xfrm>
            <a:off x="1219200" y="3429000"/>
            <a:ext cx="1981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7422" name="Text Box 16">
            <a:extLst>
              <a:ext uri="{FF2B5EF4-FFF2-40B4-BE49-F238E27FC236}">
                <a16:creationId xmlns:a16="http://schemas.microsoft.com/office/drawing/2014/main" xmlns="" id="{804378FD-D547-4E8F-956A-36AA5F2A0D40}"/>
              </a:ext>
            </a:extLst>
          </p:cNvPr>
          <p:cNvSpPr txBox="1">
            <a:spLocks noChangeArrowheads="1"/>
          </p:cNvSpPr>
          <p:nvPr/>
        </p:nvSpPr>
        <p:spPr bwMode="auto">
          <a:xfrm>
            <a:off x="1358900" y="3397250"/>
            <a:ext cx="175260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17423" name="Text Box 18">
            <a:extLst>
              <a:ext uri="{FF2B5EF4-FFF2-40B4-BE49-F238E27FC236}">
                <a16:creationId xmlns:a16="http://schemas.microsoft.com/office/drawing/2014/main" xmlns="" id="{024C86BE-6215-4020-9DDB-F030D6F04D16}"/>
              </a:ext>
            </a:extLst>
          </p:cNvPr>
          <p:cNvSpPr txBox="1">
            <a:spLocks noChangeArrowheads="1"/>
          </p:cNvSpPr>
          <p:nvPr/>
        </p:nvSpPr>
        <p:spPr bwMode="auto">
          <a:xfrm>
            <a:off x="6484938" y="2771775"/>
            <a:ext cx="15017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(VMware ESX)</a:t>
            </a:r>
          </a:p>
        </p:txBody>
      </p:sp>
      <p:sp>
        <p:nvSpPr>
          <p:cNvPr id="17424" name="Text Box 19">
            <a:extLst>
              <a:ext uri="{FF2B5EF4-FFF2-40B4-BE49-F238E27FC236}">
                <a16:creationId xmlns:a16="http://schemas.microsoft.com/office/drawing/2014/main" xmlns="" id="{E53B8853-30F0-49EE-A9F6-025542061190}"/>
              </a:ext>
            </a:extLst>
          </p:cNvPr>
          <p:cNvSpPr txBox="1">
            <a:spLocks noChangeArrowheads="1"/>
          </p:cNvSpPr>
          <p:nvPr/>
        </p:nvSpPr>
        <p:spPr bwMode="auto">
          <a:xfrm>
            <a:off x="4114800" y="2344738"/>
            <a:ext cx="13716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17425" name="Text Box 20">
            <a:extLst>
              <a:ext uri="{FF2B5EF4-FFF2-40B4-BE49-F238E27FC236}">
                <a16:creationId xmlns:a16="http://schemas.microsoft.com/office/drawing/2014/main" xmlns="" id="{E47DDC7A-2A06-408B-A5C8-F8015129185E}"/>
              </a:ext>
            </a:extLst>
          </p:cNvPr>
          <p:cNvSpPr txBox="1">
            <a:spLocks noChangeArrowheads="1"/>
          </p:cNvSpPr>
          <p:nvPr/>
        </p:nvSpPr>
        <p:spPr bwMode="auto">
          <a:xfrm>
            <a:off x="3810000" y="3397250"/>
            <a:ext cx="182880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17426" name="Text Box 21">
            <a:extLst>
              <a:ext uri="{FF2B5EF4-FFF2-40B4-BE49-F238E27FC236}">
                <a16:creationId xmlns:a16="http://schemas.microsoft.com/office/drawing/2014/main" xmlns="" id="{788821AF-4B0B-47B9-8761-C064FC222338}"/>
              </a:ext>
            </a:extLst>
          </p:cNvPr>
          <p:cNvSpPr txBox="1">
            <a:spLocks noChangeArrowheads="1"/>
          </p:cNvSpPr>
          <p:nvPr/>
        </p:nvSpPr>
        <p:spPr bwMode="auto">
          <a:xfrm>
            <a:off x="6245225" y="3395663"/>
            <a:ext cx="2057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17427" name="Line 22">
            <a:extLst>
              <a:ext uri="{FF2B5EF4-FFF2-40B4-BE49-F238E27FC236}">
                <a16:creationId xmlns:a16="http://schemas.microsoft.com/office/drawing/2014/main" xmlns="" id="{F2302D64-60F9-4FB3-AD2F-37FA47D2D77E}"/>
              </a:ext>
            </a:extLst>
          </p:cNvPr>
          <p:cNvSpPr>
            <a:spLocks noChangeShapeType="1"/>
          </p:cNvSpPr>
          <p:nvPr/>
        </p:nvSpPr>
        <p:spPr bwMode="auto">
          <a:xfrm>
            <a:off x="35798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8" name="Line 23">
            <a:extLst>
              <a:ext uri="{FF2B5EF4-FFF2-40B4-BE49-F238E27FC236}">
                <a16:creationId xmlns:a16="http://schemas.microsoft.com/office/drawing/2014/main" xmlns="" id="{04F8CE20-2783-427C-8ECA-A3A41C6D348A}"/>
              </a:ext>
            </a:extLst>
          </p:cNvPr>
          <p:cNvSpPr>
            <a:spLocks noChangeShapeType="1"/>
          </p:cNvSpPr>
          <p:nvPr/>
        </p:nvSpPr>
        <p:spPr bwMode="auto">
          <a:xfrm>
            <a:off x="6092825"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29" name="Text Box 24">
            <a:extLst>
              <a:ext uri="{FF2B5EF4-FFF2-40B4-BE49-F238E27FC236}">
                <a16:creationId xmlns:a16="http://schemas.microsoft.com/office/drawing/2014/main" xmlns="" id="{D7A5925D-8D6C-41B0-B2DA-7134C5788C0C}"/>
              </a:ext>
            </a:extLst>
          </p:cNvPr>
          <p:cNvSpPr txBox="1">
            <a:spLocks noChangeArrowheads="1"/>
          </p:cNvSpPr>
          <p:nvPr/>
        </p:nvSpPr>
        <p:spPr bwMode="auto">
          <a:xfrm>
            <a:off x="1482725" y="2771775"/>
            <a:ext cx="144938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(Windows)</a:t>
            </a:r>
          </a:p>
        </p:txBody>
      </p:sp>
      <p:sp>
        <p:nvSpPr>
          <p:cNvPr id="17430" name="Text Box 25">
            <a:extLst>
              <a:ext uri="{FF2B5EF4-FFF2-40B4-BE49-F238E27FC236}">
                <a16:creationId xmlns:a16="http://schemas.microsoft.com/office/drawing/2014/main" xmlns="" id="{81EC73D9-FF56-4F63-9C72-34913CD0A3BD}"/>
              </a:ext>
            </a:extLst>
          </p:cNvPr>
          <p:cNvSpPr txBox="1">
            <a:spLocks noChangeArrowheads="1"/>
          </p:cNvSpPr>
          <p:nvPr/>
        </p:nvSpPr>
        <p:spPr bwMode="auto">
          <a:xfrm>
            <a:off x="4189413" y="2773363"/>
            <a:ext cx="1220787"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(Linux)</a:t>
            </a:r>
          </a:p>
        </p:txBody>
      </p:sp>
      <p:sp>
        <p:nvSpPr>
          <p:cNvPr id="17431" name="Line 26">
            <a:extLst>
              <a:ext uri="{FF2B5EF4-FFF2-40B4-BE49-F238E27FC236}">
                <a16:creationId xmlns:a16="http://schemas.microsoft.com/office/drawing/2014/main" xmlns="" id="{0731E1E2-7B72-428E-8DC2-835A76FDA517}"/>
              </a:ext>
            </a:extLst>
          </p:cNvPr>
          <p:cNvSpPr>
            <a:spLocks noChangeShapeType="1"/>
          </p:cNvSpPr>
          <p:nvPr/>
        </p:nvSpPr>
        <p:spPr bwMode="auto">
          <a:xfrm>
            <a:off x="6092825"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2" name="Line 27">
            <a:extLst>
              <a:ext uri="{FF2B5EF4-FFF2-40B4-BE49-F238E27FC236}">
                <a16:creationId xmlns:a16="http://schemas.microsoft.com/office/drawing/2014/main" xmlns="" id="{DD0F7BD4-DBF6-46F9-AFBA-FCD7445EB2AF}"/>
              </a:ext>
            </a:extLst>
          </p:cNvPr>
          <p:cNvSpPr>
            <a:spLocks noChangeShapeType="1"/>
          </p:cNvSpPr>
          <p:nvPr/>
        </p:nvSpPr>
        <p:spPr bwMode="auto">
          <a:xfrm>
            <a:off x="35798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3" name="Line 28">
            <a:extLst>
              <a:ext uri="{FF2B5EF4-FFF2-40B4-BE49-F238E27FC236}">
                <a16:creationId xmlns:a16="http://schemas.microsoft.com/office/drawing/2014/main" xmlns="" id="{E79368A8-6161-44B0-8045-286FE3D1C8A7}"/>
              </a:ext>
            </a:extLst>
          </p:cNvPr>
          <p:cNvSpPr>
            <a:spLocks noChangeShapeType="1"/>
          </p:cNvSpPr>
          <p:nvPr/>
        </p:nvSpPr>
        <p:spPr bwMode="auto">
          <a:xfrm>
            <a:off x="10652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4" name="Text Box 29">
            <a:extLst>
              <a:ext uri="{FF2B5EF4-FFF2-40B4-BE49-F238E27FC236}">
                <a16:creationId xmlns:a16="http://schemas.microsoft.com/office/drawing/2014/main" xmlns="" id="{5B62063C-5CBA-4717-B083-8F0121EC4A86}"/>
              </a:ext>
            </a:extLst>
          </p:cNvPr>
          <p:cNvSpPr txBox="1">
            <a:spLocks noChangeArrowheads="1"/>
          </p:cNvSpPr>
          <p:nvPr/>
        </p:nvSpPr>
        <p:spPr bwMode="auto">
          <a:xfrm>
            <a:off x="1509713" y="2344738"/>
            <a:ext cx="14493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17435" name="Text Box 30">
            <a:extLst>
              <a:ext uri="{FF2B5EF4-FFF2-40B4-BE49-F238E27FC236}">
                <a16:creationId xmlns:a16="http://schemas.microsoft.com/office/drawing/2014/main" xmlns="" id="{14C5B01C-9DF9-4E44-A797-2B5F03A87E55}"/>
              </a:ext>
            </a:extLst>
          </p:cNvPr>
          <p:cNvSpPr txBox="1">
            <a:spLocks noChangeArrowheads="1"/>
          </p:cNvSpPr>
          <p:nvPr/>
        </p:nvSpPr>
        <p:spPr bwMode="auto">
          <a:xfrm>
            <a:off x="6586538" y="2339975"/>
            <a:ext cx="1298575"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17436" name="Line 31">
            <a:extLst>
              <a:ext uri="{FF2B5EF4-FFF2-40B4-BE49-F238E27FC236}">
                <a16:creationId xmlns:a16="http://schemas.microsoft.com/office/drawing/2014/main" xmlns="" id="{56C2B82D-71C5-4B5B-92B5-4739A68A5F57}"/>
              </a:ext>
            </a:extLst>
          </p:cNvPr>
          <p:cNvSpPr>
            <a:spLocks noChangeShapeType="1"/>
          </p:cNvSpPr>
          <p:nvPr/>
        </p:nvSpPr>
        <p:spPr bwMode="auto">
          <a:xfrm>
            <a:off x="381000" y="4876800"/>
            <a:ext cx="8229600"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437" name="Text Box 32">
            <a:extLst>
              <a:ext uri="{FF2B5EF4-FFF2-40B4-BE49-F238E27FC236}">
                <a16:creationId xmlns:a16="http://schemas.microsoft.com/office/drawing/2014/main" xmlns="" id="{0977F815-F942-4EA7-8319-40343A5B1783}"/>
              </a:ext>
            </a:extLst>
          </p:cNvPr>
          <p:cNvSpPr txBox="1">
            <a:spLocks noChangeArrowheads="1"/>
          </p:cNvSpPr>
          <p:nvPr/>
        </p:nvSpPr>
        <p:spPr bwMode="auto">
          <a:xfrm rot="10800000">
            <a:off x="457200" y="2743200"/>
            <a:ext cx="458788"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V i r t u a l</a:t>
            </a:r>
            <a:r>
              <a:rPr lang="en-US" altLang="zh-CN">
                <a:latin typeface="Segoe UI" charset="0"/>
                <a:ea typeface="宋体" charset="0"/>
                <a:cs typeface="Segoe UI" charset="0"/>
              </a:rPr>
              <a:t> </a:t>
            </a:r>
          </a:p>
        </p:txBody>
      </p:sp>
      <p:sp>
        <p:nvSpPr>
          <p:cNvPr id="17438" name="Text Box 33">
            <a:extLst>
              <a:ext uri="{FF2B5EF4-FFF2-40B4-BE49-F238E27FC236}">
                <a16:creationId xmlns:a16="http://schemas.microsoft.com/office/drawing/2014/main" xmlns="" id="{B94B97FA-27CA-45DC-987D-2EE44D8CF524}"/>
              </a:ext>
            </a:extLst>
          </p:cNvPr>
          <p:cNvSpPr txBox="1">
            <a:spLocks noChangeArrowheads="1"/>
          </p:cNvSpPr>
          <p:nvPr/>
        </p:nvSpPr>
        <p:spPr bwMode="auto">
          <a:xfrm rot="10800000">
            <a:off x="457200" y="4945063"/>
            <a:ext cx="458788"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P h y s i c a l</a:t>
            </a:r>
            <a:r>
              <a:rPr lang="en-US" altLang="zh-CN">
                <a:latin typeface="Segoe UI" charset="0"/>
                <a:ea typeface="宋体" charset="0"/>
                <a:cs typeface="Segoe UI" charset="0"/>
              </a:rPr>
              <a:t> </a:t>
            </a:r>
          </a:p>
        </p:txBody>
      </p:sp>
      <p:sp>
        <p:nvSpPr>
          <p:cNvPr id="17439" name="Rectangle 34">
            <a:extLst>
              <a:ext uri="{FF2B5EF4-FFF2-40B4-BE49-F238E27FC236}">
                <a16:creationId xmlns:a16="http://schemas.microsoft.com/office/drawing/2014/main" xmlns="" id="{62D5B271-8007-4CAB-B94E-9A7F1C1D87C0}"/>
              </a:ext>
            </a:extLst>
          </p:cNvPr>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xmlns="" id="{273232DE-60D7-4812-B620-4B29050B125B}"/>
              </a:ext>
            </a:extLst>
          </p:cNvPr>
          <p:cNvSpPr>
            <a:spLocks noGrp="1" noChangeArrowheads="1"/>
          </p:cNvSpPr>
          <p:nvPr>
            <p:ph type="title"/>
          </p:nvPr>
        </p:nvSpPr>
        <p:spPr>
          <a:xfrm>
            <a:off x="-228600" y="1058863"/>
            <a:ext cx="9715500" cy="1143000"/>
          </a:xfrm>
          <a:noFill/>
        </p:spPr>
        <p:txBody>
          <a:bodyPr/>
          <a:lstStyle/>
          <a:p>
            <a:r>
              <a:rPr lang="en-US" altLang="zh-CN" sz="4000">
                <a:solidFill>
                  <a:srgbClr val="0000FF"/>
                </a:solidFill>
                <a:latin typeface="High Tower Text" panose="02040502050506030303" pitchFamily="18" charset="0"/>
                <a:ea typeface="宋体" panose="02010600030101010101" pitchFamily="2" charset="-122"/>
              </a:rPr>
              <a:t>HardV Server Virtualization Architecture</a:t>
            </a:r>
          </a:p>
        </p:txBody>
      </p:sp>
      <p:sp>
        <p:nvSpPr>
          <p:cNvPr id="18435" name="Text Box 3">
            <a:extLst>
              <a:ext uri="{FF2B5EF4-FFF2-40B4-BE49-F238E27FC236}">
                <a16:creationId xmlns:a16="http://schemas.microsoft.com/office/drawing/2014/main" xmlns="" id="{0066A485-75DD-4383-B7C3-B5F84EC7976D}"/>
              </a:ext>
            </a:extLst>
          </p:cNvPr>
          <p:cNvSpPr txBox="1">
            <a:spLocks noChangeArrowheads="1"/>
          </p:cNvSpPr>
          <p:nvPr/>
        </p:nvSpPr>
        <p:spPr bwMode="auto">
          <a:xfrm>
            <a:off x="2362200" y="5410200"/>
            <a:ext cx="3886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8436" name="Text Box 4">
            <a:extLst>
              <a:ext uri="{FF2B5EF4-FFF2-40B4-BE49-F238E27FC236}">
                <a16:creationId xmlns:a16="http://schemas.microsoft.com/office/drawing/2014/main" xmlns="" id="{7AB893D0-FB6F-4CE2-BEFE-968DAC6097A2}"/>
              </a:ext>
            </a:extLst>
          </p:cNvPr>
          <p:cNvSpPr txBox="1">
            <a:spLocks noChangeArrowheads="1"/>
          </p:cNvSpPr>
          <p:nvPr/>
        </p:nvSpPr>
        <p:spPr bwMode="auto">
          <a:xfrm>
            <a:off x="2057400" y="5029200"/>
            <a:ext cx="5486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8437" name="Rectangle 5">
            <a:extLst>
              <a:ext uri="{FF2B5EF4-FFF2-40B4-BE49-F238E27FC236}">
                <a16:creationId xmlns:a16="http://schemas.microsoft.com/office/drawing/2014/main" xmlns="" id="{083B2BF5-2E4C-452B-B776-06A506EE929B}"/>
              </a:ext>
            </a:extLst>
          </p:cNvPr>
          <p:cNvSpPr>
            <a:spLocks noChangeArrowheads="1"/>
          </p:cNvSpPr>
          <p:nvPr/>
        </p:nvSpPr>
        <p:spPr bwMode="auto">
          <a:xfrm>
            <a:off x="1066800" y="5334000"/>
            <a:ext cx="7313613"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tx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8438" name="Rectangle 6">
            <a:extLst>
              <a:ext uri="{FF2B5EF4-FFF2-40B4-BE49-F238E27FC236}">
                <a16:creationId xmlns:a16="http://schemas.microsoft.com/office/drawing/2014/main" xmlns="" id="{7B7A71D0-56DF-416C-85A2-4E8F45D63911}"/>
              </a:ext>
            </a:extLst>
          </p:cNvPr>
          <p:cNvSpPr>
            <a:spLocks noChangeArrowheads="1"/>
          </p:cNvSpPr>
          <p:nvPr/>
        </p:nvSpPr>
        <p:spPr bwMode="auto">
          <a:xfrm>
            <a:off x="1066800" y="4038600"/>
            <a:ext cx="7313613"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8439" name="Text Box 7">
            <a:extLst>
              <a:ext uri="{FF2B5EF4-FFF2-40B4-BE49-F238E27FC236}">
                <a16:creationId xmlns:a16="http://schemas.microsoft.com/office/drawing/2014/main" xmlns="" id="{C261FB13-432D-4D1E-9DC1-1B1BE7F6B85C}"/>
              </a:ext>
            </a:extLst>
          </p:cNvPr>
          <p:cNvSpPr txBox="1">
            <a:spLocks noChangeArrowheads="1"/>
          </p:cNvSpPr>
          <p:nvPr/>
        </p:nvSpPr>
        <p:spPr bwMode="auto">
          <a:xfrm>
            <a:off x="1600200" y="5486400"/>
            <a:ext cx="6248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Hardware</a:t>
            </a:r>
          </a:p>
        </p:txBody>
      </p:sp>
      <p:sp>
        <p:nvSpPr>
          <p:cNvPr id="18440" name="Text Box 8">
            <a:extLst>
              <a:ext uri="{FF2B5EF4-FFF2-40B4-BE49-F238E27FC236}">
                <a16:creationId xmlns:a16="http://schemas.microsoft.com/office/drawing/2014/main" xmlns="" id="{1B957F22-E122-4D11-9BAE-B04EA8463E2E}"/>
              </a:ext>
            </a:extLst>
          </p:cNvPr>
          <p:cNvSpPr txBox="1">
            <a:spLocks noChangeArrowheads="1"/>
          </p:cNvSpPr>
          <p:nvPr/>
        </p:nvSpPr>
        <p:spPr bwMode="auto">
          <a:xfrm>
            <a:off x="1676400" y="4125913"/>
            <a:ext cx="617220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2800" b="1">
                <a:latin typeface="Segoe UI" charset="0"/>
                <a:ea typeface="宋体" charset="0"/>
                <a:cs typeface="Segoe UI" charset="0"/>
              </a:rPr>
              <a:t>Virtualization Layer (Hypervisor)</a:t>
            </a:r>
          </a:p>
        </p:txBody>
      </p:sp>
      <p:sp>
        <p:nvSpPr>
          <p:cNvPr id="18441" name="Rectangle 11">
            <a:extLst>
              <a:ext uri="{FF2B5EF4-FFF2-40B4-BE49-F238E27FC236}">
                <a16:creationId xmlns:a16="http://schemas.microsoft.com/office/drawing/2014/main" xmlns="" id="{F7B240B5-D4A0-4C5C-A3E3-5330EDAF5ADA}"/>
              </a:ext>
            </a:extLst>
          </p:cNvPr>
          <p:cNvSpPr>
            <a:spLocks noChangeArrowheads="1"/>
          </p:cNvSpPr>
          <p:nvPr/>
        </p:nvSpPr>
        <p:spPr bwMode="auto">
          <a:xfrm>
            <a:off x="1066800" y="2209800"/>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8442" name="Rectangle 12">
            <a:extLst>
              <a:ext uri="{FF2B5EF4-FFF2-40B4-BE49-F238E27FC236}">
                <a16:creationId xmlns:a16="http://schemas.microsoft.com/office/drawing/2014/main" xmlns="" id="{F67A9D60-CF6E-457F-9FC1-0BA27684AEF9}"/>
              </a:ext>
            </a:extLst>
          </p:cNvPr>
          <p:cNvSpPr>
            <a:spLocks noChangeArrowheads="1"/>
          </p:cNvSpPr>
          <p:nvPr/>
        </p:nvSpPr>
        <p:spPr bwMode="auto">
          <a:xfrm>
            <a:off x="3579813"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8443" name="Rectangle 13">
            <a:extLst>
              <a:ext uri="{FF2B5EF4-FFF2-40B4-BE49-F238E27FC236}">
                <a16:creationId xmlns:a16="http://schemas.microsoft.com/office/drawing/2014/main" xmlns="" id="{94991821-8EF8-4FE5-807D-434256366704}"/>
              </a:ext>
            </a:extLst>
          </p:cNvPr>
          <p:cNvSpPr>
            <a:spLocks noChangeArrowheads="1"/>
          </p:cNvSpPr>
          <p:nvPr/>
        </p:nvSpPr>
        <p:spPr bwMode="auto">
          <a:xfrm>
            <a:off x="6092825"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18444" name="Line 14">
            <a:extLst>
              <a:ext uri="{FF2B5EF4-FFF2-40B4-BE49-F238E27FC236}">
                <a16:creationId xmlns:a16="http://schemas.microsoft.com/office/drawing/2014/main" xmlns="" id="{51945046-7BF0-4AD0-9B4C-EC59AFC78994}"/>
              </a:ext>
            </a:extLst>
          </p:cNvPr>
          <p:cNvSpPr>
            <a:spLocks noChangeShapeType="1"/>
          </p:cNvSpPr>
          <p:nvPr/>
        </p:nvSpPr>
        <p:spPr bwMode="auto">
          <a:xfrm>
            <a:off x="10652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5" name="Text Box 15">
            <a:extLst>
              <a:ext uri="{FF2B5EF4-FFF2-40B4-BE49-F238E27FC236}">
                <a16:creationId xmlns:a16="http://schemas.microsoft.com/office/drawing/2014/main" xmlns="" id="{793C2910-20A4-4CF5-9896-CB4C7444F54D}"/>
              </a:ext>
            </a:extLst>
          </p:cNvPr>
          <p:cNvSpPr txBox="1">
            <a:spLocks noChangeArrowheads="1"/>
          </p:cNvSpPr>
          <p:nvPr/>
        </p:nvSpPr>
        <p:spPr bwMode="auto">
          <a:xfrm>
            <a:off x="1219200" y="3429000"/>
            <a:ext cx="1981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18446" name="Text Box 16">
            <a:extLst>
              <a:ext uri="{FF2B5EF4-FFF2-40B4-BE49-F238E27FC236}">
                <a16:creationId xmlns:a16="http://schemas.microsoft.com/office/drawing/2014/main" xmlns="" id="{4A4EAFFC-4FA0-4C5C-BAED-A18806566C5B}"/>
              </a:ext>
            </a:extLst>
          </p:cNvPr>
          <p:cNvSpPr txBox="1">
            <a:spLocks noChangeArrowheads="1"/>
          </p:cNvSpPr>
          <p:nvPr/>
        </p:nvSpPr>
        <p:spPr bwMode="auto">
          <a:xfrm>
            <a:off x="1358900" y="3397250"/>
            <a:ext cx="175260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18447" name="Text Box 18">
            <a:extLst>
              <a:ext uri="{FF2B5EF4-FFF2-40B4-BE49-F238E27FC236}">
                <a16:creationId xmlns:a16="http://schemas.microsoft.com/office/drawing/2014/main" xmlns="" id="{AFEBC8C0-2035-4587-ACB8-4B4A97EB1A6A}"/>
              </a:ext>
            </a:extLst>
          </p:cNvPr>
          <p:cNvSpPr txBox="1">
            <a:spLocks noChangeArrowheads="1"/>
          </p:cNvSpPr>
          <p:nvPr/>
        </p:nvSpPr>
        <p:spPr bwMode="auto">
          <a:xfrm>
            <a:off x="6484938" y="2771775"/>
            <a:ext cx="15017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(VMware ESX)</a:t>
            </a:r>
          </a:p>
        </p:txBody>
      </p:sp>
      <p:sp>
        <p:nvSpPr>
          <p:cNvPr id="18448" name="Text Box 19">
            <a:extLst>
              <a:ext uri="{FF2B5EF4-FFF2-40B4-BE49-F238E27FC236}">
                <a16:creationId xmlns:a16="http://schemas.microsoft.com/office/drawing/2014/main" xmlns="" id="{3CC37074-19FA-45F5-BE52-8A1E5BB4F4B8}"/>
              </a:ext>
            </a:extLst>
          </p:cNvPr>
          <p:cNvSpPr txBox="1">
            <a:spLocks noChangeArrowheads="1"/>
          </p:cNvSpPr>
          <p:nvPr/>
        </p:nvSpPr>
        <p:spPr bwMode="auto">
          <a:xfrm>
            <a:off x="4114800" y="2344738"/>
            <a:ext cx="13716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18449" name="Text Box 20">
            <a:extLst>
              <a:ext uri="{FF2B5EF4-FFF2-40B4-BE49-F238E27FC236}">
                <a16:creationId xmlns:a16="http://schemas.microsoft.com/office/drawing/2014/main" xmlns="" id="{E3B1FA99-43DF-4091-B7D7-1B94DA57EEDB}"/>
              </a:ext>
            </a:extLst>
          </p:cNvPr>
          <p:cNvSpPr txBox="1">
            <a:spLocks noChangeArrowheads="1"/>
          </p:cNvSpPr>
          <p:nvPr/>
        </p:nvSpPr>
        <p:spPr bwMode="auto">
          <a:xfrm>
            <a:off x="3810000" y="3397250"/>
            <a:ext cx="182880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18450" name="Text Box 21">
            <a:extLst>
              <a:ext uri="{FF2B5EF4-FFF2-40B4-BE49-F238E27FC236}">
                <a16:creationId xmlns:a16="http://schemas.microsoft.com/office/drawing/2014/main" xmlns="" id="{88303A65-2CE4-41FE-939B-F41BEAC555DA}"/>
              </a:ext>
            </a:extLst>
          </p:cNvPr>
          <p:cNvSpPr txBox="1">
            <a:spLocks noChangeArrowheads="1"/>
          </p:cNvSpPr>
          <p:nvPr/>
        </p:nvSpPr>
        <p:spPr bwMode="auto">
          <a:xfrm>
            <a:off x="6245225" y="3395663"/>
            <a:ext cx="2057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18451" name="Line 22">
            <a:extLst>
              <a:ext uri="{FF2B5EF4-FFF2-40B4-BE49-F238E27FC236}">
                <a16:creationId xmlns:a16="http://schemas.microsoft.com/office/drawing/2014/main" xmlns="" id="{D45E112E-4478-4EC1-A59F-C7E7E380853B}"/>
              </a:ext>
            </a:extLst>
          </p:cNvPr>
          <p:cNvSpPr>
            <a:spLocks noChangeShapeType="1"/>
          </p:cNvSpPr>
          <p:nvPr/>
        </p:nvSpPr>
        <p:spPr bwMode="auto">
          <a:xfrm>
            <a:off x="35798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52" name="Line 23">
            <a:extLst>
              <a:ext uri="{FF2B5EF4-FFF2-40B4-BE49-F238E27FC236}">
                <a16:creationId xmlns:a16="http://schemas.microsoft.com/office/drawing/2014/main" xmlns="" id="{5E6C37D8-45F6-4547-B773-BA9EE6D3F319}"/>
              </a:ext>
            </a:extLst>
          </p:cNvPr>
          <p:cNvSpPr>
            <a:spLocks noChangeShapeType="1"/>
          </p:cNvSpPr>
          <p:nvPr/>
        </p:nvSpPr>
        <p:spPr bwMode="auto">
          <a:xfrm>
            <a:off x="6092825"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53" name="Text Box 24">
            <a:extLst>
              <a:ext uri="{FF2B5EF4-FFF2-40B4-BE49-F238E27FC236}">
                <a16:creationId xmlns:a16="http://schemas.microsoft.com/office/drawing/2014/main" xmlns="" id="{B6661050-25E1-404A-B9DF-18D1AE5E3851}"/>
              </a:ext>
            </a:extLst>
          </p:cNvPr>
          <p:cNvSpPr txBox="1">
            <a:spLocks noChangeArrowheads="1"/>
          </p:cNvSpPr>
          <p:nvPr/>
        </p:nvSpPr>
        <p:spPr bwMode="auto">
          <a:xfrm>
            <a:off x="1482725" y="2771775"/>
            <a:ext cx="144938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(Windows)</a:t>
            </a:r>
          </a:p>
        </p:txBody>
      </p:sp>
      <p:sp>
        <p:nvSpPr>
          <p:cNvPr id="18454" name="Text Box 25">
            <a:extLst>
              <a:ext uri="{FF2B5EF4-FFF2-40B4-BE49-F238E27FC236}">
                <a16:creationId xmlns:a16="http://schemas.microsoft.com/office/drawing/2014/main" xmlns="" id="{1F732856-457D-473B-8330-C3DF532AF19E}"/>
              </a:ext>
            </a:extLst>
          </p:cNvPr>
          <p:cNvSpPr txBox="1">
            <a:spLocks noChangeArrowheads="1"/>
          </p:cNvSpPr>
          <p:nvPr/>
        </p:nvSpPr>
        <p:spPr bwMode="auto">
          <a:xfrm>
            <a:off x="4189413" y="2773363"/>
            <a:ext cx="1220787"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(Linux)</a:t>
            </a:r>
          </a:p>
        </p:txBody>
      </p:sp>
      <p:sp>
        <p:nvSpPr>
          <p:cNvPr id="18455" name="Line 26">
            <a:extLst>
              <a:ext uri="{FF2B5EF4-FFF2-40B4-BE49-F238E27FC236}">
                <a16:creationId xmlns:a16="http://schemas.microsoft.com/office/drawing/2014/main" xmlns="" id="{A6495912-B764-4AC5-A580-CB84B3067E8B}"/>
              </a:ext>
            </a:extLst>
          </p:cNvPr>
          <p:cNvSpPr>
            <a:spLocks noChangeShapeType="1"/>
          </p:cNvSpPr>
          <p:nvPr/>
        </p:nvSpPr>
        <p:spPr bwMode="auto">
          <a:xfrm>
            <a:off x="6092825"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56" name="Line 27">
            <a:extLst>
              <a:ext uri="{FF2B5EF4-FFF2-40B4-BE49-F238E27FC236}">
                <a16:creationId xmlns:a16="http://schemas.microsoft.com/office/drawing/2014/main" xmlns="" id="{B009DC17-A0ED-44E0-B126-45085C4D8564}"/>
              </a:ext>
            </a:extLst>
          </p:cNvPr>
          <p:cNvSpPr>
            <a:spLocks noChangeShapeType="1"/>
          </p:cNvSpPr>
          <p:nvPr/>
        </p:nvSpPr>
        <p:spPr bwMode="auto">
          <a:xfrm>
            <a:off x="35798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57" name="Line 28">
            <a:extLst>
              <a:ext uri="{FF2B5EF4-FFF2-40B4-BE49-F238E27FC236}">
                <a16:creationId xmlns:a16="http://schemas.microsoft.com/office/drawing/2014/main" xmlns="" id="{7CD96A71-2C44-4B83-89A7-BC4155E48D6E}"/>
              </a:ext>
            </a:extLst>
          </p:cNvPr>
          <p:cNvSpPr>
            <a:spLocks noChangeShapeType="1"/>
          </p:cNvSpPr>
          <p:nvPr/>
        </p:nvSpPr>
        <p:spPr bwMode="auto">
          <a:xfrm>
            <a:off x="10652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58" name="Text Box 29">
            <a:extLst>
              <a:ext uri="{FF2B5EF4-FFF2-40B4-BE49-F238E27FC236}">
                <a16:creationId xmlns:a16="http://schemas.microsoft.com/office/drawing/2014/main" xmlns="" id="{30D45B6B-5524-4CA6-9529-D19E9F2977B0}"/>
              </a:ext>
            </a:extLst>
          </p:cNvPr>
          <p:cNvSpPr txBox="1">
            <a:spLocks noChangeArrowheads="1"/>
          </p:cNvSpPr>
          <p:nvPr/>
        </p:nvSpPr>
        <p:spPr bwMode="auto">
          <a:xfrm>
            <a:off x="1509713" y="2344738"/>
            <a:ext cx="14493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18459" name="Text Box 30">
            <a:extLst>
              <a:ext uri="{FF2B5EF4-FFF2-40B4-BE49-F238E27FC236}">
                <a16:creationId xmlns:a16="http://schemas.microsoft.com/office/drawing/2014/main" xmlns="" id="{8FA37EB6-59BC-4F47-A9DB-4E8494F789C4}"/>
              </a:ext>
            </a:extLst>
          </p:cNvPr>
          <p:cNvSpPr txBox="1">
            <a:spLocks noChangeArrowheads="1"/>
          </p:cNvSpPr>
          <p:nvPr/>
        </p:nvSpPr>
        <p:spPr bwMode="auto">
          <a:xfrm>
            <a:off x="6586538" y="2339975"/>
            <a:ext cx="1298575"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18460" name="Line 31">
            <a:extLst>
              <a:ext uri="{FF2B5EF4-FFF2-40B4-BE49-F238E27FC236}">
                <a16:creationId xmlns:a16="http://schemas.microsoft.com/office/drawing/2014/main" xmlns="" id="{23713E0D-A8EF-4E18-80EA-2DBAC515C164}"/>
              </a:ext>
            </a:extLst>
          </p:cNvPr>
          <p:cNvSpPr>
            <a:spLocks noChangeShapeType="1"/>
          </p:cNvSpPr>
          <p:nvPr/>
        </p:nvSpPr>
        <p:spPr bwMode="auto">
          <a:xfrm>
            <a:off x="381000" y="4876800"/>
            <a:ext cx="8229600"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61" name="Text Box 32">
            <a:extLst>
              <a:ext uri="{FF2B5EF4-FFF2-40B4-BE49-F238E27FC236}">
                <a16:creationId xmlns:a16="http://schemas.microsoft.com/office/drawing/2014/main" xmlns="" id="{A0B4BA12-BF63-4BF7-B4DC-13EA0F6140F8}"/>
              </a:ext>
            </a:extLst>
          </p:cNvPr>
          <p:cNvSpPr txBox="1">
            <a:spLocks noChangeArrowheads="1"/>
          </p:cNvSpPr>
          <p:nvPr/>
        </p:nvSpPr>
        <p:spPr bwMode="auto">
          <a:xfrm rot="10800000">
            <a:off x="457200" y="2743200"/>
            <a:ext cx="458788"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V i r t u a l</a:t>
            </a:r>
            <a:r>
              <a:rPr lang="en-US" altLang="zh-CN">
                <a:latin typeface="Segoe UI" charset="0"/>
                <a:ea typeface="宋体" charset="0"/>
                <a:cs typeface="Segoe UI" charset="0"/>
              </a:rPr>
              <a:t> </a:t>
            </a:r>
          </a:p>
        </p:txBody>
      </p:sp>
      <p:sp>
        <p:nvSpPr>
          <p:cNvPr id="18462" name="Text Box 33">
            <a:extLst>
              <a:ext uri="{FF2B5EF4-FFF2-40B4-BE49-F238E27FC236}">
                <a16:creationId xmlns:a16="http://schemas.microsoft.com/office/drawing/2014/main" xmlns="" id="{A803FFC0-23F1-46B2-AA8F-206331ACBE18}"/>
              </a:ext>
            </a:extLst>
          </p:cNvPr>
          <p:cNvSpPr txBox="1">
            <a:spLocks noChangeArrowheads="1"/>
          </p:cNvSpPr>
          <p:nvPr/>
        </p:nvSpPr>
        <p:spPr bwMode="auto">
          <a:xfrm rot="10800000">
            <a:off x="457200" y="4945063"/>
            <a:ext cx="458788"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P h y s i c a l</a:t>
            </a:r>
            <a:r>
              <a:rPr lang="en-US" altLang="zh-CN">
                <a:latin typeface="Segoe UI" charset="0"/>
                <a:ea typeface="宋体" charset="0"/>
                <a:cs typeface="Segoe UI" charset="0"/>
              </a:rPr>
              <a:t> </a:t>
            </a:r>
          </a:p>
        </p:txBody>
      </p:sp>
      <p:sp>
        <p:nvSpPr>
          <p:cNvPr id="18463" name="Rectangle 34">
            <a:extLst>
              <a:ext uri="{FF2B5EF4-FFF2-40B4-BE49-F238E27FC236}">
                <a16:creationId xmlns:a16="http://schemas.microsoft.com/office/drawing/2014/main" xmlns="" id="{5406DFEB-6175-4DF1-9827-B0FF7910BF3A}"/>
              </a:ext>
            </a:extLst>
          </p:cNvPr>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xmlns="" id="{DBE064E0-E3D5-45D4-A5B9-252A07F0249E}"/>
              </a:ext>
            </a:extLst>
          </p:cNvPr>
          <p:cNvSpPr>
            <a:spLocks noGrp="1"/>
          </p:cNvSpPr>
          <p:nvPr>
            <p:ph type="title"/>
          </p:nvPr>
        </p:nvSpPr>
        <p:spPr/>
        <p:txBody>
          <a:bodyPr/>
          <a:lstStyle/>
          <a:p>
            <a:r>
              <a:rPr lang="en-US" altLang="en-US"/>
              <a:t>Cloud…virtualization</a:t>
            </a:r>
          </a:p>
        </p:txBody>
      </p:sp>
      <p:sp>
        <p:nvSpPr>
          <p:cNvPr id="44035" name="Content Placeholder 2">
            <a:extLst>
              <a:ext uri="{FF2B5EF4-FFF2-40B4-BE49-F238E27FC236}">
                <a16:creationId xmlns:a16="http://schemas.microsoft.com/office/drawing/2014/main" xmlns="" id="{C4024685-4425-45BE-B73C-44A224C59301}"/>
              </a:ext>
            </a:extLst>
          </p:cNvPr>
          <p:cNvSpPr>
            <a:spLocks noGrp="1"/>
          </p:cNvSpPr>
          <p:nvPr>
            <p:ph idx="1"/>
          </p:nvPr>
        </p:nvSpPr>
        <p:spPr/>
        <p:txBody>
          <a:bodyPr/>
          <a:lstStyle/>
          <a:p>
            <a:pPr algn="just"/>
            <a:r>
              <a:rPr lang="en-US" altLang="en-US" sz="2400"/>
              <a:t>The cloud is a </a:t>
            </a:r>
            <a:r>
              <a:rPr lang="en-US" altLang="en-US" sz="2400" i="1"/>
              <a:t>virtualization</a:t>
            </a:r>
            <a:r>
              <a:rPr lang="en-US" altLang="en-US" sz="2400"/>
              <a:t> of resources that  maintains and manages itself.</a:t>
            </a:r>
          </a:p>
          <a:p>
            <a:pPr lvl="1" algn="just"/>
            <a:r>
              <a:rPr lang="en-US" altLang="en-US" sz="2400"/>
              <a:t>On-demand service : User not worried about maintenance and setup issues etc.</a:t>
            </a:r>
          </a:p>
          <a:p>
            <a:pPr lvl="1" algn="just"/>
            <a:r>
              <a:rPr lang="en-US" altLang="en-US" sz="2400"/>
              <a:t>Networked Shared Resources : Large capacity distributed/multiplexed over several users </a:t>
            </a:r>
          </a:p>
          <a:p>
            <a:pPr lvl="1" algn="just"/>
            <a:r>
              <a:rPr lang="en-US" altLang="en-US" sz="2400"/>
              <a:t> Flexible Provisioning : Dynamically scale resources </a:t>
            </a:r>
          </a:p>
          <a:p>
            <a:pPr lvl="1" algn="just"/>
            <a:r>
              <a:rPr lang="en-US" altLang="en-US" sz="2400"/>
              <a:t>Fine-grained metering : pay-as-you-use model</a:t>
            </a:r>
          </a:p>
        </p:txBody>
      </p:sp>
      <p:sp>
        <p:nvSpPr>
          <p:cNvPr id="4" name="Slide Number Placeholder 3">
            <a:extLst>
              <a:ext uri="{FF2B5EF4-FFF2-40B4-BE49-F238E27FC236}">
                <a16:creationId xmlns:a16="http://schemas.microsoft.com/office/drawing/2014/main" xmlns="" id="{64AE0945-29A1-459F-9A23-10D8C137CB4E}"/>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58EBAC52-E8E9-4953-B93E-136F96AAF58F}" type="slidenum">
              <a:rPr lang="en-GB" altLang="en-US" sz="1200">
                <a:solidFill>
                  <a:srgbClr val="898989"/>
                </a:solidFill>
              </a:rPr>
              <a:pPr eaLnBrk="1" hangingPunct="1"/>
              <a:t>2</a:t>
            </a:fld>
            <a:endParaRPr lang="en-GB" altLang="en-US" sz="120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6">
            <a:extLst>
              <a:ext uri="{FF2B5EF4-FFF2-40B4-BE49-F238E27FC236}">
                <a16:creationId xmlns:a16="http://schemas.microsoft.com/office/drawing/2014/main" xmlns="" id="{1A720196-8967-43C6-B3B2-BA4FC91E805C}"/>
              </a:ext>
            </a:extLst>
          </p:cNvPr>
          <p:cNvSpPr>
            <a:spLocks noGrp="1"/>
          </p:cNvSpPr>
          <p:nvPr>
            <p:ph type="title"/>
          </p:nvPr>
        </p:nvSpPr>
        <p:spPr/>
        <p:txBody>
          <a:bodyPr/>
          <a:lstStyle/>
          <a:p>
            <a:r>
              <a:rPr lang="en-US" altLang="en-US"/>
              <a:t>Physical vs. Virtual Machine</a:t>
            </a:r>
          </a:p>
        </p:txBody>
      </p:sp>
      <p:pic>
        <p:nvPicPr>
          <p:cNvPr id="51203" name="Picture 3">
            <a:extLst>
              <a:ext uri="{FF2B5EF4-FFF2-40B4-BE49-F238E27FC236}">
                <a16:creationId xmlns:a16="http://schemas.microsoft.com/office/drawing/2014/main" xmlns="" id="{25E1E343-F5B5-467A-B674-9AA2CA8FB25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787900" y="1557338"/>
            <a:ext cx="3619500" cy="3076575"/>
          </a:xfrm>
          <a:noFill/>
        </p:spPr>
      </p:pic>
      <p:sp>
        <p:nvSpPr>
          <p:cNvPr id="51204" name="Content Placeholder 7">
            <a:extLst>
              <a:ext uri="{FF2B5EF4-FFF2-40B4-BE49-F238E27FC236}">
                <a16:creationId xmlns:a16="http://schemas.microsoft.com/office/drawing/2014/main" xmlns="" id="{9EAF8CC3-A3E0-4162-A32F-1E6D2D1A4F6B}"/>
              </a:ext>
            </a:extLst>
          </p:cNvPr>
          <p:cNvSpPr>
            <a:spLocks noGrp="1"/>
          </p:cNvSpPr>
          <p:nvPr>
            <p:ph sz="half" idx="2"/>
          </p:nvPr>
        </p:nvSpPr>
        <p:spPr/>
        <p:txBody>
          <a:bodyPr/>
          <a:lstStyle/>
          <a:p>
            <a:endParaRPr lang="en-US" altLang="en-US"/>
          </a:p>
        </p:txBody>
      </p:sp>
      <p:sp>
        <p:nvSpPr>
          <p:cNvPr id="4" name="Slide Number Placeholder 3">
            <a:extLst>
              <a:ext uri="{FF2B5EF4-FFF2-40B4-BE49-F238E27FC236}">
                <a16:creationId xmlns:a16="http://schemas.microsoft.com/office/drawing/2014/main" xmlns="" id="{3BD71AB3-8026-44C5-B763-351DAA1A9C32}"/>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201A1FAD-0265-4261-B994-1D16826925B7}" type="slidenum">
              <a:rPr lang="en-GB" altLang="en-US" sz="1200">
                <a:solidFill>
                  <a:srgbClr val="898989"/>
                </a:solidFill>
              </a:rPr>
              <a:pPr eaLnBrk="1" hangingPunct="1"/>
              <a:t>20</a:t>
            </a:fld>
            <a:endParaRPr lang="en-GB" altLang="en-US" sz="1200">
              <a:solidFill>
                <a:srgbClr val="898989"/>
              </a:solidFill>
            </a:endParaRPr>
          </a:p>
        </p:txBody>
      </p:sp>
      <p:pic>
        <p:nvPicPr>
          <p:cNvPr id="51206" name="Picture 2">
            <a:extLst>
              <a:ext uri="{FF2B5EF4-FFF2-40B4-BE49-F238E27FC236}">
                <a16:creationId xmlns:a16="http://schemas.microsoft.com/office/drawing/2014/main" xmlns="" id="{01058144-2AD6-4833-9286-0A59F90A3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975"/>
            <a:ext cx="380047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xmlns="" id="{99BBF997-0461-43F4-9AE4-21FC46FF8288}"/>
              </a:ext>
            </a:extLst>
          </p:cNvPr>
          <p:cNvSpPr/>
          <p:nvPr/>
        </p:nvSpPr>
        <p:spPr>
          <a:xfrm>
            <a:off x="323850" y="4724400"/>
            <a:ext cx="3600450" cy="1323975"/>
          </a:xfrm>
          <a:prstGeom prst="rect">
            <a:avLst/>
          </a:prstGeom>
        </p:spPr>
        <p:txBody>
          <a:bodyPr>
            <a:spAutoFit/>
          </a:bodyPr>
          <a:lstStyle/>
          <a:p>
            <a:pPr>
              <a:buFont typeface="Arial" pitchFamily="34" charset="0"/>
              <a:buChar char="•"/>
              <a:defRPr/>
            </a:pPr>
            <a:r>
              <a:rPr lang="en-US" sz="2000" dirty="0">
                <a:latin typeface="+mn-lt"/>
              </a:rPr>
              <a:t>Single OS </a:t>
            </a:r>
          </a:p>
          <a:p>
            <a:pPr>
              <a:buFont typeface="Arial" pitchFamily="34" charset="0"/>
              <a:buChar char="•"/>
              <a:defRPr/>
            </a:pPr>
            <a:r>
              <a:rPr lang="en-US" sz="2000" dirty="0">
                <a:latin typeface="+mn-lt"/>
              </a:rPr>
              <a:t>h/w + s/w tightly coupled </a:t>
            </a:r>
          </a:p>
          <a:p>
            <a:pPr>
              <a:buFont typeface="Arial" pitchFamily="34" charset="0"/>
              <a:buChar char="•"/>
              <a:defRPr/>
            </a:pPr>
            <a:r>
              <a:rPr lang="en-US" sz="2000" dirty="0">
                <a:latin typeface="+mn-lt"/>
              </a:rPr>
              <a:t> Application crashes affect all </a:t>
            </a:r>
          </a:p>
          <a:p>
            <a:pPr>
              <a:buFont typeface="Arial" pitchFamily="34" charset="0"/>
              <a:buChar char="•"/>
              <a:defRPr/>
            </a:pPr>
            <a:r>
              <a:rPr lang="en-US" sz="2000" dirty="0">
                <a:latin typeface="+mn-lt"/>
              </a:rPr>
              <a:t>Resource under-utilization</a:t>
            </a:r>
          </a:p>
        </p:txBody>
      </p:sp>
      <p:sp>
        <p:nvSpPr>
          <p:cNvPr id="10" name="Rectangle 9">
            <a:extLst>
              <a:ext uri="{FF2B5EF4-FFF2-40B4-BE49-F238E27FC236}">
                <a16:creationId xmlns:a16="http://schemas.microsoft.com/office/drawing/2014/main" xmlns="" id="{9297E20E-8C73-458C-8FBA-750DE780A2F4}"/>
              </a:ext>
            </a:extLst>
          </p:cNvPr>
          <p:cNvSpPr/>
          <p:nvPr/>
        </p:nvSpPr>
        <p:spPr>
          <a:xfrm>
            <a:off x="4356100" y="4868863"/>
            <a:ext cx="4572000" cy="1323975"/>
          </a:xfrm>
          <a:prstGeom prst="rect">
            <a:avLst/>
          </a:prstGeom>
        </p:spPr>
        <p:txBody>
          <a:bodyPr>
            <a:spAutoFit/>
          </a:bodyPr>
          <a:lstStyle/>
          <a:p>
            <a:pPr>
              <a:buFont typeface="Arial" pitchFamily="34" charset="0"/>
              <a:buChar char="•"/>
              <a:defRPr/>
            </a:pPr>
            <a:r>
              <a:rPr lang="en-US" sz="2000" dirty="0">
                <a:latin typeface="+mn-lt"/>
              </a:rPr>
              <a:t>Machine view to OS is independent of hardware </a:t>
            </a:r>
          </a:p>
          <a:p>
            <a:pPr>
              <a:buFont typeface="Arial" pitchFamily="34" charset="0"/>
              <a:buChar char="•"/>
              <a:defRPr/>
            </a:pPr>
            <a:r>
              <a:rPr lang="en-US" sz="2000" dirty="0">
                <a:latin typeface="+mn-lt"/>
              </a:rPr>
              <a:t>Multiple OS (isolated apps)</a:t>
            </a:r>
          </a:p>
          <a:p>
            <a:pPr>
              <a:buFont typeface="Arial" pitchFamily="34" charset="0"/>
              <a:buChar char="•"/>
              <a:defRPr/>
            </a:pPr>
            <a:r>
              <a:rPr lang="en-US" sz="2000" dirty="0">
                <a:latin typeface="+mn-lt"/>
              </a:rPr>
              <a:t> Safely multiplex resources across VMs </a:t>
            </a:r>
          </a:p>
        </p:txBody>
      </p:sp>
    </p:spTree>
    <p:extLst>
      <p:ext uri="{BB962C8B-B14F-4D97-AF65-F5344CB8AC3E}">
        <p14:creationId xmlns:p14="http://schemas.microsoft.com/office/powerpoint/2010/main" val="2661465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a:extLst>
              <a:ext uri="{FF2B5EF4-FFF2-40B4-BE49-F238E27FC236}">
                <a16:creationId xmlns:a16="http://schemas.microsoft.com/office/drawing/2014/main" xmlns="" id="{4E1522AE-71A2-448B-8451-4A4BD7862F1B}"/>
              </a:ext>
            </a:extLst>
          </p:cNvPr>
          <p:cNvSpPr>
            <a:spLocks noGrp="1" noChangeArrowheads="1"/>
          </p:cNvSpPr>
          <p:nvPr>
            <p:ph idx="1"/>
          </p:nvPr>
        </p:nvSpPr>
        <p:spPr>
          <a:xfrm>
            <a:off x="457200" y="1981200"/>
            <a:ext cx="8229600" cy="4268788"/>
          </a:xfrm>
        </p:spPr>
        <p:txBody>
          <a:bodyPr>
            <a:normAutofit fontScale="85000" lnSpcReduction="10000"/>
          </a:bodyPr>
          <a:lstStyle/>
          <a:p>
            <a:pPr algn="just"/>
            <a:r>
              <a:rPr lang="en-US" altLang="en-US" dirty="0">
                <a:latin typeface="Segoe UI" panose="020B0502040204020203" pitchFamily="34" charset="0"/>
                <a:cs typeface="Segoe UI" panose="020B0502040204020203" pitchFamily="34" charset="0"/>
              </a:rPr>
              <a:t>A hypervisor, also called a virtual machine manager (VMM), is a program that allows multiple operating systems to share a single hardware host. Each operating system appears to have the host's processor, memory, and other resources all to itself. </a:t>
            </a:r>
          </a:p>
          <a:p>
            <a:pPr algn="just"/>
            <a:r>
              <a:rPr lang="en-US" altLang="en-US" dirty="0">
                <a:latin typeface="Segoe UI" panose="020B0502040204020203" pitchFamily="34" charset="0"/>
                <a:cs typeface="Segoe UI" panose="020B0502040204020203" pitchFamily="34" charset="0"/>
              </a:rPr>
              <a:t>However, the hypervisor is actually controlling the host processor and resources, allocating what is needed to each operating system in turn and making sure that the guest operating systems (called virtual machines) cannot disrupt each other. </a:t>
            </a:r>
          </a:p>
          <a:p>
            <a:endParaRPr lang="en-US" altLang="zh-CN" b="1" dirty="0">
              <a:latin typeface="Segoe UI" panose="020B0502040204020203" pitchFamily="34" charset="0"/>
              <a:ea typeface="华文楷体" panose="020B0503020204020204" pitchFamily="2" charset="-122"/>
              <a:cs typeface="Segoe UI" panose="020B0502040204020203" pitchFamily="34" charset="0"/>
            </a:endParaRPr>
          </a:p>
        </p:txBody>
      </p:sp>
      <p:sp>
        <p:nvSpPr>
          <p:cNvPr id="38914" name="Rectangle 2">
            <a:extLst>
              <a:ext uri="{FF2B5EF4-FFF2-40B4-BE49-F238E27FC236}">
                <a16:creationId xmlns:a16="http://schemas.microsoft.com/office/drawing/2014/main" xmlns="" id="{0063ABDE-4731-4D74-BDCB-9E9567958B89}"/>
              </a:ext>
            </a:extLst>
          </p:cNvPr>
          <p:cNvSpPr>
            <a:spLocks noGrp="1" noChangeArrowheads="1"/>
          </p:cNvSpPr>
          <p:nvPr>
            <p:ph type="title"/>
          </p:nvPr>
        </p:nvSpPr>
        <p:spPr>
          <a:xfrm>
            <a:off x="381000" y="990600"/>
            <a:ext cx="8229600" cy="1143000"/>
          </a:xfrm>
          <a:noFill/>
        </p:spPr>
        <p:txBody>
          <a:bodyPr/>
          <a:lstStyle/>
          <a:p>
            <a:r>
              <a:rPr lang="en-US" altLang="en-US">
                <a:solidFill>
                  <a:srgbClr val="0000FF"/>
                </a:solidFill>
                <a:latin typeface="High Tower Text" panose="02040502050506030303" pitchFamily="18" charset="0"/>
              </a:rPr>
              <a:t>What is a hypervisor?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1830388" y="5159375"/>
            <a:ext cx="5724525" cy="1116013"/>
            <a:chOff x="1366" y="3475"/>
            <a:chExt cx="3606" cy="703"/>
          </a:xfrm>
        </p:grpSpPr>
        <p:sp>
          <p:nvSpPr>
            <p:cNvPr id="1087" name="Rectangle 18"/>
            <p:cNvSpPr>
              <a:spLocks noChangeArrowheads="1"/>
            </p:cNvSpPr>
            <p:nvPr/>
          </p:nvSpPr>
          <p:spPr bwMode="auto">
            <a:xfrm>
              <a:off x="1366" y="3475"/>
              <a:ext cx="3606" cy="703"/>
            </a:xfrm>
            <a:prstGeom prst="rect">
              <a:avLst/>
            </a:prstGeom>
            <a:solidFill>
              <a:srgbClr val="969696"/>
            </a:solidFill>
            <a:ln w="9525">
              <a:solidFill>
                <a:srgbClr val="000000"/>
              </a:solidFill>
              <a:miter lim="800000"/>
              <a:headEnd/>
              <a:tailEnd/>
            </a:ln>
          </p:spPr>
          <p:txBody>
            <a:bodyPr wrap="none" anchor="ctr"/>
            <a:lstStyle/>
            <a:p>
              <a:endParaRPr lang="en-IN"/>
            </a:p>
          </p:txBody>
        </p:sp>
        <p:grpSp>
          <p:nvGrpSpPr>
            <p:cNvPr id="3" name="Group 20"/>
            <p:cNvGrpSpPr>
              <a:grpSpLocks/>
            </p:cNvGrpSpPr>
            <p:nvPr/>
          </p:nvGrpSpPr>
          <p:grpSpPr bwMode="auto">
            <a:xfrm>
              <a:off x="1462" y="3543"/>
              <a:ext cx="3447" cy="567"/>
              <a:chOff x="1474" y="3158"/>
              <a:chExt cx="3447" cy="567"/>
            </a:xfrm>
          </p:grpSpPr>
          <p:grpSp>
            <p:nvGrpSpPr>
              <p:cNvPr id="4" name="Group 21"/>
              <p:cNvGrpSpPr>
                <a:grpSpLocks/>
              </p:cNvGrpSpPr>
              <p:nvPr/>
            </p:nvGrpSpPr>
            <p:grpSpPr bwMode="auto">
              <a:xfrm>
                <a:off x="1474" y="3158"/>
                <a:ext cx="2631" cy="567"/>
                <a:chOff x="3504" y="2597"/>
                <a:chExt cx="1392" cy="366"/>
              </a:xfrm>
            </p:grpSpPr>
            <p:graphicFrame>
              <p:nvGraphicFramePr>
                <p:cNvPr id="1028" name="Object 22"/>
                <p:cNvGraphicFramePr>
                  <a:graphicFrameLocks noChangeAspect="1"/>
                </p:cNvGraphicFramePr>
                <p:nvPr/>
              </p:nvGraphicFramePr>
              <p:xfrm>
                <a:off x="3504" y="2597"/>
                <a:ext cx="1392" cy="366"/>
              </p:xfrm>
              <a:graphic>
                <a:graphicData uri="http://schemas.openxmlformats.org/presentationml/2006/ole">
                  <mc:AlternateContent xmlns:mc="http://schemas.openxmlformats.org/markup-compatibility/2006">
                    <mc:Choice xmlns:v="urn:schemas-microsoft-com:vml" Requires="v">
                      <p:oleObj spid="_x0000_s1054" name="Bitmap Image" r:id="rId4" imgW="2209524" imgH="581106" progId="PBrush">
                        <p:embed/>
                      </p:oleObj>
                    </mc:Choice>
                    <mc:Fallback>
                      <p:oleObj name="Bitmap Image" r:id="rId4" imgW="2209524" imgH="581106" progId="PBrush">
                        <p:embed/>
                        <p:pic>
                          <p:nvPicPr>
                            <p:cNvPr id="1028"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2597"/>
                              <a:ext cx="139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1" name="Rectangle 23"/>
                <p:cNvSpPr>
                  <a:spLocks noChangeArrowheads="1"/>
                </p:cNvSpPr>
                <p:nvPr/>
              </p:nvSpPr>
              <p:spPr bwMode="auto">
                <a:xfrm>
                  <a:off x="3504" y="2597"/>
                  <a:ext cx="1392" cy="366"/>
                </a:xfrm>
                <a:prstGeom prst="rect">
                  <a:avLst/>
                </a:prstGeom>
                <a:noFill/>
                <a:ln w="12700">
                  <a:solidFill>
                    <a:srgbClr val="000000"/>
                  </a:solidFill>
                  <a:miter lim="800000"/>
                  <a:headEnd/>
                  <a:tailEnd/>
                </a:ln>
              </p:spPr>
              <p:txBody>
                <a:bodyPr wrap="none" anchor="ctr"/>
                <a:lstStyle/>
                <a:p>
                  <a:endParaRPr lang="en-IN"/>
                </a:p>
              </p:txBody>
            </p:sp>
          </p:grpSp>
          <p:sp>
            <p:nvSpPr>
              <p:cNvPr id="1090" name="Text Box 24"/>
              <p:cNvSpPr txBox="1">
                <a:spLocks noChangeArrowheads="1"/>
              </p:cNvSpPr>
              <p:nvPr/>
            </p:nvSpPr>
            <p:spPr bwMode="auto">
              <a:xfrm>
                <a:off x="4105" y="3270"/>
                <a:ext cx="816" cy="319"/>
              </a:xfrm>
              <a:prstGeom prst="rect">
                <a:avLst/>
              </a:prstGeom>
              <a:noFill/>
              <a:ln w="9525">
                <a:noFill/>
                <a:miter lim="800000"/>
                <a:headEnd/>
                <a:tailEnd/>
              </a:ln>
            </p:spPr>
            <p:txBody>
              <a:bodyPr>
                <a:spAutoFit/>
              </a:bodyPr>
              <a:lstStyle/>
              <a:p>
                <a:pPr algn="ctr">
                  <a:lnSpc>
                    <a:spcPct val="50000"/>
                  </a:lnSpc>
                  <a:spcBef>
                    <a:spcPct val="50000"/>
                  </a:spcBef>
                </a:pPr>
                <a:r>
                  <a:rPr lang="en-US" b="1">
                    <a:solidFill>
                      <a:srgbClr val="000000"/>
                    </a:solidFill>
                  </a:rPr>
                  <a:t>Physical</a:t>
                </a:r>
              </a:p>
              <a:p>
                <a:pPr algn="ctr">
                  <a:lnSpc>
                    <a:spcPct val="50000"/>
                  </a:lnSpc>
                  <a:spcBef>
                    <a:spcPct val="50000"/>
                  </a:spcBef>
                </a:pPr>
                <a:r>
                  <a:rPr lang="en-US" b="1">
                    <a:solidFill>
                      <a:srgbClr val="000000"/>
                    </a:solidFill>
                  </a:rPr>
                  <a:t>Hardware</a:t>
                </a:r>
              </a:p>
            </p:txBody>
          </p:sp>
        </p:grpSp>
      </p:grpSp>
      <p:grpSp>
        <p:nvGrpSpPr>
          <p:cNvPr id="5" name="Group 37"/>
          <p:cNvGrpSpPr>
            <a:grpSpLocks/>
          </p:cNvGrpSpPr>
          <p:nvPr/>
        </p:nvGrpSpPr>
        <p:grpSpPr bwMode="auto">
          <a:xfrm>
            <a:off x="1785938" y="4357688"/>
            <a:ext cx="5724525" cy="647700"/>
            <a:chOff x="1338" y="2409"/>
            <a:chExt cx="3606" cy="408"/>
          </a:xfrm>
        </p:grpSpPr>
        <p:sp>
          <p:nvSpPr>
            <p:cNvPr id="1085" name="Rectangle 25"/>
            <p:cNvSpPr>
              <a:spLocks noChangeArrowheads="1"/>
            </p:cNvSpPr>
            <p:nvPr/>
          </p:nvSpPr>
          <p:spPr bwMode="auto">
            <a:xfrm>
              <a:off x="1338" y="2409"/>
              <a:ext cx="3606" cy="408"/>
            </a:xfrm>
            <a:prstGeom prst="rect">
              <a:avLst/>
            </a:prstGeom>
            <a:solidFill>
              <a:srgbClr val="969696"/>
            </a:solidFill>
            <a:ln w="9525">
              <a:solidFill>
                <a:srgbClr val="000000"/>
              </a:solidFill>
              <a:miter lim="800000"/>
              <a:headEnd/>
              <a:tailEnd/>
            </a:ln>
          </p:spPr>
          <p:txBody>
            <a:bodyPr wrap="none" anchor="ctr"/>
            <a:lstStyle/>
            <a:p>
              <a:endParaRPr lang="en-IN"/>
            </a:p>
          </p:txBody>
        </p:sp>
        <p:sp>
          <p:nvSpPr>
            <p:cNvPr id="1086" name="Text Box 30"/>
            <p:cNvSpPr txBox="1">
              <a:spLocks noChangeArrowheads="1"/>
            </p:cNvSpPr>
            <p:nvPr/>
          </p:nvSpPr>
          <p:spPr bwMode="auto">
            <a:xfrm>
              <a:off x="2132" y="2558"/>
              <a:ext cx="2160" cy="145"/>
            </a:xfrm>
            <a:prstGeom prst="rect">
              <a:avLst/>
            </a:prstGeom>
            <a:noFill/>
            <a:ln w="9525">
              <a:noFill/>
              <a:miter lim="800000"/>
              <a:headEnd/>
              <a:tailEnd/>
            </a:ln>
          </p:spPr>
          <p:txBody>
            <a:bodyPr>
              <a:spAutoFit/>
            </a:bodyPr>
            <a:lstStyle/>
            <a:p>
              <a:pPr algn="ctr">
                <a:lnSpc>
                  <a:spcPct val="50000"/>
                </a:lnSpc>
                <a:spcBef>
                  <a:spcPct val="50000"/>
                </a:spcBef>
              </a:pPr>
              <a:r>
                <a:rPr lang="en-US" b="1">
                  <a:solidFill>
                    <a:srgbClr val="000000"/>
                  </a:solidFill>
                </a:rPr>
                <a:t>Host Operating System</a:t>
              </a:r>
            </a:p>
          </p:txBody>
        </p:sp>
      </p:grpSp>
      <p:grpSp>
        <p:nvGrpSpPr>
          <p:cNvPr id="6" name="Group 52"/>
          <p:cNvGrpSpPr>
            <a:grpSpLocks/>
          </p:cNvGrpSpPr>
          <p:nvPr/>
        </p:nvGrpSpPr>
        <p:grpSpPr bwMode="auto">
          <a:xfrm>
            <a:off x="2860675" y="2519363"/>
            <a:ext cx="2800350" cy="1481137"/>
            <a:chOff x="2015" y="1493"/>
            <a:chExt cx="1764" cy="933"/>
          </a:xfrm>
        </p:grpSpPr>
        <p:grpSp>
          <p:nvGrpSpPr>
            <p:cNvPr id="7" name="Group 31"/>
            <p:cNvGrpSpPr>
              <a:grpSpLocks/>
            </p:cNvGrpSpPr>
            <p:nvPr/>
          </p:nvGrpSpPr>
          <p:grpSpPr bwMode="auto">
            <a:xfrm>
              <a:off x="2015" y="1698"/>
              <a:ext cx="670" cy="728"/>
              <a:chOff x="1824" y="633"/>
              <a:chExt cx="2834" cy="2849"/>
            </a:xfrm>
          </p:grpSpPr>
          <p:sp>
            <p:nvSpPr>
              <p:cNvPr id="1081" name="Puzzle3"/>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en-IN"/>
              </a:p>
            </p:txBody>
          </p:sp>
          <p:sp>
            <p:nvSpPr>
              <p:cNvPr id="1082" name="Puzzle2"/>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en-IN"/>
              </a:p>
            </p:txBody>
          </p:sp>
          <p:sp>
            <p:nvSpPr>
              <p:cNvPr id="1083" name="Puzzle4"/>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en-IN"/>
              </a:p>
            </p:txBody>
          </p:sp>
          <p:sp>
            <p:nvSpPr>
              <p:cNvPr id="1084" name="Puzzle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en-IN"/>
              </a:p>
            </p:txBody>
          </p:sp>
        </p:grpSp>
        <p:sp>
          <p:nvSpPr>
            <p:cNvPr id="1076" name="Text Box 36"/>
            <p:cNvSpPr txBox="1">
              <a:spLocks noChangeArrowheads="1"/>
            </p:cNvSpPr>
            <p:nvPr/>
          </p:nvSpPr>
          <p:spPr bwMode="auto">
            <a:xfrm>
              <a:off x="2472" y="1493"/>
              <a:ext cx="1055" cy="145"/>
            </a:xfrm>
            <a:prstGeom prst="rect">
              <a:avLst/>
            </a:prstGeom>
            <a:noFill/>
            <a:ln w="9525">
              <a:noFill/>
              <a:miter lim="800000"/>
              <a:headEnd/>
              <a:tailEnd/>
            </a:ln>
          </p:spPr>
          <p:txBody>
            <a:bodyPr>
              <a:spAutoFit/>
            </a:bodyPr>
            <a:lstStyle/>
            <a:p>
              <a:pPr algn="ctr">
                <a:lnSpc>
                  <a:spcPct val="50000"/>
                </a:lnSpc>
                <a:spcBef>
                  <a:spcPct val="50000"/>
                </a:spcBef>
              </a:pPr>
              <a:r>
                <a:rPr lang="en-US" b="1">
                  <a:solidFill>
                    <a:srgbClr val="000000"/>
                  </a:solidFill>
                </a:rPr>
                <a:t>Applications</a:t>
              </a:r>
            </a:p>
          </p:txBody>
        </p:sp>
        <p:grpSp>
          <p:nvGrpSpPr>
            <p:cNvPr id="8" name="Group 48"/>
            <p:cNvGrpSpPr>
              <a:grpSpLocks/>
            </p:cNvGrpSpPr>
            <p:nvPr/>
          </p:nvGrpSpPr>
          <p:grpSpPr bwMode="auto">
            <a:xfrm>
              <a:off x="3230" y="1797"/>
              <a:ext cx="549" cy="540"/>
              <a:chOff x="1632" y="1248"/>
              <a:chExt cx="2682" cy="2286"/>
            </a:xfrm>
          </p:grpSpPr>
          <p:sp>
            <p:nvSpPr>
              <p:cNvPr id="107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IN"/>
              </a:p>
            </p:txBody>
          </p:sp>
          <p:sp>
            <p:nvSpPr>
              <p:cNvPr id="1079" name="AutoShape 5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IN"/>
              </a:p>
            </p:txBody>
          </p:sp>
          <p:sp>
            <p:nvSpPr>
              <p:cNvPr id="1080" name="AutoShape 5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IN"/>
              </a:p>
            </p:txBody>
          </p:sp>
        </p:grpSp>
      </p:grpSp>
      <p:grpSp>
        <p:nvGrpSpPr>
          <p:cNvPr id="9" name="Group 53"/>
          <p:cNvGrpSpPr>
            <a:grpSpLocks/>
          </p:cNvGrpSpPr>
          <p:nvPr/>
        </p:nvGrpSpPr>
        <p:grpSpPr bwMode="auto">
          <a:xfrm>
            <a:off x="1785938" y="3590925"/>
            <a:ext cx="5724525" cy="649288"/>
            <a:chOff x="1338" y="2409"/>
            <a:chExt cx="3606" cy="409"/>
          </a:xfrm>
        </p:grpSpPr>
        <p:sp>
          <p:nvSpPr>
            <p:cNvPr id="1073" name="Rectangle 54"/>
            <p:cNvSpPr>
              <a:spLocks noChangeArrowheads="1"/>
            </p:cNvSpPr>
            <p:nvPr/>
          </p:nvSpPr>
          <p:spPr bwMode="auto">
            <a:xfrm>
              <a:off x="1338" y="2409"/>
              <a:ext cx="3606" cy="408"/>
            </a:xfrm>
            <a:prstGeom prst="rect">
              <a:avLst/>
            </a:prstGeom>
            <a:solidFill>
              <a:srgbClr val="969696"/>
            </a:solidFill>
            <a:ln w="9525">
              <a:solidFill>
                <a:srgbClr val="000000"/>
              </a:solidFill>
              <a:miter lim="800000"/>
              <a:headEnd/>
              <a:tailEnd/>
            </a:ln>
          </p:spPr>
          <p:txBody>
            <a:bodyPr wrap="none" anchor="ctr"/>
            <a:lstStyle/>
            <a:p>
              <a:endParaRPr lang="en-IN"/>
            </a:p>
          </p:txBody>
        </p:sp>
        <p:sp>
          <p:nvSpPr>
            <p:cNvPr id="1074" name="Text Box 55"/>
            <p:cNvSpPr txBox="1">
              <a:spLocks noChangeArrowheads="1"/>
            </p:cNvSpPr>
            <p:nvPr/>
          </p:nvSpPr>
          <p:spPr bwMode="auto">
            <a:xfrm>
              <a:off x="2132" y="2487"/>
              <a:ext cx="2160" cy="331"/>
            </a:xfrm>
            <a:prstGeom prst="rect">
              <a:avLst/>
            </a:prstGeom>
            <a:noFill/>
            <a:ln w="9525">
              <a:noFill/>
              <a:miter lim="800000"/>
              <a:headEnd/>
              <a:tailEnd/>
            </a:ln>
          </p:spPr>
          <p:txBody>
            <a:bodyPr>
              <a:spAutoFit/>
            </a:bodyPr>
            <a:lstStyle/>
            <a:p>
              <a:pPr algn="ctr">
                <a:lnSpc>
                  <a:spcPct val="50000"/>
                </a:lnSpc>
                <a:spcBef>
                  <a:spcPct val="50000"/>
                </a:spcBef>
              </a:pPr>
              <a:r>
                <a:rPr lang="en-US" b="1">
                  <a:solidFill>
                    <a:srgbClr val="000000"/>
                  </a:solidFill>
                </a:rPr>
                <a:t>Virtual Machine Monitor</a:t>
              </a:r>
            </a:p>
            <a:p>
              <a:pPr algn="ctr">
                <a:lnSpc>
                  <a:spcPct val="50000"/>
                </a:lnSpc>
                <a:spcBef>
                  <a:spcPct val="50000"/>
                </a:spcBef>
              </a:pPr>
              <a:r>
                <a:rPr lang="en-US" b="1">
                  <a:solidFill>
                    <a:srgbClr val="000000"/>
                  </a:solidFill>
                </a:rPr>
                <a:t>(Hypervisor)</a:t>
              </a:r>
            </a:p>
          </p:txBody>
        </p:sp>
      </p:grpSp>
      <p:grpSp>
        <p:nvGrpSpPr>
          <p:cNvPr id="10" name="Group 96"/>
          <p:cNvGrpSpPr>
            <a:grpSpLocks/>
          </p:cNvGrpSpPr>
          <p:nvPr/>
        </p:nvGrpSpPr>
        <p:grpSpPr bwMode="auto">
          <a:xfrm>
            <a:off x="2960688" y="1004888"/>
            <a:ext cx="517525" cy="614362"/>
            <a:chOff x="1824" y="633"/>
            <a:chExt cx="2834" cy="2849"/>
          </a:xfrm>
        </p:grpSpPr>
        <p:sp>
          <p:nvSpPr>
            <p:cNvPr id="1069" name="Puzzle3"/>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en-IN"/>
            </a:p>
          </p:txBody>
        </p:sp>
        <p:sp>
          <p:nvSpPr>
            <p:cNvPr id="1070" name="Puzzle2"/>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en-IN"/>
            </a:p>
          </p:txBody>
        </p:sp>
        <p:sp>
          <p:nvSpPr>
            <p:cNvPr id="1071" name="Puzzle4"/>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en-IN"/>
            </a:p>
          </p:txBody>
        </p:sp>
        <p:sp>
          <p:nvSpPr>
            <p:cNvPr id="1072" name="Puzzle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en-IN"/>
            </a:p>
          </p:txBody>
        </p:sp>
      </p:grpSp>
      <p:grpSp>
        <p:nvGrpSpPr>
          <p:cNvPr id="11" name="Group 101"/>
          <p:cNvGrpSpPr>
            <a:grpSpLocks/>
          </p:cNvGrpSpPr>
          <p:nvPr/>
        </p:nvGrpSpPr>
        <p:grpSpPr bwMode="auto">
          <a:xfrm>
            <a:off x="5638800" y="1000125"/>
            <a:ext cx="482600" cy="457200"/>
            <a:chOff x="1632" y="1248"/>
            <a:chExt cx="2682" cy="2286"/>
          </a:xfrm>
        </p:grpSpPr>
        <p:sp>
          <p:nvSpPr>
            <p:cNvPr id="106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IN"/>
            </a:p>
          </p:txBody>
        </p:sp>
        <p:sp>
          <p:nvSpPr>
            <p:cNvPr id="1067" name="AutoShape 103"/>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IN"/>
            </a:p>
          </p:txBody>
        </p:sp>
        <p:sp>
          <p:nvSpPr>
            <p:cNvPr id="1068" name="AutoShape 104"/>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3"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IN"/>
            </a:p>
          </p:txBody>
        </p:sp>
      </p:grpSp>
      <p:grpSp>
        <p:nvGrpSpPr>
          <p:cNvPr id="12" name="Group 117"/>
          <p:cNvGrpSpPr>
            <a:grpSpLocks/>
          </p:cNvGrpSpPr>
          <p:nvPr/>
        </p:nvGrpSpPr>
        <p:grpSpPr bwMode="auto">
          <a:xfrm>
            <a:off x="4754563" y="1719263"/>
            <a:ext cx="2746375" cy="1711325"/>
            <a:chOff x="45" y="1241"/>
            <a:chExt cx="1962" cy="1078"/>
          </a:xfrm>
        </p:grpSpPr>
        <p:sp>
          <p:nvSpPr>
            <p:cNvPr id="1055" name="Rectangle 118"/>
            <p:cNvSpPr>
              <a:spLocks noChangeArrowheads="1"/>
            </p:cNvSpPr>
            <p:nvPr/>
          </p:nvSpPr>
          <p:spPr bwMode="auto">
            <a:xfrm>
              <a:off x="45" y="1241"/>
              <a:ext cx="1962" cy="1078"/>
            </a:xfrm>
            <a:prstGeom prst="rect">
              <a:avLst/>
            </a:prstGeom>
            <a:solidFill>
              <a:srgbClr val="CCFFFF"/>
            </a:solidFill>
            <a:ln w="9525">
              <a:solidFill>
                <a:srgbClr val="000000"/>
              </a:solidFill>
              <a:miter lim="800000"/>
              <a:headEnd/>
              <a:tailEnd/>
            </a:ln>
          </p:spPr>
          <p:txBody>
            <a:bodyPr wrap="none" anchor="ctr"/>
            <a:lstStyle/>
            <a:p>
              <a:endParaRPr lang="en-IN"/>
            </a:p>
          </p:txBody>
        </p:sp>
        <p:sp>
          <p:nvSpPr>
            <p:cNvPr id="1056" name="Text Box 119"/>
            <p:cNvSpPr txBox="1">
              <a:spLocks noChangeArrowheads="1"/>
            </p:cNvSpPr>
            <p:nvPr/>
          </p:nvSpPr>
          <p:spPr bwMode="auto">
            <a:xfrm>
              <a:off x="252" y="2169"/>
              <a:ext cx="1455" cy="145"/>
            </a:xfrm>
            <a:prstGeom prst="rect">
              <a:avLst/>
            </a:prstGeom>
            <a:noFill/>
            <a:ln w="9525">
              <a:noFill/>
              <a:miter lim="800000"/>
              <a:headEnd/>
              <a:tailEnd/>
            </a:ln>
          </p:spPr>
          <p:txBody>
            <a:bodyPr>
              <a:spAutoFit/>
            </a:bodyPr>
            <a:lstStyle/>
            <a:p>
              <a:pPr algn="ctr">
                <a:lnSpc>
                  <a:spcPct val="50000"/>
                </a:lnSpc>
                <a:spcBef>
                  <a:spcPct val="50000"/>
                </a:spcBef>
              </a:pPr>
              <a:r>
                <a:rPr lang="en-US" b="1">
                  <a:solidFill>
                    <a:srgbClr val="000000"/>
                  </a:solidFill>
                </a:rPr>
                <a:t>Virtual Machine</a:t>
              </a:r>
            </a:p>
          </p:txBody>
        </p:sp>
        <p:grpSp>
          <p:nvGrpSpPr>
            <p:cNvPr id="13" name="Group 120"/>
            <p:cNvGrpSpPr>
              <a:grpSpLocks/>
            </p:cNvGrpSpPr>
            <p:nvPr/>
          </p:nvGrpSpPr>
          <p:grpSpPr bwMode="auto">
            <a:xfrm>
              <a:off x="101" y="1739"/>
              <a:ext cx="1894" cy="376"/>
              <a:chOff x="68" y="1739"/>
              <a:chExt cx="1894" cy="376"/>
            </a:xfrm>
          </p:grpSpPr>
          <p:sp>
            <p:nvSpPr>
              <p:cNvPr id="1061" name="Rectangle 121"/>
              <p:cNvSpPr>
                <a:spLocks noChangeArrowheads="1"/>
              </p:cNvSpPr>
              <p:nvPr/>
            </p:nvSpPr>
            <p:spPr bwMode="auto">
              <a:xfrm>
                <a:off x="68" y="1739"/>
                <a:ext cx="1822" cy="376"/>
              </a:xfrm>
              <a:prstGeom prst="rect">
                <a:avLst/>
              </a:prstGeom>
              <a:solidFill>
                <a:srgbClr val="C0C0C0"/>
              </a:solidFill>
              <a:ln w="9525">
                <a:solidFill>
                  <a:srgbClr val="000000"/>
                </a:solidFill>
                <a:miter lim="800000"/>
                <a:headEnd/>
                <a:tailEnd/>
              </a:ln>
            </p:spPr>
            <p:txBody>
              <a:bodyPr wrap="none" anchor="ctr"/>
              <a:lstStyle/>
              <a:p>
                <a:endParaRPr lang="en-IN"/>
              </a:p>
            </p:txBody>
          </p:sp>
          <p:grpSp>
            <p:nvGrpSpPr>
              <p:cNvPr id="14" name="Group 122"/>
              <p:cNvGrpSpPr>
                <a:grpSpLocks/>
              </p:cNvGrpSpPr>
              <p:nvPr/>
            </p:nvGrpSpPr>
            <p:grpSpPr bwMode="auto">
              <a:xfrm>
                <a:off x="140" y="1801"/>
                <a:ext cx="1822" cy="264"/>
                <a:chOff x="288" y="1512"/>
                <a:chExt cx="1822" cy="264"/>
              </a:xfrm>
            </p:grpSpPr>
            <p:grpSp>
              <p:nvGrpSpPr>
                <p:cNvPr id="15" name="Group 123"/>
                <p:cNvGrpSpPr>
                  <a:grpSpLocks/>
                </p:cNvGrpSpPr>
                <p:nvPr/>
              </p:nvGrpSpPr>
              <p:grpSpPr bwMode="auto">
                <a:xfrm>
                  <a:off x="288" y="1512"/>
                  <a:ext cx="1085" cy="232"/>
                  <a:chOff x="3504" y="2597"/>
                  <a:chExt cx="1392" cy="366"/>
                </a:xfrm>
              </p:grpSpPr>
              <p:graphicFrame>
                <p:nvGraphicFramePr>
                  <p:cNvPr id="1027" name="Object 124"/>
                  <p:cNvGraphicFramePr>
                    <a:graphicFrameLocks noChangeAspect="1"/>
                  </p:cNvGraphicFramePr>
                  <p:nvPr/>
                </p:nvGraphicFramePr>
                <p:xfrm>
                  <a:off x="3504" y="2597"/>
                  <a:ext cx="1392" cy="366"/>
                </p:xfrm>
                <a:graphic>
                  <a:graphicData uri="http://schemas.openxmlformats.org/presentationml/2006/ole">
                    <mc:AlternateContent xmlns:mc="http://schemas.openxmlformats.org/markup-compatibility/2006">
                      <mc:Choice xmlns:v="urn:schemas-microsoft-com:vml" Requires="v">
                        <p:oleObj spid="_x0000_s1055" name="Bitmap Image" r:id="rId6" imgW="2209524" imgH="581106" progId="PBrush">
                          <p:embed/>
                        </p:oleObj>
                      </mc:Choice>
                      <mc:Fallback>
                        <p:oleObj name="Bitmap Image" r:id="rId6" imgW="2209524" imgH="581106" progId="PBrush">
                          <p:embed/>
                          <p:pic>
                            <p:nvPicPr>
                              <p:cNvPr id="1027" name="Object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2597"/>
                                <a:ext cx="139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 name="Rectangle 125"/>
                  <p:cNvSpPr>
                    <a:spLocks noChangeArrowheads="1"/>
                  </p:cNvSpPr>
                  <p:nvPr/>
                </p:nvSpPr>
                <p:spPr bwMode="auto">
                  <a:xfrm>
                    <a:off x="3504" y="2597"/>
                    <a:ext cx="1392" cy="366"/>
                  </a:xfrm>
                  <a:prstGeom prst="rect">
                    <a:avLst/>
                  </a:prstGeom>
                  <a:noFill/>
                  <a:ln w="12700">
                    <a:solidFill>
                      <a:srgbClr val="000000"/>
                    </a:solidFill>
                    <a:miter lim="800000"/>
                    <a:headEnd/>
                    <a:tailEnd/>
                  </a:ln>
                </p:spPr>
                <p:txBody>
                  <a:bodyPr wrap="none" anchor="ctr"/>
                  <a:lstStyle/>
                  <a:p>
                    <a:endParaRPr lang="en-IN"/>
                  </a:p>
                </p:txBody>
              </p:sp>
            </p:grpSp>
            <p:sp>
              <p:nvSpPr>
                <p:cNvPr id="1064" name="Text Box 126"/>
                <p:cNvSpPr txBox="1">
                  <a:spLocks noChangeArrowheads="1"/>
                </p:cNvSpPr>
                <p:nvPr/>
              </p:nvSpPr>
              <p:spPr bwMode="auto">
                <a:xfrm>
                  <a:off x="1282" y="1517"/>
                  <a:ext cx="828" cy="259"/>
                </a:xfrm>
                <a:prstGeom prst="rect">
                  <a:avLst/>
                </a:prstGeom>
                <a:noFill/>
                <a:ln w="9525">
                  <a:noFill/>
                  <a:miter lim="800000"/>
                  <a:headEnd/>
                  <a:tailEnd/>
                </a:ln>
              </p:spPr>
              <p:txBody>
                <a:bodyPr>
                  <a:spAutoFit/>
                </a:bodyPr>
                <a:lstStyle/>
                <a:p>
                  <a:pPr algn="ctr">
                    <a:lnSpc>
                      <a:spcPct val="50000"/>
                    </a:lnSpc>
                    <a:spcBef>
                      <a:spcPct val="50000"/>
                    </a:spcBef>
                  </a:pPr>
                  <a:r>
                    <a:rPr lang="en-US" sz="1400">
                      <a:solidFill>
                        <a:srgbClr val="000000"/>
                      </a:solidFill>
                    </a:rPr>
                    <a:t>Virtualized</a:t>
                  </a:r>
                </a:p>
                <a:p>
                  <a:pPr algn="ctr">
                    <a:lnSpc>
                      <a:spcPct val="50000"/>
                    </a:lnSpc>
                    <a:spcBef>
                      <a:spcPct val="50000"/>
                    </a:spcBef>
                  </a:pPr>
                  <a:r>
                    <a:rPr lang="en-US" sz="1400">
                      <a:solidFill>
                        <a:srgbClr val="000000"/>
                      </a:solidFill>
                    </a:rPr>
                    <a:t>Hardware</a:t>
                  </a:r>
                </a:p>
              </p:txBody>
            </p:sp>
          </p:grpSp>
        </p:grpSp>
        <p:grpSp>
          <p:nvGrpSpPr>
            <p:cNvPr id="16" name="Group 127"/>
            <p:cNvGrpSpPr>
              <a:grpSpLocks/>
            </p:cNvGrpSpPr>
            <p:nvPr/>
          </p:nvGrpSpPr>
          <p:grpSpPr bwMode="auto">
            <a:xfrm>
              <a:off x="111" y="1318"/>
              <a:ext cx="1812" cy="337"/>
              <a:chOff x="1338" y="2409"/>
              <a:chExt cx="3606" cy="408"/>
            </a:xfrm>
          </p:grpSpPr>
          <p:sp>
            <p:nvSpPr>
              <p:cNvPr id="1059" name="Rectangle 128"/>
              <p:cNvSpPr>
                <a:spLocks noChangeArrowheads="1"/>
              </p:cNvSpPr>
              <p:nvPr/>
            </p:nvSpPr>
            <p:spPr bwMode="auto">
              <a:xfrm>
                <a:off x="1338" y="2409"/>
                <a:ext cx="3606" cy="408"/>
              </a:xfrm>
              <a:prstGeom prst="rect">
                <a:avLst/>
              </a:prstGeom>
              <a:solidFill>
                <a:srgbClr val="C0C0C0"/>
              </a:solidFill>
              <a:ln w="9525">
                <a:solidFill>
                  <a:srgbClr val="000000"/>
                </a:solidFill>
                <a:miter lim="800000"/>
                <a:headEnd/>
                <a:tailEnd/>
              </a:ln>
            </p:spPr>
            <p:txBody>
              <a:bodyPr wrap="none" anchor="ctr"/>
              <a:lstStyle/>
              <a:p>
                <a:endParaRPr lang="en-IN"/>
              </a:p>
            </p:txBody>
          </p:sp>
          <p:sp>
            <p:nvSpPr>
              <p:cNvPr id="1060" name="Text Box 129"/>
              <p:cNvSpPr txBox="1">
                <a:spLocks noChangeArrowheads="1"/>
              </p:cNvSpPr>
              <p:nvPr/>
            </p:nvSpPr>
            <p:spPr bwMode="auto">
              <a:xfrm>
                <a:off x="2133" y="2558"/>
                <a:ext cx="2158" cy="175"/>
              </a:xfrm>
              <a:prstGeom prst="rect">
                <a:avLst/>
              </a:prstGeom>
              <a:noFill/>
              <a:ln w="9525">
                <a:noFill/>
                <a:miter lim="800000"/>
                <a:headEnd/>
                <a:tailEnd/>
              </a:ln>
            </p:spPr>
            <p:txBody>
              <a:bodyPr>
                <a:spAutoFit/>
              </a:bodyPr>
              <a:lstStyle/>
              <a:p>
                <a:pPr algn="ctr">
                  <a:lnSpc>
                    <a:spcPct val="50000"/>
                  </a:lnSpc>
                  <a:spcBef>
                    <a:spcPct val="50000"/>
                  </a:spcBef>
                </a:pPr>
                <a:r>
                  <a:rPr lang="en-US" b="1">
                    <a:solidFill>
                      <a:srgbClr val="000000"/>
                    </a:solidFill>
                  </a:rPr>
                  <a:t>Guest OS</a:t>
                </a:r>
              </a:p>
            </p:txBody>
          </p:sp>
        </p:grpSp>
      </p:grpSp>
      <p:grpSp>
        <p:nvGrpSpPr>
          <p:cNvPr id="17" name="Group 130"/>
          <p:cNvGrpSpPr>
            <a:grpSpLocks/>
          </p:cNvGrpSpPr>
          <p:nvPr/>
        </p:nvGrpSpPr>
        <p:grpSpPr bwMode="auto">
          <a:xfrm>
            <a:off x="1801813" y="1719263"/>
            <a:ext cx="2746375" cy="1711325"/>
            <a:chOff x="45" y="1241"/>
            <a:chExt cx="1962" cy="1078"/>
          </a:xfrm>
        </p:grpSpPr>
        <p:sp>
          <p:nvSpPr>
            <p:cNvPr id="1044" name="Rectangle 131"/>
            <p:cNvSpPr>
              <a:spLocks noChangeArrowheads="1"/>
            </p:cNvSpPr>
            <p:nvPr/>
          </p:nvSpPr>
          <p:spPr bwMode="auto">
            <a:xfrm>
              <a:off x="45" y="1241"/>
              <a:ext cx="1962" cy="1078"/>
            </a:xfrm>
            <a:prstGeom prst="rect">
              <a:avLst/>
            </a:prstGeom>
            <a:solidFill>
              <a:srgbClr val="CCFFFF"/>
            </a:solidFill>
            <a:ln w="9525">
              <a:solidFill>
                <a:srgbClr val="000000"/>
              </a:solidFill>
              <a:miter lim="800000"/>
              <a:headEnd/>
              <a:tailEnd/>
            </a:ln>
          </p:spPr>
          <p:txBody>
            <a:bodyPr wrap="none" anchor="ctr"/>
            <a:lstStyle/>
            <a:p>
              <a:endParaRPr lang="en-IN"/>
            </a:p>
          </p:txBody>
        </p:sp>
        <p:sp>
          <p:nvSpPr>
            <p:cNvPr id="1045" name="Text Box 132"/>
            <p:cNvSpPr txBox="1">
              <a:spLocks noChangeArrowheads="1"/>
            </p:cNvSpPr>
            <p:nvPr/>
          </p:nvSpPr>
          <p:spPr bwMode="auto">
            <a:xfrm>
              <a:off x="252" y="2169"/>
              <a:ext cx="1455" cy="145"/>
            </a:xfrm>
            <a:prstGeom prst="rect">
              <a:avLst/>
            </a:prstGeom>
            <a:noFill/>
            <a:ln w="9525">
              <a:noFill/>
              <a:miter lim="800000"/>
              <a:headEnd/>
              <a:tailEnd/>
            </a:ln>
          </p:spPr>
          <p:txBody>
            <a:bodyPr>
              <a:spAutoFit/>
            </a:bodyPr>
            <a:lstStyle/>
            <a:p>
              <a:pPr algn="ctr">
                <a:lnSpc>
                  <a:spcPct val="50000"/>
                </a:lnSpc>
                <a:spcBef>
                  <a:spcPct val="50000"/>
                </a:spcBef>
              </a:pPr>
              <a:r>
                <a:rPr lang="en-US" b="1">
                  <a:solidFill>
                    <a:srgbClr val="000000"/>
                  </a:solidFill>
                </a:rPr>
                <a:t>Virtual Machine</a:t>
              </a:r>
            </a:p>
          </p:txBody>
        </p:sp>
        <p:grpSp>
          <p:nvGrpSpPr>
            <p:cNvPr id="18" name="Group 133"/>
            <p:cNvGrpSpPr>
              <a:grpSpLocks/>
            </p:cNvGrpSpPr>
            <p:nvPr/>
          </p:nvGrpSpPr>
          <p:grpSpPr bwMode="auto">
            <a:xfrm>
              <a:off x="101" y="1739"/>
              <a:ext cx="1894" cy="376"/>
              <a:chOff x="68" y="1739"/>
              <a:chExt cx="1894" cy="376"/>
            </a:xfrm>
          </p:grpSpPr>
          <p:sp>
            <p:nvSpPr>
              <p:cNvPr id="1050" name="Rectangle 134"/>
              <p:cNvSpPr>
                <a:spLocks noChangeArrowheads="1"/>
              </p:cNvSpPr>
              <p:nvPr/>
            </p:nvSpPr>
            <p:spPr bwMode="auto">
              <a:xfrm>
                <a:off x="68" y="1739"/>
                <a:ext cx="1822" cy="376"/>
              </a:xfrm>
              <a:prstGeom prst="rect">
                <a:avLst/>
              </a:prstGeom>
              <a:solidFill>
                <a:srgbClr val="C0C0C0"/>
              </a:solidFill>
              <a:ln w="9525">
                <a:solidFill>
                  <a:srgbClr val="000000"/>
                </a:solidFill>
                <a:miter lim="800000"/>
                <a:headEnd/>
                <a:tailEnd/>
              </a:ln>
            </p:spPr>
            <p:txBody>
              <a:bodyPr wrap="none" anchor="ctr"/>
              <a:lstStyle/>
              <a:p>
                <a:endParaRPr lang="en-IN"/>
              </a:p>
            </p:txBody>
          </p:sp>
          <p:grpSp>
            <p:nvGrpSpPr>
              <p:cNvPr id="19" name="Group 135"/>
              <p:cNvGrpSpPr>
                <a:grpSpLocks/>
              </p:cNvGrpSpPr>
              <p:nvPr/>
            </p:nvGrpSpPr>
            <p:grpSpPr bwMode="auto">
              <a:xfrm>
                <a:off x="140" y="1801"/>
                <a:ext cx="1822" cy="264"/>
                <a:chOff x="288" y="1512"/>
                <a:chExt cx="1822" cy="264"/>
              </a:xfrm>
            </p:grpSpPr>
            <p:grpSp>
              <p:nvGrpSpPr>
                <p:cNvPr id="20" name="Group 136"/>
                <p:cNvGrpSpPr>
                  <a:grpSpLocks/>
                </p:cNvGrpSpPr>
                <p:nvPr/>
              </p:nvGrpSpPr>
              <p:grpSpPr bwMode="auto">
                <a:xfrm>
                  <a:off x="288" y="1512"/>
                  <a:ext cx="1085" cy="232"/>
                  <a:chOff x="3504" y="2597"/>
                  <a:chExt cx="1392" cy="366"/>
                </a:xfrm>
              </p:grpSpPr>
              <p:graphicFrame>
                <p:nvGraphicFramePr>
                  <p:cNvPr id="1026" name="Object 137"/>
                  <p:cNvGraphicFramePr>
                    <a:graphicFrameLocks noChangeAspect="1"/>
                  </p:cNvGraphicFramePr>
                  <p:nvPr/>
                </p:nvGraphicFramePr>
                <p:xfrm>
                  <a:off x="3504" y="2597"/>
                  <a:ext cx="1392" cy="366"/>
                </p:xfrm>
                <a:graphic>
                  <a:graphicData uri="http://schemas.openxmlformats.org/presentationml/2006/ole">
                    <mc:AlternateContent xmlns:mc="http://schemas.openxmlformats.org/markup-compatibility/2006">
                      <mc:Choice xmlns:v="urn:schemas-microsoft-com:vml" Requires="v">
                        <p:oleObj spid="_x0000_s1056" name="Bitmap Image" r:id="rId7" imgW="2209524" imgH="581106" progId="PBrush">
                          <p:embed/>
                        </p:oleObj>
                      </mc:Choice>
                      <mc:Fallback>
                        <p:oleObj name="Bitmap Image" r:id="rId7" imgW="2209524" imgH="581106" progId="PBrush">
                          <p:embed/>
                          <p:pic>
                            <p:nvPicPr>
                              <p:cNvPr id="1026" name="Object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2597"/>
                                <a:ext cx="139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 name="Rectangle 138"/>
                  <p:cNvSpPr>
                    <a:spLocks noChangeArrowheads="1"/>
                  </p:cNvSpPr>
                  <p:nvPr/>
                </p:nvSpPr>
                <p:spPr bwMode="auto">
                  <a:xfrm>
                    <a:off x="3504" y="2597"/>
                    <a:ext cx="1392" cy="366"/>
                  </a:xfrm>
                  <a:prstGeom prst="rect">
                    <a:avLst/>
                  </a:prstGeom>
                  <a:noFill/>
                  <a:ln w="12700">
                    <a:solidFill>
                      <a:srgbClr val="000000"/>
                    </a:solidFill>
                    <a:miter lim="800000"/>
                    <a:headEnd/>
                    <a:tailEnd/>
                  </a:ln>
                </p:spPr>
                <p:txBody>
                  <a:bodyPr wrap="none" anchor="ctr"/>
                  <a:lstStyle/>
                  <a:p>
                    <a:endParaRPr lang="en-IN"/>
                  </a:p>
                </p:txBody>
              </p:sp>
            </p:grpSp>
            <p:sp>
              <p:nvSpPr>
                <p:cNvPr id="1053" name="Text Box 139"/>
                <p:cNvSpPr txBox="1">
                  <a:spLocks noChangeArrowheads="1"/>
                </p:cNvSpPr>
                <p:nvPr/>
              </p:nvSpPr>
              <p:spPr bwMode="auto">
                <a:xfrm>
                  <a:off x="1282" y="1517"/>
                  <a:ext cx="828" cy="259"/>
                </a:xfrm>
                <a:prstGeom prst="rect">
                  <a:avLst/>
                </a:prstGeom>
                <a:noFill/>
                <a:ln w="9525">
                  <a:noFill/>
                  <a:miter lim="800000"/>
                  <a:headEnd/>
                  <a:tailEnd/>
                </a:ln>
              </p:spPr>
              <p:txBody>
                <a:bodyPr>
                  <a:spAutoFit/>
                </a:bodyPr>
                <a:lstStyle/>
                <a:p>
                  <a:pPr algn="ctr">
                    <a:lnSpc>
                      <a:spcPct val="50000"/>
                    </a:lnSpc>
                    <a:spcBef>
                      <a:spcPct val="50000"/>
                    </a:spcBef>
                  </a:pPr>
                  <a:r>
                    <a:rPr lang="en-US" sz="1400">
                      <a:solidFill>
                        <a:srgbClr val="000000"/>
                      </a:solidFill>
                    </a:rPr>
                    <a:t>Virtualized</a:t>
                  </a:r>
                </a:p>
                <a:p>
                  <a:pPr algn="ctr">
                    <a:lnSpc>
                      <a:spcPct val="50000"/>
                    </a:lnSpc>
                    <a:spcBef>
                      <a:spcPct val="50000"/>
                    </a:spcBef>
                  </a:pPr>
                  <a:r>
                    <a:rPr lang="en-US" sz="1400">
                      <a:solidFill>
                        <a:srgbClr val="000000"/>
                      </a:solidFill>
                    </a:rPr>
                    <a:t>Hardware</a:t>
                  </a:r>
                </a:p>
              </p:txBody>
            </p:sp>
          </p:grpSp>
        </p:grpSp>
        <p:grpSp>
          <p:nvGrpSpPr>
            <p:cNvPr id="21" name="Group 140"/>
            <p:cNvGrpSpPr>
              <a:grpSpLocks/>
            </p:cNvGrpSpPr>
            <p:nvPr/>
          </p:nvGrpSpPr>
          <p:grpSpPr bwMode="auto">
            <a:xfrm>
              <a:off x="111" y="1318"/>
              <a:ext cx="1812" cy="337"/>
              <a:chOff x="1338" y="2409"/>
              <a:chExt cx="3606" cy="408"/>
            </a:xfrm>
          </p:grpSpPr>
          <p:sp>
            <p:nvSpPr>
              <p:cNvPr id="1048" name="Rectangle 141"/>
              <p:cNvSpPr>
                <a:spLocks noChangeArrowheads="1"/>
              </p:cNvSpPr>
              <p:nvPr/>
            </p:nvSpPr>
            <p:spPr bwMode="auto">
              <a:xfrm>
                <a:off x="1338" y="2409"/>
                <a:ext cx="3606" cy="408"/>
              </a:xfrm>
              <a:prstGeom prst="rect">
                <a:avLst/>
              </a:prstGeom>
              <a:solidFill>
                <a:srgbClr val="C0C0C0"/>
              </a:solidFill>
              <a:ln w="9525">
                <a:solidFill>
                  <a:srgbClr val="000000"/>
                </a:solidFill>
                <a:miter lim="800000"/>
                <a:headEnd/>
                <a:tailEnd/>
              </a:ln>
            </p:spPr>
            <p:txBody>
              <a:bodyPr wrap="none" anchor="ctr"/>
              <a:lstStyle/>
              <a:p>
                <a:endParaRPr lang="en-IN"/>
              </a:p>
            </p:txBody>
          </p:sp>
          <p:sp>
            <p:nvSpPr>
              <p:cNvPr id="1049" name="Text Box 142"/>
              <p:cNvSpPr txBox="1">
                <a:spLocks noChangeArrowheads="1"/>
              </p:cNvSpPr>
              <p:nvPr/>
            </p:nvSpPr>
            <p:spPr bwMode="auto">
              <a:xfrm>
                <a:off x="2133" y="2558"/>
                <a:ext cx="2158" cy="175"/>
              </a:xfrm>
              <a:prstGeom prst="rect">
                <a:avLst/>
              </a:prstGeom>
              <a:noFill/>
              <a:ln w="9525">
                <a:noFill/>
                <a:miter lim="800000"/>
                <a:headEnd/>
                <a:tailEnd/>
              </a:ln>
            </p:spPr>
            <p:txBody>
              <a:bodyPr>
                <a:spAutoFit/>
              </a:bodyPr>
              <a:lstStyle/>
              <a:p>
                <a:pPr algn="ctr">
                  <a:lnSpc>
                    <a:spcPct val="50000"/>
                  </a:lnSpc>
                  <a:spcBef>
                    <a:spcPct val="50000"/>
                  </a:spcBef>
                </a:pPr>
                <a:r>
                  <a:rPr lang="en-US" b="1">
                    <a:solidFill>
                      <a:srgbClr val="000000"/>
                    </a:solidFill>
                  </a:rPr>
                  <a:t>Guest OS</a:t>
                </a:r>
              </a:p>
            </p:txBody>
          </p:sp>
        </p:grpSp>
      </p:grpSp>
      <p:sp>
        <p:nvSpPr>
          <p:cNvPr id="71" name="Rectangle 2"/>
          <p:cNvSpPr txBox="1">
            <a:spLocks noChangeArrowheads="1"/>
          </p:cNvSpPr>
          <p:nvPr/>
        </p:nvSpPr>
        <p:spPr>
          <a:xfrm>
            <a:off x="1000125" y="-142875"/>
            <a:ext cx="8229600" cy="1143000"/>
          </a:xfrm>
          <a:prstGeom prst="rect">
            <a:avLst/>
          </a:prstGeom>
        </p:spPr>
        <p:txBody>
          <a:bodyPr anchor="ctr">
            <a:normAutofit/>
          </a:bodyPr>
          <a:lstStyle/>
          <a:p>
            <a:pPr fontAlgn="auto">
              <a:spcAft>
                <a:spcPts val="0"/>
              </a:spcAft>
              <a:defRPr/>
            </a:pPr>
            <a:r>
              <a:rPr lang="en-GB" sz="2900" dirty="0">
                <a:solidFill>
                  <a:srgbClr val="000000"/>
                </a:solidFill>
                <a:effectLst>
                  <a:outerShdw blurRad="38100" dist="38100" dir="2700000" algn="tl">
                    <a:srgbClr val="C0C0C0"/>
                  </a:outerShdw>
                </a:effectLst>
                <a:latin typeface="+mj-lt"/>
                <a:ea typeface="+mj-ea"/>
                <a:cs typeface="+mj-cs"/>
              </a:rPr>
              <a:t>Server Consolidation using Virtualization</a:t>
            </a:r>
            <a:endParaRPr lang="en-US" sz="2900" dirty="0">
              <a:solidFill>
                <a:srgbClr val="000000"/>
              </a:solidFill>
              <a:effectLst>
                <a:outerShdw blurRad="38100" dist="38100" dir="2700000" algn="tl">
                  <a:srgbClr val="C0C0C0"/>
                </a:outerShdw>
              </a:effectLst>
              <a:latin typeface="+mj-lt"/>
              <a:ea typeface="+mj-ea"/>
              <a:cs typeface="+mj-cs"/>
            </a:endParaRPr>
          </a:p>
        </p:txBody>
      </p:sp>
      <p:sp>
        <p:nvSpPr>
          <p:cNvPr id="73" name="TextBox 72"/>
          <p:cNvSpPr txBox="1">
            <a:spLocks noChangeArrowheads="1"/>
          </p:cNvSpPr>
          <p:nvPr/>
        </p:nvSpPr>
        <p:spPr bwMode="auto">
          <a:xfrm>
            <a:off x="214313" y="1000125"/>
            <a:ext cx="8358187" cy="1292225"/>
          </a:xfrm>
          <a:prstGeom prst="rect">
            <a:avLst/>
          </a:prstGeom>
          <a:noFill/>
          <a:ln w="9525">
            <a:noFill/>
            <a:miter lim="800000"/>
            <a:headEnd/>
            <a:tailEnd/>
          </a:ln>
        </p:spPr>
        <p:txBody>
          <a:bodyPr>
            <a:spAutoFit/>
          </a:bodyPr>
          <a:lstStyle/>
          <a:p>
            <a:pPr>
              <a:buFont typeface="Wingdings" pitchFamily="2" charset="2"/>
              <a:buChar char="Ø"/>
            </a:pPr>
            <a:r>
              <a:rPr lang="en-US" b="1" i="1">
                <a:solidFill>
                  <a:srgbClr val="FF0000"/>
                </a:solidFill>
                <a:latin typeface="Times New Roman" pitchFamily="18" charset="0"/>
                <a:cs typeface="Times New Roman" pitchFamily="18" charset="0"/>
              </a:rPr>
              <a:t>  What happen if the two applications need two different platform?</a:t>
            </a:r>
          </a:p>
          <a:p>
            <a:pPr>
              <a:buFont typeface="Wingdings" pitchFamily="2" charset="2"/>
              <a:buChar char="Ø"/>
            </a:pPr>
            <a:endParaRPr lang="en-US" sz="1200" b="1" i="1">
              <a:solidFill>
                <a:srgbClr val="FF0000"/>
              </a:solidFill>
              <a:latin typeface="Times New Roman" pitchFamily="18" charset="0"/>
              <a:cs typeface="Times New Roman" pitchFamily="18" charset="0"/>
            </a:endParaRPr>
          </a:p>
          <a:p>
            <a:pPr>
              <a:buFont typeface="Wingdings" pitchFamily="2" charset="2"/>
              <a:buChar char="Ø"/>
            </a:pPr>
            <a:r>
              <a:rPr lang="en-US" b="1" i="1">
                <a:solidFill>
                  <a:srgbClr val="FF0000"/>
                </a:solidFill>
                <a:latin typeface="Times New Roman" pitchFamily="18" charset="0"/>
                <a:cs typeface="Times New Roman" pitchFamily="18" charset="0"/>
              </a:rPr>
              <a:t>  How to charge for the resources being consumed by the applications?</a:t>
            </a:r>
          </a:p>
          <a:p>
            <a:pPr>
              <a:buFont typeface="Wingdings" pitchFamily="2" charset="2"/>
              <a:buChar char="Ø"/>
            </a:pPr>
            <a:endParaRPr lang="en-US" sz="1200" b="1" i="1">
              <a:solidFill>
                <a:srgbClr val="FF0000"/>
              </a:solidFill>
              <a:latin typeface="Times New Roman" pitchFamily="18" charset="0"/>
              <a:cs typeface="Times New Roman" pitchFamily="18" charset="0"/>
            </a:endParaRPr>
          </a:p>
          <a:p>
            <a:pPr>
              <a:buFont typeface="Wingdings" pitchFamily="2" charset="2"/>
              <a:buChar char="Ø"/>
            </a:pPr>
            <a:r>
              <a:rPr lang="en-US" b="1" i="1">
                <a:solidFill>
                  <a:srgbClr val="FF0000"/>
                </a:solidFill>
                <a:latin typeface="Times New Roman" pitchFamily="18" charset="0"/>
                <a:cs typeface="Times New Roman" pitchFamily="18" charset="0"/>
              </a:rPr>
              <a:t>  How to secure the applications from each other?</a:t>
            </a:r>
            <a:endParaRPr lang="en-IN" b="1" i="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0.70"/>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3">
                                            <p:txEl>
                                              <p:pRg st="0" end="0"/>
                                            </p:txEl>
                                          </p:spTgt>
                                        </p:tgtEl>
                                        <p:attrNameLst>
                                          <p:attrName>style.visibility</p:attrName>
                                        </p:attrNameLst>
                                      </p:cBhvr>
                                      <p:to>
                                        <p:strVal val="visible"/>
                                      </p:to>
                                    </p:set>
                                    <p:animEffect transition="in" filter="checkerboard(across)">
                                      <p:cBhvr>
                                        <p:cTn id="24" dur="500"/>
                                        <p:tgtEl>
                                          <p:spTgt spid="7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3">
                                            <p:txEl>
                                              <p:pRg st="2" end="2"/>
                                            </p:txEl>
                                          </p:spTgt>
                                        </p:tgtEl>
                                        <p:attrNameLst>
                                          <p:attrName>style.visibility</p:attrName>
                                        </p:attrNameLst>
                                      </p:cBhvr>
                                      <p:to>
                                        <p:strVal val="visible"/>
                                      </p:to>
                                    </p:set>
                                    <p:animEffect transition="in" filter="checkerboard(across)">
                                      <p:cBhvr>
                                        <p:cTn id="29" dur="500"/>
                                        <p:tgtEl>
                                          <p:spTgt spid="7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73">
                                            <p:txEl>
                                              <p:pRg st="4" end="4"/>
                                            </p:txEl>
                                          </p:spTgt>
                                        </p:tgtEl>
                                        <p:attrNameLst>
                                          <p:attrName>style.visibility</p:attrName>
                                        </p:attrNameLst>
                                      </p:cBhvr>
                                      <p:to>
                                        <p:strVal val="visible"/>
                                      </p:to>
                                    </p:set>
                                    <p:animEffect transition="in" filter="checkerboard(across)">
                                      <p:cBhvr>
                                        <p:cTn id="34" dur="500"/>
                                        <p:tgtEl>
                                          <p:spTgt spid="7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3">
                                            <p:txEl>
                                              <p:pRg st="0" end="0"/>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3">
                                            <p:txEl>
                                              <p:pRg st="2" end="2"/>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3">
                                            <p:txEl>
                                              <p:pRg st="4" end="4"/>
                                            </p:txEl>
                                          </p:spTgt>
                                        </p:tgtEl>
                                        <p:attrNameLst>
                                          <p:attrName>style.visibility</p:attrName>
                                        </p:attrNameLst>
                                      </p:cBhvr>
                                      <p:to>
                                        <p:strVal val="hidden"/>
                                      </p:to>
                                    </p:set>
                                  </p:childTnLst>
                                </p:cTn>
                              </p:par>
                            </p:childTnLst>
                          </p:cTn>
                        </p:par>
                        <p:par>
                          <p:cTn id="43" fill="hold">
                            <p:stCondLst>
                              <p:cond delay="0"/>
                            </p:stCondLst>
                            <p:childTnLst>
                              <p:par>
                                <p:cTn id="44" presetID="1" presetClass="exit" presetSubtype="0" fill="hold" nodeType="afterEffect">
                                  <p:stCondLst>
                                    <p:cond delay="0"/>
                                  </p:stCondLst>
                                  <p:childTnLst>
                                    <p:set>
                                      <p:cBhvr>
                                        <p:cTn id="45" dur="1" fill="hold">
                                          <p:stCondLst>
                                            <p:cond delay="0"/>
                                          </p:stCondLst>
                                        </p:cTn>
                                        <p:tgtEl>
                                          <p:spTgt spid="6"/>
                                        </p:tgtEl>
                                        <p:attrNameLst>
                                          <p:attrName>style.visibility</p:attrName>
                                        </p:attrNameLst>
                                      </p:cBhvr>
                                      <p:to>
                                        <p:strVal val="hidden"/>
                                      </p:to>
                                    </p:set>
                                  </p:childTnLst>
                                </p:cTn>
                              </p:par>
                            </p:childTnLst>
                          </p:cTn>
                        </p:par>
                        <p:par>
                          <p:cTn id="46" fill="hold">
                            <p:stCondLst>
                              <p:cond delay="0"/>
                            </p:stCondLst>
                            <p:childTnLst>
                              <p:par>
                                <p:cTn id="47" presetID="5" presetClass="entr" presetSubtype="10"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checkerboard(across)">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strVal val="#ppt_w*0.70"/>
                                          </p:val>
                                        </p:tav>
                                        <p:tav tm="100000">
                                          <p:val>
                                            <p:strVal val="#ppt_w"/>
                                          </p:val>
                                        </p:tav>
                                      </p:tavLst>
                                    </p:anim>
                                    <p:anim calcmode="lin" valueType="num">
                                      <p:cBhvr>
                                        <p:cTn id="55" dur="1000" fill="hold"/>
                                        <p:tgtEl>
                                          <p:spTgt spid="17"/>
                                        </p:tgtEl>
                                        <p:attrNameLst>
                                          <p:attrName>ppt_h</p:attrName>
                                        </p:attrNameLst>
                                      </p:cBhvr>
                                      <p:tavLst>
                                        <p:tav tm="0">
                                          <p:val>
                                            <p:strVal val="#ppt_h"/>
                                          </p:val>
                                        </p:tav>
                                        <p:tav tm="100000">
                                          <p:val>
                                            <p:strVal val="#ppt_h"/>
                                          </p:val>
                                        </p:tav>
                                      </p:tavLst>
                                    </p:anim>
                                    <p:animEffect transition="in" filter="fade">
                                      <p:cBhvr>
                                        <p:cTn id="56" dur="1000"/>
                                        <p:tgtEl>
                                          <p:spTgt spid="17"/>
                                        </p:tgtEl>
                                      </p:cBhvr>
                                    </p:animEffect>
                                  </p:childTnLst>
                                </p:cTn>
                              </p:par>
                              <p:par>
                                <p:cTn id="57" presetID="55"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1000" fill="hold"/>
                                        <p:tgtEl>
                                          <p:spTgt spid="12"/>
                                        </p:tgtEl>
                                        <p:attrNameLst>
                                          <p:attrName>ppt_w</p:attrName>
                                        </p:attrNameLst>
                                      </p:cBhvr>
                                      <p:tavLst>
                                        <p:tav tm="0">
                                          <p:val>
                                            <p:strVal val="#ppt_w*0.70"/>
                                          </p:val>
                                        </p:tav>
                                        <p:tav tm="100000">
                                          <p:val>
                                            <p:strVal val="#ppt_w"/>
                                          </p:val>
                                        </p:tav>
                                      </p:tavLst>
                                    </p:anim>
                                    <p:anim calcmode="lin" valueType="num">
                                      <p:cBhvr>
                                        <p:cTn id="60" dur="1000" fill="hold"/>
                                        <p:tgtEl>
                                          <p:spTgt spid="12"/>
                                        </p:tgtEl>
                                        <p:attrNameLst>
                                          <p:attrName>ppt_h</p:attrName>
                                        </p:attrNameLst>
                                      </p:cBhvr>
                                      <p:tavLst>
                                        <p:tav tm="0">
                                          <p:val>
                                            <p:strVal val="#ppt_h"/>
                                          </p:val>
                                        </p:tav>
                                        <p:tav tm="100000">
                                          <p:val>
                                            <p:strVal val="#ppt_h"/>
                                          </p:val>
                                        </p:tav>
                                      </p:tavLst>
                                    </p:anim>
                                    <p:animEffect transition="in" filter="fade">
                                      <p:cBhvr>
                                        <p:cTn id="61" dur="10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checkerboard(across)">
                                      <p:cBhvr>
                                        <p:cTn id="66" dur="500"/>
                                        <p:tgtEl>
                                          <p:spTgt spid="10"/>
                                        </p:tgtEl>
                                      </p:cBhvr>
                                    </p:animEffect>
                                  </p:childTnLst>
                                </p:cTn>
                              </p:par>
                              <p:par>
                                <p:cTn id="67" presetID="5" presetClass="entr" presetSubtype="1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checkerboard(across)">
                                      <p:cBhvr>
                                        <p:cTn id="6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xmlns="" id="{72877944-83CE-418B-94CC-67FA5B51E131}"/>
              </a:ext>
            </a:extLst>
          </p:cNvPr>
          <p:cNvSpPr>
            <a:spLocks noGrp="1"/>
          </p:cNvSpPr>
          <p:nvPr>
            <p:ph type="title"/>
          </p:nvPr>
        </p:nvSpPr>
        <p:spPr/>
        <p:txBody>
          <a:bodyPr/>
          <a:lstStyle/>
          <a:p>
            <a:r>
              <a:rPr lang="en-US" altLang="en-US"/>
              <a:t>Key Technology: Virtualization</a:t>
            </a:r>
          </a:p>
        </p:txBody>
      </p:sp>
      <p:sp>
        <p:nvSpPr>
          <p:cNvPr id="49155" name="Content Placeholder 2">
            <a:extLst>
              <a:ext uri="{FF2B5EF4-FFF2-40B4-BE49-F238E27FC236}">
                <a16:creationId xmlns:a16="http://schemas.microsoft.com/office/drawing/2014/main" xmlns="" id="{5F83DC0F-FBA3-40CF-BEC6-11EDD2AA13FF}"/>
              </a:ext>
            </a:extLst>
          </p:cNvPr>
          <p:cNvSpPr>
            <a:spLocks noGrp="1"/>
          </p:cNvSpPr>
          <p:nvPr>
            <p:ph idx="1"/>
          </p:nvPr>
        </p:nvSpPr>
        <p:spPr>
          <a:xfrm>
            <a:off x="395288" y="1484313"/>
            <a:ext cx="8229600" cy="4525962"/>
          </a:xfrm>
        </p:spPr>
        <p:txBody>
          <a:bodyPr/>
          <a:lstStyle/>
          <a:p>
            <a:pPr algn="just"/>
            <a:r>
              <a:rPr lang="en-US" altLang="en-US" sz="2000"/>
              <a:t>OS assumes complete control of the underlying hardware.</a:t>
            </a:r>
          </a:p>
          <a:p>
            <a:pPr algn="just"/>
            <a:r>
              <a:rPr lang="en-US" altLang="en-US" sz="2000"/>
              <a:t>Virtualization architecture provides this illusion through a hypervisor.</a:t>
            </a:r>
          </a:p>
          <a:p>
            <a:pPr algn="just"/>
            <a:r>
              <a:rPr lang="en-US" altLang="en-US" sz="2000"/>
              <a:t>Hypervisor is a software layer which: </a:t>
            </a:r>
          </a:p>
          <a:p>
            <a:pPr lvl="1" algn="just"/>
            <a:r>
              <a:rPr lang="en-US" altLang="en-US" sz="2000"/>
              <a:t>Allows multiple Guest OS (Virtual Machines) to run simultaneously on a single physical host </a:t>
            </a:r>
          </a:p>
          <a:p>
            <a:pPr lvl="1" algn="just"/>
            <a:r>
              <a:rPr lang="en-US" altLang="en-US" sz="2000"/>
              <a:t>Provides hardware abstraction to the running Guest OSs and efficiently multiplexes underlying hardware resources</a:t>
            </a:r>
            <a:r>
              <a:rPr lang="en-US" altLang="en-US" sz="2400"/>
              <a:t>.</a:t>
            </a:r>
          </a:p>
        </p:txBody>
      </p:sp>
      <p:sp>
        <p:nvSpPr>
          <p:cNvPr id="4" name="Slide Number Placeholder 3">
            <a:extLst>
              <a:ext uri="{FF2B5EF4-FFF2-40B4-BE49-F238E27FC236}">
                <a16:creationId xmlns:a16="http://schemas.microsoft.com/office/drawing/2014/main" xmlns="" id="{4D05F37D-DD6C-4656-8DBF-E63F36046AE6}"/>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F7B3674A-8A47-43CB-A56D-874C666C7316}" type="slidenum">
              <a:rPr lang="en-GB" altLang="en-US" sz="1200">
                <a:solidFill>
                  <a:srgbClr val="898989"/>
                </a:solidFill>
              </a:rPr>
              <a:pPr eaLnBrk="1" hangingPunct="1"/>
              <a:t>23</a:t>
            </a:fld>
            <a:endParaRPr lang="en-GB" altLang="en-US" sz="1200">
              <a:solidFill>
                <a:srgbClr val="898989"/>
              </a:solidFill>
            </a:endParaRPr>
          </a:p>
        </p:txBody>
      </p:sp>
      <p:grpSp>
        <p:nvGrpSpPr>
          <p:cNvPr id="2" name="Group 23">
            <a:extLst>
              <a:ext uri="{FF2B5EF4-FFF2-40B4-BE49-F238E27FC236}">
                <a16:creationId xmlns:a16="http://schemas.microsoft.com/office/drawing/2014/main" xmlns="" id="{6269DF40-78F1-4F53-83A3-17D1975FFD39}"/>
              </a:ext>
            </a:extLst>
          </p:cNvPr>
          <p:cNvGrpSpPr>
            <a:grpSpLocks/>
          </p:cNvGrpSpPr>
          <p:nvPr/>
        </p:nvGrpSpPr>
        <p:grpSpPr bwMode="auto">
          <a:xfrm>
            <a:off x="4859338" y="4076700"/>
            <a:ext cx="2895600" cy="2533650"/>
            <a:chOff x="5638800" y="1676400"/>
            <a:chExt cx="2895600" cy="2533710"/>
          </a:xfrm>
        </p:grpSpPr>
        <p:sp>
          <p:nvSpPr>
            <p:cNvPr id="49165" name="Rounded Rectangle 12">
              <a:extLst>
                <a:ext uri="{FF2B5EF4-FFF2-40B4-BE49-F238E27FC236}">
                  <a16:creationId xmlns:a16="http://schemas.microsoft.com/office/drawing/2014/main" xmlns="" id="{8824ACDC-3956-471A-84A5-ECD4A3F1878B}"/>
                </a:ext>
              </a:extLst>
            </p:cNvPr>
            <p:cNvSpPr>
              <a:spLocks noChangeArrowheads="1"/>
            </p:cNvSpPr>
            <p:nvPr/>
          </p:nvSpPr>
          <p:spPr bwMode="auto">
            <a:xfrm>
              <a:off x="5638800" y="3276600"/>
              <a:ext cx="2895600" cy="457200"/>
            </a:xfrm>
            <a:prstGeom prst="roundRect">
              <a:avLst>
                <a:gd name="adj" fmla="val 16667"/>
              </a:avLst>
            </a:prstGeom>
            <a:solidFill>
              <a:srgbClr val="FFCC99"/>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t>Hardware</a:t>
              </a:r>
            </a:p>
          </p:txBody>
        </p:sp>
        <p:sp>
          <p:nvSpPr>
            <p:cNvPr id="49166" name="Rounded Rectangle 13">
              <a:extLst>
                <a:ext uri="{FF2B5EF4-FFF2-40B4-BE49-F238E27FC236}">
                  <a16:creationId xmlns:a16="http://schemas.microsoft.com/office/drawing/2014/main" xmlns="" id="{7FC0EFAC-EA92-4335-8127-30785B4207DD}"/>
                </a:ext>
              </a:extLst>
            </p:cNvPr>
            <p:cNvSpPr>
              <a:spLocks noChangeArrowheads="1"/>
            </p:cNvSpPr>
            <p:nvPr/>
          </p:nvSpPr>
          <p:spPr bwMode="auto">
            <a:xfrm>
              <a:off x="5638800" y="2209800"/>
              <a:ext cx="914400" cy="457200"/>
            </a:xfrm>
            <a:prstGeom prst="roundRect">
              <a:avLst>
                <a:gd name="adj" fmla="val 16667"/>
              </a:avLst>
            </a:prstGeom>
            <a:solidFill>
              <a:srgbClr val="CCFF99"/>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t>OS</a:t>
              </a:r>
            </a:p>
          </p:txBody>
        </p:sp>
        <p:sp>
          <p:nvSpPr>
            <p:cNvPr id="49167" name="Rounded Rectangle 14">
              <a:extLst>
                <a:ext uri="{FF2B5EF4-FFF2-40B4-BE49-F238E27FC236}">
                  <a16:creationId xmlns:a16="http://schemas.microsoft.com/office/drawing/2014/main" xmlns="" id="{35DF6AA6-84B7-40FC-8E07-13481734B48A}"/>
                </a:ext>
              </a:extLst>
            </p:cNvPr>
            <p:cNvSpPr>
              <a:spLocks noChangeArrowheads="1"/>
            </p:cNvSpPr>
            <p:nvPr/>
          </p:nvSpPr>
          <p:spPr bwMode="auto">
            <a:xfrm>
              <a:off x="5638800" y="1676400"/>
              <a:ext cx="914400" cy="457200"/>
            </a:xfrm>
            <a:prstGeom prst="roundRect">
              <a:avLst>
                <a:gd name="adj" fmla="val 16667"/>
              </a:avLst>
            </a:prstGeom>
            <a:solidFill>
              <a:schemeClr val="accent1"/>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solidFill>
                    <a:schemeClr val="bg2"/>
                  </a:solidFill>
                </a:rPr>
                <a:t>App</a:t>
              </a:r>
            </a:p>
          </p:txBody>
        </p:sp>
        <p:sp>
          <p:nvSpPr>
            <p:cNvPr id="49168" name="Rounded Rectangle 15">
              <a:extLst>
                <a:ext uri="{FF2B5EF4-FFF2-40B4-BE49-F238E27FC236}">
                  <a16:creationId xmlns:a16="http://schemas.microsoft.com/office/drawing/2014/main" xmlns="" id="{67350CD8-5972-4612-A2B3-91AC15082F7E}"/>
                </a:ext>
              </a:extLst>
            </p:cNvPr>
            <p:cNvSpPr>
              <a:spLocks noChangeArrowheads="1"/>
            </p:cNvSpPr>
            <p:nvPr/>
          </p:nvSpPr>
          <p:spPr bwMode="auto">
            <a:xfrm>
              <a:off x="6629400" y="1676400"/>
              <a:ext cx="914400" cy="457200"/>
            </a:xfrm>
            <a:prstGeom prst="roundRect">
              <a:avLst>
                <a:gd name="adj" fmla="val 16667"/>
              </a:avLst>
            </a:prstGeom>
            <a:solidFill>
              <a:schemeClr val="accent1"/>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solidFill>
                    <a:schemeClr val="bg2"/>
                  </a:solidFill>
                </a:rPr>
                <a:t>App</a:t>
              </a:r>
            </a:p>
          </p:txBody>
        </p:sp>
        <p:sp>
          <p:nvSpPr>
            <p:cNvPr id="49169" name="Rounded Rectangle 16">
              <a:extLst>
                <a:ext uri="{FF2B5EF4-FFF2-40B4-BE49-F238E27FC236}">
                  <a16:creationId xmlns:a16="http://schemas.microsoft.com/office/drawing/2014/main" xmlns="" id="{87615091-0AAB-4EBF-B0BA-941878FE9DD2}"/>
                </a:ext>
              </a:extLst>
            </p:cNvPr>
            <p:cNvSpPr>
              <a:spLocks noChangeArrowheads="1"/>
            </p:cNvSpPr>
            <p:nvPr/>
          </p:nvSpPr>
          <p:spPr bwMode="auto">
            <a:xfrm>
              <a:off x="7620000" y="1676400"/>
              <a:ext cx="914400" cy="457200"/>
            </a:xfrm>
            <a:prstGeom prst="roundRect">
              <a:avLst>
                <a:gd name="adj" fmla="val 16667"/>
              </a:avLst>
            </a:prstGeom>
            <a:solidFill>
              <a:schemeClr val="accent1"/>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solidFill>
                    <a:schemeClr val="bg2"/>
                  </a:solidFill>
                </a:rPr>
                <a:t>App</a:t>
              </a:r>
            </a:p>
          </p:txBody>
        </p:sp>
        <p:sp>
          <p:nvSpPr>
            <p:cNvPr id="49170" name="Rounded Rectangle 17">
              <a:extLst>
                <a:ext uri="{FF2B5EF4-FFF2-40B4-BE49-F238E27FC236}">
                  <a16:creationId xmlns:a16="http://schemas.microsoft.com/office/drawing/2014/main" xmlns="" id="{B1E57F5F-D983-42D4-91B5-3F639D414DC6}"/>
                </a:ext>
              </a:extLst>
            </p:cNvPr>
            <p:cNvSpPr>
              <a:spLocks noChangeArrowheads="1"/>
            </p:cNvSpPr>
            <p:nvPr/>
          </p:nvSpPr>
          <p:spPr bwMode="auto">
            <a:xfrm>
              <a:off x="5638800" y="2743200"/>
              <a:ext cx="2895600" cy="457200"/>
            </a:xfrm>
            <a:prstGeom prst="roundRect">
              <a:avLst>
                <a:gd name="adj" fmla="val 16667"/>
              </a:avLst>
            </a:prstGeom>
            <a:solidFill>
              <a:srgbClr val="CC99FF"/>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t>Hypervisor</a:t>
              </a:r>
            </a:p>
          </p:txBody>
        </p:sp>
        <p:sp>
          <p:nvSpPr>
            <p:cNvPr id="49171" name="Rounded Rectangle 18">
              <a:extLst>
                <a:ext uri="{FF2B5EF4-FFF2-40B4-BE49-F238E27FC236}">
                  <a16:creationId xmlns:a16="http://schemas.microsoft.com/office/drawing/2014/main" xmlns="" id="{011DE3AC-4825-419C-A6A4-A8314645F2EC}"/>
                </a:ext>
              </a:extLst>
            </p:cNvPr>
            <p:cNvSpPr>
              <a:spLocks noChangeArrowheads="1"/>
            </p:cNvSpPr>
            <p:nvPr/>
          </p:nvSpPr>
          <p:spPr bwMode="auto">
            <a:xfrm>
              <a:off x="6629400" y="2209800"/>
              <a:ext cx="914400" cy="457200"/>
            </a:xfrm>
            <a:prstGeom prst="roundRect">
              <a:avLst>
                <a:gd name="adj" fmla="val 16667"/>
              </a:avLst>
            </a:prstGeom>
            <a:solidFill>
              <a:srgbClr val="CCFF99"/>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t>OS</a:t>
              </a:r>
            </a:p>
          </p:txBody>
        </p:sp>
        <p:sp>
          <p:nvSpPr>
            <p:cNvPr id="49172" name="Rounded Rectangle 19">
              <a:extLst>
                <a:ext uri="{FF2B5EF4-FFF2-40B4-BE49-F238E27FC236}">
                  <a16:creationId xmlns:a16="http://schemas.microsoft.com/office/drawing/2014/main" xmlns="" id="{6A99B4F0-3BA3-46D8-8AA2-B553478251BD}"/>
                </a:ext>
              </a:extLst>
            </p:cNvPr>
            <p:cNvSpPr>
              <a:spLocks noChangeArrowheads="1"/>
            </p:cNvSpPr>
            <p:nvPr/>
          </p:nvSpPr>
          <p:spPr bwMode="auto">
            <a:xfrm>
              <a:off x="7620000" y="2209800"/>
              <a:ext cx="914400" cy="457200"/>
            </a:xfrm>
            <a:prstGeom prst="roundRect">
              <a:avLst>
                <a:gd name="adj" fmla="val 16667"/>
              </a:avLst>
            </a:prstGeom>
            <a:solidFill>
              <a:srgbClr val="CCFF99"/>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t>OS</a:t>
              </a:r>
            </a:p>
          </p:txBody>
        </p:sp>
        <p:sp>
          <p:nvSpPr>
            <p:cNvPr id="49173" name="TextBox 21">
              <a:extLst>
                <a:ext uri="{FF2B5EF4-FFF2-40B4-BE49-F238E27FC236}">
                  <a16:creationId xmlns:a16="http://schemas.microsoft.com/office/drawing/2014/main" xmlns="" id="{B1DA1703-5BEB-4409-AB46-7BF495263ED6}"/>
                </a:ext>
              </a:extLst>
            </p:cNvPr>
            <p:cNvSpPr txBox="1">
              <a:spLocks noChangeArrowheads="1"/>
            </p:cNvSpPr>
            <p:nvPr/>
          </p:nvSpPr>
          <p:spPr bwMode="auto">
            <a:xfrm>
              <a:off x="5999309" y="3810000"/>
              <a:ext cx="22302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a:t>Virtualized Stack</a:t>
              </a:r>
            </a:p>
          </p:txBody>
        </p:sp>
      </p:grpSp>
      <p:grpSp>
        <p:nvGrpSpPr>
          <p:cNvPr id="3" name="Group 22">
            <a:extLst>
              <a:ext uri="{FF2B5EF4-FFF2-40B4-BE49-F238E27FC236}">
                <a16:creationId xmlns:a16="http://schemas.microsoft.com/office/drawing/2014/main" xmlns="" id="{06973524-207D-439B-B5DF-9BB8376EADD2}"/>
              </a:ext>
            </a:extLst>
          </p:cNvPr>
          <p:cNvGrpSpPr>
            <a:grpSpLocks/>
          </p:cNvGrpSpPr>
          <p:nvPr/>
        </p:nvGrpSpPr>
        <p:grpSpPr bwMode="auto">
          <a:xfrm>
            <a:off x="1116013" y="4149725"/>
            <a:ext cx="2895600" cy="2000250"/>
            <a:chOff x="2057400" y="2209800"/>
            <a:chExt cx="2895600" cy="2000310"/>
          </a:xfrm>
        </p:grpSpPr>
        <p:sp>
          <p:nvSpPr>
            <p:cNvPr id="49159" name="Rounded Rectangle 5">
              <a:extLst>
                <a:ext uri="{FF2B5EF4-FFF2-40B4-BE49-F238E27FC236}">
                  <a16:creationId xmlns:a16="http://schemas.microsoft.com/office/drawing/2014/main" xmlns="" id="{F45E475E-C457-4390-9F3A-E9667FA1632A}"/>
                </a:ext>
              </a:extLst>
            </p:cNvPr>
            <p:cNvSpPr>
              <a:spLocks noChangeArrowheads="1"/>
            </p:cNvSpPr>
            <p:nvPr/>
          </p:nvSpPr>
          <p:spPr bwMode="auto">
            <a:xfrm>
              <a:off x="2057400" y="3276600"/>
              <a:ext cx="2895600" cy="457200"/>
            </a:xfrm>
            <a:prstGeom prst="roundRect">
              <a:avLst>
                <a:gd name="adj" fmla="val 16667"/>
              </a:avLst>
            </a:prstGeom>
            <a:solidFill>
              <a:srgbClr val="FFCC99"/>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t>Hardware</a:t>
              </a:r>
            </a:p>
          </p:txBody>
        </p:sp>
        <p:sp>
          <p:nvSpPr>
            <p:cNvPr id="49160" name="Rounded Rectangle 6">
              <a:extLst>
                <a:ext uri="{FF2B5EF4-FFF2-40B4-BE49-F238E27FC236}">
                  <a16:creationId xmlns:a16="http://schemas.microsoft.com/office/drawing/2014/main" xmlns="" id="{05328E82-E651-4417-8023-5CB82807A882}"/>
                </a:ext>
              </a:extLst>
            </p:cNvPr>
            <p:cNvSpPr>
              <a:spLocks noChangeArrowheads="1"/>
            </p:cNvSpPr>
            <p:nvPr/>
          </p:nvSpPr>
          <p:spPr bwMode="auto">
            <a:xfrm>
              <a:off x="2057400" y="2743200"/>
              <a:ext cx="2895600" cy="457200"/>
            </a:xfrm>
            <a:prstGeom prst="roundRect">
              <a:avLst>
                <a:gd name="adj" fmla="val 16667"/>
              </a:avLst>
            </a:prstGeom>
            <a:solidFill>
              <a:srgbClr val="CCFF99"/>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t>Operating System</a:t>
              </a:r>
            </a:p>
          </p:txBody>
        </p:sp>
        <p:sp>
          <p:nvSpPr>
            <p:cNvPr id="49161" name="Rounded Rectangle 7">
              <a:extLst>
                <a:ext uri="{FF2B5EF4-FFF2-40B4-BE49-F238E27FC236}">
                  <a16:creationId xmlns:a16="http://schemas.microsoft.com/office/drawing/2014/main" xmlns="" id="{BC124C6C-F2E0-436C-B36E-77F2B46D7EEC}"/>
                </a:ext>
              </a:extLst>
            </p:cNvPr>
            <p:cNvSpPr>
              <a:spLocks noChangeArrowheads="1"/>
            </p:cNvSpPr>
            <p:nvPr/>
          </p:nvSpPr>
          <p:spPr bwMode="auto">
            <a:xfrm>
              <a:off x="2057400" y="2209800"/>
              <a:ext cx="914400" cy="457200"/>
            </a:xfrm>
            <a:prstGeom prst="roundRect">
              <a:avLst>
                <a:gd name="adj" fmla="val 16667"/>
              </a:avLst>
            </a:prstGeom>
            <a:solidFill>
              <a:schemeClr val="accent1"/>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solidFill>
                    <a:schemeClr val="bg2"/>
                  </a:solidFill>
                </a:rPr>
                <a:t>App</a:t>
              </a:r>
            </a:p>
          </p:txBody>
        </p:sp>
        <p:sp>
          <p:nvSpPr>
            <p:cNvPr id="49162" name="Rounded Rectangle 9">
              <a:extLst>
                <a:ext uri="{FF2B5EF4-FFF2-40B4-BE49-F238E27FC236}">
                  <a16:creationId xmlns:a16="http://schemas.microsoft.com/office/drawing/2014/main" xmlns="" id="{06621DDD-D5B2-437A-BA89-4F7195A9C3C2}"/>
                </a:ext>
              </a:extLst>
            </p:cNvPr>
            <p:cNvSpPr>
              <a:spLocks noChangeArrowheads="1"/>
            </p:cNvSpPr>
            <p:nvPr/>
          </p:nvSpPr>
          <p:spPr bwMode="auto">
            <a:xfrm>
              <a:off x="3048000" y="2209800"/>
              <a:ext cx="914400" cy="457200"/>
            </a:xfrm>
            <a:prstGeom prst="roundRect">
              <a:avLst>
                <a:gd name="adj" fmla="val 16667"/>
              </a:avLst>
            </a:prstGeom>
            <a:solidFill>
              <a:schemeClr val="accent1"/>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solidFill>
                    <a:schemeClr val="bg2"/>
                  </a:solidFill>
                </a:rPr>
                <a:t>App</a:t>
              </a:r>
            </a:p>
          </p:txBody>
        </p:sp>
        <p:sp>
          <p:nvSpPr>
            <p:cNvPr id="49163" name="Rounded Rectangle 11">
              <a:extLst>
                <a:ext uri="{FF2B5EF4-FFF2-40B4-BE49-F238E27FC236}">
                  <a16:creationId xmlns:a16="http://schemas.microsoft.com/office/drawing/2014/main" xmlns="" id="{6DFE8851-D8F9-4E88-96EB-EDFAC0F8387D}"/>
                </a:ext>
              </a:extLst>
            </p:cNvPr>
            <p:cNvSpPr>
              <a:spLocks noChangeArrowheads="1"/>
            </p:cNvSpPr>
            <p:nvPr/>
          </p:nvSpPr>
          <p:spPr bwMode="auto">
            <a:xfrm>
              <a:off x="4038600" y="2209800"/>
              <a:ext cx="914400" cy="457200"/>
            </a:xfrm>
            <a:prstGeom prst="roundRect">
              <a:avLst>
                <a:gd name="adj" fmla="val 16667"/>
              </a:avLst>
            </a:prstGeom>
            <a:solidFill>
              <a:schemeClr val="accent1"/>
            </a:solidFill>
            <a:ln w="9525" algn="ctr">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a:solidFill>
                    <a:schemeClr val="bg2"/>
                  </a:solidFill>
                </a:rPr>
                <a:t>App</a:t>
              </a:r>
            </a:p>
          </p:txBody>
        </p:sp>
        <p:sp>
          <p:nvSpPr>
            <p:cNvPr id="49164" name="TextBox 20">
              <a:extLst>
                <a:ext uri="{FF2B5EF4-FFF2-40B4-BE49-F238E27FC236}">
                  <a16:creationId xmlns:a16="http://schemas.microsoft.com/office/drawing/2014/main" xmlns="" id="{0A3F4CEF-0C04-471D-A259-B941DB06578D}"/>
                </a:ext>
              </a:extLst>
            </p:cNvPr>
            <p:cNvSpPr txBox="1">
              <a:spLocks noChangeArrowheads="1"/>
            </p:cNvSpPr>
            <p:nvPr/>
          </p:nvSpPr>
          <p:spPr bwMode="auto">
            <a:xfrm>
              <a:off x="2439584" y="3810000"/>
              <a:ext cx="22351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a:t>Traditional Stack</a:t>
              </a:r>
            </a:p>
          </p:txBody>
        </p:sp>
      </p:grpSp>
    </p:spTree>
    <p:extLst>
      <p:ext uri="{BB962C8B-B14F-4D97-AF65-F5344CB8AC3E}">
        <p14:creationId xmlns:p14="http://schemas.microsoft.com/office/powerpoint/2010/main" val="672096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xmlns="" id="{346B2553-1CEC-406F-8F60-7B909ECE4A18}"/>
              </a:ext>
            </a:extLst>
          </p:cNvPr>
          <p:cNvSpPr>
            <a:spLocks noGrp="1" noChangeArrowheads="1"/>
          </p:cNvSpPr>
          <p:nvPr>
            <p:ph type="title"/>
          </p:nvPr>
        </p:nvSpPr>
        <p:spPr/>
        <p:txBody>
          <a:bodyPr/>
          <a:lstStyle/>
          <a:p>
            <a:pPr eaLnBrk="1" hangingPunct="1"/>
            <a:r>
              <a:rPr lang="en-GB" altLang="en-US"/>
              <a:t>Virtual Machines</a:t>
            </a:r>
          </a:p>
        </p:txBody>
      </p:sp>
      <p:sp>
        <p:nvSpPr>
          <p:cNvPr id="50179" name="Rectangle 2">
            <a:extLst>
              <a:ext uri="{FF2B5EF4-FFF2-40B4-BE49-F238E27FC236}">
                <a16:creationId xmlns:a16="http://schemas.microsoft.com/office/drawing/2014/main" xmlns="" id="{0E57FE5F-8775-46BA-B944-75849BAD4B81}"/>
              </a:ext>
            </a:extLst>
          </p:cNvPr>
          <p:cNvSpPr>
            <a:spLocks noGrp="1" noChangeArrowheads="1"/>
          </p:cNvSpPr>
          <p:nvPr>
            <p:ph idx="1"/>
          </p:nvPr>
        </p:nvSpPr>
        <p:spPr/>
        <p:txBody>
          <a:bodyPr/>
          <a:lstStyle/>
          <a:p>
            <a:pPr eaLnBrk="1" hangingPunct="1"/>
            <a:r>
              <a:rPr lang="en-GB" altLang="en-US"/>
              <a:t>VM technology allows multiple virtual machines to run on a single physical machine.</a:t>
            </a:r>
          </a:p>
        </p:txBody>
      </p:sp>
      <p:sp>
        <p:nvSpPr>
          <p:cNvPr id="50180" name="Rectangle 3">
            <a:extLst>
              <a:ext uri="{FF2B5EF4-FFF2-40B4-BE49-F238E27FC236}">
                <a16:creationId xmlns:a16="http://schemas.microsoft.com/office/drawing/2014/main" xmlns="" id="{41439D1C-8082-4674-BF4A-CDE08FA92EC3}"/>
              </a:ext>
            </a:extLst>
          </p:cNvPr>
          <p:cNvSpPr>
            <a:spLocks noChangeArrowheads="1"/>
          </p:cNvSpPr>
          <p:nvPr/>
        </p:nvSpPr>
        <p:spPr bwMode="auto">
          <a:xfrm>
            <a:off x="828675" y="4764088"/>
            <a:ext cx="5029200" cy="381000"/>
          </a:xfrm>
          <a:prstGeom prst="rect">
            <a:avLst/>
          </a:prstGeom>
          <a:solidFill>
            <a:srgbClr val="00CCFF"/>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Hardware</a:t>
            </a:r>
          </a:p>
        </p:txBody>
      </p:sp>
      <p:sp>
        <p:nvSpPr>
          <p:cNvPr id="50181" name="Rectangle 4">
            <a:extLst>
              <a:ext uri="{FF2B5EF4-FFF2-40B4-BE49-F238E27FC236}">
                <a16:creationId xmlns:a16="http://schemas.microsoft.com/office/drawing/2014/main" xmlns="" id="{48BAF5CF-349E-4EF9-B42E-128E232A73FA}"/>
              </a:ext>
            </a:extLst>
          </p:cNvPr>
          <p:cNvSpPr>
            <a:spLocks noChangeArrowheads="1"/>
          </p:cNvSpPr>
          <p:nvPr/>
        </p:nvSpPr>
        <p:spPr bwMode="auto">
          <a:xfrm>
            <a:off x="828675" y="4154488"/>
            <a:ext cx="5029200" cy="457200"/>
          </a:xfrm>
          <a:prstGeom prst="rect">
            <a:avLst/>
          </a:prstGeom>
          <a:solidFill>
            <a:srgbClr val="FFFF00"/>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Virtual Machine Monitor (VMM) / Hypervisor</a:t>
            </a:r>
          </a:p>
        </p:txBody>
      </p:sp>
      <p:sp>
        <p:nvSpPr>
          <p:cNvPr id="50182" name="Rectangle 5">
            <a:extLst>
              <a:ext uri="{FF2B5EF4-FFF2-40B4-BE49-F238E27FC236}">
                <a16:creationId xmlns:a16="http://schemas.microsoft.com/office/drawing/2014/main" xmlns="" id="{C090596F-8755-4D35-9EFE-65A0745E1451}"/>
              </a:ext>
            </a:extLst>
          </p:cNvPr>
          <p:cNvSpPr>
            <a:spLocks noChangeArrowheads="1"/>
          </p:cNvSpPr>
          <p:nvPr/>
        </p:nvSpPr>
        <p:spPr bwMode="auto">
          <a:xfrm>
            <a:off x="981075" y="3087688"/>
            <a:ext cx="1295400" cy="609600"/>
          </a:xfrm>
          <a:prstGeom prst="rect">
            <a:avLst/>
          </a:prstGeom>
          <a:solidFill>
            <a:srgbClr val="00FF00"/>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400">
                <a:solidFill>
                  <a:srgbClr val="000000"/>
                </a:solidFill>
                <a:cs typeface="Arial" panose="020B0604020202020204" pitchFamily="34" charset="0"/>
              </a:rPr>
              <a:t>Guest OS</a:t>
            </a:r>
          </a:p>
          <a:p>
            <a:pPr algn="ctr" eaLnBrk="1" hangingPunct="1">
              <a:lnSpc>
                <a:spcPct val="102000"/>
              </a:lnSpc>
            </a:pPr>
            <a:r>
              <a:rPr lang="en-GB" altLang="en-US" sz="1400">
                <a:solidFill>
                  <a:srgbClr val="000000"/>
                </a:solidFill>
                <a:cs typeface="Arial" panose="020B0604020202020204" pitchFamily="34" charset="0"/>
              </a:rPr>
              <a:t>(Linux)</a:t>
            </a:r>
          </a:p>
        </p:txBody>
      </p:sp>
      <p:sp>
        <p:nvSpPr>
          <p:cNvPr id="50183" name="Rectangle 6">
            <a:extLst>
              <a:ext uri="{FF2B5EF4-FFF2-40B4-BE49-F238E27FC236}">
                <a16:creationId xmlns:a16="http://schemas.microsoft.com/office/drawing/2014/main" xmlns="" id="{0F4119F4-99EA-467C-B62A-3D126AF6A3B5}"/>
              </a:ext>
            </a:extLst>
          </p:cNvPr>
          <p:cNvSpPr>
            <a:spLocks noChangeArrowheads="1"/>
          </p:cNvSpPr>
          <p:nvPr/>
        </p:nvSpPr>
        <p:spPr bwMode="auto">
          <a:xfrm>
            <a:off x="2657475" y="3087688"/>
            <a:ext cx="1295400" cy="609600"/>
          </a:xfrm>
          <a:prstGeom prst="rect">
            <a:avLst/>
          </a:prstGeom>
          <a:solidFill>
            <a:srgbClr val="FF00FF"/>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400">
                <a:solidFill>
                  <a:srgbClr val="000000"/>
                </a:solidFill>
                <a:cs typeface="Arial" panose="020B0604020202020204" pitchFamily="34" charset="0"/>
              </a:rPr>
              <a:t>Guest OS</a:t>
            </a:r>
          </a:p>
          <a:p>
            <a:pPr algn="ctr" eaLnBrk="1" hangingPunct="1">
              <a:lnSpc>
                <a:spcPct val="102000"/>
              </a:lnSpc>
            </a:pPr>
            <a:r>
              <a:rPr lang="en-GB" altLang="en-US" sz="1400">
                <a:solidFill>
                  <a:srgbClr val="000000"/>
                </a:solidFill>
                <a:cs typeface="Arial" panose="020B0604020202020204" pitchFamily="34" charset="0"/>
              </a:rPr>
              <a:t>(NetBSD)</a:t>
            </a:r>
          </a:p>
        </p:txBody>
      </p:sp>
      <p:sp>
        <p:nvSpPr>
          <p:cNvPr id="50184" name="Rectangle 7">
            <a:extLst>
              <a:ext uri="{FF2B5EF4-FFF2-40B4-BE49-F238E27FC236}">
                <a16:creationId xmlns:a16="http://schemas.microsoft.com/office/drawing/2014/main" xmlns="" id="{A6487A41-CEE5-491C-8B49-F5416D49DC30}"/>
              </a:ext>
            </a:extLst>
          </p:cNvPr>
          <p:cNvSpPr>
            <a:spLocks noChangeArrowheads="1"/>
          </p:cNvSpPr>
          <p:nvPr/>
        </p:nvSpPr>
        <p:spPr bwMode="auto">
          <a:xfrm>
            <a:off x="4410075" y="3087688"/>
            <a:ext cx="1295400" cy="609600"/>
          </a:xfrm>
          <a:prstGeom prst="rect">
            <a:avLst/>
          </a:prstGeom>
          <a:solidFill>
            <a:srgbClr val="C0C0C0"/>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400">
                <a:solidFill>
                  <a:srgbClr val="000000"/>
                </a:solidFill>
                <a:cs typeface="Arial" panose="020B0604020202020204" pitchFamily="34" charset="0"/>
              </a:rPr>
              <a:t>Guest OS</a:t>
            </a:r>
          </a:p>
          <a:p>
            <a:pPr algn="ctr" eaLnBrk="1" hangingPunct="1">
              <a:lnSpc>
                <a:spcPct val="102000"/>
              </a:lnSpc>
            </a:pPr>
            <a:r>
              <a:rPr lang="en-GB" altLang="en-US" sz="1400">
                <a:solidFill>
                  <a:srgbClr val="000000"/>
                </a:solidFill>
                <a:cs typeface="Arial" panose="020B0604020202020204" pitchFamily="34" charset="0"/>
              </a:rPr>
              <a:t>(Windows)</a:t>
            </a:r>
          </a:p>
        </p:txBody>
      </p:sp>
      <p:grpSp>
        <p:nvGrpSpPr>
          <p:cNvPr id="50185" name="Group 8">
            <a:extLst>
              <a:ext uri="{FF2B5EF4-FFF2-40B4-BE49-F238E27FC236}">
                <a16:creationId xmlns:a16="http://schemas.microsoft.com/office/drawing/2014/main" xmlns="" id="{39679748-2556-40D5-AD35-ADC4DFEBECEC}"/>
              </a:ext>
            </a:extLst>
          </p:cNvPr>
          <p:cNvGrpSpPr>
            <a:grpSpLocks/>
          </p:cNvGrpSpPr>
          <p:nvPr/>
        </p:nvGrpSpPr>
        <p:grpSpPr bwMode="auto">
          <a:xfrm>
            <a:off x="904875" y="2706688"/>
            <a:ext cx="1446213" cy="1293812"/>
            <a:chOff x="570" y="1779"/>
            <a:chExt cx="911" cy="815"/>
          </a:xfrm>
        </p:grpSpPr>
        <p:sp>
          <p:nvSpPr>
            <p:cNvPr id="53286" name="Line 9">
              <a:extLst>
                <a:ext uri="{FF2B5EF4-FFF2-40B4-BE49-F238E27FC236}">
                  <a16:creationId xmlns:a16="http://schemas.microsoft.com/office/drawing/2014/main" xmlns="" id="{191E5EDC-BB06-4630-9FD1-DE334E46EBA4}"/>
                </a:ext>
              </a:extLst>
            </p:cNvPr>
            <p:cNvSpPr>
              <a:spLocks noChangeShapeType="1"/>
            </p:cNvSpPr>
            <p:nvPr/>
          </p:nvSpPr>
          <p:spPr bwMode="auto">
            <a:xfrm>
              <a:off x="570"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7" name="Line 10">
              <a:extLst>
                <a:ext uri="{FF2B5EF4-FFF2-40B4-BE49-F238E27FC236}">
                  <a16:creationId xmlns:a16="http://schemas.microsoft.com/office/drawing/2014/main" xmlns="" id="{E7D66F88-995A-482D-BEE8-098B3ED7F245}"/>
                </a:ext>
              </a:extLst>
            </p:cNvPr>
            <p:cNvSpPr>
              <a:spLocks noChangeShapeType="1"/>
            </p:cNvSpPr>
            <p:nvPr/>
          </p:nvSpPr>
          <p:spPr bwMode="auto">
            <a:xfrm>
              <a:off x="1482"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8" name="Line 11">
              <a:extLst>
                <a:ext uri="{FF2B5EF4-FFF2-40B4-BE49-F238E27FC236}">
                  <a16:creationId xmlns:a16="http://schemas.microsoft.com/office/drawing/2014/main" xmlns="" id="{19E1429F-2A9E-4B77-92FA-4889D6521BF6}"/>
                </a:ext>
              </a:extLst>
            </p:cNvPr>
            <p:cNvSpPr>
              <a:spLocks noChangeShapeType="1"/>
            </p:cNvSpPr>
            <p:nvPr/>
          </p:nvSpPr>
          <p:spPr bwMode="auto">
            <a:xfrm>
              <a:off x="570" y="2595"/>
              <a:ext cx="912" cy="1"/>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0215" name="Rectangle 12">
              <a:extLst>
                <a:ext uri="{FF2B5EF4-FFF2-40B4-BE49-F238E27FC236}">
                  <a16:creationId xmlns:a16="http://schemas.microsoft.com/office/drawing/2014/main" xmlns="" id="{BADEEF11-06F9-4C87-BC20-F470E58461A5}"/>
                </a:ext>
              </a:extLst>
            </p:cNvPr>
            <p:cNvSpPr>
              <a:spLocks noChangeArrowheads="1"/>
            </p:cNvSpPr>
            <p:nvPr/>
          </p:nvSpPr>
          <p:spPr bwMode="auto">
            <a:xfrm>
              <a:off x="570"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VM</a:t>
              </a:r>
            </a:p>
          </p:txBody>
        </p:sp>
      </p:grpSp>
      <p:grpSp>
        <p:nvGrpSpPr>
          <p:cNvPr id="50186" name="Group 13">
            <a:extLst>
              <a:ext uri="{FF2B5EF4-FFF2-40B4-BE49-F238E27FC236}">
                <a16:creationId xmlns:a16="http://schemas.microsoft.com/office/drawing/2014/main" xmlns="" id="{DAC6428F-F1E1-4F7B-A967-F937F6DD5545}"/>
              </a:ext>
            </a:extLst>
          </p:cNvPr>
          <p:cNvGrpSpPr>
            <a:grpSpLocks/>
          </p:cNvGrpSpPr>
          <p:nvPr/>
        </p:nvGrpSpPr>
        <p:grpSpPr bwMode="auto">
          <a:xfrm>
            <a:off x="2581275" y="2706688"/>
            <a:ext cx="1446213" cy="1293812"/>
            <a:chOff x="1626" y="1779"/>
            <a:chExt cx="911" cy="815"/>
          </a:xfrm>
        </p:grpSpPr>
        <p:sp>
          <p:nvSpPr>
            <p:cNvPr id="53282" name="Line 14">
              <a:extLst>
                <a:ext uri="{FF2B5EF4-FFF2-40B4-BE49-F238E27FC236}">
                  <a16:creationId xmlns:a16="http://schemas.microsoft.com/office/drawing/2014/main" xmlns="" id="{5054DA67-1BB0-46E2-BADF-64BEBB39FDB5}"/>
                </a:ext>
              </a:extLst>
            </p:cNvPr>
            <p:cNvSpPr>
              <a:spLocks noChangeShapeType="1"/>
            </p:cNvSpPr>
            <p:nvPr/>
          </p:nvSpPr>
          <p:spPr bwMode="auto">
            <a:xfrm>
              <a:off x="1626"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3" name="Line 15">
              <a:extLst>
                <a:ext uri="{FF2B5EF4-FFF2-40B4-BE49-F238E27FC236}">
                  <a16:creationId xmlns:a16="http://schemas.microsoft.com/office/drawing/2014/main" xmlns="" id="{49761E00-D55F-466F-94AE-7AADE4861C3F}"/>
                </a:ext>
              </a:extLst>
            </p:cNvPr>
            <p:cNvSpPr>
              <a:spLocks noChangeShapeType="1"/>
            </p:cNvSpPr>
            <p:nvPr/>
          </p:nvSpPr>
          <p:spPr bwMode="auto">
            <a:xfrm>
              <a:off x="2538"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4" name="Line 16">
              <a:extLst>
                <a:ext uri="{FF2B5EF4-FFF2-40B4-BE49-F238E27FC236}">
                  <a16:creationId xmlns:a16="http://schemas.microsoft.com/office/drawing/2014/main" xmlns="" id="{9BB1704B-011D-4B9D-B8D7-D2EDDA89C15B}"/>
                </a:ext>
              </a:extLst>
            </p:cNvPr>
            <p:cNvSpPr>
              <a:spLocks noChangeShapeType="1"/>
            </p:cNvSpPr>
            <p:nvPr/>
          </p:nvSpPr>
          <p:spPr bwMode="auto">
            <a:xfrm>
              <a:off x="1626" y="2595"/>
              <a:ext cx="912" cy="1"/>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0211" name="Rectangle 17">
              <a:extLst>
                <a:ext uri="{FF2B5EF4-FFF2-40B4-BE49-F238E27FC236}">
                  <a16:creationId xmlns:a16="http://schemas.microsoft.com/office/drawing/2014/main" xmlns="" id="{A508F6E2-45CA-494A-A9A4-2755B8B36DE9}"/>
                </a:ext>
              </a:extLst>
            </p:cNvPr>
            <p:cNvSpPr>
              <a:spLocks noChangeArrowheads="1"/>
            </p:cNvSpPr>
            <p:nvPr/>
          </p:nvSpPr>
          <p:spPr bwMode="auto">
            <a:xfrm>
              <a:off x="1626"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VM</a:t>
              </a:r>
            </a:p>
          </p:txBody>
        </p:sp>
      </p:grpSp>
      <p:grpSp>
        <p:nvGrpSpPr>
          <p:cNvPr id="50187" name="Group 18">
            <a:extLst>
              <a:ext uri="{FF2B5EF4-FFF2-40B4-BE49-F238E27FC236}">
                <a16:creationId xmlns:a16="http://schemas.microsoft.com/office/drawing/2014/main" xmlns="" id="{4E4B919C-3DA9-4148-9661-92934241EDD5}"/>
              </a:ext>
            </a:extLst>
          </p:cNvPr>
          <p:cNvGrpSpPr>
            <a:grpSpLocks/>
          </p:cNvGrpSpPr>
          <p:nvPr/>
        </p:nvGrpSpPr>
        <p:grpSpPr bwMode="auto">
          <a:xfrm>
            <a:off x="4333875" y="2706688"/>
            <a:ext cx="1446213" cy="1293812"/>
            <a:chOff x="2730" y="1779"/>
            <a:chExt cx="911" cy="815"/>
          </a:xfrm>
        </p:grpSpPr>
        <p:sp>
          <p:nvSpPr>
            <p:cNvPr id="53278" name="Line 19">
              <a:extLst>
                <a:ext uri="{FF2B5EF4-FFF2-40B4-BE49-F238E27FC236}">
                  <a16:creationId xmlns:a16="http://schemas.microsoft.com/office/drawing/2014/main" xmlns="" id="{CF6BEF5D-087E-49E5-BF04-24AA5964D842}"/>
                </a:ext>
              </a:extLst>
            </p:cNvPr>
            <p:cNvSpPr>
              <a:spLocks noChangeShapeType="1"/>
            </p:cNvSpPr>
            <p:nvPr/>
          </p:nvSpPr>
          <p:spPr bwMode="auto">
            <a:xfrm>
              <a:off x="2730"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79" name="Line 20">
              <a:extLst>
                <a:ext uri="{FF2B5EF4-FFF2-40B4-BE49-F238E27FC236}">
                  <a16:creationId xmlns:a16="http://schemas.microsoft.com/office/drawing/2014/main" xmlns="" id="{7C709ACE-6C03-419B-BDE7-EB6DA2B5DF1B}"/>
                </a:ext>
              </a:extLst>
            </p:cNvPr>
            <p:cNvSpPr>
              <a:spLocks noChangeShapeType="1"/>
            </p:cNvSpPr>
            <p:nvPr/>
          </p:nvSpPr>
          <p:spPr bwMode="auto">
            <a:xfrm>
              <a:off x="3642"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0" name="Line 21">
              <a:extLst>
                <a:ext uri="{FF2B5EF4-FFF2-40B4-BE49-F238E27FC236}">
                  <a16:creationId xmlns:a16="http://schemas.microsoft.com/office/drawing/2014/main" xmlns="" id="{9FCA1521-76A6-472C-967B-5D5B3769D8A6}"/>
                </a:ext>
              </a:extLst>
            </p:cNvPr>
            <p:cNvSpPr>
              <a:spLocks noChangeShapeType="1"/>
            </p:cNvSpPr>
            <p:nvPr/>
          </p:nvSpPr>
          <p:spPr bwMode="auto">
            <a:xfrm>
              <a:off x="2730" y="2595"/>
              <a:ext cx="912" cy="1"/>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0207" name="Rectangle 22">
              <a:extLst>
                <a:ext uri="{FF2B5EF4-FFF2-40B4-BE49-F238E27FC236}">
                  <a16:creationId xmlns:a16="http://schemas.microsoft.com/office/drawing/2014/main" xmlns="" id="{BAC5085F-D31F-4407-BE00-9B4D6D54765B}"/>
                </a:ext>
              </a:extLst>
            </p:cNvPr>
            <p:cNvSpPr>
              <a:spLocks noChangeArrowheads="1"/>
            </p:cNvSpPr>
            <p:nvPr/>
          </p:nvSpPr>
          <p:spPr bwMode="auto">
            <a:xfrm>
              <a:off x="2730"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VM</a:t>
              </a:r>
            </a:p>
          </p:txBody>
        </p:sp>
      </p:grpSp>
      <p:sp>
        <p:nvSpPr>
          <p:cNvPr id="50188" name="Text Box 23">
            <a:extLst>
              <a:ext uri="{FF2B5EF4-FFF2-40B4-BE49-F238E27FC236}">
                <a16:creationId xmlns:a16="http://schemas.microsoft.com/office/drawing/2014/main" xmlns="" id="{58445446-43B5-43EB-A1BB-93F112D2E5EB}"/>
              </a:ext>
            </a:extLst>
          </p:cNvPr>
          <p:cNvSpPr txBox="1">
            <a:spLocks noChangeArrowheads="1"/>
          </p:cNvSpPr>
          <p:nvPr/>
        </p:nvSpPr>
        <p:spPr bwMode="auto">
          <a:xfrm>
            <a:off x="4410075" y="2630488"/>
            <a:ext cx="550863" cy="344487"/>
          </a:xfrm>
          <a:prstGeom prst="rect">
            <a:avLst/>
          </a:prstGeom>
          <a:solidFill>
            <a:srgbClr val="99CCFF"/>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50189" name="Text Box 24">
            <a:extLst>
              <a:ext uri="{FF2B5EF4-FFF2-40B4-BE49-F238E27FC236}">
                <a16:creationId xmlns:a16="http://schemas.microsoft.com/office/drawing/2014/main" xmlns="" id="{EBE7F89B-CD25-40BD-8B63-8B9E35DE63EC}"/>
              </a:ext>
            </a:extLst>
          </p:cNvPr>
          <p:cNvSpPr txBox="1">
            <a:spLocks noChangeArrowheads="1"/>
          </p:cNvSpPr>
          <p:nvPr/>
        </p:nvSpPr>
        <p:spPr bwMode="auto">
          <a:xfrm>
            <a:off x="1666875" y="2630488"/>
            <a:ext cx="550863" cy="344487"/>
          </a:xfrm>
          <a:prstGeom prst="rect">
            <a:avLst/>
          </a:prstGeom>
          <a:solidFill>
            <a:srgbClr val="FFFF99"/>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50190" name="Text Box 25">
            <a:extLst>
              <a:ext uri="{FF2B5EF4-FFF2-40B4-BE49-F238E27FC236}">
                <a16:creationId xmlns:a16="http://schemas.microsoft.com/office/drawing/2014/main" xmlns="" id="{84591C9D-6209-4F3F-8F6D-8846A57A008E}"/>
              </a:ext>
            </a:extLst>
          </p:cNvPr>
          <p:cNvSpPr txBox="1">
            <a:spLocks noChangeArrowheads="1"/>
          </p:cNvSpPr>
          <p:nvPr/>
        </p:nvSpPr>
        <p:spPr bwMode="auto">
          <a:xfrm>
            <a:off x="5095875" y="2630488"/>
            <a:ext cx="550863" cy="344487"/>
          </a:xfrm>
          <a:prstGeom prst="rect">
            <a:avLst/>
          </a:prstGeom>
          <a:solidFill>
            <a:srgbClr val="FF99CC"/>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50191" name="Text Box 26">
            <a:extLst>
              <a:ext uri="{FF2B5EF4-FFF2-40B4-BE49-F238E27FC236}">
                <a16:creationId xmlns:a16="http://schemas.microsoft.com/office/drawing/2014/main" xmlns="" id="{70BB6FF7-4B34-451F-A430-AB721EA4A1E7}"/>
              </a:ext>
            </a:extLst>
          </p:cNvPr>
          <p:cNvSpPr txBox="1">
            <a:spLocks noChangeArrowheads="1"/>
          </p:cNvSpPr>
          <p:nvPr/>
        </p:nvSpPr>
        <p:spPr bwMode="auto">
          <a:xfrm>
            <a:off x="2657475" y="2630488"/>
            <a:ext cx="550863" cy="344487"/>
          </a:xfrm>
          <a:prstGeom prst="rect">
            <a:avLst/>
          </a:prstGeom>
          <a:solidFill>
            <a:srgbClr val="CC99FF"/>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50192" name="Text Box 27">
            <a:extLst>
              <a:ext uri="{FF2B5EF4-FFF2-40B4-BE49-F238E27FC236}">
                <a16:creationId xmlns:a16="http://schemas.microsoft.com/office/drawing/2014/main" xmlns="" id="{56B2D4B7-68A5-4499-9472-C429B35628A1}"/>
              </a:ext>
            </a:extLst>
          </p:cNvPr>
          <p:cNvSpPr txBox="1">
            <a:spLocks noChangeArrowheads="1"/>
          </p:cNvSpPr>
          <p:nvPr/>
        </p:nvSpPr>
        <p:spPr bwMode="auto">
          <a:xfrm>
            <a:off x="981075" y="2630488"/>
            <a:ext cx="550863" cy="344487"/>
          </a:xfrm>
          <a:prstGeom prst="rect">
            <a:avLst/>
          </a:prstGeom>
          <a:solidFill>
            <a:srgbClr val="CCFFCC"/>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50193" name="Text Box 28">
            <a:extLst>
              <a:ext uri="{FF2B5EF4-FFF2-40B4-BE49-F238E27FC236}">
                <a16:creationId xmlns:a16="http://schemas.microsoft.com/office/drawing/2014/main" xmlns="" id="{4FE44106-444F-4C7F-A3D0-AF741C54D62F}"/>
              </a:ext>
            </a:extLst>
          </p:cNvPr>
          <p:cNvSpPr txBox="1">
            <a:spLocks noChangeArrowheads="1"/>
          </p:cNvSpPr>
          <p:nvPr/>
        </p:nvSpPr>
        <p:spPr bwMode="auto">
          <a:xfrm>
            <a:off x="6689725" y="2847975"/>
            <a:ext cx="752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Xen</a:t>
            </a:r>
          </a:p>
        </p:txBody>
      </p:sp>
      <p:sp>
        <p:nvSpPr>
          <p:cNvPr id="50194" name="Text Box 29">
            <a:extLst>
              <a:ext uri="{FF2B5EF4-FFF2-40B4-BE49-F238E27FC236}">
                <a16:creationId xmlns:a16="http://schemas.microsoft.com/office/drawing/2014/main" xmlns="" id="{E86A4B65-853C-4972-8867-113F9EC71991}"/>
              </a:ext>
            </a:extLst>
          </p:cNvPr>
          <p:cNvSpPr txBox="1">
            <a:spLocks noChangeArrowheads="1"/>
          </p:cNvSpPr>
          <p:nvPr/>
        </p:nvSpPr>
        <p:spPr bwMode="auto">
          <a:xfrm>
            <a:off x="6691313" y="3448050"/>
            <a:ext cx="240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VMWare</a:t>
            </a:r>
          </a:p>
        </p:txBody>
      </p:sp>
      <p:sp>
        <p:nvSpPr>
          <p:cNvPr id="50195" name="Text Box 30">
            <a:extLst>
              <a:ext uri="{FF2B5EF4-FFF2-40B4-BE49-F238E27FC236}">
                <a16:creationId xmlns:a16="http://schemas.microsoft.com/office/drawing/2014/main" xmlns="" id="{9F82815A-AD79-4783-A4EA-7422DA9E8273}"/>
              </a:ext>
            </a:extLst>
          </p:cNvPr>
          <p:cNvSpPr txBox="1">
            <a:spLocks noChangeArrowheads="1"/>
          </p:cNvSpPr>
          <p:nvPr/>
        </p:nvSpPr>
        <p:spPr bwMode="auto">
          <a:xfrm>
            <a:off x="6691313" y="4046538"/>
            <a:ext cx="2403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UML</a:t>
            </a:r>
          </a:p>
        </p:txBody>
      </p:sp>
      <p:sp>
        <p:nvSpPr>
          <p:cNvPr id="50196" name="Text Box 31">
            <a:extLst>
              <a:ext uri="{FF2B5EF4-FFF2-40B4-BE49-F238E27FC236}">
                <a16:creationId xmlns:a16="http://schemas.microsoft.com/office/drawing/2014/main" xmlns="" id="{99EE5177-4A5C-43E9-A677-D02C73D16F4C}"/>
              </a:ext>
            </a:extLst>
          </p:cNvPr>
          <p:cNvSpPr txBox="1">
            <a:spLocks noChangeArrowheads="1"/>
          </p:cNvSpPr>
          <p:nvPr/>
        </p:nvSpPr>
        <p:spPr bwMode="auto">
          <a:xfrm>
            <a:off x="6692900" y="4622800"/>
            <a:ext cx="240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Denali</a:t>
            </a:r>
          </a:p>
        </p:txBody>
      </p:sp>
      <p:sp>
        <p:nvSpPr>
          <p:cNvPr id="50197" name="Text Box 32">
            <a:extLst>
              <a:ext uri="{FF2B5EF4-FFF2-40B4-BE49-F238E27FC236}">
                <a16:creationId xmlns:a16="http://schemas.microsoft.com/office/drawing/2014/main" xmlns="" id="{E677E53D-A715-4758-A369-29869120F8C5}"/>
              </a:ext>
            </a:extLst>
          </p:cNvPr>
          <p:cNvSpPr txBox="1">
            <a:spLocks noChangeArrowheads="1"/>
          </p:cNvSpPr>
          <p:nvPr/>
        </p:nvSpPr>
        <p:spPr bwMode="auto">
          <a:xfrm>
            <a:off x="6692900" y="5127625"/>
            <a:ext cx="240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etc.</a:t>
            </a:r>
          </a:p>
        </p:txBody>
      </p:sp>
      <p:cxnSp>
        <p:nvCxnSpPr>
          <p:cNvPr id="50198" name="AutoShape 33">
            <a:extLst>
              <a:ext uri="{FF2B5EF4-FFF2-40B4-BE49-F238E27FC236}">
                <a16:creationId xmlns:a16="http://schemas.microsoft.com/office/drawing/2014/main" xmlns="" id="{386D6BA4-1D0F-48AC-B01B-04ED51095B79}"/>
              </a:ext>
            </a:extLst>
          </p:cNvPr>
          <p:cNvCxnSpPr>
            <a:cxnSpLocks noChangeShapeType="1"/>
            <a:stCxn id="50181" idx="3"/>
            <a:endCxn id="50193" idx="1"/>
          </p:cNvCxnSpPr>
          <p:nvPr/>
        </p:nvCxnSpPr>
        <p:spPr bwMode="auto">
          <a:xfrm flipV="1">
            <a:off x="5857875" y="3078163"/>
            <a:ext cx="831850" cy="13049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199" name="AutoShape 34">
            <a:extLst>
              <a:ext uri="{FF2B5EF4-FFF2-40B4-BE49-F238E27FC236}">
                <a16:creationId xmlns:a16="http://schemas.microsoft.com/office/drawing/2014/main" xmlns="" id="{A2F0EB2B-7AFD-41CF-A5F9-C95F50309FA4}"/>
              </a:ext>
            </a:extLst>
          </p:cNvPr>
          <p:cNvCxnSpPr>
            <a:cxnSpLocks noChangeShapeType="1"/>
            <a:stCxn id="50181" idx="3"/>
          </p:cNvCxnSpPr>
          <p:nvPr/>
        </p:nvCxnSpPr>
        <p:spPr bwMode="auto">
          <a:xfrm flipV="1">
            <a:off x="5857875" y="3700463"/>
            <a:ext cx="833438" cy="6826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200" name="AutoShape 35">
            <a:extLst>
              <a:ext uri="{FF2B5EF4-FFF2-40B4-BE49-F238E27FC236}">
                <a16:creationId xmlns:a16="http://schemas.microsoft.com/office/drawing/2014/main" xmlns="" id="{F1B41299-6FE5-4DE5-93AF-FD3683C74391}"/>
              </a:ext>
            </a:extLst>
          </p:cNvPr>
          <p:cNvCxnSpPr>
            <a:cxnSpLocks noChangeShapeType="1"/>
            <a:stCxn id="50181" idx="3"/>
            <a:endCxn id="50195" idx="1"/>
          </p:cNvCxnSpPr>
          <p:nvPr/>
        </p:nvCxnSpPr>
        <p:spPr bwMode="auto">
          <a:xfrm flipV="1">
            <a:off x="5857875" y="4276725"/>
            <a:ext cx="833438" cy="1063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201" name="AutoShape 36">
            <a:extLst>
              <a:ext uri="{FF2B5EF4-FFF2-40B4-BE49-F238E27FC236}">
                <a16:creationId xmlns:a16="http://schemas.microsoft.com/office/drawing/2014/main" xmlns="" id="{96118902-611D-4129-B09C-B10E7BF386FE}"/>
              </a:ext>
            </a:extLst>
          </p:cNvPr>
          <p:cNvCxnSpPr>
            <a:cxnSpLocks noChangeShapeType="1"/>
            <a:stCxn id="50181" idx="3"/>
            <a:endCxn id="50196" idx="1"/>
          </p:cNvCxnSpPr>
          <p:nvPr/>
        </p:nvCxnSpPr>
        <p:spPr bwMode="auto">
          <a:xfrm>
            <a:off x="5857875" y="4383088"/>
            <a:ext cx="835025" cy="469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202" name="AutoShape 37">
            <a:extLst>
              <a:ext uri="{FF2B5EF4-FFF2-40B4-BE49-F238E27FC236}">
                <a16:creationId xmlns:a16="http://schemas.microsoft.com/office/drawing/2014/main" xmlns="" id="{D0630323-3935-4761-AE49-5D074E070DB7}"/>
              </a:ext>
            </a:extLst>
          </p:cNvPr>
          <p:cNvCxnSpPr>
            <a:cxnSpLocks noChangeShapeType="1"/>
            <a:stCxn id="50181" idx="3"/>
            <a:endCxn id="50197" idx="1"/>
          </p:cNvCxnSpPr>
          <p:nvPr/>
        </p:nvCxnSpPr>
        <p:spPr bwMode="auto">
          <a:xfrm>
            <a:off x="5857875" y="4383088"/>
            <a:ext cx="835025" cy="9747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0203" name="Text Box 38">
            <a:extLst>
              <a:ext uri="{FF2B5EF4-FFF2-40B4-BE49-F238E27FC236}">
                <a16:creationId xmlns:a16="http://schemas.microsoft.com/office/drawing/2014/main" xmlns="" id="{01BF4319-F1A4-4473-998C-5F2621AF38B4}"/>
              </a:ext>
            </a:extLst>
          </p:cNvPr>
          <p:cNvSpPr txBox="1">
            <a:spLocks noChangeArrowheads="1"/>
          </p:cNvSpPr>
          <p:nvPr/>
        </p:nvSpPr>
        <p:spPr bwMode="auto">
          <a:xfrm>
            <a:off x="304800" y="5767388"/>
            <a:ext cx="88392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sz="1800" i="1">
                <a:solidFill>
                  <a:srgbClr val="000000"/>
                </a:solidFill>
                <a:ea typeface="MS Gothic" panose="020B0609070205080204" pitchFamily="49" charset="-128"/>
              </a:rPr>
              <a:t>Performance</a:t>
            </a:r>
            <a:r>
              <a:rPr lang="en-GB" altLang="en-US" sz="1800">
                <a:solidFill>
                  <a:srgbClr val="000000"/>
                </a:solidFill>
                <a:ea typeface="MS Gothic" panose="020B0609070205080204" pitchFamily="49" charset="-128"/>
              </a:rPr>
              <a:t>: Para-virtualization (e.g. Xen) is very close to raw physical performance!</a:t>
            </a:r>
          </a:p>
        </p:txBody>
      </p:sp>
    </p:spTree>
    <p:extLst>
      <p:ext uri="{BB962C8B-B14F-4D97-AF65-F5344CB8AC3E}">
        <p14:creationId xmlns:p14="http://schemas.microsoft.com/office/powerpoint/2010/main" val="32546029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xmlns="" id="{889EBFF4-BFED-461E-86BB-2D8505D5F5BE}"/>
              </a:ext>
            </a:extLst>
          </p:cNvPr>
          <p:cNvSpPr>
            <a:spLocks noGrp="1" noChangeArrowheads="1"/>
          </p:cNvSpPr>
          <p:nvPr>
            <p:ph type="title"/>
          </p:nvPr>
        </p:nvSpPr>
        <p:spPr>
          <a:xfrm>
            <a:off x="0" y="569161"/>
            <a:ext cx="9123840" cy="1146240"/>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 pos="8536446" algn="l"/>
              </a:tabLst>
            </a:pPr>
            <a:r>
              <a:rPr lang="en-GB" altLang="en-US">
                <a:ea typeface="宋体" panose="02010600030101010101" pitchFamily="2" charset="-122"/>
              </a:rPr>
              <a:t>Native  and Full Virtualization</a:t>
            </a:r>
          </a:p>
        </p:txBody>
      </p:sp>
      <p:sp>
        <p:nvSpPr>
          <p:cNvPr id="7170" name="Rectangle 2">
            <a:extLst>
              <a:ext uri="{FF2B5EF4-FFF2-40B4-BE49-F238E27FC236}">
                <a16:creationId xmlns:a16="http://schemas.microsoft.com/office/drawing/2014/main" xmlns="" id="{6C0640EE-225C-4823-9E9C-B52BECAF8199}"/>
              </a:ext>
            </a:extLst>
          </p:cNvPr>
          <p:cNvSpPr>
            <a:spLocks noGrp="1" noChangeArrowheads="1"/>
          </p:cNvSpPr>
          <p:nvPr>
            <p:ph type="body" idx="1"/>
          </p:nvPr>
        </p:nvSpPr>
        <p:spPr>
          <a:xfrm>
            <a:off x="622081" y="1637641"/>
            <a:ext cx="7830720" cy="4867200"/>
          </a:xfrm>
          <a:ln/>
        </p:spPr>
        <p:txBody>
          <a:bodyPr>
            <a:normAutofit fontScale="92500" lnSpcReduction="10000"/>
          </a:bodyPr>
          <a:lstStyle/>
          <a:p>
            <a:pPr algn="just">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The virtual machine simulates enough hardware to allow an unmodified "guest" OS (one designed for the same CPU) to be run in isolation.</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Examples:</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VirtualBox</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Virtual PC</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err="1">
                <a:ea typeface="宋体" panose="02010600030101010101" pitchFamily="2" charset="-122"/>
              </a:rPr>
              <a:t>Vmware</a:t>
            </a:r>
            <a:endParaRPr lang="en-GB" altLang="en-US" dirty="0">
              <a:ea typeface="宋体" panose="02010600030101010101" pitchFamily="2" charset="-122"/>
            </a:endParaRP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QEMU</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Win4Lin</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XEN/Virtual Iron</a:t>
            </a:r>
          </a:p>
        </p:txBody>
      </p:sp>
      <p:pic>
        <p:nvPicPr>
          <p:cNvPr id="7171" name="Picture 3">
            <a:extLst>
              <a:ext uri="{FF2B5EF4-FFF2-40B4-BE49-F238E27FC236}">
                <a16:creationId xmlns:a16="http://schemas.microsoft.com/office/drawing/2014/main" xmlns="" id="{D7056309-DA04-461A-BF7D-D5FEFF2B7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840" y="3554281"/>
            <a:ext cx="4354560" cy="24609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xmlns="" id="{2854DC9C-2EA2-4ACF-9E9E-B3B1DA8FBD85}"/>
              </a:ext>
            </a:extLst>
          </p:cNvPr>
          <p:cNvSpPr>
            <a:spLocks noGrp="1" noChangeArrowheads="1"/>
          </p:cNvSpPr>
          <p:nvPr>
            <p:ph type="title"/>
          </p:nvPr>
        </p:nvSpPr>
        <p:spPr>
          <a:xfrm>
            <a:off x="581761" y="569161"/>
            <a:ext cx="7830720" cy="1146240"/>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en-US">
                <a:ea typeface="宋体" panose="02010600030101010101" pitchFamily="2" charset="-122"/>
              </a:rPr>
              <a:t>Hardware enabled virtualization </a:t>
            </a:r>
          </a:p>
        </p:txBody>
      </p:sp>
      <p:sp>
        <p:nvSpPr>
          <p:cNvPr id="8194" name="Rectangle 2">
            <a:extLst>
              <a:ext uri="{FF2B5EF4-FFF2-40B4-BE49-F238E27FC236}">
                <a16:creationId xmlns:a16="http://schemas.microsoft.com/office/drawing/2014/main" xmlns="" id="{A6585EE8-6588-4694-9A45-FDB6E891C9A2}"/>
              </a:ext>
            </a:extLst>
          </p:cNvPr>
          <p:cNvSpPr>
            <a:spLocks noGrp="1" noChangeArrowheads="1"/>
          </p:cNvSpPr>
          <p:nvPr>
            <p:ph type="body" idx="1"/>
          </p:nvPr>
        </p:nvSpPr>
        <p:spPr>
          <a:xfrm>
            <a:off x="581761" y="1906920"/>
            <a:ext cx="7830720" cy="4320000"/>
          </a:xfrm>
          <a:ln/>
        </p:spPr>
        <p:txBody>
          <a:bodyPr>
            <a:normAutofit lnSpcReduction="10000"/>
          </a:bodyPr>
          <a:lstStyle/>
          <a:p>
            <a:pPr algn="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The virtual machine has its own hardware and allows a guest OS to be run in isolation. </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Intel VT (IVT)</a:t>
            </a:r>
            <a:r>
              <a:rPr lang="ar-SA" altLang="en-US" dirty="0">
                <a:ea typeface="宋体" panose="02010600030101010101" pitchFamily="2" charset="-122"/>
              </a:rPr>
              <a:t>‏</a:t>
            </a:r>
            <a:endParaRPr lang="en-GB" altLang="en-US" dirty="0">
              <a:ea typeface="宋体" panose="02010600030101010101" pitchFamily="2" charset="-122"/>
            </a:endParaRP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AMD virtualization (AMD-V)</a:t>
            </a:r>
            <a:r>
              <a:rPr lang="ar-SA" altLang="en-US" dirty="0">
                <a:ea typeface="宋体" panose="02010600030101010101" pitchFamily="2" charset="-122"/>
              </a:rPr>
              <a:t>‏</a:t>
            </a:r>
            <a:endParaRPr lang="en-GB" altLang="en-US" dirty="0">
              <a:ea typeface="宋体" panose="02010600030101010101" pitchFamily="2" charset="-122"/>
            </a:endParaRP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Examples:</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VMware Fusion</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Parallels Desktop for Mac</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Parallels Workstation</a:t>
            </a:r>
          </a:p>
        </p:txBody>
      </p:sp>
      <p:pic>
        <p:nvPicPr>
          <p:cNvPr id="8195" name="Picture 3">
            <a:extLst>
              <a:ext uri="{FF2B5EF4-FFF2-40B4-BE49-F238E27FC236}">
                <a16:creationId xmlns:a16="http://schemas.microsoft.com/office/drawing/2014/main" xmlns="" id="{12E2791A-7061-4B0D-84A8-1AF31D790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280" y="3940200"/>
            <a:ext cx="3732480" cy="22809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xmlns="" id="{1A2A86E7-818B-494D-85C1-827D844A3372}"/>
              </a:ext>
            </a:extLst>
          </p:cNvPr>
          <p:cNvSpPr>
            <a:spLocks noGrp="1" noChangeArrowheads="1"/>
          </p:cNvSpPr>
          <p:nvPr>
            <p:ph type="title"/>
          </p:nvPr>
        </p:nvSpPr>
        <p:spPr>
          <a:xfrm>
            <a:off x="581761" y="569161"/>
            <a:ext cx="7830720" cy="1146240"/>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en-US">
                <a:ea typeface="宋体" panose="02010600030101010101" pitchFamily="2" charset="-122"/>
              </a:rPr>
              <a:t>Partial virtualization</a:t>
            </a:r>
          </a:p>
        </p:txBody>
      </p:sp>
      <p:sp>
        <p:nvSpPr>
          <p:cNvPr id="9218" name="Rectangle 2">
            <a:extLst>
              <a:ext uri="{FF2B5EF4-FFF2-40B4-BE49-F238E27FC236}">
                <a16:creationId xmlns:a16="http://schemas.microsoft.com/office/drawing/2014/main" xmlns="" id="{870E7900-8498-4B19-9ED7-D0E76AB168AA}"/>
              </a:ext>
            </a:extLst>
          </p:cNvPr>
          <p:cNvSpPr>
            <a:spLocks noGrp="1" noChangeArrowheads="1"/>
          </p:cNvSpPr>
          <p:nvPr>
            <p:ph type="body" idx="1"/>
          </p:nvPr>
        </p:nvSpPr>
        <p:spPr>
          <a:xfrm>
            <a:off x="581761" y="1906920"/>
            <a:ext cx="7830720" cy="4320000"/>
          </a:xfrm>
          <a:ln/>
        </p:spPr>
        <p:txBody>
          <a:bodyPr/>
          <a:lstStyle/>
          <a:p>
            <a:pPr algn="just">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i="1" dirty="0">
                <a:ea typeface="宋体" panose="02010600030101010101" pitchFamily="2" charset="-122"/>
              </a:rPr>
              <a:t>The virtual machine simulates multiple instances of much (but not all) of an underlying hardware environment, particularly address spaces.</a:t>
            </a:r>
          </a:p>
        </p:txBody>
      </p:sp>
    </p:spTree>
  </p:cSld>
  <p:clrMapOvr>
    <a:masterClrMapping/>
  </p:clrMapOvr>
  <p:transition>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xmlns="" id="{4FD37BCC-BCA1-4BF3-ABBD-0696B2FCEB51}"/>
              </a:ext>
            </a:extLst>
          </p:cNvPr>
          <p:cNvSpPr>
            <a:spLocks noGrp="1" noChangeArrowheads="1"/>
          </p:cNvSpPr>
          <p:nvPr>
            <p:ph type="title"/>
          </p:nvPr>
        </p:nvSpPr>
        <p:spPr>
          <a:xfrm>
            <a:off x="581761" y="569161"/>
            <a:ext cx="7830720" cy="1146240"/>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en-US">
                <a:ea typeface="宋体" panose="02010600030101010101" pitchFamily="2" charset="-122"/>
              </a:rPr>
              <a:t>Paravirtualization </a:t>
            </a:r>
          </a:p>
        </p:txBody>
      </p:sp>
      <p:sp>
        <p:nvSpPr>
          <p:cNvPr id="10242" name="Rectangle 2">
            <a:extLst>
              <a:ext uri="{FF2B5EF4-FFF2-40B4-BE49-F238E27FC236}">
                <a16:creationId xmlns:a16="http://schemas.microsoft.com/office/drawing/2014/main" xmlns="" id="{0F7803B2-6DD7-4F04-90A0-C102B4B24974}"/>
              </a:ext>
            </a:extLst>
          </p:cNvPr>
          <p:cNvSpPr>
            <a:spLocks noGrp="1" noChangeArrowheads="1"/>
          </p:cNvSpPr>
          <p:nvPr>
            <p:ph type="body" idx="1"/>
          </p:nvPr>
        </p:nvSpPr>
        <p:spPr>
          <a:xfrm>
            <a:off x="581761" y="1906921"/>
            <a:ext cx="7830720" cy="4376160"/>
          </a:xfrm>
          <a:ln/>
        </p:spPr>
        <p:txBody>
          <a:bodyPr>
            <a:normAutofit/>
          </a:bodyPr>
          <a:lstStyle/>
          <a:p>
            <a:pPr algn="just">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The virtual machine does not necessarily simulate hardware, but instead (or in addition) offers a special API that can only be used by </a:t>
            </a:r>
            <a:r>
              <a:rPr lang="en-GB" altLang="en-US" b="1" dirty="0">
                <a:ea typeface="宋体" panose="02010600030101010101" pitchFamily="2" charset="-122"/>
              </a:rPr>
              <a:t>modifying</a:t>
            </a:r>
            <a:r>
              <a:rPr lang="en-GB" altLang="en-US" dirty="0">
                <a:ea typeface="宋体" panose="02010600030101010101" pitchFamily="2" charset="-122"/>
              </a:rPr>
              <a:t> the "guest" OS.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Terminologies</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Hypervisor, </a:t>
            </a:r>
            <a:r>
              <a:rPr lang="en-GB" altLang="en-US" dirty="0" err="1">
                <a:ea typeface="宋体" panose="02010600030101010101" pitchFamily="2" charset="-122"/>
              </a:rPr>
              <a:t>hypercall</a:t>
            </a:r>
            <a:endParaRPr lang="en-GB" altLang="en-US" dirty="0">
              <a:ea typeface="宋体" panose="02010600030101010101" pitchFamily="2" charset="-122"/>
            </a:endParaRP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smtClean="0">
                <a:ea typeface="宋体" panose="02010600030101010101" pitchFamily="2" charset="-122"/>
              </a:rPr>
              <a:t>Examples</a:t>
            </a:r>
            <a:r>
              <a:rPr lang="en-GB" altLang="en-US" dirty="0">
                <a:ea typeface="宋体" panose="02010600030101010101" pitchFamily="2" charset="-122"/>
              </a:rPr>
              <a:t>:</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XEN, KVM, Win4Lin 9x</a:t>
            </a:r>
          </a:p>
        </p:txBody>
      </p:sp>
      <p:pic>
        <p:nvPicPr>
          <p:cNvPr id="10243" name="Picture 3">
            <a:extLst>
              <a:ext uri="{FF2B5EF4-FFF2-40B4-BE49-F238E27FC236}">
                <a16:creationId xmlns:a16="http://schemas.microsoft.com/office/drawing/2014/main" xmlns="" id="{1DAF438B-EDD8-4F3A-B927-965B69943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013641"/>
            <a:ext cx="4147200" cy="24609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xmlns="" id="{3750EE4D-2472-4D28-8302-78E28B112EA3}"/>
              </a:ext>
            </a:extLst>
          </p:cNvPr>
          <p:cNvSpPr>
            <a:spLocks noGrp="1" noChangeArrowheads="1"/>
          </p:cNvSpPr>
          <p:nvPr>
            <p:ph type="title"/>
          </p:nvPr>
        </p:nvSpPr>
        <p:spPr>
          <a:xfrm>
            <a:off x="581761" y="569161"/>
            <a:ext cx="7830720" cy="1146240"/>
          </a:xfrm>
          <a:ln/>
        </p:spPr>
        <p:txBody>
          <a:bodyPr>
            <a:normAutofit fontScale="90000"/>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en-US">
                <a:ea typeface="宋体" panose="02010600030101010101" pitchFamily="2" charset="-122"/>
              </a:rPr>
              <a:t>Operating system-level virtualization </a:t>
            </a:r>
          </a:p>
        </p:txBody>
      </p:sp>
      <p:sp>
        <p:nvSpPr>
          <p:cNvPr id="11266" name="Rectangle 2">
            <a:extLst>
              <a:ext uri="{FF2B5EF4-FFF2-40B4-BE49-F238E27FC236}">
                <a16:creationId xmlns:a16="http://schemas.microsoft.com/office/drawing/2014/main" xmlns="" id="{6B31D69B-4C5A-464E-BBEA-5E92EF8F66D8}"/>
              </a:ext>
            </a:extLst>
          </p:cNvPr>
          <p:cNvSpPr>
            <a:spLocks noGrp="1" noChangeArrowheads="1"/>
          </p:cNvSpPr>
          <p:nvPr>
            <p:ph type="body" idx="1"/>
          </p:nvPr>
        </p:nvSpPr>
        <p:spPr>
          <a:xfrm>
            <a:off x="581761" y="1906921"/>
            <a:ext cx="7830720" cy="4788000"/>
          </a:xfrm>
          <a:ln/>
        </p:spPr>
        <p:txBody>
          <a:bodyPr>
            <a:normAutofit lnSpcReduction="10000"/>
          </a:bodyPr>
          <a:lstStyle/>
          <a:p>
            <a:pPr algn="just">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Virtualizing a physical server at the operating system level, enabling multiple isolated and secure virtualized servers to run on a single physical server.</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Examples:</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Parallels Workstation</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Linux-</a:t>
            </a:r>
            <a:r>
              <a:rPr lang="en-GB" altLang="en-US" dirty="0" err="1">
                <a:ea typeface="宋体" panose="02010600030101010101" pitchFamily="2" charset="-122"/>
              </a:rPr>
              <a:t>VServer</a:t>
            </a:r>
            <a:r>
              <a:rPr lang="en-GB" altLang="en-US" dirty="0">
                <a:ea typeface="宋体" panose="02010600030101010101" pitchFamily="2" charset="-122"/>
              </a:rPr>
              <a:t>, </a:t>
            </a:r>
            <a:r>
              <a:rPr lang="en-GB" altLang="en-US" dirty="0" err="1">
                <a:ea typeface="宋体" panose="02010600030101010101" pitchFamily="2" charset="-122"/>
              </a:rPr>
              <a:t>Virtuozzo</a:t>
            </a:r>
            <a:endParaRPr lang="en-GB" altLang="en-US" dirty="0">
              <a:ea typeface="宋体" panose="02010600030101010101" pitchFamily="2" charset="-122"/>
            </a:endParaRP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err="1">
                <a:ea typeface="宋体" panose="02010600030101010101" pitchFamily="2" charset="-122"/>
              </a:rPr>
              <a:t>OpenVZ</a:t>
            </a:r>
            <a:r>
              <a:rPr lang="en-GB" altLang="en-US" dirty="0">
                <a:ea typeface="宋体" panose="02010600030101010101" pitchFamily="2" charset="-122"/>
              </a:rPr>
              <a:t>, Solaris Containers</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FreeBSD Jails</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Chroot ?</a:t>
            </a:r>
          </a:p>
        </p:txBody>
      </p:sp>
      <p:pic>
        <p:nvPicPr>
          <p:cNvPr id="11267" name="Picture 3">
            <a:extLst>
              <a:ext uri="{FF2B5EF4-FFF2-40B4-BE49-F238E27FC236}">
                <a16:creationId xmlns:a16="http://schemas.microsoft.com/office/drawing/2014/main" xmlns="" id="{E66D88DF-2F11-4403-A383-DF63D83C7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000" y="3940200"/>
            <a:ext cx="3939840" cy="22809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xmlns="" id="{054CE2C3-14E6-4E4D-B836-4FD04D246654}"/>
              </a:ext>
            </a:extLst>
          </p:cNvPr>
          <p:cNvSpPr>
            <a:spLocks noGrp="1"/>
          </p:cNvSpPr>
          <p:nvPr>
            <p:ph type="title"/>
          </p:nvPr>
        </p:nvSpPr>
        <p:spPr/>
        <p:txBody>
          <a:bodyPr/>
          <a:lstStyle/>
          <a:p>
            <a:r>
              <a:rPr lang="en-US" altLang="en-US"/>
              <a:t>What is required?</a:t>
            </a:r>
          </a:p>
        </p:txBody>
      </p:sp>
      <p:sp>
        <p:nvSpPr>
          <p:cNvPr id="45059" name="Content Placeholder 2">
            <a:extLst>
              <a:ext uri="{FF2B5EF4-FFF2-40B4-BE49-F238E27FC236}">
                <a16:creationId xmlns:a16="http://schemas.microsoft.com/office/drawing/2014/main" xmlns="" id="{234BE221-57B5-470B-91ED-ACB2BCDFB849}"/>
              </a:ext>
            </a:extLst>
          </p:cNvPr>
          <p:cNvSpPr>
            <a:spLocks noGrp="1"/>
          </p:cNvSpPr>
          <p:nvPr>
            <p:ph idx="1"/>
          </p:nvPr>
        </p:nvSpPr>
        <p:spPr/>
        <p:txBody>
          <a:bodyPr/>
          <a:lstStyle/>
          <a:p>
            <a:r>
              <a:rPr lang="en-US" altLang="en-US"/>
              <a:t>By Cloud Provider </a:t>
            </a:r>
          </a:p>
          <a:p>
            <a:pPr lvl="1"/>
            <a:r>
              <a:rPr lang="en-US" altLang="en-US"/>
              <a:t>Fast scalability – Quick addition and removal of servers </a:t>
            </a:r>
          </a:p>
          <a:p>
            <a:pPr lvl="1"/>
            <a:r>
              <a:rPr lang="en-US" altLang="en-US"/>
              <a:t>Service to customers should not be denied. </a:t>
            </a:r>
          </a:p>
          <a:p>
            <a:pPr lvl="1"/>
            <a:r>
              <a:rPr lang="en-US" altLang="en-US"/>
              <a:t>SLA should not be Violated </a:t>
            </a:r>
          </a:p>
          <a:p>
            <a:pPr lvl="1"/>
            <a:r>
              <a:rPr lang="en-US" altLang="en-US"/>
              <a:t>Efficient Resource Utilization</a:t>
            </a:r>
          </a:p>
        </p:txBody>
      </p:sp>
      <p:sp>
        <p:nvSpPr>
          <p:cNvPr id="4" name="Slide Number Placeholder 3">
            <a:extLst>
              <a:ext uri="{FF2B5EF4-FFF2-40B4-BE49-F238E27FC236}">
                <a16:creationId xmlns:a16="http://schemas.microsoft.com/office/drawing/2014/main" xmlns="" id="{8B2A0E1E-6AEC-4FB0-B92A-945CC0E44743}"/>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D9EE6D57-D5D1-4627-A3A8-20F5BEDA1119}" type="slidenum">
              <a:rPr lang="en-GB" altLang="en-US" sz="1200">
                <a:solidFill>
                  <a:srgbClr val="898989"/>
                </a:solidFill>
              </a:rPr>
              <a:pPr eaLnBrk="1" hangingPunct="1"/>
              <a:t>3</a:t>
            </a:fld>
            <a:endParaRPr lang="en-GB" altLang="en-US" sz="1200">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xmlns="" id="{011A4D15-25A8-4CA4-BC1F-98C5E84CE22A}"/>
              </a:ext>
            </a:extLst>
          </p:cNvPr>
          <p:cNvSpPr>
            <a:spLocks noGrp="1" noChangeArrowheads="1"/>
          </p:cNvSpPr>
          <p:nvPr>
            <p:ph type="title"/>
          </p:nvPr>
        </p:nvSpPr>
        <p:spPr>
          <a:xfrm>
            <a:off x="581761" y="569161"/>
            <a:ext cx="7830720" cy="1146240"/>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en-US">
                <a:ea typeface="宋体" panose="02010600030101010101" pitchFamily="2" charset="-122"/>
              </a:rPr>
              <a:t>Application Virtualization </a:t>
            </a:r>
          </a:p>
        </p:txBody>
      </p:sp>
      <p:sp>
        <p:nvSpPr>
          <p:cNvPr id="12290" name="Rectangle 2">
            <a:extLst>
              <a:ext uri="{FF2B5EF4-FFF2-40B4-BE49-F238E27FC236}">
                <a16:creationId xmlns:a16="http://schemas.microsoft.com/office/drawing/2014/main" xmlns="" id="{741058AB-2DC2-4C2C-B6E8-A12A7BB1D137}"/>
              </a:ext>
            </a:extLst>
          </p:cNvPr>
          <p:cNvSpPr>
            <a:spLocks noGrp="1" noChangeArrowheads="1"/>
          </p:cNvSpPr>
          <p:nvPr>
            <p:ph type="body" idx="1"/>
          </p:nvPr>
        </p:nvSpPr>
        <p:spPr>
          <a:xfrm>
            <a:off x="581761" y="1906920"/>
            <a:ext cx="7830720" cy="4320000"/>
          </a:xfrm>
          <a:ln/>
        </p:spPr>
        <p:txBody>
          <a:bodyPr>
            <a:normAutofit fontScale="92500" lnSpcReduction="10000"/>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Typically for the purpose allowing application binaries to be portably run on many different computer architectures and operating systems.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solidFill>
                  <a:srgbClr val="CCCCFF"/>
                </a:solidFill>
                <a:ea typeface="宋体" panose="02010600030101010101" pitchFamily="2" charset="-122"/>
                <a:hlinkClick r:id="rId3"/>
              </a:rPr>
              <a:t>http://en.wikipedia.org/wiki/Comparison_of_Application_Virtual_Machines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Examples:</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.NET CLR</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JVM</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en-US" dirty="0">
                <a:ea typeface="宋体" panose="02010600030101010101" pitchFamily="2" charset="-122"/>
              </a:rPr>
              <a:t>Script Languages</a:t>
            </a:r>
            <a:r>
              <a:rPr lang="en-GB" altLang="en-US" dirty="0" smtClean="0">
                <a:ea typeface="宋体" panose="02010600030101010101" pitchFamily="2" charset="-122"/>
              </a:rPr>
              <a:t>: Python, Ruby, </a:t>
            </a:r>
            <a:r>
              <a:rPr lang="en-GB" altLang="en-US" dirty="0" err="1" smtClean="0">
                <a:ea typeface="宋体" panose="02010600030101010101" pitchFamily="2" charset="-122"/>
              </a:rPr>
              <a:t>Javascript</a:t>
            </a:r>
            <a:r>
              <a:rPr lang="en-GB" altLang="en-US" dirty="0">
                <a:ea typeface="宋体" panose="02010600030101010101" pitchFamily="2" charset="-122"/>
              </a:rPr>
              <a:t>...</a:t>
            </a:r>
          </a:p>
        </p:txBody>
      </p:sp>
    </p:spTree>
  </p:cSld>
  <p:clrMapOvr>
    <a:masterClrMapping/>
  </p:clrMapOvr>
  <p:transition>
    <p:strips dir="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xmlns="" id="{825398D2-B1F7-449B-8C0B-2C501F04AEF8}"/>
              </a:ext>
            </a:extLst>
          </p:cNvPr>
          <p:cNvSpPr>
            <a:spLocks noGrp="1"/>
          </p:cNvSpPr>
          <p:nvPr>
            <p:ph type="title"/>
          </p:nvPr>
        </p:nvSpPr>
        <p:spPr/>
        <p:txBody>
          <a:bodyPr/>
          <a:lstStyle/>
          <a:p>
            <a:r>
              <a:rPr lang="en-US" altLang="en-US"/>
              <a:t>Requirement for Virtualizability</a:t>
            </a:r>
          </a:p>
        </p:txBody>
      </p:sp>
      <p:sp>
        <p:nvSpPr>
          <p:cNvPr id="55299" name="Content Placeholder 2">
            <a:extLst>
              <a:ext uri="{FF2B5EF4-FFF2-40B4-BE49-F238E27FC236}">
                <a16:creationId xmlns:a16="http://schemas.microsoft.com/office/drawing/2014/main" xmlns="" id="{E5719190-866F-4E92-9A33-3DD33DE87A95}"/>
              </a:ext>
            </a:extLst>
          </p:cNvPr>
          <p:cNvSpPr>
            <a:spLocks noGrp="1"/>
          </p:cNvSpPr>
          <p:nvPr>
            <p:ph idx="1"/>
          </p:nvPr>
        </p:nvSpPr>
        <p:spPr/>
        <p:txBody>
          <a:bodyPr/>
          <a:lstStyle/>
          <a:p>
            <a:pPr algn="just"/>
            <a:r>
              <a:rPr lang="en-US" altLang="en-US" sz="2000"/>
              <a:t>Popek and Goldberg [1974 paper] mentioned a set of requirements that must be met. </a:t>
            </a:r>
          </a:p>
          <a:p>
            <a:pPr algn="just"/>
            <a:r>
              <a:rPr lang="en-US" altLang="en-US" sz="2000"/>
              <a:t>They divided instructions into three categories: </a:t>
            </a:r>
          </a:p>
          <a:p>
            <a:pPr lvl="1" algn="just"/>
            <a:r>
              <a:rPr lang="en-US" altLang="en-US" sz="2000" b="1"/>
              <a:t>Privileged instructions</a:t>
            </a:r>
            <a:r>
              <a:rPr lang="en-US" altLang="en-US" sz="2000"/>
              <a:t>: execute in a privileged mode, but will trap otherwise.</a:t>
            </a:r>
          </a:p>
          <a:p>
            <a:pPr lvl="1" algn="just"/>
            <a:r>
              <a:rPr lang="en-US" altLang="en-US" sz="2000"/>
              <a:t> </a:t>
            </a:r>
            <a:r>
              <a:rPr lang="en-US" altLang="en-US" sz="2000" b="1"/>
              <a:t>Control sensitive instructions</a:t>
            </a:r>
            <a:r>
              <a:rPr lang="en-US" altLang="en-US" sz="2000"/>
              <a:t>: attempt to change the config of resources </a:t>
            </a:r>
          </a:p>
          <a:p>
            <a:pPr lvl="1" algn="just"/>
            <a:r>
              <a:rPr lang="en-US" altLang="en-US" sz="2000" b="1"/>
              <a:t>Behavior sensitive instructions:</a:t>
            </a:r>
            <a:r>
              <a:rPr lang="en-US" altLang="en-US" sz="2000"/>
              <a:t> are those that behave in a different way depending on the config of resources</a:t>
            </a:r>
          </a:p>
          <a:p>
            <a:pPr algn="just"/>
            <a:r>
              <a:rPr lang="en-US" altLang="en-US" sz="2000"/>
              <a:t>They said that all sensitive instructions must also be privileged instructions. </a:t>
            </a:r>
          </a:p>
          <a:p>
            <a:pPr algn="just"/>
            <a:r>
              <a:rPr lang="en-US" altLang="en-US" sz="2000"/>
              <a:t>Hypervisor must be able to intercept any instructions that changes the state of the machine in a way that impacts other processes.</a:t>
            </a:r>
          </a:p>
        </p:txBody>
      </p:sp>
      <p:sp>
        <p:nvSpPr>
          <p:cNvPr id="4" name="Slide Number Placeholder 3">
            <a:extLst>
              <a:ext uri="{FF2B5EF4-FFF2-40B4-BE49-F238E27FC236}">
                <a16:creationId xmlns:a16="http://schemas.microsoft.com/office/drawing/2014/main" xmlns="" id="{BBAD5C2D-FEC4-493D-BAC3-AB9FB757DFA7}"/>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88E5BC40-445A-4877-8EEB-B204D06B5E97}" type="slidenum">
              <a:rPr lang="en-GB" altLang="en-US" sz="1200">
                <a:solidFill>
                  <a:srgbClr val="898989"/>
                </a:solidFill>
              </a:rPr>
              <a:pPr eaLnBrk="1" hangingPunct="1"/>
              <a:t>31</a:t>
            </a:fld>
            <a:endParaRPr lang="en-GB" altLang="en-US" sz="1200">
              <a:solidFill>
                <a:srgbClr val="898989"/>
              </a:solidFill>
            </a:endParaRPr>
          </a:p>
        </p:txBody>
      </p:sp>
    </p:spTree>
    <p:extLst>
      <p:ext uri="{BB962C8B-B14F-4D97-AF65-F5344CB8AC3E}">
        <p14:creationId xmlns:p14="http://schemas.microsoft.com/office/powerpoint/2010/main" val="3364983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8">
            <a:extLst>
              <a:ext uri="{FF2B5EF4-FFF2-40B4-BE49-F238E27FC236}">
                <a16:creationId xmlns:a16="http://schemas.microsoft.com/office/drawing/2014/main" xmlns="" id="{500918F7-4992-4B45-898F-3D97F36ACCA6}"/>
              </a:ext>
            </a:extLst>
          </p:cNvPr>
          <p:cNvSpPr>
            <a:spLocks noGrp="1"/>
          </p:cNvSpPr>
          <p:nvPr>
            <p:ph type="title"/>
          </p:nvPr>
        </p:nvSpPr>
        <p:spPr/>
        <p:txBody>
          <a:bodyPr/>
          <a:lstStyle/>
          <a:p>
            <a:r>
              <a:rPr lang="en-US" altLang="en-US"/>
              <a:t>CPU Sharing</a:t>
            </a:r>
          </a:p>
        </p:txBody>
      </p:sp>
      <p:sp>
        <p:nvSpPr>
          <p:cNvPr id="62467" name="Content Placeholder 5">
            <a:extLst>
              <a:ext uri="{FF2B5EF4-FFF2-40B4-BE49-F238E27FC236}">
                <a16:creationId xmlns:a16="http://schemas.microsoft.com/office/drawing/2014/main" xmlns="" id="{0DE3057C-1A0F-4A6E-B003-CCB1298DD40F}"/>
              </a:ext>
            </a:extLst>
          </p:cNvPr>
          <p:cNvSpPr>
            <a:spLocks noGrp="1"/>
          </p:cNvSpPr>
          <p:nvPr>
            <p:ph idx="1"/>
          </p:nvPr>
        </p:nvSpPr>
        <p:spPr/>
        <p:txBody>
          <a:bodyPr/>
          <a:lstStyle/>
          <a:p>
            <a:pPr algn="just"/>
            <a:r>
              <a:rPr lang="en-US" altLang="en-US" sz="2000"/>
              <a:t>VMM or Hypervisor provides a virtual view of CPU to VMs.</a:t>
            </a:r>
          </a:p>
          <a:p>
            <a:pPr algn="just"/>
            <a:r>
              <a:rPr lang="en-US" altLang="en-US" sz="2000"/>
              <a:t>In multi processing, CPU is allotted to the different processes in form of time slices by the OS.</a:t>
            </a:r>
          </a:p>
          <a:p>
            <a:pPr algn="just"/>
            <a:r>
              <a:rPr lang="en-US" altLang="en-US" sz="2000"/>
              <a:t>Similarly VMM or Hypervisor allots CPU to different VMs.</a:t>
            </a:r>
          </a:p>
        </p:txBody>
      </p:sp>
      <p:sp>
        <p:nvSpPr>
          <p:cNvPr id="4" name="Slide Number Placeholder 3">
            <a:extLst>
              <a:ext uri="{FF2B5EF4-FFF2-40B4-BE49-F238E27FC236}">
                <a16:creationId xmlns:a16="http://schemas.microsoft.com/office/drawing/2014/main" xmlns="" id="{7EAFE472-34AC-45CF-9098-869162BD2DCF}"/>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6044CBDC-6EBB-4C71-A193-33A494A2E195}" type="slidenum">
              <a:rPr lang="en-GB" altLang="en-US" sz="1200">
                <a:solidFill>
                  <a:srgbClr val="898989"/>
                </a:solidFill>
              </a:rPr>
              <a:pPr eaLnBrk="1" hangingPunct="1"/>
              <a:t>32</a:t>
            </a:fld>
            <a:endParaRPr lang="en-GB" altLang="en-US" sz="1200">
              <a:solidFill>
                <a:srgbClr val="898989"/>
              </a:solidFill>
            </a:endParaRPr>
          </a:p>
        </p:txBody>
      </p:sp>
      <p:pic>
        <p:nvPicPr>
          <p:cNvPr id="62469" name="Picture 2">
            <a:extLst>
              <a:ext uri="{FF2B5EF4-FFF2-40B4-BE49-F238E27FC236}">
                <a16:creationId xmlns:a16="http://schemas.microsoft.com/office/drawing/2014/main" xmlns="" id="{ACB5985A-35B5-4075-BEC0-843D55842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13100"/>
            <a:ext cx="688657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xmlns="" id="{BF6D4D0B-FD74-465D-9838-7AE8295AE64C}"/>
              </a:ext>
            </a:extLst>
          </p:cNvPr>
          <p:cNvSpPr>
            <a:spLocks noGrp="1"/>
          </p:cNvSpPr>
          <p:nvPr>
            <p:ph type="title"/>
          </p:nvPr>
        </p:nvSpPr>
        <p:spPr/>
        <p:txBody>
          <a:bodyPr/>
          <a:lstStyle/>
          <a:p>
            <a:r>
              <a:rPr lang="en-US" altLang="en-US"/>
              <a:t>XEN Hypercall</a:t>
            </a:r>
          </a:p>
        </p:txBody>
      </p:sp>
      <p:sp>
        <p:nvSpPr>
          <p:cNvPr id="63491" name="Content Placeholder 2">
            <a:extLst>
              <a:ext uri="{FF2B5EF4-FFF2-40B4-BE49-F238E27FC236}">
                <a16:creationId xmlns:a16="http://schemas.microsoft.com/office/drawing/2014/main" xmlns="" id="{82D4313C-3162-4133-950E-D9F903934F81}"/>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xmlns="" id="{9FEF4BA1-AFAC-4FF0-897A-B6963B918F4E}"/>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B619C335-AA4F-458D-8163-2CAA04DC8E06}" type="slidenum">
              <a:rPr lang="en-GB" altLang="en-US" sz="1200">
                <a:solidFill>
                  <a:srgbClr val="898989"/>
                </a:solidFill>
              </a:rPr>
              <a:pPr eaLnBrk="1" hangingPunct="1"/>
              <a:t>33</a:t>
            </a:fld>
            <a:endParaRPr lang="en-GB" altLang="en-US" sz="1200">
              <a:solidFill>
                <a:srgbClr val="898989"/>
              </a:solidFill>
            </a:endParaRPr>
          </a:p>
        </p:txBody>
      </p:sp>
      <p:pic>
        <p:nvPicPr>
          <p:cNvPr id="63493" name="Picture 2">
            <a:extLst>
              <a:ext uri="{FF2B5EF4-FFF2-40B4-BE49-F238E27FC236}">
                <a16:creationId xmlns:a16="http://schemas.microsoft.com/office/drawing/2014/main" xmlns="" id="{23803EA3-47D3-4B08-B002-C1EE2EB60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557338"/>
            <a:ext cx="6911975"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xmlns="" id="{2864BEFA-B4E9-4F07-B0A0-EB9665FED018}"/>
              </a:ext>
            </a:extLst>
          </p:cNvPr>
          <p:cNvSpPr>
            <a:spLocks noGrp="1"/>
          </p:cNvSpPr>
          <p:nvPr>
            <p:ph type="title"/>
          </p:nvPr>
        </p:nvSpPr>
        <p:spPr/>
        <p:txBody>
          <a:bodyPr/>
          <a:lstStyle/>
          <a:p>
            <a:r>
              <a:rPr lang="en-US" altLang="en-US"/>
              <a:t>Memory sharing</a:t>
            </a:r>
          </a:p>
        </p:txBody>
      </p:sp>
      <p:sp>
        <p:nvSpPr>
          <p:cNvPr id="64515" name="Content Placeholder 2">
            <a:extLst>
              <a:ext uri="{FF2B5EF4-FFF2-40B4-BE49-F238E27FC236}">
                <a16:creationId xmlns:a16="http://schemas.microsoft.com/office/drawing/2014/main" xmlns="" id="{0D0B860A-47B4-403C-AD95-DEE7435BB164}"/>
              </a:ext>
            </a:extLst>
          </p:cNvPr>
          <p:cNvSpPr>
            <a:spLocks noGrp="1"/>
          </p:cNvSpPr>
          <p:nvPr>
            <p:ph idx="1"/>
          </p:nvPr>
        </p:nvSpPr>
        <p:spPr/>
        <p:txBody>
          <a:bodyPr/>
          <a:lstStyle/>
          <a:p>
            <a:pPr algn="just"/>
            <a:r>
              <a:rPr lang="en-US" altLang="en-US" sz="2000"/>
              <a:t>In Multiprogramming there is a single level of indirection maintained by Kernel. </a:t>
            </a:r>
          </a:p>
          <a:p>
            <a:pPr algn="just"/>
            <a:r>
              <a:rPr lang="en-US" altLang="en-US" sz="2000"/>
              <a:t>In case of Virtual Machines there is one more level of indirection maintained by VMM</a:t>
            </a:r>
          </a:p>
        </p:txBody>
      </p:sp>
      <p:sp>
        <p:nvSpPr>
          <p:cNvPr id="4" name="Slide Number Placeholder 3">
            <a:extLst>
              <a:ext uri="{FF2B5EF4-FFF2-40B4-BE49-F238E27FC236}">
                <a16:creationId xmlns:a16="http://schemas.microsoft.com/office/drawing/2014/main" xmlns="" id="{90438EBA-B200-4F60-A629-3CC21175ED57}"/>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BDFF8F61-64C9-4FFD-BA82-BC1145A498C3}" type="slidenum">
              <a:rPr lang="en-GB" altLang="en-US" sz="1200">
                <a:solidFill>
                  <a:srgbClr val="898989"/>
                </a:solidFill>
              </a:rPr>
              <a:pPr eaLnBrk="1" hangingPunct="1"/>
              <a:t>34</a:t>
            </a:fld>
            <a:endParaRPr lang="en-GB" altLang="en-US" sz="1200">
              <a:solidFill>
                <a:srgbClr val="898989"/>
              </a:solidFill>
            </a:endParaRPr>
          </a:p>
        </p:txBody>
      </p:sp>
      <p:pic>
        <p:nvPicPr>
          <p:cNvPr id="64517" name="Picture 2">
            <a:extLst>
              <a:ext uri="{FF2B5EF4-FFF2-40B4-BE49-F238E27FC236}">
                <a16:creationId xmlns:a16="http://schemas.microsoft.com/office/drawing/2014/main" xmlns="" id="{01DC4920-04B6-4D59-A9AB-77485B394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994025"/>
            <a:ext cx="799147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xmlns="" id="{EF706E4B-3805-48C6-B690-19E4796C45E6}"/>
              </a:ext>
            </a:extLst>
          </p:cNvPr>
          <p:cNvSpPr>
            <a:spLocks noGrp="1"/>
          </p:cNvSpPr>
          <p:nvPr>
            <p:ph type="title"/>
          </p:nvPr>
        </p:nvSpPr>
        <p:spPr/>
        <p:txBody>
          <a:bodyPr/>
          <a:lstStyle/>
          <a:p>
            <a:r>
              <a:rPr lang="en-US" altLang="en-US"/>
              <a:t>IO Sharing</a:t>
            </a:r>
          </a:p>
        </p:txBody>
      </p:sp>
      <p:sp>
        <p:nvSpPr>
          <p:cNvPr id="65539" name="Content Placeholder 2">
            <a:extLst>
              <a:ext uri="{FF2B5EF4-FFF2-40B4-BE49-F238E27FC236}">
                <a16:creationId xmlns:a16="http://schemas.microsoft.com/office/drawing/2014/main" xmlns="" id="{483AAFB4-4D17-4772-BF9A-9FE0A82ABB78}"/>
              </a:ext>
            </a:extLst>
          </p:cNvPr>
          <p:cNvSpPr>
            <a:spLocks noGrp="1"/>
          </p:cNvSpPr>
          <p:nvPr>
            <p:ph idx="1"/>
          </p:nvPr>
        </p:nvSpPr>
        <p:spPr/>
        <p:txBody>
          <a:bodyPr/>
          <a:lstStyle/>
          <a:p>
            <a:r>
              <a:rPr lang="en-US" altLang="en-US" sz="2000"/>
              <a:t>DMA Problem </a:t>
            </a:r>
          </a:p>
          <a:p>
            <a:pPr lvl="1"/>
            <a:r>
              <a:rPr lang="en-US" altLang="en-US" sz="2000"/>
              <a:t>Device needs to use Physical Memory location. </a:t>
            </a:r>
          </a:p>
          <a:p>
            <a:pPr lvl="1"/>
            <a:r>
              <a:rPr lang="en-US" altLang="en-US" sz="2000"/>
              <a:t>In a virtualized environment, the kernel is running in a hypervisor provided virtual address space</a:t>
            </a:r>
          </a:p>
          <a:p>
            <a:pPr lvl="1"/>
            <a:r>
              <a:rPr lang="en-US" altLang="en-US" sz="2000"/>
              <a:t>Allowing the guest kernel to convey an arbitrary location to device for writing is a serious security hole</a:t>
            </a:r>
          </a:p>
          <a:p>
            <a:pPr lvl="1"/>
            <a:r>
              <a:rPr lang="en-US" altLang="en-US" sz="2000"/>
              <a:t>Detecting a DMA instruction is nontrivial. Each device defines its own protocol for talking to drivers.</a:t>
            </a:r>
          </a:p>
          <a:p>
            <a:r>
              <a:rPr lang="en-US" altLang="en-US" sz="2000"/>
              <a:t>XEN Follows Split Driver Model:  Dom 0 does the IO on behalf of all the other guests.</a:t>
            </a:r>
          </a:p>
          <a:p>
            <a:pPr lvl="1"/>
            <a:r>
              <a:rPr lang="en-US" altLang="en-US" sz="2000"/>
              <a:t>As DOM0 is privileged the IO has no problem</a:t>
            </a:r>
          </a:p>
        </p:txBody>
      </p:sp>
      <p:sp>
        <p:nvSpPr>
          <p:cNvPr id="4" name="Slide Number Placeholder 3">
            <a:extLst>
              <a:ext uri="{FF2B5EF4-FFF2-40B4-BE49-F238E27FC236}">
                <a16:creationId xmlns:a16="http://schemas.microsoft.com/office/drawing/2014/main" xmlns="" id="{D8FC57F8-9B25-42C5-9A8A-7C08B15E9E79}"/>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AB712DF8-A8AE-43EB-9281-FF4D1D1EDC82}" type="slidenum">
              <a:rPr lang="en-GB" altLang="en-US" sz="1200">
                <a:solidFill>
                  <a:srgbClr val="898989"/>
                </a:solidFill>
              </a:rPr>
              <a:pPr eaLnBrk="1" hangingPunct="1"/>
              <a:t>35</a:t>
            </a:fld>
            <a:endParaRPr lang="en-GB" altLang="en-US" sz="1200">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xmlns="" id="{94A1600E-2A8F-4BDD-9E09-B7F9DEC8825A}"/>
              </a:ext>
            </a:extLst>
          </p:cNvPr>
          <p:cNvSpPr>
            <a:spLocks noGrp="1"/>
          </p:cNvSpPr>
          <p:nvPr>
            <p:ph type="title"/>
          </p:nvPr>
        </p:nvSpPr>
        <p:spPr/>
        <p:txBody>
          <a:bodyPr/>
          <a:lstStyle/>
          <a:p>
            <a:r>
              <a:rPr lang="it-IT" altLang="en-US"/>
              <a:t>XEN IO Split Device Driver</a:t>
            </a:r>
            <a:endParaRPr lang="en-US" altLang="en-US"/>
          </a:p>
        </p:txBody>
      </p:sp>
      <p:sp>
        <p:nvSpPr>
          <p:cNvPr id="66563" name="Content Placeholder 2">
            <a:extLst>
              <a:ext uri="{FF2B5EF4-FFF2-40B4-BE49-F238E27FC236}">
                <a16:creationId xmlns:a16="http://schemas.microsoft.com/office/drawing/2014/main" xmlns="" id="{F85549DE-50D7-4BCE-A9DB-95BF918BA295}"/>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xmlns="" id="{F37A26EC-6B05-4284-831E-BD33539891CC}"/>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64D9DB74-ED91-4137-95A2-290ACB19BB9D}" type="slidenum">
              <a:rPr lang="en-GB" altLang="en-US" sz="1200">
                <a:solidFill>
                  <a:srgbClr val="898989"/>
                </a:solidFill>
              </a:rPr>
              <a:pPr eaLnBrk="1" hangingPunct="1"/>
              <a:t>36</a:t>
            </a:fld>
            <a:endParaRPr lang="en-GB" altLang="en-US" sz="1200">
              <a:solidFill>
                <a:srgbClr val="898989"/>
              </a:solidFill>
            </a:endParaRPr>
          </a:p>
        </p:txBody>
      </p:sp>
      <p:pic>
        <p:nvPicPr>
          <p:cNvPr id="66565" name="Picture 2">
            <a:extLst>
              <a:ext uri="{FF2B5EF4-FFF2-40B4-BE49-F238E27FC236}">
                <a16:creationId xmlns:a16="http://schemas.microsoft.com/office/drawing/2014/main" xmlns="" id="{CE6996D9-6590-44D0-B329-3C24F6432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1517650"/>
            <a:ext cx="8120063"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xmlns="" id="{9B393A1D-D386-4102-A5D0-FB50825F81DB}"/>
              </a:ext>
            </a:extLst>
          </p:cNvPr>
          <p:cNvSpPr>
            <a:spLocks noGrp="1"/>
          </p:cNvSpPr>
          <p:nvPr>
            <p:ph type="title"/>
          </p:nvPr>
        </p:nvSpPr>
        <p:spPr/>
        <p:txBody>
          <a:bodyPr/>
          <a:lstStyle/>
          <a:p>
            <a:r>
              <a:rPr lang="en-US" altLang="en-US"/>
              <a:t>IO Ring</a:t>
            </a:r>
          </a:p>
        </p:txBody>
      </p:sp>
      <p:sp>
        <p:nvSpPr>
          <p:cNvPr id="67587" name="Content Placeholder 2">
            <a:extLst>
              <a:ext uri="{FF2B5EF4-FFF2-40B4-BE49-F238E27FC236}">
                <a16:creationId xmlns:a16="http://schemas.microsoft.com/office/drawing/2014/main" xmlns="" id="{38F7729F-38D9-4BBE-909D-CE12194470CA}"/>
              </a:ext>
            </a:extLst>
          </p:cNvPr>
          <p:cNvSpPr>
            <a:spLocks noGrp="1"/>
          </p:cNvSpPr>
          <p:nvPr>
            <p:ph idx="1"/>
          </p:nvPr>
        </p:nvSpPr>
        <p:spPr/>
        <p:txBody>
          <a:bodyPr/>
          <a:lstStyle/>
          <a:p>
            <a:r>
              <a:rPr lang="en-US" altLang="en-US" sz="2400"/>
              <a:t>Shared memory is used with event based synchronization</a:t>
            </a:r>
          </a:p>
        </p:txBody>
      </p:sp>
      <p:sp>
        <p:nvSpPr>
          <p:cNvPr id="4" name="Slide Number Placeholder 3">
            <a:extLst>
              <a:ext uri="{FF2B5EF4-FFF2-40B4-BE49-F238E27FC236}">
                <a16:creationId xmlns:a16="http://schemas.microsoft.com/office/drawing/2014/main" xmlns="" id="{1E5EC23E-5C59-4DD1-9F8B-E567E06B97C3}"/>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973CE6FE-8D7B-4672-83D7-912A00B792D2}" type="slidenum">
              <a:rPr lang="en-GB" altLang="en-US" sz="1200">
                <a:solidFill>
                  <a:srgbClr val="898989"/>
                </a:solidFill>
              </a:rPr>
              <a:pPr eaLnBrk="1" hangingPunct="1"/>
              <a:t>37</a:t>
            </a:fld>
            <a:endParaRPr lang="en-GB" altLang="en-US" sz="1200">
              <a:solidFill>
                <a:srgbClr val="898989"/>
              </a:solidFill>
            </a:endParaRPr>
          </a:p>
        </p:txBody>
      </p:sp>
      <p:pic>
        <p:nvPicPr>
          <p:cNvPr id="67589" name="Picture 2">
            <a:extLst>
              <a:ext uri="{FF2B5EF4-FFF2-40B4-BE49-F238E27FC236}">
                <a16:creationId xmlns:a16="http://schemas.microsoft.com/office/drawing/2014/main" xmlns="" id="{E7A14BDA-5F85-4F2C-A8D0-FF48D7335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205038"/>
            <a:ext cx="5688012"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ChangeArrowheads="1"/>
          </p:cNvSpPr>
          <p:nvPr/>
        </p:nvSpPr>
        <p:spPr bwMode="auto">
          <a:xfrm>
            <a:off x="0" y="1477963"/>
            <a:ext cx="9144000" cy="4038600"/>
          </a:xfrm>
          <a:prstGeom prst="rect">
            <a:avLst/>
          </a:prstGeom>
          <a:noFill/>
          <a:ln w="9525">
            <a:noFill/>
            <a:miter lim="800000"/>
            <a:headEnd/>
            <a:tailEnd/>
          </a:ln>
        </p:spPr>
        <p:txBody>
          <a:bodyPr/>
          <a:lstStyle/>
          <a:p>
            <a:pPr marL="342900" indent="-342900">
              <a:buClr>
                <a:schemeClr val="tx2"/>
              </a:buClr>
              <a:buFont typeface="Wingdings" pitchFamily="2" charset="2"/>
              <a:buChar char="Ø"/>
            </a:pPr>
            <a:endParaRPr lang="en-US" sz="2400">
              <a:solidFill>
                <a:schemeClr val="tx2"/>
              </a:solidFill>
            </a:endParaRPr>
          </a:p>
          <a:p>
            <a:pPr marL="342900" indent="-342900">
              <a:spcBef>
                <a:spcPct val="20000"/>
              </a:spcBef>
            </a:pPr>
            <a:endParaRPr lang="en-US" sz="2800"/>
          </a:p>
          <a:p>
            <a:pPr marL="342900" indent="-342900">
              <a:spcBef>
                <a:spcPct val="20000"/>
              </a:spcBef>
              <a:buFontTx/>
              <a:buChar char="•"/>
            </a:pPr>
            <a:endParaRPr lang="en-US" sz="2000"/>
          </a:p>
        </p:txBody>
      </p:sp>
      <p:sp>
        <p:nvSpPr>
          <p:cNvPr id="14" name="Rectangle 2"/>
          <p:cNvSpPr txBox="1">
            <a:spLocks noChangeArrowheads="1"/>
          </p:cNvSpPr>
          <p:nvPr/>
        </p:nvSpPr>
        <p:spPr>
          <a:xfrm>
            <a:off x="1000125" y="-142875"/>
            <a:ext cx="8229600" cy="1143000"/>
          </a:xfrm>
          <a:prstGeom prst="rect">
            <a:avLst/>
          </a:prstGeom>
        </p:spPr>
        <p:txBody>
          <a:bodyPr anchor="ctr">
            <a:normAutofit/>
          </a:bodyPr>
          <a:lstStyle/>
          <a:p>
            <a:pPr fontAlgn="auto">
              <a:spcAft>
                <a:spcPts val="0"/>
              </a:spcAft>
              <a:defRPr/>
            </a:pPr>
            <a:r>
              <a:rPr lang="en-GB" sz="2900" dirty="0">
                <a:solidFill>
                  <a:srgbClr val="000000"/>
                </a:solidFill>
                <a:effectLst>
                  <a:outerShdw blurRad="38100" dist="38100" dir="2700000" algn="tl">
                    <a:srgbClr val="C0C0C0"/>
                  </a:outerShdw>
                </a:effectLst>
                <a:latin typeface="+mj-lt"/>
                <a:ea typeface="+mj-ea"/>
                <a:cs typeface="+mj-cs"/>
              </a:rPr>
              <a:t>Types of Virtualization</a:t>
            </a:r>
            <a:endParaRPr lang="en-US" sz="2900" dirty="0">
              <a:solidFill>
                <a:srgbClr val="000000"/>
              </a:solidFill>
              <a:effectLst>
                <a:outerShdw blurRad="38100" dist="38100" dir="2700000" algn="tl">
                  <a:srgbClr val="C0C0C0"/>
                </a:outerShdw>
              </a:effectLst>
              <a:latin typeface="+mj-lt"/>
              <a:ea typeface="+mj-ea"/>
              <a:cs typeface="+mj-cs"/>
            </a:endParaRPr>
          </a:p>
        </p:txBody>
      </p:sp>
      <p:grpSp>
        <p:nvGrpSpPr>
          <p:cNvPr id="2" name="Group 35"/>
          <p:cNvGrpSpPr>
            <a:grpSpLocks/>
          </p:cNvGrpSpPr>
          <p:nvPr/>
        </p:nvGrpSpPr>
        <p:grpSpPr bwMode="auto">
          <a:xfrm>
            <a:off x="642938" y="4056063"/>
            <a:ext cx="3756025" cy="2373312"/>
            <a:chOff x="379" y="2205"/>
            <a:chExt cx="2366" cy="1495"/>
          </a:xfrm>
        </p:grpSpPr>
        <p:sp>
          <p:nvSpPr>
            <p:cNvPr id="17433" name="Text Box 22"/>
            <p:cNvSpPr txBox="1">
              <a:spLocks noChangeArrowheads="1"/>
            </p:cNvSpPr>
            <p:nvPr/>
          </p:nvSpPr>
          <p:spPr bwMode="auto">
            <a:xfrm>
              <a:off x="703" y="3521"/>
              <a:ext cx="2042" cy="179"/>
            </a:xfrm>
            <a:prstGeom prst="rect">
              <a:avLst/>
            </a:prstGeom>
            <a:noFill/>
            <a:ln w="9525" algn="ctr">
              <a:noFill/>
              <a:miter lim="800000"/>
              <a:headEnd/>
              <a:tailEnd/>
            </a:ln>
          </p:spPr>
          <p:txBody>
            <a:bodyPr>
              <a:spAutoFit/>
            </a:bodyPr>
            <a:lstStyle/>
            <a:p>
              <a:r>
                <a:rPr lang="en-US" sz="1400"/>
                <a:t>VMware ESX, Microsoft Hyper-V, Xen</a:t>
              </a:r>
            </a:p>
          </p:txBody>
        </p:sp>
        <p:grpSp>
          <p:nvGrpSpPr>
            <p:cNvPr id="3" name="Group 21"/>
            <p:cNvGrpSpPr>
              <a:grpSpLocks/>
            </p:cNvGrpSpPr>
            <p:nvPr/>
          </p:nvGrpSpPr>
          <p:grpSpPr bwMode="auto">
            <a:xfrm>
              <a:off x="930" y="2205"/>
              <a:ext cx="1497" cy="1156"/>
              <a:chOff x="1066" y="2410"/>
              <a:chExt cx="1497" cy="1156"/>
            </a:xfrm>
          </p:grpSpPr>
          <p:sp>
            <p:nvSpPr>
              <p:cNvPr id="17439" name="Text Box 14"/>
              <p:cNvSpPr txBox="1">
                <a:spLocks noChangeArrowheads="1"/>
              </p:cNvSpPr>
              <p:nvPr/>
            </p:nvSpPr>
            <p:spPr bwMode="auto">
              <a:xfrm>
                <a:off x="1066" y="3363"/>
                <a:ext cx="1497" cy="203"/>
              </a:xfrm>
              <a:prstGeom prst="rect">
                <a:avLst/>
              </a:prstGeom>
              <a:solidFill>
                <a:srgbClr val="FF6400"/>
              </a:solidFill>
              <a:ln w="9525" algn="ctr">
                <a:solidFill>
                  <a:schemeClr val="tx1"/>
                </a:solidFill>
                <a:miter lim="800000"/>
                <a:headEnd/>
                <a:tailEnd/>
              </a:ln>
            </p:spPr>
            <p:txBody>
              <a:bodyPr>
                <a:spAutoFit/>
              </a:bodyPr>
              <a:lstStyle/>
              <a:p>
                <a:pPr algn="ctr"/>
                <a:r>
                  <a:rPr lang="en-US" sz="1600"/>
                  <a:t>Hardware</a:t>
                </a:r>
              </a:p>
            </p:txBody>
          </p:sp>
          <p:sp>
            <p:nvSpPr>
              <p:cNvPr id="17440" name="Text Box 17"/>
              <p:cNvSpPr txBox="1">
                <a:spLocks noChangeArrowheads="1"/>
              </p:cNvSpPr>
              <p:nvPr/>
            </p:nvSpPr>
            <p:spPr bwMode="auto">
              <a:xfrm>
                <a:off x="1066" y="3136"/>
                <a:ext cx="1496" cy="203"/>
              </a:xfrm>
              <a:prstGeom prst="rect">
                <a:avLst/>
              </a:prstGeom>
              <a:solidFill>
                <a:srgbClr val="99CC00"/>
              </a:solidFill>
              <a:ln w="9525" algn="ctr">
                <a:solidFill>
                  <a:schemeClr val="tx1"/>
                </a:solidFill>
                <a:miter lim="800000"/>
                <a:headEnd/>
                <a:tailEnd/>
              </a:ln>
            </p:spPr>
            <p:txBody>
              <a:bodyPr>
                <a:spAutoFit/>
              </a:bodyPr>
              <a:lstStyle/>
              <a:p>
                <a:pPr algn="ctr"/>
                <a:r>
                  <a:rPr lang="en-US" sz="1600"/>
                  <a:t>Hypervisor</a:t>
                </a:r>
              </a:p>
            </p:txBody>
          </p:sp>
          <p:sp>
            <p:nvSpPr>
              <p:cNvPr id="17441" name="Text Box 18"/>
              <p:cNvSpPr txBox="1">
                <a:spLocks noChangeArrowheads="1"/>
              </p:cNvSpPr>
              <p:nvPr/>
            </p:nvSpPr>
            <p:spPr bwMode="auto">
              <a:xfrm>
                <a:off x="1066" y="2909"/>
                <a:ext cx="725" cy="203"/>
              </a:xfrm>
              <a:prstGeom prst="rect">
                <a:avLst/>
              </a:prstGeom>
              <a:solidFill>
                <a:schemeClr val="accent1"/>
              </a:solidFill>
              <a:ln w="9525" algn="ctr">
                <a:solidFill>
                  <a:schemeClr val="tx1"/>
                </a:solidFill>
                <a:miter lim="800000"/>
                <a:headEnd/>
                <a:tailEnd/>
              </a:ln>
            </p:spPr>
            <p:txBody>
              <a:bodyPr>
                <a:spAutoFit/>
              </a:bodyPr>
              <a:lstStyle/>
              <a:p>
                <a:pPr algn="ctr"/>
                <a:r>
                  <a:rPr lang="en-US" sz="1600"/>
                  <a:t>VM1</a:t>
                </a:r>
              </a:p>
            </p:txBody>
          </p:sp>
          <p:sp>
            <p:nvSpPr>
              <p:cNvPr id="17442" name="Text Box 19"/>
              <p:cNvSpPr txBox="1">
                <a:spLocks noChangeArrowheads="1"/>
              </p:cNvSpPr>
              <p:nvPr/>
            </p:nvSpPr>
            <p:spPr bwMode="auto">
              <a:xfrm>
                <a:off x="1837" y="2909"/>
                <a:ext cx="725" cy="203"/>
              </a:xfrm>
              <a:prstGeom prst="rect">
                <a:avLst/>
              </a:prstGeom>
              <a:solidFill>
                <a:schemeClr val="accent1"/>
              </a:solidFill>
              <a:ln w="9525" algn="ctr">
                <a:solidFill>
                  <a:schemeClr val="tx1"/>
                </a:solidFill>
                <a:miter lim="800000"/>
                <a:headEnd/>
                <a:tailEnd/>
              </a:ln>
            </p:spPr>
            <p:txBody>
              <a:bodyPr>
                <a:spAutoFit/>
              </a:bodyPr>
              <a:lstStyle/>
              <a:p>
                <a:pPr algn="ctr"/>
                <a:r>
                  <a:rPr lang="en-US" sz="1600"/>
                  <a:t>VM2</a:t>
                </a:r>
              </a:p>
            </p:txBody>
          </p:sp>
          <p:sp>
            <p:nvSpPr>
              <p:cNvPr id="17443" name="Text Box 20"/>
              <p:cNvSpPr txBox="1">
                <a:spLocks noChangeArrowheads="1"/>
              </p:cNvSpPr>
              <p:nvPr/>
            </p:nvSpPr>
            <p:spPr bwMode="auto">
              <a:xfrm>
                <a:off x="1231" y="2410"/>
                <a:ext cx="1241" cy="197"/>
              </a:xfrm>
              <a:prstGeom prst="rect">
                <a:avLst/>
              </a:prstGeom>
              <a:noFill/>
              <a:ln w="9525" algn="ctr">
                <a:noFill/>
                <a:miter lim="800000"/>
                <a:headEnd/>
                <a:tailEnd/>
              </a:ln>
            </p:spPr>
            <p:txBody>
              <a:bodyPr wrap="none">
                <a:spAutoFit/>
              </a:bodyPr>
              <a:lstStyle/>
              <a:p>
                <a:r>
                  <a:rPr lang="en-US" sz="1600"/>
                  <a:t>Type 1 (bare-metal)</a:t>
                </a:r>
              </a:p>
            </p:txBody>
          </p:sp>
        </p:grpSp>
        <p:sp>
          <p:nvSpPr>
            <p:cNvPr id="17435" name="AutoShape 24"/>
            <p:cNvSpPr>
              <a:spLocks/>
            </p:cNvSpPr>
            <p:nvPr/>
          </p:nvSpPr>
          <p:spPr bwMode="auto">
            <a:xfrm>
              <a:off x="789" y="2931"/>
              <a:ext cx="95" cy="436"/>
            </a:xfrm>
            <a:prstGeom prst="leftBrace">
              <a:avLst>
                <a:gd name="adj1" fmla="val 53225"/>
                <a:gd name="adj2" fmla="val 50384"/>
              </a:avLst>
            </a:prstGeom>
            <a:noFill/>
            <a:ln w="9525">
              <a:solidFill>
                <a:schemeClr val="tx1"/>
              </a:solidFill>
              <a:round/>
              <a:headEnd/>
              <a:tailEnd/>
            </a:ln>
          </p:spPr>
          <p:txBody>
            <a:bodyPr wrap="none" anchor="ctr"/>
            <a:lstStyle/>
            <a:p>
              <a:pPr algn="ctr"/>
              <a:endParaRPr lang="en-US"/>
            </a:p>
          </p:txBody>
        </p:sp>
        <p:sp>
          <p:nvSpPr>
            <p:cNvPr id="17436" name="AutoShape 25"/>
            <p:cNvSpPr>
              <a:spLocks/>
            </p:cNvSpPr>
            <p:nvPr/>
          </p:nvSpPr>
          <p:spPr bwMode="auto">
            <a:xfrm>
              <a:off x="789" y="2704"/>
              <a:ext cx="95" cy="210"/>
            </a:xfrm>
            <a:prstGeom prst="leftBrace">
              <a:avLst>
                <a:gd name="adj1" fmla="val 25636"/>
                <a:gd name="adj2" fmla="val 50384"/>
              </a:avLst>
            </a:prstGeom>
            <a:noFill/>
            <a:ln w="9525">
              <a:solidFill>
                <a:schemeClr val="tx1"/>
              </a:solidFill>
              <a:round/>
              <a:headEnd/>
              <a:tailEnd/>
            </a:ln>
          </p:spPr>
          <p:txBody>
            <a:bodyPr wrap="none" anchor="ctr"/>
            <a:lstStyle/>
            <a:p>
              <a:pPr algn="ctr"/>
              <a:endParaRPr lang="en-US"/>
            </a:p>
          </p:txBody>
        </p:sp>
        <p:sp>
          <p:nvSpPr>
            <p:cNvPr id="17437" name="Text Box 26"/>
            <p:cNvSpPr txBox="1">
              <a:spLocks noChangeArrowheads="1"/>
            </p:cNvSpPr>
            <p:nvPr/>
          </p:nvSpPr>
          <p:spPr bwMode="auto">
            <a:xfrm>
              <a:off x="447" y="3060"/>
              <a:ext cx="346" cy="179"/>
            </a:xfrm>
            <a:prstGeom prst="rect">
              <a:avLst/>
            </a:prstGeom>
            <a:noFill/>
            <a:ln w="9525" algn="ctr">
              <a:noFill/>
              <a:miter lim="800000"/>
              <a:headEnd/>
              <a:tailEnd/>
            </a:ln>
          </p:spPr>
          <p:txBody>
            <a:bodyPr wrap="none">
              <a:spAutoFit/>
            </a:bodyPr>
            <a:lstStyle/>
            <a:p>
              <a:r>
                <a:rPr lang="en-US" sz="1400"/>
                <a:t>Host</a:t>
              </a:r>
            </a:p>
          </p:txBody>
        </p:sp>
        <p:sp>
          <p:nvSpPr>
            <p:cNvPr id="17438" name="Text Box 27"/>
            <p:cNvSpPr txBox="1">
              <a:spLocks noChangeArrowheads="1"/>
            </p:cNvSpPr>
            <p:nvPr/>
          </p:nvSpPr>
          <p:spPr bwMode="auto">
            <a:xfrm>
              <a:off x="379" y="2719"/>
              <a:ext cx="414" cy="179"/>
            </a:xfrm>
            <a:prstGeom prst="rect">
              <a:avLst/>
            </a:prstGeom>
            <a:noFill/>
            <a:ln w="9525" algn="ctr">
              <a:noFill/>
              <a:miter lim="800000"/>
              <a:headEnd/>
              <a:tailEnd/>
            </a:ln>
          </p:spPr>
          <p:txBody>
            <a:bodyPr wrap="none">
              <a:spAutoFit/>
            </a:bodyPr>
            <a:lstStyle/>
            <a:p>
              <a:r>
                <a:rPr lang="en-US" sz="1400"/>
                <a:t>Guest</a:t>
              </a:r>
            </a:p>
          </p:txBody>
        </p:sp>
      </p:grpSp>
      <p:grpSp>
        <p:nvGrpSpPr>
          <p:cNvPr id="4" name="Group 37"/>
          <p:cNvGrpSpPr>
            <a:grpSpLocks/>
          </p:cNvGrpSpPr>
          <p:nvPr/>
        </p:nvGrpSpPr>
        <p:grpSpPr bwMode="auto">
          <a:xfrm>
            <a:off x="4572000" y="3857625"/>
            <a:ext cx="3754438" cy="2565400"/>
            <a:chOff x="2828" y="2205"/>
            <a:chExt cx="2365" cy="1616"/>
          </a:xfrm>
        </p:grpSpPr>
        <p:grpSp>
          <p:nvGrpSpPr>
            <p:cNvPr id="5" name="Group 12"/>
            <p:cNvGrpSpPr>
              <a:grpSpLocks/>
            </p:cNvGrpSpPr>
            <p:nvPr/>
          </p:nvGrpSpPr>
          <p:grpSpPr bwMode="auto">
            <a:xfrm>
              <a:off x="3146" y="2205"/>
              <a:ext cx="1497" cy="1156"/>
              <a:chOff x="476" y="2160"/>
              <a:chExt cx="1497" cy="1156"/>
            </a:xfrm>
          </p:grpSpPr>
          <p:sp>
            <p:nvSpPr>
              <p:cNvPr id="17426" name="Text Box 4"/>
              <p:cNvSpPr txBox="1">
                <a:spLocks noChangeArrowheads="1"/>
              </p:cNvSpPr>
              <p:nvPr/>
            </p:nvSpPr>
            <p:spPr bwMode="auto">
              <a:xfrm>
                <a:off x="476" y="3113"/>
                <a:ext cx="1497" cy="203"/>
              </a:xfrm>
              <a:prstGeom prst="rect">
                <a:avLst/>
              </a:prstGeom>
              <a:solidFill>
                <a:srgbClr val="FF6400"/>
              </a:solidFill>
              <a:ln w="9525" algn="ctr">
                <a:solidFill>
                  <a:schemeClr val="tx1"/>
                </a:solidFill>
                <a:miter lim="800000"/>
                <a:headEnd/>
                <a:tailEnd/>
              </a:ln>
            </p:spPr>
            <p:txBody>
              <a:bodyPr>
                <a:spAutoFit/>
              </a:bodyPr>
              <a:lstStyle/>
              <a:p>
                <a:pPr algn="ctr"/>
                <a:r>
                  <a:rPr lang="en-US" sz="1600"/>
                  <a:t>Hardware</a:t>
                </a:r>
              </a:p>
            </p:txBody>
          </p:sp>
          <p:sp>
            <p:nvSpPr>
              <p:cNvPr id="17427" name="Text Box 5"/>
              <p:cNvSpPr txBox="1">
                <a:spLocks noChangeArrowheads="1"/>
              </p:cNvSpPr>
              <p:nvPr/>
            </p:nvSpPr>
            <p:spPr bwMode="auto">
              <a:xfrm>
                <a:off x="476" y="2886"/>
                <a:ext cx="1497" cy="203"/>
              </a:xfrm>
              <a:prstGeom prst="rect">
                <a:avLst/>
              </a:prstGeom>
              <a:solidFill>
                <a:srgbClr val="71BFA7"/>
              </a:solidFill>
              <a:ln w="9525" algn="ctr">
                <a:solidFill>
                  <a:schemeClr val="tx1"/>
                </a:solidFill>
                <a:miter lim="800000"/>
                <a:headEnd/>
                <a:tailEnd/>
              </a:ln>
            </p:spPr>
            <p:txBody>
              <a:bodyPr>
                <a:spAutoFit/>
              </a:bodyPr>
              <a:lstStyle/>
              <a:p>
                <a:pPr algn="ctr"/>
                <a:r>
                  <a:rPr lang="en-US" sz="1600"/>
                  <a:t>OS</a:t>
                </a:r>
              </a:p>
            </p:txBody>
          </p:sp>
          <p:sp>
            <p:nvSpPr>
              <p:cNvPr id="17428" name="Text Box 6"/>
              <p:cNvSpPr txBox="1">
                <a:spLocks noChangeArrowheads="1"/>
              </p:cNvSpPr>
              <p:nvPr/>
            </p:nvSpPr>
            <p:spPr bwMode="auto">
              <a:xfrm>
                <a:off x="476" y="2659"/>
                <a:ext cx="590" cy="203"/>
              </a:xfrm>
              <a:prstGeom prst="rect">
                <a:avLst/>
              </a:prstGeom>
              <a:solidFill>
                <a:srgbClr val="99CC00"/>
              </a:solidFill>
              <a:ln w="9525" algn="ctr">
                <a:solidFill>
                  <a:schemeClr val="tx1"/>
                </a:solidFill>
                <a:miter lim="800000"/>
                <a:headEnd/>
                <a:tailEnd/>
              </a:ln>
            </p:spPr>
            <p:txBody>
              <a:bodyPr>
                <a:spAutoFit/>
              </a:bodyPr>
              <a:lstStyle/>
              <a:p>
                <a:pPr algn="ctr"/>
                <a:r>
                  <a:rPr lang="en-US" sz="1600"/>
                  <a:t>Process</a:t>
                </a:r>
              </a:p>
            </p:txBody>
          </p:sp>
          <p:sp>
            <p:nvSpPr>
              <p:cNvPr id="17429" name="Text Box 8"/>
              <p:cNvSpPr txBox="1">
                <a:spLocks noChangeArrowheads="1"/>
              </p:cNvSpPr>
              <p:nvPr/>
            </p:nvSpPr>
            <p:spPr bwMode="auto">
              <a:xfrm>
                <a:off x="1111" y="2659"/>
                <a:ext cx="862" cy="203"/>
              </a:xfrm>
              <a:prstGeom prst="rect">
                <a:avLst/>
              </a:prstGeom>
              <a:solidFill>
                <a:srgbClr val="99CC00"/>
              </a:solidFill>
              <a:ln w="9525" algn="ctr">
                <a:solidFill>
                  <a:schemeClr val="tx1"/>
                </a:solidFill>
                <a:miter lim="800000"/>
                <a:headEnd/>
                <a:tailEnd/>
              </a:ln>
            </p:spPr>
            <p:txBody>
              <a:bodyPr>
                <a:spAutoFit/>
              </a:bodyPr>
              <a:lstStyle/>
              <a:p>
                <a:pPr algn="ctr"/>
                <a:r>
                  <a:rPr lang="en-US" sz="1600"/>
                  <a:t>Hypervisor</a:t>
                </a:r>
              </a:p>
            </p:txBody>
          </p:sp>
          <p:sp>
            <p:nvSpPr>
              <p:cNvPr id="17430" name="Text Box 9"/>
              <p:cNvSpPr txBox="1">
                <a:spLocks noChangeArrowheads="1"/>
              </p:cNvSpPr>
              <p:nvPr/>
            </p:nvSpPr>
            <p:spPr bwMode="auto">
              <a:xfrm>
                <a:off x="1111" y="2432"/>
                <a:ext cx="408" cy="203"/>
              </a:xfrm>
              <a:prstGeom prst="rect">
                <a:avLst/>
              </a:prstGeom>
              <a:solidFill>
                <a:schemeClr val="accent1"/>
              </a:solidFill>
              <a:ln w="9525" algn="ctr">
                <a:solidFill>
                  <a:schemeClr val="tx1"/>
                </a:solidFill>
                <a:miter lim="800000"/>
                <a:headEnd/>
                <a:tailEnd/>
              </a:ln>
            </p:spPr>
            <p:txBody>
              <a:bodyPr>
                <a:spAutoFit/>
              </a:bodyPr>
              <a:lstStyle/>
              <a:p>
                <a:pPr algn="ctr"/>
                <a:r>
                  <a:rPr lang="en-US" sz="1600"/>
                  <a:t>VM1</a:t>
                </a:r>
              </a:p>
            </p:txBody>
          </p:sp>
          <p:sp>
            <p:nvSpPr>
              <p:cNvPr id="17431" name="Text Box 10"/>
              <p:cNvSpPr txBox="1">
                <a:spLocks noChangeArrowheads="1"/>
              </p:cNvSpPr>
              <p:nvPr/>
            </p:nvSpPr>
            <p:spPr bwMode="auto">
              <a:xfrm>
                <a:off x="1565" y="2432"/>
                <a:ext cx="408" cy="203"/>
              </a:xfrm>
              <a:prstGeom prst="rect">
                <a:avLst/>
              </a:prstGeom>
              <a:solidFill>
                <a:schemeClr val="accent1"/>
              </a:solidFill>
              <a:ln w="9525" algn="ctr">
                <a:solidFill>
                  <a:schemeClr val="tx1"/>
                </a:solidFill>
                <a:miter lim="800000"/>
                <a:headEnd/>
                <a:tailEnd/>
              </a:ln>
            </p:spPr>
            <p:txBody>
              <a:bodyPr>
                <a:spAutoFit/>
              </a:bodyPr>
              <a:lstStyle/>
              <a:p>
                <a:pPr algn="ctr"/>
                <a:r>
                  <a:rPr lang="en-US" sz="1600"/>
                  <a:t>VM2</a:t>
                </a:r>
              </a:p>
            </p:txBody>
          </p:sp>
          <p:sp>
            <p:nvSpPr>
              <p:cNvPr id="17432" name="Text Box 11"/>
              <p:cNvSpPr txBox="1">
                <a:spLocks noChangeArrowheads="1"/>
              </p:cNvSpPr>
              <p:nvPr/>
            </p:nvSpPr>
            <p:spPr bwMode="auto">
              <a:xfrm>
                <a:off x="703" y="2160"/>
                <a:ext cx="1013" cy="197"/>
              </a:xfrm>
              <a:prstGeom prst="rect">
                <a:avLst/>
              </a:prstGeom>
              <a:noFill/>
              <a:ln w="9525" algn="ctr">
                <a:noFill/>
                <a:miter lim="800000"/>
                <a:headEnd/>
                <a:tailEnd/>
              </a:ln>
            </p:spPr>
            <p:txBody>
              <a:bodyPr wrap="none">
                <a:spAutoFit/>
              </a:bodyPr>
              <a:lstStyle/>
              <a:p>
                <a:r>
                  <a:rPr lang="en-US" sz="1600"/>
                  <a:t>Type 2 (hosted)</a:t>
                </a:r>
              </a:p>
            </p:txBody>
          </p:sp>
        </p:grpSp>
        <p:sp>
          <p:nvSpPr>
            <p:cNvPr id="17421" name="Text Box 23"/>
            <p:cNvSpPr txBox="1">
              <a:spLocks noChangeArrowheads="1"/>
            </p:cNvSpPr>
            <p:nvPr/>
          </p:nvSpPr>
          <p:spPr bwMode="auto">
            <a:xfrm>
              <a:off x="2828" y="3521"/>
              <a:ext cx="2269" cy="300"/>
            </a:xfrm>
            <a:prstGeom prst="rect">
              <a:avLst/>
            </a:prstGeom>
            <a:noFill/>
            <a:ln w="9525" algn="ctr">
              <a:noFill/>
              <a:miter lim="800000"/>
              <a:headEnd/>
              <a:tailEnd/>
            </a:ln>
          </p:spPr>
          <p:txBody>
            <a:bodyPr>
              <a:spAutoFit/>
            </a:bodyPr>
            <a:lstStyle/>
            <a:p>
              <a:r>
                <a:rPr lang="en-US" sz="1400"/>
                <a:t>VMware Workstation, Microsoft Virtual PC, Sun VirtualBox, QEMU, KVM</a:t>
              </a:r>
            </a:p>
          </p:txBody>
        </p:sp>
        <p:sp>
          <p:nvSpPr>
            <p:cNvPr id="17422" name="Text Box 30"/>
            <p:cNvSpPr txBox="1">
              <a:spLocks noChangeArrowheads="1"/>
            </p:cNvSpPr>
            <p:nvPr/>
          </p:nvSpPr>
          <p:spPr bwMode="auto">
            <a:xfrm>
              <a:off x="4824" y="2932"/>
              <a:ext cx="346" cy="179"/>
            </a:xfrm>
            <a:prstGeom prst="rect">
              <a:avLst/>
            </a:prstGeom>
            <a:noFill/>
            <a:ln w="9525" algn="ctr">
              <a:noFill/>
              <a:miter lim="800000"/>
              <a:headEnd/>
              <a:tailEnd/>
            </a:ln>
          </p:spPr>
          <p:txBody>
            <a:bodyPr wrap="none">
              <a:spAutoFit/>
            </a:bodyPr>
            <a:lstStyle/>
            <a:p>
              <a:r>
                <a:rPr lang="en-US" sz="1400"/>
                <a:t>Host</a:t>
              </a:r>
            </a:p>
          </p:txBody>
        </p:sp>
        <p:sp>
          <p:nvSpPr>
            <p:cNvPr id="17423" name="Text Box 31"/>
            <p:cNvSpPr txBox="1">
              <a:spLocks noChangeArrowheads="1"/>
            </p:cNvSpPr>
            <p:nvPr/>
          </p:nvSpPr>
          <p:spPr bwMode="auto">
            <a:xfrm>
              <a:off x="4779" y="2479"/>
              <a:ext cx="414" cy="179"/>
            </a:xfrm>
            <a:prstGeom prst="rect">
              <a:avLst/>
            </a:prstGeom>
            <a:noFill/>
            <a:ln w="9525" algn="ctr">
              <a:noFill/>
              <a:miter lim="800000"/>
              <a:headEnd/>
              <a:tailEnd/>
            </a:ln>
          </p:spPr>
          <p:txBody>
            <a:bodyPr wrap="none">
              <a:spAutoFit/>
            </a:bodyPr>
            <a:lstStyle/>
            <a:p>
              <a:r>
                <a:rPr lang="en-US" sz="1400"/>
                <a:t>Guest</a:t>
              </a:r>
            </a:p>
          </p:txBody>
        </p:sp>
        <p:sp>
          <p:nvSpPr>
            <p:cNvPr id="17424" name="AutoShape 33"/>
            <p:cNvSpPr>
              <a:spLocks/>
            </p:cNvSpPr>
            <p:nvPr/>
          </p:nvSpPr>
          <p:spPr bwMode="auto">
            <a:xfrm>
              <a:off x="4688" y="2478"/>
              <a:ext cx="97" cy="181"/>
            </a:xfrm>
            <a:prstGeom prst="rightBrace">
              <a:avLst>
                <a:gd name="adj1" fmla="val 15550"/>
                <a:gd name="adj2" fmla="val 50000"/>
              </a:avLst>
            </a:prstGeom>
            <a:noFill/>
            <a:ln w="9525">
              <a:solidFill>
                <a:schemeClr val="tx1"/>
              </a:solidFill>
              <a:round/>
              <a:headEnd/>
              <a:tailEnd/>
            </a:ln>
          </p:spPr>
          <p:txBody>
            <a:bodyPr wrap="none" anchor="ctr"/>
            <a:lstStyle/>
            <a:p>
              <a:endParaRPr lang="en-IN"/>
            </a:p>
          </p:txBody>
        </p:sp>
        <p:sp>
          <p:nvSpPr>
            <p:cNvPr id="17425" name="AutoShape 34"/>
            <p:cNvSpPr>
              <a:spLocks/>
            </p:cNvSpPr>
            <p:nvPr/>
          </p:nvSpPr>
          <p:spPr bwMode="auto">
            <a:xfrm>
              <a:off x="4688" y="2704"/>
              <a:ext cx="97" cy="635"/>
            </a:xfrm>
            <a:prstGeom prst="rightBrace">
              <a:avLst>
                <a:gd name="adj1" fmla="val 54553"/>
                <a:gd name="adj2" fmla="val 50000"/>
              </a:avLst>
            </a:prstGeom>
            <a:noFill/>
            <a:ln w="9525">
              <a:solidFill>
                <a:schemeClr val="tx1"/>
              </a:solidFill>
              <a:round/>
              <a:headEnd/>
              <a:tailEnd/>
            </a:ln>
          </p:spPr>
          <p:txBody>
            <a:bodyPr wrap="none" anchor="ctr"/>
            <a:lstStyle/>
            <a:p>
              <a:endParaRPr lang="en-IN"/>
            </a:p>
          </p:txBody>
        </p:sp>
      </p:grpSp>
      <p:sp>
        <p:nvSpPr>
          <p:cNvPr id="14347" name="Rectangle 17"/>
          <p:cNvSpPr>
            <a:spLocks noChangeArrowheads="1"/>
          </p:cNvSpPr>
          <p:nvPr/>
        </p:nvSpPr>
        <p:spPr bwMode="auto">
          <a:xfrm>
            <a:off x="0" y="1000125"/>
            <a:ext cx="8358188" cy="1285875"/>
          </a:xfrm>
          <a:prstGeom prst="rect">
            <a:avLst/>
          </a:prstGeom>
          <a:noFill/>
          <a:ln w="9525">
            <a:noFill/>
            <a:miter lim="800000"/>
            <a:headEnd/>
            <a:tailEnd/>
          </a:ln>
        </p:spPr>
        <p:txBody>
          <a:bodyPr/>
          <a:lstStyle/>
          <a:p>
            <a:pPr marL="342900" indent="-342900" algn="just">
              <a:buClr>
                <a:schemeClr val="tx2"/>
              </a:buClr>
              <a:buFont typeface="Wingdings" pitchFamily="2" charset="2"/>
              <a:buChar char="Ø"/>
            </a:pPr>
            <a:r>
              <a:rPr lang="en-US" b="1" dirty="0">
                <a:solidFill>
                  <a:srgbClr val="FF0000"/>
                </a:solidFill>
              </a:rPr>
              <a:t>Based on the position of the hypervisor</a:t>
            </a:r>
          </a:p>
          <a:p>
            <a:pPr marL="342900" indent="-342900" algn="just">
              <a:buClr>
                <a:schemeClr val="tx2"/>
              </a:buClr>
              <a:buFont typeface="Wingdings" pitchFamily="2" charset="2"/>
              <a:buChar char="Ø"/>
            </a:pPr>
            <a:endParaRPr lang="en-US" sz="1200" dirty="0">
              <a:solidFill>
                <a:srgbClr val="FF0000"/>
              </a:solidFill>
            </a:endParaRPr>
          </a:p>
          <a:p>
            <a:pPr marL="800100" lvl="1" indent="-342900" algn="just">
              <a:buClr>
                <a:schemeClr val="tx2"/>
              </a:buClr>
              <a:buFont typeface="Wingdings" pitchFamily="2" charset="2"/>
              <a:buChar char="Ø"/>
            </a:pPr>
            <a:r>
              <a:rPr lang="en-US" sz="1600" b="1" dirty="0">
                <a:solidFill>
                  <a:srgbClr val="FF0000"/>
                </a:solidFill>
              </a:rPr>
              <a:t>Type 1 (bare-metal)</a:t>
            </a:r>
          </a:p>
          <a:p>
            <a:pPr marL="1257300" lvl="2" indent="-342900" algn="just">
              <a:buClr>
                <a:schemeClr val="tx2"/>
              </a:buClr>
              <a:buFont typeface="Wingdings" pitchFamily="2" charset="2"/>
              <a:buChar char="Ø"/>
            </a:pPr>
            <a:r>
              <a:rPr lang="en-US" sz="1400" dirty="0"/>
              <a:t>Has complete control over hardware.</a:t>
            </a:r>
          </a:p>
          <a:p>
            <a:pPr marL="1257300" lvl="2" indent="-342900" algn="just">
              <a:buClr>
                <a:schemeClr val="tx2"/>
              </a:buClr>
              <a:buFont typeface="Wingdings" pitchFamily="2" charset="2"/>
              <a:buChar char="Ø"/>
            </a:pPr>
            <a:r>
              <a:rPr lang="en-US" sz="1400" dirty="0"/>
              <a:t>Need to replicate the functionality of an OS</a:t>
            </a:r>
          </a:p>
          <a:p>
            <a:pPr marL="1257300" lvl="2" indent="-342900" algn="just">
              <a:buClr>
                <a:schemeClr val="tx2"/>
              </a:buClr>
              <a:buFont typeface="Wingdings" pitchFamily="2" charset="2"/>
              <a:buChar char="Ø"/>
            </a:pPr>
            <a:endParaRPr lang="en-US" sz="1200" dirty="0"/>
          </a:p>
          <a:p>
            <a:pPr marL="800100" lvl="1" indent="-342900" algn="just">
              <a:buClr>
                <a:schemeClr val="tx2"/>
              </a:buClr>
              <a:buFont typeface="Wingdings" pitchFamily="2" charset="2"/>
              <a:buChar char="Ø"/>
            </a:pPr>
            <a:r>
              <a:rPr lang="en-US" sz="1600" b="1" dirty="0">
                <a:solidFill>
                  <a:srgbClr val="FF0000"/>
                </a:solidFill>
              </a:rPr>
              <a:t>Type 2 (hosted)</a:t>
            </a:r>
          </a:p>
          <a:p>
            <a:pPr marL="1257300" lvl="2" indent="-342900" algn="just">
              <a:buClr>
                <a:schemeClr val="tx2"/>
              </a:buClr>
              <a:buFont typeface="Wingdings" pitchFamily="2" charset="2"/>
              <a:buChar char="Ø"/>
            </a:pPr>
            <a:r>
              <a:rPr lang="en-US" sz="1400" dirty="0"/>
              <a:t>Hypervisor is lightweight but need to fight with OS for a resource.</a:t>
            </a:r>
          </a:p>
          <a:p>
            <a:pPr marL="1257300" lvl="2" indent="-342900" algn="just">
              <a:buClr>
                <a:schemeClr val="tx2"/>
              </a:buClr>
              <a:buFont typeface="Wingdings" pitchFamily="2" charset="2"/>
              <a:buChar char="Ø"/>
            </a:pPr>
            <a:r>
              <a:rPr lang="en-US" sz="1400" dirty="0"/>
              <a:t>Can run native process directly without any VM.</a:t>
            </a:r>
          </a:p>
          <a:p>
            <a:pPr marL="1257300" lvl="2" indent="-342900" algn="just">
              <a:buClr>
                <a:schemeClr val="tx2"/>
              </a:buClr>
              <a:buFont typeface="Wingdings" pitchFamily="2" charset="2"/>
              <a:buChar char="Ø"/>
            </a:pPr>
            <a:r>
              <a:rPr lang="en-US" sz="1400" dirty="0"/>
              <a:t>Easy management </a:t>
            </a:r>
          </a:p>
          <a:p>
            <a:pPr marL="1714500" lvl="3" indent="-342900" algn="just">
              <a:buClr>
                <a:schemeClr val="tx2"/>
              </a:buClr>
              <a:buFont typeface="Wingdings" pitchFamily="2" charset="2"/>
              <a:buChar char="Ø"/>
            </a:pPr>
            <a:r>
              <a:rPr lang="en-US" sz="1400" dirty="0" smtClean="0"/>
              <a:t>check </a:t>
            </a:r>
            <a:r>
              <a:rPr lang="en-US" sz="1400" dirty="0"/>
              <a:t>how much CPU and memory is consumed by a </a:t>
            </a:r>
            <a:r>
              <a:rPr lang="en-US" sz="1400" dirty="0" smtClean="0"/>
              <a:t>VM</a:t>
            </a:r>
            <a:endParaRPr lang="en-US" sz="1400" dirty="0"/>
          </a:p>
          <a:p>
            <a:pPr marL="1714500" lvl="3" indent="-342900" algn="just">
              <a:buClr>
                <a:schemeClr val="tx2"/>
              </a:buClr>
              <a:buFont typeface="Wingdings" pitchFamily="2" charset="2"/>
              <a:buChar char="Ø"/>
            </a:pPr>
            <a:r>
              <a:rPr lang="en-US" sz="1400" dirty="0" smtClean="0"/>
              <a:t>spot </a:t>
            </a:r>
            <a:r>
              <a:rPr lang="en-US" sz="1400" dirty="0"/>
              <a:t>a VM forcefully </a:t>
            </a:r>
            <a:r>
              <a:rPr lang="en-US" sz="1400"/>
              <a:t>kill </a:t>
            </a:r>
            <a:r>
              <a:rPr lang="en-US" sz="1400" smtClean="0"/>
              <a:t>it.</a:t>
            </a:r>
            <a:endParaRPr lang="en-US" sz="1400" dirty="0"/>
          </a:p>
          <a:p>
            <a:pPr marL="1257300" lvl="2" indent="-342900" algn="just">
              <a:buClr>
                <a:schemeClr val="tx2"/>
              </a:buClr>
              <a:buFont typeface="Wingdings" pitchFamily="2" charset="2"/>
              <a:buChar char="Ø"/>
            </a:pPr>
            <a:r>
              <a:rPr lang="en-US" sz="1400" dirty="0">
                <a:solidFill>
                  <a:schemeClr val="tx2"/>
                </a:solidFill>
              </a:rPr>
              <a:t>However it is slow due to two level translation.</a:t>
            </a:r>
          </a:p>
          <a:p>
            <a:pPr marL="342900" indent="-342900" algn="just">
              <a:buClr>
                <a:schemeClr val="tx2"/>
              </a:buClr>
              <a:buFont typeface="Wingdings" pitchFamily="2" charset="2"/>
              <a:buChar char="Ø"/>
            </a:pPr>
            <a:endParaRPr lang="en-US" sz="2400" dirty="0">
              <a:solidFill>
                <a:schemeClr val="tx2"/>
              </a:solidFill>
            </a:endParaRPr>
          </a:p>
          <a:p>
            <a:pPr marL="342900" indent="-342900">
              <a:spcBef>
                <a:spcPct val="20000"/>
              </a:spcBef>
              <a:buFontTx/>
              <a:buChar char="•"/>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347">
                                            <p:txEl>
                                              <p:pRg st="0" end="0"/>
                                            </p:txEl>
                                          </p:spTgt>
                                        </p:tgtEl>
                                        <p:attrNameLst>
                                          <p:attrName>style.visibility</p:attrName>
                                        </p:attrNameLst>
                                      </p:cBhvr>
                                      <p:to>
                                        <p:strVal val="visible"/>
                                      </p:to>
                                    </p:set>
                                    <p:animEffect transition="in" filter="checkerboard(across)">
                                      <p:cBhvr>
                                        <p:cTn id="7" dur="500"/>
                                        <p:tgtEl>
                                          <p:spTgt spid="1434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347">
                                            <p:txEl>
                                              <p:pRg st="2" end="2"/>
                                            </p:txEl>
                                          </p:spTgt>
                                        </p:tgtEl>
                                        <p:attrNameLst>
                                          <p:attrName>style.visibility</p:attrName>
                                        </p:attrNameLst>
                                      </p:cBhvr>
                                      <p:to>
                                        <p:strVal val="visible"/>
                                      </p:to>
                                    </p:set>
                                    <p:animEffect transition="in" filter="checkerboard(across)">
                                      <p:cBhvr>
                                        <p:cTn id="10" dur="500"/>
                                        <p:tgtEl>
                                          <p:spTgt spid="1434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347">
                                            <p:txEl>
                                              <p:pRg st="6" end="6"/>
                                            </p:txEl>
                                          </p:spTgt>
                                        </p:tgtEl>
                                        <p:attrNameLst>
                                          <p:attrName>style.visibility</p:attrName>
                                        </p:attrNameLst>
                                      </p:cBhvr>
                                      <p:to>
                                        <p:strVal val="visible"/>
                                      </p:to>
                                    </p:set>
                                    <p:animEffect transition="in" filter="checkerboard(across)">
                                      <p:cBhvr>
                                        <p:cTn id="13" dur="500"/>
                                        <p:tgtEl>
                                          <p:spTgt spid="14347">
                                            <p:txEl>
                                              <p:pRg st="6" end="6"/>
                                            </p:txEl>
                                          </p:spTgt>
                                        </p:tgtEl>
                                      </p:cBhvr>
                                    </p:animEffect>
                                  </p:childTnLst>
                                </p:cTn>
                              </p:par>
                              <p:par>
                                <p:cTn id="14" presetID="55"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ppt_w*0.70"/>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Effect transition="in" filter="fade">
                                      <p:cBhvr>
                                        <p:cTn id="18" dur="1000"/>
                                        <p:tgtEl>
                                          <p:spTgt spid="2"/>
                                        </p:tgtEl>
                                      </p:cBhvr>
                                    </p:animEffect>
                                  </p:childTnLst>
                                </p:cTn>
                              </p:par>
                              <p:par>
                                <p:cTn id="19" presetID="55"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strVal val="#ppt_w*0.7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4347">
                                            <p:txEl>
                                              <p:pRg st="3" end="3"/>
                                            </p:txEl>
                                          </p:spTgt>
                                        </p:tgtEl>
                                        <p:attrNameLst>
                                          <p:attrName>style.visibility</p:attrName>
                                        </p:attrNameLst>
                                      </p:cBhvr>
                                      <p:to>
                                        <p:strVal val="visible"/>
                                      </p:to>
                                    </p:set>
                                    <p:animEffect transition="in" filter="checkerboard(across)">
                                      <p:cBhvr>
                                        <p:cTn id="28" dur="500"/>
                                        <p:tgtEl>
                                          <p:spTgt spid="14347">
                                            <p:txEl>
                                              <p:pRg st="3" end="3"/>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347">
                                            <p:txEl>
                                              <p:pRg st="4" end="4"/>
                                            </p:txEl>
                                          </p:spTgt>
                                        </p:tgtEl>
                                        <p:attrNameLst>
                                          <p:attrName>style.visibility</p:attrName>
                                        </p:attrNameLst>
                                      </p:cBhvr>
                                      <p:to>
                                        <p:strVal val="visible"/>
                                      </p:to>
                                    </p:set>
                                    <p:animEffect transition="in" filter="checkerboard(across)">
                                      <p:cBhvr>
                                        <p:cTn id="31" dur="500"/>
                                        <p:tgtEl>
                                          <p:spTgt spid="143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4347">
                                            <p:txEl>
                                              <p:pRg st="7" end="7"/>
                                            </p:txEl>
                                          </p:spTgt>
                                        </p:tgtEl>
                                        <p:attrNameLst>
                                          <p:attrName>style.visibility</p:attrName>
                                        </p:attrNameLst>
                                      </p:cBhvr>
                                      <p:to>
                                        <p:strVal val="visible"/>
                                      </p:to>
                                    </p:set>
                                    <p:animEffect transition="in" filter="checkerboard(across)">
                                      <p:cBhvr>
                                        <p:cTn id="36" dur="500"/>
                                        <p:tgtEl>
                                          <p:spTgt spid="14347">
                                            <p:txEl>
                                              <p:pRg st="7" end="7"/>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14347">
                                            <p:txEl>
                                              <p:pRg st="8" end="8"/>
                                            </p:txEl>
                                          </p:spTgt>
                                        </p:tgtEl>
                                        <p:attrNameLst>
                                          <p:attrName>style.visibility</p:attrName>
                                        </p:attrNameLst>
                                      </p:cBhvr>
                                      <p:to>
                                        <p:strVal val="visible"/>
                                      </p:to>
                                    </p:set>
                                    <p:animEffect transition="in" filter="checkerboard(across)">
                                      <p:cBhvr>
                                        <p:cTn id="39" dur="500"/>
                                        <p:tgtEl>
                                          <p:spTgt spid="14347">
                                            <p:txEl>
                                              <p:pRg st="8" end="8"/>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14347">
                                            <p:txEl>
                                              <p:pRg st="9" end="9"/>
                                            </p:txEl>
                                          </p:spTgt>
                                        </p:tgtEl>
                                        <p:attrNameLst>
                                          <p:attrName>style.visibility</p:attrName>
                                        </p:attrNameLst>
                                      </p:cBhvr>
                                      <p:to>
                                        <p:strVal val="visible"/>
                                      </p:to>
                                    </p:set>
                                    <p:animEffect transition="in" filter="checkerboard(across)">
                                      <p:cBhvr>
                                        <p:cTn id="42" dur="500"/>
                                        <p:tgtEl>
                                          <p:spTgt spid="14347">
                                            <p:txEl>
                                              <p:pRg st="9" end="9"/>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14347">
                                            <p:txEl>
                                              <p:pRg st="10" end="10"/>
                                            </p:txEl>
                                          </p:spTgt>
                                        </p:tgtEl>
                                        <p:attrNameLst>
                                          <p:attrName>style.visibility</p:attrName>
                                        </p:attrNameLst>
                                      </p:cBhvr>
                                      <p:to>
                                        <p:strVal val="visible"/>
                                      </p:to>
                                    </p:set>
                                    <p:animEffect transition="in" filter="checkerboard(across)">
                                      <p:cBhvr>
                                        <p:cTn id="45" dur="500"/>
                                        <p:tgtEl>
                                          <p:spTgt spid="14347">
                                            <p:txEl>
                                              <p:pRg st="10" end="10"/>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14347">
                                            <p:txEl>
                                              <p:pRg st="11" end="11"/>
                                            </p:txEl>
                                          </p:spTgt>
                                        </p:tgtEl>
                                        <p:attrNameLst>
                                          <p:attrName>style.visibility</p:attrName>
                                        </p:attrNameLst>
                                      </p:cBhvr>
                                      <p:to>
                                        <p:strVal val="visible"/>
                                      </p:to>
                                    </p:set>
                                    <p:animEffect transition="in" filter="checkerboard(across)">
                                      <p:cBhvr>
                                        <p:cTn id="48" dur="500"/>
                                        <p:tgtEl>
                                          <p:spTgt spid="14347">
                                            <p:txEl>
                                              <p:pRg st="11" end="11"/>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14347">
                                            <p:txEl>
                                              <p:pRg st="12" end="12"/>
                                            </p:txEl>
                                          </p:spTgt>
                                        </p:tgtEl>
                                        <p:attrNameLst>
                                          <p:attrName>style.visibility</p:attrName>
                                        </p:attrNameLst>
                                      </p:cBhvr>
                                      <p:to>
                                        <p:strVal val="visible"/>
                                      </p:to>
                                    </p:set>
                                    <p:animEffect transition="in" filter="checkerboard(across)">
                                      <p:cBhvr>
                                        <p:cTn id="51" dur="500"/>
                                        <p:tgtEl>
                                          <p:spTgt spid="143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0" y="1477963"/>
            <a:ext cx="9144000" cy="4038600"/>
          </a:xfrm>
          <a:prstGeom prst="rect">
            <a:avLst/>
          </a:prstGeom>
          <a:noFill/>
          <a:ln w="9525">
            <a:noFill/>
            <a:miter lim="800000"/>
            <a:headEnd/>
            <a:tailEnd/>
          </a:ln>
        </p:spPr>
        <p:txBody>
          <a:bodyPr/>
          <a:lstStyle/>
          <a:p>
            <a:pPr marL="342900" indent="-342900">
              <a:buClr>
                <a:schemeClr val="tx2"/>
              </a:buClr>
              <a:buFont typeface="Wingdings" pitchFamily="2" charset="2"/>
              <a:buChar char="Ø"/>
            </a:pPr>
            <a:endParaRPr lang="en-US" sz="2400">
              <a:solidFill>
                <a:schemeClr val="tx2"/>
              </a:solidFill>
            </a:endParaRPr>
          </a:p>
          <a:p>
            <a:pPr marL="342900" indent="-342900">
              <a:spcBef>
                <a:spcPct val="20000"/>
              </a:spcBef>
            </a:pPr>
            <a:endParaRPr lang="en-US" sz="2800"/>
          </a:p>
          <a:p>
            <a:pPr marL="342900" indent="-342900">
              <a:spcBef>
                <a:spcPct val="20000"/>
              </a:spcBef>
              <a:buFontTx/>
              <a:buChar char="•"/>
            </a:pPr>
            <a:endParaRPr lang="en-US" sz="2000"/>
          </a:p>
        </p:txBody>
      </p:sp>
      <p:sp>
        <p:nvSpPr>
          <p:cNvPr id="14" name="Rectangle 2"/>
          <p:cNvSpPr txBox="1">
            <a:spLocks noChangeArrowheads="1"/>
          </p:cNvSpPr>
          <p:nvPr/>
        </p:nvSpPr>
        <p:spPr>
          <a:xfrm>
            <a:off x="1000125" y="-142875"/>
            <a:ext cx="8229600" cy="1143000"/>
          </a:xfrm>
          <a:prstGeom prst="rect">
            <a:avLst/>
          </a:prstGeom>
        </p:spPr>
        <p:txBody>
          <a:bodyPr anchor="ctr">
            <a:normAutofit/>
          </a:bodyPr>
          <a:lstStyle/>
          <a:p>
            <a:pPr fontAlgn="auto">
              <a:spcAft>
                <a:spcPts val="0"/>
              </a:spcAft>
              <a:defRPr/>
            </a:pPr>
            <a:r>
              <a:rPr lang="en-GB" sz="2900" dirty="0">
                <a:solidFill>
                  <a:srgbClr val="000000"/>
                </a:solidFill>
                <a:effectLst>
                  <a:outerShdw blurRad="38100" dist="38100" dir="2700000" algn="tl">
                    <a:srgbClr val="C0C0C0"/>
                  </a:outerShdw>
                </a:effectLst>
                <a:latin typeface="+mj-lt"/>
                <a:ea typeface="+mj-ea"/>
                <a:cs typeface="+mj-cs"/>
              </a:rPr>
              <a:t>Types of Virtualization</a:t>
            </a:r>
            <a:endParaRPr lang="en-US" sz="2900" dirty="0">
              <a:solidFill>
                <a:srgbClr val="000000"/>
              </a:solidFill>
              <a:effectLst>
                <a:outerShdw blurRad="38100" dist="38100" dir="2700000" algn="tl">
                  <a:srgbClr val="C0C0C0"/>
                </a:outerShdw>
              </a:effectLst>
              <a:latin typeface="+mj-lt"/>
              <a:ea typeface="+mj-ea"/>
              <a:cs typeface="+mj-cs"/>
            </a:endParaRPr>
          </a:p>
        </p:txBody>
      </p:sp>
      <p:sp>
        <p:nvSpPr>
          <p:cNvPr id="15369" name="Rectangle 17"/>
          <p:cNvSpPr>
            <a:spLocks noChangeArrowheads="1"/>
          </p:cNvSpPr>
          <p:nvPr/>
        </p:nvSpPr>
        <p:spPr bwMode="auto">
          <a:xfrm>
            <a:off x="0" y="1000125"/>
            <a:ext cx="8358188" cy="1285875"/>
          </a:xfrm>
          <a:prstGeom prst="rect">
            <a:avLst/>
          </a:prstGeom>
          <a:noFill/>
          <a:ln w="9525">
            <a:noFill/>
            <a:miter lim="800000"/>
            <a:headEnd/>
            <a:tailEnd/>
          </a:ln>
        </p:spPr>
        <p:txBody>
          <a:bodyPr/>
          <a:lstStyle/>
          <a:p>
            <a:pPr marL="342900" indent="-342900" algn="just">
              <a:buClr>
                <a:schemeClr val="tx2"/>
              </a:buClr>
              <a:buFont typeface="Wingdings" pitchFamily="2" charset="2"/>
              <a:buChar char="Ø"/>
            </a:pPr>
            <a:r>
              <a:rPr lang="en-US" sz="1600" b="1">
                <a:solidFill>
                  <a:srgbClr val="FF0000"/>
                </a:solidFill>
              </a:rPr>
              <a:t>Based on the way the VM executes its instructions</a:t>
            </a:r>
          </a:p>
          <a:p>
            <a:pPr marL="342900" indent="-342900" algn="just">
              <a:buClr>
                <a:schemeClr val="tx2"/>
              </a:buClr>
              <a:buFont typeface="Wingdings" pitchFamily="2" charset="2"/>
              <a:buChar char="Ø"/>
            </a:pPr>
            <a:endParaRPr lang="en-US" sz="1600">
              <a:solidFill>
                <a:srgbClr val="FF0000"/>
              </a:solidFill>
            </a:endParaRPr>
          </a:p>
          <a:p>
            <a:pPr marL="800100" lvl="1" indent="-342900" algn="just">
              <a:buClr>
                <a:schemeClr val="tx2"/>
              </a:buClr>
              <a:buFont typeface="Wingdings" pitchFamily="2" charset="2"/>
              <a:buChar char="Ø"/>
            </a:pPr>
            <a:r>
              <a:rPr lang="en-US" sz="1600" b="1">
                <a:solidFill>
                  <a:srgbClr val="FF0000"/>
                </a:solidFill>
              </a:rPr>
              <a:t>Full Virtualization based on Binary Translation:</a:t>
            </a:r>
          </a:p>
          <a:p>
            <a:pPr marL="1257300" lvl="2" indent="-342900" algn="just">
              <a:buClr>
                <a:schemeClr val="tx2"/>
              </a:buClr>
              <a:buFont typeface="Wingdings" pitchFamily="2" charset="2"/>
              <a:buChar char="Ø"/>
            </a:pPr>
            <a:r>
              <a:rPr lang="en-US" sz="1400"/>
              <a:t>Hypervisor runs at Ring 0, Guest OS runs at Ring 1</a:t>
            </a:r>
          </a:p>
          <a:p>
            <a:pPr marL="1257300" lvl="2" indent="-342900" algn="just">
              <a:buClr>
                <a:schemeClr val="tx2"/>
              </a:buClr>
            </a:pPr>
            <a:r>
              <a:rPr lang="en-US" sz="1400"/>
              <a:t>	while VM apps run at Ring 3</a:t>
            </a:r>
          </a:p>
          <a:p>
            <a:pPr marL="1257300" lvl="2" indent="-342900" algn="just">
              <a:buClr>
                <a:schemeClr val="tx2"/>
              </a:buClr>
              <a:buFont typeface="Wingdings" pitchFamily="2" charset="2"/>
              <a:buChar char="Ø"/>
            </a:pPr>
            <a:r>
              <a:rPr lang="en-US" sz="1400"/>
              <a:t>VM apps run directly on hardware while System</a:t>
            </a:r>
          </a:p>
          <a:p>
            <a:pPr marL="1257300" lvl="2" indent="-342900" algn="just">
              <a:buClr>
                <a:schemeClr val="tx2"/>
              </a:buClr>
            </a:pPr>
            <a:r>
              <a:rPr lang="en-US" sz="1400"/>
              <a:t>	Calls ( for privileged and sensitive instructions ) will be </a:t>
            </a:r>
          </a:p>
          <a:p>
            <a:pPr marL="1257300" lvl="2" indent="-342900" algn="just">
              <a:buClr>
                <a:schemeClr val="tx2"/>
              </a:buClr>
            </a:pPr>
            <a:r>
              <a:rPr lang="en-US" sz="1400"/>
              <a:t> 	trapped to the hypervisor which will emulates the </a:t>
            </a:r>
          </a:p>
          <a:p>
            <a:pPr marL="1257300" lvl="2" indent="-342900" algn="just">
              <a:buClr>
                <a:schemeClr val="tx2"/>
              </a:buClr>
            </a:pPr>
            <a:r>
              <a:rPr lang="en-US" sz="1400"/>
              <a:t>	behavior of those instructions (binary translation). </a:t>
            </a:r>
          </a:p>
          <a:p>
            <a:pPr marL="1257300" lvl="2" indent="-342900" algn="just">
              <a:buClr>
                <a:schemeClr val="tx2"/>
              </a:buClr>
              <a:buFont typeface="Wingdings" pitchFamily="2" charset="2"/>
              <a:buChar char="Ø"/>
            </a:pPr>
            <a:r>
              <a:rPr lang="en-US" sz="1400"/>
              <a:t>Clearly Guest OS need not be modified</a:t>
            </a:r>
          </a:p>
          <a:p>
            <a:pPr marL="1257300" lvl="2" indent="-342900" algn="just">
              <a:buClr>
                <a:schemeClr val="tx2"/>
              </a:buClr>
              <a:buFont typeface="Wingdings" pitchFamily="2" charset="2"/>
              <a:buChar char="Ø"/>
            </a:pPr>
            <a:r>
              <a:rPr lang="en-US" sz="1400"/>
              <a:t>Poor performance due to binary translation.</a:t>
            </a:r>
          </a:p>
          <a:p>
            <a:pPr marL="1257300" lvl="2" indent="-342900" algn="just">
              <a:buClr>
                <a:schemeClr val="tx2"/>
              </a:buClr>
              <a:buFont typeface="Wingdings" pitchFamily="2" charset="2"/>
              <a:buChar char="Ø"/>
            </a:pPr>
            <a:endParaRPr lang="en-US" sz="1400"/>
          </a:p>
          <a:p>
            <a:pPr marL="800100" lvl="1" indent="-342900" algn="just">
              <a:buClr>
                <a:schemeClr val="tx2"/>
              </a:buClr>
              <a:buFont typeface="Wingdings" pitchFamily="2" charset="2"/>
              <a:buChar char="Ø"/>
            </a:pPr>
            <a:r>
              <a:rPr lang="en-US" sz="1600" b="1">
                <a:solidFill>
                  <a:srgbClr val="FF0000"/>
                </a:solidFill>
              </a:rPr>
              <a:t>Hardware-assisted Full Virtualization:</a:t>
            </a:r>
          </a:p>
          <a:p>
            <a:pPr marL="1257300" lvl="2" indent="-342900" algn="just">
              <a:buClr>
                <a:schemeClr val="tx2"/>
              </a:buClr>
              <a:buFont typeface="Wingdings" pitchFamily="2" charset="2"/>
              <a:buChar char="Ø"/>
            </a:pPr>
            <a:r>
              <a:rPr lang="en-US" sz="1400"/>
              <a:t>Intel VT and AMD V technology add a new privilege</a:t>
            </a:r>
          </a:p>
          <a:p>
            <a:pPr marL="1257300" lvl="2" indent="-342900" algn="just">
              <a:buClr>
                <a:schemeClr val="tx2"/>
              </a:buClr>
            </a:pPr>
            <a:r>
              <a:rPr lang="en-US" sz="1400"/>
              <a:t>	level (Ring -1) to the CPU </a:t>
            </a:r>
          </a:p>
          <a:p>
            <a:pPr marL="1257300" lvl="2" indent="-342900" algn="just">
              <a:buClr>
                <a:schemeClr val="tx2"/>
              </a:buClr>
              <a:buFont typeface="Wingdings" pitchFamily="2" charset="2"/>
              <a:buChar char="Ø"/>
            </a:pPr>
            <a:r>
              <a:rPr lang="en-US" sz="1400"/>
              <a:t>Hypervisor  runs at Ring -1 that allows the Guest OS </a:t>
            </a:r>
          </a:p>
          <a:p>
            <a:pPr marL="1257300" lvl="2" indent="-342900" algn="just">
              <a:buClr>
                <a:schemeClr val="tx2"/>
              </a:buClr>
            </a:pPr>
            <a:r>
              <a:rPr lang="en-US" sz="1400"/>
              <a:t>	to run at Ring 0.</a:t>
            </a:r>
          </a:p>
          <a:p>
            <a:pPr marL="1257300" lvl="2" indent="-342900" algn="just">
              <a:buClr>
                <a:schemeClr val="tx2"/>
              </a:buClr>
              <a:buFont typeface="Wingdings" pitchFamily="2" charset="2"/>
              <a:buChar char="Ø"/>
            </a:pPr>
            <a:r>
              <a:rPr lang="en-US" sz="1400"/>
              <a:t>Hardware now detects the privileged and sensitive </a:t>
            </a:r>
          </a:p>
          <a:p>
            <a:pPr marL="1257300" lvl="2" indent="-342900" algn="just">
              <a:buClr>
                <a:schemeClr val="tx2"/>
              </a:buClr>
            </a:pPr>
            <a:r>
              <a:rPr lang="en-US" sz="1400"/>
              <a:t>	Instructions and traps them to the hypervisor.</a:t>
            </a:r>
          </a:p>
          <a:p>
            <a:pPr marL="1257300" lvl="2" indent="-342900" algn="just">
              <a:buClr>
                <a:schemeClr val="tx2"/>
              </a:buClr>
              <a:buFont typeface="Wingdings" pitchFamily="2" charset="2"/>
              <a:buChar char="Ø"/>
            </a:pPr>
            <a:r>
              <a:rPr lang="en-US" sz="1400"/>
              <a:t>Ring -1 privilege level allows the hypervisor to safely </a:t>
            </a:r>
          </a:p>
          <a:p>
            <a:pPr marL="1257300" lvl="2" indent="-342900" algn="just">
              <a:buClr>
                <a:schemeClr val="tx2"/>
              </a:buClr>
            </a:pPr>
            <a:r>
              <a:rPr lang="en-US" sz="1400"/>
              <a:t>	and transparently use direct execution of those trapped</a:t>
            </a:r>
          </a:p>
          <a:p>
            <a:pPr marL="1257300" lvl="2" indent="-342900" algn="just">
              <a:buClr>
                <a:schemeClr val="tx2"/>
              </a:buClr>
            </a:pPr>
            <a:r>
              <a:rPr lang="en-US" sz="1400"/>
              <a:t>	instructions</a:t>
            </a:r>
          </a:p>
          <a:p>
            <a:pPr marL="1257300" lvl="2" indent="-342900" algn="just">
              <a:buClr>
                <a:schemeClr val="tx2"/>
              </a:buClr>
              <a:buFont typeface="Wingdings" pitchFamily="2" charset="2"/>
              <a:buChar char="Ø"/>
            </a:pPr>
            <a:endParaRPr lang="en-US" sz="1400"/>
          </a:p>
          <a:p>
            <a:pPr marL="342900" indent="-342900" algn="just">
              <a:buClr>
                <a:schemeClr val="tx2"/>
              </a:buClr>
              <a:buFont typeface="Wingdings" pitchFamily="2" charset="2"/>
              <a:buChar char="Ø"/>
            </a:pPr>
            <a:endParaRPr lang="en-US" sz="2400">
              <a:solidFill>
                <a:schemeClr val="tx2"/>
              </a:solidFill>
            </a:endParaRPr>
          </a:p>
          <a:p>
            <a:pPr marL="342900" indent="-342900">
              <a:spcBef>
                <a:spcPct val="20000"/>
              </a:spcBef>
              <a:buFontTx/>
              <a:buChar char="•"/>
            </a:pPr>
            <a:endParaRPr lang="en-US" sz="2000"/>
          </a:p>
        </p:txBody>
      </p:sp>
      <p:pic>
        <p:nvPicPr>
          <p:cNvPr id="15370" name="Picture 2"/>
          <p:cNvPicPr>
            <a:picLocks noChangeAspect="1" noChangeArrowheads="1"/>
          </p:cNvPicPr>
          <p:nvPr/>
        </p:nvPicPr>
        <p:blipFill>
          <a:blip r:embed="rId3"/>
          <a:srcRect/>
          <a:stretch>
            <a:fillRect/>
          </a:stretch>
        </p:blipFill>
        <p:spPr bwMode="auto">
          <a:xfrm>
            <a:off x="5786438" y="1143000"/>
            <a:ext cx="2733675" cy="2500313"/>
          </a:xfrm>
          <a:prstGeom prst="rect">
            <a:avLst/>
          </a:prstGeom>
          <a:noFill/>
          <a:ln w="9525">
            <a:noFill/>
            <a:miter lim="800000"/>
            <a:headEnd/>
            <a:tailEnd/>
          </a:ln>
        </p:spPr>
      </p:pic>
      <p:pic>
        <p:nvPicPr>
          <p:cNvPr id="15371" name="Picture 3"/>
          <p:cNvPicPr>
            <a:picLocks noChangeAspect="1" noChangeArrowheads="1"/>
          </p:cNvPicPr>
          <p:nvPr/>
        </p:nvPicPr>
        <p:blipFill>
          <a:blip r:embed="rId4"/>
          <a:srcRect/>
          <a:stretch>
            <a:fillRect/>
          </a:stretch>
        </p:blipFill>
        <p:spPr bwMode="auto">
          <a:xfrm>
            <a:off x="5786438" y="3714750"/>
            <a:ext cx="2767012" cy="26431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5369">
                                            <p:txEl>
                                              <p:pRg st="0" end="0"/>
                                            </p:txEl>
                                          </p:spTgt>
                                        </p:tgtEl>
                                        <p:attrNameLst>
                                          <p:attrName>style.visibility</p:attrName>
                                        </p:attrNameLst>
                                      </p:cBhvr>
                                      <p:to>
                                        <p:strVal val="visible"/>
                                      </p:to>
                                    </p:set>
                                    <p:animEffect transition="in" filter="checkerboard(across)">
                                      <p:cBhvr>
                                        <p:cTn id="7" dur="500"/>
                                        <p:tgtEl>
                                          <p:spTgt spid="1536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369">
                                            <p:txEl>
                                              <p:pRg st="2" end="2"/>
                                            </p:txEl>
                                          </p:spTgt>
                                        </p:tgtEl>
                                        <p:attrNameLst>
                                          <p:attrName>style.visibility</p:attrName>
                                        </p:attrNameLst>
                                      </p:cBhvr>
                                      <p:to>
                                        <p:strVal val="visible"/>
                                      </p:to>
                                    </p:set>
                                    <p:animEffect transition="in" filter="checkerboard(across)">
                                      <p:cBhvr>
                                        <p:cTn id="10" dur="500"/>
                                        <p:tgtEl>
                                          <p:spTgt spid="15369">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369">
                                            <p:txEl>
                                              <p:pRg st="12" end="12"/>
                                            </p:txEl>
                                          </p:spTgt>
                                        </p:tgtEl>
                                        <p:attrNameLst>
                                          <p:attrName>style.visibility</p:attrName>
                                        </p:attrNameLst>
                                      </p:cBhvr>
                                      <p:to>
                                        <p:strVal val="visible"/>
                                      </p:to>
                                    </p:set>
                                    <p:animEffect transition="in" filter="checkerboard(across)">
                                      <p:cBhvr>
                                        <p:cTn id="13" dur="500"/>
                                        <p:tgtEl>
                                          <p:spTgt spid="15369">
                                            <p:txEl>
                                              <p:pRg st="12" end="12"/>
                                            </p:txEl>
                                          </p:spTgt>
                                        </p:tgtEl>
                                      </p:cBhvr>
                                    </p:animEffect>
                                  </p:childTnLst>
                                </p:cTn>
                              </p:par>
                              <p:par>
                                <p:cTn id="14" presetID="55" presetClass="entr" presetSubtype="0" fill="hold" nodeType="withEffect">
                                  <p:stCondLst>
                                    <p:cond delay="0"/>
                                  </p:stCondLst>
                                  <p:childTnLst>
                                    <p:set>
                                      <p:cBhvr>
                                        <p:cTn id="15" dur="1" fill="hold">
                                          <p:stCondLst>
                                            <p:cond delay="0"/>
                                          </p:stCondLst>
                                        </p:cTn>
                                        <p:tgtEl>
                                          <p:spTgt spid="15370"/>
                                        </p:tgtEl>
                                        <p:attrNameLst>
                                          <p:attrName>style.visibility</p:attrName>
                                        </p:attrNameLst>
                                      </p:cBhvr>
                                      <p:to>
                                        <p:strVal val="visible"/>
                                      </p:to>
                                    </p:set>
                                    <p:anim calcmode="lin" valueType="num">
                                      <p:cBhvr>
                                        <p:cTn id="16" dur="1000" fill="hold"/>
                                        <p:tgtEl>
                                          <p:spTgt spid="15370"/>
                                        </p:tgtEl>
                                        <p:attrNameLst>
                                          <p:attrName>ppt_w</p:attrName>
                                        </p:attrNameLst>
                                      </p:cBhvr>
                                      <p:tavLst>
                                        <p:tav tm="0">
                                          <p:val>
                                            <p:strVal val="#ppt_w*0.70"/>
                                          </p:val>
                                        </p:tav>
                                        <p:tav tm="100000">
                                          <p:val>
                                            <p:strVal val="#ppt_w"/>
                                          </p:val>
                                        </p:tav>
                                      </p:tavLst>
                                    </p:anim>
                                    <p:anim calcmode="lin" valueType="num">
                                      <p:cBhvr>
                                        <p:cTn id="17" dur="1000" fill="hold"/>
                                        <p:tgtEl>
                                          <p:spTgt spid="15370"/>
                                        </p:tgtEl>
                                        <p:attrNameLst>
                                          <p:attrName>ppt_h</p:attrName>
                                        </p:attrNameLst>
                                      </p:cBhvr>
                                      <p:tavLst>
                                        <p:tav tm="0">
                                          <p:val>
                                            <p:strVal val="#ppt_h"/>
                                          </p:val>
                                        </p:tav>
                                        <p:tav tm="100000">
                                          <p:val>
                                            <p:strVal val="#ppt_h"/>
                                          </p:val>
                                        </p:tav>
                                      </p:tavLst>
                                    </p:anim>
                                    <p:animEffect transition="in" filter="fade">
                                      <p:cBhvr>
                                        <p:cTn id="18" dur="1000"/>
                                        <p:tgtEl>
                                          <p:spTgt spid="15370"/>
                                        </p:tgtEl>
                                      </p:cBhvr>
                                    </p:animEffect>
                                  </p:childTnLst>
                                </p:cTn>
                              </p:par>
                              <p:par>
                                <p:cTn id="19" presetID="55" presetClass="entr" presetSubtype="0" fill="hold" nodeType="withEffect">
                                  <p:stCondLst>
                                    <p:cond delay="0"/>
                                  </p:stCondLst>
                                  <p:childTnLst>
                                    <p:set>
                                      <p:cBhvr>
                                        <p:cTn id="20" dur="1" fill="hold">
                                          <p:stCondLst>
                                            <p:cond delay="0"/>
                                          </p:stCondLst>
                                        </p:cTn>
                                        <p:tgtEl>
                                          <p:spTgt spid="15371"/>
                                        </p:tgtEl>
                                        <p:attrNameLst>
                                          <p:attrName>style.visibility</p:attrName>
                                        </p:attrNameLst>
                                      </p:cBhvr>
                                      <p:to>
                                        <p:strVal val="visible"/>
                                      </p:to>
                                    </p:set>
                                    <p:anim calcmode="lin" valueType="num">
                                      <p:cBhvr>
                                        <p:cTn id="21" dur="1000" fill="hold"/>
                                        <p:tgtEl>
                                          <p:spTgt spid="15371"/>
                                        </p:tgtEl>
                                        <p:attrNameLst>
                                          <p:attrName>ppt_w</p:attrName>
                                        </p:attrNameLst>
                                      </p:cBhvr>
                                      <p:tavLst>
                                        <p:tav tm="0">
                                          <p:val>
                                            <p:strVal val="#ppt_w*0.70"/>
                                          </p:val>
                                        </p:tav>
                                        <p:tav tm="100000">
                                          <p:val>
                                            <p:strVal val="#ppt_w"/>
                                          </p:val>
                                        </p:tav>
                                      </p:tavLst>
                                    </p:anim>
                                    <p:anim calcmode="lin" valueType="num">
                                      <p:cBhvr>
                                        <p:cTn id="22" dur="1000" fill="hold"/>
                                        <p:tgtEl>
                                          <p:spTgt spid="15371"/>
                                        </p:tgtEl>
                                        <p:attrNameLst>
                                          <p:attrName>ppt_h</p:attrName>
                                        </p:attrNameLst>
                                      </p:cBhvr>
                                      <p:tavLst>
                                        <p:tav tm="0">
                                          <p:val>
                                            <p:strVal val="#ppt_h"/>
                                          </p:val>
                                        </p:tav>
                                        <p:tav tm="100000">
                                          <p:val>
                                            <p:strVal val="#ppt_h"/>
                                          </p:val>
                                        </p:tav>
                                      </p:tavLst>
                                    </p:anim>
                                    <p:animEffect transition="in" filter="fade">
                                      <p:cBhvr>
                                        <p:cTn id="23" dur="1000"/>
                                        <p:tgtEl>
                                          <p:spTgt spid="1537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5369">
                                            <p:txEl>
                                              <p:pRg st="3" end="3"/>
                                            </p:txEl>
                                          </p:spTgt>
                                        </p:tgtEl>
                                        <p:attrNameLst>
                                          <p:attrName>style.visibility</p:attrName>
                                        </p:attrNameLst>
                                      </p:cBhvr>
                                      <p:to>
                                        <p:strVal val="visible"/>
                                      </p:to>
                                    </p:set>
                                    <p:animEffect transition="in" filter="checkerboard(across)">
                                      <p:cBhvr>
                                        <p:cTn id="28" dur="500"/>
                                        <p:tgtEl>
                                          <p:spTgt spid="15369">
                                            <p:txEl>
                                              <p:pRg st="3" end="3"/>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5369">
                                            <p:txEl>
                                              <p:pRg st="4" end="4"/>
                                            </p:txEl>
                                          </p:spTgt>
                                        </p:tgtEl>
                                        <p:attrNameLst>
                                          <p:attrName>style.visibility</p:attrName>
                                        </p:attrNameLst>
                                      </p:cBhvr>
                                      <p:to>
                                        <p:strVal val="visible"/>
                                      </p:to>
                                    </p:set>
                                    <p:animEffect transition="in" filter="checkerboard(across)">
                                      <p:cBhvr>
                                        <p:cTn id="31" dur="500"/>
                                        <p:tgtEl>
                                          <p:spTgt spid="15369">
                                            <p:txEl>
                                              <p:pRg st="4" end="4"/>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5369">
                                            <p:txEl>
                                              <p:pRg st="5" end="5"/>
                                            </p:txEl>
                                          </p:spTgt>
                                        </p:tgtEl>
                                        <p:attrNameLst>
                                          <p:attrName>style.visibility</p:attrName>
                                        </p:attrNameLst>
                                      </p:cBhvr>
                                      <p:to>
                                        <p:strVal val="visible"/>
                                      </p:to>
                                    </p:set>
                                    <p:animEffect transition="in" filter="checkerboard(across)">
                                      <p:cBhvr>
                                        <p:cTn id="34" dur="500"/>
                                        <p:tgtEl>
                                          <p:spTgt spid="15369">
                                            <p:txEl>
                                              <p:pRg st="5" end="5"/>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5369">
                                            <p:txEl>
                                              <p:pRg st="6" end="6"/>
                                            </p:txEl>
                                          </p:spTgt>
                                        </p:tgtEl>
                                        <p:attrNameLst>
                                          <p:attrName>style.visibility</p:attrName>
                                        </p:attrNameLst>
                                      </p:cBhvr>
                                      <p:to>
                                        <p:strVal val="visible"/>
                                      </p:to>
                                    </p:set>
                                    <p:animEffect transition="in" filter="checkerboard(across)">
                                      <p:cBhvr>
                                        <p:cTn id="37" dur="500"/>
                                        <p:tgtEl>
                                          <p:spTgt spid="15369">
                                            <p:txEl>
                                              <p:pRg st="6" end="6"/>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15369">
                                            <p:txEl>
                                              <p:pRg st="7" end="7"/>
                                            </p:txEl>
                                          </p:spTgt>
                                        </p:tgtEl>
                                        <p:attrNameLst>
                                          <p:attrName>style.visibility</p:attrName>
                                        </p:attrNameLst>
                                      </p:cBhvr>
                                      <p:to>
                                        <p:strVal val="visible"/>
                                      </p:to>
                                    </p:set>
                                    <p:animEffect transition="in" filter="checkerboard(across)">
                                      <p:cBhvr>
                                        <p:cTn id="40" dur="500"/>
                                        <p:tgtEl>
                                          <p:spTgt spid="15369">
                                            <p:txEl>
                                              <p:pRg st="7" end="7"/>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15369">
                                            <p:txEl>
                                              <p:pRg st="8" end="8"/>
                                            </p:txEl>
                                          </p:spTgt>
                                        </p:tgtEl>
                                        <p:attrNameLst>
                                          <p:attrName>style.visibility</p:attrName>
                                        </p:attrNameLst>
                                      </p:cBhvr>
                                      <p:to>
                                        <p:strVal val="visible"/>
                                      </p:to>
                                    </p:set>
                                    <p:animEffect transition="in" filter="checkerboard(across)">
                                      <p:cBhvr>
                                        <p:cTn id="43" dur="500"/>
                                        <p:tgtEl>
                                          <p:spTgt spid="15369">
                                            <p:txEl>
                                              <p:pRg st="8" end="8"/>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15369">
                                            <p:txEl>
                                              <p:pRg st="9" end="9"/>
                                            </p:txEl>
                                          </p:spTgt>
                                        </p:tgtEl>
                                        <p:attrNameLst>
                                          <p:attrName>style.visibility</p:attrName>
                                        </p:attrNameLst>
                                      </p:cBhvr>
                                      <p:to>
                                        <p:strVal val="visible"/>
                                      </p:to>
                                    </p:set>
                                    <p:animEffect transition="in" filter="checkerboard(across)">
                                      <p:cBhvr>
                                        <p:cTn id="46" dur="500"/>
                                        <p:tgtEl>
                                          <p:spTgt spid="15369">
                                            <p:txEl>
                                              <p:pRg st="9" end="9"/>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15369">
                                            <p:txEl>
                                              <p:pRg st="10" end="10"/>
                                            </p:txEl>
                                          </p:spTgt>
                                        </p:tgtEl>
                                        <p:attrNameLst>
                                          <p:attrName>style.visibility</p:attrName>
                                        </p:attrNameLst>
                                      </p:cBhvr>
                                      <p:to>
                                        <p:strVal val="visible"/>
                                      </p:to>
                                    </p:set>
                                    <p:animEffect transition="in" filter="checkerboard(across)">
                                      <p:cBhvr>
                                        <p:cTn id="49" dur="500"/>
                                        <p:tgtEl>
                                          <p:spTgt spid="15369">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5369">
                                            <p:txEl>
                                              <p:pRg st="13" end="13"/>
                                            </p:txEl>
                                          </p:spTgt>
                                        </p:tgtEl>
                                        <p:attrNameLst>
                                          <p:attrName>style.visibility</p:attrName>
                                        </p:attrNameLst>
                                      </p:cBhvr>
                                      <p:to>
                                        <p:strVal val="visible"/>
                                      </p:to>
                                    </p:set>
                                    <p:animEffect transition="in" filter="checkerboard(across)">
                                      <p:cBhvr>
                                        <p:cTn id="54" dur="500"/>
                                        <p:tgtEl>
                                          <p:spTgt spid="15369">
                                            <p:txEl>
                                              <p:pRg st="13" end="13"/>
                                            </p:txEl>
                                          </p:spTgt>
                                        </p:tgtEl>
                                      </p:cBhvr>
                                    </p:animEffect>
                                  </p:childTnLst>
                                </p:cTn>
                              </p:par>
                              <p:par>
                                <p:cTn id="55" presetID="5" presetClass="entr" presetSubtype="10" fill="hold" nodeType="withEffect">
                                  <p:stCondLst>
                                    <p:cond delay="0"/>
                                  </p:stCondLst>
                                  <p:childTnLst>
                                    <p:set>
                                      <p:cBhvr>
                                        <p:cTn id="56" dur="1" fill="hold">
                                          <p:stCondLst>
                                            <p:cond delay="0"/>
                                          </p:stCondLst>
                                        </p:cTn>
                                        <p:tgtEl>
                                          <p:spTgt spid="15369">
                                            <p:txEl>
                                              <p:pRg st="14" end="14"/>
                                            </p:txEl>
                                          </p:spTgt>
                                        </p:tgtEl>
                                        <p:attrNameLst>
                                          <p:attrName>style.visibility</p:attrName>
                                        </p:attrNameLst>
                                      </p:cBhvr>
                                      <p:to>
                                        <p:strVal val="visible"/>
                                      </p:to>
                                    </p:set>
                                    <p:animEffect transition="in" filter="checkerboard(across)">
                                      <p:cBhvr>
                                        <p:cTn id="57" dur="500"/>
                                        <p:tgtEl>
                                          <p:spTgt spid="15369">
                                            <p:txEl>
                                              <p:pRg st="14" end="14"/>
                                            </p:txEl>
                                          </p:spTgt>
                                        </p:tgtEl>
                                      </p:cBhvr>
                                    </p:animEffect>
                                  </p:childTnLst>
                                </p:cTn>
                              </p:par>
                              <p:par>
                                <p:cTn id="58" presetID="5" presetClass="entr" presetSubtype="10" fill="hold" nodeType="withEffect">
                                  <p:stCondLst>
                                    <p:cond delay="0"/>
                                  </p:stCondLst>
                                  <p:childTnLst>
                                    <p:set>
                                      <p:cBhvr>
                                        <p:cTn id="59" dur="1" fill="hold">
                                          <p:stCondLst>
                                            <p:cond delay="0"/>
                                          </p:stCondLst>
                                        </p:cTn>
                                        <p:tgtEl>
                                          <p:spTgt spid="15369">
                                            <p:txEl>
                                              <p:pRg st="15" end="15"/>
                                            </p:txEl>
                                          </p:spTgt>
                                        </p:tgtEl>
                                        <p:attrNameLst>
                                          <p:attrName>style.visibility</p:attrName>
                                        </p:attrNameLst>
                                      </p:cBhvr>
                                      <p:to>
                                        <p:strVal val="visible"/>
                                      </p:to>
                                    </p:set>
                                    <p:animEffect transition="in" filter="checkerboard(across)">
                                      <p:cBhvr>
                                        <p:cTn id="60" dur="500"/>
                                        <p:tgtEl>
                                          <p:spTgt spid="15369">
                                            <p:txEl>
                                              <p:pRg st="15" end="15"/>
                                            </p:txEl>
                                          </p:spTgt>
                                        </p:tgtEl>
                                      </p:cBhvr>
                                    </p:animEffect>
                                  </p:childTnLst>
                                </p:cTn>
                              </p:par>
                              <p:par>
                                <p:cTn id="61" presetID="5" presetClass="entr" presetSubtype="10" fill="hold" nodeType="withEffect">
                                  <p:stCondLst>
                                    <p:cond delay="0"/>
                                  </p:stCondLst>
                                  <p:childTnLst>
                                    <p:set>
                                      <p:cBhvr>
                                        <p:cTn id="62" dur="1" fill="hold">
                                          <p:stCondLst>
                                            <p:cond delay="0"/>
                                          </p:stCondLst>
                                        </p:cTn>
                                        <p:tgtEl>
                                          <p:spTgt spid="15369">
                                            <p:txEl>
                                              <p:pRg st="16" end="16"/>
                                            </p:txEl>
                                          </p:spTgt>
                                        </p:tgtEl>
                                        <p:attrNameLst>
                                          <p:attrName>style.visibility</p:attrName>
                                        </p:attrNameLst>
                                      </p:cBhvr>
                                      <p:to>
                                        <p:strVal val="visible"/>
                                      </p:to>
                                    </p:set>
                                    <p:animEffect transition="in" filter="checkerboard(across)">
                                      <p:cBhvr>
                                        <p:cTn id="63" dur="500"/>
                                        <p:tgtEl>
                                          <p:spTgt spid="15369">
                                            <p:txEl>
                                              <p:pRg st="16" end="16"/>
                                            </p:txEl>
                                          </p:spTgt>
                                        </p:tgtEl>
                                      </p:cBhvr>
                                    </p:animEffect>
                                  </p:childTnLst>
                                </p:cTn>
                              </p:par>
                              <p:par>
                                <p:cTn id="64" presetID="5" presetClass="entr" presetSubtype="10" fill="hold" nodeType="withEffect">
                                  <p:stCondLst>
                                    <p:cond delay="0"/>
                                  </p:stCondLst>
                                  <p:childTnLst>
                                    <p:set>
                                      <p:cBhvr>
                                        <p:cTn id="65" dur="1" fill="hold">
                                          <p:stCondLst>
                                            <p:cond delay="0"/>
                                          </p:stCondLst>
                                        </p:cTn>
                                        <p:tgtEl>
                                          <p:spTgt spid="15369">
                                            <p:txEl>
                                              <p:pRg st="17" end="17"/>
                                            </p:txEl>
                                          </p:spTgt>
                                        </p:tgtEl>
                                        <p:attrNameLst>
                                          <p:attrName>style.visibility</p:attrName>
                                        </p:attrNameLst>
                                      </p:cBhvr>
                                      <p:to>
                                        <p:strVal val="visible"/>
                                      </p:to>
                                    </p:set>
                                    <p:animEffect transition="in" filter="checkerboard(across)">
                                      <p:cBhvr>
                                        <p:cTn id="66" dur="500"/>
                                        <p:tgtEl>
                                          <p:spTgt spid="15369">
                                            <p:txEl>
                                              <p:pRg st="17" end="17"/>
                                            </p:txEl>
                                          </p:spTgt>
                                        </p:tgtEl>
                                      </p:cBhvr>
                                    </p:animEffect>
                                  </p:childTnLst>
                                </p:cTn>
                              </p:par>
                              <p:par>
                                <p:cTn id="67" presetID="5" presetClass="entr" presetSubtype="10" fill="hold" nodeType="withEffect">
                                  <p:stCondLst>
                                    <p:cond delay="0"/>
                                  </p:stCondLst>
                                  <p:childTnLst>
                                    <p:set>
                                      <p:cBhvr>
                                        <p:cTn id="68" dur="1" fill="hold">
                                          <p:stCondLst>
                                            <p:cond delay="0"/>
                                          </p:stCondLst>
                                        </p:cTn>
                                        <p:tgtEl>
                                          <p:spTgt spid="15369">
                                            <p:txEl>
                                              <p:pRg st="18" end="18"/>
                                            </p:txEl>
                                          </p:spTgt>
                                        </p:tgtEl>
                                        <p:attrNameLst>
                                          <p:attrName>style.visibility</p:attrName>
                                        </p:attrNameLst>
                                      </p:cBhvr>
                                      <p:to>
                                        <p:strVal val="visible"/>
                                      </p:to>
                                    </p:set>
                                    <p:animEffect transition="in" filter="checkerboard(across)">
                                      <p:cBhvr>
                                        <p:cTn id="69" dur="500"/>
                                        <p:tgtEl>
                                          <p:spTgt spid="15369">
                                            <p:txEl>
                                              <p:pRg st="18" end="18"/>
                                            </p:txEl>
                                          </p:spTgt>
                                        </p:tgtEl>
                                      </p:cBhvr>
                                    </p:animEffect>
                                  </p:childTnLst>
                                </p:cTn>
                              </p:par>
                              <p:par>
                                <p:cTn id="70" presetID="5" presetClass="entr" presetSubtype="10" fill="hold" nodeType="withEffect">
                                  <p:stCondLst>
                                    <p:cond delay="0"/>
                                  </p:stCondLst>
                                  <p:childTnLst>
                                    <p:set>
                                      <p:cBhvr>
                                        <p:cTn id="71" dur="1" fill="hold">
                                          <p:stCondLst>
                                            <p:cond delay="0"/>
                                          </p:stCondLst>
                                        </p:cTn>
                                        <p:tgtEl>
                                          <p:spTgt spid="15369">
                                            <p:txEl>
                                              <p:pRg st="19" end="19"/>
                                            </p:txEl>
                                          </p:spTgt>
                                        </p:tgtEl>
                                        <p:attrNameLst>
                                          <p:attrName>style.visibility</p:attrName>
                                        </p:attrNameLst>
                                      </p:cBhvr>
                                      <p:to>
                                        <p:strVal val="visible"/>
                                      </p:to>
                                    </p:set>
                                    <p:animEffect transition="in" filter="checkerboard(across)">
                                      <p:cBhvr>
                                        <p:cTn id="72" dur="500"/>
                                        <p:tgtEl>
                                          <p:spTgt spid="15369">
                                            <p:txEl>
                                              <p:pRg st="19" end="19"/>
                                            </p:txEl>
                                          </p:spTgt>
                                        </p:tgtEl>
                                      </p:cBhvr>
                                    </p:animEffect>
                                  </p:childTnLst>
                                </p:cTn>
                              </p:par>
                              <p:par>
                                <p:cTn id="73" presetID="5" presetClass="entr" presetSubtype="10" fill="hold" nodeType="withEffect">
                                  <p:stCondLst>
                                    <p:cond delay="0"/>
                                  </p:stCondLst>
                                  <p:childTnLst>
                                    <p:set>
                                      <p:cBhvr>
                                        <p:cTn id="74" dur="1" fill="hold">
                                          <p:stCondLst>
                                            <p:cond delay="0"/>
                                          </p:stCondLst>
                                        </p:cTn>
                                        <p:tgtEl>
                                          <p:spTgt spid="15369">
                                            <p:txEl>
                                              <p:pRg st="20" end="20"/>
                                            </p:txEl>
                                          </p:spTgt>
                                        </p:tgtEl>
                                        <p:attrNameLst>
                                          <p:attrName>style.visibility</p:attrName>
                                        </p:attrNameLst>
                                      </p:cBhvr>
                                      <p:to>
                                        <p:strVal val="visible"/>
                                      </p:to>
                                    </p:set>
                                    <p:animEffect transition="in" filter="checkerboard(across)">
                                      <p:cBhvr>
                                        <p:cTn id="75" dur="500"/>
                                        <p:tgtEl>
                                          <p:spTgt spid="15369">
                                            <p:txEl>
                                              <p:pRg st="20" end="20"/>
                                            </p:txEl>
                                          </p:spTgt>
                                        </p:tgtEl>
                                      </p:cBhvr>
                                    </p:animEffect>
                                  </p:childTnLst>
                                </p:cTn>
                              </p:par>
                              <p:par>
                                <p:cTn id="76" presetID="5" presetClass="entr" presetSubtype="10" fill="hold" nodeType="withEffect">
                                  <p:stCondLst>
                                    <p:cond delay="0"/>
                                  </p:stCondLst>
                                  <p:childTnLst>
                                    <p:set>
                                      <p:cBhvr>
                                        <p:cTn id="77" dur="1" fill="hold">
                                          <p:stCondLst>
                                            <p:cond delay="0"/>
                                          </p:stCondLst>
                                        </p:cTn>
                                        <p:tgtEl>
                                          <p:spTgt spid="15369">
                                            <p:txEl>
                                              <p:pRg st="21" end="21"/>
                                            </p:txEl>
                                          </p:spTgt>
                                        </p:tgtEl>
                                        <p:attrNameLst>
                                          <p:attrName>style.visibility</p:attrName>
                                        </p:attrNameLst>
                                      </p:cBhvr>
                                      <p:to>
                                        <p:strVal val="visible"/>
                                      </p:to>
                                    </p:set>
                                    <p:animEffect transition="in" filter="checkerboard(across)">
                                      <p:cBhvr>
                                        <p:cTn id="78" dur="500"/>
                                        <p:tgtEl>
                                          <p:spTgt spid="15369">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xmlns="" id="{DF6EBB38-9524-44F9-9905-B86F9E5C93A9}"/>
              </a:ext>
            </a:extLst>
          </p:cNvPr>
          <p:cNvSpPr>
            <a:spLocks noGrp="1"/>
          </p:cNvSpPr>
          <p:nvPr>
            <p:ph type="title"/>
          </p:nvPr>
        </p:nvSpPr>
        <p:spPr/>
        <p:txBody>
          <a:bodyPr/>
          <a:lstStyle/>
          <a:p>
            <a:r>
              <a:rPr lang="en-US" altLang="en-US"/>
              <a:t>Virtualization</a:t>
            </a:r>
          </a:p>
        </p:txBody>
      </p:sp>
      <p:sp>
        <p:nvSpPr>
          <p:cNvPr id="46083" name="Content Placeholder 2">
            <a:extLst>
              <a:ext uri="{FF2B5EF4-FFF2-40B4-BE49-F238E27FC236}">
                <a16:creationId xmlns:a16="http://schemas.microsoft.com/office/drawing/2014/main" xmlns="" id="{784904F8-2F5A-49A2-BF34-A7714E84BA0F}"/>
              </a:ext>
            </a:extLst>
          </p:cNvPr>
          <p:cNvSpPr>
            <a:spLocks noGrp="1"/>
          </p:cNvSpPr>
          <p:nvPr>
            <p:ph idx="1"/>
          </p:nvPr>
        </p:nvSpPr>
        <p:spPr/>
        <p:txBody>
          <a:bodyPr/>
          <a:lstStyle/>
          <a:p>
            <a:r>
              <a:rPr lang="en-US" altLang="en-US" sz="2400"/>
              <a:t>Wikipedia says “Virtualization, in computing, is the creation of a virtual (rather than actual) version of something, such as a hardware platform, operating system, a storage device or network resources”</a:t>
            </a:r>
          </a:p>
          <a:p>
            <a:r>
              <a:rPr lang="en-US" altLang="en-US" sz="2400"/>
              <a:t>Concept is not new…</a:t>
            </a:r>
          </a:p>
          <a:p>
            <a:pPr lvl="1"/>
            <a:r>
              <a:rPr lang="en-US" altLang="en-US" sz="2000"/>
              <a:t>Multi Programming – Each Process thinks it has complete control on all of the resources. </a:t>
            </a:r>
          </a:p>
          <a:p>
            <a:pPr lvl="2"/>
            <a:r>
              <a:rPr lang="en-US" altLang="en-US" sz="2000"/>
              <a:t>Virtual Memory </a:t>
            </a:r>
          </a:p>
          <a:p>
            <a:pPr lvl="2"/>
            <a:r>
              <a:rPr lang="en-US" altLang="en-US"/>
              <a:t> CPU Sharing</a:t>
            </a:r>
          </a:p>
        </p:txBody>
      </p:sp>
      <p:sp>
        <p:nvSpPr>
          <p:cNvPr id="4" name="Slide Number Placeholder 3">
            <a:extLst>
              <a:ext uri="{FF2B5EF4-FFF2-40B4-BE49-F238E27FC236}">
                <a16:creationId xmlns:a16="http://schemas.microsoft.com/office/drawing/2014/main" xmlns="" id="{EAE0AA0B-4047-43CA-BD6C-0096493918E1}"/>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EC6AF5CB-688F-4733-977E-D9A9F5AB14A2}" type="slidenum">
              <a:rPr lang="en-GB" altLang="en-US" sz="1200">
                <a:solidFill>
                  <a:srgbClr val="898989"/>
                </a:solidFill>
              </a:rPr>
              <a:pPr eaLnBrk="1" hangingPunct="1"/>
              <a:t>4</a:t>
            </a:fld>
            <a:endParaRPr lang="en-GB" altLang="en-US" sz="1200">
              <a:solidFill>
                <a:srgbClr val="898989"/>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0" y="1477963"/>
            <a:ext cx="9144000" cy="4038600"/>
          </a:xfrm>
          <a:prstGeom prst="rect">
            <a:avLst/>
          </a:prstGeom>
          <a:noFill/>
          <a:ln w="9525">
            <a:noFill/>
            <a:miter lim="800000"/>
            <a:headEnd/>
            <a:tailEnd/>
          </a:ln>
        </p:spPr>
        <p:txBody>
          <a:bodyPr/>
          <a:lstStyle/>
          <a:p>
            <a:pPr marL="342900" indent="-342900">
              <a:buClr>
                <a:schemeClr val="tx2"/>
              </a:buClr>
              <a:buFont typeface="Wingdings" pitchFamily="2" charset="2"/>
              <a:buChar char="Ø"/>
            </a:pPr>
            <a:endParaRPr lang="en-US" sz="2400">
              <a:solidFill>
                <a:schemeClr val="tx2"/>
              </a:solidFill>
            </a:endParaRPr>
          </a:p>
          <a:p>
            <a:pPr marL="342900" indent="-342900">
              <a:spcBef>
                <a:spcPct val="20000"/>
              </a:spcBef>
            </a:pPr>
            <a:endParaRPr lang="en-US" sz="2800"/>
          </a:p>
          <a:p>
            <a:pPr marL="342900" indent="-342900">
              <a:spcBef>
                <a:spcPct val="20000"/>
              </a:spcBef>
              <a:buFontTx/>
              <a:buChar char="•"/>
            </a:pPr>
            <a:endParaRPr lang="en-US" sz="2000"/>
          </a:p>
        </p:txBody>
      </p:sp>
      <p:sp>
        <p:nvSpPr>
          <p:cNvPr id="14" name="Rectangle 2"/>
          <p:cNvSpPr txBox="1">
            <a:spLocks noChangeArrowheads="1"/>
          </p:cNvSpPr>
          <p:nvPr/>
        </p:nvSpPr>
        <p:spPr>
          <a:xfrm>
            <a:off x="1000125" y="-142875"/>
            <a:ext cx="8229600" cy="1143000"/>
          </a:xfrm>
          <a:prstGeom prst="rect">
            <a:avLst/>
          </a:prstGeom>
        </p:spPr>
        <p:txBody>
          <a:bodyPr anchor="ctr">
            <a:normAutofit/>
          </a:bodyPr>
          <a:lstStyle/>
          <a:p>
            <a:pPr fontAlgn="auto">
              <a:spcAft>
                <a:spcPts val="0"/>
              </a:spcAft>
              <a:defRPr/>
            </a:pPr>
            <a:r>
              <a:rPr lang="en-GB" sz="2900" dirty="0">
                <a:solidFill>
                  <a:srgbClr val="000000"/>
                </a:solidFill>
                <a:effectLst>
                  <a:outerShdw blurRad="38100" dist="38100" dir="2700000" algn="tl">
                    <a:srgbClr val="C0C0C0"/>
                  </a:outerShdw>
                </a:effectLst>
                <a:latin typeface="+mj-lt"/>
                <a:ea typeface="+mj-ea"/>
                <a:cs typeface="+mj-cs"/>
              </a:rPr>
              <a:t>Types of Virtualization</a:t>
            </a:r>
            <a:endParaRPr lang="en-US" sz="2900" dirty="0">
              <a:solidFill>
                <a:srgbClr val="000000"/>
              </a:solidFill>
              <a:effectLst>
                <a:outerShdw blurRad="38100" dist="38100" dir="2700000" algn="tl">
                  <a:srgbClr val="C0C0C0"/>
                </a:outerShdw>
              </a:effectLst>
              <a:latin typeface="+mj-lt"/>
              <a:ea typeface="+mj-ea"/>
              <a:cs typeface="+mj-cs"/>
            </a:endParaRPr>
          </a:p>
        </p:txBody>
      </p:sp>
      <p:sp>
        <p:nvSpPr>
          <p:cNvPr id="16393" name="Rectangle 17"/>
          <p:cNvSpPr>
            <a:spLocks noChangeArrowheads="1"/>
          </p:cNvSpPr>
          <p:nvPr/>
        </p:nvSpPr>
        <p:spPr bwMode="auto">
          <a:xfrm>
            <a:off x="0" y="1000125"/>
            <a:ext cx="8358188" cy="1285875"/>
          </a:xfrm>
          <a:prstGeom prst="rect">
            <a:avLst/>
          </a:prstGeom>
          <a:noFill/>
          <a:ln w="9525">
            <a:noFill/>
            <a:miter lim="800000"/>
            <a:headEnd/>
            <a:tailEnd/>
          </a:ln>
        </p:spPr>
        <p:txBody>
          <a:bodyPr/>
          <a:lstStyle/>
          <a:p>
            <a:pPr marL="342900" indent="-342900" algn="just">
              <a:buClr>
                <a:schemeClr val="tx2"/>
              </a:buClr>
              <a:buFont typeface="Wingdings" pitchFamily="2" charset="2"/>
              <a:buChar char="Ø"/>
            </a:pPr>
            <a:r>
              <a:rPr lang="en-US" sz="1600" b="1">
                <a:solidFill>
                  <a:srgbClr val="FF0000"/>
                </a:solidFill>
              </a:rPr>
              <a:t>Based on the way the VM executes its instructions</a:t>
            </a:r>
          </a:p>
          <a:p>
            <a:pPr marL="342900" indent="-342900" algn="just">
              <a:buClr>
                <a:schemeClr val="tx2"/>
              </a:buClr>
              <a:buFont typeface="Wingdings" pitchFamily="2" charset="2"/>
              <a:buChar char="Ø"/>
            </a:pPr>
            <a:endParaRPr lang="en-US" sz="1600" b="1">
              <a:solidFill>
                <a:srgbClr val="FF0000"/>
              </a:solidFill>
            </a:endParaRPr>
          </a:p>
          <a:p>
            <a:pPr marL="800100" lvl="1" indent="-342900" algn="just">
              <a:buClr>
                <a:schemeClr val="tx2"/>
              </a:buClr>
              <a:buFont typeface="Wingdings" pitchFamily="2" charset="2"/>
              <a:buChar char="Ø"/>
            </a:pPr>
            <a:r>
              <a:rPr lang="en-US" sz="1600" b="1">
                <a:solidFill>
                  <a:srgbClr val="FF0000"/>
                </a:solidFill>
              </a:rPr>
              <a:t>Para-virtualization:</a:t>
            </a:r>
          </a:p>
          <a:p>
            <a:pPr marL="1257300" lvl="2" indent="-342900" algn="just">
              <a:buClr>
                <a:schemeClr val="tx2"/>
              </a:buClr>
              <a:buFont typeface="Wingdings" pitchFamily="2" charset="2"/>
              <a:buChar char="Ø"/>
            </a:pPr>
            <a:r>
              <a:rPr lang="en-IN" sz="1400"/>
              <a:t>Para-virtualization attempts to reduce the virtualization overhead by modifying the Guest OS kernel.</a:t>
            </a:r>
          </a:p>
          <a:p>
            <a:pPr marL="1257300" lvl="2" indent="-342900" algn="just">
              <a:buClr>
                <a:schemeClr val="tx2"/>
              </a:buClr>
              <a:buFont typeface="Wingdings" pitchFamily="2" charset="2"/>
              <a:buChar char="Ø"/>
            </a:pPr>
            <a:r>
              <a:rPr lang="en-US" sz="1400"/>
              <a:t>It </a:t>
            </a:r>
            <a:r>
              <a:rPr lang="en-IN" sz="1400"/>
              <a:t>replaces the nonvirtualizable OS instructions by hypercalls</a:t>
            </a:r>
            <a:endParaRPr lang="en-US" sz="1400"/>
          </a:p>
          <a:p>
            <a:pPr marL="1257300" lvl="2" indent="-342900" algn="just">
              <a:buClr>
                <a:schemeClr val="tx2"/>
              </a:buClr>
              <a:buFont typeface="Wingdings" pitchFamily="2" charset="2"/>
              <a:buChar char="Ø"/>
            </a:pPr>
            <a:r>
              <a:rPr lang="en-US" sz="1400"/>
              <a:t>Both the Para-virtualized  Guest OS and the Virtualization layer runs at Ring 0 thus reducing the need to context switch for hypercalls.</a:t>
            </a:r>
          </a:p>
          <a:p>
            <a:pPr marL="1257300" lvl="2" indent="-342900" algn="just">
              <a:buClr>
                <a:schemeClr val="tx2"/>
              </a:buClr>
              <a:buFont typeface="Wingdings" pitchFamily="2" charset="2"/>
              <a:buChar char="Ø"/>
            </a:pPr>
            <a:endParaRPr lang="en-US" sz="1400"/>
          </a:p>
          <a:p>
            <a:pPr marL="1257300" lvl="2" indent="-342900" algn="just">
              <a:buClr>
                <a:schemeClr val="tx2"/>
              </a:buClr>
              <a:buFont typeface="Wingdings" pitchFamily="2" charset="2"/>
              <a:buChar char="Ø"/>
            </a:pPr>
            <a:endParaRPr lang="en-US" sz="1400"/>
          </a:p>
          <a:p>
            <a:pPr marL="342900" indent="-342900" algn="just">
              <a:buClr>
                <a:schemeClr val="tx2"/>
              </a:buClr>
              <a:buFont typeface="Wingdings" pitchFamily="2" charset="2"/>
              <a:buChar char="Ø"/>
            </a:pPr>
            <a:endParaRPr lang="en-US" sz="2400">
              <a:solidFill>
                <a:schemeClr val="tx2"/>
              </a:solidFill>
            </a:endParaRPr>
          </a:p>
          <a:p>
            <a:pPr marL="342900" indent="-342900">
              <a:spcBef>
                <a:spcPct val="20000"/>
              </a:spcBef>
              <a:buFontTx/>
              <a:buChar char="•"/>
            </a:pPr>
            <a:endParaRPr lang="en-US" sz="2000"/>
          </a:p>
        </p:txBody>
      </p:sp>
      <p:pic>
        <p:nvPicPr>
          <p:cNvPr id="16394" name="Picture 2"/>
          <p:cNvPicPr>
            <a:picLocks noChangeAspect="1" noChangeArrowheads="1"/>
          </p:cNvPicPr>
          <p:nvPr/>
        </p:nvPicPr>
        <p:blipFill>
          <a:blip r:embed="rId3"/>
          <a:srcRect/>
          <a:stretch>
            <a:fillRect/>
          </a:stretch>
        </p:blipFill>
        <p:spPr bwMode="auto">
          <a:xfrm>
            <a:off x="2214563" y="3714750"/>
            <a:ext cx="2714625" cy="2500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6393">
                                            <p:txEl>
                                              <p:pRg st="2" end="2"/>
                                            </p:txEl>
                                          </p:spTgt>
                                        </p:tgtEl>
                                        <p:attrNameLst>
                                          <p:attrName>style.visibility</p:attrName>
                                        </p:attrNameLst>
                                      </p:cBhvr>
                                      <p:to>
                                        <p:strVal val="visible"/>
                                      </p:to>
                                    </p:set>
                                    <p:animEffect transition="in" filter="checkerboard(across)">
                                      <p:cBhvr>
                                        <p:cTn id="7" dur="500"/>
                                        <p:tgtEl>
                                          <p:spTgt spid="16393">
                                            <p:txEl>
                                              <p:pRg st="2" end="2"/>
                                            </p:txEl>
                                          </p:spTgt>
                                        </p:tgtEl>
                                      </p:cBhvr>
                                    </p:animEffect>
                                  </p:childTnLst>
                                </p:cTn>
                              </p:par>
                              <p:par>
                                <p:cTn id="8" presetID="55" presetClass="entr" presetSubtype="0" fill="hold" nodeType="withEffect">
                                  <p:stCondLst>
                                    <p:cond delay="0"/>
                                  </p:stCondLst>
                                  <p:childTnLst>
                                    <p:set>
                                      <p:cBhvr>
                                        <p:cTn id="9" dur="1" fill="hold">
                                          <p:stCondLst>
                                            <p:cond delay="0"/>
                                          </p:stCondLst>
                                        </p:cTn>
                                        <p:tgtEl>
                                          <p:spTgt spid="16394"/>
                                        </p:tgtEl>
                                        <p:attrNameLst>
                                          <p:attrName>style.visibility</p:attrName>
                                        </p:attrNameLst>
                                      </p:cBhvr>
                                      <p:to>
                                        <p:strVal val="visible"/>
                                      </p:to>
                                    </p:set>
                                    <p:anim calcmode="lin" valueType="num">
                                      <p:cBhvr>
                                        <p:cTn id="10" dur="1000" fill="hold"/>
                                        <p:tgtEl>
                                          <p:spTgt spid="16394"/>
                                        </p:tgtEl>
                                        <p:attrNameLst>
                                          <p:attrName>ppt_w</p:attrName>
                                        </p:attrNameLst>
                                      </p:cBhvr>
                                      <p:tavLst>
                                        <p:tav tm="0">
                                          <p:val>
                                            <p:strVal val="#ppt_w*0.70"/>
                                          </p:val>
                                        </p:tav>
                                        <p:tav tm="100000">
                                          <p:val>
                                            <p:strVal val="#ppt_w"/>
                                          </p:val>
                                        </p:tav>
                                      </p:tavLst>
                                    </p:anim>
                                    <p:anim calcmode="lin" valueType="num">
                                      <p:cBhvr>
                                        <p:cTn id="11" dur="1000" fill="hold"/>
                                        <p:tgtEl>
                                          <p:spTgt spid="16394"/>
                                        </p:tgtEl>
                                        <p:attrNameLst>
                                          <p:attrName>ppt_h</p:attrName>
                                        </p:attrNameLst>
                                      </p:cBhvr>
                                      <p:tavLst>
                                        <p:tav tm="0">
                                          <p:val>
                                            <p:strVal val="#ppt_h"/>
                                          </p:val>
                                        </p:tav>
                                        <p:tav tm="100000">
                                          <p:val>
                                            <p:strVal val="#ppt_h"/>
                                          </p:val>
                                        </p:tav>
                                      </p:tavLst>
                                    </p:anim>
                                    <p:animEffect transition="in" filter="fade">
                                      <p:cBhvr>
                                        <p:cTn id="12" dur="1000"/>
                                        <p:tgtEl>
                                          <p:spTgt spid="16394"/>
                                        </p:tgtEl>
                                      </p:cBhvr>
                                    </p:animEffect>
                                  </p:childTnLst>
                                </p:cTn>
                              </p:par>
                              <p:par>
                                <p:cTn id="13" presetID="5" presetClass="entr" presetSubtype="10" fill="hold" nodeType="withEffect">
                                  <p:stCondLst>
                                    <p:cond delay="0"/>
                                  </p:stCondLst>
                                  <p:childTnLst>
                                    <p:set>
                                      <p:cBhvr>
                                        <p:cTn id="14" dur="1" fill="hold">
                                          <p:stCondLst>
                                            <p:cond delay="0"/>
                                          </p:stCondLst>
                                        </p:cTn>
                                        <p:tgtEl>
                                          <p:spTgt spid="16393">
                                            <p:txEl>
                                              <p:pRg st="3" end="3"/>
                                            </p:txEl>
                                          </p:spTgt>
                                        </p:tgtEl>
                                        <p:attrNameLst>
                                          <p:attrName>style.visibility</p:attrName>
                                        </p:attrNameLst>
                                      </p:cBhvr>
                                      <p:to>
                                        <p:strVal val="visible"/>
                                      </p:to>
                                    </p:set>
                                    <p:animEffect transition="in" filter="checkerboard(across)">
                                      <p:cBhvr>
                                        <p:cTn id="15" dur="500"/>
                                        <p:tgtEl>
                                          <p:spTgt spid="1639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6393">
                                            <p:txEl>
                                              <p:pRg st="4" end="4"/>
                                            </p:txEl>
                                          </p:spTgt>
                                        </p:tgtEl>
                                        <p:attrNameLst>
                                          <p:attrName>style.visibility</p:attrName>
                                        </p:attrNameLst>
                                      </p:cBhvr>
                                      <p:to>
                                        <p:strVal val="visible"/>
                                      </p:to>
                                    </p:set>
                                    <p:animEffect transition="in" filter="checkerboard(across)">
                                      <p:cBhvr>
                                        <p:cTn id="18" dur="500"/>
                                        <p:tgtEl>
                                          <p:spTgt spid="16393">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6393">
                                            <p:txEl>
                                              <p:pRg st="5" end="5"/>
                                            </p:txEl>
                                          </p:spTgt>
                                        </p:tgtEl>
                                        <p:attrNameLst>
                                          <p:attrName>style.visibility</p:attrName>
                                        </p:attrNameLst>
                                      </p:cBhvr>
                                      <p:to>
                                        <p:strVal val="visible"/>
                                      </p:to>
                                    </p:set>
                                    <p:animEffect transition="in" filter="checkerboard(across)">
                                      <p:cBhvr>
                                        <p:cTn id="21" dur="500"/>
                                        <p:tgtEl>
                                          <p:spTgt spid="163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0" y="1477963"/>
            <a:ext cx="9144000" cy="4038600"/>
          </a:xfrm>
          <a:prstGeom prst="rect">
            <a:avLst/>
          </a:prstGeom>
          <a:noFill/>
          <a:ln w="9525">
            <a:noFill/>
            <a:miter lim="800000"/>
            <a:headEnd/>
            <a:tailEnd/>
          </a:ln>
        </p:spPr>
        <p:txBody>
          <a:bodyPr/>
          <a:lstStyle/>
          <a:p>
            <a:pPr marL="342900" indent="-342900">
              <a:buClr>
                <a:schemeClr val="tx2"/>
              </a:buClr>
              <a:buFont typeface="Wingdings" pitchFamily="2" charset="2"/>
              <a:buChar char="Ø"/>
            </a:pPr>
            <a:endParaRPr lang="en-US" sz="2400">
              <a:solidFill>
                <a:schemeClr val="tx2"/>
              </a:solidFill>
            </a:endParaRPr>
          </a:p>
          <a:p>
            <a:pPr marL="342900" indent="-342900">
              <a:spcBef>
                <a:spcPct val="20000"/>
              </a:spcBef>
            </a:pPr>
            <a:endParaRPr lang="en-US" sz="2800"/>
          </a:p>
          <a:p>
            <a:pPr marL="342900" indent="-342900">
              <a:spcBef>
                <a:spcPct val="20000"/>
              </a:spcBef>
              <a:buFontTx/>
              <a:buChar char="•"/>
            </a:pPr>
            <a:endParaRPr lang="en-US" sz="2000"/>
          </a:p>
        </p:txBody>
      </p:sp>
      <p:sp>
        <p:nvSpPr>
          <p:cNvPr id="14" name="Rectangle 2"/>
          <p:cNvSpPr txBox="1">
            <a:spLocks noChangeArrowheads="1"/>
          </p:cNvSpPr>
          <p:nvPr/>
        </p:nvSpPr>
        <p:spPr>
          <a:xfrm>
            <a:off x="1000125" y="-142875"/>
            <a:ext cx="8229600" cy="1143000"/>
          </a:xfrm>
          <a:prstGeom prst="rect">
            <a:avLst/>
          </a:prstGeom>
        </p:spPr>
        <p:txBody>
          <a:bodyPr anchor="ctr">
            <a:normAutofit/>
          </a:bodyPr>
          <a:lstStyle/>
          <a:p>
            <a:pPr fontAlgn="auto">
              <a:spcAft>
                <a:spcPts val="0"/>
              </a:spcAft>
              <a:defRPr/>
            </a:pPr>
            <a:r>
              <a:rPr lang="en-GB" sz="2900" dirty="0">
                <a:solidFill>
                  <a:srgbClr val="000000"/>
                </a:solidFill>
                <a:effectLst>
                  <a:outerShdw blurRad="38100" dist="38100" dir="2700000" algn="tl">
                    <a:srgbClr val="C0C0C0"/>
                  </a:outerShdw>
                </a:effectLst>
                <a:latin typeface="+mj-lt"/>
                <a:ea typeface="+mj-ea"/>
                <a:cs typeface="+mj-cs"/>
              </a:rPr>
              <a:t>Virtual Machine Migration</a:t>
            </a:r>
            <a:endParaRPr lang="en-US" sz="2900" dirty="0">
              <a:solidFill>
                <a:srgbClr val="000000"/>
              </a:solidFill>
              <a:effectLst>
                <a:outerShdw blurRad="38100" dist="38100" dir="2700000" algn="tl">
                  <a:srgbClr val="C0C0C0"/>
                </a:outerShdw>
              </a:effectLst>
              <a:latin typeface="+mj-lt"/>
              <a:ea typeface="+mj-ea"/>
              <a:cs typeface="+mj-cs"/>
            </a:endParaRPr>
          </a:p>
        </p:txBody>
      </p:sp>
      <p:sp>
        <p:nvSpPr>
          <p:cNvPr id="17417" name="Rectangle 17"/>
          <p:cNvSpPr>
            <a:spLocks noChangeArrowheads="1"/>
          </p:cNvSpPr>
          <p:nvPr/>
        </p:nvSpPr>
        <p:spPr bwMode="auto">
          <a:xfrm>
            <a:off x="0" y="1000125"/>
            <a:ext cx="8358188" cy="1285875"/>
          </a:xfrm>
          <a:prstGeom prst="rect">
            <a:avLst/>
          </a:prstGeom>
          <a:noFill/>
          <a:ln w="9525">
            <a:noFill/>
            <a:miter lim="800000"/>
            <a:headEnd/>
            <a:tailEnd/>
          </a:ln>
        </p:spPr>
        <p:txBody>
          <a:bodyPr/>
          <a:lstStyle/>
          <a:p>
            <a:pPr marL="342900" indent="-342900" algn="just">
              <a:buClr>
                <a:schemeClr val="tx2"/>
              </a:buClr>
              <a:buFont typeface="Wingdings" pitchFamily="2" charset="2"/>
              <a:buChar char="Ø"/>
            </a:pPr>
            <a:r>
              <a:rPr lang="en-US" sz="1600"/>
              <a:t>Virtual Machines are just software or more specifically can be considered as files.</a:t>
            </a:r>
          </a:p>
          <a:p>
            <a:pPr marL="342900" indent="-342900" algn="just">
              <a:buClr>
                <a:schemeClr val="tx2"/>
              </a:buClr>
              <a:buFont typeface="Wingdings" pitchFamily="2" charset="2"/>
              <a:buChar char="Ø"/>
            </a:pPr>
            <a:endParaRPr lang="en-US" sz="1600"/>
          </a:p>
          <a:p>
            <a:pPr marL="342900" indent="-342900" algn="just">
              <a:buClr>
                <a:schemeClr val="tx2"/>
              </a:buClr>
              <a:buFont typeface="Wingdings" pitchFamily="2" charset="2"/>
              <a:buChar char="Ø"/>
            </a:pPr>
            <a:r>
              <a:rPr lang="en-US" sz="1600"/>
              <a:t>Clearly moving a VM from one physical system to another is not a tough job. This process of moving a VM from one physical system to another is called VM Migration.</a:t>
            </a:r>
          </a:p>
          <a:p>
            <a:pPr marL="342900" indent="-342900" algn="just">
              <a:buClr>
                <a:schemeClr val="tx2"/>
              </a:buClr>
              <a:buFont typeface="Wingdings" pitchFamily="2" charset="2"/>
              <a:buChar char="Ø"/>
            </a:pPr>
            <a:endParaRPr lang="en-US" sz="1600"/>
          </a:p>
          <a:p>
            <a:pPr marL="342900" indent="-342900" algn="just">
              <a:buClr>
                <a:schemeClr val="tx2"/>
              </a:buClr>
              <a:buFont typeface="Wingdings" pitchFamily="2" charset="2"/>
              <a:buChar char="Ø"/>
            </a:pPr>
            <a:r>
              <a:rPr lang="en-US" sz="1600"/>
              <a:t>Static VM migration is easy.</a:t>
            </a:r>
          </a:p>
          <a:p>
            <a:pPr marL="800100" lvl="1" indent="-342900" algn="just">
              <a:buClr>
                <a:schemeClr val="tx2"/>
              </a:buClr>
              <a:buFont typeface="Wingdings" pitchFamily="2" charset="2"/>
              <a:buChar char="Ø"/>
            </a:pPr>
            <a:r>
              <a:rPr lang="en-US" sz="1400"/>
              <a:t>Stop the VM, copy the file system to the desired PM and restart the VM</a:t>
            </a:r>
          </a:p>
          <a:p>
            <a:pPr marL="800100" lvl="1" indent="-342900" algn="just">
              <a:buClr>
                <a:schemeClr val="tx2"/>
              </a:buClr>
              <a:buFont typeface="Wingdings" pitchFamily="2" charset="2"/>
              <a:buChar char="Ø"/>
            </a:pPr>
            <a:endParaRPr lang="en-US" sz="1400"/>
          </a:p>
          <a:p>
            <a:pPr marL="342900" indent="-342900" algn="just">
              <a:buClr>
                <a:schemeClr val="tx2"/>
              </a:buClr>
              <a:buFont typeface="Wingdings" pitchFamily="2" charset="2"/>
              <a:buChar char="Ø"/>
            </a:pPr>
            <a:r>
              <a:rPr lang="en-US" sz="1400"/>
              <a:t>Dynamic VM migration needs careful design for efficient migration.</a:t>
            </a:r>
          </a:p>
          <a:p>
            <a:pPr marL="800100" lvl="1" indent="-342900" algn="just">
              <a:buClr>
                <a:schemeClr val="tx2"/>
              </a:buClr>
              <a:buFont typeface="Wingdings" pitchFamily="2" charset="2"/>
              <a:buChar char="Ø"/>
            </a:pPr>
            <a:r>
              <a:rPr lang="en-US" sz="1400"/>
              <a:t>Capture and copy the entire state of VM as a snapshot in time.</a:t>
            </a:r>
          </a:p>
          <a:p>
            <a:pPr marL="800100" lvl="1" indent="-342900" algn="just">
              <a:buClr>
                <a:schemeClr val="tx2"/>
              </a:buClr>
              <a:buFont typeface="Wingdings" pitchFamily="2" charset="2"/>
              <a:buChar char="Ø"/>
            </a:pPr>
            <a:r>
              <a:rPr lang="en-US" sz="1400"/>
              <a:t>The snapshot includes process and memory state as well as virtual resources  such as BIOS, devices, MAC address etc.</a:t>
            </a:r>
          </a:p>
          <a:p>
            <a:pPr marL="1257300" lvl="2" indent="-342900" algn="just">
              <a:buClr>
                <a:schemeClr val="tx2"/>
              </a:buClr>
              <a:buFont typeface="Wingdings" pitchFamily="2" charset="2"/>
              <a:buChar char="Ø"/>
            </a:pPr>
            <a:endParaRPr lang="en-US" sz="1400"/>
          </a:p>
          <a:p>
            <a:pPr marL="1257300" lvl="2" indent="-342900" algn="just">
              <a:buClr>
                <a:schemeClr val="tx2"/>
              </a:buClr>
              <a:buFont typeface="Wingdings" pitchFamily="2" charset="2"/>
              <a:buChar char="Ø"/>
            </a:pPr>
            <a:endParaRPr lang="en-US" sz="1400"/>
          </a:p>
          <a:p>
            <a:pPr marL="342900" indent="-342900" algn="just">
              <a:buClr>
                <a:schemeClr val="tx2"/>
              </a:buClr>
              <a:buFont typeface="Wingdings" pitchFamily="2" charset="2"/>
              <a:buChar char="Ø"/>
            </a:pPr>
            <a:endParaRPr lang="en-US" sz="2400">
              <a:solidFill>
                <a:schemeClr val="tx2"/>
              </a:solidFill>
            </a:endParaRPr>
          </a:p>
          <a:p>
            <a:pPr marL="342900" indent="-342900">
              <a:spcBef>
                <a:spcPct val="20000"/>
              </a:spcBef>
              <a:buFontTx/>
              <a:buChar char="•"/>
            </a:pP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17">
                                            <p:txEl>
                                              <p:pRg st="0" end="0"/>
                                            </p:txEl>
                                          </p:spTgt>
                                        </p:tgtEl>
                                        <p:attrNameLst>
                                          <p:attrName>style.visibility</p:attrName>
                                        </p:attrNameLst>
                                      </p:cBhvr>
                                      <p:to>
                                        <p:strVal val="visible"/>
                                      </p:to>
                                    </p:set>
                                    <p:animEffect transition="in" filter="checkerboard(across)">
                                      <p:cBhvr>
                                        <p:cTn id="7" dur="500"/>
                                        <p:tgtEl>
                                          <p:spTgt spid="174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17">
                                            <p:txEl>
                                              <p:pRg st="2" end="2"/>
                                            </p:txEl>
                                          </p:spTgt>
                                        </p:tgtEl>
                                        <p:attrNameLst>
                                          <p:attrName>style.visibility</p:attrName>
                                        </p:attrNameLst>
                                      </p:cBhvr>
                                      <p:to>
                                        <p:strVal val="visible"/>
                                      </p:to>
                                    </p:set>
                                    <p:animEffect transition="in" filter="checkerboard(across)">
                                      <p:cBhvr>
                                        <p:cTn id="12" dur="500"/>
                                        <p:tgtEl>
                                          <p:spTgt spid="174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417">
                                            <p:txEl>
                                              <p:pRg st="4" end="4"/>
                                            </p:txEl>
                                          </p:spTgt>
                                        </p:tgtEl>
                                        <p:attrNameLst>
                                          <p:attrName>style.visibility</p:attrName>
                                        </p:attrNameLst>
                                      </p:cBhvr>
                                      <p:to>
                                        <p:strVal val="visible"/>
                                      </p:to>
                                    </p:set>
                                    <p:animEffect transition="in" filter="checkerboard(across)">
                                      <p:cBhvr>
                                        <p:cTn id="17" dur="500"/>
                                        <p:tgtEl>
                                          <p:spTgt spid="17417">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7417">
                                            <p:txEl>
                                              <p:pRg st="5" end="5"/>
                                            </p:txEl>
                                          </p:spTgt>
                                        </p:tgtEl>
                                        <p:attrNameLst>
                                          <p:attrName>style.visibility</p:attrName>
                                        </p:attrNameLst>
                                      </p:cBhvr>
                                      <p:to>
                                        <p:strVal val="visible"/>
                                      </p:to>
                                    </p:set>
                                    <p:animEffect transition="in" filter="checkerboard(across)">
                                      <p:cBhvr>
                                        <p:cTn id="20" dur="500"/>
                                        <p:tgtEl>
                                          <p:spTgt spid="1741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7417">
                                            <p:txEl>
                                              <p:pRg st="7" end="7"/>
                                            </p:txEl>
                                          </p:spTgt>
                                        </p:tgtEl>
                                        <p:attrNameLst>
                                          <p:attrName>style.visibility</p:attrName>
                                        </p:attrNameLst>
                                      </p:cBhvr>
                                      <p:to>
                                        <p:strVal val="visible"/>
                                      </p:to>
                                    </p:set>
                                    <p:animEffect transition="in" filter="checkerboard(across)">
                                      <p:cBhvr>
                                        <p:cTn id="25" dur="500"/>
                                        <p:tgtEl>
                                          <p:spTgt spid="17417">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7417">
                                            <p:txEl>
                                              <p:pRg st="8" end="8"/>
                                            </p:txEl>
                                          </p:spTgt>
                                        </p:tgtEl>
                                        <p:attrNameLst>
                                          <p:attrName>style.visibility</p:attrName>
                                        </p:attrNameLst>
                                      </p:cBhvr>
                                      <p:to>
                                        <p:strVal val="visible"/>
                                      </p:to>
                                    </p:set>
                                    <p:animEffect transition="in" filter="checkerboard(across)">
                                      <p:cBhvr>
                                        <p:cTn id="28" dur="500"/>
                                        <p:tgtEl>
                                          <p:spTgt spid="17417">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7417">
                                            <p:txEl>
                                              <p:pRg st="9" end="9"/>
                                            </p:txEl>
                                          </p:spTgt>
                                        </p:tgtEl>
                                        <p:attrNameLst>
                                          <p:attrName>style.visibility</p:attrName>
                                        </p:attrNameLst>
                                      </p:cBhvr>
                                      <p:to>
                                        <p:strVal val="visible"/>
                                      </p:to>
                                    </p:set>
                                    <p:animEffect transition="in" filter="checkerboard(across)">
                                      <p:cBhvr>
                                        <p:cTn id="31" dur="500"/>
                                        <p:tgtEl>
                                          <p:spTgt spid="174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4">
            <a:extLst>
              <a:ext uri="{FF2B5EF4-FFF2-40B4-BE49-F238E27FC236}">
                <a16:creationId xmlns:a16="http://schemas.microsoft.com/office/drawing/2014/main" xmlns="" id="{6A53F44B-5E00-446B-AED4-9529305E6971}"/>
              </a:ext>
            </a:extLst>
          </p:cNvPr>
          <p:cNvSpPr>
            <a:spLocks noGrp="1"/>
          </p:cNvSpPr>
          <p:nvPr>
            <p:ph type="title"/>
          </p:nvPr>
        </p:nvSpPr>
        <p:spPr/>
        <p:txBody>
          <a:bodyPr/>
          <a:lstStyle/>
          <a:p>
            <a:r>
              <a:rPr lang="en-US" altLang="en-US"/>
              <a:t>Benefits</a:t>
            </a:r>
          </a:p>
        </p:txBody>
      </p:sp>
      <p:sp>
        <p:nvSpPr>
          <p:cNvPr id="53251" name="Content Placeholder 5">
            <a:extLst>
              <a:ext uri="{FF2B5EF4-FFF2-40B4-BE49-F238E27FC236}">
                <a16:creationId xmlns:a16="http://schemas.microsoft.com/office/drawing/2014/main" xmlns="" id="{C0C9D942-5A70-48F1-91BD-1F87FCF9D28E}"/>
              </a:ext>
            </a:extLst>
          </p:cNvPr>
          <p:cNvSpPr>
            <a:spLocks noGrp="1"/>
          </p:cNvSpPr>
          <p:nvPr>
            <p:ph sz="half" idx="1"/>
          </p:nvPr>
        </p:nvSpPr>
        <p:spPr/>
        <p:txBody>
          <a:bodyPr/>
          <a:lstStyle/>
          <a:p>
            <a:endParaRPr lang="en-US" altLang="en-US"/>
          </a:p>
          <a:p>
            <a:endParaRPr lang="en-US" altLang="en-US"/>
          </a:p>
          <a:p>
            <a:endParaRPr lang="en-US" altLang="en-US"/>
          </a:p>
          <a:p>
            <a:endParaRPr lang="en-US" altLang="en-US"/>
          </a:p>
          <a:p>
            <a:endParaRPr lang="en-US" altLang="en-US"/>
          </a:p>
          <a:p>
            <a:endParaRPr lang="en-US" altLang="en-US"/>
          </a:p>
          <a:p>
            <a:r>
              <a:rPr lang="en-US" altLang="en-US"/>
              <a:t>Load Balancing ­ Better Response time</a:t>
            </a:r>
          </a:p>
        </p:txBody>
      </p:sp>
      <p:sp>
        <p:nvSpPr>
          <p:cNvPr id="4" name="Slide Number Placeholder 3">
            <a:extLst>
              <a:ext uri="{FF2B5EF4-FFF2-40B4-BE49-F238E27FC236}">
                <a16:creationId xmlns:a16="http://schemas.microsoft.com/office/drawing/2014/main" xmlns="" id="{59E4AD9D-30B6-45DD-A64A-7A9240217D67}"/>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80EE194A-95EB-4C06-B6FF-14BED0903F90}" type="slidenum">
              <a:rPr lang="en-GB" altLang="en-US" sz="1200">
                <a:solidFill>
                  <a:srgbClr val="898989"/>
                </a:solidFill>
              </a:rPr>
              <a:pPr eaLnBrk="1" hangingPunct="1"/>
              <a:t>42</a:t>
            </a:fld>
            <a:endParaRPr lang="en-GB" altLang="en-US" sz="1200">
              <a:solidFill>
                <a:srgbClr val="898989"/>
              </a:solidFill>
            </a:endParaRPr>
          </a:p>
        </p:txBody>
      </p:sp>
      <p:pic>
        <p:nvPicPr>
          <p:cNvPr id="53253" name="Picture 2">
            <a:extLst>
              <a:ext uri="{FF2B5EF4-FFF2-40B4-BE49-F238E27FC236}">
                <a16:creationId xmlns:a16="http://schemas.microsoft.com/office/drawing/2014/main" xmlns="" id="{E5036B30-62A7-4AB8-9E71-338AA702E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557338"/>
            <a:ext cx="33051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3">
            <a:extLst>
              <a:ext uri="{FF2B5EF4-FFF2-40B4-BE49-F238E27FC236}">
                <a16:creationId xmlns:a16="http://schemas.microsoft.com/office/drawing/2014/main" xmlns="" id="{4C0CCACD-736D-4B1F-A2A7-097D02DE9FD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87900" y="1628775"/>
            <a:ext cx="3276600" cy="2914650"/>
          </a:xfrm>
          <a:noFill/>
        </p:spPr>
      </p:pic>
      <p:sp>
        <p:nvSpPr>
          <p:cNvPr id="10" name="Rectangle 9">
            <a:extLst>
              <a:ext uri="{FF2B5EF4-FFF2-40B4-BE49-F238E27FC236}">
                <a16:creationId xmlns:a16="http://schemas.microsoft.com/office/drawing/2014/main" xmlns="" id="{846FC8AB-C18A-4EB9-A68B-FA1CA268C7E8}"/>
              </a:ext>
            </a:extLst>
          </p:cNvPr>
          <p:cNvSpPr/>
          <p:nvPr/>
        </p:nvSpPr>
        <p:spPr>
          <a:xfrm>
            <a:off x="4572000" y="4724400"/>
            <a:ext cx="4572000" cy="1385888"/>
          </a:xfrm>
          <a:prstGeom prst="rect">
            <a:avLst/>
          </a:prstGeom>
        </p:spPr>
        <p:txBody>
          <a:bodyPr>
            <a:spAutoFit/>
          </a:bodyPr>
          <a:lstStyle/>
          <a:p>
            <a:pPr>
              <a:defRPr/>
            </a:pPr>
            <a:r>
              <a:rPr lang="en-US" sz="2800" dirty="0">
                <a:latin typeface="+mn-lt"/>
                <a:ea typeface="+mn-ea"/>
              </a:rPr>
              <a:t>Consolidation ­Reduces number of Physical  Machine requirement </a:t>
            </a:r>
          </a:p>
        </p:txBody>
      </p:sp>
    </p:spTree>
    <p:extLst>
      <p:ext uri="{BB962C8B-B14F-4D97-AF65-F5344CB8AC3E}">
        <p14:creationId xmlns:p14="http://schemas.microsoft.com/office/powerpoint/2010/main" val="35962580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0" y="1477963"/>
            <a:ext cx="9144000" cy="4038600"/>
          </a:xfrm>
          <a:prstGeom prst="rect">
            <a:avLst/>
          </a:prstGeom>
          <a:noFill/>
          <a:ln w="9525">
            <a:noFill/>
            <a:miter lim="800000"/>
            <a:headEnd/>
            <a:tailEnd/>
          </a:ln>
        </p:spPr>
        <p:txBody>
          <a:bodyPr/>
          <a:lstStyle/>
          <a:p>
            <a:pPr marL="342900" indent="-342900">
              <a:buClr>
                <a:schemeClr val="tx2"/>
              </a:buClr>
              <a:buFont typeface="Wingdings" pitchFamily="2" charset="2"/>
              <a:buChar char="Ø"/>
            </a:pPr>
            <a:endParaRPr lang="en-US" sz="2400">
              <a:solidFill>
                <a:schemeClr val="tx2"/>
              </a:solidFill>
            </a:endParaRPr>
          </a:p>
          <a:p>
            <a:pPr marL="342900" indent="-342900">
              <a:spcBef>
                <a:spcPct val="20000"/>
              </a:spcBef>
            </a:pPr>
            <a:endParaRPr lang="en-US" sz="2800"/>
          </a:p>
          <a:p>
            <a:pPr marL="342900" indent="-342900">
              <a:spcBef>
                <a:spcPct val="20000"/>
              </a:spcBef>
              <a:buFontTx/>
              <a:buChar char="•"/>
            </a:pPr>
            <a:endParaRPr lang="en-US" sz="2000"/>
          </a:p>
        </p:txBody>
      </p:sp>
      <p:sp>
        <p:nvSpPr>
          <p:cNvPr id="14" name="Rectangle 2"/>
          <p:cNvSpPr txBox="1">
            <a:spLocks noChangeArrowheads="1"/>
          </p:cNvSpPr>
          <p:nvPr/>
        </p:nvSpPr>
        <p:spPr>
          <a:xfrm>
            <a:off x="1000125" y="-142875"/>
            <a:ext cx="8229600" cy="1143000"/>
          </a:xfrm>
          <a:prstGeom prst="rect">
            <a:avLst/>
          </a:prstGeom>
        </p:spPr>
        <p:txBody>
          <a:bodyPr anchor="ctr">
            <a:normAutofit/>
          </a:bodyPr>
          <a:lstStyle/>
          <a:p>
            <a:pPr fontAlgn="auto">
              <a:spcAft>
                <a:spcPts val="0"/>
              </a:spcAft>
              <a:defRPr/>
            </a:pPr>
            <a:r>
              <a:rPr lang="en-GB" sz="2900" dirty="0">
                <a:solidFill>
                  <a:srgbClr val="000000"/>
                </a:solidFill>
                <a:effectLst>
                  <a:outerShdw blurRad="38100" dist="38100" dir="2700000" algn="tl">
                    <a:srgbClr val="C0C0C0"/>
                  </a:outerShdw>
                </a:effectLst>
                <a:latin typeface="+mj-lt"/>
                <a:ea typeface="+mj-ea"/>
                <a:cs typeface="+mj-cs"/>
              </a:rPr>
              <a:t>Successful Cloud Models</a:t>
            </a:r>
            <a:endParaRPr lang="en-US" sz="2900" dirty="0">
              <a:solidFill>
                <a:srgbClr val="000000"/>
              </a:solidFill>
              <a:effectLst>
                <a:outerShdw blurRad="38100" dist="38100" dir="2700000" algn="tl">
                  <a:srgbClr val="C0C0C0"/>
                </a:outerShdw>
              </a:effectLst>
              <a:latin typeface="+mj-lt"/>
              <a:ea typeface="+mj-ea"/>
              <a:cs typeface="+mj-cs"/>
            </a:endParaRPr>
          </a:p>
        </p:txBody>
      </p:sp>
      <p:grpSp>
        <p:nvGrpSpPr>
          <p:cNvPr id="2" name="Group 48"/>
          <p:cNvGrpSpPr>
            <a:grpSpLocks/>
          </p:cNvGrpSpPr>
          <p:nvPr/>
        </p:nvGrpSpPr>
        <p:grpSpPr bwMode="auto">
          <a:xfrm>
            <a:off x="671513" y="973138"/>
            <a:ext cx="7429500" cy="4884737"/>
            <a:chOff x="423" y="613"/>
            <a:chExt cx="4680" cy="3077"/>
          </a:xfrm>
        </p:grpSpPr>
        <p:pic>
          <p:nvPicPr>
            <p:cNvPr id="21514" name="Picture 2"/>
            <p:cNvPicPr>
              <a:picLocks noChangeAspect="1" noChangeArrowheads="1"/>
            </p:cNvPicPr>
            <p:nvPr/>
          </p:nvPicPr>
          <p:blipFill>
            <a:blip r:embed="rId3"/>
            <a:srcRect/>
            <a:stretch>
              <a:fillRect/>
            </a:stretch>
          </p:blipFill>
          <p:spPr bwMode="auto">
            <a:xfrm>
              <a:off x="4047" y="675"/>
              <a:ext cx="228" cy="222"/>
            </a:xfrm>
            <a:prstGeom prst="rect">
              <a:avLst/>
            </a:prstGeom>
            <a:noFill/>
            <a:ln w="9525">
              <a:noFill/>
              <a:miter lim="800000"/>
              <a:headEnd/>
              <a:tailEnd/>
            </a:ln>
          </p:spPr>
        </p:pic>
        <p:grpSp>
          <p:nvGrpSpPr>
            <p:cNvPr id="3" name="Group 47"/>
            <p:cNvGrpSpPr>
              <a:grpSpLocks/>
            </p:cNvGrpSpPr>
            <p:nvPr/>
          </p:nvGrpSpPr>
          <p:grpSpPr bwMode="auto">
            <a:xfrm>
              <a:off x="423" y="613"/>
              <a:ext cx="4680" cy="3077"/>
              <a:chOff x="405" y="613"/>
              <a:chExt cx="4680" cy="3077"/>
            </a:xfrm>
          </p:grpSpPr>
          <p:pic>
            <p:nvPicPr>
              <p:cNvPr id="21516" name="Picture 2"/>
              <p:cNvPicPr>
                <a:picLocks noChangeAspect="1" noChangeArrowheads="1"/>
              </p:cNvPicPr>
              <p:nvPr/>
            </p:nvPicPr>
            <p:blipFill>
              <a:blip r:embed="rId3"/>
              <a:srcRect/>
              <a:stretch>
                <a:fillRect/>
              </a:stretch>
            </p:blipFill>
            <p:spPr bwMode="auto">
              <a:xfrm>
                <a:off x="646" y="720"/>
                <a:ext cx="228" cy="222"/>
              </a:xfrm>
              <a:prstGeom prst="rect">
                <a:avLst/>
              </a:prstGeom>
              <a:noFill/>
              <a:ln w="9525">
                <a:noFill/>
                <a:miter lim="800000"/>
                <a:headEnd/>
                <a:tailEnd/>
              </a:ln>
            </p:spPr>
          </p:pic>
          <p:pic>
            <p:nvPicPr>
              <p:cNvPr id="21517" name="Picture 3"/>
              <p:cNvPicPr>
                <a:picLocks noChangeAspect="1" noChangeArrowheads="1"/>
              </p:cNvPicPr>
              <p:nvPr/>
            </p:nvPicPr>
            <p:blipFill>
              <a:blip r:embed="rId4"/>
              <a:srcRect/>
              <a:stretch>
                <a:fillRect/>
              </a:stretch>
            </p:blipFill>
            <p:spPr bwMode="auto">
              <a:xfrm>
                <a:off x="405" y="1278"/>
                <a:ext cx="4506" cy="522"/>
              </a:xfrm>
              <a:prstGeom prst="rect">
                <a:avLst/>
              </a:prstGeom>
              <a:noFill/>
              <a:ln w="9525">
                <a:noFill/>
                <a:miter lim="800000"/>
                <a:headEnd/>
                <a:tailEnd/>
              </a:ln>
            </p:spPr>
          </p:pic>
          <p:sp>
            <p:nvSpPr>
              <p:cNvPr id="17" name="Rounded Rectangle 16"/>
              <p:cNvSpPr/>
              <p:nvPr/>
            </p:nvSpPr>
            <p:spPr>
              <a:xfrm>
                <a:off x="945" y="1710"/>
                <a:ext cx="1080" cy="2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Provisioning Services</a:t>
                </a:r>
                <a:endParaRPr lang="en-IN" sz="1200" dirty="0">
                  <a:solidFill>
                    <a:schemeClr val="tx1"/>
                  </a:solidFill>
                </a:endParaRPr>
              </a:p>
            </p:txBody>
          </p:sp>
          <p:pic>
            <p:nvPicPr>
              <p:cNvPr id="21519" name="Picture 4"/>
              <p:cNvPicPr>
                <a:picLocks noChangeAspect="1" noChangeArrowheads="1"/>
              </p:cNvPicPr>
              <p:nvPr/>
            </p:nvPicPr>
            <p:blipFill>
              <a:blip r:embed="rId5"/>
              <a:srcRect/>
              <a:stretch>
                <a:fillRect/>
              </a:stretch>
            </p:blipFill>
            <p:spPr bwMode="auto">
              <a:xfrm>
                <a:off x="630" y="2115"/>
                <a:ext cx="348" cy="612"/>
              </a:xfrm>
              <a:prstGeom prst="rect">
                <a:avLst/>
              </a:prstGeom>
              <a:noFill/>
              <a:ln w="9525">
                <a:noFill/>
                <a:miter lim="800000"/>
                <a:headEnd/>
                <a:tailEnd/>
              </a:ln>
            </p:spPr>
          </p:pic>
          <p:pic>
            <p:nvPicPr>
              <p:cNvPr id="21520" name="Picture 5"/>
              <p:cNvPicPr>
                <a:picLocks noChangeAspect="1" noChangeArrowheads="1"/>
              </p:cNvPicPr>
              <p:nvPr/>
            </p:nvPicPr>
            <p:blipFill>
              <a:blip r:embed="rId5"/>
              <a:srcRect/>
              <a:stretch>
                <a:fillRect/>
              </a:stretch>
            </p:blipFill>
            <p:spPr bwMode="auto">
              <a:xfrm>
                <a:off x="1170" y="2133"/>
                <a:ext cx="348" cy="612"/>
              </a:xfrm>
              <a:prstGeom prst="rect">
                <a:avLst/>
              </a:prstGeom>
              <a:noFill/>
              <a:ln w="9525">
                <a:noFill/>
                <a:miter lim="800000"/>
                <a:headEnd/>
                <a:tailEnd/>
              </a:ln>
            </p:spPr>
          </p:pic>
          <p:pic>
            <p:nvPicPr>
              <p:cNvPr id="21521" name="Picture 6"/>
              <p:cNvPicPr>
                <a:picLocks noChangeAspect="1" noChangeArrowheads="1"/>
              </p:cNvPicPr>
              <p:nvPr/>
            </p:nvPicPr>
            <p:blipFill>
              <a:blip r:embed="rId5"/>
              <a:srcRect/>
              <a:stretch>
                <a:fillRect/>
              </a:stretch>
            </p:blipFill>
            <p:spPr bwMode="auto">
              <a:xfrm>
                <a:off x="1710" y="2115"/>
                <a:ext cx="348" cy="612"/>
              </a:xfrm>
              <a:prstGeom prst="rect">
                <a:avLst/>
              </a:prstGeom>
              <a:noFill/>
              <a:ln w="9525">
                <a:noFill/>
                <a:miter lim="800000"/>
                <a:headEnd/>
                <a:tailEnd/>
              </a:ln>
            </p:spPr>
          </p:pic>
          <p:grpSp>
            <p:nvGrpSpPr>
              <p:cNvPr id="4" name="Group 28"/>
              <p:cNvGrpSpPr>
                <a:grpSpLocks/>
              </p:cNvGrpSpPr>
              <p:nvPr/>
            </p:nvGrpSpPr>
            <p:grpSpPr bwMode="auto">
              <a:xfrm>
                <a:off x="1710" y="2179"/>
                <a:ext cx="270" cy="495"/>
                <a:chOff x="2714612" y="3500438"/>
                <a:chExt cx="428628" cy="785818"/>
              </a:xfrm>
            </p:grpSpPr>
            <p:sp>
              <p:nvSpPr>
                <p:cNvPr id="26" name="Rounded Rectangle 25"/>
                <p:cNvSpPr/>
                <p:nvPr/>
              </p:nvSpPr>
              <p:spPr>
                <a:xfrm>
                  <a:off x="2714611" y="3500438"/>
                  <a:ext cx="428628" cy="21431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tx1"/>
                      </a:solidFill>
                    </a:rPr>
                    <a:t>VM</a:t>
                  </a:r>
                  <a:endParaRPr lang="en-IN" sz="1000" dirty="0">
                    <a:solidFill>
                      <a:schemeClr val="tx1"/>
                    </a:solidFill>
                  </a:endParaRPr>
                </a:p>
              </p:txBody>
            </p:sp>
            <p:sp>
              <p:nvSpPr>
                <p:cNvPr id="27" name="Rounded Rectangle 26"/>
                <p:cNvSpPr/>
                <p:nvPr/>
              </p:nvSpPr>
              <p:spPr>
                <a:xfrm>
                  <a:off x="2714611" y="3786190"/>
                  <a:ext cx="428628" cy="21431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tx1"/>
                      </a:solidFill>
                    </a:rPr>
                    <a:t>VM</a:t>
                  </a:r>
                  <a:endParaRPr lang="en-IN" sz="1000" dirty="0">
                    <a:solidFill>
                      <a:schemeClr val="tx1"/>
                    </a:solidFill>
                  </a:endParaRPr>
                </a:p>
              </p:txBody>
            </p:sp>
            <p:sp>
              <p:nvSpPr>
                <p:cNvPr id="28" name="Rounded Rectangle 27"/>
                <p:cNvSpPr/>
                <p:nvPr/>
              </p:nvSpPr>
              <p:spPr>
                <a:xfrm>
                  <a:off x="2714611" y="4071942"/>
                  <a:ext cx="428628" cy="21431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tx1"/>
                      </a:solidFill>
                    </a:rPr>
                    <a:t>VM</a:t>
                  </a:r>
                  <a:endParaRPr lang="en-IN" sz="1000" dirty="0">
                    <a:solidFill>
                      <a:schemeClr val="tx1"/>
                    </a:solidFill>
                  </a:endParaRPr>
                </a:p>
              </p:txBody>
            </p:sp>
          </p:grpSp>
          <p:grpSp>
            <p:nvGrpSpPr>
              <p:cNvPr id="5" name="Group 29"/>
              <p:cNvGrpSpPr>
                <a:grpSpLocks/>
              </p:cNvGrpSpPr>
              <p:nvPr/>
            </p:nvGrpSpPr>
            <p:grpSpPr bwMode="auto">
              <a:xfrm>
                <a:off x="1170" y="2177"/>
                <a:ext cx="270" cy="495"/>
                <a:chOff x="2714612" y="3500438"/>
                <a:chExt cx="428628" cy="785818"/>
              </a:xfrm>
            </p:grpSpPr>
            <p:sp>
              <p:nvSpPr>
                <p:cNvPr id="31" name="Rounded Rectangle 30"/>
                <p:cNvSpPr/>
                <p:nvPr/>
              </p:nvSpPr>
              <p:spPr>
                <a:xfrm>
                  <a:off x="2714611" y="3500438"/>
                  <a:ext cx="428628" cy="21431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tx1"/>
                      </a:solidFill>
                    </a:rPr>
                    <a:t>VM</a:t>
                  </a:r>
                  <a:endParaRPr lang="en-IN" sz="1000" dirty="0">
                    <a:solidFill>
                      <a:schemeClr val="tx1"/>
                    </a:solidFill>
                  </a:endParaRPr>
                </a:p>
              </p:txBody>
            </p:sp>
            <p:sp>
              <p:nvSpPr>
                <p:cNvPr id="32" name="Rounded Rectangle 31"/>
                <p:cNvSpPr/>
                <p:nvPr/>
              </p:nvSpPr>
              <p:spPr>
                <a:xfrm>
                  <a:off x="2714611" y="3786190"/>
                  <a:ext cx="428628" cy="21431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tx1"/>
                      </a:solidFill>
                    </a:rPr>
                    <a:t>VM</a:t>
                  </a:r>
                  <a:endParaRPr lang="en-IN" sz="1000" dirty="0">
                    <a:solidFill>
                      <a:schemeClr val="tx1"/>
                    </a:solidFill>
                  </a:endParaRPr>
                </a:p>
              </p:txBody>
            </p:sp>
            <p:sp>
              <p:nvSpPr>
                <p:cNvPr id="33" name="Rounded Rectangle 32"/>
                <p:cNvSpPr/>
                <p:nvPr/>
              </p:nvSpPr>
              <p:spPr>
                <a:xfrm>
                  <a:off x="2714611" y="4071942"/>
                  <a:ext cx="428628" cy="21431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tx1"/>
                      </a:solidFill>
                    </a:rPr>
                    <a:t>VM</a:t>
                  </a:r>
                  <a:endParaRPr lang="en-IN" sz="1000" dirty="0">
                    <a:solidFill>
                      <a:schemeClr val="tx1"/>
                    </a:solidFill>
                  </a:endParaRPr>
                </a:p>
              </p:txBody>
            </p:sp>
          </p:grpSp>
          <p:grpSp>
            <p:nvGrpSpPr>
              <p:cNvPr id="6" name="Group 33"/>
              <p:cNvGrpSpPr>
                <a:grpSpLocks/>
              </p:cNvGrpSpPr>
              <p:nvPr/>
            </p:nvGrpSpPr>
            <p:grpSpPr bwMode="auto">
              <a:xfrm>
                <a:off x="630" y="2179"/>
                <a:ext cx="270" cy="495"/>
                <a:chOff x="2714612" y="3500438"/>
                <a:chExt cx="428628" cy="785818"/>
              </a:xfrm>
            </p:grpSpPr>
            <p:sp>
              <p:nvSpPr>
                <p:cNvPr id="35" name="Rounded Rectangle 34"/>
                <p:cNvSpPr/>
                <p:nvPr/>
              </p:nvSpPr>
              <p:spPr>
                <a:xfrm>
                  <a:off x="2714611" y="3500438"/>
                  <a:ext cx="428628" cy="21431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tx1"/>
                      </a:solidFill>
                    </a:rPr>
                    <a:t>VM</a:t>
                  </a:r>
                  <a:endParaRPr lang="en-IN" sz="1000" dirty="0">
                    <a:solidFill>
                      <a:schemeClr val="tx1"/>
                    </a:solidFill>
                  </a:endParaRPr>
                </a:p>
              </p:txBody>
            </p:sp>
            <p:sp>
              <p:nvSpPr>
                <p:cNvPr id="36" name="Rounded Rectangle 35"/>
                <p:cNvSpPr/>
                <p:nvPr/>
              </p:nvSpPr>
              <p:spPr>
                <a:xfrm>
                  <a:off x="2714611" y="3786190"/>
                  <a:ext cx="428628" cy="21431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tx1"/>
                      </a:solidFill>
                    </a:rPr>
                    <a:t>VM</a:t>
                  </a:r>
                  <a:endParaRPr lang="en-IN" sz="1000" dirty="0">
                    <a:solidFill>
                      <a:schemeClr val="tx1"/>
                    </a:solidFill>
                  </a:endParaRPr>
                </a:p>
              </p:txBody>
            </p:sp>
            <p:sp>
              <p:nvSpPr>
                <p:cNvPr id="37" name="Rounded Rectangle 36"/>
                <p:cNvSpPr/>
                <p:nvPr/>
              </p:nvSpPr>
              <p:spPr>
                <a:xfrm>
                  <a:off x="2714611" y="4071942"/>
                  <a:ext cx="428628" cy="21431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schemeClr val="tx1"/>
                      </a:solidFill>
                    </a:rPr>
                    <a:t>VM</a:t>
                  </a:r>
                  <a:endParaRPr lang="en-IN" sz="1000" dirty="0">
                    <a:solidFill>
                      <a:schemeClr val="tx1"/>
                    </a:solidFill>
                  </a:endParaRPr>
                </a:p>
              </p:txBody>
            </p:sp>
          </p:grpSp>
          <p:cxnSp>
            <p:nvCxnSpPr>
              <p:cNvPr id="39" name="Straight Arrow Connector 38"/>
              <p:cNvCxnSpPr>
                <a:stCxn id="55298" idx="2"/>
                <a:endCxn id="17" idx="0"/>
              </p:cNvCxnSpPr>
              <p:nvPr/>
            </p:nvCxnSpPr>
            <p:spPr>
              <a:xfrm rot="16200000" flipH="1">
                <a:off x="738" y="963"/>
                <a:ext cx="768" cy="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5298" idx="2"/>
                <a:endCxn id="35" idx="0"/>
              </p:cNvCxnSpPr>
              <p:nvPr/>
            </p:nvCxnSpPr>
            <p:spPr>
              <a:xfrm rot="16200000" flipH="1">
                <a:off x="144" y="1558"/>
                <a:ext cx="1237" cy="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85" y="2790"/>
                <a:ext cx="624" cy="2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Simple DB</a:t>
                </a:r>
                <a:endParaRPr lang="en-IN" sz="1200" dirty="0">
                  <a:solidFill>
                    <a:schemeClr val="tx1"/>
                  </a:solidFill>
                </a:endParaRPr>
              </a:p>
            </p:txBody>
          </p:sp>
          <p:sp>
            <p:nvSpPr>
              <p:cNvPr id="44" name="Rounded Rectangle 43"/>
              <p:cNvSpPr/>
              <p:nvPr/>
            </p:nvSpPr>
            <p:spPr>
              <a:xfrm>
                <a:off x="1305" y="2790"/>
                <a:ext cx="765" cy="2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Simple Queue</a:t>
                </a:r>
                <a:endParaRPr lang="en-IN" sz="1200" dirty="0">
                  <a:solidFill>
                    <a:schemeClr val="tx1"/>
                  </a:solidFill>
                </a:endParaRPr>
              </a:p>
            </p:txBody>
          </p:sp>
          <p:sp>
            <p:nvSpPr>
              <p:cNvPr id="45" name="Rounded Rectangle 44"/>
              <p:cNvSpPr/>
              <p:nvPr/>
            </p:nvSpPr>
            <p:spPr>
              <a:xfrm>
                <a:off x="585" y="3105"/>
                <a:ext cx="1485" cy="2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S3 – Simple Storage</a:t>
                </a:r>
                <a:endParaRPr lang="en-IN" sz="1200" dirty="0">
                  <a:solidFill>
                    <a:schemeClr val="tx1"/>
                  </a:solidFill>
                </a:endParaRPr>
              </a:p>
            </p:txBody>
          </p:sp>
          <p:sp>
            <p:nvSpPr>
              <p:cNvPr id="46" name="Rounded Rectangle 45"/>
              <p:cNvSpPr/>
              <p:nvPr/>
            </p:nvSpPr>
            <p:spPr>
              <a:xfrm>
                <a:off x="4230" y="945"/>
                <a:ext cx="855" cy="27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Development SDK</a:t>
                </a:r>
                <a:endParaRPr lang="en-IN" sz="1200" dirty="0">
                  <a:solidFill>
                    <a:schemeClr val="tx1"/>
                  </a:solidFill>
                </a:endParaRPr>
              </a:p>
            </p:txBody>
          </p:sp>
          <p:pic>
            <p:nvPicPr>
              <p:cNvPr id="21531" name="Picture 5"/>
              <p:cNvPicPr>
                <a:picLocks noChangeAspect="1" noChangeArrowheads="1"/>
              </p:cNvPicPr>
              <p:nvPr/>
            </p:nvPicPr>
            <p:blipFill>
              <a:blip r:embed="rId5"/>
              <a:srcRect/>
              <a:stretch>
                <a:fillRect/>
              </a:stretch>
            </p:blipFill>
            <p:spPr bwMode="auto">
              <a:xfrm>
                <a:off x="3117" y="2133"/>
                <a:ext cx="348" cy="612"/>
              </a:xfrm>
              <a:prstGeom prst="rect">
                <a:avLst/>
              </a:prstGeom>
              <a:noFill/>
              <a:ln w="9525">
                <a:noFill/>
                <a:miter lim="800000"/>
                <a:headEnd/>
                <a:tailEnd/>
              </a:ln>
            </p:spPr>
          </p:pic>
          <p:pic>
            <p:nvPicPr>
              <p:cNvPr id="21532" name="Picture 5"/>
              <p:cNvPicPr>
                <a:picLocks noChangeAspect="1" noChangeArrowheads="1"/>
              </p:cNvPicPr>
              <p:nvPr/>
            </p:nvPicPr>
            <p:blipFill>
              <a:blip r:embed="rId5"/>
              <a:srcRect/>
              <a:stretch>
                <a:fillRect/>
              </a:stretch>
            </p:blipFill>
            <p:spPr bwMode="auto">
              <a:xfrm>
                <a:off x="3702" y="2133"/>
                <a:ext cx="348" cy="612"/>
              </a:xfrm>
              <a:prstGeom prst="rect">
                <a:avLst/>
              </a:prstGeom>
              <a:noFill/>
              <a:ln w="9525">
                <a:noFill/>
                <a:miter lim="800000"/>
                <a:headEnd/>
                <a:tailEnd/>
              </a:ln>
            </p:spPr>
          </p:pic>
          <p:pic>
            <p:nvPicPr>
              <p:cNvPr id="21533" name="Picture 5"/>
              <p:cNvPicPr>
                <a:picLocks noChangeAspect="1" noChangeArrowheads="1"/>
              </p:cNvPicPr>
              <p:nvPr/>
            </p:nvPicPr>
            <p:blipFill>
              <a:blip r:embed="rId5"/>
              <a:srcRect/>
              <a:stretch>
                <a:fillRect/>
              </a:stretch>
            </p:blipFill>
            <p:spPr bwMode="auto">
              <a:xfrm>
                <a:off x="4287" y="2133"/>
                <a:ext cx="348" cy="612"/>
              </a:xfrm>
              <a:prstGeom prst="rect">
                <a:avLst/>
              </a:prstGeom>
              <a:noFill/>
              <a:ln w="9525">
                <a:noFill/>
                <a:miter lim="800000"/>
                <a:headEnd/>
                <a:tailEnd/>
              </a:ln>
            </p:spPr>
          </p:pic>
          <p:sp>
            <p:nvSpPr>
              <p:cNvPr id="51" name="Rounded Rectangle 50"/>
              <p:cNvSpPr/>
              <p:nvPr/>
            </p:nvSpPr>
            <p:spPr>
              <a:xfrm>
                <a:off x="3105" y="2250"/>
                <a:ext cx="1530" cy="36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Application Deployment  &amp; Distributed Execution Platform</a:t>
                </a:r>
                <a:endParaRPr lang="en-IN" sz="1200" dirty="0">
                  <a:solidFill>
                    <a:schemeClr val="tx1"/>
                  </a:solidFill>
                </a:endParaRPr>
              </a:p>
            </p:txBody>
          </p:sp>
          <p:cxnSp>
            <p:nvCxnSpPr>
              <p:cNvPr id="53" name="Straight Arrow Connector 52"/>
              <p:cNvCxnSpPr>
                <a:stCxn id="15" idx="2"/>
              </p:cNvCxnSpPr>
              <p:nvPr/>
            </p:nvCxnSpPr>
            <p:spPr>
              <a:xfrm rot="16200000" flipH="1">
                <a:off x="3496" y="1562"/>
                <a:ext cx="1353" cy="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114" y="2845"/>
                <a:ext cx="1485" cy="2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Google </a:t>
                </a:r>
                <a:r>
                  <a:rPr lang="en-US" sz="1200" dirty="0" err="1">
                    <a:solidFill>
                      <a:schemeClr val="tx1"/>
                    </a:solidFill>
                  </a:rPr>
                  <a:t>Datastore</a:t>
                </a:r>
                <a:endParaRPr lang="en-IN" sz="1200" dirty="0">
                  <a:solidFill>
                    <a:schemeClr val="tx1"/>
                  </a:solidFill>
                </a:endParaRPr>
              </a:p>
            </p:txBody>
          </p:sp>
          <p:sp>
            <p:nvSpPr>
              <p:cNvPr id="56" name="Rounded Rectangle 55"/>
              <p:cNvSpPr/>
              <p:nvPr/>
            </p:nvSpPr>
            <p:spPr>
              <a:xfrm>
                <a:off x="3105" y="3150"/>
                <a:ext cx="1485" cy="2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Map Reduce</a:t>
                </a:r>
                <a:endParaRPr lang="en-IN" sz="1200" dirty="0">
                  <a:solidFill>
                    <a:schemeClr val="tx1"/>
                  </a:solidFill>
                </a:endParaRPr>
              </a:p>
            </p:txBody>
          </p:sp>
          <p:sp>
            <p:nvSpPr>
              <p:cNvPr id="57" name="Rounded Rectangle 56"/>
              <p:cNvSpPr/>
              <p:nvPr/>
            </p:nvSpPr>
            <p:spPr>
              <a:xfrm>
                <a:off x="3105" y="3465"/>
                <a:ext cx="1485" cy="2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rPr>
                  <a:t>Big table</a:t>
                </a:r>
                <a:endParaRPr lang="en-IN" sz="1200" dirty="0">
                  <a:solidFill>
                    <a:schemeClr val="tx1"/>
                  </a:solidFill>
                </a:endParaRPr>
              </a:p>
            </p:txBody>
          </p:sp>
          <p:sp>
            <p:nvSpPr>
              <p:cNvPr id="21539" name="TextBox 57"/>
              <p:cNvSpPr txBox="1">
                <a:spLocks noChangeArrowheads="1"/>
              </p:cNvSpPr>
              <p:nvPr/>
            </p:nvSpPr>
            <p:spPr bwMode="auto">
              <a:xfrm>
                <a:off x="2025" y="1421"/>
                <a:ext cx="1350" cy="231"/>
              </a:xfrm>
              <a:prstGeom prst="rect">
                <a:avLst/>
              </a:prstGeom>
              <a:noFill/>
              <a:ln w="9525">
                <a:noFill/>
                <a:miter lim="800000"/>
                <a:headEnd/>
                <a:tailEnd/>
              </a:ln>
            </p:spPr>
            <p:txBody>
              <a:bodyPr>
                <a:spAutoFit/>
              </a:bodyPr>
              <a:lstStyle/>
              <a:p>
                <a:pPr algn="ctr"/>
                <a:r>
                  <a:rPr lang="en-US"/>
                  <a:t>Internet</a:t>
                </a:r>
                <a:endParaRPr lang="en-IN"/>
              </a:p>
            </p:txBody>
          </p:sp>
          <p:sp>
            <p:nvSpPr>
              <p:cNvPr id="21540" name="TextBox 58"/>
              <p:cNvSpPr txBox="1">
                <a:spLocks noChangeArrowheads="1"/>
              </p:cNvSpPr>
              <p:nvPr/>
            </p:nvSpPr>
            <p:spPr bwMode="auto">
              <a:xfrm>
                <a:off x="720" y="613"/>
                <a:ext cx="855" cy="366"/>
              </a:xfrm>
              <a:prstGeom prst="rect">
                <a:avLst/>
              </a:prstGeom>
              <a:noFill/>
              <a:ln w="9525">
                <a:noFill/>
                <a:miter lim="800000"/>
                <a:headEnd/>
                <a:tailEnd/>
              </a:ln>
            </p:spPr>
            <p:txBody>
              <a:bodyPr>
                <a:spAutoFit/>
              </a:bodyPr>
              <a:lstStyle/>
              <a:p>
                <a:pPr algn="ctr"/>
                <a:r>
                  <a:rPr lang="en-US" sz="1600"/>
                  <a:t>Amazon Cloud</a:t>
                </a:r>
                <a:endParaRPr lang="en-IN" sz="1600"/>
              </a:p>
            </p:txBody>
          </p:sp>
          <p:sp>
            <p:nvSpPr>
              <p:cNvPr id="21541" name="TextBox 59"/>
              <p:cNvSpPr txBox="1">
                <a:spLocks noChangeArrowheads="1"/>
              </p:cNvSpPr>
              <p:nvPr/>
            </p:nvSpPr>
            <p:spPr bwMode="auto">
              <a:xfrm>
                <a:off x="3339" y="620"/>
                <a:ext cx="855" cy="366"/>
              </a:xfrm>
              <a:prstGeom prst="rect">
                <a:avLst/>
              </a:prstGeom>
              <a:noFill/>
              <a:ln w="9525">
                <a:noFill/>
                <a:miter lim="800000"/>
                <a:headEnd/>
                <a:tailEnd/>
              </a:ln>
            </p:spPr>
            <p:txBody>
              <a:bodyPr>
                <a:spAutoFit/>
              </a:bodyPr>
              <a:lstStyle/>
              <a:p>
                <a:pPr algn="ctr"/>
                <a:r>
                  <a:rPr lang="en-US" sz="1600"/>
                  <a:t>Google Cloud</a:t>
                </a:r>
                <a:endParaRPr lang="en-IN" sz="16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06363" y="1779588"/>
            <a:ext cx="1692276" cy="4471987"/>
            <a:chOff x="158" y="931"/>
            <a:chExt cx="1066" cy="2817"/>
          </a:xfrm>
        </p:grpSpPr>
        <p:grpSp>
          <p:nvGrpSpPr>
            <p:cNvPr id="3" name="Group 13"/>
            <p:cNvGrpSpPr>
              <a:grpSpLocks/>
            </p:cNvGrpSpPr>
            <p:nvPr/>
          </p:nvGrpSpPr>
          <p:grpSpPr bwMode="auto">
            <a:xfrm>
              <a:off x="307" y="1344"/>
              <a:ext cx="713" cy="2404"/>
              <a:chOff x="1317" y="1363"/>
              <a:chExt cx="486" cy="1620"/>
            </a:xfrm>
          </p:grpSpPr>
          <p:graphicFrame>
            <p:nvGraphicFramePr>
              <p:cNvPr id="2052" name="Object 6"/>
              <p:cNvGraphicFramePr>
                <a:graphicFrameLocks noChangeAspect="1"/>
              </p:cNvGraphicFramePr>
              <p:nvPr/>
            </p:nvGraphicFramePr>
            <p:xfrm>
              <a:off x="1317" y="1363"/>
              <a:ext cx="486" cy="1620"/>
            </p:xfrm>
            <a:graphic>
              <a:graphicData uri="http://schemas.openxmlformats.org/presentationml/2006/ole">
                <mc:AlternateContent xmlns:mc="http://schemas.openxmlformats.org/markup-compatibility/2006">
                  <mc:Choice xmlns:v="urn:schemas-microsoft-com:vml" Requires="v">
                    <p:oleObj spid="_x0000_s2075" name="Bitmap Image" r:id="rId4" imgW="771429" imgH="2572109" progId="PBrush">
                      <p:embed/>
                    </p:oleObj>
                  </mc:Choice>
                  <mc:Fallback>
                    <p:oleObj name="Bitmap Image" r:id="rId4" imgW="771429" imgH="2572109" progId="PBrush">
                      <p:embed/>
                      <p:pic>
                        <p:nvPicPr>
                          <p:cNvPr id="205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 y="1363"/>
                            <a:ext cx="486" cy="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1" name="Rectangle 10"/>
              <p:cNvSpPr>
                <a:spLocks noChangeArrowheads="1"/>
              </p:cNvSpPr>
              <p:nvPr/>
            </p:nvSpPr>
            <p:spPr bwMode="auto">
              <a:xfrm>
                <a:off x="1317" y="1363"/>
                <a:ext cx="486" cy="1620"/>
              </a:xfrm>
              <a:prstGeom prst="rect">
                <a:avLst/>
              </a:prstGeom>
              <a:noFill/>
              <a:ln w="9525">
                <a:solidFill>
                  <a:srgbClr val="000000"/>
                </a:solidFill>
                <a:miter lim="800000"/>
                <a:headEnd/>
                <a:tailEnd/>
              </a:ln>
            </p:spPr>
            <p:txBody>
              <a:bodyPr wrap="none" anchor="ctr"/>
              <a:lstStyle/>
              <a:p>
                <a:endParaRPr lang="en-IN"/>
              </a:p>
            </p:txBody>
          </p:sp>
        </p:grpSp>
        <p:sp>
          <p:nvSpPr>
            <p:cNvPr id="2080" name="Text Box 26"/>
            <p:cNvSpPr txBox="1">
              <a:spLocks noChangeArrowheads="1"/>
            </p:cNvSpPr>
            <p:nvPr/>
          </p:nvSpPr>
          <p:spPr bwMode="auto">
            <a:xfrm>
              <a:off x="158" y="931"/>
              <a:ext cx="1066" cy="231"/>
            </a:xfrm>
            <a:prstGeom prst="rect">
              <a:avLst/>
            </a:prstGeom>
            <a:noFill/>
            <a:ln w="9525">
              <a:noFill/>
              <a:miter lim="800000"/>
              <a:headEnd/>
              <a:tailEnd/>
            </a:ln>
          </p:spPr>
          <p:txBody>
            <a:bodyPr>
              <a:spAutoFit/>
            </a:bodyPr>
            <a:lstStyle/>
            <a:p>
              <a:pPr algn="ctr">
                <a:spcBef>
                  <a:spcPct val="50000"/>
                </a:spcBef>
              </a:pPr>
              <a:r>
                <a:rPr lang="en-US" b="1">
                  <a:solidFill>
                    <a:srgbClr val="FF0080"/>
                  </a:solidFill>
                </a:rPr>
                <a:t>Library</a:t>
              </a:r>
            </a:p>
          </p:txBody>
        </p:sp>
      </p:grpSp>
      <p:grpSp>
        <p:nvGrpSpPr>
          <p:cNvPr id="4" name="Group 41"/>
          <p:cNvGrpSpPr>
            <a:grpSpLocks/>
          </p:cNvGrpSpPr>
          <p:nvPr/>
        </p:nvGrpSpPr>
        <p:grpSpPr bwMode="auto">
          <a:xfrm>
            <a:off x="1117600" y="2017713"/>
            <a:ext cx="3806825" cy="3549650"/>
            <a:chOff x="771" y="1081"/>
            <a:chExt cx="2398" cy="2236"/>
          </a:xfrm>
        </p:grpSpPr>
        <p:grpSp>
          <p:nvGrpSpPr>
            <p:cNvPr id="5" name="Group 36"/>
            <p:cNvGrpSpPr>
              <a:grpSpLocks/>
            </p:cNvGrpSpPr>
            <p:nvPr/>
          </p:nvGrpSpPr>
          <p:grpSpPr bwMode="auto">
            <a:xfrm>
              <a:off x="793" y="1081"/>
              <a:ext cx="2376" cy="2236"/>
              <a:chOff x="975" y="1081"/>
              <a:chExt cx="2376" cy="2236"/>
            </a:xfrm>
          </p:grpSpPr>
          <p:grpSp>
            <p:nvGrpSpPr>
              <p:cNvPr id="6" name="Group 34"/>
              <p:cNvGrpSpPr>
                <a:grpSpLocks/>
              </p:cNvGrpSpPr>
              <p:nvPr/>
            </p:nvGrpSpPr>
            <p:grpSpPr bwMode="auto">
              <a:xfrm>
                <a:off x="1791" y="1081"/>
                <a:ext cx="1560" cy="2236"/>
                <a:chOff x="1791" y="1081"/>
                <a:chExt cx="1560" cy="2236"/>
              </a:xfrm>
            </p:grpSpPr>
            <p:grpSp>
              <p:nvGrpSpPr>
                <p:cNvPr id="7" name="Group 12"/>
                <p:cNvGrpSpPr>
                  <a:grpSpLocks/>
                </p:cNvGrpSpPr>
                <p:nvPr/>
              </p:nvGrpSpPr>
              <p:grpSpPr bwMode="auto">
                <a:xfrm>
                  <a:off x="1813" y="1674"/>
                  <a:ext cx="1316" cy="1643"/>
                  <a:chOff x="2449" y="1592"/>
                  <a:chExt cx="680" cy="793"/>
                </a:xfrm>
              </p:grpSpPr>
              <p:graphicFrame>
                <p:nvGraphicFramePr>
                  <p:cNvPr id="2051" name="Object 8"/>
                  <p:cNvGraphicFramePr>
                    <a:graphicFrameLocks noChangeAspect="1"/>
                  </p:cNvGraphicFramePr>
                  <p:nvPr/>
                </p:nvGraphicFramePr>
                <p:xfrm>
                  <a:off x="2451" y="1593"/>
                  <a:ext cx="678" cy="792"/>
                </p:xfrm>
                <a:graphic>
                  <a:graphicData uri="http://schemas.openxmlformats.org/presentationml/2006/ole">
                    <mc:AlternateContent xmlns:mc="http://schemas.openxmlformats.org/markup-compatibility/2006">
                      <mc:Choice xmlns:v="urn:schemas-microsoft-com:vml" Requires="v">
                        <p:oleObj spid="_x0000_s2076" name="Bitmap Image" r:id="rId6" imgW="1076475" imgH="1257476" progId="PBrush">
                          <p:embed/>
                        </p:oleObj>
                      </mc:Choice>
                      <mc:Fallback>
                        <p:oleObj name="Bitmap Image" r:id="rId6" imgW="1076475" imgH="1257476" progId="PBrush">
                          <p:embed/>
                          <p:pic>
                            <p:nvPicPr>
                              <p:cNvPr id="2051"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1" y="1593"/>
                                <a:ext cx="678" cy="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 name="Rectangle 11"/>
                  <p:cNvSpPr>
                    <a:spLocks noChangeArrowheads="1"/>
                  </p:cNvSpPr>
                  <p:nvPr/>
                </p:nvSpPr>
                <p:spPr bwMode="auto">
                  <a:xfrm>
                    <a:off x="2449" y="1592"/>
                    <a:ext cx="678" cy="792"/>
                  </a:xfrm>
                  <a:prstGeom prst="rect">
                    <a:avLst/>
                  </a:prstGeom>
                  <a:noFill/>
                  <a:ln w="9525">
                    <a:solidFill>
                      <a:srgbClr val="000000"/>
                    </a:solidFill>
                    <a:miter lim="800000"/>
                    <a:headEnd/>
                    <a:tailEnd/>
                  </a:ln>
                </p:spPr>
                <p:txBody>
                  <a:bodyPr wrap="none" anchor="ctr"/>
                  <a:lstStyle/>
                  <a:p>
                    <a:endParaRPr lang="en-IN"/>
                  </a:p>
                </p:txBody>
              </p:sp>
            </p:grpSp>
            <p:sp>
              <p:nvSpPr>
                <p:cNvPr id="2077" name="Text Box 27"/>
                <p:cNvSpPr txBox="1">
                  <a:spLocks noChangeArrowheads="1"/>
                </p:cNvSpPr>
                <p:nvPr/>
              </p:nvSpPr>
              <p:spPr bwMode="auto">
                <a:xfrm>
                  <a:off x="1791" y="1081"/>
                  <a:ext cx="1560" cy="421"/>
                </a:xfrm>
                <a:prstGeom prst="rect">
                  <a:avLst/>
                </a:prstGeom>
                <a:noFill/>
                <a:ln w="9525">
                  <a:noFill/>
                  <a:miter lim="800000"/>
                  <a:headEnd/>
                  <a:tailEnd/>
                </a:ln>
              </p:spPr>
              <p:txBody>
                <a:bodyPr>
                  <a:spAutoFit/>
                </a:bodyPr>
                <a:lstStyle/>
                <a:p>
                  <a:pPr algn="ctr">
                    <a:lnSpc>
                      <a:spcPct val="80000"/>
                    </a:lnSpc>
                    <a:spcBef>
                      <a:spcPct val="50000"/>
                    </a:spcBef>
                  </a:pPr>
                  <a:r>
                    <a:rPr lang="en-US" b="1">
                      <a:solidFill>
                        <a:srgbClr val="FF0080"/>
                      </a:solidFill>
                    </a:rPr>
                    <a:t>Composed</a:t>
                  </a:r>
                </a:p>
                <a:p>
                  <a:pPr algn="ctr">
                    <a:lnSpc>
                      <a:spcPct val="80000"/>
                    </a:lnSpc>
                    <a:spcBef>
                      <a:spcPct val="50000"/>
                    </a:spcBef>
                  </a:pPr>
                  <a:r>
                    <a:rPr lang="en-US" b="1">
                      <a:solidFill>
                        <a:srgbClr val="FF0080"/>
                      </a:solidFill>
                    </a:rPr>
                    <a:t>Application</a:t>
                  </a:r>
                </a:p>
              </p:txBody>
            </p:sp>
          </p:grpSp>
          <p:sp>
            <p:nvSpPr>
              <p:cNvPr id="2073" name="Line 29"/>
              <p:cNvSpPr>
                <a:spLocks noChangeShapeType="1"/>
              </p:cNvSpPr>
              <p:nvPr/>
            </p:nvSpPr>
            <p:spPr bwMode="auto">
              <a:xfrm>
                <a:off x="975" y="1865"/>
                <a:ext cx="1021" cy="136"/>
              </a:xfrm>
              <a:prstGeom prst="line">
                <a:avLst/>
              </a:prstGeom>
              <a:noFill/>
              <a:ln w="15875">
                <a:solidFill>
                  <a:srgbClr val="000000"/>
                </a:solidFill>
                <a:round/>
                <a:headEnd/>
                <a:tailEnd type="triangle" w="lg" len="lg"/>
              </a:ln>
            </p:spPr>
            <p:txBody>
              <a:bodyPr/>
              <a:lstStyle/>
              <a:p>
                <a:endParaRPr lang="en-IN"/>
              </a:p>
            </p:txBody>
          </p:sp>
          <p:sp>
            <p:nvSpPr>
              <p:cNvPr id="2074" name="Line 30"/>
              <p:cNvSpPr>
                <a:spLocks noChangeShapeType="1"/>
              </p:cNvSpPr>
              <p:nvPr/>
            </p:nvSpPr>
            <p:spPr bwMode="auto">
              <a:xfrm flipV="1">
                <a:off x="975" y="2727"/>
                <a:ext cx="1021" cy="588"/>
              </a:xfrm>
              <a:prstGeom prst="line">
                <a:avLst/>
              </a:prstGeom>
              <a:noFill/>
              <a:ln w="15875">
                <a:solidFill>
                  <a:srgbClr val="000000"/>
                </a:solidFill>
                <a:round/>
                <a:headEnd/>
                <a:tailEnd type="triangle" w="lg" len="lg"/>
              </a:ln>
            </p:spPr>
            <p:txBody>
              <a:bodyPr/>
              <a:lstStyle/>
              <a:p>
                <a:endParaRPr lang="en-IN"/>
              </a:p>
            </p:txBody>
          </p:sp>
          <p:sp>
            <p:nvSpPr>
              <p:cNvPr id="2075" name="Line 31"/>
              <p:cNvSpPr>
                <a:spLocks noChangeShapeType="1"/>
              </p:cNvSpPr>
              <p:nvPr/>
            </p:nvSpPr>
            <p:spPr bwMode="auto">
              <a:xfrm>
                <a:off x="975" y="2500"/>
                <a:ext cx="1021" cy="499"/>
              </a:xfrm>
              <a:prstGeom prst="line">
                <a:avLst/>
              </a:prstGeom>
              <a:noFill/>
              <a:ln w="15875">
                <a:solidFill>
                  <a:srgbClr val="000000"/>
                </a:solidFill>
                <a:round/>
                <a:headEnd/>
                <a:tailEnd type="triangle" w="lg" len="lg"/>
              </a:ln>
            </p:spPr>
            <p:txBody>
              <a:bodyPr/>
              <a:lstStyle/>
              <a:p>
                <a:endParaRPr lang="en-IN"/>
              </a:p>
            </p:txBody>
          </p:sp>
        </p:grpSp>
        <p:sp>
          <p:nvSpPr>
            <p:cNvPr id="2071" name="Text Box 38"/>
            <p:cNvSpPr txBox="1">
              <a:spLocks noChangeArrowheads="1"/>
            </p:cNvSpPr>
            <p:nvPr/>
          </p:nvSpPr>
          <p:spPr bwMode="auto">
            <a:xfrm>
              <a:off x="771" y="2156"/>
              <a:ext cx="976" cy="231"/>
            </a:xfrm>
            <a:prstGeom prst="rect">
              <a:avLst/>
            </a:prstGeom>
            <a:noFill/>
            <a:ln w="9525">
              <a:noFill/>
              <a:miter lim="800000"/>
              <a:headEnd/>
              <a:tailEnd/>
            </a:ln>
          </p:spPr>
          <p:txBody>
            <a:bodyPr>
              <a:spAutoFit/>
            </a:bodyPr>
            <a:lstStyle/>
            <a:p>
              <a:pPr algn="ctr">
                <a:spcBef>
                  <a:spcPct val="50000"/>
                </a:spcBef>
              </a:pPr>
              <a:r>
                <a:rPr lang="en-US" b="1">
                  <a:solidFill>
                    <a:srgbClr val="000000"/>
                  </a:solidFill>
                </a:rPr>
                <a:t>Selection</a:t>
              </a:r>
            </a:p>
          </p:txBody>
        </p:sp>
      </p:grpSp>
      <p:grpSp>
        <p:nvGrpSpPr>
          <p:cNvPr id="8" name="Group 42"/>
          <p:cNvGrpSpPr>
            <a:grpSpLocks/>
          </p:cNvGrpSpPr>
          <p:nvPr/>
        </p:nvGrpSpPr>
        <p:grpSpPr bwMode="auto">
          <a:xfrm>
            <a:off x="4427538" y="1570038"/>
            <a:ext cx="4430712" cy="4716462"/>
            <a:chOff x="2856" y="799"/>
            <a:chExt cx="2791" cy="2971"/>
          </a:xfrm>
        </p:grpSpPr>
        <p:grpSp>
          <p:nvGrpSpPr>
            <p:cNvPr id="9" name="Group 40"/>
            <p:cNvGrpSpPr>
              <a:grpSpLocks/>
            </p:cNvGrpSpPr>
            <p:nvPr/>
          </p:nvGrpSpPr>
          <p:grpSpPr bwMode="auto">
            <a:xfrm>
              <a:off x="2943" y="799"/>
              <a:ext cx="2704" cy="2971"/>
              <a:chOff x="2943" y="799"/>
              <a:chExt cx="2704" cy="2971"/>
            </a:xfrm>
          </p:grpSpPr>
          <p:grpSp>
            <p:nvGrpSpPr>
              <p:cNvPr id="10" name="Group 35"/>
              <p:cNvGrpSpPr>
                <a:grpSpLocks/>
              </p:cNvGrpSpPr>
              <p:nvPr/>
            </p:nvGrpSpPr>
            <p:grpSpPr bwMode="auto">
              <a:xfrm>
                <a:off x="3962" y="799"/>
                <a:ext cx="1685" cy="2971"/>
                <a:chOff x="3787" y="799"/>
                <a:chExt cx="1685" cy="2971"/>
              </a:xfrm>
            </p:grpSpPr>
            <p:grpSp>
              <p:nvGrpSpPr>
                <p:cNvPr id="11" name="Group 17"/>
                <p:cNvGrpSpPr>
                  <a:grpSpLocks/>
                </p:cNvGrpSpPr>
                <p:nvPr/>
              </p:nvGrpSpPr>
              <p:grpSpPr bwMode="auto">
                <a:xfrm>
                  <a:off x="3787" y="1298"/>
                  <a:ext cx="1685" cy="2472"/>
                  <a:chOff x="3776" y="2221"/>
                  <a:chExt cx="848" cy="1118"/>
                </a:xfrm>
              </p:grpSpPr>
              <p:graphicFrame>
                <p:nvGraphicFramePr>
                  <p:cNvPr id="2050" name="Object 14"/>
                  <p:cNvGraphicFramePr>
                    <a:graphicFrameLocks noChangeAspect="1"/>
                  </p:cNvGraphicFramePr>
                  <p:nvPr/>
                </p:nvGraphicFramePr>
                <p:xfrm>
                  <a:off x="3776" y="2221"/>
                  <a:ext cx="848" cy="1118"/>
                </p:xfrm>
                <a:graphic>
                  <a:graphicData uri="http://schemas.openxmlformats.org/presentationml/2006/ole">
                    <mc:AlternateContent xmlns:mc="http://schemas.openxmlformats.org/markup-compatibility/2006">
                      <mc:Choice xmlns:v="urn:schemas-microsoft-com:vml" Requires="v">
                        <p:oleObj spid="_x0000_s2077" name="Bitmap Image" r:id="rId8" imgW="2000000" imgH="2638095" progId="PBrush">
                          <p:embed/>
                        </p:oleObj>
                      </mc:Choice>
                      <mc:Fallback>
                        <p:oleObj name="Bitmap Image" r:id="rId8" imgW="2000000" imgH="2638095" progId="PBrush">
                          <p:embed/>
                          <p:pic>
                            <p:nvPicPr>
                              <p:cNvPr id="205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6" y="2221"/>
                                <a:ext cx="848" cy="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9" name="Rectangle 16"/>
                  <p:cNvSpPr>
                    <a:spLocks noChangeArrowheads="1"/>
                  </p:cNvSpPr>
                  <p:nvPr/>
                </p:nvSpPr>
                <p:spPr bwMode="auto">
                  <a:xfrm>
                    <a:off x="3776" y="2221"/>
                    <a:ext cx="848" cy="1118"/>
                  </a:xfrm>
                  <a:prstGeom prst="rect">
                    <a:avLst/>
                  </a:prstGeom>
                  <a:noFill/>
                  <a:ln w="9525">
                    <a:solidFill>
                      <a:srgbClr val="000000"/>
                    </a:solidFill>
                    <a:miter lim="800000"/>
                    <a:headEnd/>
                    <a:tailEnd/>
                  </a:ln>
                </p:spPr>
                <p:txBody>
                  <a:bodyPr wrap="none" anchor="ctr"/>
                  <a:lstStyle/>
                  <a:p>
                    <a:endParaRPr lang="en-IN"/>
                  </a:p>
                </p:txBody>
              </p:sp>
            </p:grpSp>
            <p:sp>
              <p:nvSpPr>
                <p:cNvPr id="2068" name="Text Box 28"/>
                <p:cNvSpPr txBox="1">
                  <a:spLocks noChangeArrowheads="1"/>
                </p:cNvSpPr>
                <p:nvPr/>
              </p:nvSpPr>
              <p:spPr bwMode="auto">
                <a:xfrm>
                  <a:off x="3855" y="799"/>
                  <a:ext cx="1560" cy="421"/>
                </a:xfrm>
                <a:prstGeom prst="rect">
                  <a:avLst/>
                </a:prstGeom>
                <a:noFill/>
                <a:ln w="9525">
                  <a:noFill/>
                  <a:miter lim="800000"/>
                  <a:headEnd/>
                  <a:tailEnd/>
                </a:ln>
              </p:spPr>
              <p:txBody>
                <a:bodyPr>
                  <a:spAutoFit/>
                </a:bodyPr>
                <a:lstStyle/>
                <a:p>
                  <a:pPr algn="ctr">
                    <a:lnSpc>
                      <a:spcPct val="80000"/>
                    </a:lnSpc>
                    <a:spcBef>
                      <a:spcPct val="50000"/>
                    </a:spcBef>
                  </a:pPr>
                  <a:r>
                    <a:rPr lang="en-US" b="1">
                      <a:solidFill>
                        <a:srgbClr val="FF0080"/>
                      </a:solidFill>
                    </a:rPr>
                    <a:t>Deployed</a:t>
                  </a:r>
                </a:p>
                <a:p>
                  <a:pPr algn="ctr">
                    <a:lnSpc>
                      <a:spcPct val="80000"/>
                    </a:lnSpc>
                    <a:spcBef>
                      <a:spcPct val="50000"/>
                    </a:spcBef>
                  </a:pPr>
                  <a:r>
                    <a:rPr lang="en-US" b="1">
                      <a:solidFill>
                        <a:srgbClr val="FF0080"/>
                      </a:solidFill>
                    </a:rPr>
                    <a:t>Application</a:t>
                  </a:r>
                </a:p>
              </p:txBody>
            </p:sp>
          </p:grpSp>
          <p:sp>
            <p:nvSpPr>
              <p:cNvPr id="2066" name="Line 32"/>
              <p:cNvSpPr>
                <a:spLocks noChangeShapeType="1"/>
              </p:cNvSpPr>
              <p:nvPr/>
            </p:nvSpPr>
            <p:spPr bwMode="auto">
              <a:xfrm>
                <a:off x="2943" y="2500"/>
                <a:ext cx="1019" cy="0"/>
              </a:xfrm>
              <a:prstGeom prst="line">
                <a:avLst/>
              </a:prstGeom>
              <a:noFill/>
              <a:ln w="15875">
                <a:solidFill>
                  <a:srgbClr val="000000"/>
                </a:solidFill>
                <a:round/>
                <a:headEnd/>
                <a:tailEnd type="triangle" w="lg" len="lg"/>
              </a:ln>
            </p:spPr>
            <p:txBody>
              <a:bodyPr/>
              <a:lstStyle/>
              <a:p>
                <a:endParaRPr lang="en-IN"/>
              </a:p>
            </p:txBody>
          </p:sp>
        </p:grpSp>
        <p:sp>
          <p:nvSpPr>
            <p:cNvPr id="2064" name="Text Box 39"/>
            <p:cNvSpPr txBox="1">
              <a:spLocks noChangeArrowheads="1"/>
            </p:cNvSpPr>
            <p:nvPr/>
          </p:nvSpPr>
          <p:spPr bwMode="auto">
            <a:xfrm>
              <a:off x="2856" y="2205"/>
              <a:ext cx="1203" cy="231"/>
            </a:xfrm>
            <a:prstGeom prst="rect">
              <a:avLst/>
            </a:prstGeom>
            <a:noFill/>
            <a:ln w="9525">
              <a:noFill/>
              <a:miter lim="800000"/>
              <a:headEnd/>
              <a:tailEnd/>
            </a:ln>
          </p:spPr>
          <p:txBody>
            <a:bodyPr>
              <a:spAutoFit/>
            </a:bodyPr>
            <a:lstStyle/>
            <a:p>
              <a:pPr algn="ctr">
                <a:spcBef>
                  <a:spcPct val="50000"/>
                </a:spcBef>
              </a:pPr>
              <a:r>
                <a:rPr lang="en-US" b="1">
                  <a:solidFill>
                    <a:srgbClr val="000000"/>
                  </a:solidFill>
                </a:rPr>
                <a:t>Programming</a:t>
              </a:r>
            </a:p>
          </p:txBody>
        </p:sp>
      </p:grpSp>
      <p:sp>
        <p:nvSpPr>
          <p:cNvPr id="34" name="Rectangle 2"/>
          <p:cNvSpPr txBox="1">
            <a:spLocks noChangeArrowheads="1"/>
          </p:cNvSpPr>
          <p:nvPr/>
        </p:nvSpPr>
        <p:spPr>
          <a:xfrm>
            <a:off x="1000125" y="-142875"/>
            <a:ext cx="8229600" cy="1143000"/>
          </a:xfrm>
          <a:prstGeom prst="rect">
            <a:avLst/>
          </a:prstGeom>
        </p:spPr>
        <p:txBody>
          <a:bodyPr anchor="ctr">
            <a:normAutofit/>
          </a:bodyPr>
          <a:lstStyle/>
          <a:p>
            <a:pPr fontAlgn="auto">
              <a:spcAft>
                <a:spcPts val="0"/>
              </a:spcAft>
              <a:defRPr/>
            </a:pPr>
            <a:r>
              <a:rPr lang="en-GB" sz="2900" dirty="0">
                <a:solidFill>
                  <a:srgbClr val="000000"/>
                </a:solidFill>
                <a:effectLst>
                  <a:outerShdw blurRad="38100" dist="38100" dir="2700000" algn="tl">
                    <a:srgbClr val="C0C0C0"/>
                  </a:outerShdw>
                </a:effectLst>
                <a:latin typeface="+mj-lt"/>
                <a:ea typeface="+mj-ea"/>
                <a:cs typeface="+mj-cs"/>
              </a:rPr>
              <a:t>Programming the </a:t>
            </a:r>
            <a:r>
              <a:rPr lang="en-GB" sz="2900" dirty="0" err="1">
                <a:solidFill>
                  <a:srgbClr val="000000"/>
                </a:solidFill>
                <a:effectLst>
                  <a:outerShdw blurRad="38100" dist="38100" dir="2700000" algn="tl">
                    <a:srgbClr val="C0C0C0"/>
                  </a:outerShdw>
                </a:effectLst>
                <a:latin typeface="+mj-lt"/>
                <a:ea typeface="+mj-ea"/>
                <a:cs typeface="+mj-cs"/>
              </a:rPr>
              <a:t>IaaS</a:t>
            </a:r>
            <a:r>
              <a:rPr lang="en-GB" sz="2900" dirty="0">
                <a:solidFill>
                  <a:srgbClr val="000000"/>
                </a:solidFill>
                <a:effectLst>
                  <a:outerShdw blurRad="38100" dist="38100" dir="2700000" algn="tl">
                    <a:srgbClr val="C0C0C0"/>
                  </a:outerShdw>
                </a:effectLst>
                <a:latin typeface="+mj-lt"/>
                <a:ea typeface="+mj-ea"/>
                <a:cs typeface="+mj-cs"/>
              </a:rPr>
              <a:t> Cloud</a:t>
            </a:r>
            <a:endParaRPr lang="en-US" sz="2900" dirty="0">
              <a:solidFill>
                <a:srgbClr val="000000"/>
              </a:solidFill>
              <a:effectLst>
                <a:outerShdw blurRad="38100" dist="38100" dir="2700000" algn="tl">
                  <a:srgbClr val="C0C0C0"/>
                </a:outerShdw>
              </a:effectLst>
              <a:latin typeface="+mj-lt"/>
              <a:ea typeface="+mj-ea"/>
              <a:cs typeface="+mj-cs"/>
            </a:endParaRPr>
          </a:p>
        </p:txBody>
      </p:sp>
      <p:sp>
        <p:nvSpPr>
          <p:cNvPr id="39" name="Rectangle 17"/>
          <p:cNvSpPr>
            <a:spLocks noChangeArrowheads="1"/>
          </p:cNvSpPr>
          <p:nvPr/>
        </p:nvSpPr>
        <p:spPr bwMode="auto">
          <a:xfrm>
            <a:off x="0" y="1000125"/>
            <a:ext cx="8358188" cy="1285875"/>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Char char="Ø"/>
            </a:pPr>
            <a:r>
              <a:rPr lang="en-US" sz="2000">
                <a:solidFill>
                  <a:schemeClr val="tx2"/>
                </a:solidFill>
              </a:rPr>
              <a:t>Application is </a:t>
            </a:r>
            <a:r>
              <a:rPr lang="en-US" sz="2000">
                <a:solidFill>
                  <a:srgbClr val="FF0080"/>
                </a:solidFill>
              </a:rPr>
              <a:t>composable</a:t>
            </a:r>
            <a:r>
              <a:rPr lang="en-US" sz="2000">
                <a:solidFill>
                  <a:schemeClr val="tx2"/>
                </a:solidFill>
              </a:rPr>
              <a:t> and Infrastructure is </a:t>
            </a:r>
            <a:r>
              <a:rPr lang="en-US" sz="2000">
                <a:solidFill>
                  <a:srgbClr val="FF0080"/>
                </a:solidFill>
              </a:rPr>
              <a:t>programmable</a:t>
            </a:r>
            <a:r>
              <a:rPr lang="en-US" sz="1600">
                <a:solidFill>
                  <a:schemeClr val="tx2"/>
                </a:solidFill>
              </a:rPr>
              <a:t>.</a:t>
            </a:r>
          </a:p>
          <a:p>
            <a:pPr marL="342900" indent="-342900" algn="just">
              <a:buClr>
                <a:schemeClr val="tx2"/>
              </a:buClr>
              <a:buFont typeface="Wingdings" pitchFamily="2" charset="2"/>
              <a:buChar char="Ø"/>
            </a:pP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checkerboard(across)">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strVal val="#ppt_w*0.70"/>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Effect transition="in" filter="fade">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strVal val="#ppt_w*0.70"/>
                                          </p:val>
                                        </p:tav>
                                        <p:tav tm="100000">
                                          <p:val>
                                            <p:strVal val="#ppt_w"/>
                                          </p:val>
                                        </p:tav>
                                      </p:tavLst>
                                    </p:anim>
                                    <p:anim calcmode="lin" valueType="num">
                                      <p:cBhvr>
                                        <p:cTn id="27" dur="1000" fill="hold"/>
                                        <p:tgtEl>
                                          <p:spTgt spid="8"/>
                                        </p:tgtEl>
                                        <p:attrNameLst>
                                          <p:attrName>ppt_h</p:attrName>
                                        </p:attrNameLst>
                                      </p:cBhvr>
                                      <p:tavLst>
                                        <p:tav tm="0">
                                          <p:val>
                                            <p:strVal val="#ppt_h"/>
                                          </p:val>
                                        </p:tav>
                                        <p:tav tm="100000">
                                          <p:val>
                                            <p:strVal val="#ppt_h"/>
                                          </p:val>
                                        </p:tav>
                                      </p:tavLst>
                                    </p:anim>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a:xfrm>
            <a:off x="1000125" y="-142875"/>
            <a:ext cx="8229600" cy="1143000"/>
          </a:xfrm>
          <a:prstGeom prst="rect">
            <a:avLst/>
          </a:prstGeom>
        </p:spPr>
        <p:txBody>
          <a:bodyPr anchor="ctr">
            <a:normAutofit/>
          </a:bodyPr>
          <a:lstStyle/>
          <a:p>
            <a:pPr>
              <a:defRPr/>
            </a:pPr>
            <a:r>
              <a:rPr lang="en-US" sz="2800">
                <a:solidFill>
                  <a:srgbClr val="333333"/>
                </a:solidFill>
                <a:effectLst>
                  <a:outerShdw blurRad="38100" dist="38100" dir="2700000" algn="tl">
                    <a:srgbClr val="C0C0C0"/>
                  </a:outerShdw>
                </a:effectLst>
              </a:rPr>
              <a:t>Application-centric VM Management</a:t>
            </a:r>
          </a:p>
        </p:txBody>
      </p:sp>
      <p:sp>
        <p:nvSpPr>
          <p:cNvPr id="17" name="Rectangle 16"/>
          <p:cNvSpPr/>
          <p:nvPr/>
        </p:nvSpPr>
        <p:spPr>
          <a:xfrm>
            <a:off x="7929563" y="3429000"/>
            <a:ext cx="1214437" cy="3000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18" name="Rectangle 17"/>
          <p:cNvSpPr/>
          <p:nvPr/>
        </p:nvSpPr>
        <p:spPr>
          <a:xfrm>
            <a:off x="8929688" y="2714625"/>
            <a:ext cx="214312" cy="2081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6325" name="Picture 5"/>
          <p:cNvPicPr>
            <a:picLocks noChangeAspect="1" noChangeArrowheads="1"/>
          </p:cNvPicPr>
          <p:nvPr/>
        </p:nvPicPr>
        <p:blipFill>
          <a:blip r:embed="rId4"/>
          <a:srcRect/>
          <a:stretch>
            <a:fillRect/>
          </a:stretch>
        </p:blipFill>
        <p:spPr bwMode="auto">
          <a:xfrm>
            <a:off x="1419225" y="1143000"/>
            <a:ext cx="1295400" cy="847725"/>
          </a:xfrm>
          <a:prstGeom prst="rect">
            <a:avLst/>
          </a:prstGeom>
          <a:noFill/>
          <a:ln w="9525">
            <a:noFill/>
            <a:miter lim="800000"/>
            <a:headEnd/>
            <a:tailEnd/>
          </a:ln>
        </p:spPr>
      </p:pic>
      <p:pic>
        <p:nvPicPr>
          <p:cNvPr id="56326" name="Picture 6"/>
          <p:cNvPicPr>
            <a:picLocks noChangeAspect="1" noChangeArrowheads="1"/>
          </p:cNvPicPr>
          <p:nvPr/>
        </p:nvPicPr>
        <p:blipFill>
          <a:blip r:embed="rId5"/>
          <a:srcRect/>
          <a:stretch>
            <a:fillRect/>
          </a:stretch>
        </p:blipFill>
        <p:spPr bwMode="auto">
          <a:xfrm>
            <a:off x="1357313" y="2500313"/>
            <a:ext cx="1400175" cy="885825"/>
          </a:xfrm>
          <a:prstGeom prst="rect">
            <a:avLst/>
          </a:prstGeom>
          <a:noFill/>
          <a:ln w="9525">
            <a:noFill/>
            <a:miter lim="800000"/>
            <a:headEnd/>
            <a:tailEnd/>
          </a:ln>
        </p:spPr>
      </p:pic>
      <p:pic>
        <p:nvPicPr>
          <p:cNvPr id="56327" name="Picture 7"/>
          <p:cNvPicPr>
            <a:picLocks noChangeAspect="1" noChangeArrowheads="1"/>
          </p:cNvPicPr>
          <p:nvPr/>
        </p:nvPicPr>
        <p:blipFill>
          <a:blip r:embed="rId6"/>
          <a:srcRect/>
          <a:stretch>
            <a:fillRect/>
          </a:stretch>
        </p:blipFill>
        <p:spPr bwMode="auto">
          <a:xfrm>
            <a:off x="1638300" y="4595813"/>
            <a:ext cx="1362075" cy="904875"/>
          </a:xfrm>
          <a:prstGeom prst="rect">
            <a:avLst/>
          </a:prstGeom>
          <a:noFill/>
          <a:ln w="9525">
            <a:noFill/>
            <a:miter lim="800000"/>
            <a:headEnd/>
            <a:tailEnd/>
          </a:ln>
        </p:spPr>
      </p:pic>
      <p:pic>
        <p:nvPicPr>
          <p:cNvPr id="56328" name="Picture 8"/>
          <p:cNvPicPr>
            <a:picLocks noChangeAspect="1" noChangeArrowheads="1"/>
          </p:cNvPicPr>
          <p:nvPr/>
        </p:nvPicPr>
        <p:blipFill>
          <a:blip r:embed="rId7"/>
          <a:srcRect/>
          <a:stretch>
            <a:fillRect/>
          </a:stretch>
        </p:blipFill>
        <p:spPr bwMode="auto">
          <a:xfrm>
            <a:off x="3143250" y="1143000"/>
            <a:ext cx="1352550" cy="866775"/>
          </a:xfrm>
          <a:prstGeom prst="rect">
            <a:avLst/>
          </a:prstGeom>
          <a:noFill/>
          <a:ln w="9525">
            <a:noFill/>
            <a:miter lim="800000"/>
            <a:headEnd/>
            <a:tailEnd/>
          </a:ln>
        </p:spPr>
      </p:pic>
      <p:pic>
        <p:nvPicPr>
          <p:cNvPr id="56329" name="Picture 9"/>
          <p:cNvPicPr>
            <a:picLocks noChangeAspect="1" noChangeArrowheads="1"/>
          </p:cNvPicPr>
          <p:nvPr/>
        </p:nvPicPr>
        <p:blipFill>
          <a:blip r:embed="rId8"/>
          <a:srcRect/>
          <a:stretch>
            <a:fillRect/>
          </a:stretch>
        </p:blipFill>
        <p:spPr bwMode="auto">
          <a:xfrm>
            <a:off x="3313113" y="2571750"/>
            <a:ext cx="1343025" cy="895350"/>
          </a:xfrm>
          <a:prstGeom prst="rect">
            <a:avLst/>
          </a:prstGeom>
          <a:noFill/>
          <a:ln w="9525">
            <a:noFill/>
            <a:miter lim="800000"/>
            <a:headEnd/>
            <a:tailEnd/>
          </a:ln>
        </p:spPr>
      </p:pic>
      <p:pic>
        <p:nvPicPr>
          <p:cNvPr id="56331" name="Picture 11"/>
          <p:cNvPicPr>
            <a:picLocks noChangeAspect="1" noChangeArrowheads="1"/>
          </p:cNvPicPr>
          <p:nvPr/>
        </p:nvPicPr>
        <p:blipFill>
          <a:blip r:embed="rId9"/>
          <a:srcRect/>
          <a:stretch>
            <a:fillRect/>
          </a:stretch>
        </p:blipFill>
        <p:spPr bwMode="auto">
          <a:xfrm>
            <a:off x="857250" y="1847850"/>
            <a:ext cx="419100" cy="2152650"/>
          </a:xfrm>
          <a:prstGeom prst="rect">
            <a:avLst/>
          </a:prstGeom>
          <a:noFill/>
          <a:ln w="9525">
            <a:noFill/>
            <a:miter lim="800000"/>
            <a:headEnd/>
            <a:tailEnd/>
          </a:ln>
        </p:spPr>
      </p:pic>
      <p:pic>
        <p:nvPicPr>
          <p:cNvPr id="24" name="Picture 3"/>
          <p:cNvPicPr>
            <a:picLocks noChangeAspect="1" noChangeArrowheads="1"/>
          </p:cNvPicPr>
          <p:nvPr/>
        </p:nvPicPr>
        <p:blipFill>
          <a:blip r:embed="rId10"/>
          <a:srcRect/>
          <a:stretch>
            <a:fillRect/>
          </a:stretch>
        </p:blipFill>
        <p:spPr bwMode="auto">
          <a:xfrm>
            <a:off x="6143625" y="973138"/>
            <a:ext cx="3000375" cy="2598737"/>
          </a:xfrm>
          <a:prstGeom prst="rect">
            <a:avLst/>
          </a:prstGeom>
          <a:noFill/>
          <a:ln w="9525">
            <a:noFill/>
            <a:miter lim="800000"/>
            <a:headEnd/>
            <a:tailEnd/>
          </a:ln>
        </p:spPr>
      </p:pic>
      <p:pic>
        <p:nvPicPr>
          <p:cNvPr id="56333" name="Picture 13"/>
          <p:cNvPicPr>
            <a:picLocks noChangeAspect="1" noChangeArrowheads="1"/>
          </p:cNvPicPr>
          <p:nvPr/>
        </p:nvPicPr>
        <p:blipFill>
          <a:blip r:embed="rId11"/>
          <a:srcRect/>
          <a:stretch>
            <a:fillRect/>
          </a:stretch>
        </p:blipFill>
        <p:spPr bwMode="auto">
          <a:xfrm>
            <a:off x="2928938" y="3786188"/>
            <a:ext cx="2124075" cy="419100"/>
          </a:xfrm>
          <a:prstGeom prst="rect">
            <a:avLst/>
          </a:prstGeom>
          <a:noFill/>
          <a:ln w="9525">
            <a:noFill/>
            <a:miter lim="800000"/>
            <a:headEnd/>
            <a:tailEnd/>
          </a:ln>
        </p:spPr>
      </p:pic>
      <p:cxnSp>
        <p:nvCxnSpPr>
          <p:cNvPr id="28" name="Straight Arrow Connector 27"/>
          <p:cNvCxnSpPr/>
          <p:nvPr/>
        </p:nvCxnSpPr>
        <p:spPr>
          <a:xfrm flipV="1">
            <a:off x="714375" y="1785938"/>
            <a:ext cx="785813" cy="10048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14375" y="2928938"/>
            <a:ext cx="714375" cy="15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464344" y="3250406"/>
            <a:ext cx="1714500" cy="12144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6325" idx="3"/>
            <a:endCxn id="56328" idx="1"/>
          </p:cNvCxnSpPr>
          <p:nvPr/>
        </p:nvCxnSpPr>
        <p:spPr>
          <a:xfrm>
            <a:off x="2714625" y="1566863"/>
            <a:ext cx="428625" cy="95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flipH="1" flipV="1">
            <a:off x="2500313" y="1785938"/>
            <a:ext cx="785812" cy="7858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1357313" y="2643188"/>
            <a:ext cx="2786062" cy="13573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2714625" y="4214813"/>
            <a:ext cx="642938" cy="5000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571750" y="3143250"/>
            <a:ext cx="785813" cy="6429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6333" idx="0"/>
            <a:endCxn id="56329" idx="2"/>
          </p:cNvCxnSpPr>
          <p:nvPr/>
        </p:nvCxnSpPr>
        <p:spPr>
          <a:xfrm rot="16200000" flipV="1">
            <a:off x="3828256" y="3623469"/>
            <a:ext cx="319088" cy="63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327" idx="0"/>
          </p:cNvCxnSpPr>
          <p:nvPr/>
        </p:nvCxnSpPr>
        <p:spPr>
          <a:xfrm rot="5400000" flipH="1" flipV="1">
            <a:off x="2112169" y="3350419"/>
            <a:ext cx="1452563" cy="10382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6329" idx="1"/>
          </p:cNvCxnSpPr>
          <p:nvPr/>
        </p:nvCxnSpPr>
        <p:spPr>
          <a:xfrm>
            <a:off x="2714625" y="2943225"/>
            <a:ext cx="598488" cy="76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6200000" flipH="1">
            <a:off x="2536031" y="1821657"/>
            <a:ext cx="1000125" cy="9286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6334" name="Picture 14"/>
          <p:cNvPicPr>
            <a:picLocks noChangeAspect="1" noChangeArrowheads="1"/>
          </p:cNvPicPr>
          <p:nvPr/>
        </p:nvPicPr>
        <p:blipFill>
          <a:blip r:embed="rId12"/>
          <a:srcRect/>
          <a:stretch>
            <a:fillRect/>
          </a:stretch>
        </p:blipFill>
        <p:spPr bwMode="auto">
          <a:xfrm>
            <a:off x="71438" y="2446338"/>
            <a:ext cx="628650" cy="895350"/>
          </a:xfrm>
          <a:prstGeom prst="rect">
            <a:avLst/>
          </a:prstGeom>
          <a:noFill/>
          <a:ln w="9525">
            <a:noFill/>
            <a:miter lim="800000"/>
            <a:headEnd/>
            <a:tailEnd/>
          </a:ln>
        </p:spPr>
      </p:pic>
      <p:sp>
        <p:nvSpPr>
          <p:cNvPr id="72" name="TextBox 71"/>
          <p:cNvSpPr txBox="1">
            <a:spLocks noChangeArrowheads="1"/>
          </p:cNvSpPr>
          <p:nvPr/>
        </p:nvSpPr>
        <p:spPr bwMode="auto">
          <a:xfrm>
            <a:off x="3473450" y="4695825"/>
            <a:ext cx="1643063" cy="277813"/>
          </a:xfrm>
          <a:prstGeom prst="rect">
            <a:avLst/>
          </a:prstGeom>
          <a:noFill/>
          <a:ln w="9525">
            <a:noFill/>
            <a:miter lim="800000"/>
            <a:headEnd/>
            <a:tailEnd/>
          </a:ln>
        </p:spPr>
        <p:txBody>
          <a:bodyPr>
            <a:spAutoFit/>
          </a:bodyPr>
          <a:lstStyle/>
          <a:p>
            <a:pPr algn="ctr"/>
            <a:r>
              <a:rPr lang="en-US" sz="1200" b="1">
                <a:solidFill>
                  <a:srgbClr val="FF0000"/>
                </a:solidFill>
              </a:rPr>
              <a:t>Alert Messages</a:t>
            </a:r>
            <a:endParaRPr lang="en-IN" sz="1200" b="1">
              <a:solidFill>
                <a:srgbClr val="FF0000"/>
              </a:solidFill>
            </a:endParaRPr>
          </a:p>
        </p:txBody>
      </p:sp>
      <p:sp>
        <p:nvSpPr>
          <p:cNvPr id="73" name="TextBox 72"/>
          <p:cNvSpPr txBox="1">
            <a:spLocks noChangeArrowheads="1"/>
          </p:cNvSpPr>
          <p:nvPr/>
        </p:nvSpPr>
        <p:spPr bwMode="auto">
          <a:xfrm>
            <a:off x="3889375" y="3527425"/>
            <a:ext cx="841375" cy="277813"/>
          </a:xfrm>
          <a:prstGeom prst="rect">
            <a:avLst/>
          </a:prstGeom>
          <a:noFill/>
          <a:ln w="9525">
            <a:noFill/>
            <a:miter lim="800000"/>
            <a:headEnd/>
            <a:tailEnd/>
          </a:ln>
        </p:spPr>
        <p:txBody>
          <a:bodyPr>
            <a:spAutoFit/>
          </a:bodyPr>
          <a:lstStyle/>
          <a:p>
            <a:pPr algn="ctr"/>
            <a:r>
              <a:rPr lang="en-US" sz="1200" b="1">
                <a:solidFill>
                  <a:srgbClr val="FF0000"/>
                </a:solidFill>
              </a:rPr>
              <a:t>Event</a:t>
            </a:r>
            <a:endParaRPr lang="en-IN" sz="1200" b="1">
              <a:solidFill>
                <a:srgbClr val="FF0000"/>
              </a:solidFill>
            </a:endParaRPr>
          </a:p>
        </p:txBody>
      </p:sp>
      <p:graphicFrame>
        <p:nvGraphicFramePr>
          <p:cNvPr id="21547" name="Object 43"/>
          <p:cNvGraphicFramePr>
            <a:graphicFrameLocks noChangeAspect="1"/>
          </p:cNvGraphicFramePr>
          <p:nvPr/>
        </p:nvGraphicFramePr>
        <p:xfrm>
          <a:off x="5435600" y="3644900"/>
          <a:ext cx="3514725" cy="1828800"/>
        </p:xfrm>
        <a:graphic>
          <a:graphicData uri="http://schemas.openxmlformats.org/presentationml/2006/ole">
            <mc:AlternateContent xmlns:mc="http://schemas.openxmlformats.org/markup-compatibility/2006">
              <mc:Choice xmlns:v="urn:schemas-microsoft-com:vml" Requires="v">
                <p:oleObj spid="_x0000_s3099" name="Bitmap Image" r:id="rId13" imgW="3514286" imgH="1828571" progId="PBrush">
                  <p:embed/>
                </p:oleObj>
              </mc:Choice>
              <mc:Fallback>
                <p:oleObj name="Bitmap Image" r:id="rId13" imgW="3514286" imgH="1828571" progId="PBrush">
                  <p:embed/>
                  <p:pic>
                    <p:nvPicPr>
                      <p:cNvPr id="21547"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5600" y="3644900"/>
                        <a:ext cx="35147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9" name="Straight Arrow Connector 48"/>
          <p:cNvCxnSpPr>
            <a:endCxn id="56327" idx="3"/>
          </p:cNvCxnSpPr>
          <p:nvPr/>
        </p:nvCxnSpPr>
        <p:spPr>
          <a:xfrm rot="10800000" flipV="1">
            <a:off x="3000375" y="5000625"/>
            <a:ext cx="3000375" cy="476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3643312" y="2500313"/>
            <a:ext cx="3000375" cy="17145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56332" name="Picture 12"/>
          <p:cNvPicPr>
            <a:picLocks noChangeAspect="1" noChangeArrowheads="1"/>
          </p:cNvPicPr>
          <p:nvPr/>
        </p:nvPicPr>
        <p:blipFill>
          <a:blip r:embed="rId15"/>
          <a:srcRect/>
          <a:stretch>
            <a:fillRect/>
          </a:stretch>
        </p:blipFill>
        <p:spPr bwMode="auto">
          <a:xfrm>
            <a:off x="5643563" y="1428750"/>
            <a:ext cx="419100" cy="2347913"/>
          </a:xfrm>
          <a:prstGeom prst="rect">
            <a:avLst/>
          </a:prstGeom>
          <a:noFill/>
          <a:ln w="9525">
            <a:noFill/>
            <a:miter lim="800000"/>
            <a:headEnd/>
            <a:tailEnd/>
          </a:ln>
        </p:spPr>
      </p:pic>
      <p:cxnSp>
        <p:nvCxnSpPr>
          <p:cNvPr id="68" name="Straight Arrow Connector 67"/>
          <p:cNvCxnSpPr>
            <a:stCxn id="56329" idx="3"/>
          </p:cNvCxnSpPr>
          <p:nvPr/>
        </p:nvCxnSpPr>
        <p:spPr>
          <a:xfrm>
            <a:off x="4656138" y="3019425"/>
            <a:ext cx="2130425" cy="10525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500563" y="1714500"/>
            <a:ext cx="2428875" cy="2286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56328" idx="3"/>
          </p:cNvCxnSpPr>
          <p:nvPr/>
        </p:nvCxnSpPr>
        <p:spPr>
          <a:xfrm rot="10800000">
            <a:off x="4495800" y="1576388"/>
            <a:ext cx="1862138" cy="42386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aphicFrame>
        <p:nvGraphicFramePr>
          <p:cNvPr id="21557" name="Object 53"/>
          <p:cNvGraphicFramePr>
            <a:graphicFrameLocks noChangeAspect="1"/>
          </p:cNvGraphicFramePr>
          <p:nvPr/>
        </p:nvGraphicFramePr>
        <p:xfrm>
          <a:off x="6289675" y="4254500"/>
          <a:ext cx="933450" cy="371475"/>
        </p:xfrm>
        <a:graphic>
          <a:graphicData uri="http://schemas.openxmlformats.org/presentationml/2006/ole">
            <mc:AlternateContent xmlns:mc="http://schemas.openxmlformats.org/markup-compatibility/2006">
              <mc:Choice xmlns:v="urn:schemas-microsoft-com:vml" Requires="v">
                <p:oleObj spid="_x0000_s3100" name="Bitmap Image" r:id="rId16" imgW="933580" imgH="371527" progId="PBrush">
                  <p:embed/>
                </p:oleObj>
              </mc:Choice>
              <mc:Fallback>
                <p:oleObj name="Bitmap Image" r:id="rId16" imgW="933580" imgH="371527" progId="PBrush">
                  <p:embed/>
                  <p:pic>
                    <p:nvPicPr>
                      <p:cNvPr id="21557" name="Object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89675" y="4254500"/>
                        <a:ext cx="9334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3" name="Straight Arrow Connector 52"/>
          <p:cNvCxnSpPr>
            <a:endCxn id="56333" idx="3"/>
          </p:cNvCxnSpPr>
          <p:nvPr/>
        </p:nvCxnSpPr>
        <p:spPr>
          <a:xfrm rot="10800000">
            <a:off x="5053013" y="3995738"/>
            <a:ext cx="2519362" cy="5762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1559" name="Object 55"/>
          <p:cNvGraphicFramePr>
            <a:graphicFrameLocks noChangeAspect="1"/>
          </p:cNvGraphicFramePr>
          <p:nvPr/>
        </p:nvGraphicFramePr>
        <p:xfrm>
          <a:off x="6067425" y="4691063"/>
          <a:ext cx="952500" cy="438150"/>
        </p:xfrm>
        <a:graphic>
          <a:graphicData uri="http://schemas.openxmlformats.org/presentationml/2006/ole">
            <mc:AlternateContent xmlns:mc="http://schemas.openxmlformats.org/markup-compatibility/2006">
              <mc:Choice xmlns:v="urn:schemas-microsoft-com:vml" Requires="v">
                <p:oleObj spid="_x0000_s3101" name="Bitmap Image" r:id="rId18" imgW="952633" imgH="438095" progId="PBrush">
                  <p:embed/>
                </p:oleObj>
              </mc:Choice>
              <mc:Fallback>
                <p:oleObj name="Bitmap Image" r:id="rId18" imgW="952633" imgH="438095" progId="PBrush">
                  <p:embed/>
                  <p:pic>
                    <p:nvPicPr>
                      <p:cNvPr id="21559" name="Object 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67425" y="4691063"/>
                        <a:ext cx="9525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nodeType="withEffect">
                                  <p:stCondLst>
                                    <p:cond delay="0"/>
                                  </p:stCondLst>
                                  <p:childTnLst>
                                    <p:set>
                                      <p:cBhvr>
                                        <p:cTn id="9" dur="1" fill="hold">
                                          <p:stCondLst>
                                            <p:cond delay="0"/>
                                          </p:stCondLst>
                                        </p:cTn>
                                        <p:tgtEl>
                                          <p:spTgt spid="56334"/>
                                        </p:tgtEl>
                                        <p:attrNameLst>
                                          <p:attrName>style.visibility</p:attrName>
                                        </p:attrNameLst>
                                      </p:cBhvr>
                                      <p:to>
                                        <p:strVal val="visible"/>
                                      </p:to>
                                    </p:set>
                                    <p:animEffect transition="in" filter="checkerboard(across)">
                                      <p:cBhvr>
                                        <p:cTn id="10" dur="500"/>
                                        <p:tgtEl>
                                          <p:spTgt spid="56334"/>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56325"/>
                                        </p:tgtEl>
                                        <p:attrNameLst>
                                          <p:attrName>style.visibility</p:attrName>
                                        </p:attrNameLst>
                                      </p:cBhvr>
                                      <p:to>
                                        <p:strVal val="visible"/>
                                      </p:to>
                                    </p:set>
                                    <p:animEffect transition="in" filter="diamond(in)">
                                      <p:cBhvr>
                                        <p:cTn id="15" dur="2000"/>
                                        <p:tgtEl>
                                          <p:spTgt spid="56325"/>
                                        </p:tgtEl>
                                      </p:cBhvr>
                                    </p:animEffect>
                                  </p:childTnLst>
                                </p:cTn>
                              </p:par>
                              <p:par>
                                <p:cTn id="16" presetID="8" presetClass="entr" presetSubtype="16" fill="hold" nodeType="withEffect">
                                  <p:stCondLst>
                                    <p:cond delay="0"/>
                                  </p:stCondLst>
                                  <p:childTnLst>
                                    <p:set>
                                      <p:cBhvr>
                                        <p:cTn id="17" dur="1" fill="hold">
                                          <p:stCondLst>
                                            <p:cond delay="0"/>
                                          </p:stCondLst>
                                        </p:cTn>
                                        <p:tgtEl>
                                          <p:spTgt spid="56326"/>
                                        </p:tgtEl>
                                        <p:attrNameLst>
                                          <p:attrName>style.visibility</p:attrName>
                                        </p:attrNameLst>
                                      </p:cBhvr>
                                      <p:to>
                                        <p:strVal val="visible"/>
                                      </p:to>
                                    </p:set>
                                    <p:animEffect transition="in" filter="diamond(in)">
                                      <p:cBhvr>
                                        <p:cTn id="18" dur="2000"/>
                                        <p:tgtEl>
                                          <p:spTgt spid="56326"/>
                                        </p:tgtEl>
                                      </p:cBhvr>
                                    </p:animEffect>
                                  </p:childTnLst>
                                </p:cTn>
                              </p:par>
                              <p:par>
                                <p:cTn id="19" presetID="8" presetClass="entr" presetSubtype="16" fill="hold" nodeType="withEffect">
                                  <p:stCondLst>
                                    <p:cond delay="0"/>
                                  </p:stCondLst>
                                  <p:childTnLst>
                                    <p:set>
                                      <p:cBhvr>
                                        <p:cTn id="20" dur="1" fill="hold">
                                          <p:stCondLst>
                                            <p:cond delay="0"/>
                                          </p:stCondLst>
                                        </p:cTn>
                                        <p:tgtEl>
                                          <p:spTgt spid="56327"/>
                                        </p:tgtEl>
                                        <p:attrNameLst>
                                          <p:attrName>style.visibility</p:attrName>
                                        </p:attrNameLst>
                                      </p:cBhvr>
                                      <p:to>
                                        <p:strVal val="visible"/>
                                      </p:to>
                                    </p:set>
                                    <p:animEffect transition="in" filter="diamond(in)">
                                      <p:cBhvr>
                                        <p:cTn id="21" dur="2000"/>
                                        <p:tgtEl>
                                          <p:spTgt spid="56327"/>
                                        </p:tgtEl>
                                      </p:cBhvr>
                                    </p:animEffect>
                                  </p:childTnLst>
                                </p:cTn>
                              </p:par>
                              <p:par>
                                <p:cTn id="22" presetID="8" presetClass="entr" presetSubtype="16" fill="hold" nodeType="withEffect">
                                  <p:stCondLst>
                                    <p:cond delay="0"/>
                                  </p:stCondLst>
                                  <p:childTnLst>
                                    <p:set>
                                      <p:cBhvr>
                                        <p:cTn id="23" dur="1" fill="hold">
                                          <p:stCondLst>
                                            <p:cond delay="0"/>
                                          </p:stCondLst>
                                        </p:cTn>
                                        <p:tgtEl>
                                          <p:spTgt spid="56329"/>
                                        </p:tgtEl>
                                        <p:attrNameLst>
                                          <p:attrName>style.visibility</p:attrName>
                                        </p:attrNameLst>
                                      </p:cBhvr>
                                      <p:to>
                                        <p:strVal val="visible"/>
                                      </p:to>
                                    </p:set>
                                    <p:animEffect transition="in" filter="diamond(in)">
                                      <p:cBhvr>
                                        <p:cTn id="24" dur="2000"/>
                                        <p:tgtEl>
                                          <p:spTgt spid="56329"/>
                                        </p:tgtEl>
                                      </p:cBhvr>
                                    </p:animEffect>
                                  </p:childTnLst>
                                </p:cTn>
                              </p:par>
                              <p:par>
                                <p:cTn id="25" presetID="8" presetClass="entr" presetSubtype="16" fill="hold" nodeType="withEffect">
                                  <p:stCondLst>
                                    <p:cond delay="0"/>
                                  </p:stCondLst>
                                  <p:childTnLst>
                                    <p:set>
                                      <p:cBhvr>
                                        <p:cTn id="26" dur="1" fill="hold">
                                          <p:stCondLst>
                                            <p:cond delay="0"/>
                                          </p:stCondLst>
                                        </p:cTn>
                                        <p:tgtEl>
                                          <p:spTgt spid="56328"/>
                                        </p:tgtEl>
                                        <p:attrNameLst>
                                          <p:attrName>style.visibility</p:attrName>
                                        </p:attrNameLst>
                                      </p:cBhvr>
                                      <p:to>
                                        <p:strVal val="visible"/>
                                      </p:to>
                                    </p:set>
                                    <p:animEffect transition="in" filter="diamond(in)">
                                      <p:cBhvr>
                                        <p:cTn id="27" dur="2000"/>
                                        <p:tgtEl>
                                          <p:spTgt spid="56328"/>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56331"/>
                                        </p:tgtEl>
                                        <p:attrNameLst>
                                          <p:attrName>style.visibility</p:attrName>
                                        </p:attrNameLst>
                                      </p:cBhvr>
                                      <p:to>
                                        <p:strVal val="visible"/>
                                      </p:to>
                                    </p:set>
                                    <p:anim calcmode="lin" valueType="num">
                                      <p:cBhvr>
                                        <p:cTn id="32" dur="1000" fill="hold"/>
                                        <p:tgtEl>
                                          <p:spTgt spid="56331"/>
                                        </p:tgtEl>
                                        <p:attrNameLst>
                                          <p:attrName>ppt_w</p:attrName>
                                        </p:attrNameLst>
                                      </p:cBhvr>
                                      <p:tavLst>
                                        <p:tav tm="0">
                                          <p:val>
                                            <p:strVal val="#ppt_w*0.70"/>
                                          </p:val>
                                        </p:tav>
                                        <p:tav tm="100000">
                                          <p:val>
                                            <p:strVal val="#ppt_w"/>
                                          </p:val>
                                        </p:tav>
                                      </p:tavLst>
                                    </p:anim>
                                    <p:anim calcmode="lin" valueType="num">
                                      <p:cBhvr>
                                        <p:cTn id="33" dur="1000" fill="hold"/>
                                        <p:tgtEl>
                                          <p:spTgt spid="56331"/>
                                        </p:tgtEl>
                                        <p:attrNameLst>
                                          <p:attrName>ppt_h</p:attrName>
                                        </p:attrNameLst>
                                      </p:cBhvr>
                                      <p:tavLst>
                                        <p:tav tm="0">
                                          <p:val>
                                            <p:strVal val="#ppt_h"/>
                                          </p:val>
                                        </p:tav>
                                        <p:tav tm="100000">
                                          <p:val>
                                            <p:strVal val="#ppt_h"/>
                                          </p:val>
                                        </p:tav>
                                      </p:tavLst>
                                    </p:anim>
                                    <p:animEffect transition="in" filter="fade">
                                      <p:cBhvr>
                                        <p:cTn id="34" dur="1000"/>
                                        <p:tgtEl>
                                          <p:spTgt spid="56331"/>
                                        </p:tgtEl>
                                      </p:cBhvr>
                                    </p:animEffect>
                                  </p:childTnLst>
                                </p:cTn>
                              </p:par>
                              <p:par>
                                <p:cTn id="35" presetID="55" presetClass="entr" presetSubtype="0" fill="hold" nodeType="withEffect">
                                  <p:stCondLst>
                                    <p:cond delay="0"/>
                                  </p:stCondLst>
                                  <p:childTnLst>
                                    <p:set>
                                      <p:cBhvr>
                                        <p:cTn id="36" dur="1" fill="hold">
                                          <p:stCondLst>
                                            <p:cond delay="0"/>
                                          </p:stCondLst>
                                        </p:cTn>
                                        <p:tgtEl>
                                          <p:spTgt spid="56333"/>
                                        </p:tgtEl>
                                        <p:attrNameLst>
                                          <p:attrName>style.visibility</p:attrName>
                                        </p:attrNameLst>
                                      </p:cBhvr>
                                      <p:to>
                                        <p:strVal val="visible"/>
                                      </p:to>
                                    </p:set>
                                    <p:anim calcmode="lin" valueType="num">
                                      <p:cBhvr>
                                        <p:cTn id="37" dur="1000" fill="hold"/>
                                        <p:tgtEl>
                                          <p:spTgt spid="56333"/>
                                        </p:tgtEl>
                                        <p:attrNameLst>
                                          <p:attrName>ppt_w</p:attrName>
                                        </p:attrNameLst>
                                      </p:cBhvr>
                                      <p:tavLst>
                                        <p:tav tm="0">
                                          <p:val>
                                            <p:strVal val="#ppt_w*0.70"/>
                                          </p:val>
                                        </p:tav>
                                        <p:tav tm="100000">
                                          <p:val>
                                            <p:strVal val="#ppt_w"/>
                                          </p:val>
                                        </p:tav>
                                      </p:tavLst>
                                    </p:anim>
                                    <p:anim calcmode="lin" valueType="num">
                                      <p:cBhvr>
                                        <p:cTn id="38" dur="1000" fill="hold"/>
                                        <p:tgtEl>
                                          <p:spTgt spid="56333"/>
                                        </p:tgtEl>
                                        <p:attrNameLst>
                                          <p:attrName>ppt_h</p:attrName>
                                        </p:attrNameLst>
                                      </p:cBhvr>
                                      <p:tavLst>
                                        <p:tav tm="0">
                                          <p:val>
                                            <p:strVal val="#ppt_h"/>
                                          </p:val>
                                        </p:tav>
                                        <p:tav tm="100000">
                                          <p:val>
                                            <p:strVal val="#ppt_h"/>
                                          </p:val>
                                        </p:tav>
                                      </p:tavLst>
                                    </p:anim>
                                    <p:animEffect transition="in" filter="fade">
                                      <p:cBhvr>
                                        <p:cTn id="39" dur="1000"/>
                                        <p:tgtEl>
                                          <p:spTgt spid="56333"/>
                                        </p:tgtEl>
                                      </p:cBhvr>
                                    </p:animEffect>
                                  </p:childTnLst>
                                </p:cTn>
                              </p:par>
                              <p:par>
                                <p:cTn id="40" presetID="55" presetClass="entr" presetSubtype="0" fill="hold" nodeType="withEffect">
                                  <p:stCondLst>
                                    <p:cond delay="0"/>
                                  </p:stCondLst>
                                  <p:childTnLst>
                                    <p:set>
                                      <p:cBhvr>
                                        <p:cTn id="41" dur="1" fill="hold">
                                          <p:stCondLst>
                                            <p:cond delay="0"/>
                                          </p:stCondLst>
                                        </p:cTn>
                                        <p:tgtEl>
                                          <p:spTgt spid="56332"/>
                                        </p:tgtEl>
                                        <p:attrNameLst>
                                          <p:attrName>style.visibility</p:attrName>
                                        </p:attrNameLst>
                                      </p:cBhvr>
                                      <p:to>
                                        <p:strVal val="visible"/>
                                      </p:to>
                                    </p:set>
                                    <p:anim calcmode="lin" valueType="num">
                                      <p:cBhvr>
                                        <p:cTn id="42" dur="1000" fill="hold"/>
                                        <p:tgtEl>
                                          <p:spTgt spid="56332"/>
                                        </p:tgtEl>
                                        <p:attrNameLst>
                                          <p:attrName>ppt_w</p:attrName>
                                        </p:attrNameLst>
                                      </p:cBhvr>
                                      <p:tavLst>
                                        <p:tav tm="0">
                                          <p:val>
                                            <p:strVal val="#ppt_w*0.70"/>
                                          </p:val>
                                        </p:tav>
                                        <p:tav tm="100000">
                                          <p:val>
                                            <p:strVal val="#ppt_w"/>
                                          </p:val>
                                        </p:tav>
                                      </p:tavLst>
                                    </p:anim>
                                    <p:anim calcmode="lin" valueType="num">
                                      <p:cBhvr>
                                        <p:cTn id="43" dur="1000" fill="hold"/>
                                        <p:tgtEl>
                                          <p:spTgt spid="56332"/>
                                        </p:tgtEl>
                                        <p:attrNameLst>
                                          <p:attrName>ppt_h</p:attrName>
                                        </p:attrNameLst>
                                      </p:cBhvr>
                                      <p:tavLst>
                                        <p:tav tm="0">
                                          <p:val>
                                            <p:strVal val="#ppt_h"/>
                                          </p:val>
                                        </p:tav>
                                        <p:tav tm="100000">
                                          <p:val>
                                            <p:strVal val="#ppt_h"/>
                                          </p:val>
                                        </p:tav>
                                      </p:tavLst>
                                    </p:anim>
                                    <p:animEffect transition="in" filter="fade">
                                      <p:cBhvr>
                                        <p:cTn id="44" dur="1000"/>
                                        <p:tgtEl>
                                          <p:spTgt spid="56332"/>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1000" fill="hold"/>
                                        <p:tgtEl>
                                          <p:spTgt spid="28"/>
                                        </p:tgtEl>
                                        <p:attrNameLst>
                                          <p:attrName>ppt_w</p:attrName>
                                        </p:attrNameLst>
                                      </p:cBhvr>
                                      <p:tavLst>
                                        <p:tav tm="0">
                                          <p:val>
                                            <p:strVal val="#ppt_w*0.70"/>
                                          </p:val>
                                        </p:tav>
                                        <p:tav tm="100000">
                                          <p:val>
                                            <p:strVal val="#ppt_w"/>
                                          </p:val>
                                        </p:tav>
                                      </p:tavLst>
                                    </p:anim>
                                    <p:anim calcmode="lin" valueType="num">
                                      <p:cBhvr>
                                        <p:cTn id="50" dur="1000" fill="hold"/>
                                        <p:tgtEl>
                                          <p:spTgt spid="28"/>
                                        </p:tgtEl>
                                        <p:attrNameLst>
                                          <p:attrName>ppt_h</p:attrName>
                                        </p:attrNameLst>
                                      </p:cBhvr>
                                      <p:tavLst>
                                        <p:tav tm="0">
                                          <p:val>
                                            <p:strVal val="#ppt_h"/>
                                          </p:val>
                                        </p:tav>
                                        <p:tav tm="100000">
                                          <p:val>
                                            <p:strVal val="#ppt_h"/>
                                          </p:val>
                                        </p:tav>
                                      </p:tavLst>
                                    </p:anim>
                                    <p:animEffect transition="in" filter="fade">
                                      <p:cBhvr>
                                        <p:cTn id="51" dur="1000"/>
                                        <p:tgtEl>
                                          <p:spTgt spid="28"/>
                                        </p:tgtEl>
                                      </p:cBhvr>
                                    </p:animEffect>
                                  </p:childTnLst>
                                </p:cTn>
                              </p:par>
                              <p:par>
                                <p:cTn id="52" presetID="55" presetClass="entr" presetSubtype="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1000" fill="hold"/>
                                        <p:tgtEl>
                                          <p:spTgt spid="30"/>
                                        </p:tgtEl>
                                        <p:attrNameLst>
                                          <p:attrName>ppt_w</p:attrName>
                                        </p:attrNameLst>
                                      </p:cBhvr>
                                      <p:tavLst>
                                        <p:tav tm="0">
                                          <p:val>
                                            <p:strVal val="#ppt_w*0.70"/>
                                          </p:val>
                                        </p:tav>
                                        <p:tav tm="100000">
                                          <p:val>
                                            <p:strVal val="#ppt_w"/>
                                          </p:val>
                                        </p:tav>
                                      </p:tavLst>
                                    </p:anim>
                                    <p:anim calcmode="lin" valueType="num">
                                      <p:cBhvr>
                                        <p:cTn id="55" dur="1000" fill="hold"/>
                                        <p:tgtEl>
                                          <p:spTgt spid="30"/>
                                        </p:tgtEl>
                                        <p:attrNameLst>
                                          <p:attrName>ppt_h</p:attrName>
                                        </p:attrNameLst>
                                      </p:cBhvr>
                                      <p:tavLst>
                                        <p:tav tm="0">
                                          <p:val>
                                            <p:strVal val="#ppt_h"/>
                                          </p:val>
                                        </p:tav>
                                        <p:tav tm="100000">
                                          <p:val>
                                            <p:strVal val="#ppt_h"/>
                                          </p:val>
                                        </p:tav>
                                      </p:tavLst>
                                    </p:anim>
                                    <p:animEffect transition="in" filter="fade">
                                      <p:cBhvr>
                                        <p:cTn id="56" dur="1000"/>
                                        <p:tgtEl>
                                          <p:spTgt spid="30"/>
                                        </p:tgtEl>
                                      </p:cBhvr>
                                    </p:animEffect>
                                  </p:childTnLst>
                                </p:cTn>
                              </p:par>
                              <p:par>
                                <p:cTn id="57" presetID="55"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1000" fill="hold"/>
                                        <p:tgtEl>
                                          <p:spTgt spid="32"/>
                                        </p:tgtEl>
                                        <p:attrNameLst>
                                          <p:attrName>ppt_w</p:attrName>
                                        </p:attrNameLst>
                                      </p:cBhvr>
                                      <p:tavLst>
                                        <p:tav tm="0">
                                          <p:val>
                                            <p:strVal val="#ppt_w*0.70"/>
                                          </p:val>
                                        </p:tav>
                                        <p:tav tm="100000">
                                          <p:val>
                                            <p:strVal val="#ppt_w"/>
                                          </p:val>
                                        </p:tav>
                                      </p:tavLst>
                                    </p:anim>
                                    <p:anim calcmode="lin" valueType="num">
                                      <p:cBhvr>
                                        <p:cTn id="60" dur="1000" fill="hold"/>
                                        <p:tgtEl>
                                          <p:spTgt spid="32"/>
                                        </p:tgtEl>
                                        <p:attrNameLst>
                                          <p:attrName>ppt_h</p:attrName>
                                        </p:attrNameLst>
                                      </p:cBhvr>
                                      <p:tavLst>
                                        <p:tav tm="0">
                                          <p:val>
                                            <p:strVal val="#ppt_h"/>
                                          </p:val>
                                        </p:tav>
                                        <p:tav tm="100000">
                                          <p:val>
                                            <p:strVal val="#ppt_h"/>
                                          </p:val>
                                        </p:tav>
                                      </p:tavLst>
                                    </p:anim>
                                    <p:animEffect transition="in" filter="fade">
                                      <p:cBhvr>
                                        <p:cTn id="61" dur="10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1000" fill="hold"/>
                                        <p:tgtEl>
                                          <p:spTgt spid="35"/>
                                        </p:tgtEl>
                                        <p:attrNameLst>
                                          <p:attrName>ppt_w</p:attrName>
                                        </p:attrNameLst>
                                      </p:cBhvr>
                                      <p:tavLst>
                                        <p:tav tm="0">
                                          <p:val>
                                            <p:strVal val="#ppt_w*0.70"/>
                                          </p:val>
                                        </p:tav>
                                        <p:tav tm="100000">
                                          <p:val>
                                            <p:strVal val="#ppt_w"/>
                                          </p:val>
                                        </p:tav>
                                      </p:tavLst>
                                    </p:anim>
                                    <p:anim calcmode="lin" valueType="num">
                                      <p:cBhvr>
                                        <p:cTn id="67" dur="1000" fill="hold"/>
                                        <p:tgtEl>
                                          <p:spTgt spid="35"/>
                                        </p:tgtEl>
                                        <p:attrNameLst>
                                          <p:attrName>ppt_h</p:attrName>
                                        </p:attrNameLst>
                                      </p:cBhvr>
                                      <p:tavLst>
                                        <p:tav tm="0">
                                          <p:val>
                                            <p:strVal val="#ppt_h"/>
                                          </p:val>
                                        </p:tav>
                                        <p:tav tm="100000">
                                          <p:val>
                                            <p:strVal val="#ppt_h"/>
                                          </p:val>
                                        </p:tav>
                                      </p:tavLst>
                                    </p:anim>
                                    <p:animEffect transition="in" filter="fade">
                                      <p:cBhvr>
                                        <p:cTn id="68" dur="1000"/>
                                        <p:tgtEl>
                                          <p:spTgt spid="35"/>
                                        </p:tgtEl>
                                      </p:cBhvr>
                                    </p:animEffect>
                                  </p:childTnLst>
                                </p:cTn>
                              </p:par>
                              <p:par>
                                <p:cTn id="69" presetID="55"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1000" fill="hold"/>
                                        <p:tgtEl>
                                          <p:spTgt spid="39"/>
                                        </p:tgtEl>
                                        <p:attrNameLst>
                                          <p:attrName>ppt_w</p:attrName>
                                        </p:attrNameLst>
                                      </p:cBhvr>
                                      <p:tavLst>
                                        <p:tav tm="0">
                                          <p:val>
                                            <p:strVal val="#ppt_w*0.70"/>
                                          </p:val>
                                        </p:tav>
                                        <p:tav tm="100000">
                                          <p:val>
                                            <p:strVal val="#ppt_w"/>
                                          </p:val>
                                        </p:tav>
                                      </p:tavLst>
                                    </p:anim>
                                    <p:anim calcmode="lin" valueType="num">
                                      <p:cBhvr>
                                        <p:cTn id="72" dur="1000" fill="hold"/>
                                        <p:tgtEl>
                                          <p:spTgt spid="39"/>
                                        </p:tgtEl>
                                        <p:attrNameLst>
                                          <p:attrName>ppt_h</p:attrName>
                                        </p:attrNameLst>
                                      </p:cBhvr>
                                      <p:tavLst>
                                        <p:tav tm="0">
                                          <p:val>
                                            <p:strVal val="#ppt_h"/>
                                          </p:val>
                                        </p:tav>
                                        <p:tav tm="100000">
                                          <p:val>
                                            <p:strVal val="#ppt_h"/>
                                          </p:val>
                                        </p:tav>
                                      </p:tavLst>
                                    </p:anim>
                                    <p:animEffect transition="in" filter="fade">
                                      <p:cBhvr>
                                        <p:cTn id="73" dur="10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p:cTn id="78" dur="1000" fill="hold"/>
                                        <p:tgtEl>
                                          <p:spTgt spid="37"/>
                                        </p:tgtEl>
                                        <p:attrNameLst>
                                          <p:attrName>ppt_w</p:attrName>
                                        </p:attrNameLst>
                                      </p:cBhvr>
                                      <p:tavLst>
                                        <p:tav tm="0">
                                          <p:val>
                                            <p:strVal val="#ppt_w*0.70"/>
                                          </p:val>
                                        </p:tav>
                                        <p:tav tm="100000">
                                          <p:val>
                                            <p:strVal val="#ppt_w"/>
                                          </p:val>
                                        </p:tav>
                                      </p:tavLst>
                                    </p:anim>
                                    <p:anim calcmode="lin" valueType="num">
                                      <p:cBhvr>
                                        <p:cTn id="79" dur="1000" fill="hold"/>
                                        <p:tgtEl>
                                          <p:spTgt spid="37"/>
                                        </p:tgtEl>
                                        <p:attrNameLst>
                                          <p:attrName>ppt_h</p:attrName>
                                        </p:attrNameLst>
                                      </p:cBhvr>
                                      <p:tavLst>
                                        <p:tav tm="0">
                                          <p:val>
                                            <p:strVal val="#ppt_h"/>
                                          </p:val>
                                        </p:tav>
                                        <p:tav tm="100000">
                                          <p:val>
                                            <p:strVal val="#ppt_h"/>
                                          </p:val>
                                        </p:tav>
                                      </p:tavLst>
                                    </p:anim>
                                    <p:animEffect transition="in" filter="fade">
                                      <p:cBhvr>
                                        <p:cTn id="80" dur="10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nodeType="click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p:cTn id="85" dur="1000" fill="hold"/>
                                        <p:tgtEl>
                                          <p:spTgt spid="41"/>
                                        </p:tgtEl>
                                        <p:attrNameLst>
                                          <p:attrName>ppt_w</p:attrName>
                                        </p:attrNameLst>
                                      </p:cBhvr>
                                      <p:tavLst>
                                        <p:tav tm="0">
                                          <p:val>
                                            <p:strVal val="#ppt_w*0.70"/>
                                          </p:val>
                                        </p:tav>
                                        <p:tav tm="100000">
                                          <p:val>
                                            <p:strVal val="#ppt_w"/>
                                          </p:val>
                                        </p:tav>
                                      </p:tavLst>
                                    </p:anim>
                                    <p:anim calcmode="lin" valueType="num">
                                      <p:cBhvr>
                                        <p:cTn id="86" dur="1000" fill="hold"/>
                                        <p:tgtEl>
                                          <p:spTgt spid="41"/>
                                        </p:tgtEl>
                                        <p:attrNameLst>
                                          <p:attrName>ppt_h</p:attrName>
                                        </p:attrNameLst>
                                      </p:cBhvr>
                                      <p:tavLst>
                                        <p:tav tm="0">
                                          <p:val>
                                            <p:strVal val="#ppt_h"/>
                                          </p:val>
                                        </p:tav>
                                        <p:tav tm="100000">
                                          <p:val>
                                            <p:strVal val="#ppt_h"/>
                                          </p:val>
                                        </p:tav>
                                      </p:tavLst>
                                    </p:anim>
                                    <p:animEffect transition="in" filter="fade">
                                      <p:cBhvr>
                                        <p:cTn id="87" dur="1000"/>
                                        <p:tgtEl>
                                          <p:spTgt spid="41"/>
                                        </p:tgtEl>
                                      </p:cBhvr>
                                    </p:animEffect>
                                  </p:childTnLst>
                                </p:cTn>
                              </p:par>
                              <p:par>
                                <p:cTn id="88" presetID="55" presetClass="entr" presetSubtype="0" fill="hold" nodeType="withEffect">
                                  <p:stCondLst>
                                    <p:cond delay="0"/>
                                  </p:stCondLst>
                                  <p:childTnLst>
                                    <p:set>
                                      <p:cBhvr>
                                        <p:cTn id="89" dur="1" fill="hold">
                                          <p:stCondLst>
                                            <p:cond delay="0"/>
                                          </p:stCondLst>
                                        </p:cTn>
                                        <p:tgtEl>
                                          <p:spTgt spid="21547"/>
                                        </p:tgtEl>
                                        <p:attrNameLst>
                                          <p:attrName>style.visibility</p:attrName>
                                        </p:attrNameLst>
                                      </p:cBhvr>
                                      <p:to>
                                        <p:strVal val="visible"/>
                                      </p:to>
                                    </p:set>
                                    <p:anim calcmode="lin" valueType="num">
                                      <p:cBhvr>
                                        <p:cTn id="90" dur="1000" fill="hold"/>
                                        <p:tgtEl>
                                          <p:spTgt spid="21547"/>
                                        </p:tgtEl>
                                        <p:attrNameLst>
                                          <p:attrName>ppt_w</p:attrName>
                                        </p:attrNameLst>
                                      </p:cBhvr>
                                      <p:tavLst>
                                        <p:tav tm="0">
                                          <p:val>
                                            <p:strVal val="#ppt_w*0.70"/>
                                          </p:val>
                                        </p:tav>
                                        <p:tav tm="100000">
                                          <p:val>
                                            <p:strVal val="#ppt_w"/>
                                          </p:val>
                                        </p:tav>
                                      </p:tavLst>
                                    </p:anim>
                                    <p:anim calcmode="lin" valueType="num">
                                      <p:cBhvr>
                                        <p:cTn id="91" dur="1000" fill="hold"/>
                                        <p:tgtEl>
                                          <p:spTgt spid="21547"/>
                                        </p:tgtEl>
                                        <p:attrNameLst>
                                          <p:attrName>ppt_h</p:attrName>
                                        </p:attrNameLst>
                                      </p:cBhvr>
                                      <p:tavLst>
                                        <p:tav tm="0">
                                          <p:val>
                                            <p:strVal val="#ppt_h"/>
                                          </p:val>
                                        </p:tav>
                                        <p:tav tm="100000">
                                          <p:val>
                                            <p:strVal val="#ppt_h"/>
                                          </p:val>
                                        </p:tav>
                                      </p:tavLst>
                                    </p:anim>
                                    <p:animEffect transition="in" filter="fade">
                                      <p:cBhvr>
                                        <p:cTn id="92" dur="1000"/>
                                        <p:tgtEl>
                                          <p:spTgt spid="21547"/>
                                        </p:tgtEl>
                                      </p:cBhvr>
                                    </p:animEffec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nodeType="click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p:cTn id="97" dur="1000" fill="hold"/>
                                        <p:tgtEl>
                                          <p:spTgt spid="44"/>
                                        </p:tgtEl>
                                        <p:attrNameLst>
                                          <p:attrName>ppt_w</p:attrName>
                                        </p:attrNameLst>
                                      </p:cBhvr>
                                      <p:tavLst>
                                        <p:tav tm="0">
                                          <p:val>
                                            <p:strVal val="#ppt_w*0.70"/>
                                          </p:val>
                                        </p:tav>
                                        <p:tav tm="100000">
                                          <p:val>
                                            <p:strVal val="#ppt_w"/>
                                          </p:val>
                                        </p:tav>
                                      </p:tavLst>
                                    </p:anim>
                                    <p:anim calcmode="lin" valueType="num">
                                      <p:cBhvr>
                                        <p:cTn id="98" dur="1000" fill="hold"/>
                                        <p:tgtEl>
                                          <p:spTgt spid="44"/>
                                        </p:tgtEl>
                                        <p:attrNameLst>
                                          <p:attrName>ppt_h</p:attrName>
                                        </p:attrNameLst>
                                      </p:cBhvr>
                                      <p:tavLst>
                                        <p:tav tm="0">
                                          <p:val>
                                            <p:strVal val="#ppt_h"/>
                                          </p:val>
                                        </p:tav>
                                        <p:tav tm="100000">
                                          <p:val>
                                            <p:strVal val="#ppt_h"/>
                                          </p:val>
                                        </p:tav>
                                      </p:tavLst>
                                    </p:anim>
                                    <p:animEffect transition="in" filter="fade">
                                      <p:cBhvr>
                                        <p:cTn id="99" dur="1000"/>
                                        <p:tgtEl>
                                          <p:spTgt spid="44"/>
                                        </p:tgtEl>
                                      </p:cBhvr>
                                    </p:animEffect>
                                  </p:childTnLst>
                                </p:cTn>
                              </p:par>
                            </p:childTnLst>
                          </p:cTn>
                        </p:par>
                      </p:childTnLst>
                    </p:cTn>
                  </p:par>
                  <p:par>
                    <p:cTn id="100" fill="hold">
                      <p:stCondLst>
                        <p:cond delay="indefinite"/>
                      </p:stCondLst>
                      <p:childTnLst>
                        <p:par>
                          <p:cTn id="101" fill="hold">
                            <p:stCondLst>
                              <p:cond delay="0"/>
                            </p:stCondLst>
                            <p:childTnLst>
                              <p:par>
                                <p:cTn id="102" presetID="55" presetClass="entr" presetSubtype="0" fill="hold"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1000" fill="hold"/>
                                        <p:tgtEl>
                                          <p:spTgt spid="46"/>
                                        </p:tgtEl>
                                        <p:attrNameLst>
                                          <p:attrName>ppt_w</p:attrName>
                                        </p:attrNameLst>
                                      </p:cBhvr>
                                      <p:tavLst>
                                        <p:tav tm="0">
                                          <p:val>
                                            <p:strVal val="#ppt_w*0.70"/>
                                          </p:val>
                                        </p:tav>
                                        <p:tav tm="100000">
                                          <p:val>
                                            <p:strVal val="#ppt_w"/>
                                          </p:val>
                                        </p:tav>
                                      </p:tavLst>
                                    </p:anim>
                                    <p:anim calcmode="lin" valueType="num">
                                      <p:cBhvr>
                                        <p:cTn id="105" dur="1000" fill="hold"/>
                                        <p:tgtEl>
                                          <p:spTgt spid="46"/>
                                        </p:tgtEl>
                                        <p:attrNameLst>
                                          <p:attrName>ppt_h</p:attrName>
                                        </p:attrNameLst>
                                      </p:cBhvr>
                                      <p:tavLst>
                                        <p:tav tm="0">
                                          <p:val>
                                            <p:strVal val="#ppt_h"/>
                                          </p:val>
                                        </p:tav>
                                        <p:tav tm="100000">
                                          <p:val>
                                            <p:strVal val="#ppt_h"/>
                                          </p:val>
                                        </p:tav>
                                      </p:tavLst>
                                    </p:anim>
                                    <p:animEffect transition="in" filter="fade">
                                      <p:cBhvr>
                                        <p:cTn id="106" dur="1000"/>
                                        <p:tgtEl>
                                          <p:spTgt spid="46"/>
                                        </p:tgtEl>
                                      </p:cBhvr>
                                    </p:animEffect>
                                  </p:childTnLst>
                                </p:cTn>
                              </p:par>
                              <p:par>
                                <p:cTn id="107" presetID="55" presetClass="entr" presetSubtype="0" fill="hold" nodeType="withEffect">
                                  <p:stCondLst>
                                    <p:cond delay="0"/>
                                  </p:stCondLst>
                                  <p:childTnLst>
                                    <p:set>
                                      <p:cBhvr>
                                        <p:cTn id="108" dur="1" fill="hold">
                                          <p:stCondLst>
                                            <p:cond delay="0"/>
                                          </p:stCondLst>
                                        </p:cTn>
                                        <p:tgtEl>
                                          <p:spTgt spid="21559"/>
                                        </p:tgtEl>
                                        <p:attrNameLst>
                                          <p:attrName>style.visibility</p:attrName>
                                        </p:attrNameLst>
                                      </p:cBhvr>
                                      <p:to>
                                        <p:strVal val="visible"/>
                                      </p:to>
                                    </p:set>
                                    <p:anim calcmode="lin" valueType="num">
                                      <p:cBhvr>
                                        <p:cTn id="109" dur="1000" fill="hold"/>
                                        <p:tgtEl>
                                          <p:spTgt spid="21559"/>
                                        </p:tgtEl>
                                        <p:attrNameLst>
                                          <p:attrName>ppt_w</p:attrName>
                                        </p:attrNameLst>
                                      </p:cBhvr>
                                      <p:tavLst>
                                        <p:tav tm="0">
                                          <p:val>
                                            <p:strVal val="#ppt_w*0.70"/>
                                          </p:val>
                                        </p:tav>
                                        <p:tav tm="100000">
                                          <p:val>
                                            <p:strVal val="#ppt_w"/>
                                          </p:val>
                                        </p:tav>
                                      </p:tavLst>
                                    </p:anim>
                                    <p:anim calcmode="lin" valueType="num">
                                      <p:cBhvr>
                                        <p:cTn id="110" dur="1000" fill="hold"/>
                                        <p:tgtEl>
                                          <p:spTgt spid="21559"/>
                                        </p:tgtEl>
                                        <p:attrNameLst>
                                          <p:attrName>ppt_h</p:attrName>
                                        </p:attrNameLst>
                                      </p:cBhvr>
                                      <p:tavLst>
                                        <p:tav tm="0">
                                          <p:val>
                                            <p:strVal val="#ppt_h"/>
                                          </p:val>
                                        </p:tav>
                                        <p:tav tm="100000">
                                          <p:val>
                                            <p:strVal val="#ppt_h"/>
                                          </p:val>
                                        </p:tav>
                                      </p:tavLst>
                                    </p:anim>
                                    <p:animEffect transition="in" filter="fade">
                                      <p:cBhvr>
                                        <p:cTn id="111" dur="1000"/>
                                        <p:tgtEl>
                                          <p:spTgt spid="21559"/>
                                        </p:tgtEl>
                                      </p:cBhvr>
                                    </p:animEffect>
                                  </p:childTnLst>
                                </p:cTn>
                              </p:par>
                              <p:par>
                                <p:cTn id="112" presetID="55" presetClass="entr" presetSubtype="0" fill="hold" nodeType="withEffect">
                                  <p:stCondLst>
                                    <p:cond delay="0"/>
                                  </p:stCondLst>
                                  <p:childTnLst>
                                    <p:set>
                                      <p:cBhvr>
                                        <p:cTn id="113" dur="1" fill="hold">
                                          <p:stCondLst>
                                            <p:cond delay="0"/>
                                          </p:stCondLst>
                                        </p:cTn>
                                        <p:tgtEl>
                                          <p:spTgt spid="21557"/>
                                        </p:tgtEl>
                                        <p:attrNameLst>
                                          <p:attrName>style.visibility</p:attrName>
                                        </p:attrNameLst>
                                      </p:cBhvr>
                                      <p:to>
                                        <p:strVal val="visible"/>
                                      </p:to>
                                    </p:set>
                                    <p:anim calcmode="lin" valueType="num">
                                      <p:cBhvr>
                                        <p:cTn id="114" dur="1000" fill="hold"/>
                                        <p:tgtEl>
                                          <p:spTgt spid="21557"/>
                                        </p:tgtEl>
                                        <p:attrNameLst>
                                          <p:attrName>ppt_w</p:attrName>
                                        </p:attrNameLst>
                                      </p:cBhvr>
                                      <p:tavLst>
                                        <p:tav tm="0">
                                          <p:val>
                                            <p:strVal val="#ppt_w*0.70"/>
                                          </p:val>
                                        </p:tav>
                                        <p:tav tm="100000">
                                          <p:val>
                                            <p:strVal val="#ppt_w"/>
                                          </p:val>
                                        </p:tav>
                                      </p:tavLst>
                                    </p:anim>
                                    <p:anim calcmode="lin" valueType="num">
                                      <p:cBhvr>
                                        <p:cTn id="115" dur="1000" fill="hold"/>
                                        <p:tgtEl>
                                          <p:spTgt spid="21557"/>
                                        </p:tgtEl>
                                        <p:attrNameLst>
                                          <p:attrName>ppt_h</p:attrName>
                                        </p:attrNameLst>
                                      </p:cBhvr>
                                      <p:tavLst>
                                        <p:tav tm="0">
                                          <p:val>
                                            <p:strVal val="#ppt_h"/>
                                          </p:val>
                                        </p:tav>
                                        <p:tav tm="100000">
                                          <p:val>
                                            <p:strVal val="#ppt_h"/>
                                          </p:val>
                                        </p:tav>
                                      </p:tavLst>
                                    </p:anim>
                                    <p:animEffect transition="in" filter="fade">
                                      <p:cBhvr>
                                        <p:cTn id="116" dur="1000"/>
                                        <p:tgtEl>
                                          <p:spTgt spid="21557"/>
                                        </p:tgtEl>
                                      </p:cBhvr>
                                    </p:animEffect>
                                  </p:childTnLst>
                                </p:cTn>
                              </p:par>
                            </p:childTnLst>
                          </p:cTn>
                        </p:par>
                      </p:childTnLst>
                    </p:cTn>
                  </p:par>
                  <p:par>
                    <p:cTn id="117" fill="hold">
                      <p:stCondLst>
                        <p:cond delay="indefinite"/>
                      </p:stCondLst>
                      <p:childTnLst>
                        <p:par>
                          <p:cTn id="118" fill="hold">
                            <p:stCondLst>
                              <p:cond delay="0"/>
                            </p:stCondLst>
                            <p:childTnLst>
                              <p:par>
                                <p:cTn id="119" presetID="55" presetClass="entr" presetSubtype="0" fill="hold" grpId="0" nodeType="clickEffect">
                                  <p:stCondLst>
                                    <p:cond delay="0"/>
                                  </p:stCondLst>
                                  <p:childTnLst>
                                    <p:set>
                                      <p:cBhvr>
                                        <p:cTn id="120" dur="1" fill="hold">
                                          <p:stCondLst>
                                            <p:cond delay="0"/>
                                          </p:stCondLst>
                                        </p:cTn>
                                        <p:tgtEl>
                                          <p:spTgt spid="72"/>
                                        </p:tgtEl>
                                        <p:attrNameLst>
                                          <p:attrName>style.visibility</p:attrName>
                                        </p:attrNameLst>
                                      </p:cBhvr>
                                      <p:to>
                                        <p:strVal val="visible"/>
                                      </p:to>
                                    </p:set>
                                    <p:anim calcmode="lin" valueType="num">
                                      <p:cBhvr>
                                        <p:cTn id="121" dur="1000" fill="hold"/>
                                        <p:tgtEl>
                                          <p:spTgt spid="72"/>
                                        </p:tgtEl>
                                        <p:attrNameLst>
                                          <p:attrName>ppt_w</p:attrName>
                                        </p:attrNameLst>
                                      </p:cBhvr>
                                      <p:tavLst>
                                        <p:tav tm="0">
                                          <p:val>
                                            <p:strVal val="#ppt_w*0.70"/>
                                          </p:val>
                                        </p:tav>
                                        <p:tav tm="100000">
                                          <p:val>
                                            <p:strVal val="#ppt_w"/>
                                          </p:val>
                                        </p:tav>
                                      </p:tavLst>
                                    </p:anim>
                                    <p:anim calcmode="lin" valueType="num">
                                      <p:cBhvr>
                                        <p:cTn id="122" dur="1000" fill="hold"/>
                                        <p:tgtEl>
                                          <p:spTgt spid="72"/>
                                        </p:tgtEl>
                                        <p:attrNameLst>
                                          <p:attrName>ppt_h</p:attrName>
                                        </p:attrNameLst>
                                      </p:cBhvr>
                                      <p:tavLst>
                                        <p:tav tm="0">
                                          <p:val>
                                            <p:strVal val="#ppt_h"/>
                                          </p:val>
                                        </p:tav>
                                        <p:tav tm="100000">
                                          <p:val>
                                            <p:strVal val="#ppt_h"/>
                                          </p:val>
                                        </p:tav>
                                      </p:tavLst>
                                    </p:anim>
                                    <p:animEffect transition="in" filter="fade">
                                      <p:cBhvr>
                                        <p:cTn id="123" dur="1000"/>
                                        <p:tgtEl>
                                          <p:spTgt spid="72"/>
                                        </p:tgtEl>
                                      </p:cBhvr>
                                    </p:animEffect>
                                  </p:childTnLst>
                                </p:cTn>
                              </p:par>
                              <p:par>
                                <p:cTn id="124" presetID="55" presetClass="entr" presetSubtype="0" fill="hold" nodeType="withEffect">
                                  <p:stCondLst>
                                    <p:cond delay="0"/>
                                  </p:stCondLst>
                                  <p:childTnLst>
                                    <p:set>
                                      <p:cBhvr>
                                        <p:cTn id="125" dur="1" fill="hold">
                                          <p:stCondLst>
                                            <p:cond delay="0"/>
                                          </p:stCondLst>
                                        </p:cTn>
                                        <p:tgtEl>
                                          <p:spTgt spid="49"/>
                                        </p:tgtEl>
                                        <p:attrNameLst>
                                          <p:attrName>style.visibility</p:attrName>
                                        </p:attrNameLst>
                                      </p:cBhvr>
                                      <p:to>
                                        <p:strVal val="visible"/>
                                      </p:to>
                                    </p:set>
                                    <p:anim calcmode="lin" valueType="num">
                                      <p:cBhvr>
                                        <p:cTn id="126" dur="1000" fill="hold"/>
                                        <p:tgtEl>
                                          <p:spTgt spid="49"/>
                                        </p:tgtEl>
                                        <p:attrNameLst>
                                          <p:attrName>ppt_w</p:attrName>
                                        </p:attrNameLst>
                                      </p:cBhvr>
                                      <p:tavLst>
                                        <p:tav tm="0">
                                          <p:val>
                                            <p:strVal val="#ppt_w*0.70"/>
                                          </p:val>
                                        </p:tav>
                                        <p:tav tm="100000">
                                          <p:val>
                                            <p:strVal val="#ppt_w"/>
                                          </p:val>
                                        </p:tav>
                                      </p:tavLst>
                                    </p:anim>
                                    <p:anim calcmode="lin" valueType="num">
                                      <p:cBhvr>
                                        <p:cTn id="127" dur="1000" fill="hold"/>
                                        <p:tgtEl>
                                          <p:spTgt spid="49"/>
                                        </p:tgtEl>
                                        <p:attrNameLst>
                                          <p:attrName>ppt_h</p:attrName>
                                        </p:attrNameLst>
                                      </p:cBhvr>
                                      <p:tavLst>
                                        <p:tav tm="0">
                                          <p:val>
                                            <p:strVal val="#ppt_h"/>
                                          </p:val>
                                        </p:tav>
                                        <p:tav tm="100000">
                                          <p:val>
                                            <p:strVal val="#ppt_h"/>
                                          </p:val>
                                        </p:tav>
                                      </p:tavLst>
                                    </p:anim>
                                    <p:animEffect transition="in" filter="fade">
                                      <p:cBhvr>
                                        <p:cTn id="128" dur="10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55" presetClass="entr" presetSubtype="0" fill="hold" nodeType="clickEffect">
                                  <p:stCondLst>
                                    <p:cond delay="0"/>
                                  </p:stCondLst>
                                  <p:childTnLst>
                                    <p:set>
                                      <p:cBhvr>
                                        <p:cTn id="132" dur="1" fill="hold">
                                          <p:stCondLst>
                                            <p:cond delay="0"/>
                                          </p:stCondLst>
                                        </p:cTn>
                                        <p:tgtEl>
                                          <p:spTgt spid="57"/>
                                        </p:tgtEl>
                                        <p:attrNameLst>
                                          <p:attrName>style.visibility</p:attrName>
                                        </p:attrNameLst>
                                      </p:cBhvr>
                                      <p:to>
                                        <p:strVal val="visible"/>
                                      </p:to>
                                    </p:set>
                                    <p:anim calcmode="lin" valueType="num">
                                      <p:cBhvr>
                                        <p:cTn id="133" dur="1000" fill="hold"/>
                                        <p:tgtEl>
                                          <p:spTgt spid="57"/>
                                        </p:tgtEl>
                                        <p:attrNameLst>
                                          <p:attrName>ppt_w</p:attrName>
                                        </p:attrNameLst>
                                      </p:cBhvr>
                                      <p:tavLst>
                                        <p:tav tm="0">
                                          <p:val>
                                            <p:strVal val="#ppt_w*0.70"/>
                                          </p:val>
                                        </p:tav>
                                        <p:tav tm="100000">
                                          <p:val>
                                            <p:strVal val="#ppt_w"/>
                                          </p:val>
                                        </p:tav>
                                      </p:tavLst>
                                    </p:anim>
                                    <p:anim calcmode="lin" valueType="num">
                                      <p:cBhvr>
                                        <p:cTn id="134" dur="1000" fill="hold"/>
                                        <p:tgtEl>
                                          <p:spTgt spid="57"/>
                                        </p:tgtEl>
                                        <p:attrNameLst>
                                          <p:attrName>ppt_h</p:attrName>
                                        </p:attrNameLst>
                                      </p:cBhvr>
                                      <p:tavLst>
                                        <p:tav tm="0">
                                          <p:val>
                                            <p:strVal val="#ppt_h"/>
                                          </p:val>
                                        </p:tav>
                                        <p:tav tm="100000">
                                          <p:val>
                                            <p:strVal val="#ppt_h"/>
                                          </p:val>
                                        </p:tav>
                                      </p:tavLst>
                                    </p:anim>
                                    <p:animEffect transition="in" filter="fade">
                                      <p:cBhvr>
                                        <p:cTn id="135" dur="1000"/>
                                        <p:tgtEl>
                                          <p:spTgt spid="57"/>
                                        </p:tgtEl>
                                      </p:cBhvr>
                                    </p:animEffect>
                                  </p:childTnLst>
                                </p:cTn>
                              </p:par>
                              <p:par>
                                <p:cTn id="136" presetID="55" presetClass="entr" presetSubtype="0" fill="hold" grpId="0" nodeType="withEffect">
                                  <p:stCondLst>
                                    <p:cond delay="0"/>
                                  </p:stCondLst>
                                  <p:childTnLst>
                                    <p:set>
                                      <p:cBhvr>
                                        <p:cTn id="137" dur="1" fill="hold">
                                          <p:stCondLst>
                                            <p:cond delay="0"/>
                                          </p:stCondLst>
                                        </p:cTn>
                                        <p:tgtEl>
                                          <p:spTgt spid="73"/>
                                        </p:tgtEl>
                                        <p:attrNameLst>
                                          <p:attrName>style.visibility</p:attrName>
                                        </p:attrNameLst>
                                      </p:cBhvr>
                                      <p:to>
                                        <p:strVal val="visible"/>
                                      </p:to>
                                    </p:set>
                                    <p:anim calcmode="lin" valueType="num">
                                      <p:cBhvr>
                                        <p:cTn id="138" dur="1000" fill="hold"/>
                                        <p:tgtEl>
                                          <p:spTgt spid="73"/>
                                        </p:tgtEl>
                                        <p:attrNameLst>
                                          <p:attrName>ppt_w</p:attrName>
                                        </p:attrNameLst>
                                      </p:cBhvr>
                                      <p:tavLst>
                                        <p:tav tm="0">
                                          <p:val>
                                            <p:strVal val="#ppt_w*0.70"/>
                                          </p:val>
                                        </p:tav>
                                        <p:tav tm="100000">
                                          <p:val>
                                            <p:strVal val="#ppt_w"/>
                                          </p:val>
                                        </p:tav>
                                      </p:tavLst>
                                    </p:anim>
                                    <p:anim calcmode="lin" valueType="num">
                                      <p:cBhvr>
                                        <p:cTn id="139" dur="1000" fill="hold"/>
                                        <p:tgtEl>
                                          <p:spTgt spid="73"/>
                                        </p:tgtEl>
                                        <p:attrNameLst>
                                          <p:attrName>ppt_h</p:attrName>
                                        </p:attrNameLst>
                                      </p:cBhvr>
                                      <p:tavLst>
                                        <p:tav tm="0">
                                          <p:val>
                                            <p:strVal val="#ppt_h"/>
                                          </p:val>
                                        </p:tav>
                                        <p:tav tm="100000">
                                          <p:val>
                                            <p:strVal val="#ppt_h"/>
                                          </p:val>
                                        </p:tav>
                                      </p:tavLst>
                                    </p:anim>
                                    <p:animEffect transition="in" filter="fade">
                                      <p:cBhvr>
                                        <p:cTn id="140" dur="1000"/>
                                        <p:tgtEl>
                                          <p:spTgt spid="73"/>
                                        </p:tgtEl>
                                      </p:cBhvr>
                                    </p:animEffect>
                                  </p:childTnLst>
                                </p:cTn>
                              </p:par>
                              <p:par>
                                <p:cTn id="141" presetID="55" presetClass="entr" presetSubtype="0" fill="hold" nodeType="withEffect">
                                  <p:stCondLst>
                                    <p:cond delay="0"/>
                                  </p:stCondLst>
                                  <p:childTnLst>
                                    <p:set>
                                      <p:cBhvr>
                                        <p:cTn id="142" dur="1" fill="hold">
                                          <p:stCondLst>
                                            <p:cond delay="0"/>
                                          </p:stCondLst>
                                        </p:cTn>
                                        <p:tgtEl>
                                          <p:spTgt spid="51"/>
                                        </p:tgtEl>
                                        <p:attrNameLst>
                                          <p:attrName>style.visibility</p:attrName>
                                        </p:attrNameLst>
                                      </p:cBhvr>
                                      <p:to>
                                        <p:strVal val="visible"/>
                                      </p:to>
                                    </p:set>
                                    <p:anim calcmode="lin" valueType="num">
                                      <p:cBhvr>
                                        <p:cTn id="143" dur="1000" fill="hold"/>
                                        <p:tgtEl>
                                          <p:spTgt spid="51"/>
                                        </p:tgtEl>
                                        <p:attrNameLst>
                                          <p:attrName>ppt_w</p:attrName>
                                        </p:attrNameLst>
                                      </p:cBhvr>
                                      <p:tavLst>
                                        <p:tav tm="0">
                                          <p:val>
                                            <p:strVal val="#ppt_w*0.70"/>
                                          </p:val>
                                        </p:tav>
                                        <p:tav tm="100000">
                                          <p:val>
                                            <p:strVal val="#ppt_w"/>
                                          </p:val>
                                        </p:tav>
                                      </p:tavLst>
                                    </p:anim>
                                    <p:anim calcmode="lin" valueType="num">
                                      <p:cBhvr>
                                        <p:cTn id="144" dur="1000" fill="hold"/>
                                        <p:tgtEl>
                                          <p:spTgt spid="51"/>
                                        </p:tgtEl>
                                        <p:attrNameLst>
                                          <p:attrName>ppt_h</p:attrName>
                                        </p:attrNameLst>
                                      </p:cBhvr>
                                      <p:tavLst>
                                        <p:tav tm="0">
                                          <p:val>
                                            <p:strVal val="#ppt_h"/>
                                          </p:val>
                                        </p:tav>
                                        <p:tav tm="100000">
                                          <p:val>
                                            <p:strVal val="#ppt_h"/>
                                          </p:val>
                                        </p:tav>
                                      </p:tavLst>
                                    </p:anim>
                                    <p:animEffect transition="in" filter="fade">
                                      <p:cBhvr>
                                        <p:cTn id="145" dur="1000"/>
                                        <p:tgtEl>
                                          <p:spTgt spid="51"/>
                                        </p:tgtEl>
                                      </p:cBhvr>
                                    </p:animEffect>
                                  </p:childTnLst>
                                </p:cTn>
                              </p:par>
                            </p:childTnLst>
                          </p:cTn>
                        </p:par>
                      </p:childTnLst>
                    </p:cTn>
                  </p:par>
                  <p:par>
                    <p:cTn id="146" fill="hold">
                      <p:stCondLst>
                        <p:cond delay="indefinite"/>
                      </p:stCondLst>
                      <p:childTnLst>
                        <p:par>
                          <p:cTn id="147" fill="hold">
                            <p:stCondLst>
                              <p:cond delay="0"/>
                            </p:stCondLst>
                            <p:childTnLst>
                              <p:par>
                                <p:cTn id="148" presetID="55" presetClass="entr" presetSubtype="0" fill="hold" nodeType="clickEffect">
                                  <p:stCondLst>
                                    <p:cond delay="0"/>
                                  </p:stCondLst>
                                  <p:childTnLst>
                                    <p:set>
                                      <p:cBhvr>
                                        <p:cTn id="149" dur="1" fill="hold">
                                          <p:stCondLst>
                                            <p:cond delay="0"/>
                                          </p:stCondLst>
                                        </p:cTn>
                                        <p:tgtEl>
                                          <p:spTgt spid="55"/>
                                        </p:tgtEl>
                                        <p:attrNameLst>
                                          <p:attrName>style.visibility</p:attrName>
                                        </p:attrNameLst>
                                      </p:cBhvr>
                                      <p:to>
                                        <p:strVal val="visible"/>
                                      </p:to>
                                    </p:set>
                                    <p:anim calcmode="lin" valueType="num">
                                      <p:cBhvr>
                                        <p:cTn id="150" dur="1000" fill="hold"/>
                                        <p:tgtEl>
                                          <p:spTgt spid="55"/>
                                        </p:tgtEl>
                                        <p:attrNameLst>
                                          <p:attrName>ppt_w</p:attrName>
                                        </p:attrNameLst>
                                      </p:cBhvr>
                                      <p:tavLst>
                                        <p:tav tm="0">
                                          <p:val>
                                            <p:strVal val="#ppt_w*0.70"/>
                                          </p:val>
                                        </p:tav>
                                        <p:tav tm="100000">
                                          <p:val>
                                            <p:strVal val="#ppt_w"/>
                                          </p:val>
                                        </p:tav>
                                      </p:tavLst>
                                    </p:anim>
                                    <p:anim calcmode="lin" valueType="num">
                                      <p:cBhvr>
                                        <p:cTn id="151" dur="1000" fill="hold"/>
                                        <p:tgtEl>
                                          <p:spTgt spid="55"/>
                                        </p:tgtEl>
                                        <p:attrNameLst>
                                          <p:attrName>ppt_h</p:attrName>
                                        </p:attrNameLst>
                                      </p:cBhvr>
                                      <p:tavLst>
                                        <p:tav tm="0">
                                          <p:val>
                                            <p:strVal val="#ppt_h"/>
                                          </p:val>
                                        </p:tav>
                                        <p:tav tm="100000">
                                          <p:val>
                                            <p:strVal val="#ppt_h"/>
                                          </p:val>
                                        </p:tav>
                                      </p:tavLst>
                                    </p:anim>
                                    <p:animEffect transition="in" filter="fade">
                                      <p:cBhvr>
                                        <p:cTn id="152" dur="1000"/>
                                        <p:tgtEl>
                                          <p:spTgt spid="55"/>
                                        </p:tgtEl>
                                      </p:cBhvr>
                                    </p:animEffect>
                                  </p:childTnLst>
                                </p:cTn>
                              </p:par>
                            </p:childTnLst>
                          </p:cTn>
                        </p:par>
                      </p:childTnLst>
                    </p:cTn>
                  </p:par>
                  <p:par>
                    <p:cTn id="153" fill="hold">
                      <p:stCondLst>
                        <p:cond delay="indefinite"/>
                      </p:stCondLst>
                      <p:childTnLst>
                        <p:par>
                          <p:cTn id="154" fill="hold">
                            <p:stCondLst>
                              <p:cond delay="0"/>
                            </p:stCondLst>
                            <p:childTnLst>
                              <p:par>
                                <p:cTn id="155" presetID="55" presetClass="entr" presetSubtype="0" fill="hold" nodeType="clickEffect">
                                  <p:stCondLst>
                                    <p:cond delay="0"/>
                                  </p:stCondLst>
                                  <p:childTnLst>
                                    <p:set>
                                      <p:cBhvr>
                                        <p:cTn id="156" dur="1" fill="hold">
                                          <p:stCondLst>
                                            <p:cond delay="0"/>
                                          </p:stCondLst>
                                        </p:cTn>
                                        <p:tgtEl>
                                          <p:spTgt spid="53"/>
                                        </p:tgtEl>
                                        <p:attrNameLst>
                                          <p:attrName>style.visibility</p:attrName>
                                        </p:attrNameLst>
                                      </p:cBhvr>
                                      <p:to>
                                        <p:strVal val="visible"/>
                                      </p:to>
                                    </p:set>
                                    <p:anim calcmode="lin" valueType="num">
                                      <p:cBhvr>
                                        <p:cTn id="157" dur="1000" fill="hold"/>
                                        <p:tgtEl>
                                          <p:spTgt spid="53"/>
                                        </p:tgtEl>
                                        <p:attrNameLst>
                                          <p:attrName>ppt_w</p:attrName>
                                        </p:attrNameLst>
                                      </p:cBhvr>
                                      <p:tavLst>
                                        <p:tav tm="0">
                                          <p:val>
                                            <p:strVal val="#ppt_w*0.70"/>
                                          </p:val>
                                        </p:tav>
                                        <p:tav tm="100000">
                                          <p:val>
                                            <p:strVal val="#ppt_w"/>
                                          </p:val>
                                        </p:tav>
                                      </p:tavLst>
                                    </p:anim>
                                    <p:anim calcmode="lin" valueType="num">
                                      <p:cBhvr>
                                        <p:cTn id="158" dur="1000" fill="hold"/>
                                        <p:tgtEl>
                                          <p:spTgt spid="53"/>
                                        </p:tgtEl>
                                        <p:attrNameLst>
                                          <p:attrName>ppt_h</p:attrName>
                                        </p:attrNameLst>
                                      </p:cBhvr>
                                      <p:tavLst>
                                        <p:tav tm="0">
                                          <p:val>
                                            <p:strVal val="#ppt_h"/>
                                          </p:val>
                                        </p:tav>
                                        <p:tav tm="100000">
                                          <p:val>
                                            <p:strVal val="#ppt_h"/>
                                          </p:val>
                                        </p:tav>
                                      </p:tavLst>
                                    </p:anim>
                                    <p:animEffect transition="in" filter="fade">
                                      <p:cBhvr>
                                        <p:cTn id="159" dur="1000"/>
                                        <p:tgtEl>
                                          <p:spTgt spid="53"/>
                                        </p:tgtEl>
                                      </p:cBhvr>
                                    </p:animEffect>
                                  </p:childTnLst>
                                </p:cTn>
                              </p:par>
                            </p:childTnLst>
                          </p:cTn>
                        </p:par>
                      </p:childTnLst>
                    </p:cTn>
                  </p:par>
                  <p:par>
                    <p:cTn id="160" fill="hold">
                      <p:stCondLst>
                        <p:cond delay="indefinite"/>
                      </p:stCondLst>
                      <p:childTnLst>
                        <p:par>
                          <p:cTn id="161" fill="hold">
                            <p:stCondLst>
                              <p:cond delay="0"/>
                            </p:stCondLst>
                            <p:childTnLst>
                              <p:par>
                                <p:cTn id="162" presetID="55" presetClass="entr" presetSubtype="0" fill="hold" nodeType="clickEffect">
                                  <p:stCondLst>
                                    <p:cond delay="0"/>
                                  </p:stCondLst>
                                  <p:childTnLst>
                                    <p:set>
                                      <p:cBhvr>
                                        <p:cTn id="163" dur="1" fill="hold">
                                          <p:stCondLst>
                                            <p:cond delay="0"/>
                                          </p:stCondLst>
                                        </p:cTn>
                                        <p:tgtEl>
                                          <p:spTgt spid="66"/>
                                        </p:tgtEl>
                                        <p:attrNameLst>
                                          <p:attrName>style.visibility</p:attrName>
                                        </p:attrNameLst>
                                      </p:cBhvr>
                                      <p:to>
                                        <p:strVal val="visible"/>
                                      </p:to>
                                    </p:set>
                                    <p:anim calcmode="lin" valueType="num">
                                      <p:cBhvr>
                                        <p:cTn id="164" dur="1000" fill="hold"/>
                                        <p:tgtEl>
                                          <p:spTgt spid="66"/>
                                        </p:tgtEl>
                                        <p:attrNameLst>
                                          <p:attrName>ppt_w</p:attrName>
                                        </p:attrNameLst>
                                      </p:cBhvr>
                                      <p:tavLst>
                                        <p:tav tm="0">
                                          <p:val>
                                            <p:strVal val="#ppt_w*0.70"/>
                                          </p:val>
                                        </p:tav>
                                        <p:tav tm="100000">
                                          <p:val>
                                            <p:strVal val="#ppt_w"/>
                                          </p:val>
                                        </p:tav>
                                      </p:tavLst>
                                    </p:anim>
                                    <p:anim calcmode="lin" valueType="num">
                                      <p:cBhvr>
                                        <p:cTn id="165" dur="1000" fill="hold"/>
                                        <p:tgtEl>
                                          <p:spTgt spid="66"/>
                                        </p:tgtEl>
                                        <p:attrNameLst>
                                          <p:attrName>ppt_h</p:attrName>
                                        </p:attrNameLst>
                                      </p:cBhvr>
                                      <p:tavLst>
                                        <p:tav tm="0">
                                          <p:val>
                                            <p:strVal val="#ppt_h"/>
                                          </p:val>
                                        </p:tav>
                                        <p:tav tm="100000">
                                          <p:val>
                                            <p:strVal val="#ppt_h"/>
                                          </p:val>
                                        </p:tav>
                                      </p:tavLst>
                                    </p:anim>
                                    <p:animEffect transition="in" filter="fade">
                                      <p:cBhvr>
                                        <p:cTn id="166" dur="1000"/>
                                        <p:tgtEl>
                                          <p:spTgt spid="66"/>
                                        </p:tgtEl>
                                      </p:cBhvr>
                                    </p:animEffect>
                                  </p:childTnLst>
                                </p:cTn>
                              </p:par>
                              <p:par>
                                <p:cTn id="167" presetID="55" presetClass="entr" presetSubtype="0" fill="hold" nodeType="withEffect">
                                  <p:stCondLst>
                                    <p:cond delay="0"/>
                                  </p:stCondLst>
                                  <p:childTnLst>
                                    <p:set>
                                      <p:cBhvr>
                                        <p:cTn id="168" dur="1" fill="hold">
                                          <p:stCondLst>
                                            <p:cond delay="0"/>
                                          </p:stCondLst>
                                        </p:cTn>
                                        <p:tgtEl>
                                          <p:spTgt spid="63"/>
                                        </p:tgtEl>
                                        <p:attrNameLst>
                                          <p:attrName>style.visibility</p:attrName>
                                        </p:attrNameLst>
                                      </p:cBhvr>
                                      <p:to>
                                        <p:strVal val="visible"/>
                                      </p:to>
                                    </p:set>
                                    <p:anim calcmode="lin" valueType="num">
                                      <p:cBhvr>
                                        <p:cTn id="169" dur="1000" fill="hold"/>
                                        <p:tgtEl>
                                          <p:spTgt spid="63"/>
                                        </p:tgtEl>
                                        <p:attrNameLst>
                                          <p:attrName>ppt_w</p:attrName>
                                        </p:attrNameLst>
                                      </p:cBhvr>
                                      <p:tavLst>
                                        <p:tav tm="0">
                                          <p:val>
                                            <p:strVal val="#ppt_w*0.70"/>
                                          </p:val>
                                        </p:tav>
                                        <p:tav tm="100000">
                                          <p:val>
                                            <p:strVal val="#ppt_w"/>
                                          </p:val>
                                        </p:tav>
                                      </p:tavLst>
                                    </p:anim>
                                    <p:anim calcmode="lin" valueType="num">
                                      <p:cBhvr>
                                        <p:cTn id="170" dur="1000" fill="hold"/>
                                        <p:tgtEl>
                                          <p:spTgt spid="63"/>
                                        </p:tgtEl>
                                        <p:attrNameLst>
                                          <p:attrName>ppt_h</p:attrName>
                                        </p:attrNameLst>
                                      </p:cBhvr>
                                      <p:tavLst>
                                        <p:tav tm="0">
                                          <p:val>
                                            <p:strVal val="#ppt_h"/>
                                          </p:val>
                                        </p:tav>
                                        <p:tav tm="100000">
                                          <p:val>
                                            <p:strVal val="#ppt_h"/>
                                          </p:val>
                                        </p:tav>
                                      </p:tavLst>
                                    </p:anim>
                                    <p:animEffect transition="in" filter="fade">
                                      <p:cBhvr>
                                        <p:cTn id="171" dur="1000"/>
                                        <p:tgtEl>
                                          <p:spTgt spid="63"/>
                                        </p:tgtEl>
                                      </p:cBhvr>
                                    </p:animEffect>
                                  </p:childTnLst>
                                </p:cTn>
                              </p:par>
                              <p:par>
                                <p:cTn id="172" presetID="55" presetClass="entr" presetSubtype="0" fill="hold" nodeType="withEffect">
                                  <p:stCondLst>
                                    <p:cond delay="0"/>
                                  </p:stCondLst>
                                  <p:childTnLst>
                                    <p:set>
                                      <p:cBhvr>
                                        <p:cTn id="173" dur="1" fill="hold">
                                          <p:stCondLst>
                                            <p:cond delay="0"/>
                                          </p:stCondLst>
                                        </p:cTn>
                                        <p:tgtEl>
                                          <p:spTgt spid="61"/>
                                        </p:tgtEl>
                                        <p:attrNameLst>
                                          <p:attrName>style.visibility</p:attrName>
                                        </p:attrNameLst>
                                      </p:cBhvr>
                                      <p:to>
                                        <p:strVal val="visible"/>
                                      </p:to>
                                    </p:set>
                                    <p:anim calcmode="lin" valueType="num">
                                      <p:cBhvr>
                                        <p:cTn id="174" dur="1000" fill="hold"/>
                                        <p:tgtEl>
                                          <p:spTgt spid="61"/>
                                        </p:tgtEl>
                                        <p:attrNameLst>
                                          <p:attrName>ppt_w</p:attrName>
                                        </p:attrNameLst>
                                      </p:cBhvr>
                                      <p:tavLst>
                                        <p:tav tm="0">
                                          <p:val>
                                            <p:strVal val="#ppt_w*0.70"/>
                                          </p:val>
                                        </p:tav>
                                        <p:tav tm="100000">
                                          <p:val>
                                            <p:strVal val="#ppt_w"/>
                                          </p:val>
                                        </p:tav>
                                      </p:tavLst>
                                    </p:anim>
                                    <p:anim calcmode="lin" valueType="num">
                                      <p:cBhvr>
                                        <p:cTn id="175" dur="1000" fill="hold"/>
                                        <p:tgtEl>
                                          <p:spTgt spid="61"/>
                                        </p:tgtEl>
                                        <p:attrNameLst>
                                          <p:attrName>ppt_h</p:attrName>
                                        </p:attrNameLst>
                                      </p:cBhvr>
                                      <p:tavLst>
                                        <p:tav tm="0">
                                          <p:val>
                                            <p:strVal val="#ppt_h"/>
                                          </p:val>
                                        </p:tav>
                                        <p:tav tm="100000">
                                          <p:val>
                                            <p:strVal val="#ppt_h"/>
                                          </p:val>
                                        </p:tav>
                                      </p:tavLst>
                                    </p:anim>
                                    <p:animEffect transition="in" filter="fade">
                                      <p:cBhvr>
                                        <p:cTn id="176" dur="1000"/>
                                        <p:tgtEl>
                                          <p:spTgt spid="61"/>
                                        </p:tgtEl>
                                      </p:cBhvr>
                                    </p:animEffect>
                                  </p:childTnLst>
                                </p:cTn>
                              </p:par>
                            </p:childTnLst>
                          </p:cTn>
                        </p:par>
                      </p:childTnLst>
                    </p:cTn>
                  </p:par>
                  <p:par>
                    <p:cTn id="177" fill="hold">
                      <p:stCondLst>
                        <p:cond delay="indefinite"/>
                      </p:stCondLst>
                      <p:childTnLst>
                        <p:par>
                          <p:cTn id="178" fill="hold">
                            <p:stCondLst>
                              <p:cond delay="0"/>
                            </p:stCondLst>
                            <p:childTnLst>
                              <p:par>
                                <p:cTn id="179" presetID="55" presetClass="entr" presetSubtype="0" fill="hold" nodeType="clickEffect">
                                  <p:stCondLst>
                                    <p:cond delay="0"/>
                                  </p:stCondLst>
                                  <p:childTnLst>
                                    <p:set>
                                      <p:cBhvr>
                                        <p:cTn id="180" dur="1" fill="hold">
                                          <p:stCondLst>
                                            <p:cond delay="0"/>
                                          </p:stCondLst>
                                        </p:cTn>
                                        <p:tgtEl>
                                          <p:spTgt spid="68"/>
                                        </p:tgtEl>
                                        <p:attrNameLst>
                                          <p:attrName>style.visibility</p:attrName>
                                        </p:attrNameLst>
                                      </p:cBhvr>
                                      <p:to>
                                        <p:strVal val="visible"/>
                                      </p:to>
                                    </p:set>
                                    <p:anim calcmode="lin" valueType="num">
                                      <p:cBhvr>
                                        <p:cTn id="181" dur="1000" fill="hold"/>
                                        <p:tgtEl>
                                          <p:spTgt spid="68"/>
                                        </p:tgtEl>
                                        <p:attrNameLst>
                                          <p:attrName>ppt_w</p:attrName>
                                        </p:attrNameLst>
                                      </p:cBhvr>
                                      <p:tavLst>
                                        <p:tav tm="0">
                                          <p:val>
                                            <p:strVal val="#ppt_w*0.70"/>
                                          </p:val>
                                        </p:tav>
                                        <p:tav tm="100000">
                                          <p:val>
                                            <p:strVal val="#ppt_w"/>
                                          </p:val>
                                        </p:tav>
                                      </p:tavLst>
                                    </p:anim>
                                    <p:anim calcmode="lin" valueType="num">
                                      <p:cBhvr>
                                        <p:cTn id="182" dur="1000" fill="hold"/>
                                        <p:tgtEl>
                                          <p:spTgt spid="68"/>
                                        </p:tgtEl>
                                        <p:attrNameLst>
                                          <p:attrName>ppt_h</p:attrName>
                                        </p:attrNameLst>
                                      </p:cBhvr>
                                      <p:tavLst>
                                        <p:tav tm="0">
                                          <p:val>
                                            <p:strVal val="#ppt_h"/>
                                          </p:val>
                                        </p:tav>
                                        <p:tav tm="100000">
                                          <p:val>
                                            <p:strVal val="#ppt_h"/>
                                          </p:val>
                                        </p:tav>
                                      </p:tavLst>
                                    </p:anim>
                                    <p:animEffect transition="in" filter="fade">
                                      <p:cBhvr>
                                        <p:cTn id="183"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2"/>
          <p:cNvSpPr txBox="1">
            <a:spLocks noChangeArrowheads="1"/>
          </p:cNvSpPr>
          <p:nvPr/>
        </p:nvSpPr>
        <p:spPr>
          <a:xfrm>
            <a:off x="1000125" y="-142875"/>
            <a:ext cx="8229600" cy="1143000"/>
          </a:xfrm>
          <a:prstGeom prst="rect">
            <a:avLst/>
          </a:prstGeom>
        </p:spPr>
        <p:txBody>
          <a:bodyPr anchor="ctr">
            <a:normAutofit/>
          </a:bodyPr>
          <a:lstStyle/>
          <a:p>
            <a:pPr>
              <a:defRPr/>
            </a:pPr>
            <a:r>
              <a:rPr lang="en-US" sz="2800" dirty="0">
                <a:effectLst>
                  <a:outerShdw blurRad="38100" dist="38100" dir="2700000" algn="tl">
                    <a:srgbClr val="C0C0C0"/>
                  </a:outerShdw>
                </a:effectLst>
              </a:rPr>
              <a:t>Using Amazon Virtual Machines</a:t>
            </a:r>
          </a:p>
        </p:txBody>
      </p:sp>
      <p:sp>
        <p:nvSpPr>
          <p:cNvPr id="22595" name="Rectangle 17"/>
          <p:cNvSpPr>
            <a:spLocks noChangeArrowheads="1"/>
          </p:cNvSpPr>
          <p:nvPr/>
        </p:nvSpPr>
        <p:spPr bwMode="auto">
          <a:xfrm>
            <a:off x="-71438" y="928688"/>
            <a:ext cx="8501063" cy="2967037"/>
          </a:xfrm>
          <a:prstGeom prst="rect">
            <a:avLst/>
          </a:prstGeom>
          <a:noFill/>
          <a:ln w="9525">
            <a:noFill/>
            <a:miter lim="800000"/>
            <a:headEnd/>
            <a:tailEnd/>
          </a:ln>
        </p:spPr>
        <p:txBody>
          <a:bodyPr/>
          <a:lstStyle/>
          <a:p>
            <a:pPr marL="342900" indent="-342900" algn="just">
              <a:buClr>
                <a:schemeClr val="tx2"/>
              </a:buClr>
              <a:buFont typeface="Wingdings" pitchFamily="2" charset="2"/>
              <a:buChar char="q"/>
            </a:pPr>
            <a:r>
              <a:rPr lang="en-US" b="1" dirty="0"/>
              <a:t>Amazon VM(Instance) purchasing model</a:t>
            </a:r>
          </a:p>
          <a:p>
            <a:pPr marL="342900" indent="-342900" algn="just">
              <a:buClr>
                <a:schemeClr val="tx2"/>
              </a:buClr>
              <a:buFont typeface="Wingdings" pitchFamily="2" charset="2"/>
              <a:buChar char="q"/>
            </a:pPr>
            <a:endParaRPr lang="en-US" b="1" dirty="0"/>
          </a:p>
          <a:p>
            <a:pPr marL="742950" lvl="1" indent="-285750" algn="just">
              <a:buClr>
                <a:schemeClr val="tx2"/>
              </a:buClr>
              <a:buFont typeface="Wingdings" pitchFamily="2" charset="2"/>
              <a:buChar char="Ø"/>
            </a:pPr>
            <a:r>
              <a:rPr lang="en-US" dirty="0">
                <a:solidFill>
                  <a:schemeClr val="tx2"/>
                </a:solidFill>
              </a:rPr>
              <a:t>On Demand </a:t>
            </a:r>
            <a:r>
              <a:rPr lang="en-US" dirty="0"/>
              <a:t>Instance</a:t>
            </a:r>
            <a:endParaRPr lang="en-US" dirty="0">
              <a:solidFill>
                <a:schemeClr val="tx2"/>
              </a:solidFill>
            </a:endParaRPr>
          </a:p>
          <a:p>
            <a:pPr marL="1200150" lvl="2" indent="-285750" algn="just">
              <a:buClr>
                <a:schemeClr val="tx2"/>
              </a:buClr>
              <a:buFont typeface="Wingdings" pitchFamily="2" charset="2"/>
              <a:buChar char="Ø"/>
            </a:pPr>
            <a:r>
              <a:rPr lang="en-US" dirty="0">
                <a:solidFill>
                  <a:schemeClr val="tx2"/>
                </a:solidFill>
              </a:rPr>
              <a:t>Use </a:t>
            </a:r>
            <a:r>
              <a:rPr lang="en-US" dirty="0"/>
              <a:t>Instance </a:t>
            </a:r>
            <a:r>
              <a:rPr lang="en-US" dirty="0">
                <a:solidFill>
                  <a:schemeClr val="tx2"/>
                </a:solidFill>
              </a:rPr>
              <a:t>whenever you use without any long term commitment.</a:t>
            </a:r>
          </a:p>
          <a:p>
            <a:pPr marL="1200150" lvl="2" indent="-285750" algn="just">
              <a:buClr>
                <a:schemeClr val="tx2"/>
              </a:buClr>
              <a:buFont typeface="Wingdings" pitchFamily="2" charset="2"/>
              <a:buChar char="Ø"/>
            </a:pPr>
            <a:r>
              <a:rPr lang="en-US" dirty="0">
                <a:solidFill>
                  <a:schemeClr val="tx2"/>
                </a:solidFill>
              </a:rPr>
              <a:t>No upfront pay. Pay only per hour basis.</a:t>
            </a:r>
          </a:p>
          <a:p>
            <a:pPr marL="1200150" lvl="2" indent="-285750" algn="just">
              <a:buClr>
                <a:schemeClr val="tx2"/>
              </a:buClr>
              <a:buFont typeface="Wingdings" pitchFamily="2" charset="2"/>
              <a:buChar char="Ø"/>
            </a:pPr>
            <a:r>
              <a:rPr lang="en-US" dirty="0"/>
              <a:t>Instances </a:t>
            </a:r>
            <a:r>
              <a:rPr lang="en-US" dirty="0">
                <a:solidFill>
                  <a:schemeClr val="tx2"/>
                </a:solidFill>
              </a:rPr>
              <a:t>may not be granted immediately due to unavailability of physical capacity.</a:t>
            </a:r>
          </a:p>
          <a:p>
            <a:pPr marL="1200150" lvl="2" indent="-285750" algn="just">
              <a:buClr>
                <a:schemeClr val="tx2"/>
              </a:buClr>
              <a:buFont typeface="Wingdings" pitchFamily="2" charset="2"/>
              <a:buChar char="Ø"/>
            </a:pPr>
            <a:endParaRPr lang="en-US" dirty="0">
              <a:solidFill>
                <a:schemeClr val="tx2"/>
              </a:solidFill>
            </a:endParaRPr>
          </a:p>
          <a:p>
            <a:pPr marL="742950" lvl="1" indent="-285750" algn="just">
              <a:buClr>
                <a:schemeClr val="tx2"/>
              </a:buClr>
              <a:buFont typeface="Wingdings" pitchFamily="2" charset="2"/>
              <a:buChar char="Ø"/>
            </a:pPr>
            <a:r>
              <a:rPr lang="en-US" dirty="0">
                <a:solidFill>
                  <a:schemeClr val="tx2"/>
                </a:solidFill>
              </a:rPr>
              <a:t>Reserved </a:t>
            </a:r>
            <a:r>
              <a:rPr lang="en-US" dirty="0"/>
              <a:t>Instance</a:t>
            </a:r>
            <a:endParaRPr lang="en-US" dirty="0">
              <a:solidFill>
                <a:schemeClr val="tx2"/>
              </a:solidFill>
            </a:endParaRPr>
          </a:p>
          <a:p>
            <a:pPr marL="1200150" lvl="2" indent="-285750" algn="just">
              <a:buClr>
                <a:schemeClr val="tx2"/>
              </a:buClr>
              <a:buFont typeface="Wingdings" pitchFamily="2" charset="2"/>
              <a:buChar char="Ø"/>
            </a:pPr>
            <a:r>
              <a:rPr lang="en-US" dirty="0">
                <a:solidFill>
                  <a:schemeClr val="tx2"/>
                </a:solidFill>
              </a:rPr>
              <a:t>Reserve </a:t>
            </a:r>
            <a:r>
              <a:rPr lang="en-US" dirty="0"/>
              <a:t>Instance </a:t>
            </a:r>
            <a:r>
              <a:rPr lang="en-US" dirty="0">
                <a:solidFill>
                  <a:schemeClr val="tx2"/>
                </a:solidFill>
              </a:rPr>
              <a:t>with some upfront payment and get significant discount on hourly charge.</a:t>
            </a:r>
          </a:p>
          <a:p>
            <a:pPr marL="1200150" lvl="2" indent="-285750" algn="just">
              <a:buClr>
                <a:schemeClr val="tx2"/>
              </a:buClr>
              <a:buFont typeface="Wingdings" pitchFamily="2" charset="2"/>
              <a:buChar char="Ø"/>
            </a:pPr>
            <a:r>
              <a:rPr lang="en-US" dirty="0"/>
              <a:t>Instances </a:t>
            </a:r>
            <a:r>
              <a:rPr lang="en-US" dirty="0">
                <a:solidFill>
                  <a:schemeClr val="tx2"/>
                </a:solidFill>
              </a:rPr>
              <a:t>are guaranteed to be granted immediately</a:t>
            </a:r>
          </a:p>
          <a:p>
            <a:pPr marL="1200150" lvl="2" indent="-285750" algn="just">
              <a:buClr>
                <a:schemeClr val="tx2"/>
              </a:buClr>
              <a:buFont typeface="Wingdings" pitchFamily="2" charset="2"/>
              <a:buChar char="Ø"/>
            </a:pPr>
            <a:endParaRPr lang="en-US" dirty="0">
              <a:solidFill>
                <a:schemeClr val="tx2"/>
              </a:solidFill>
            </a:endParaRPr>
          </a:p>
          <a:p>
            <a:pPr marL="742950" lvl="1" indent="-285750" algn="just">
              <a:buClr>
                <a:schemeClr val="tx2"/>
              </a:buClr>
              <a:buFont typeface="Wingdings" pitchFamily="2" charset="2"/>
              <a:buChar char="Ø"/>
            </a:pPr>
            <a:r>
              <a:rPr lang="en-US" dirty="0">
                <a:solidFill>
                  <a:schemeClr val="tx2"/>
                </a:solidFill>
              </a:rPr>
              <a:t>Spot </a:t>
            </a:r>
            <a:r>
              <a:rPr lang="en-US" dirty="0"/>
              <a:t>Instance</a:t>
            </a:r>
            <a:endParaRPr lang="en-US" dirty="0">
              <a:solidFill>
                <a:schemeClr val="tx2"/>
              </a:solidFill>
            </a:endParaRPr>
          </a:p>
          <a:p>
            <a:pPr marL="1200150" lvl="2" indent="-285750" algn="just">
              <a:buClr>
                <a:schemeClr val="tx2"/>
              </a:buClr>
              <a:buFont typeface="Wingdings" pitchFamily="2" charset="2"/>
              <a:buChar char="Ø"/>
            </a:pPr>
            <a:r>
              <a:rPr lang="en-US" dirty="0">
                <a:solidFill>
                  <a:schemeClr val="tx2"/>
                </a:solidFill>
              </a:rPr>
              <a:t>On Demand </a:t>
            </a:r>
            <a:r>
              <a:rPr lang="en-US" dirty="0"/>
              <a:t>Instance  </a:t>
            </a:r>
            <a:r>
              <a:rPr lang="en-US" dirty="0">
                <a:solidFill>
                  <a:schemeClr val="tx2"/>
                </a:solidFill>
              </a:rPr>
              <a:t>without fixed hourly charge.</a:t>
            </a:r>
          </a:p>
          <a:p>
            <a:pPr marL="1200150" lvl="2" indent="-285750" algn="just">
              <a:buClr>
                <a:schemeClr val="tx2"/>
              </a:buClr>
              <a:buFont typeface="Wingdings" pitchFamily="2" charset="2"/>
              <a:buChar char="Ø"/>
            </a:pPr>
            <a:r>
              <a:rPr lang="en-US" dirty="0">
                <a:solidFill>
                  <a:schemeClr val="tx2"/>
                </a:solidFill>
              </a:rPr>
              <a:t>User need to define the upper limit on hourly charge(bid) so that Spot Instances are available only when the current spot price is below the bid</a:t>
            </a:r>
          </a:p>
          <a:p>
            <a:pPr marL="1200150" lvl="2" indent="-285750" algn="just">
              <a:buClr>
                <a:schemeClr val="tx2"/>
              </a:buClr>
              <a:buFont typeface="Wingdings" pitchFamily="2" charset="2"/>
              <a:buChar char="Ø"/>
            </a:pPr>
            <a:r>
              <a:rPr lang="en-US" dirty="0">
                <a:solidFill>
                  <a:schemeClr val="tx2"/>
                </a:solidFill>
              </a:rPr>
              <a:t>Price per hour is decided based on availability and demand. </a:t>
            </a:r>
          </a:p>
          <a:p>
            <a:pPr marL="742950" lvl="1" indent="-285750" algn="just">
              <a:buClr>
                <a:schemeClr val="tx2"/>
              </a:buClr>
              <a:buFont typeface="Wingdings" pitchFamily="2" charset="2"/>
              <a:buChar char="Ø"/>
            </a:pPr>
            <a:endParaRPr lang="en-US" dirty="0">
              <a:solidFill>
                <a:schemeClr val="tx2"/>
              </a:solidFill>
            </a:endParaRPr>
          </a:p>
          <a:p>
            <a:pPr>
              <a:spcBef>
                <a:spcPct val="20000"/>
              </a:spcBef>
            </a:pP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95">
                                            <p:txEl>
                                              <p:pRg st="0" end="0"/>
                                            </p:txEl>
                                          </p:spTgt>
                                        </p:tgtEl>
                                        <p:attrNameLst>
                                          <p:attrName>style.visibility</p:attrName>
                                        </p:attrNameLst>
                                      </p:cBhvr>
                                      <p:to>
                                        <p:strVal val="visible"/>
                                      </p:to>
                                    </p:set>
                                    <p:animEffect transition="in" filter="checkerboard(across)">
                                      <p:cBhvr>
                                        <p:cTn id="7" dur="500"/>
                                        <p:tgtEl>
                                          <p:spTgt spid="2259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2595">
                                            <p:txEl>
                                              <p:pRg st="2" end="2"/>
                                            </p:txEl>
                                          </p:spTgt>
                                        </p:tgtEl>
                                        <p:attrNameLst>
                                          <p:attrName>style.visibility</p:attrName>
                                        </p:attrNameLst>
                                      </p:cBhvr>
                                      <p:to>
                                        <p:strVal val="visible"/>
                                      </p:to>
                                    </p:set>
                                    <p:animEffect transition="in" filter="checkerboard(across)">
                                      <p:cBhvr>
                                        <p:cTn id="10" dur="500"/>
                                        <p:tgtEl>
                                          <p:spTgt spid="22595">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2595">
                                            <p:txEl>
                                              <p:pRg st="3" end="3"/>
                                            </p:txEl>
                                          </p:spTgt>
                                        </p:tgtEl>
                                        <p:attrNameLst>
                                          <p:attrName>style.visibility</p:attrName>
                                        </p:attrNameLst>
                                      </p:cBhvr>
                                      <p:to>
                                        <p:strVal val="visible"/>
                                      </p:to>
                                    </p:set>
                                    <p:animEffect transition="in" filter="checkerboard(across)">
                                      <p:cBhvr>
                                        <p:cTn id="13" dur="500"/>
                                        <p:tgtEl>
                                          <p:spTgt spid="22595">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2595">
                                            <p:txEl>
                                              <p:pRg st="4" end="4"/>
                                            </p:txEl>
                                          </p:spTgt>
                                        </p:tgtEl>
                                        <p:attrNameLst>
                                          <p:attrName>style.visibility</p:attrName>
                                        </p:attrNameLst>
                                      </p:cBhvr>
                                      <p:to>
                                        <p:strVal val="visible"/>
                                      </p:to>
                                    </p:set>
                                    <p:animEffect transition="in" filter="checkerboard(across)">
                                      <p:cBhvr>
                                        <p:cTn id="16" dur="500"/>
                                        <p:tgtEl>
                                          <p:spTgt spid="22595">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2595">
                                            <p:txEl>
                                              <p:pRg st="5" end="5"/>
                                            </p:txEl>
                                          </p:spTgt>
                                        </p:tgtEl>
                                        <p:attrNameLst>
                                          <p:attrName>style.visibility</p:attrName>
                                        </p:attrNameLst>
                                      </p:cBhvr>
                                      <p:to>
                                        <p:strVal val="visible"/>
                                      </p:to>
                                    </p:set>
                                    <p:animEffect transition="in" filter="checkerboard(across)">
                                      <p:cBhvr>
                                        <p:cTn id="19" dur="500"/>
                                        <p:tgtEl>
                                          <p:spTgt spid="22595">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2595">
                                            <p:txEl>
                                              <p:pRg st="7" end="7"/>
                                            </p:txEl>
                                          </p:spTgt>
                                        </p:tgtEl>
                                        <p:attrNameLst>
                                          <p:attrName>style.visibility</p:attrName>
                                        </p:attrNameLst>
                                      </p:cBhvr>
                                      <p:to>
                                        <p:strVal val="visible"/>
                                      </p:to>
                                    </p:set>
                                    <p:animEffect transition="in" filter="checkerboard(across)">
                                      <p:cBhvr>
                                        <p:cTn id="22" dur="500"/>
                                        <p:tgtEl>
                                          <p:spTgt spid="22595">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2595">
                                            <p:txEl>
                                              <p:pRg st="8" end="8"/>
                                            </p:txEl>
                                          </p:spTgt>
                                        </p:tgtEl>
                                        <p:attrNameLst>
                                          <p:attrName>style.visibility</p:attrName>
                                        </p:attrNameLst>
                                      </p:cBhvr>
                                      <p:to>
                                        <p:strVal val="visible"/>
                                      </p:to>
                                    </p:set>
                                    <p:animEffect transition="in" filter="checkerboard(across)">
                                      <p:cBhvr>
                                        <p:cTn id="25" dur="500"/>
                                        <p:tgtEl>
                                          <p:spTgt spid="22595">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2595">
                                            <p:txEl>
                                              <p:pRg st="9" end="9"/>
                                            </p:txEl>
                                          </p:spTgt>
                                        </p:tgtEl>
                                        <p:attrNameLst>
                                          <p:attrName>style.visibility</p:attrName>
                                        </p:attrNameLst>
                                      </p:cBhvr>
                                      <p:to>
                                        <p:strVal val="visible"/>
                                      </p:to>
                                    </p:set>
                                    <p:animEffect transition="in" filter="checkerboard(across)">
                                      <p:cBhvr>
                                        <p:cTn id="28" dur="500"/>
                                        <p:tgtEl>
                                          <p:spTgt spid="22595">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2595">
                                            <p:txEl>
                                              <p:pRg st="11" end="11"/>
                                            </p:txEl>
                                          </p:spTgt>
                                        </p:tgtEl>
                                        <p:attrNameLst>
                                          <p:attrName>style.visibility</p:attrName>
                                        </p:attrNameLst>
                                      </p:cBhvr>
                                      <p:to>
                                        <p:strVal val="visible"/>
                                      </p:to>
                                    </p:set>
                                    <p:animEffect transition="in" filter="checkerboard(across)">
                                      <p:cBhvr>
                                        <p:cTn id="31" dur="500"/>
                                        <p:tgtEl>
                                          <p:spTgt spid="22595">
                                            <p:txEl>
                                              <p:pRg st="11" end="11"/>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2595">
                                            <p:txEl>
                                              <p:pRg st="12" end="12"/>
                                            </p:txEl>
                                          </p:spTgt>
                                        </p:tgtEl>
                                        <p:attrNameLst>
                                          <p:attrName>style.visibility</p:attrName>
                                        </p:attrNameLst>
                                      </p:cBhvr>
                                      <p:to>
                                        <p:strVal val="visible"/>
                                      </p:to>
                                    </p:set>
                                    <p:animEffect transition="in" filter="checkerboard(across)">
                                      <p:cBhvr>
                                        <p:cTn id="34" dur="500"/>
                                        <p:tgtEl>
                                          <p:spTgt spid="22595">
                                            <p:txEl>
                                              <p:pRg st="12" end="12"/>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22595">
                                            <p:txEl>
                                              <p:pRg st="13" end="13"/>
                                            </p:txEl>
                                          </p:spTgt>
                                        </p:tgtEl>
                                        <p:attrNameLst>
                                          <p:attrName>style.visibility</p:attrName>
                                        </p:attrNameLst>
                                      </p:cBhvr>
                                      <p:to>
                                        <p:strVal val="visible"/>
                                      </p:to>
                                    </p:set>
                                    <p:animEffect transition="in" filter="checkerboard(across)">
                                      <p:cBhvr>
                                        <p:cTn id="37" dur="500"/>
                                        <p:tgtEl>
                                          <p:spTgt spid="22595">
                                            <p:txEl>
                                              <p:pRg st="13" end="13"/>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2595">
                                            <p:txEl>
                                              <p:pRg st="14" end="14"/>
                                            </p:txEl>
                                          </p:spTgt>
                                        </p:tgtEl>
                                        <p:attrNameLst>
                                          <p:attrName>style.visibility</p:attrName>
                                        </p:attrNameLst>
                                      </p:cBhvr>
                                      <p:to>
                                        <p:strVal val="visible"/>
                                      </p:to>
                                    </p:set>
                                    <p:animEffect transition="in" filter="checkerboard(across)">
                                      <p:cBhvr>
                                        <p:cTn id="40" dur="500"/>
                                        <p:tgtEl>
                                          <p:spTgt spid="2259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43306"/>
            <a:ext cx="8143875" cy="5386090"/>
          </a:xfrm>
          <a:prstGeom prst="rect">
            <a:avLst/>
          </a:prstGeom>
        </p:spPr>
        <p:txBody>
          <a:bodyPr>
            <a:spAutoFit/>
          </a:bodyPr>
          <a:lstStyle/>
          <a:p>
            <a:pPr marL="285750" indent="-285750" algn="just">
              <a:buClr>
                <a:schemeClr val="tx2"/>
              </a:buClr>
              <a:buFont typeface="Wingdings" pitchFamily="2" charset="2"/>
              <a:buChar char="Ø"/>
              <a:defRPr/>
            </a:pPr>
            <a:r>
              <a:rPr lang="en-US" sz="1600" dirty="0"/>
              <a:t>Spot instances are available when the user’s bid exceeds the current spot price</a:t>
            </a:r>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r>
              <a:rPr lang="en-US" sz="1600" dirty="0"/>
              <a:t>Spot instances are terminated (becomes unavailable) without any notification to the user whenever the current spot price exceeds the user’s bid. That’s why spot instances are unreliable in nature.</a:t>
            </a:r>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r>
              <a:rPr lang="en-US" sz="1600" dirty="0"/>
              <a:t>The price per instance-hour for a spot instance is set at the beginning of each instance-hour. Any change to the spot price will not be reflected until the next instance-hour begins.</a:t>
            </a:r>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r>
              <a:rPr lang="en-US" sz="1600" dirty="0"/>
              <a:t>Amazon will not charge the last partial hour if the spot instance is terminated due to out-of-bid situation. However Amazon will charge the full hour if the user terminate the instance forcefully.</a:t>
            </a:r>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endParaRPr lang="en-US" sz="800" dirty="0"/>
          </a:p>
          <a:p>
            <a:pPr marL="285750" indent="-285750" algn="just">
              <a:buClr>
                <a:schemeClr val="tx2"/>
              </a:buClr>
              <a:buFont typeface="Wingdings" pitchFamily="2" charset="2"/>
              <a:buChar char="Ø"/>
              <a:defRPr/>
            </a:pPr>
            <a:r>
              <a:rPr lang="en-US" sz="1600" dirty="0"/>
              <a:t>Amazon provides the history of spot prices of a spot instance at a specific availability zone for the last 3 months free of cost.</a:t>
            </a:r>
            <a:endParaRPr lang="en-US" sz="1600" dirty="0">
              <a:solidFill>
                <a:schemeClr val="tx2"/>
              </a:solidFill>
            </a:endParaRPr>
          </a:p>
          <a:p>
            <a:pPr marL="342900" indent="-342900">
              <a:buClr>
                <a:schemeClr val="tx2"/>
              </a:buClr>
              <a:buFont typeface="Wingdings" pitchFamily="2" charset="2"/>
              <a:buChar char="Ø"/>
              <a:defRPr/>
            </a:pPr>
            <a:endParaRPr lang="en-US" sz="2400" dirty="0">
              <a:solidFill>
                <a:schemeClr val="tx2"/>
              </a:solidFill>
            </a:endParaRPr>
          </a:p>
        </p:txBody>
      </p:sp>
      <p:sp>
        <p:nvSpPr>
          <p:cNvPr id="7" name="Rectangle 2"/>
          <p:cNvSpPr txBox="1">
            <a:spLocks noChangeArrowheads="1"/>
          </p:cNvSpPr>
          <p:nvPr/>
        </p:nvSpPr>
        <p:spPr>
          <a:xfrm>
            <a:off x="1000125" y="-142875"/>
            <a:ext cx="8229600" cy="1143000"/>
          </a:xfrm>
          <a:prstGeom prst="rect">
            <a:avLst/>
          </a:prstGeom>
        </p:spPr>
        <p:txBody>
          <a:bodyPr anchor="ctr">
            <a:normAutofit/>
          </a:bodyPr>
          <a:lstStyle/>
          <a:p>
            <a:pPr>
              <a:defRPr/>
            </a:pPr>
            <a:r>
              <a:rPr lang="en-US" sz="2800" dirty="0">
                <a:effectLst>
                  <a:outerShdw blurRad="38100" dist="38100" dir="2700000" algn="tl">
                    <a:srgbClr val="C0C0C0"/>
                  </a:outerShdw>
                </a:effectLst>
              </a:rPr>
              <a:t>Characteristics of Spot Instances</a:t>
            </a:r>
          </a:p>
        </p:txBody>
      </p:sp>
      <p:pic>
        <p:nvPicPr>
          <p:cNvPr id="6" name="Picture 68"/>
          <p:cNvPicPr>
            <a:picLocks noChangeAspect="1" noChangeArrowheads="1"/>
          </p:cNvPicPr>
          <p:nvPr/>
        </p:nvPicPr>
        <p:blipFill>
          <a:blip r:embed="rId2"/>
          <a:srcRect/>
          <a:stretch>
            <a:fillRect/>
          </a:stretch>
        </p:blipFill>
        <p:spPr bwMode="auto">
          <a:xfrm>
            <a:off x="1928813" y="1385008"/>
            <a:ext cx="4668837" cy="11430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5"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0.70"/>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checkerboard(across)">
                                      <p:cBhvr>
                                        <p:cTn id="22" dur="500"/>
                                        <p:tgtEl>
                                          <p:spTgt spid="4">
                                            <p:txEl>
                                              <p:pRg st="14" end="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17" end="17"/>
                                            </p:txEl>
                                          </p:spTgt>
                                        </p:tgtEl>
                                        <p:attrNameLst>
                                          <p:attrName>style.visibility</p:attrName>
                                        </p:attrNameLst>
                                      </p:cBhvr>
                                      <p:to>
                                        <p:strVal val="visible"/>
                                      </p:to>
                                    </p:set>
                                    <p:animEffect transition="in" filter="checkerboard(across)">
                                      <p:cBhvr>
                                        <p:cTn id="27" dur="500"/>
                                        <p:tgtEl>
                                          <p:spTgt spid="4">
                                            <p:txEl>
                                              <p:pRg st="17" end="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
                                            <p:txEl>
                                              <p:pRg st="20" end="20"/>
                                            </p:txEl>
                                          </p:spTgt>
                                        </p:tgtEl>
                                        <p:attrNameLst>
                                          <p:attrName>style.visibility</p:attrName>
                                        </p:attrNameLst>
                                      </p:cBhvr>
                                      <p:to>
                                        <p:strVal val="visible"/>
                                      </p:to>
                                    </p:set>
                                    <p:animEffect transition="in" filter="checkerboard(across)">
                                      <p:cBhvr>
                                        <p:cTn id="32"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xmlns="" id="{AA3BCB8B-82D7-45AE-B3F2-7734D1BD26FE}"/>
              </a:ext>
            </a:extLst>
          </p:cNvPr>
          <p:cNvSpPr>
            <a:spLocks noGrp="1"/>
          </p:cNvSpPr>
          <p:nvPr>
            <p:ph type="title"/>
          </p:nvPr>
        </p:nvSpPr>
        <p:spPr/>
        <p:txBody>
          <a:bodyPr/>
          <a:lstStyle/>
          <a:p>
            <a:pPr eaLnBrk="1" hangingPunct="1"/>
            <a:r>
              <a:rPr lang="en-US" altLang="en-US">
                <a:solidFill>
                  <a:schemeClr val="tx2"/>
                </a:solidFill>
              </a:rPr>
              <a:t>Virtualization</a:t>
            </a:r>
          </a:p>
        </p:txBody>
      </p:sp>
      <p:sp>
        <p:nvSpPr>
          <p:cNvPr id="15363" name="Content Placeholder 2">
            <a:extLst>
              <a:ext uri="{FF2B5EF4-FFF2-40B4-BE49-F238E27FC236}">
                <a16:creationId xmlns:a16="http://schemas.microsoft.com/office/drawing/2014/main" xmlns="" id="{E91CCE8A-F305-4EF3-A81F-B9C70F71481D}"/>
              </a:ext>
            </a:extLst>
          </p:cNvPr>
          <p:cNvSpPr>
            <a:spLocks noGrp="1"/>
          </p:cNvSpPr>
          <p:nvPr>
            <p:ph idx="1"/>
          </p:nvPr>
        </p:nvSpPr>
        <p:spPr>
          <a:xfrm>
            <a:off x="457200" y="1262063"/>
            <a:ext cx="8229600" cy="4830762"/>
          </a:xfrm>
        </p:spPr>
        <p:txBody>
          <a:bodyPr/>
          <a:lstStyle/>
          <a:p>
            <a:pPr eaLnBrk="1" hangingPunct="1"/>
            <a:r>
              <a:rPr lang="en-US" altLang="en-US" sz="2400"/>
              <a:t>Virtual workspaces: </a:t>
            </a:r>
          </a:p>
          <a:p>
            <a:pPr lvl="1" eaLnBrk="1" hangingPunct="1"/>
            <a:r>
              <a:rPr lang="en-US" altLang="en-US" sz="2000"/>
              <a:t>An abstraction of an execution environment that can be made dynamically available to authorized clients by using well-defined protocols, </a:t>
            </a:r>
          </a:p>
          <a:p>
            <a:pPr lvl="1" eaLnBrk="1" hangingPunct="1"/>
            <a:r>
              <a:rPr lang="en-US" altLang="en-US" sz="2000"/>
              <a:t>Resource quota (e.g. CPU, memory share),</a:t>
            </a:r>
          </a:p>
          <a:p>
            <a:pPr lvl="1" eaLnBrk="1" hangingPunct="1"/>
            <a:r>
              <a:rPr lang="en-US" altLang="en-US" sz="2000"/>
              <a:t>Software configuration (e.g. O/S, provided services). </a:t>
            </a:r>
          </a:p>
          <a:p>
            <a:pPr eaLnBrk="1" hangingPunct="1"/>
            <a:r>
              <a:rPr lang="en-US" altLang="en-US" sz="2400"/>
              <a:t>Implement on Virtual Machines (VMs): </a:t>
            </a:r>
          </a:p>
          <a:p>
            <a:pPr lvl="1" eaLnBrk="1" hangingPunct="1"/>
            <a:r>
              <a:rPr lang="en-US" altLang="en-US" sz="2000"/>
              <a:t>Abstraction of a physical host machine,</a:t>
            </a:r>
          </a:p>
          <a:p>
            <a:pPr lvl="1" eaLnBrk="1" hangingPunct="1"/>
            <a:r>
              <a:rPr lang="en-US" altLang="en-US" sz="2000"/>
              <a:t>Hypervisor intercepts and emulates instructions from VMs, and allows management of VMs,</a:t>
            </a:r>
          </a:p>
          <a:p>
            <a:pPr lvl="1" eaLnBrk="1" hangingPunct="1"/>
            <a:r>
              <a:rPr lang="en-US" altLang="en-US" sz="2000"/>
              <a:t>VMWare, Xen, etc.</a:t>
            </a:r>
          </a:p>
          <a:p>
            <a:pPr eaLnBrk="1" hangingPunct="1"/>
            <a:r>
              <a:rPr lang="en-US" altLang="en-US" sz="2400"/>
              <a:t>Provide infrastructure API:</a:t>
            </a:r>
          </a:p>
          <a:p>
            <a:pPr lvl="1" eaLnBrk="1" hangingPunct="1"/>
            <a:r>
              <a:rPr lang="en-US" altLang="en-US" sz="2000"/>
              <a:t>Plug-ins to hardware/support structures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Effect transition="in" filter="randombar(horizontal)">
                                      <p:cBhvr>
                                        <p:cTn id="7" dur="500"/>
                                        <p:tgtEl>
                                          <p:spTgt spid="1536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363">
                                            <p:txEl>
                                              <p:pRg st="5" end="5"/>
                                            </p:txEl>
                                          </p:spTgt>
                                        </p:tgtEl>
                                        <p:attrNameLst>
                                          <p:attrName>style.visibility</p:attrName>
                                        </p:attrNameLst>
                                      </p:cBhvr>
                                      <p:to>
                                        <p:strVal val="visible"/>
                                      </p:to>
                                    </p:set>
                                    <p:animEffect transition="in" filter="randombar(horizontal)">
                                      <p:cBhvr>
                                        <p:cTn id="10" dur="500"/>
                                        <p:tgtEl>
                                          <p:spTgt spid="15363">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animEffect transition="in" filter="randombar(horizontal)">
                                      <p:cBhvr>
                                        <p:cTn id="13" dur="500"/>
                                        <p:tgtEl>
                                          <p:spTgt spid="15363">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5363">
                                            <p:txEl>
                                              <p:pRg st="7" end="7"/>
                                            </p:txEl>
                                          </p:spTgt>
                                        </p:tgtEl>
                                        <p:attrNameLst>
                                          <p:attrName>style.visibility</p:attrName>
                                        </p:attrNameLst>
                                      </p:cBhvr>
                                      <p:to>
                                        <p:strVal val="visible"/>
                                      </p:to>
                                    </p:set>
                                    <p:animEffect transition="in" filter="randombar(horizontal)">
                                      <p:cBhvr>
                                        <p:cTn id="16" dur="500"/>
                                        <p:tgtEl>
                                          <p:spTgt spid="15363">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15363">
                                            <p:txEl>
                                              <p:pRg st="8" end="8"/>
                                            </p:txEl>
                                          </p:spTgt>
                                        </p:tgtEl>
                                        <p:attrNameLst>
                                          <p:attrName>style.visibility</p:attrName>
                                        </p:attrNameLst>
                                      </p:cBhvr>
                                      <p:to>
                                        <p:strVal val="visible"/>
                                      </p:to>
                                    </p:set>
                                    <p:animEffect transition="in" filter="randombar(horizontal)">
                                      <p:cBhvr>
                                        <p:cTn id="21" dur="500"/>
                                        <p:tgtEl>
                                          <p:spTgt spid="15363">
                                            <p:txEl>
                                              <p:pRg st="8" end="8"/>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5363">
                                            <p:txEl>
                                              <p:pRg st="9" end="9"/>
                                            </p:txEl>
                                          </p:spTgt>
                                        </p:tgtEl>
                                        <p:attrNameLst>
                                          <p:attrName>style.visibility</p:attrName>
                                        </p:attrNameLst>
                                      </p:cBhvr>
                                      <p:to>
                                        <p:strVal val="visible"/>
                                      </p:to>
                                    </p:set>
                                    <p:animEffect transition="in" filter="randombar(horizontal)">
                                      <p:cBhvr>
                                        <p:cTn id="24" dur="500"/>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xmlns="" id="{CBEE4CE0-B85C-4DCF-BA05-B058057F93B0}"/>
              </a:ext>
            </a:extLst>
          </p:cNvPr>
          <p:cNvSpPr>
            <a:spLocks noGrp="1"/>
          </p:cNvSpPr>
          <p:nvPr>
            <p:ph type="title"/>
          </p:nvPr>
        </p:nvSpPr>
        <p:spPr/>
        <p:txBody>
          <a:bodyPr/>
          <a:lstStyle/>
          <a:p>
            <a:r>
              <a:rPr lang="en-US" altLang="en-US"/>
              <a:t>Comparisons</a:t>
            </a:r>
          </a:p>
        </p:txBody>
      </p:sp>
      <p:sp>
        <p:nvSpPr>
          <p:cNvPr id="48131" name="Text Placeholder 4">
            <a:extLst>
              <a:ext uri="{FF2B5EF4-FFF2-40B4-BE49-F238E27FC236}">
                <a16:creationId xmlns:a16="http://schemas.microsoft.com/office/drawing/2014/main" xmlns="" id="{A2D84656-1FE2-44D7-A25B-BE7CBEE10A86}"/>
              </a:ext>
            </a:extLst>
          </p:cNvPr>
          <p:cNvSpPr>
            <a:spLocks noGrp="1"/>
          </p:cNvSpPr>
          <p:nvPr>
            <p:ph type="body" idx="1"/>
          </p:nvPr>
        </p:nvSpPr>
        <p:spPr/>
        <p:txBody>
          <a:bodyPr/>
          <a:lstStyle/>
          <a:p>
            <a:r>
              <a:rPr lang="en-US" altLang="en-US"/>
              <a:t>Multiprogramming		</a:t>
            </a:r>
          </a:p>
        </p:txBody>
      </p:sp>
      <p:sp>
        <p:nvSpPr>
          <p:cNvPr id="48132" name="Content Placeholder 5">
            <a:extLst>
              <a:ext uri="{FF2B5EF4-FFF2-40B4-BE49-F238E27FC236}">
                <a16:creationId xmlns:a16="http://schemas.microsoft.com/office/drawing/2014/main" xmlns="" id="{6194766F-0769-4DF7-A262-97D03A1CD055}"/>
              </a:ext>
            </a:extLst>
          </p:cNvPr>
          <p:cNvSpPr>
            <a:spLocks noGrp="1"/>
          </p:cNvSpPr>
          <p:nvPr>
            <p:ph sz="half" idx="2"/>
          </p:nvPr>
        </p:nvSpPr>
        <p:spPr/>
        <p:txBody>
          <a:bodyPr/>
          <a:lstStyle/>
          <a:p>
            <a:r>
              <a:rPr lang="en-US" altLang="en-US"/>
              <a:t>CPU is shared among processes.</a:t>
            </a:r>
          </a:p>
          <a:p>
            <a:r>
              <a:rPr lang="en-US" altLang="en-US"/>
              <a:t>Memory is shared using Page Tables.</a:t>
            </a:r>
          </a:p>
          <a:p>
            <a:r>
              <a:rPr lang="en-US" altLang="en-US"/>
              <a:t>Process knows it is being managed- uses system calls.</a:t>
            </a:r>
          </a:p>
        </p:txBody>
      </p:sp>
      <p:sp>
        <p:nvSpPr>
          <p:cNvPr id="48133" name="Text Placeholder 6">
            <a:extLst>
              <a:ext uri="{FF2B5EF4-FFF2-40B4-BE49-F238E27FC236}">
                <a16:creationId xmlns:a16="http://schemas.microsoft.com/office/drawing/2014/main" xmlns="" id="{9E48050B-C87C-4009-B784-633D959BB875}"/>
              </a:ext>
            </a:extLst>
          </p:cNvPr>
          <p:cNvSpPr>
            <a:spLocks noGrp="1"/>
          </p:cNvSpPr>
          <p:nvPr>
            <p:ph type="body" sz="quarter" idx="3"/>
          </p:nvPr>
        </p:nvSpPr>
        <p:spPr/>
        <p:txBody>
          <a:bodyPr/>
          <a:lstStyle/>
          <a:p>
            <a:r>
              <a:rPr lang="en-US" altLang="en-US"/>
              <a:t>Virtualization</a:t>
            </a:r>
          </a:p>
        </p:txBody>
      </p:sp>
      <p:sp>
        <p:nvSpPr>
          <p:cNvPr id="48134" name="Content Placeholder 7">
            <a:extLst>
              <a:ext uri="{FF2B5EF4-FFF2-40B4-BE49-F238E27FC236}">
                <a16:creationId xmlns:a16="http://schemas.microsoft.com/office/drawing/2014/main" xmlns="" id="{651C64A8-93BB-4A76-AFBE-84B6D02B6D5D}"/>
              </a:ext>
            </a:extLst>
          </p:cNvPr>
          <p:cNvSpPr>
            <a:spLocks noGrp="1"/>
          </p:cNvSpPr>
          <p:nvPr>
            <p:ph sz="quarter" idx="4"/>
          </p:nvPr>
        </p:nvSpPr>
        <p:spPr/>
        <p:txBody>
          <a:bodyPr/>
          <a:lstStyle/>
          <a:p>
            <a:r>
              <a:rPr lang="en-US" altLang="en-US"/>
              <a:t>CPU is shared among OSs.</a:t>
            </a:r>
          </a:p>
          <a:p>
            <a:r>
              <a:rPr lang="en-US" altLang="en-US"/>
              <a:t>Memory is shared using more level of indirections… Multiple Page tables. </a:t>
            </a:r>
          </a:p>
          <a:p>
            <a:r>
              <a:rPr lang="en-US" altLang="en-US"/>
              <a:t>OS may or may not know that it is being managed</a:t>
            </a:r>
          </a:p>
        </p:txBody>
      </p:sp>
      <p:sp>
        <p:nvSpPr>
          <p:cNvPr id="4" name="Slide Number Placeholder 3">
            <a:extLst>
              <a:ext uri="{FF2B5EF4-FFF2-40B4-BE49-F238E27FC236}">
                <a16:creationId xmlns:a16="http://schemas.microsoft.com/office/drawing/2014/main" xmlns="" id="{BAD07A6C-D177-445A-92BA-0319040DF23F}"/>
              </a:ext>
            </a:extLst>
          </p:cNvPr>
          <p:cNvSpPr>
            <a:spLocks noGrp="1"/>
          </p:cNvSpPr>
          <p:nvPr>
            <p:ph type="sldNum" sz="quarter" idx="12"/>
          </p:nvPr>
        </p:nvSpPr>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D526202D-7984-4680-971D-B7ECFEABE750}" type="slidenum">
              <a:rPr lang="en-GB" altLang="en-US" sz="1200">
                <a:solidFill>
                  <a:srgbClr val="898989"/>
                </a:solidFill>
              </a:rPr>
              <a:pPr eaLnBrk="1" hangingPunct="1"/>
              <a:t>6</a:t>
            </a:fld>
            <a:endParaRPr lang="en-GB" altLang="en-US" sz="1200">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145DD-C6C9-47D4-9A4F-D489BAB0E3BF}"/>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xmlns="" id="{BEDA7068-78AF-4180-B65E-D2E214429A54}"/>
              </a:ext>
            </a:extLst>
          </p:cNvPr>
          <p:cNvSpPr>
            <a:spLocks noGrp="1"/>
          </p:cNvSpPr>
          <p:nvPr>
            <p:ph idx="1"/>
          </p:nvPr>
        </p:nvSpPr>
        <p:spPr/>
        <p:txBody>
          <a:bodyPr>
            <a:normAutofit lnSpcReduction="10000"/>
          </a:bodyPr>
          <a:lstStyle/>
          <a:p>
            <a:r>
              <a:rPr lang="en-GB" altLang="en-US" dirty="0">
                <a:ea typeface="宋体" panose="02010600030101010101" pitchFamily="2" charset="-122"/>
              </a:rPr>
              <a:t>In computing, virtualization is a broad term that refers to the </a:t>
            </a:r>
            <a:r>
              <a:rPr lang="en-GB" altLang="en-US" b="1" dirty="0">
                <a:ea typeface="宋体" panose="02010600030101010101" pitchFamily="2" charset="-122"/>
              </a:rPr>
              <a:t>abstraction of computer resources.</a:t>
            </a:r>
          </a:p>
          <a:p>
            <a:endParaRPr lang="en-US" altLang="zh-CN" dirty="0">
              <a:latin typeface="Segoe UI" panose="020B0502040204020203" pitchFamily="34" charset="0"/>
              <a:ea typeface="华文楷体" panose="020B0503020204020204" pitchFamily="2" charset="-122"/>
              <a:cs typeface="Segoe UI" panose="020B0502040204020203" pitchFamily="34" charset="0"/>
            </a:endParaRPr>
          </a:p>
          <a:p>
            <a:pPr lvl="1"/>
            <a:r>
              <a:rPr lang="en-US" altLang="zh-CN" dirty="0">
                <a:latin typeface="Segoe UI" panose="020B0502040204020203" pitchFamily="34" charset="0"/>
                <a:ea typeface="华文楷体" panose="020B0503020204020204" pitchFamily="2" charset="-122"/>
                <a:cs typeface="Segoe UI" panose="020B0502040204020203" pitchFamily="34" charset="0"/>
              </a:rPr>
              <a:t>Desktop Virtualization</a:t>
            </a:r>
          </a:p>
          <a:p>
            <a:pPr lvl="1"/>
            <a:r>
              <a:rPr lang="en-US" altLang="zh-CN" dirty="0">
                <a:latin typeface="Segoe UI" panose="020B0502040204020203" pitchFamily="34" charset="0"/>
                <a:ea typeface="华文楷体" panose="020B0503020204020204" pitchFamily="2" charset="-122"/>
                <a:cs typeface="Segoe UI" panose="020B0502040204020203" pitchFamily="34" charset="0"/>
              </a:rPr>
              <a:t>Server Virtualization</a:t>
            </a:r>
          </a:p>
          <a:p>
            <a:pPr lvl="1"/>
            <a:r>
              <a:rPr lang="en-US" altLang="en-US" dirty="0">
                <a:latin typeface="Segoe UI" panose="020B0502040204020203" pitchFamily="34" charset="0"/>
                <a:ea typeface="华文楷体" panose="020B0503020204020204" pitchFamily="2" charset="-122"/>
                <a:cs typeface="Segoe UI" panose="020B0502040204020203" pitchFamily="34" charset="0"/>
              </a:rPr>
              <a:t>Network Virtualization</a:t>
            </a:r>
          </a:p>
          <a:p>
            <a:pPr lvl="1"/>
            <a:r>
              <a:rPr lang="en-US" altLang="en-US" dirty="0">
                <a:latin typeface="Segoe UI" panose="020B0502040204020203" pitchFamily="34" charset="0"/>
                <a:ea typeface="华文楷体" panose="020B0503020204020204" pitchFamily="2" charset="-122"/>
                <a:cs typeface="Segoe UI" panose="020B0502040204020203" pitchFamily="34" charset="0"/>
              </a:rPr>
              <a:t>Storage Virtualization</a:t>
            </a:r>
          </a:p>
          <a:p>
            <a:pPr lvl="1"/>
            <a:r>
              <a:rPr lang="en-US" altLang="zh-CN" dirty="0">
                <a:latin typeface="Segoe UI" panose="020B0502040204020203" pitchFamily="34" charset="0"/>
                <a:ea typeface="华文楷体" panose="020B0503020204020204" pitchFamily="2" charset="-122"/>
                <a:cs typeface="Segoe UI" panose="020B0502040204020203" pitchFamily="34" charset="0"/>
              </a:rPr>
              <a:t>Application Virtualization</a:t>
            </a:r>
            <a:endParaRPr lang="en-IN" b="1" dirty="0"/>
          </a:p>
        </p:txBody>
      </p:sp>
      <p:sp>
        <p:nvSpPr>
          <p:cNvPr id="4" name="Slide Number Placeholder 3">
            <a:extLst>
              <a:ext uri="{FF2B5EF4-FFF2-40B4-BE49-F238E27FC236}">
                <a16:creationId xmlns:a16="http://schemas.microsoft.com/office/drawing/2014/main" xmlns="" id="{C98DDDC2-30AF-494F-A1D0-A1952368ACA0}"/>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5382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xmlns="" id="{38186506-EC00-43BE-B7FB-C8B52E672D09}"/>
              </a:ext>
            </a:extLst>
          </p:cNvPr>
          <p:cNvSpPr>
            <a:spLocks noGrp="1" noChangeArrowheads="1"/>
          </p:cNvSpPr>
          <p:nvPr>
            <p:ph type="title"/>
          </p:nvPr>
        </p:nvSpPr>
        <p:spPr>
          <a:xfrm>
            <a:off x="457200" y="990600"/>
            <a:ext cx="8229600" cy="1143000"/>
          </a:xfrm>
          <a:noFill/>
        </p:spPr>
        <p:txBody>
          <a:bodyPr/>
          <a:lstStyle/>
          <a:p>
            <a:r>
              <a:rPr lang="en-US" altLang="zh-CN">
                <a:solidFill>
                  <a:srgbClr val="0000FF"/>
                </a:solidFill>
                <a:latin typeface="High Tower Text" panose="02040502050506030303" pitchFamily="18" charset="0"/>
                <a:ea typeface="宋体" panose="02010600030101010101" pitchFamily="2" charset="-122"/>
              </a:rPr>
              <a:t>Vendors of Virtualization</a:t>
            </a:r>
          </a:p>
        </p:txBody>
      </p:sp>
      <p:pic>
        <p:nvPicPr>
          <p:cNvPr id="5123" name="Picture 2">
            <a:extLst>
              <a:ext uri="{FF2B5EF4-FFF2-40B4-BE49-F238E27FC236}">
                <a16:creationId xmlns:a16="http://schemas.microsoft.com/office/drawing/2014/main" xmlns="" id="{93B208DB-CEDF-464B-BA9F-8638C684B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343400"/>
            <a:ext cx="3486150" cy="742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5124" name="Picture 3">
            <a:extLst>
              <a:ext uri="{FF2B5EF4-FFF2-40B4-BE49-F238E27FC236}">
                <a16:creationId xmlns:a16="http://schemas.microsoft.com/office/drawing/2014/main" xmlns="" id="{462C48D2-051C-498D-B02E-00F0BC2529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438400"/>
            <a:ext cx="5086350" cy="1381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5125" name="Picture 4">
            <a:extLst>
              <a:ext uri="{FF2B5EF4-FFF2-40B4-BE49-F238E27FC236}">
                <a16:creationId xmlns:a16="http://schemas.microsoft.com/office/drawing/2014/main" xmlns="" id="{C6EAF0F3-4A3E-4753-8FAD-1A85C4B66D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257675"/>
            <a:ext cx="22098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xmlns="" id="{C72EBE36-ECD7-458D-A141-3827012F73DF}"/>
              </a:ext>
            </a:extLst>
          </p:cNvPr>
          <p:cNvSpPr txBox="1">
            <a:spLocks noChangeArrowheads="1"/>
          </p:cNvSpPr>
          <p:nvPr/>
        </p:nvSpPr>
        <p:spPr bwMode="auto">
          <a:xfrm>
            <a:off x="2133600" y="2133600"/>
            <a:ext cx="541020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marL="457200" indent="-4572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buFont typeface="Arial" charset="0"/>
              <a:buChar char="•"/>
              <a:defRPr/>
            </a:pPr>
            <a:r>
              <a:rPr lang="en-US" sz="2800">
                <a:latin typeface="Segoe UI" charset="0"/>
                <a:cs typeface="Segoe UI" charset="0"/>
              </a:rPr>
              <a:t>Save money and energy</a:t>
            </a:r>
          </a:p>
          <a:p>
            <a:pPr>
              <a:buFont typeface="Arial" charset="0"/>
              <a:buChar char="•"/>
              <a:defRPr/>
            </a:pPr>
            <a:r>
              <a:rPr lang="en-US" sz="2800">
                <a:latin typeface="Segoe UI" charset="0"/>
                <a:cs typeface="Segoe UI" charset="0"/>
              </a:rPr>
              <a:t>Simplify management</a:t>
            </a:r>
          </a:p>
        </p:txBody>
      </p:sp>
      <p:sp>
        <p:nvSpPr>
          <p:cNvPr id="6148" name="Rectangle 2">
            <a:extLst>
              <a:ext uri="{FF2B5EF4-FFF2-40B4-BE49-F238E27FC236}">
                <a16:creationId xmlns:a16="http://schemas.microsoft.com/office/drawing/2014/main" xmlns="" id="{41AFAD1E-07B3-43B2-9FFB-1967A4D5EADB}"/>
              </a:ext>
            </a:extLst>
          </p:cNvPr>
          <p:cNvSpPr txBox="1">
            <a:spLocks noChangeArrowheads="1"/>
          </p:cNvSpPr>
          <p:nvPr/>
        </p:nvSpPr>
        <p:spPr bwMode="auto">
          <a:xfrm>
            <a:off x="1104900" y="1004888"/>
            <a:ext cx="7467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defRPr/>
            </a:pPr>
            <a:r>
              <a:rPr lang="en-US" altLang="zh-CN" sz="4400">
                <a:solidFill>
                  <a:srgbClr val="0000FF"/>
                </a:solidFill>
                <a:latin typeface="High Tower Text" charset="0"/>
                <a:ea typeface="宋体" charset="0"/>
                <a:cs typeface="Calibri" charset="0"/>
              </a:rPr>
              <a:t>Benefits from Virtualization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3529</TotalTime>
  <Words>3019</Words>
  <Application>Microsoft Macintosh PowerPoint</Application>
  <PresentationFormat>On-screen Show (4:3)</PresentationFormat>
  <Paragraphs>516</Paragraphs>
  <Slides>47</Slides>
  <Notes>29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61" baseType="lpstr">
      <vt:lpstr>Calibri</vt:lpstr>
      <vt:lpstr>Comic Sans MS</vt:lpstr>
      <vt:lpstr>High Tower Text</vt:lpstr>
      <vt:lpstr>MS Gothic</vt:lpstr>
      <vt:lpstr>ＭＳ Ｐゴシック</vt:lpstr>
      <vt:lpstr>Segoe UI</vt:lpstr>
      <vt:lpstr>Times New Roman</vt:lpstr>
      <vt:lpstr>Wingdings</vt:lpstr>
      <vt:lpstr>华文新魏</vt:lpstr>
      <vt:lpstr>华文楷体</vt:lpstr>
      <vt:lpstr>宋体</vt:lpstr>
      <vt:lpstr>Arial</vt:lpstr>
      <vt:lpstr>Office Theme</vt:lpstr>
      <vt:lpstr>Bitmap Image</vt:lpstr>
      <vt:lpstr>CSE / T / 423C   Distributed Computing  Topic 6: Virtualization </vt:lpstr>
      <vt:lpstr>Cloud…virtualization</vt:lpstr>
      <vt:lpstr>What is required?</vt:lpstr>
      <vt:lpstr>Virtualization</vt:lpstr>
      <vt:lpstr>Virtualization</vt:lpstr>
      <vt:lpstr>Comparisons</vt:lpstr>
      <vt:lpstr>Virtualization</vt:lpstr>
      <vt:lpstr>Vendors of Virtualization</vt:lpstr>
      <vt:lpstr>PowerPoint Presentation</vt:lpstr>
      <vt:lpstr>PowerPoint Presentation</vt:lpstr>
      <vt:lpstr>Desktop Virtualization Architecture</vt:lpstr>
      <vt:lpstr>Components of Virtual Machines?</vt:lpstr>
      <vt:lpstr>Server Virtualization</vt:lpstr>
      <vt:lpstr>SoftV Server Virtualization</vt:lpstr>
      <vt:lpstr>SoftV Server Virtualization Architecture</vt:lpstr>
      <vt:lpstr>HardV Server Virtualization</vt:lpstr>
      <vt:lpstr>HardV Server Virtualization Architecture</vt:lpstr>
      <vt:lpstr>HardV Server Virtualization Architecture</vt:lpstr>
      <vt:lpstr>HardV Server Virtualization Architecture</vt:lpstr>
      <vt:lpstr>Physical vs. Virtual Machine</vt:lpstr>
      <vt:lpstr>What is a hypervisor?</vt:lpstr>
      <vt:lpstr>PowerPoint Presentation</vt:lpstr>
      <vt:lpstr>Key Technology: Virtualization</vt:lpstr>
      <vt:lpstr>Virtual Machines</vt:lpstr>
      <vt:lpstr>Native  and Full Virtualization</vt:lpstr>
      <vt:lpstr>Hardware enabled virtualization </vt:lpstr>
      <vt:lpstr>Partial virtualization</vt:lpstr>
      <vt:lpstr>Paravirtualization </vt:lpstr>
      <vt:lpstr>Operating system-level virtualization </vt:lpstr>
      <vt:lpstr>Application Virtualization </vt:lpstr>
      <vt:lpstr>Requirement for Virtualizability</vt:lpstr>
      <vt:lpstr>CPU Sharing</vt:lpstr>
      <vt:lpstr>XEN Hypercall</vt:lpstr>
      <vt:lpstr>Memory sharing</vt:lpstr>
      <vt:lpstr>IO Sharing</vt:lpstr>
      <vt:lpstr>XEN IO Split Device Driver</vt:lpstr>
      <vt:lpstr>IO Ring</vt:lpstr>
      <vt:lpstr>PowerPoint Presentation</vt:lpstr>
      <vt:lpstr>PowerPoint Presentation</vt:lpstr>
      <vt:lpstr>PowerPoint Presentation</vt:lpstr>
      <vt:lpstr>PowerPoint Presentation</vt:lpstr>
      <vt:lpstr>Benefits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Federation</dc:title>
  <dc:creator>sarbani</dc:creator>
  <cp:lastModifiedBy>Microsoft Office User</cp:lastModifiedBy>
  <cp:revision>240</cp:revision>
  <dcterms:created xsi:type="dcterms:W3CDTF">2006-08-16T00:00:00Z</dcterms:created>
  <dcterms:modified xsi:type="dcterms:W3CDTF">2021-03-18T13:51:41Z</dcterms:modified>
</cp:coreProperties>
</file>