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491" r:id="rId3"/>
    <p:sldId id="492" r:id="rId4"/>
    <p:sldId id="493" r:id="rId5"/>
    <p:sldId id="497" r:id="rId6"/>
    <p:sldId id="494" r:id="rId7"/>
    <p:sldId id="495" r:id="rId8"/>
    <p:sldId id="496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5" r:id="rId27"/>
    <p:sldId id="516" r:id="rId28"/>
    <p:sldId id="517" r:id="rId29"/>
    <p:sldId id="518" r:id="rId30"/>
    <p:sldId id="519" r:id="rId31"/>
    <p:sldId id="520" r:id="rId32"/>
    <p:sldId id="521" r:id="rId33"/>
    <p:sldId id="522" r:id="rId34"/>
    <p:sldId id="52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980" autoAdjust="0"/>
    <p:restoredTop sz="94624" autoAdjust="0"/>
  </p:normalViewPr>
  <p:slideViewPr>
    <p:cSldViewPr>
      <p:cViewPr varScale="1">
        <p:scale>
          <a:sx n="104" d="100"/>
          <a:sy n="104" d="100"/>
        </p:scale>
        <p:origin x="14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3BCE9-C121-456F-9FF0-88F78A711719}" type="datetimeFigureOut">
              <a:rPr lang="en-US" smtClean="0"/>
              <a:pPr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4B15-09E1-46D1-B247-93A07D934F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4B15-09E1-46D1-B247-93A07D934F5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8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11-Jul-16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11-Jul-16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11-Jul-16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11-Jul-16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11-Jul-16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11-Jul-16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11-Jul-16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11-Jul-16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11-Jul-16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11-Jul-16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11-Jul-16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11-Jul-16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6" Type="http://schemas.openxmlformats.org/officeDocument/2006/relationships/image" Target="../media/image49.png"/><Relationship Id="rId47" Type="http://schemas.openxmlformats.org/officeDocument/2006/relationships/image" Target="../media/image50.png"/><Relationship Id="rId48" Type="http://schemas.openxmlformats.org/officeDocument/2006/relationships/image" Target="../media/image51.png"/><Relationship Id="rId49" Type="http://schemas.openxmlformats.org/officeDocument/2006/relationships/image" Target="../media/image5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25" Type="http://schemas.openxmlformats.org/officeDocument/2006/relationships/image" Target="../media/image28.png"/><Relationship Id="rId26" Type="http://schemas.openxmlformats.org/officeDocument/2006/relationships/image" Target="../media/image29.png"/><Relationship Id="rId27" Type="http://schemas.openxmlformats.org/officeDocument/2006/relationships/image" Target="../media/image30.png"/><Relationship Id="rId28" Type="http://schemas.openxmlformats.org/officeDocument/2006/relationships/image" Target="../media/image31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30" Type="http://schemas.openxmlformats.org/officeDocument/2006/relationships/image" Target="../media/image33.png"/><Relationship Id="rId31" Type="http://schemas.openxmlformats.org/officeDocument/2006/relationships/image" Target="../media/image34.png"/><Relationship Id="rId32" Type="http://schemas.openxmlformats.org/officeDocument/2006/relationships/image" Target="../media/image35.png"/><Relationship Id="rId9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33" Type="http://schemas.openxmlformats.org/officeDocument/2006/relationships/image" Target="../media/image36.png"/><Relationship Id="rId34" Type="http://schemas.openxmlformats.org/officeDocument/2006/relationships/image" Target="../media/image37.png"/><Relationship Id="rId35" Type="http://schemas.openxmlformats.org/officeDocument/2006/relationships/image" Target="../media/image38.png"/><Relationship Id="rId36" Type="http://schemas.openxmlformats.org/officeDocument/2006/relationships/image" Target="../media/image39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37" Type="http://schemas.openxmlformats.org/officeDocument/2006/relationships/image" Target="../media/image40.png"/><Relationship Id="rId38" Type="http://schemas.openxmlformats.org/officeDocument/2006/relationships/image" Target="../media/image41.png"/><Relationship Id="rId39" Type="http://schemas.openxmlformats.org/officeDocument/2006/relationships/image" Target="../media/image42.png"/><Relationship Id="rId40" Type="http://schemas.openxmlformats.org/officeDocument/2006/relationships/image" Target="../media/image43.png"/><Relationship Id="rId41" Type="http://schemas.openxmlformats.org/officeDocument/2006/relationships/image" Target="../media/image44.png"/><Relationship Id="rId42" Type="http://schemas.openxmlformats.org/officeDocument/2006/relationships/image" Target="../media/image45.png"/><Relationship Id="rId43" Type="http://schemas.openxmlformats.org/officeDocument/2006/relationships/image" Target="../media/image46.png"/><Relationship Id="rId44" Type="http://schemas.openxmlformats.org/officeDocument/2006/relationships/image" Target="../media/image47.png"/><Relationship Id="rId45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luon-cv.mxnet.io/" TargetMode="External"/><Relationship Id="rId4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blogs/machine-learning/deploying-machine-learning-models-as-serverless-api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437" y="1905000"/>
            <a:ext cx="8229600" cy="9906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CSE / T / 423C </a:t>
            </a:r>
            <a:br>
              <a:rPr lang="en-GB" alt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Distributed Computing</a:t>
            </a:r>
            <a:br>
              <a:rPr lang="en-GB" alt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GB" altLang="en-US" dirty="0">
                <a:latin typeface="Calibri" charset="0"/>
                <a:ea typeface="Calibri" charset="0"/>
                <a:cs typeface="Calibri" charset="0"/>
              </a:rPr>
              <a:t>Topic 8</a:t>
            </a:r>
            <a:r>
              <a:rPr lang="en-GB" altLang="en-US" dirty="0" smtClean="0">
                <a:latin typeface="Calibri" charset="0"/>
                <a:ea typeface="Calibri" charset="0"/>
                <a:cs typeface="Calibri" charset="0"/>
              </a:rPr>
              <a:t>: Container, Docker, Kubernetes, AWS Services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086600" cy="1981200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80000"/>
              </a:lnSpc>
            </a:pPr>
            <a:r>
              <a:rPr lang="en-GB" altLang="en-US" dirty="0">
                <a:latin typeface="Calibri Light" charset="0"/>
                <a:ea typeface="Calibri Light" charset="0"/>
                <a:cs typeface="Calibri Light" charset="0"/>
              </a:rPr>
              <a:t>Sarbani Roy</a:t>
            </a:r>
          </a:p>
          <a:p>
            <a:pPr algn="l">
              <a:lnSpc>
                <a:spcPct val="80000"/>
              </a:lnSpc>
            </a:pPr>
            <a:r>
              <a:rPr lang="en-GB" altLang="en-US" dirty="0">
                <a:latin typeface="Calibri Light" charset="0"/>
                <a:ea typeface="Calibri Light" charset="0"/>
                <a:cs typeface="Calibri Light" charset="0"/>
              </a:rPr>
              <a:t>Department of Computer Science &amp; Engineering</a:t>
            </a:r>
          </a:p>
          <a:p>
            <a:pPr algn="l">
              <a:lnSpc>
                <a:spcPct val="80000"/>
              </a:lnSpc>
            </a:pPr>
            <a:r>
              <a:rPr lang="en-GB" altLang="en-US" dirty="0">
                <a:latin typeface="Calibri Light" charset="0"/>
                <a:ea typeface="Calibri Light" charset="0"/>
                <a:cs typeface="Calibri Light" charset="0"/>
              </a:rPr>
              <a:t>Jadavpur University </a:t>
            </a:r>
            <a:br>
              <a:rPr lang="en-GB" altLang="en-US" dirty="0">
                <a:latin typeface="Calibri Light" charset="0"/>
                <a:ea typeface="Calibri Light" charset="0"/>
                <a:cs typeface="Calibri Light" charset="0"/>
              </a:rPr>
            </a:br>
            <a:r>
              <a:rPr lang="en-GB" altLang="en-US" dirty="0">
                <a:latin typeface="Calibri Light" charset="0"/>
                <a:ea typeface="Calibri Light" charset="0"/>
                <a:cs typeface="Calibri Light" charset="0"/>
              </a:rPr>
              <a:t>E-mail: </a:t>
            </a:r>
            <a:r>
              <a:rPr lang="en-GB" altLang="en-US" dirty="0" err="1">
                <a:latin typeface="Calibri Light" charset="0"/>
                <a:ea typeface="Calibri Light" charset="0"/>
                <a:cs typeface="Calibri Light" charset="0"/>
              </a:rPr>
              <a:t>sarbani.roy@jadavpuruniversity.in</a:t>
            </a:r>
            <a:r>
              <a:rPr lang="en-GB" altLang="en-US" dirty="0">
                <a:latin typeface="Calibri Light" charset="0"/>
                <a:ea typeface="Calibri Light" charset="0"/>
                <a:cs typeface="Calibri Light" charset="0"/>
              </a:rPr>
              <a:t> </a:t>
            </a:r>
          </a:p>
          <a:p>
            <a:pPr algn="l">
              <a:lnSpc>
                <a:spcPct val="80000"/>
              </a:lnSpc>
            </a:pPr>
            <a:r>
              <a:rPr lang="en-GB" altLang="en-US" dirty="0">
                <a:latin typeface="Calibri Light" charset="0"/>
                <a:ea typeface="Calibri Light" charset="0"/>
                <a:cs typeface="Calibri Light" charset="0"/>
              </a:rPr>
              <a:t>Room: CC-5-7</a:t>
            </a:r>
          </a:p>
          <a:p>
            <a:pPr algn="l">
              <a:lnSpc>
                <a:spcPct val="80000"/>
              </a:lnSpc>
            </a:pPr>
            <a:r>
              <a:rPr lang="en-GB" altLang="en-US" dirty="0">
                <a:latin typeface="Calibri Light" charset="0"/>
                <a:ea typeface="Calibri Light" charset="0"/>
                <a:cs typeface="Calibri Light" charset="0"/>
              </a:rPr>
              <a:t>Phone: 9051639328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Docker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209800"/>
            <a:ext cx="4742239" cy="24776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089164"/>
            <a:ext cx="3810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0"/>
              </a:spcBef>
              <a:buFont typeface="Arial" charset="0"/>
              <a:buChar char="•"/>
            </a:pPr>
            <a:r>
              <a:rPr lang="en-US" dirty="0">
                <a:latin typeface="+mj-lt"/>
                <a:ea typeface="+mj-ea"/>
                <a:cs typeface="+mj-cs"/>
              </a:rPr>
              <a:t>Docker uses a client-server architecture</a:t>
            </a:r>
            <a:r>
              <a:rPr lang="en-US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285750" indent="-285750" algn="just">
              <a:spcBef>
                <a:spcPct val="0"/>
              </a:spcBef>
              <a:buFont typeface="Arial" charset="0"/>
              <a:buChar char="•"/>
            </a:pPr>
            <a:r>
              <a:rPr lang="en-US" dirty="0" smtClean="0">
                <a:latin typeface="+mj-lt"/>
                <a:ea typeface="+mj-ea"/>
                <a:cs typeface="+mj-cs"/>
              </a:rPr>
              <a:t>The </a:t>
            </a:r>
            <a:r>
              <a:rPr lang="en-US" dirty="0">
                <a:latin typeface="+mj-lt"/>
                <a:ea typeface="+mj-ea"/>
                <a:cs typeface="+mj-cs"/>
              </a:rPr>
              <a:t>Docker client talks to the Docker daemon, which does the </a:t>
            </a:r>
            <a:r>
              <a:rPr lang="en-US" dirty="0" smtClean="0">
                <a:latin typeface="+mj-lt"/>
                <a:ea typeface="+mj-ea"/>
                <a:cs typeface="+mj-cs"/>
              </a:rPr>
              <a:t>building</a:t>
            </a:r>
            <a:r>
              <a:rPr lang="en-US" dirty="0">
                <a:latin typeface="+mj-lt"/>
                <a:ea typeface="+mj-ea"/>
                <a:cs typeface="+mj-cs"/>
              </a:rPr>
              <a:t>, running, and distributing </a:t>
            </a:r>
            <a:r>
              <a:rPr lang="en-US" dirty="0" smtClean="0">
                <a:latin typeface="+mj-lt"/>
                <a:ea typeface="+mj-ea"/>
                <a:cs typeface="+mj-cs"/>
              </a:rPr>
              <a:t>Docker </a:t>
            </a:r>
            <a:r>
              <a:rPr lang="en-US" dirty="0">
                <a:latin typeface="+mj-lt"/>
                <a:ea typeface="+mj-ea"/>
                <a:cs typeface="+mj-cs"/>
              </a:rPr>
              <a:t>containers. </a:t>
            </a:r>
            <a:endParaRPr lang="en-US" dirty="0" smtClean="0">
              <a:latin typeface="+mj-lt"/>
              <a:ea typeface="+mj-ea"/>
              <a:cs typeface="+mj-cs"/>
            </a:endParaRPr>
          </a:p>
          <a:p>
            <a:pPr marL="285750" indent="-285750" algn="just">
              <a:spcBef>
                <a:spcPct val="0"/>
              </a:spcBef>
              <a:buFont typeface="Arial" charset="0"/>
              <a:buChar char="•"/>
            </a:pPr>
            <a:r>
              <a:rPr lang="en-US" dirty="0" smtClean="0">
                <a:latin typeface="+mj-lt"/>
                <a:ea typeface="+mj-ea"/>
                <a:cs typeface="+mj-cs"/>
              </a:rPr>
              <a:t>The </a:t>
            </a:r>
            <a:r>
              <a:rPr lang="en-US" dirty="0">
                <a:latin typeface="+mj-lt"/>
                <a:ea typeface="+mj-ea"/>
                <a:cs typeface="+mj-cs"/>
              </a:rPr>
              <a:t>Docker client and daemon can run on the same system, or </a:t>
            </a:r>
            <a:r>
              <a:rPr lang="en-US" dirty="0" smtClean="0">
                <a:latin typeface="+mj-lt"/>
                <a:ea typeface="+mj-ea"/>
                <a:cs typeface="+mj-cs"/>
              </a:rPr>
              <a:t>can </a:t>
            </a:r>
            <a:r>
              <a:rPr lang="en-US" dirty="0">
                <a:latin typeface="+mj-lt"/>
                <a:ea typeface="+mj-ea"/>
                <a:cs typeface="+mj-cs"/>
              </a:rPr>
              <a:t>connect a Docker client to a remote Docker </a:t>
            </a:r>
            <a:r>
              <a:rPr lang="en-US" dirty="0" smtClean="0">
                <a:latin typeface="+mj-lt"/>
                <a:ea typeface="+mj-ea"/>
                <a:cs typeface="+mj-cs"/>
              </a:rPr>
              <a:t>daemon.</a:t>
            </a:r>
          </a:p>
          <a:p>
            <a:pPr marL="285750" indent="-285750" algn="just">
              <a:spcBef>
                <a:spcPct val="0"/>
              </a:spcBef>
              <a:buFont typeface="Arial" charset="0"/>
              <a:buChar char="•"/>
            </a:pPr>
            <a:r>
              <a:rPr lang="en-US" dirty="0" smtClean="0">
                <a:latin typeface="+mj-lt"/>
                <a:ea typeface="+mj-ea"/>
                <a:cs typeface="+mj-cs"/>
              </a:rPr>
              <a:t>The </a:t>
            </a:r>
            <a:r>
              <a:rPr lang="en-US" dirty="0">
                <a:latin typeface="+mj-lt"/>
                <a:ea typeface="+mj-ea"/>
                <a:cs typeface="+mj-cs"/>
              </a:rPr>
              <a:t>Docker client and daemon communicate using a REST </a:t>
            </a:r>
            <a:r>
              <a:rPr lang="en-US" dirty="0" smtClean="0">
                <a:latin typeface="+mj-lt"/>
                <a:ea typeface="+mj-ea"/>
                <a:cs typeface="+mj-cs"/>
              </a:rPr>
              <a:t>API. </a:t>
            </a:r>
          </a:p>
          <a:p>
            <a:pPr marL="285750" indent="-285750" algn="just">
              <a:spcBef>
                <a:spcPct val="0"/>
              </a:spcBef>
              <a:buFont typeface="Arial" charset="0"/>
              <a:buChar char="•"/>
            </a:pPr>
            <a:r>
              <a:rPr lang="en-US" dirty="0" smtClean="0">
                <a:latin typeface="+mj-lt"/>
                <a:ea typeface="+mj-ea"/>
                <a:cs typeface="+mj-cs"/>
              </a:rPr>
              <a:t>Another </a:t>
            </a:r>
            <a:r>
              <a:rPr lang="en-US" dirty="0">
                <a:latin typeface="+mj-lt"/>
                <a:ea typeface="+mj-ea"/>
                <a:cs typeface="+mj-cs"/>
              </a:rPr>
              <a:t>Docker client is Docker Compose, that lets you work with applications consisting of a set of containers</a:t>
            </a:r>
            <a:r>
              <a:rPr lang="en-US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285750" indent="-285750" algn="just">
              <a:spcBef>
                <a:spcPct val="0"/>
              </a:spcBef>
              <a:buFont typeface="Arial" charset="0"/>
              <a:buChar char="•"/>
            </a:pPr>
            <a:r>
              <a:rPr lang="en-US" dirty="0"/>
              <a:t>A daemon can also communicate with other daemons to manage Docker services.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0476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Containers are a good way to bundle and run </a:t>
            </a:r>
            <a:r>
              <a:rPr lang="en-US" dirty="0" smtClean="0"/>
              <a:t>applications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a production environment, you need to manage the containers that run the applications and ensure that there is no </a:t>
            </a:r>
            <a:r>
              <a:rPr lang="en-US" dirty="0" smtClean="0"/>
              <a:t>downtime</a:t>
            </a:r>
          </a:p>
          <a:p>
            <a:pPr lvl="1" algn="just"/>
            <a:r>
              <a:rPr lang="en-US" dirty="0" smtClean="0"/>
              <a:t>For </a:t>
            </a:r>
            <a:r>
              <a:rPr lang="en-US" dirty="0"/>
              <a:t>example, if a container goes down, another container needs to start. Wouldn't it be easier if this </a:t>
            </a:r>
            <a:r>
              <a:rPr lang="en-US" dirty="0" smtClean="0"/>
              <a:t>behavior </a:t>
            </a:r>
            <a:r>
              <a:rPr lang="en-US" dirty="0"/>
              <a:t>was handled by a system</a:t>
            </a:r>
            <a:r>
              <a:rPr lang="en-US" dirty="0" smtClean="0"/>
              <a:t>?</a:t>
            </a:r>
          </a:p>
          <a:p>
            <a:pPr algn="just"/>
            <a:r>
              <a:rPr lang="en-US" dirty="0" smtClean="0"/>
              <a:t>Solution </a:t>
            </a:r>
            <a:r>
              <a:rPr lang="mr-IN" dirty="0" smtClean="0"/>
              <a:t>…</a:t>
            </a:r>
            <a:r>
              <a:rPr lang="en-US" dirty="0" smtClean="0"/>
              <a:t>Kubernetes</a:t>
            </a:r>
            <a:endParaRPr lang="en-US" dirty="0"/>
          </a:p>
          <a:p>
            <a:pPr algn="just"/>
            <a:r>
              <a:rPr lang="en-US" dirty="0" smtClean="0"/>
              <a:t>Kubernetes </a:t>
            </a:r>
            <a:r>
              <a:rPr lang="en-US" dirty="0"/>
              <a:t>provides </a:t>
            </a:r>
            <a:r>
              <a:rPr lang="en-US" dirty="0" smtClean="0"/>
              <a:t>a </a:t>
            </a:r>
            <a:r>
              <a:rPr lang="en-US" dirty="0"/>
              <a:t>framework to run distributed systems resiliently. It takes care of scaling and failover for </a:t>
            </a:r>
            <a:r>
              <a:rPr lang="en-US" dirty="0" smtClean="0"/>
              <a:t>application</a:t>
            </a:r>
            <a:r>
              <a:rPr lang="en-US" dirty="0"/>
              <a:t>, provides deployment patterns, and </a:t>
            </a:r>
            <a:r>
              <a:rPr lang="en-US" dirty="0" smtClean="0"/>
              <a:t>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36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</a:p>
          <a:p>
            <a:pPr marL="742950" lvl="2" indent="-342900"/>
            <a:r>
              <a:rPr lang="en-US" dirty="0"/>
              <a:t>Service discovery and load balancing</a:t>
            </a:r>
          </a:p>
          <a:p>
            <a:pPr marL="742950" lvl="2" indent="-342900"/>
            <a:r>
              <a:rPr lang="en-US" dirty="0"/>
              <a:t>Storage </a:t>
            </a:r>
            <a:r>
              <a:rPr lang="en-US" dirty="0" smtClean="0"/>
              <a:t>orchestration</a:t>
            </a:r>
          </a:p>
          <a:p>
            <a:pPr marL="742950" lvl="2" indent="-342900"/>
            <a:r>
              <a:rPr lang="en-US" dirty="0"/>
              <a:t>Automated rollouts and rollbacks</a:t>
            </a:r>
          </a:p>
          <a:p>
            <a:pPr marL="742950" lvl="2" indent="-342900"/>
            <a:r>
              <a:rPr lang="en-US" dirty="0"/>
              <a:t>Automatic bin packing</a:t>
            </a:r>
          </a:p>
          <a:p>
            <a:pPr marL="742950" lvl="2" indent="-342900"/>
            <a:r>
              <a:rPr lang="en-US" dirty="0"/>
              <a:t>Self-healing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Docker</a:t>
            </a:r>
            <a:r>
              <a:rPr lang="en-US" sz="2000" dirty="0"/>
              <a:t> runs on a single node, whereas </a:t>
            </a:r>
            <a:r>
              <a:rPr lang="en-US" sz="2000" b="1" dirty="0"/>
              <a:t>Kubernetes</a:t>
            </a:r>
            <a:r>
              <a:rPr lang="en-US" sz="2000" dirty="0"/>
              <a:t> is designed to run across a </a:t>
            </a:r>
            <a:r>
              <a:rPr lang="en-US" sz="2000" dirty="0" smtClean="0"/>
              <a:t>cluster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9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000" dirty="0"/>
              <a:t>AWS</a:t>
            </a:r>
            <a:endParaRPr lang="en-IN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3051" y="3143250"/>
            <a:ext cx="5101666" cy="245745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543051" y="2149079"/>
            <a:ext cx="571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350" dirty="0"/>
              <a:t>Amazon Web Services provides on-demand cloud computing platforms to individuals, companies and governments, on a metered pay-as-you-go basis.</a:t>
            </a:r>
          </a:p>
          <a:p>
            <a:pPr algn="ctr"/>
            <a:endParaRPr lang="en-IN" sz="135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10FB-7089-6F4C-8D4A-F15A973A3C30}" type="datetime1">
              <a:rPr lang="en-IN" smtClean="0"/>
              <a:t>25/03/21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Sarbani Roy, Jadavpur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ED2-3AAD-3B45-8244-B1782E118B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9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000" dirty="0"/>
              <a:t>Companies using AWS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074174"/>
            <a:ext cx="860615" cy="366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121687"/>
            <a:ext cx="842858" cy="27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544" y="2107400"/>
            <a:ext cx="1014286" cy="285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000" y="2107401"/>
            <a:ext cx="1042857" cy="278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6451" y="2107400"/>
            <a:ext cx="928571" cy="3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2614" y="2057401"/>
            <a:ext cx="742857" cy="3285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5900" y="2557783"/>
            <a:ext cx="860615" cy="2233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4602" y="2514132"/>
            <a:ext cx="880781" cy="2642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2605" y="2488249"/>
            <a:ext cx="635714" cy="2928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6000" y="2491820"/>
            <a:ext cx="964286" cy="2857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22164" y="2495392"/>
            <a:ext cx="992858" cy="2785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10849" y="2558945"/>
            <a:ext cx="486389" cy="1961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85900" y="2988574"/>
            <a:ext cx="685800" cy="2022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14600" y="2899383"/>
            <a:ext cx="787947" cy="2837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72605" y="3018289"/>
            <a:ext cx="1047758" cy="1648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05309" y="2974459"/>
            <a:ext cx="934978" cy="2052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86451" y="3018288"/>
            <a:ext cx="928571" cy="1442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14560" y="2876777"/>
            <a:ext cx="543540" cy="3299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85900" y="3384463"/>
            <a:ext cx="750000" cy="18571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493172" y="3305274"/>
            <a:ext cx="885714" cy="27857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572603" y="3305272"/>
            <a:ext cx="885714" cy="23571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847430" y="3301701"/>
            <a:ext cx="621428" cy="2857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97164" y="3326701"/>
            <a:ext cx="842858" cy="23571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982614" y="3361134"/>
            <a:ext cx="661671" cy="2113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21701" y="3674373"/>
            <a:ext cx="650000" cy="37142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502450" y="3656517"/>
            <a:ext cx="685715" cy="40714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825543" y="3599562"/>
            <a:ext cx="414286" cy="47142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729941" y="3835274"/>
            <a:ext cx="934978" cy="1995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961451" y="3874218"/>
            <a:ext cx="853571" cy="16822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919519" y="3859990"/>
            <a:ext cx="779058" cy="17572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517387" y="4303024"/>
            <a:ext cx="698343" cy="15463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416079" y="4248197"/>
            <a:ext cx="979304" cy="2236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595730" y="4210330"/>
            <a:ext cx="885714" cy="26749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827258" y="4246183"/>
            <a:ext cx="716292" cy="28544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961451" y="4274120"/>
            <a:ext cx="891865" cy="20460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000260" y="4225403"/>
            <a:ext cx="664286" cy="26428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485901" y="4778650"/>
            <a:ext cx="652409" cy="21346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457573" y="4771926"/>
            <a:ext cx="934760" cy="18133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761258" y="4781807"/>
            <a:ext cx="478571" cy="20714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135974" y="4753235"/>
            <a:ext cx="528572" cy="23571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744226" y="4774664"/>
            <a:ext cx="857143" cy="22142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6105766" y="4679374"/>
            <a:ext cx="471428" cy="32142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6922817" y="5120355"/>
            <a:ext cx="828572" cy="2642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5912907" y="5100412"/>
            <a:ext cx="857143" cy="32857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4857082" y="5176489"/>
            <a:ext cx="686468" cy="25249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3682196" y="5113277"/>
            <a:ext cx="828572" cy="32142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2401190" y="5163353"/>
            <a:ext cx="956269" cy="265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547179" y="5127616"/>
            <a:ext cx="678572" cy="30714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468E-7317-564E-AFA5-0399DCE648CA}" type="datetime1">
              <a:rPr lang="en-IN" smtClean="0"/>
              <a:t>25/03/21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Sarbani Roy, Jadavpur University</a:t>
            </a:r>
            <a:endParaRPr lang="en-US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ED2-3AAD-3B45-8244-B1782E118B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71550"/>
            <a:ext cx="7029450" cy="629199"/>
          </a:xfrm>
        </p:spPr>
        <p:txBody>
          <a:bodyPr>
            <a:normAutofit/>
          </a:bodyPr>
          <a:lstStyle/>
          <a:p>
            <a:r>
              <a:rPr lang="en-US" sz="3000" dirty="0"/>
              <a:t>AWS Services</a:t>
            </a:r>
            <a:endParaRPr lang="en-IN" sz="3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25" y="2834975"/>
            <a:ext cx="551330" cy="6511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4474" y="351802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Amazon S3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27924" y="2843438"/>
            <a:ext cx="514349" cy="5979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55309" y="3521186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Amazon Lambda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30387" y="2887705"/>
            <a:ext cx="514350" cy="6016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49436" y="3495304"/>
            <a:ext cx="16755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/>
              <a:t>Amazon API Gateway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12295" y="2846149"/>
            <a:ext cx="516905" cy="6252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67059" y="3505000"/>
            <a:ext cx="10559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/>
              <a:t>Amazon EC2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14451" y="4189278"/>
            <a:ext cx="800099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900" dirty="0"/>
              <a:t>An object storage that can store and retrieve data from anywhere.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0" y="4182553"/>
            <a:ext cx="873162" cy="10618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A compute service that lets you run code without provisioning or managing servers</a:t>
            </a:r>
            <a:endParaRPr lang="en-IN" sz="900" dirty="0"/>
          </a:p>
        </p:txBody>
      </p:sp>
      <p:sp>
        <p:nvSpPr>
          <p:cNvPr id="21" name="Down Arrow 20"/>
          <p:cNvSpPr/>
          <p:nvPr/>
        </p:nvSpPr>
        <p:spPr>
          <a:xfrm>
            <a:off x="1637204" y="3771900"/>
            <a:ext cx="154592" cy="3625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2" name="Down Arrow 21"/>
          <p:cNvSpPr/>
          <p:nvPr/>
        </p:nvSpPr>
        <p:spPr>
          <a:xfrm>
            <a:off x="3758002" y="3768553"/>
            <a:ext cx="128198" cy="3625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3" name="Down Arrow 22"/>
          <p:cNvSpPr/>
          <p:nvPr/>
        </p:nvSpPr>
        <p:spPr>
          <a:xfrm>
            <a:off x="6730056" y="3764247"/>
            <a:ext cx="148336" cy="3625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4" name="Down Arrow 23"/>
          <p:cNvSpPr/>
          <p:nvPr/>
        </p:nvSpPr>
        <p:spPr>
          <a:xfrm>
            <a:off x="4717213" y="3771900"/>
            <a:ext cx="140537" cy="3625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5" name="TextBox 24"/>
          <p:cNvSpPr txBox="1"/>
          <p:nvPr/>
        </p:nvSpPr>
        <p:spPr>
          <a:xfrm>
            <a:off x="4358529" y="4189276"/>
            <a:ext cx="956421" cy="133882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Provides secure and resizable compute capacity. Designed to make web-scale cloud computing easier. </a:t>
            </a:r>
            <a:endParaRPr lang="en-IN" sz="9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849468" y="3140596"/>
            <a:ext cx="0" cy="0"/>
          </a:xfrm>
          <a:prstGeom prst="line">
            <a:avLst/>
          </a:prstGeom>
          <a:ln w="104775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35168" y="3143250"/>
            <a:ext cx="0" cy="0"/>
          </a:xfrm>
          <a:prstGeom prst="line">
            <a:avLst/>
          </a:prstGeom>
          <a:ln w="104775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10784" y="3140596"/>
            <a:ext cx="0" cy="0"/>
          </a:xfrm>
          <a:prstGeom prst="line">
            <a:avLst/>
          </a:prstGeom>
          <a:ln w="104775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96484" y="3143250"/>
            <a:ext cx="0" cy="0"/>
          </a:xfrm>
          <a:prstGeom prst="line">
            <a:avLst/>
          </a:prstGeom>
          <a:ln w="104775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16273" y="4228486"/>
            <a:ext cx="1096772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900" dirty="0"/>
              <a:t>Used to create, publish, maintain, monitor, and secure APIs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839384" y="2286000"/>
            <a:ext cx="0" cy="0"/>
          </a:xfrm>
          <a:prstGeom prst="line">
            <a:avLst/>
          </a:prstGeom>
          <a:ln w="104775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25084" y="2288654"/>
            <a:ext cx="0" cy="0"/>
          </a:xfrm>
          <a:prstGeom prst="line">
            <a:avLst/>
          </a:prstGeom>
          <a:ln w="104775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00700" y="2286000"/>
            <a:ext cx="0" cy="0"/>
          </a:xfrm>
          <a:prstGeom prst="line">
            <a:avLst/>
          </a:prstGeom>
          <a:ln w="104775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86400" y="2288654"/>
            <a:ext cx="0" cy="0"/>
          </a:xfrm>
          <a:prstGeom prst="line">
            <a:avLst/>
          </a:prstGeom>
          <a:ln w="104775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>
            <a:off x="6730055" y="2702403"/>
            <a:ext cx="148336" cy="17933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6" name="Bent Arrow 5"/>
          <p:cNvSpPr/>
          <p:nvPr/>
        </p:nvSpPr>
        <p:spPr>
          <a:xfrm rot="5400000" flipV="1">
            <a:off x="3543301" y="2269192"/>
            <a:ext cx="571499" cy="228599"/>
          </a:xfrm>
          <a:prstGeom prst="bentArrow">
            <a:avLst>
              <a:gd name="adj1" fmla="val 25000"/>
              <a:gd name="adj2" fmla="val 23529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3630" y="2843439"/>
            <a:ext cx="524789" cy="577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438" y="1828801"/>
            <a:ext cx="599421" cy="6048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8181" y="1858897"/>
            <a:ext cx="603994" cy="5985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6557" y="1771650"/>
            <a:ext cx="681599" cy="68159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490946" y="4182554"/>
            <a:ext cx="800099" cy="7848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900" dirty="0"/>
              <a:t>A fully managed </a:t>
            </a:r>
            <a:r>
              <a:rPr lang="en-IN" sz="900" dirty="0" err="1"/>
              <a:t>NoSQL</a:t>
            </a:r>
            <a:r>
              <a:rPr lang="en-IN" sz="900" dirty="0"/>
              <a:t> </a:t>
            </a:r>
            <a:r>
              <a:rPr lang="en-IN" sz="900"/>
              <a:t>database service.</a:t>
            </a:r>
            <a:endParaRPr lang="en-IN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423818" y="2391338"/>
            <a:ext cx="658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Storage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33992" y="2432135"/>
            <a:ext cx="758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Compute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62883" y="2361770"/>
            <a:ext cx="173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Networking and Content delivery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88513" y="3518029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/>
              <a:t>dynamoDB</a:t>
            </a:r>
            <a:endParaRPr lang="en-IN" sz="1200" dirty="0"/>
          </a:p>
        </p:txBody>
      </p:sp>
      <p:sp>
        <p:nvSpPr>
          <p:cNvPr id="47" name="Down Arrow 46"/>
          <p:cNvSpPr/>
          <p:nvPr/>
        </p:nvSpPr>
        <p:spPr>
          <a:xfrm>
            <a:off x="2824310" y="3771900"/>
            <a:ext cx="154592" cy="3625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0582" y="1828801"/>
            <a:ext cx="614987" cy="61498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578701" y="2414154"/>
            <a:ext cx="658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Storage</a:t>
            </a:r>
          </a:p>
        </p:txBody>
      </p:sp>
      <p:sp>
        <p:nvSpPr>
          <p:cNvPr id="50" name="Bent Arrow 49"/>
          <p:cNvSpPr/>
          <p:nvPr/>
        </p:nvSpPr>
        <p:spPr>
          <a:xfrm rot="5400000">
            <a:off x="4438406" y="2248144"/>
            <a:ext cx="556298" cy="228600"/>
          </a:xfrm>
          <a:prstGeom prst="bentArrow">
            <a:avLst>
              <a:gd name="adj1" fmla="val 25000"/>
              <a:gd name="adj2" fmla="val 23529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solidFill>
                <a:schemeClr val="tx1"/>
              </a:solidFill>
            </a:endParaRPr>
          </a:p>
        </p:txBody>
      </p:sp>
      <p:sp>
        <p:nvSpPr>
          <p:cNvPr id="51" name="Down Arrow 50"/>
          <p:cNvSpPr/>
          <p:nvPr/>
        </p:nvSpPr>
        <p:spPr>
          <a:xfrm>
            <a:off x="1657486" y="2612735"/>
            <a:ext cx="148336" cy="17933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52" name="Down Arrow 51"/>
          <p:cNvSpPr/>
          <p:nvPr/>
        </p:nvSpPr>
        <p:spPr>
          <a:xfrm>
            <a:off x="2777051" y="2607990"/>
            <a:ext cx="148336" cy="17933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2893-F107-8742-A52F-61EC3657F7A3}" type="datetime1">
              <a:rPr lang="en-IN" smtClean="0"/>
              <a:t>25/03/21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Sarbani Roy, Jadavpur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ED2-3AAD-3B45-8244-B1782E118B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6" grpId="0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4" grpId="0" animBg="1"/>
      <p:bldP spid="38" grpId="0" animBg="1"/>
      <p:bldP spid="6" grpId="0" animBg="1"/>
      <p:bldP spid="42" grpId="0" animBg="1"/>
      <p:bldP spid="46" grpId="0"/>
      <p:bldP spid="47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S3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Amazon Simple Storage Service (Amazon S3) is </a:t>
            </a:r>
            <a:r>
              <a:rPr lang="en-IN" dirty="0" smtClean="0"/>
              <a:t>storage service for the Internet based applications 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You can use Amazon S3 to store and retrieve any amount of data at any time, from anywhere on the web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5D18-609E-D64E-A511-29F17AB4B885}" type="datetime1">
              <a:rPr lang="en-IN" smtClean="0"/>
              <a:t>25/03/21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Sarbani Roy, Jadavpur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ED2-3AAD-3B45-8244-B1782E118B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84246"/>
          </a:xfrm>
        </p:spPr>
        <p:txBody>
          <a:bodyPr>
            <a:noAutofit/>
          </a:bodyPr>
          <a:lstStyle/>
          <a:p>
            <a:pPr algn="l"/>
            <a:r>
              <a:rPr lang="en-IN" sz="2700" dirty="0"/>
              <a:t>How to use the AWS Management Console to perform tasks in S3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1650" y="2171700"/>
            <a:ext cx="800100" cy="40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Create a Bucket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500" y="2171700"/>
            <a:ext cx="1143000" cy="40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Add an object to  a Bucket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0550" y="2171700"/>
            <a:ext cx="800100" cy="40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View an object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2171700"/>
            <a:ext cx="1371600" cy="40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Delete an object and Bucket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71750" y="2371725"/>
            <a:ext cx="285750" cy="0"/>
          </a:xfrm>
          <a:prstGeom prst="straightConnector1">
            <a:avLst/>
          </a:prstGeom>
          <a:ln w="22225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000500" y="2371725"/>
            <a:ext cx="400050" cy="0"/>
          </a:xfrm>
          <a:prstGeom prst="straightConnector1">
            <a:avLst/>
          </a:prstGeom>
          <a:ln w="22225">
            <a:solidFill>
              <a:schemeClr val="tx1">
                <a:alpha val="2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5200650" y="2371725"/>
            <a:ext cx="285750" cy="0"/>
          </a:xfrm>
          <a:prstGeom prst="straightConnector1">
            <a:avLst/>
          </a:prstGeom>
          <a:ln w="22225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501" y="2828086"/>
            <a:ext cx="3021806" cy="8358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3654961"/>
            <a:ext cx="2167078" cy="18771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72151" y="2828085"/>
            <a:ext cx="1921669" cy="957263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2114550" y="2628900"/>
            <a:ext cx="171450" cy="19918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8" name="Bent-Up Arrow 17"/>
          <p:cNvSpPr/>
          <p:nvPr/>
        </p:nvSpPr>
        <p:spPr>
          <a:xfrm rot="5400000">
            <a:off x="2360169" y="3874644"/>
            <a:ext cx="537462" cy="1028700"/>
          </a:xfrm>
          <a:prstGeom prst="bent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9" name="Bent-Up Arrow 18"/>
          <p:cNvSpPr/>
          <p:nvPr/>
        </p:nvSpPr>
        <p:spPr>
          <a:xfrm>
            <a:off x="6178713" y="4041683"/>
            <a:ext cx="537462" cy="1028700"/>
          </a:xfrm>
          <a:prstGeom prst="bent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EE14-0C29-F746-A5E3-DEE6451172EB}" type="datetime1">
              <a:rPr lang="en-IN" smtClean="0"/>
              <a:t>25/03/21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Sarbani Roy, Jadavpur University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ED2-3AAD-3B45-8244-B1782E118B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How to use the AWS Management Console to perform tasks in S3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1650" y="2171700"/>
            <a:ext cx="800100" cy="40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Create a Bucket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500" y="2171700"/>
            <a:ext cx="1143000" cy="400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Add an object to  a Bucket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0550" y="2171700"/>
            <a:ext cx="800100" cy="40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View an object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2171700"/>
            <a:ext cx="1371600" cy="40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Delete an object and Bucket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71750" y="2371725"/>
            <a:ext cx="285750" cy="0"/>
          </a:xfrm>
          <a:prstGeom prst="straightConnector1">
            <a:avLst/>
          </a:prstGeom>
          <a:ln w="22225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000500" y="2371725"/>
            <a:ext cx="400050" cy="0"/>
          </a:xfrm>
          <a:prstGeom prst="straightConnector1">
            <a:avLst/>
          </a:prstGeom>
          <a:ln w="22225">
            <a:solidFill>
              <a:schemeClr val="tx1">
                <a:alpha val="2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5200650" y="2371725"/>
            <a:ext cx="285750" cy="0"/>
          </a:xfrm>
          <a:prstGeom prst="straightConnector1">
            <a:avLst/>
          </a:prstGeom>
          <a:ln w="22225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wn Arrow 16"/>
          <p:cNvSpPr/>
          <p:nvPr/>
        </p:nvSpPr>
        <p:spPr>
          <a:xfrm>
            <a:off x="3343275" y="2623787"/>
            <a:ext cx="171450" cy="199185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8" name="Bent-Up Arrow 17"/>
          <p:cNvSpPr/>
          <p:nvPr/>
        </p:nvSpPr>
        <p:spPr>
          <a:xfrm rot="5400000">
            <a:off x="2381810" y="3829052"/>
            <a:ext cx="571500" cy="971550"/>
          </a:xfrm>
          <a:prstGeom prst="bent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9" name="Bent-Up Arrow 18"/>
          <p:cNvSpPr/>
          <p:nvPr/>
        </p:nvSpPr>
        <p:spPr>
          <a:xfrm>
            <a:off x="5946123" y="4081845"/>
            <a:ext cx="507837" cy="800100"/>
          </a:xfrm>
          <a:prstGeom prst="bent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3025" y="2855501"/>
            <a:ext cx="2743200" cy="981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9381" y="4029077"/>
            <a:ext cx="2565239" cy="1543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2659" y="2670393"/>
            <a:ext cx="2228633" cy="1358684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ACED-DEE9-2F40-B604-768E33BEBCAB}" type="datetime1">
              <a:rPr lang="en-IN" smtClean="0"/>
              <a:t>25/03/21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Sarbani Roy, Jadavpur University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ED2-3AAD-3B45-8244-B1782E118B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6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Minimize hardware costs </a:t>
            </a:r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/>
              <a:t>virtual servers on one physical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Easily </a:t>
            </a:r>
            <a:r>
              <a:rPr lang="en-US" dirty="0"/>
              <a:t>move VMs to other </a:t>
            </a:r>
            <a:r>
              <a:rPr lang="en-US" dirty="0" smtClean="0"/>
              <a:t>physical machine </a:t>
            </a:r>
          </a:p>
          <a:p>
            <a:r>
              <a:rPr lang="en-US" dirty="0" smtClean="0"/>
              <a:t>Consolidation</a:t>
            </a:r>
          </a:p>
          <a:p>
            <a:pPr lvl="1"/>
            <a:r>
              <a:rPr lang="en-US" dirty="0" smtClean="0"/>
              <a:t>Increase </a:t>
            </a:r>
            <a:r>
              <a:rPr lang="en-US" dirty="0"/>
              <a:t>device </a:t>
            </a:r>
            <a:r>
              <a:rPr lang="en-US" dirty="0" smtClean="0"/>
              <a:t>utilization</a:t>
            </a:r>
          </a:p>
          <a:p>
            <a:pPr lvl="1"/>
            <a:r>
              <a:rPr lang="en-US" dirty="0" smtClean="0"/>
              <a:t>Conserve </a:t>
            </a:r>
            <a:r>
              <a:rPr lang="en-US" dirty="0"/>
              <a:t>power </a:t>
            </a:r>
            <a:endParaRPr lang="en-US" dirty="0" smtClean="0"/>
          </a:p>
          <a:p>
            <a:r>
              <a:rPr lang="en-US" dirty="0" smtClean="0"/>
              <a:t>Simplified </a:t>
            </a:r>
            <a:r>
              <a:rPr lang="en-US" dirty="0"/>
              <a:t>provisioning/administration of hardware and software </a:t>
            </a:r>
            <a:endParaRPr lang="en-US" dirty="0" smtClean="0"/>
          </a:p>
          <a:p>
            <a:r>
              <a:rPr lang="en-US" dirty="0" smtClean="0"/>
              <a:t>Scalability </a:t>
            </a:r>
            <a:r>
              <a:rPr lang="en-US" dirty="0"/>
              <a:t>and </a:t>
            </a:r>
            <a:r>
              <a:rPr lang="en-US" dirty="0" smtClean="0"/>
              <a:t>Flexibility</a:t>
            </a:r>
          </a:p>
          <a:p>
            <a:r>
              <a:rPr lang="en-US" dirty="0" smtClean="0"/>
              <a:t>Multiple </a:t>
            </a:r>
            <a:r>
              <a:rPr lang="en-US" dirty="0"/>
              <a:t>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37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How to use the AWS Management Console to perform tasks in S3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1650" y="2171700"/>
            <a:ext cx="800100" cy="40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Create a Bucket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500" y="2171700"/>
            <a:ext cx="1143000" cy="40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Add an object to  a Bucket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0550" y="2171700"/>
            <a:ext cx="800100" cy="400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View an object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2171700"/>
            <a:ext cx="1371600" cy="40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Delete an object and Bucket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71750" y="2371725"/>
            <a:ext cx="285750" cy="0"/>
          </a:xfrm>
          <a:prstGeom prst="straightConnector1">
            <a:avLst/>
          </a:prstGeom>
          <a:ln w="22225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000500" y="2371725"/>
            <a:ext cx="400050" cy="0"/>
          </a:xfrm>
          <a:prstGeom prst="straightConnector1">
            <a:avLst/>
          </a:prstGeom>
          <a:ln w="22225">
            <a:solidFill>
              <a:schemeClr val="tx1">
                <a:alpha val="2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5200650" y="2371725"/>
            <a:ext cx="285750" cy="0"/>
          </a:xfrm>
          <a:prstGeom prst="straightConnector1">
            <a:avLst/>
          </a:prstGeom>
          <a:ln w="22225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wn Arrow 16"/>
          <p:cNvSpPr/>
          <p:nvPr/>
        </p:nvSpPr>
        <p:spPr>
          <a:xfrm>
            <a:off x="4714875" y="2628900"/>
            <a:ext cx="171450" cy="199185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9" name="Bent-Up Arrow 18"/>
          <p:cNvSpPr/>
          <p:nvPr/>
        </p:nvSpPr>
        <p:spPr>
          <a:xfrm rot="16200000" flipH="1">
            <a:off x="4791152" y="3522592"/>
            <a:ext cx="556131" cy="1227044"/>
          </a:xfrm>
          <a:prstGeom prst="bent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9327" y="2871790"/>
            <a:ext cx="1914525" cy="9358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3051" y="3022997"/>
            <a:ext cx="2895836" cy="265357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4154-FAA2-4B46-B932-B0AE6C35EAF6}" type="datetime1">
              <a:rPr lang="en-IN" smtClean="0"/>
              <a:t>25/03/21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Sarbani Roy, Jadavpur University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ED2-3AAD-3B45-8244-B1782E118B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2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How to use the AWS Management Console to perform tasks in S3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1650" y="2171700"/>
            <a:ext cx="800100" cy="40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Create a Bucket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7500" y="2171700"/>
            <a:ext cx="1143000" cy="40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Add an object to  a Bucket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0550" y="2171700"/>
            <a:ext cx="800100" cy="40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View an object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2171700"/>
            <a:ext cx="1371600" cy="400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Delete an object and Bucket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71750" y="2371725"/>
            <a:ext cx="285750" cy="0"/>
          </a:xfrm>
          <a:prstGeom prst="straightConnector1">
            <a:avLst/>
          </a:prstGeom>
          <a:ln w="22225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000500" y="2371725"/>
            <a:ext cx="400050" cy="0"/>
          </a:xfrm>
          <a:prstGeom prst="straightConnector1">
            <a:avLst/>
          </a:prstGeom>
          <a:ln w="22225">
            <a:solidFill>
              <a:schemeClr val="tx1">
                <a:alpha val="2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5200650" y="2371725"/>
            <a:ext cx="285750" cy="0"/>
          </a:xfrm>
          <a:prstGeom prst="straightConnector1">
            <a:avLst/>
          </a:prstGeom>
          <a:ln w="22225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wn Arrow 16"/>
          <p:cNvSpPr/>
          <p:nvPr/>
        </p:nvSpPr>
        <p:spPr>
          <a:xfrm>
            <a:off x="6086475" y="2658315"/>
            <a:ext cx="171450" cy="199185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1366" y="2884396"/>
            <a:ext cx="1921669" cy="950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4185" y="3958409"/>
            <a:ext cx="2364581" cy="1735931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>
            <a:off x="6078070" y="3829050"/>
            <a:ext cx="171450" cy="199185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2021" y="3143251"/>
            <a:ext cx="3193256" cy="1950244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5400000">
            <a:off x="4635664" y="4450766"/>
            <a:ext cx="171450" cy="299618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FF4-A25E-C047-8362-D37DA236BC11}" type="datetime1">
              <a:rPr lang="en-IN" smtClean="0"/>
              <a:t>25/03/21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Sarbani Roy, Jadavpur University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ED2-3AAD-3B45-8244-B1782E118B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4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350" y="1200150"/>
            <a:ext cx="5829300" cy="514350"/>
          </a:xfrm>
        </p:spPr>
        <p:txBody>
          <a:bodyPr>
            <a:normAutofit fontScale="90000"/>
          </a:bodyPr>
          <a:lstStyle/>
          <a:p>
            <a:pPr algn="l"/>
            <a:r>
              <a:rPr lang="en-US" sz="3000" dirty="0"/>
              <a:t>AWS Lambda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1943100"/>
            <a:ext cx="7667625" cy="3600450"/>
          </a:xfrm>
        </p:spPr>
        <p:txBody>
          <a:bodyPr>
            <a:normAutofit fontScale="85000" lnSpcReduction="20000"/>
          </a:bodyPr>
          <a:lstStyle/>
          <a:p>
            <a:pPr marL="257175" indent="-257175" algn="l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compute service that lets you run code without provisioning or managing </a:t>
            </a:r>
            <a:r>
              <a:rPr lang="en-US" dirty="0" smtClean="0"/>
              <a:t>servers</a:t>
            </a:r>
            <a:endParaRPr lang="en-US" dirty="0"/>
          </a:p>
          <a:p>
            <a:pPr marL="257175" indent="-257175" algn="l">
              <a:buFont typeface="Arial" charset="0"/>
              <a:buChar char="•"/>
            </a:pPr>
            <a:r>
              <a:rPr lang="en-US" dirty="0"/>
              <a:t>You can use AWS Lambda to run your code in response to events, such as-</a:t>
            </a:r>
          </a:p>
          <a:p>
            <a:pPr marL="942975" lvl="2" indent="-257175" algn="l">
              <a:buFont typeface="Arial" charset="0"/>
              <a:buChar char="•"/>
            </a:pPr>
            <a:r>
              <a:rPr lang="en-US" sz="1500" dirty="0"/>
              <a:t>changes to data in an Amazon S3 bucket </a:t>
            </a:r>
          </a:p>
          <a:p>
            <a:pPr marL="942975" lvl="2" indent="-257175" algn="l">
              <a:buFont typeface="Arial" charset="0"/>
              <a:buChar char="•"/>
            </a:pPr>
            <a:r>
              <a:rPr lang="en-US" sz="1500" dirty="0"/>
              <a:t>changes to data in an  Amazon </a:t>
            </a:r>
            <a:r>
              <a:rPr lang="en-US" sz="1500" dirty="0" err="1"/>
              <a:t>DynamoDB</a:t>
            </a:r>
            <a:r>
              <a:rPr lang="en-US" sz="1500" dirty="0"/>
              <a:t> table</a:t>
            </a:r>
          </a:p>
          <a:p>
            <a:pPr marL="942975" lvl="2" indent="-257175" algn="l">
              <a:buFont typeface="Arial" charset="0"/>
              <a:buChar char="•"/>
            </a:pPr>
            <a:r>
              <a:rPr lang="en-US" sz="1500" dirty="0"/>
              <a:t>run your code in response to HTTP requests using Amazon API Gateway</a:t>
            </a:r>
          </a:p>
          <a:p>
            <a:pPr marL="942975" lvl="2" indent="-257175" algn="l">
              <a:buFont typeface="Arial" charset="0"/>
              <a:buChar char="•"/>
            </a:pPr>
            <a:r>
              <a:rPr lang="en-US" sz="1500" dirty="0"/>
              <a:t>invoke your code using API calls made using AWS SDKs</a:t>
            </a:r>
          </a:p>
          <a:p>
            <a:pPr marL="257175" indent="-257175" algn="l">
              <a:buFont typeface="Arial" charset="0"/>
              <a:buChar char="•"/>
            </a:pPr>
            <a:r>
              <a:rPr lang="en-US" dirty="0" smtClean="0"/>
              <a:t>Lambda can be used to </a:t>
            </a:r>
            <a:r>
              <a:rPr lang="en-US" dirty="0"/>
              <a:t>easily build data processing triggers for AWS services like Amazon S3 and Amazon </a:t>
            </a:r>
            <a:r>
              <a:rPr lang="en-US" dirty="0" err="1"/>
              <a:t>DynamoDB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You upload your application code in the form of one or more Lambda functions to AWS Lambda</a:t>
            </a:r>
          </a:p>
          <a:p>
            <a:pPr algn="just"/>
            <a:r>
              <a:rPr lang="en-US" sz="1800" dirty="0"/>
              <a:t>AWS Lambda executes the code on your behalf</a:t>
            </a:r>
          </a:p>
          <a:p>
            <a:pPr algn="just"/>
            <a:r>
              <a:rPr lang="en-US" sz="1800" dirty="0"/>
              <a:t>Languages available to write your Lambda function code</a:t>
            </a:r>
          </a:p>
          <a:p>
            <a:pPr lvl="5" algn="just"/>
            <a:r>
              <a:rPr lang="en-US" sz="1800" dirty="0"/>
              <a:t>Node.js</a:t>
            </a:r>
          </a:p>
          <a:p>
            <a:pPr lvl="5" algn="just"/>
            <a:r>
              <a:rPr lang="en-US" sz="1800" dirty="0"/>
              <a:t>Java </a:t>
            </a:r>
          </a:p>
          <a:p>
            <a:pPr lvl="5" algn="just"/>
            <a:r>
              <a:rPr lang="en-US" sz="1800" dirty="0"/>
              <a:t>C#</a:t>
            </a:r>
          </a:p>
          <a:p>
            <a:pPr lvl="5" algn="just"/>
            <a:r>
              <a:rPr lang="en-US" sz="1800" dirty="0"/>
              <a:t>Python</a:t>
            </a:r>
          </a:p>
          <a:p>
            <a:pPr lvl="5" algn="just"/>
            <a:r>
              <a:rPr lang="en-US" sz="1800" dirty="0"/>
              <a:t>Ruby</a:t>
            </a:r>
          </a:p>
          <a:p>
            <a:pPr lvl="5" algn="just"/>
            <a:r>
              <a:rPr lang="en-US" sz="1800" dirty="0"/>
              <a:t>Go</a:t>
            </a:r>
          </a:p>
          <a:p>
            <a:pPr lvl="5" algn="just"/>
            <a:r>
              <a:rPr lang="en-US" sz="1800"/>
              <a:t>PowerShell</a:t>
            </a:r>
            <a:endParaRPr lang="en-US" sz="1800" dirty="0"/>
          </a:p>
          <a:p>
            <a:endParaRPr lang="en-US" sz="9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A6D4-82E9-5440-8ACB-EFA0E1D260A5}" type="datetime1">
              <a:rPr lang="en-IN" smtClean="0"/>
              <a:t>25/03/21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Sarbani Roy, Jadavpur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ED2-3AAD-3B45-8244-B1782E118B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000" dirty="0"/>
              <a:t>How to use the AWS Console to </a:t>
            </a:r>
            <a:r>
              <a:rPr lang="en-US" sz="3000" dirty="0"/>
              <a:t>work with a Lambda Function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2114550"/>
            <a:ext cx="1085850" cy="40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Create a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314700" y="2114550"/>
            <a:ext cx="857250" cy="40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Configure</a:t>
            </a:r>
          </a:p>
          <a:p>
            <a:pPr algn="ctr"/>
            <a:r>
              <a:rPr lang="en-US" sz="1350" dirty="0"/>
              <a:t>triggers</a:t>
            </a:r>
            <a:endParaRPr lang="en-IN" sz="1350" dirty="0"/>
          </a:p>
        </p:txBody>
      </p:sp>
      <p:sp>
        <p:nvSpPr>
          <p:cNvPr id="7" name="Rectangle 6"/>
          <p:cNvSpPr/>
          <p:nvPr/>
        </p:nvSpPr>
        <p:spPr>
          <a:xfrm>
            <a:off x="4743450" y="2114550"/>
            <a:ext cx="800100" cy="40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Invoke a function</a:t>
            </a:r>
            <a:endParaRPr lang="en-IN" sz="1350" dirty="0"/>
          </a:p>
        </p:txBody>
      </p:sp>
      <p:sp>
        <p:nvSpPr>
          <p:cNvPr id="8" name="Rectangle 7"/>
          <p:cNvSpPr/>
          <p:nvPr/>
        </p:nvSpPr>
        <p:spPr>
          <a:xfrm>
            <a:off x="6172200" y="2114550"/>
            <a:ext cx="800100" cy="40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 logs</a:t>
            </a:r>
            <a:endParaRPr lang="en-IN" sz="1350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2686050" y="2314575"/>
            <a:ext cx="628650" cy="0"/>
          </a:xfrm>
          <a:prstGeom prst="straightConnector1">
            <a:avLst/>
          </a:prstGeom>
          <a:ln w="22225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4171950" y="2314575"/>
            <a:ext cx="571500" cy="0"/>
          </a:xfrm>
          <a:prstGeom prst="straightConnector1">
            <a:avLst/>
          </a:prstGeom>
          <a:ln w="22225">
            <a:solidFill>
              <a:schemeClr val="tx1">
                <a:alpha val="2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5543550" y="2314575"/>
            <a:ext cx="628650" cy="0"/>
          </a:xfrm>
          <a:prstGeom prst="straightConnector1">
            <a:avLst/>
          </a:prstGeom>
          <a:ln w="22225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ent-Up Arrow 29"/>
          <p:cNvSpPr/>
          <p:nvPr/>
        </p:nvSpPr>
        <p:spPr>
          <a:xfrm rot="16200000" flipH="1" flipV="1">
            <a:off x="1085850" y="3200401"/>
            <a:ext cx="1543051" cy="400052"/>
          </a:xfrm>
          <a:prstGeom prst="bent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6430" y="2606276"/>
            <a:ext cx="2205091" cy="291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3" name="Bent-Up Arrow 32"/>
          <p:cNvSpPr/>
          <p:nvPr/>
        </p:nvSpPr>
        <p:spPr>
          <a:xfrm rot="10800000" flipH="1" flipV="1">
            <a:off x="4400550" y="4629151"/>
            <a:ext cx="1371600" cy="514351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0550" y="2800350"/>
            <a:ext cx="3453546" cy="1771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010F-ACCF-BC4F-A799-0D1C8B0D5663}" type="datetime1">
              <a:rPr lang="en-IN" smtClean="0"/>
              <a:t>25/03/21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Sarbani Roy, Jadavpur University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ED2-3AAD-3B45-8244-B1782E118B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8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000" dirty="0"/>
              <a:t>How to use the AWS Console to </a:t>
            </a:r>
            <a:r>
              <a:rPr lang="en-US" sz="3000" dirty="0"/>
              <a:t>work with a Lambda Function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1" y="3086100"/>
            <a:ext cx="5990711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7" name="Down Arrow 16"/>
          <p:cNvSpPr/>
          <p:nvPr/>
        </p:nvSpPr>
        <p:spPr>
          <a:xfrm>
            <a:off x="3600450" y="2628900"/>
            <a:ext cx="285750" cy="40005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1600200" y="2114550"/>
            <a:ext cx="1085850" cy="40005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Create a function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14700" y="2114550"/>
            <a:ext cx="857250" cy="40005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Configure</a:t>
            </a:r>
          </a:p>
          <a:p>
            <a:pPr algn="ctr"/>
            <a:r>
              <a:rPr lang="en-US" sz="1350" dirty="0"/>
              <a:t>triggers</a:t>
            </a:r>
            <a:endParaRPr lang="en-IN" sz="1350" dirty="0"/>
          </a:p>
        </p:txBody>
      </p:sp>
      <p:sp>
        <p:nvSpPr>
          <p:cNvPr id="21" name="Rectangle 20"/>
          <p:cNvSpPr/>
          <p:nvPr/>
        </p:nvSpPr>
        <p:spPr>
          <a:xfrm>
            <a:off x="4743450" y="2114550"/>
            <a:ext cx="800100" cy="40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Invoke a function</a:t>
            </a:r>
            <a:endParaRPr lang="en-IN" sz="1350" dirty="0"/>
          </a:p>
        </p:txBody>
      </p:sp>
      <p:sp>
        <p:nvSpPr>
          <p:cNvPr id="22" name="Rectangle 21"/>
          <p:cNvSpPr/>
          <p:nvPr/>
        </p:nvSpPr>
        <p:spPr>
          <a:xfrm>
            <a:off x="6172200" y="2114550"/>
            <a:ext cx="800100" cy="40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 logs</a:t>
            </a:r>
            <a:endParaRPr lang="en-IN" sz="1350" dirty="0"/>
          </a:p>
        </p:txBody>
      </p:sp>
      <p:cxnSp>
        <p:nvCxnSpPr>
          <p:cNvPr id="23" name="Straight Arrow Connector 22"/>
          <p:cNvCxnSpPr>
            <a:stCxn id="18" idx="3"/>
            <a:endCxn id="20" idx="1"/>
          </p:cNvCxnSpPr>
          <p:nvPr/>
        </p:nvCxnSpPr>
        <p:spPr>
          <a:xfrm>
            <a:off x="2686050" y="2314575"/>
            <a:ext cx="628650" cy="0"/>
          </a:xfrm>
          <a:prstGeom prst="straightConnector1">
            <a:avLst/>
          </a:prstGeom>
          <a:ln w="22225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21" idx="1"/>
          </p:cNvCxnSpPr>
          <p:nvPr/>
        </p:nvCxnSpPr>
        <p:spPr>
          <a:xfrm>
            <a:off x="4171950" y="2314575"/>
            <a:ext cx="571500" cy="0"/>
          </a:xfrm>
          <a:prstGeom prst="straightConnector1">
            <a:avLst/>
          </a:prstGeom>
          <a:ln w="22225">
            <a:solidFill>
              <a:schemeClr val="tx1">
                <a:alpha val="2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  <a:endCxn id="22" idx="1"/>
          </p:cNvCxnSpPr>
          <p:nvPr/>
        </p:nvCxnSpPr>
        <p:spPr>
          <a:xfrm>
            <a:off x="5543550" y="2314575"/>
            <a:ext cx="628650" cy="0"/>
          </a:xfrm>
          <a:prstGeom prst="straightConnector1">
            <a:avLst/>
          </a:prstGeom>
          <a:ln w="22225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5DFE-A959-2146-A443-B7F6BA28E031}" type="datetime1">
              <a:rPr lang="en-IN" smtClean="0"/>
              <a:t>25/03/21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Sarbani Roy, Jadavpur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ED2-3AAD-3B45-8244-B1782E118B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000" dirty="0"/>
              <a:t>How to use the AWS Console to </a:t>
            </a:r>
            <a:r>
              <a:rPr lang="en-US" sz="3000" dirty="0"/>
              <a:t>work with a Lambda Function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4174272"/>
            <a:ext cx="2636044" cy="14145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3050" y="3143251"/>
            <a:ext cx="1828800" cy="25941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4" name="Down Arrow 33"/>
          <p:cNvSpPr/>
          <p:nvPr/>
        </p:nvSpPr>
        <p:spPr>
          <a:xfrm rot="4123135">
            <a:off x="3696953" y="1960959"/>
            <a:ext cx="342900" cy="166820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ight Arrow 34"/>
          <p:cNvSpPr/>
          <p:nvPr/>
        </p:nvSpPr>
        <p:spPr>
          <a:xfrm>
            <a:off x="3429000" y="4972050"/>
            <a:ext cx="457200" cy="2857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Rectangle 36"/>
          <p:cNvSpPr/>
          <p:nvPr/>
        </p:nvSpPr>
        <p:spPr>
          <a:xfrm>
            <a:off x="1600200" y="2114550"/>
            <a:ext cx="1085850" cy="40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Create a function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14700" y="2114550"/>
            <a:ext cx="857250" cy="40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Configure</a:t>
            </a:r>
          </a:p>
          <a:p>
            <a:pPr algn="ctr"/>
            <a:r>
              <a:rPr lang="en-US" sz="1350" dirty="0"/>
              <a:t>triggers</a:t>
            </a:r>
            <a:endParaRPr lang="en-IN" sz="1350" dirty="0"/>
          </a:p>
        </p:txBody>
      </p:sp>
      <p:sp>
        <p:nvSpPr>
          <p:cNvPr id="39" name="Rectangle 38"/>
          <p:cNvSpPr/>
          <p:nvPr/>
        </p:nvSpPr>
        <p:spPr>
          <a:xfrm>
            <a:off x="4743450" y="2114550"/>
            <a:ext cx="800100" cy="40005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Invoke a function</a:t>
            </a:r>
            <a:endParaRPr lang="en-IN" sz="1350" dirty="0"/>
          </a:p>
        </p:txBody>
      </p:sp>
      <p:sp>
        <p:nvSpPr>
          <p:cNvPr id="40" name="Rectangle 39"/>
          <p:cNvSpPr/>
          <p:nvPr/>
        </p:nvSpPr>
        <p:spPr>
          <a:xfrm>
            <a:off x="6172200" y="2114550"/>
            <a:ext cx="800100" cy="40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 logs</a:t>
            </a:r>
            <a:endParaRPr lang="en-IN" sz="1350" dirty="0"/>
          </a:p>
        </p:txBody>
      </p:sp>
      <p:cxnSp>
        <p:nvCxnSpPr>
          <p:cNvPr id="41" name="Straight Arrow Connector 40"/>
          <p:cNvCxnSpPr>
            <a:stCxn id="37" idx="3"/>
            <a:endCxn id="38" idx="1"/>
          </p:cNvCxnSpPr>
          <p:nvPr/>
        </p:nvCxnSpPr>
        <p:spPr>
          <a:xfrm>
            <a:off x="2686050" y="2314575"/>
            <a:ext cx="628650" cy="0"/>
          </a:xfrm>
          <a:prstGeom prst="straightConnector1">
            <a:avLst/>
          </a:prstGeom>
          <a:ln w="22225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3"/>
            <a:endCxn id="39" idx="1"/>
          </p:cNvCxnSpPr>
          <p:nvPr/>
        </p:nvCxnSpPr>
        <p:spPr>
          <a:xfrm>
            <a:off x="4171950" y="2314575"/>
            <a:ext cx="571500" cy="0"/>
          </a:xfrm>
          <a:prstGeom prst="straightConnector1">
            <a:avLst/>
          </a:prstGeom>
          <a:ln w="22225">
            <a:solidFill>
              <a:schemeClr val="tx1">
                <a:alpha val="2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3"/>
            <a:endCxn id="40" idx="1"/>
          </p:cNvCxnSpPr>
          <p:nvPr/>
        </p:nvCxnSpPr>
        <p:spPr>
          <a:xfrm>
            <a:off x="5543550" y="2314575"/>
            <a:ext cx="628650" cy="0"/>
          </a:xfrm>
          <a:prstGeom prst="straightConnector1">
            <a:avLst/>
          </a:prstGeom>
          <a:ln w="22225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6876-79CB-E142-8130-AFEDD849E1B9}" type="datetime1">
              <a:rPr lang="en-IN" smtClean="0"/>
              <a:t>25/03/21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Sarbani Roy, Jadavpur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ED2-3AAD-3B45-8244-B1782E118B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6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000" dirty="0"/>
              <a:t>How to use the AWS Console to </a:t>
            </a:r>
            <a:r>
              <a:rPr lang="en-US" sz="3000" dirty="0"/>
              <a:t>work with a Lambda Function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8403" y="4222159"/>
            <a:ext cx="2636044" cy="14145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3050" y="3143251"/>
            <a:ext cx="1828800" cy="25941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0" y="2599568"/>
            <a:ext cx="3886200" cy="15922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4" name="Down Arrow 33"/>
          <p:cNvSpPr/>
          <p:nvPr/>
        </p:nvSpPr>
        <p:spPr>
          <a:xfrm rot="4123135">
            <a:off x="3696953" y="1960959"/>
            <a:ext cx="342900" cy="166820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ight Arrow 34"/>
          <p:cNvSpPr/>
          <p:nvPr/>
        </p:nvSpPr>
        <p:spPr>
          <a:xfrm>
            <a:off x="3429000" y="4972050"/>
            <a:ext cx="457200" cy="2857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Down Arrow 35"/>
          <p:cNvSpPr/>
          <p:nvPr/>
        </p:nvSpPr>
        <p:spPr>
          <a:xfrm>
            <a:off x="6400800" y="2551278"/>
            <a:ext cx="285750" cy="2286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Rectangle 36"/>
          <p:cNvSpPr/>
          <p:nvPr/>
        </p:nvSpPr>
        <p:spPr>
          <a:xfrm>
            <a:off x="1600200" y="2114550"/>
            <a:ext cx="1085850" cy="40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Create a function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14700" y="2114550"/>
            <a:ext cx="857250" cy="40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Configure</a:t>
            </a:r>
          </a:p>
          <a:p>
            <a:pPr algn="ctr"/>
            <a:r>
              <a:rPr lang="en-US" sz="1350" dirty="0"/>
              <a:t>triggers</a:t>
            </a:r>
            <a:endParaRPr lang="en-IN" sz="1350" dirty="0"/>
          </a:p>
        </p:txBody>
      </p:sp>
      <p:sp>
        <p:nvSpPr>
          <p:cNvPr id="39" name="Rectangle 38"/>
          <p:cNvSpPr/>
          <p:nvPr/>
        </p:nvSpPr>
        <p:spPr>
          <a:xfrm>
            <a:off x="4743450" y="2114550"/>
            <a:ext cx="800100" cy="40005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Invoke a function</a:t>
            </a:r>
            <a:endParaRPr lang="en-IN" sz="1350" dirty="0"/>
          </a:p>
        </p:txBody>
      </p:sp>
      <p:sp>
        <p:nvSpPr>
          <p:cNvPr id="40" name="Rectangle 39"/>
          <p:cNvSpPr/>
          <p:nvPr/>
        </p:nvSpPr>
        <p:spPr>
          <a:xfrm>
            <a:off x="6172200" y="2114550"/>
            <a:ext cx="800100" cy="40005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 logs</a:t>
            </a:r>
            <a:endParaRPr lang="en-IN" sz="1350" dirty="0"/>
          </a:p>
        </p:txBody>
      </p:sp>
      <p:cxnSp>
        <p:nvCxnSpPr>
          <p:cNvPr id="41" name="Straight Arrow Connector 40"/>
          <p:cNvCxnSpPr>
            <a:stCxn id="37" idx="3"/>
            <a:endCxn id="38" idx="1"/>
          </p:cNvCxnSpPr>
          <p:nvPr/>
        </p:nvCxnSpPr>
        <p:spPr>
          <a:xfrm>
            <a:off x="2686050" y="2314575"/>
            <a:ext cx="628650" cy="0"/>
          </a:xfrm>
          <a:prstGeom prst="straightConnector1">
            <a:avLst/>
          </a:prstGeom>
          <a:ln w="22225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3"/>
            <a:endCxn id="39" idx="1"/>
          </p:cNvCxnSpPr>
          <p:nvPr/>
        </p:nvCxnSpPr>
        <p:spPr>
          <a:xfrm>
            <a:off x="4171950" y="2314575"/>
            <a:ext cx="571500" cy="0"/>
          </a:xfrm>
          <a:prstGeom prst="straightConnector1">
            <a:avLst/>
          </a:prstGeom>
          <a:ln w="22225">
            <a:solidFill>
              <a:schemeClr val="tx1">
                <a:alpha val="2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3"/>
            <a:endCxn id="40" idx="1"/>
          </p:cNvCxnSpPr>
          <p:nvPr/>
        </p:nvCxnSpPr>
        <p:spPr>
          <a:xfrm>
            <a:off x="5543550" y="2314575"/>
            <a:ext cx="628650" cy="0"/>
          </a:xfrm>
          <a:prstGeom prst="straightConnector1">
            <a:avLst/>
          </a:prstGeom>
          <a:ln w="22225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17D7-82EB-2F4A-B0C0-AC39B77D7A5D}" type="datetime1">
              <a:rPr lang="en-IN" smtClean="0"/>
              <a:t>25/03/21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Sarbani Roy, Jadavpur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ED2-3AAD-3B45-8244-B1782E118B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6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02456"/>
          </a:xfrm>
        </p:spPr>
        <p:txBody>
          <a:bodyPr>
            <a:normAutofit/>
          </a:bodyPr>
          <a:lstStyle/>
          <a:p>
            <a:pPr algn="l"/>
            <a:r>
              <a:rPr lang="en-IN" sz="3000" dirty="0"/>
              <a:t>API Gateway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5469"/>
            <a:ext cx="7886700" cy="3263504"/>
          </a:xfrm>
        </p:spPr>
        <p:txBody>
          <a:bodyPr>
            <a:normAutofit/>
          </a:bodyPr>
          <a:lstStyle/>
          <a:p>
            <a:pPr algn="just"/>
            <a:r>
              <a:rPr lang="en-IN" sz="1500" dirty="0"/>
              <a:t>A service for creating, publishing, maintaining, monitoring, and securing APIs at any scale.</a:t>
            </a:r>
          </a:p>
          <a:p>
            <a:pPr algn="just"/>
            <a:r>
              <a:rPr lang="en-IN" sz="1500" dirty="0"/>
              <a:t>You can create APIs that access AWS or other web services as well as data stored in the AWS Cloud.</a:t>
            </a:r>
          </a:p>
          <a:p>
            <a:pPr algn="just"/>
            <a:r>
              <a:rPr lang="en-IN" sz="1500" dirty="0"/>
              <a:t>API Gateway creates REST APIs that:</a:t>
            </a:r>
          </a:p>
          <a:p>
            <a:pPr lvl="1" algn="just"/>
            <a:r>
              <a:rPr lang="en-IN" sz="1500" dirty="0"/>
              <a:t>Are HTTP-based</a:t>
            </a:r>
          </a:p>
          <a:p>
            <a:pPr lvl="1" algn="just"/>
            <a:r>
              <a:rPr lang="en-IN" sz="1500" dirty="0"/>
              <a:t>Adhere to the REST protocol, which enables stateless client-server communication.</a:t>
            </a:r>
          </a:p>
          <a:p>
            <a:pPr lvl="1" algn="just"/>
            <a:r>
              <a:rPr lang="en-IN" sz="1500" dirty="0"/>
              <a:t>Implement standard HTTP methods such as GET, POST, PUT, PATCH and DELETE.</a:t>
            </a:r>
          </a:p>
          <a:p>
            <a:pPr algn="just"/>
            <a:r>
              <a:rPr lang="en-IN" sz="1500" dirty="0"/>
              <a:t>With Amazon API Gateway, you can build an API to provide your users with an integrated and consistent developer experience to build AWS cloud-based applications.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3361-953F-164A-BE53-E34C046622F7}" type="datetime1">
              <a:rPr lang="en-IN" smtClean="0"/>
              <a:t>25/03/21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Sarbani Roy, Jadavpur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ED2-3AAD-3B45-8244-B1782E118B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09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000" dirty="0"/>
              <a:t>Architecture of API Gateway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4495" y="1883951"/>
            <a:ext cx="3718361" cy="3406876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2125267"/>
            <a:ext cx="3943350" cy="3394472"/>
          </a:xfrm>
        </p:spPr>
        <p:txBody>
          <a:bodyPr>
            <a:normAutofit/>
          </a:bodyPr>
          <a:lstStyle/>
          <a:p>
            <a:pPr algn="just"/>
            <a:r>
              <a:rPr lang="en-IN" sz="1350" dirty="0"/>
              <a:t>APIs are hosted in API Gateway.</a:t>
            </a:r>
          </a:p>
          <a:p>
            <a:pPr algn="just"/>
            <a:endParaRPr lang="en-IN" sz="1350" dirty="0"/>
          </a:p>
          <a:p>
            <a:pPr algn="just"/>
            <a:r>
              <a:rPr lang="en-IN" sz="1350" dirty="0"/>
              <a:t>An app (or client application) gains programmatic access to AWS services, or a website on the internet, through one or more APIs</a:t>
            </a:r>
          </a:p>
          <a:p>
            <a:pPr algn="just"/>
            <a:endParaRPr lang="en-IN" sz="1350" dirty="0"/>
          </a:p>
          <a:p>
            <a:pPr algn="just"/>
            <a:r>
              <a:rPr lang="en-IN" sz="1350" dirty="0"/>
              <a:t>The app is at the API's frontend.</a:t>
            </a:r>
          </a:p>
          <a:p>
            <a:pPr algn="just"/>
            <a:endParaRPr lang="en-IN" sz="1350" dirty="0"/>
          </a:p>
          <a:p>
            <a:pPr algn="just"/>
            <a:r>
              <a:rPr lang="en-IN" sz="1350" dirty="0"/>
              <a:t>The integrated AWS services and websites are located at the API's backend.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27B0-3E64-1341-910A-5F95751534FF}" type="datetime1">
              <a:rPr lang="en-IN" smtClean="0"/>
              <a:t>25/03/21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Sarbani Roy, Jadavpur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ED2-3AAD-3B45-8244-B1782E118B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7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VM requires an operating system (OS)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OS requires a license ⇒ </a:t>
            </a:r>
            <a:r>
              <a:rPr lang="en-US" dirty="0" err="1"/>
              <a:t>CapEx</a:t>
            </a:r>
            <a:r>
              <a:rPr lang="en-US" dirty="0"/>
              <a:t> </a:t>
            </a:r>
          </a:p>
          <a:p>
            <a:r>
              <a:rPr lang="en-US" dirty="0" smtClean="0"/>
              <a:t>Each </a:t>
            </a:r>
            <a:r>
              <a:rPr lang="en-US" dirty="0"/>
              <a:t>OS has its own compute and storage overhead </a:t>
            </a:r>
          </a:p>
          <a:p>
            <a:r>
              <a:rPr lang="en-US" dirty="0" smtClean="0"/>
              <a:t>Needs </a:t>
            </a:r>
            <a:r>
              <a:rPr lang="en-US" dirty="0"/>
              <a:t>maintenance, updates ⇒ </a:t>
            </a:r>
            <a:r>
              <a:rPr lang="en-US" dirty="0" err="1" smtClean="0"/>
              <a:t>OpEx</a:t>
            </a:r>
            <a:endParaRPr lang="en-US" dirty="0" smtClean="0"/>
          </a:p>
          <a:p>
            <a:r>
              <a:rPr lang="en-US" dirty="0" smtClean="0"/>
              <a:t>VM </a:t>
            </a:r>
            <a:r>
              <a:rPr lang="en-US" dirty="0" smtClean="0"/>
              <a:t>Cost= </a:t>
            </a:r>
            <a:r>
              <a:rPr lang="en-US" dirty="0" err="1" smtClean="0"/>
              <a:t>CapEx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OpEx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77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83406"/>
          </a:xfrm>
        </p:spPr>
        <p:txBody>
          <a:bodyPr>
            <a:normAutofit/>
          </a:bodyPr>
          <a:lstStyle/>
          <a:p>
            <a:pPr algn="l"/>
            <a:r>
              <a:rPr lang="en-IN" sz="3000" dirty="0" err="1"/>
              <a:t>DynamoDB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62151"/>
            <a:ext cx="7886700" cy="352782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1650" dirty="0"/>
              <a:t>A fully managed </a:t>
            </a:r>
            <a:r>
              <a:rPr lang="en-IN" sz="1650" dirty="0" err="1"/>
              <a:t>NoSQL</a:t>
            </a:r>
            <a:r>
              <a:rPr lang="en-IN" sz="1650" dirty="0"/>
              <a:t> database service.</a:t>
            </a:r>
          </a:p>
          <a:p>
            <a:pPr algn="just"/>
            <a:endParaRPr lang="en-IN" sz="1650" dirty="0"/>
          </a:p>
          <a:p>
            <a:pPr algn="just"/>
            <a:r>
              <a:rPr lang="en-IN" sz="1650" dirty="0"/>
              <a:t> Provides fast and predictable performance with seamless scalability. </a:t>
            </a:r>
          </a:p>
          <a:p>
            <a:pPr algn="just"/>
            <a:endParaRPr lang="en-IN" sz="1650" dirty="0"/>
          </a:p>
          <a:p>
            <a:pPr algn="just"/>
            <a:r>
              <a:rPr lang="en-IN" sz="1650" dirty="0" err="1"/>
              <a:t>DynamoDB</a:t>
            </a:r>
            <a:r>
              <a:rPr lang="en-IN" sz="1650" dirty="0"/>
              <a:t> lets you oﬄoad the administrative burdens of operating and scaling a distributed database.</a:t>
            </a:r>
          </a:p>
          <a:p>
            <a:pPr algn="just"/>
            <a:endParaRPr lang="en-IN" sz="1650" dirty="0"/>
          </a:p>
          <a:p>
            <a:pPr algn="just"/>
            <a:r>
              <a:rPr lang="en-IN" sz="1650" dirty="0"/>
              <a:t>you can create database tables that can store and retrieve any amount of data, and serve any level of request traﬃc.</a:t>
            </a:r>
          </a:p>
          <a:p>
            <a:pPr algn="just"/>
            <a:endParaRPr lang="en-IN" sz="1650" dirty="0"/>
          </a:p>
          <a:p>
            <a:pPr algn="just"/>
            <a:r>
              <a:rPr lang="en-IN" sz="1650" dirty="0"/>
              <a:t> You can scale up or scale down your tables' throughput capacity without downtime or performance degradation.</a:t>
            </a:r>
          </a:p>
          <a:p>
            <a:pPr algn="just"/>
            <a:endParaRPr lang="en-IN" sz="1650" dirty="0"/>
          </a:p>
          <a:p>
            <a:pPr algn="just"/>
            <a:r>
              <a:rPr lang="en-IN" sz="1650" dirty="0"/>
              <a:t>Amazon </a:t>
            </a:r>
            <a:r>
              <a:rPr lang="en-IN" sz="1650" dirty="0" err="1"/>
              <a:t>DynamoDB</a:t>
            </a:r>
            <a:r>
              <a:rPr lang="en-IN" sz="1650" dirty="0"/>
              <a:t> provides on-demand backup capability.</a:t>
            </a:r>
          </a:p>
          <a:p>
            <a:endParaRPr lang="en-IN" sz="13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63A0-F52E-8446-9950-530F1628C174}" type="datetime1">
              <a:rPr lang="en-IN" smtClean="0"/>
              <a:t>25/03/21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Sarbani Roy, Jadavpur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ED2-3AAD-3B45-8244-B1782E118B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36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000" dirty="0"/>
              <a:t>Creating a </a:t>
            </a:r>
            <a:r>
              <a:rPr lang="en-IN" sz="3000" dirty="0" err="1"/>
              <a:t>DynamoDB</a:t>
            </a:r>
            <a:r>
              <a:rPr lang="en-IN" sz="3000" dirty="0"/>
              <a:t>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3394472"/>
            <a:ext cx="2354453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Bent-Up Arrow 5"/>
          <p:cNvSpPr/>
          <p:nvPr/>
        </p:nvSpPr>
        <p:spPr>
          <a:xfrm flipV="1">
            <a:off x="4686300" y="2857500"/>
            <a:ext cx="1200150" cy="457200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487" y="2286000"/>
            <a:ext cx="2858408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333E-AF2F-D14A-B389-39A5157B9376}" type="datetime1">
              <a:rPr lang="en-IN" smtClean="0"/>
              <a:t>25/03/21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Sarbani Roy, Jadavpur University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ED2-3AAD-3B45-8244-B1782E118B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92931"/>
          </a:xfrm>
        </p:spPr>
        <p:txBody>
          <a:bodyPr>
            <a:normAutofit/>
          </a:bodyPr>
          <a:lstStyle/>
          <a:p>
            <a:pPr algn="l"/>
            <a:r>
              <a:rPr lang="en-US" sz="2700" dirty="0"/>
              <a:t>EC2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95476"/>
            <a:ext cx="7886700" cy="3594497"/>
          </a:xfrm>
        </p:spPr>
        <p:txBody>
          <a:bodyPr/>
          <a:lstStyle/>
          <a:p>
            <a:pPr algn="just"/>
            <a:r>
              <a:rPr lang="en-US" sz="1800" dirty="0"/>
              <a:t>Amazon Elastic Compute Cloud (Amazon </a:t>
            </a:r>
            <a:r>
              <a:rPr lang="en-US" sz="1800" b="1" dirty="0"/>
              <a:t>EC2</a:t>
            </a:r>
            <a:r>
              <a:rPr lang="en-US" sz="1800" dirty="0"/>
              <a:t>) is a web service that provides secure, resizable compute capacity in the cloud. </a:t>
            </a:r>
            <a:endParaRPr lang="en-US" sz="1800" dirty="0"/>
          </a:p>
          <a:p>
            <a:pPr algn="just"/>
            <a:r>
              <a:rPr lang="en-US" sz="1800" dirty="0"/>
              <a:t>Eliminates </a:t>
            </a:r>
            <a:r>
              <a:rPr lang="en-US" sz="1800" dirty="0"/>
              <a:t>your need to invest in hardware up front, so you can develop and deploy applications faster.</a:t>
            </a:r>
          </a:p>
          <a:p>
            <a:pPr algn="just"/>
            <a:r>
              <a:rPr lang="en-US" sz="1800" dirty="0"/>
              <a:t>You can use Amazon EC2 to launch as many or as few virtual servers as you need, configure security and networking, and manage storage.</a:t>
            </a:r>
          </a:p>
          <a:p>
            <a:pPr algn="just"/>
            <a:r>
              <a:rPr lang="en-US" sz="1800" dirty="0"/>
              <a:t>Enables you to scale up or down to handle changes in requirements or spikes in popularity, reducing your need to forecast traffic.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8657-54C7-F941-8ED8-35A260DB5B2F}" type="datetime1">
              <a:rPr lang="en-IN" smtClean="0"/>
              <a:t>25/03/21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Sarbani Roy, Jadavpur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ED2-3AAD-3B45-8244-B1782E118B5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08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50081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Features of Amazon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909763"/>
            <a:ext cx="8248650" cy="3714750"/>
          </a:xfrm>
        </p:spPr>
        <p:txBody>
          <a:bodyPr>
            <a:noAutofit/>
          </a:bodyPr>
          <a:lstStyle/>
          <a:p>
            <a:pPr algn="just"/>
            <a:r>
              <a:rPr lang="en-US" sz="1350" dirty="0"/>
              <a:t>Virtual computing environments, known as </a:t>
            </a:r>
            <a:r>
              <a:rPr lang="en-US" sz="1350" i="1" dirty="0">
                <a:solidFill>
                  <a:srgbClr val="00B0F0"/>
                </a:solidFill>
              </a:rPr>
              <a:t>instances. </a:t>
            </a:r>
            <a:r>
              <a:rPr lang="en-US" sz="1350" dirty="0"/>
              <a:t>Various configurations of CPU, memory, storage, and networking capacity for your instances, known as </a:t>
            </a:r>
            <a:r>
              <a:rPr lang="en-US" sz="1350" i="1" dirty="0">
                <a:solidFill>
                  <a:srgbClr val="00B0F0"/>
                </a:solidFill>
              </a:rPr>
              <a:t>instance types</a:t>
            </a:r>
            <a:r>
              <a:rPr lang="en-US" sz="1350" dirty="0"/>
              <a:t>.</a:t>
            </a:r>
            <a:endParaRPr lang="en-US" sz="1350" i="1" dirty="0">
              <a:solidFill>
                <a:srgbClr val="00B0F0"/>
              </a:solidFill>
            </a:endParaRPr>
          </a:p>
          <a:p>
            <a:pPr algn="just"/>
            <a:r>
              <a:rPr lang="en-US" sz="1350" dirty="0"/>
              <a:t>Preconfigured templates for your instances, known as Amazon </a:t>
            </a:r>
            <a:r>
              <a:rPr lang="en-US" sz="1350" i="1" dirty="0">
                <a:solidFill>
                  <a:srgbClr val="00B0F0"/>
                </a:solidFill>
              </a:rPr>
              <a:t>Machine Images (AMIs)</a:t>
            </a:r>
            <a:r>
              <a:rPr lang="en-US" sz="1350" dirty="0"/>
              <a:t>, that package the bits you need for your server (including the operating system and additional software)</a:t>
            </a:r>
          </a:p>
          <a:p>
            <a:pPr algn="just"/>
            <a:r>
              <a:rPr lang="en-US" sz="1350" dirty="0"/>
              <a:t>Secure </a:t>
            </a:r>
            <a:r>
              <a:rPr lang="en-US" sz="1350" dirty="0"/>
              <a:t>login information for your instances using </a:t>
            </a:r>
            <a:r>
              <a:rPr lang="en-US" sz="1350" i="1" dirty="0">
                <a:solidFill>
                  <a:srgbClr val="00B0F0"/>
                </a:solidFill>
              </a:rPr>
              <a:t>key pairs </a:t>
            </a:r>
            <a:r>
              <a:rPr lang="en-US" sz="1350" dirty="0"/>
              <a:t>(AWS stores the public key, and you store the private key in a secure place).</a:t>
            </a:r>
          </a:p>
          <a:p>
            <a:pPr algn="just"/>
            <a:r>
              <a:rPr lang="en-US" sz="1350" dirty="0"/>
              <a:t>Storage volumes for temporary data that's deleted when you stop or terminate your instance, known as </a:t>
            </a:r>
            <a:r>
              <a:rPr lang="en-US" sz="1350" i="1" dirty="0">
                <a:solidFill>
                  <a:srgbClr val="00B0F0"/>
                </a:solidFill>
              </a:rPr>
              <a:t>instance store volumes</a:t>
            </a:r>
          </a:p>
          <a:p>
            <a:pPr algn="just"/>
            <a:r>
              <a:rPr lang="en-US" sz="1350" dirty="0"/>
              <a:t>Persistent storage volumes for your data using Amazon Elastic Block Store (Amazon EBS), known as </a:t>
            </a:r>
            <a:r>
              <a:rPr lang="en-US" sz="1350" i="1" dirty="0">
                <a:solidFill>
                  <a:srgbClr val="00B0F0"/>
                </a:solidFill>
              </a:rPr>
              <a:t>Amazon EBS volumes</a:t>
            </a:r>
          </a:p>
          <a:p>
            <a:pPr algn="just"/>
            <a:r>
              <a:rPr lang="en-US" sz="1350" dirty="0"/>
              <a:t>Multiple physical locations for your resources, such as instances and Amazon EBS volumes, known as </a:t>
            </a:r>
            <a:r>
              <a:rPr lang="en-US" sz="1350" i="1" dirty="0">
                <a:solidFill>
                  <a:srgbClr val="00B0F0"/>
                </a:solidFill>
              </a:rPr>
              <a:t>Regions</a:t>
            </a:r>
            <a:r>
              <a:rPr lang="en-US" sz="1350" dirty="0"/>
              <a:t> and </a:t>
            </a:r>
            <a:r>
              <a:rPr lang="en-US" sz="1350" i="1" dirty="0">
                <a:solidFill>
                  <a:srgbClr val="00B0F0"/>
                </a:solidFill>
              </a:rPr>
              <a:t>Availability </a:t>
            </a:r>
            <a:r>
              <a:rPr lang="en-US" sz="1350" i="1" dirty="0">
                <a:solidFill>
                  <a:srgbClr val="00B0F0"/>
                </a:solidFill>
              </a:rPr>
              <a:t>Zones</a:t>
            </a:r>
            <a:endParaRPr lang="en-US" sz="1350" i="1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34E3-CFCA-034A-87E9-D66FD0E4853F}" type="datetime1">
              <a:rPr lang="en-IN" smtClean="0"/>
              <a:t>25/03/21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Sarbani Roy, Jadavpur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ED2-3AAD-3B45-8244-B1782E118B5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89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3848100" cy="3263504"/>
          </a:xfrm>
        </p:spPr>
        <p:txBody>
          <a:bodyPr>
            <a:normAutofit/>
          </a:bodyPr>
          <a:lstStyle/>
          <a:p>
            <a:r>
              <a:rPr lang="en-US" sz="1500" dirty="0">
                <a:hlinkClick r:id="rId2"/>
              </a:rPr>
              <a:t>https://aws.amazon.com/blogs/machine-learning/deploying-machine-learning-models-as-serverless-apis</a:t>
            </a:r>
            <a:r>
              <a:rPr lang="en-US" sz="1500" dirty="0">
                <a:hlinkClick r:id="rId2"/>
              </a:rPr>
              <a:t>/</a:t>
            </a:r>
            <a:endParaRPr lang="en-US" sz="1500" dirty="0"/>
          </a:p>
          <a:p>
            <a:pPr algn="just"/>
            <a:r>
              <a:rPr lang="en-US" sz="1500" dirty="0"/>
              <a:t>After you create the </a:t>
            </a:r>
            <a:r>
              <a:rPr lang="en-US" sz="1500" dirty="0" err="1"/>
              <a:t>CloudFormation</a:t>
            </a:r>
            <a:r>
              <a:rPr lang="en-US" sz="1500" dirty="0"/>
              <a:t> stack, you can find the link to the site for detecting custom objects on the Outputs tab on the AWS </a:t>
            </a:r>
            <a:r>
              <a:rPr lang="en-US" sz="1500" dirty="0" err="1"/>
              <a:t>CloudFormation</a:t>
            </a:r>
            <a:r>
              <a:rPr lang="en-US" sz="1500" dirty="0"/>
              <a:t> console.</a:t>
            </a:r>
          </a:p>
          <a:p>
            <a:pPr algn="just"/>
            <a:endParaRPr lang="en-US" sz="1500" dirty="0"/>
          </a:p>
          <a:p>
            <a:pPr algn="just"/>
            <a:r>
              <a:rPr lang="en-US" sz="1500" dirty="0"/>
              <a:t>In this, </a:t>
            </a:r>
            <a:r>
              <a:rPr lang="en-US" sz="1500" dirty="0"/>
              <a:t>an object detection model from </a:t>
            </a:r>
            <a:r>
              <a:rPr lang="en-US" sz="1500" dirty="0">
                <a:hlinkClick r:id="rId3"/>
              </a:rPr>
              <a:t>GluonCV</a:t>
            </a:r>
            <a:r>
              <a:rPr lang="en-US" sz="1500" dirty="0"/>
              <a:t> performs inference on images.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8C5F-2E73-FE46-A21D-969030D76164}" type="datetime1">
              <a:rPr lang="en-IN" smtClean="0"/>
              <a:t>25/03/21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Sarbani Roy, Jadavpur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3ED2-3AAD-3B45-8244-B1782E118B54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125266"/>
            <a:ext cx="39433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6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many apps in the same virtual machine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apps share the OS and its overhead </a:t>
            </a:r>
          </a:p>
          <a:p>
            <a:r>
              <a:rPr lang="en-US" dirty="0" smtClean="0"/>
              <a:t>But </a:t>
            </a:r>
            <a:r>
              <a:rPr lang="en-US" dirty="0"/>
              <a:t>these apps can’t interfere with each other </a:t>
            </a:r>
          </a:p>
          <a:p>
            <a:r>
              <a:rPr lang="en-US" dirty="0" smtClean="0"/>
              <a:t>Can’t </a:t>
            </a:r>
            <a:r>
              <a:rPr lang="en-US" dirty="0"/>
              <a:t>access each other’s resources without explicit permission </a:t>
            </a:r>
          </a:p>
          <a:p>
            <a:r>
              <a:rPr lang="en-US" dirty="0" smtClean="0"/>
              <a:t>Like </a:t>
            </a:r>
            <a:r>
              <a:rPr lang="en-US" dirty="0"/>
              <a:t>apartments in a complex </a:t>
            </a:r>
          </a:p>
          <a:p>
            <a:pPr marL="0" indent="0">
              <a:buNone/>
            </a:pPr>
            <a:r>
              <a:rPr lang="en-US" dirty="0" smtClean="0"/>
              <a:t>⇒ </a:t>
            </a:r>
            <a:r>
              <a:rPr lang="en-US" dirty="0"/>
              <a:t>Containers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5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vs Virtualized vs Container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69331"/>
            <a:ext cx="7886700" cy="31877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containers run on one operating system on a virtual/physical machine </a:t>
            </a:r>
          </a:p>
          <a:p>
            <a:r>
              <a:rPr lang="en-US" dirty="0" smtClean="0"/>
              <a:t>All </a:t>
            </a:r>
            <a:r>
              <a:rPr lang="en-US" dirty="0"/>
              <a:t>containers share the operating system </a:t>
            </a:r>
            <a:r>
              <a:rPr lang="en-US" dirty="0" smtClean="0"/>
              <a:t>Containers </a:t>
            </a:r>
            <a:r>
              <a:rPr lang="en-US" dirty="0"/>
              <a:t>are isolated ⇒ cannot interfere with each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Own </a:t>
            </a:r>
            <a:r>
              <a:rPr lang="en-US" dirty="0"/>
              <a:t>file system/data, own networking ⇒ Portable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9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Containers have all the good properties of VMs </a:t>
            </a:r>
          </a:p>
          <a:p>
            <a:r>
              <a:rPr lang="en-US" dirty="0" smtClean="0"/>
              <a:t>Come </a:t>
            </a:r>
            <a:r>
              <a:rPr lang="en-US" dirty="0"/>
              <a:t>complete with all files and data that you need to run </a:t>
            </a:r>
          </a:p>
          <a:p>
            <a:r>
              <a:rPr lang="en-US" dirty="0" smtClean="0"/>
              <a:t>Multiple </a:t>
            </a:r>
            <a:r>
              <a:rPr lang="en-US" dirty="0"/>
              <a:t>copies can be run on the same machine or different machine ⇒ Scalable </a:t>
            </a:r>
          </a:p>
          <a:p>
            <a:r>
              <a:rPr lang="en-US" dirty="0" smtClean="0"/>
              <a:t>Same </a:t>
            </a:r>
            <a:r>
              <a:rPr lang="en-US" dirty="0"/>
              <a:t>image can run on a personal machine, in a data center or in a </a:t>
            </a:r>
            <a:r>
              <a:rPr lang="en-US" dirty="0" smtClean="0"/>
              <a:t>cloud</a:t>
            </a:r>
          </a:p>
          <a:p>
            <a:r>
              <a:rPr lang="en-US" dirty="0" smtClean="0"/>
              <a:t>Operating </a:t>
            </a:r>
            <a:r>
              <a:rPr lang="en-US" dirty="0"/>
              <a:t>system resources can be restricted or unrestricted as designed at container build time </a:t>
            </a:r>
            <a:endParaRPr lang="en-US" dirty="0" smtClean="0"/>
          </a:p>
          <a:p>
            <a:r>
              <a:rPr lang="en-US" dirty="0" smtClean="0"/>
              <a:t>Isolation</a:t>
            </a:r>
            <a:r>
              <a:rPr lang="en-US" dirty="0"/>
              <a:t>: For example, “Show Process” (</a:t>
            </a:r>
            <a:r>
              <a:rPr lang="en-US" dirty="0" err="1"/>
              <a:t>ps</a:t>
            </a:r>
            <a:r>
              <a:rPr lang="en-US" dirty="0"/>
              <a:t> on Linux) command in a container will show only the processes in the container </a:t>
            </a:r>
          </a:p>
          <a:p>
            <a:r>
              <a:rPr lang="en-US" dirty="0" smtClean="0"/>
              <a:t>Can </a:t>
            </a:r>
            <a:r>
              <a:rPr lang="en-US" dirty="0"/>
              <a:t>be stopped. Saved and moved to another machine or for later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2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vs Containers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3" y="1166018"/>
            <a:ext cx="764191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5873079"/>
            <a:ext cx="8063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Open Sans" charset="0"/>
              </a:rPr>
              <a:t>Ref: Weldon</a:t>
            </a:r>
            <a:r>
              <a:rPr lang="en-US" dirty="0">
                <a:solidFill>
                  <a:srgbClr val="000000"/>
                </a:solidFill>
                <a:latin typeface="Open Sans" charset="0"/>
              </a:rPr>
              <a:t>, M.K. (2016). The Future X Network: A Bell Labs Perspective (1st ed.). CRC Press. https://</a:t>
            </a:r>
            <a:r>
              <a:rPr lang="en-US" dirty="0" err="1">
                <a:solidFill>
                  <a:srgbClr val="000000"/>
                </a:solidFill>
                <a:latin typeface="Open Sans" charset="0"/>
              </a:rPr>
              <a:t>doi.org</a:t>
            </a:r>
            <a:r>
              <a:rPr lang="en-US" dirty="0">
                <a:solidFill>
                  <a:srgbClr val="000000"/>
                </a:solidFill>
                <a:latin typeface="Open Sans" charset="0"/>
              </a:rPr>
              <a:t>/10.1201/9781315365756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3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Docker is an open platform for developing, shipping, and running </a:t>
            </a:r>
            <a:r>
              <a:rPr lang="en-US" dirty="0" smtClean="0"/>
              <a:t>applications</a:t>
            </a:r>
          </a:p>
          <a:p>
            <a:pPr algn="just"/>
            <a:r>
              <a:rPr lang="en-US" dirty="0" smtClean="0"/>
              <a:t>Docker enables </a:t>
            </a:r>
            <a:r>
              <a:rPr lang="en-US" dirty="0"/>
              <a:t>to </a:t>
            </a:r>
            <a:r>
              <a:rPr lang="en-US" dirty="0" smtClean="0"/>
              <a:t>separate applications </a:t>
            </a:r>
            <a:r>
              <a:rPr lang="en-US" dirty="0"/>
              <a:t>from </a:t>
            </a:r>
            <a:r>
              <a:rPr lang="en-US" dirty="0" smtClean="0"/>
              <a:t>infrastructure </a:t>
            </a:r>
          </a:p>
          <a:p>
            <a:pPr algn="just"/>
            <a:r>
              <a:rPr lang="en-US" dirty="0"/>
              <a:t>Docker provides the ability to package and run an application in a loosely isolated environment called a </a:t>
            </a:r>
            <a:r>
              <a:rPr lang="en-US" dirty="0" smtClean="0"/>
              <a:t>container</a:t>
            </a:r>
            <a:endParaRPr lang="en-US" dirty="0"/>
          </a:p>
          <a:p>
            <a:pPr algn="just"/>
            <a:r>
              <a:rPr lang="en-US" dirty="0"/>
              <a:t>The isolation and security allow you to run many containers simultaneously on a given </a:t>
            </a:r>
            <a:r>
              <a:rPr lang="en-US" dirty="0" smtClean="0"/>
              <a:t>host</a:t>
            </a:r>
          </a:p>
          <a:p>
            <a:pPr algn="just"/>
            <a:r>
              <a:rPr lang="en-US" dirty="0" smtClean="0"/>
              <a:t>Containers </a:t>
            </a:r>
            <a:r>
              <a:rPr lang="en-US" dirty="0"/>
              <a:t>are lightweight and contain everything needed to run the application, so you do not need to rely on what is currently installed on the </a:t>
            </a:r>
            <a:r>
              <a:rPr lang="en-US" dirty="0" smtClean="0"/>
              <a:t>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1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1578</Words>
  <Application>Microsoft Macintosh PowerPoint</Application>
  <PresentationFormat>On-screen Show (4:3)</PresentationFormat>
  <Paragraphs>277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Calibri Light</vt:lpstr>
      <vt:lpstr>Mangal</vt:lpstr>
      <vt:lpstr>Open Sans</vt:lpstr>
      <vt:lpstr>Arial</vt:lpstr>
      <vt:lpstr>Office Theme</vt:lpstr>
      <vt:lpstr>CSE / T / 423C  Distributed Computing Topic 8: Container, Docker, Kubernetes, AWS Services</vt:lpstr>
      <vt:lpstr>Advantages of Virtualization</vt:lpstr>
      <vt:lpstr>Problems of virtualization</vt:lpstr>
      <vt:lpstr>Solution</vt:lpstr>
      <vt:lpstr>Traditional vs Virtualized vs Container</vt:lpstr>
      <vt:lpstr>Containers</vt:lpstr>
      <vt:lpstr>Containers</vt:lpstr>
      <vt:lpstr>VM vs Containers</vt:lpstr>
      <vt:lpstr>Docker</vt:lpstr>
      <vt:lpstr>Docker Architecture</vt:lpstr>
      <vt:lpstr>Problem with Containers</vt:lpstr>
      <vt:lpstr>Kubernetes</vt:lpstr>
      <vt:lpstr>PowerPoint Presentation</vt:lpstr>
      <vt:lpstr>AWS</vt:lpstr>
      <vt:lpstr>Companies using AWS</vt:lpstr>
      <vt:lpstr>AWS Services</vt:lpstr>
      <vt:lpstr>S3</vt:lpstr>
      <vt:lpstr>How to use the AWS Management Console to perform tasks in S3</vt:lpstr>
      <vt:lpstr>How to use the AWS Management Console to perform tasks in S3</vt:lpstr>
      <vt:lpstr>How to use the AWS Management Console to perform tasks in S3</vt:lpstr>
      <vt:lpstr>How to use the AWS Management Console to perform tasks in S3</vt:lpstr>
      <vt:lpstr>AWS Lambda</vt:lpstr>
      <vt:lpstr>Lambda Functions</vt:lpstr>
      <vt:lpstr>How to use the AWS Console to work with a Lambda Function </vt:lpstr>
      <vt:lpstr>How to use the AWS Console to work with a Lambda Function </vt:lpstr>
      <vt:lpstr>How to use the AWS Console to work with a Lambda Function </vt:lpstr>
      <vt:lpstr>How to use the AWS Console to work with a Lambda Function </vt:lpstr>
      <vt:lpstr>API Gateway</vt:lpstr>
      <vt:lpstr>Architecture of API Gateway</vt:lpstr>
      <vt:lpstr>DynamoDB</vt:lpstr>
      <vt:lpstr>Creating a DynamoDB Table</vt:lpstr>
      <vt:lpstr>EC2</vt:lpstr>
      <vt:lpstr>Features of Amazon EC2</vt:lpstr>
      <vt:lpstr>Demonstration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Federation</dc:title>
  <dc:creator>sarbani</dc:creator>
  <cp:lastModifiedBy>Microsoft Office User</cp:lastModifiedBy>
  <cp:revision>243</cp:revision>
  <dcterms:created xsi:type="dcterms:W3CDTF">2006-08-16T00:00:00Z</dcterms:created>
  <dcterms:modified xsi:type="dcterms:W3CDTF">2021-03-25T03:50:45Z</dcterms:modified>
</cp:coreProperties>
</file>