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508" r:id="rId2"/>
    <p:sldId id="448" r:id="rId3"/>
    <p:sldId id="501" r:id="rId4"/>
    <p:sldId id="449" r:id="rId5"/>
    <p:sldId id="451" r:id="rId6"/>
    <p:sldId id="452" r:id="rId7"/>
    <p:sldId id="502" r:id="rId8"/>
    <p:sldId id="455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9" r:id="rId18"/>
    <p:sldId id="470" r:id="rId19"/>
    <p:sldId id="471" r:id="rId20"/>
    <p:sldId id="472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507" r:id="rId34"/>
    <p:sldId id="503" r:id="rId35"/>
    <p:sldId id="486" r:id="rId36"/>
    <p:sldId id="487" r:id="rId37"/>
    <p:sldId id="488" r:id="rId38"/>
    <p:sldId id="489" r:id="rId39"/>
    <p:sldId id="490" r:id="rId40"/>
    <p:sldId id="506" r:id="rId41"/>
    <p:sldId id="492" r:id="rId42"/>
    <p:sldId id="493" r:id="rId43"/>
    <p:sldId id="494" r:id="rId44"/>
    <p:sldId id="495" r:id="rId45"/>
    <p:sldId id="504" r:id="rId46"/>
    <p:sldId id="496" r:id="rId47"/>
    <p:sldId id="497" r:id="rId48"/>
    <p:sldId id="498" r:id="rId49"/>
    <p:sldId id="499" r:id="rId50"/>
    <p:sldId id="500" r:id="rId51"/>
    <p:sldId id="473" r:id="rId5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BBEA3"/>
    <a:srgbClr val="CC99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1" d="100"/>
          <a:sy n="101" d="100"/>
        </p:scale>
        <p:origin x="14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28"/>
    </p:cViewPr>
  </p:sorterViewPr>
  <p:notesViewPr>
    <p:cSldViewPr>
      <p:cViewPr varScale="1">
        <p:scale>
          <a:sx n="82" d="100"/>
          <a:sy n="82" d="100"/>
        </p:scale>
        <p:origin x="-197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2309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4846" tIns="47422" rIns="94846" bIns="47422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4846" tIns="47422" rIns="94846" bIns="47422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D2140B-E29C-4DB1-9890-F2307119F01C}" type="datetimeFigureOut">
              <a:rPr lang="en-US"/>
              <a:pPr>
                <a:defRPr/>
              </a:pPr>
              <a:t>06-Apr-18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46" tIns="47422" rIns="94846" bIns="47422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21175"/>
          </a:xfrm>
          <a:prstGeom prst="rect">
            <a:avLst/>
          </a:prstGeom>
        </p:spPr>
        <p:txBody>
          <a:bodyPr vert="horz" lIns="94846" tIns="47422" rIns="94846" bIns="4742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4846" tIns="47422" rIns="94846" bIns="47422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lIns="94846" tIns="47422" rIns="94846" bIns="47422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060D7E0-8279-4CE2-AB86-CCBDC2743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65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9A543-7CD5-450C-9978-35CC8EF95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BC13A-5317-4C2D-8190-A27BA2D9B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14B07-AEDC-4DDC-A515-5993E9C72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>
            <a:lvl1pPr algn="l">
              <a:defRPr sz="400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8DEC3-86FA-484C-AC83-38B4A6F9AA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0" y="1524000"/>
            <a:ext cx="9144000" cy="0"/>
          </a:xfrm>
          <a:prstGeom prst="line">
            <a:avLst/>
          </a:prstGeom>
          <a:ln>
            <a:solidFill>
              <a:srgbClr val="CC99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23439-7B34-4787-A1FC-3DA75B5E5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833A6-51F9-4B43-B05E-45F825B0B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EFA58-4EA2-4BEC-A72A-721F08EAC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27486-D1EA-4425-B593-AB360B7EA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250F3-9CC0-4CD4-955C-CC61D3CD9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F8CBD-A35D-419B-86EB-A7E451BCD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9F9C6-467F-4305-8C48-B640CE569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178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4B842BC4-715E-46BF-BDC6-273D617E5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382000" cy="1143000"/>
          </a:xfrm>
        </p:spPr>
        <p:txBody>
          <a:bodyPr/>
          <a:lstStyle/>
          <a:p>
            <a:r>
              <a:rPr lang="en-US" b="1" dirty="0">
                <a:solidFill>
                  <a:srgbClr val="CC9900"/>
                </a:solidFill>
              </a:rPr>
              <a:t>Integer Programming: Introduction and Formulation</a:t>
            </a:r>
            <a:br>
              <a:rPr lang="en-US" b="1" dirty="0">
                <a:solidFill>
                  <a:srgbClr val="CC9900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given the following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Question: Should the California Manufacturing Company expand with factories and/or warehouses in Los Angeles and/or San Francisco?</a:t>
            </a:r>
          </a:p>
          <a:p>
            <a:endParaRPr lang="en-US" dirty="0"/>
          </a:p>
        </p:txBody>
      </p:sp>
      <p:graphicFrame>
        <p:nvGraphicFramePr>
          <p:cNvPr id="4" name="Group 1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929958"/>
              </p:ext>
            </p:extLst>
          </p:nvPr>
        </p:nvGraphicFramePr>
        <p:xfrm>
          <a:off x="457200" y="2438400"/>
          <a:ext cx="8077200" cy="269716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3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Decision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Number</a:t>
                      </a:r>
                    </a:p>
                  </a:txBody>
                  <a:tcPr marT="45731" marB="45731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Yes-or-No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Question</a:t>
                      </a:r>
                    </a:p>
                  </a:txBody>
                  <a:tcPr marT="45731" marB="45731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Decision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Variable</a:t>
                      </a:r>
                    </a:p>
                  </a:txBody>
                  <a:tcPr marT="45731" marB="45731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Net Present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Value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(Millions)</a:t>
                      </a:r>
                    </a:p>
                  </a:txBody>
                  <a:tcPr marT="45731" marB="45731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Capital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Required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(Millions)</a:t>
                      </a:r>
                    </a:p>
                  </a:txBody>
                  <a:tcPr marT="45731" marB="45731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Build a factory in Los Angeles?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$8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$6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Build a factory in San Francisco?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Build a warehouse in Los Angeles?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6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Build a warehouse in San Francisco?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Capital Available: $10 million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4548250" y="2590800"/>
            <a:ext cx="1295400" cy="2133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2643250"/>
            <a:ext cx="1295400" cy="2133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09850" y="2643250"/>
            <a:ext cx="24384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2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Integer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the binary decision variables</a:t>
            </a:r>
            <a:endParaRPr lang="en-US" dirty="0"/>
          </a:p>
        </p:txBody>
      </p:sp>
      <p:graphicFrame>
        <p:nvGraphicFramePr>
          <p:cNvPr id="4" name="Group 1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471384"/>
              </p:ext>
            </p:extLst>
          </p:nvPr>
        </p:nvGraphicFramePr>
        <p:xfrm>
          <a:off x="762000" y="2209800"/>
          <a:ext cx="7772400" cy="4191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4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Decision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Number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Decision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Variable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Possible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Value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Interpretation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of a Value of 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Interpretation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of a Value of 0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0 or 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Build a factory in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Los Angeles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Do not build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this factory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0 or 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Build a factory in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San Francisco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Do not build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this factory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0 or 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Build a warehouse in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Los Angeles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Do not build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this warehouse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0 or 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Build a warehouse in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San Francisco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Do not build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this warehouse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Integer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formulation: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 1: </a:t>
            </a:r>
            <a:r>
              <a:rPr lang="en-US" dirty="0" smtClean="0"/>
              <a:t>Decision Variables</a:t>
            </a:r>
          </a:p>
          <a:p>
            <a:pPr lvl="1"/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1 if build a factory in L.A.; 0 </a:t>
            </a:r>
            <a:r>
              <a:rPr lang="en-US" dirty="0" smtClean="0"/>
              <a:t>otherwise</a:t>
            </a:r>
          </a:p>
          <a:p>
            <a:pPr lvl="1"/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1 if build a factory in S.F.; 0 </a:t>
            </a:r>
            <a:r>
              <a:rPr lang="en-US" dirty="0" smtClean="0"/>
              <a:t>otherwise</a:t>
            </a:r>
          </a:p>
          <a:p>
            <a:pPr lvl="1"/>
            <a:r>
              <a:rPr lang="en-US" i="1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1 if build a warehouse in </a:t>
            </a:r>
            <a:r>
              <a:rPr lang="en-US" dirty="0" smtClean="0"/>
              <a:t>L.A.; </a:t>
            </a:r>
            <a:r>
              <a:rPr lang="en-US" dirty="0"/>
              <a:t>0 </a:t>
            </a:r>
            <a:r>
              <a:rPr lang="en-US" dirty="0" smtClean="0"/>
              <a:t>otherwise</a:t>
            </a:r>
          </a:p>
          <a:p>
            <a:pPr lvl="1"/>
            <a:r>
              <a:rPr lang="en-US" i="1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1 if build a warehouse in </a:t>
            </a:r>
            <a:r>
              <a:rPr lang="en-US" dirty="0" smtClean="0"/>
              <a:t>S.F.; </a:t>
            </a:r>
            <a:r>
              <a:rPr lang="en-US" dirty="0"/>
              <a:t>0 </a:t>
            </a:r>
            <a:r>
              <a:rPr lang="en-US" dirty="0" smtClean="0"/>
              <a:t>otherwise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 2: </a:t>
            </a:r>
            <a:r>
              <a:rPr lang="en-US" dirty="0" smtClean="0"/>
              <a:t>Objective and objective function</a:t>
            </a:r>
          </a:p>
          <a:p>
            <a:pPr lvl="1"/>
            <a:r>
              <a:rPr lang="en-US" dirty="0"/>
              <a:t>Maximize NPV = 8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+ 5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+ 6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+ 4</a:t>
            </a:r>
            <a:r>
              <a:rPr lang="en-US" i="1" dirty="0"/>
              <a:t>x</a:t>
            </a:r>
            <a:r>
              <a:rPr lang="en-US" baseline="-25000" dirty="0"/>
              <a:t>4</a:t>
            </a:r>
            <a:r>
              <a:rPr lang="en-US" dirty="0"/>
              <a:t>  ($millions)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Step 3: </a:t>
            </a:r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Capital available</a:t>
            </a:r>
          </a:p>
          <a:p>
            <a:pPr marL="457200" lvl="1" indent="0">
              <a:buNone/>
            </a:pPr>
            <a:r>
              <a:rPr lang="en-US" dirty="0" smtClean="0"/>
              <a:t>		6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+ 3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+ 5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+ 2</a:t>
            </a:r>
            <a:r>
              <a:rPr lang="en-US" i="1" dirty="0"/>
              <a:t>x</a:t>
            </a:r>
            <a:r>
              <a:rPr lang="en-US" baseline="-25000" dirty="0"/>
              <a:t>4</a:t>
            </a:r>
            <a:r>
              <a:rPr lang="en-US" dirty="0"/>
              <a:t> ≤ 10 ($</a:t>
            </a:r>
            <a:r>
              <a:rPr lang="en-US" dirty="0" smtClean="0"/>
              <a:t>millions)</a:t>
            </a:r>
            <a:endParaRPr lang="en-US" dirty="0"/>
          </a:p>
          <a:p>
            <a:pPr lvl="1"/>
            <a:r>
              <a:rPr lang="en-US" dirty="0" smtClean="0"/>
              <a:t>Management </a:t>
            </a:r>
            <a:r>
              <a:rPr lang="en-US" dirty="0"/>
              <a:t>is also considering building at most one new warehouse, 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		x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/>
              <a:t>x</a:t>
            </a:r>
            <a:r>
              <a:rPr lang="en-US" baseline="-25000" dirty="0"/>
              <a:t>4</a:t>
            </a:r>
            <a:r>
              <a:rPr lang="en-US" dirty="0"/>
              <a:t> ≤ 1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will restrict the choice to a city where a new factory is being </a:t>
            </a:r>
            <a:r>
              <a:rPr lang="en-US" dirty="0" smtClean="0"/>
              <a:t>built</a:t>
            </a:r>
          </a:p>
          <a:p>
            <a:pPr marL="457200" lvl="1" indent="0">
              <a:buNone/>
            </a:pPr>
            <a:r>
              <a:rPr lang="en-US" i="1" dirty="0" smtClean="0"/>
              <a:t>		x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i="1" dirty="0"/>
              <a:t>x</a:t>
            </a:r>
            <a:r>
              <a:rPr lang="en-US" baseline="-25000" dirty="0"/>
              <a:t>4</a:t>
            </a:r>
            <a:r>
              <a:rPr lang="en-US" dirty="0"/>
              <a:t> ≤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3505200" y="5257800"/>
            <a:ext cx="685800" cy="9906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4953000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=0, then </a:t>
            </a:r>
            <a:r>
              <a:rPr lang="en-US" i="1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=0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If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=1, </a:t>
            </a:r>
            <a:r>
              <a:rPr lang="en-US" dirty="0"/>
              <a:t>then </a:t>
            </a:r>
            <a:r>
              <a:rPr lang="en-US" i="1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=1 or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=0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If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=0</a:t>
            </a:r>
            <a:r>
              <a:rPr lang="en-US" dirty="0"/>
              <a:t>, then </a:t>
            </a:r>
            <a:r>
              <a:rPr lang="en-US" i="1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=0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If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=1</a:t>
            </a:r>
            <a:r>
              <a:rPr lang="en-US" dirty="0"/>
              <a:t>, then </a:t>
            </a:r>
            <a:r>
              <a:rPr lang="en-US" i="1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=1 </a:t>
            </a:r>
            <a:r>
              <a:rPr lang="en-US" dirty="0"/>
              <a:t>or </a:t>
            </a:r>
            <a:r>
              <a:rPr lang="en-US" i="1" dirty="0" smtClean="0"/>
              <a:t>x</a:t>
            </a:r>
            <a:r>
              <a:rPr lang="en-US" baseline="-25000" dirty="0"/>
              <a:t>4</a:t>
            </a:r>
            <a:r>
              <a:rPr lang="en-US" dirty="0" smtClean="0"/>
              <a:t>=0 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the BIP model is</a:t>
            </a:r>
          </a:p>
          <a:p>
            <a:pPr marL="457200" lvl="1" indent="0">
              <a:buNone/>
            </a:pPr>
            <a:r>
              <a:rPr lang="en-US" dirty="0" smtClean="0"/>
              <a:t>Maximize 	8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+ 5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+ 6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+ </a:t>
            </a:r>
            <a:r>
              <a:rPr lang="en-US" dirty="0" smtClean="0"/>
              <a:t>4</a:t>
            </a:r>
            <a:r>
              <a:rPr lang="en-US" i="1" dirty="0" smtClean="0"/>
              <a:t>x</a:t>
            </a:r>
            <a:r>
              <a:rPr lang="en-US" baseline="-25000" dirty="0" smtClean="0"/>
              <a:t>4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Subject to 	6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+ 3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+ 5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+ 2</a:t>
            </a:r>
            <a:r>
              <a:rPr lang="en-US" i="1" dirty="0"/>
              <a:t>x</a:t>
            </a:r>
            <a:r>
              <a:rPr lang="en-US" baseline="-25000" dirty="0"/>
              <a:t>4</a:t>
            </a:r>
            <a:r>
              <a:rPr lang="en-US" dirty="0"/>
              <a:t> ≤ 10 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			x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/>
              <a:t>x</a:t>
            </a:r>
            <a:r>
              <a:rPr lang="en-US" baseline="-25000" dirty="0"/>
              <a:t>4</a:t>
            </a:r>
            <a:r>
              <a:rPr lang="en-US" dirty="0"/>
              <a:t> ≤ </a:t>
            </a:r>
            <a:r>
              <a:rPr lang="en-US" dirty="0" smtClean="0"/>
              <a:t>1</a:t>
            </a:r>
          </a:p>
          <a:p>
            <a:pPr marL="457200" lvl="1" indent="0">
              <a:buNone/>
            </a:pPr>
            <a:r>
              <a:rPr lang="en-US" i="1" dirty="0" smtClean="0"/>
              <a:t>			x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i="1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</a:p>
          <a:p>
            <a:pPr marL="457200" lvl="1" indent="0">
              <a:buNone/>
            </a:pPr>
            <a:r>
              <a:rPr lang="en-US" i="1" dirty="0" smtClean="0"/>
              <a:t>			x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4</a:t>
            </a:r>
            <a:r>
              <a:rPr lang="en-US" dirty="0"/>
              <a:t> are binary </a:t>
            </a:r>
            <a:r>
              <a:rPr lang="en-US" dirty="0" smtClean="0"/>
              <a:t>variables</a:t>
            </a:r>
          </a:p>
          <a:p>
            <a:pPr marL="457200" lvl="1" indent="0">
              <a:buNone/>
            </a:pPr>
            <a:r>
              <a:rPr lang="en-US" i="1" dirty="0" smtClean="0"/>
              <a:t>			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x</a:t>
            </a:r>
            <a:r>
              <a:rPr lang="en-US" baseline="-25000" dirty="0" smtClean="0"/>
              <a:t>1</a:t>
            </a:r>
            <a:r>
              <a:rPr lang="en-US" sz="2800" dirty="0" smtClean="0">
                <a:sym typeface="Symbol"/>
              </a:rPr>
              <a:t></a:t>
            </a:r>
            <a:r>
              <a:rPr lang="en-US" dirty="0" smtClean="0">
                <a:sym typeface="Symbol"/>
              </a:rPr>
              <a:t>{0,1},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sz="2800" dirty="0" smtClean="0">
                <a:sym typeface="Symbol"/>
              </a:rPr>
              <a:t></a:t>
            </a:r>
            <a:r>
              <a:rPr lang="en-US" dirty="0">
                <a:sym typeface="Symbol"/>
              </a:rPr>
              <a:t>{0,1</a:t>
            </a:r>
            <a:r>
              <a:rPr lang="en-US" dirty="0" smtClean="0">
                <a:sym typeface="Symbol"/>
              </a:rPr>
              <a:t>}, </a:t>
            </a:r>
            <a:r>
              <a:rPr lang="en-US" i="1" dirty="0" smtClean="0"/>
              <a:t>x</a:t>
            </a:r>
            <a:r>
              <a:rPr lang="en-US" baseline="-25000" dirty="0" smtClean="0"/>
              <a:t>3</a:t>
            </a:r>
            <a:r>
              <a:rPr lang="en-US" sz="2800" dirty="0" smtClean="0">
                <a:sym typeface="Symbol"/>
              </a:rPr>
              <a:t></a:t>
            </a:r>
            <a:r>
              <a:rPr lang="en-US" dirty="0">
                <a:sym typeface="Symbol"/>
              </a:rPr>
              <a:t>{0,1</a:t>
            </a:r>
            <a:r>
              <a:rPr lang="en-US" dirty="0" smtClean="0">
                <a:sym typeface="Symbol"/>
              </a:rPr>
              <a:t>}, </a:t>
            </a:r>
            <a:r>
              <a:rPr lang="en-US" i="1" dirty="0" smtClean="0"/>
              <a:t>x</a:t>
            </a:r>
            <a:r>
              <a:rPr lang="en-US" baseline="-25000" dirty="0" smtClean="0"/>
              <a:t>4</a:t>
            </a:r>
            <a:r>
              <a:rPr lang="en-US" sz="2800" dirty="0" smtClean="0">
                <a:sym typeface="Symbol"/>
              </a:rPr>
              <a:t></a:t>
            </a:r>
            <a:r>
              <a:rPr lang="en-US" dirty="0">
                <a:sym typeface="Symbol"/>
              </a:rPr>
              <a:t>{0,1}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Curved Right Arrow 3"/>
          <p:cNvSpPr/>
          <p:nvPr/>
        </p:nvSpPr>
        <p:spPr bwMode="auto">
          <a:xfrm>
            <a:off x="2743200" y="4724400"/>
            <a:ext cx="381000" cy="990600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Integer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 modeling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492756"/>
              </p:ext>
            </p:extLst>
          </p:nvPr>
        </p:nvGraphicFramePr>
        <p:xfrm>
          <a:off x="685800" y="2438400"/>
          <a:ext cx="7315200" cy="369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Worksheet" r:id="rId3" imgW="4009972" imgH="2962251" progId="Excel.Sheet.8">
                  <p:embed/>
                </p:oleObj>
              </mc:Choice>
              <mc:Fallback>
                <p:oleObj name="Worksheet" r:id="rId3" imgW="4009972" imgH="2962251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38400"/>
                        <a:ext cx="7315200" cy="369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Integer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California Manufacturing Co.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You have to open at least 1 factory (LA or SF factory should be opened)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i="1" dirty="0"/>
              <a:t> </a:t>
            </a:r>
            <a:r>
              <a:rPr lang="en-US" sz="2800" b="1" i="1" dirty="0"/>
              <a:t>x</a:t>
            </a:r>
            <a:r>
              <a:rPr lang="en-US" sz="2800" b="1" baseline="-25000" dirty="0"/>
              <a:t>1</a:t>
            </a:r>
            <a:r>
              <a:rPr lang="en-US" sz="2800" b="1" dirty="0"/>
              <a:t> +</a:t>
            </a:r>
            <a:r>
              <a:rPr lang="en-US" sz="2800" b="1" i="1" dirty="0" smtClean="0"/>
              <a:t>x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 ≥ 1</a:t>
            </a:r>
            <a:endParaRPr lang="en-US" sz="2800" dirty="0"/>
          </a:p>
          <a:p>
            <a:pPr lvl="1"/>
            <a:r>
              <a:rPr lang="en-US" dirty="0" smtClean="0"/>
              <a:t>You have to open at least 1 warehouse if you have opened two factories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=2, then </a:t>
            </a:r>
            <a:r>
              <a:rPr lang="en-US" i="1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 ≥1</a:t>
            </a:r>
          </a:p>
          <a:p>
            <a:pPr marL="457200" lvl="1" indent="0">
              <a:buNone/>
            </a:pPr>
            <a:r>
              <a:rPr lang="en-US" i="1" dirty="0" smtClean="0"/>
              <a:t>	</a:t>
            </a:r>
            <a:r>
              <a:rPr lang="en-US" sz="2800" b="1" i="1" dirty="0" smtClean="0"/>
              <a:t>x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 </a:t>
            </a:r>
            <a:r>
              <a:rPr lang="en-US" sz="2800" b="1" dirty="0"/>
              <a:t>+ </a:t>
            </a:r>
            <a:r>
              <a:rPr lang="en-US" sz="2800" b="1" i="1" dirty="0"/>
              <a:t>x</a:t>
            </a:r>
            <a:r>
              <a:rPr lang="en-US" sz="2800" b="1" baseline="-25000" dirty="0"/>
              <a:t>4</a:t>
            </a:r>
            <a:r>
              <a:rPr lang="en-US" sz="2800" b="1" dirty="0"/>
              <a:t> </a:t>
            </a:r>
            <a:r>
              <a:rPr lang="en-US" sz="2800" b="1" dirty="0" smtClean="0"/>
              <a:t>≥ </a:t>
            </a:r>
            <a:r>
              <a:rPr lang="en-US" sz="2800" b="1" i="1" dirty="0" smtClean="0"/>
              <a:t>x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+</a:t>
            </a:r>
            <a:r>
              <a:rPr lang="en-US" sz="2800" b="1" i="1" dirty="0" smtClean="0"/>
              <a:t>x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 -1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27901"/>
              </p:ext>
            </p:extLst>
          </p:nvPr>
        </p:nvGraphicFramePr>
        <p:xfrm>
          <a:off x="4572000" y="4953000"/>
          <a:ext cx="4343398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4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x1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x2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x1+x2-1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&lt;=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x3+x4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x3={0,1}, x4={0,1}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&lt;=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x3+x4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x3={0,1}, x4={0,1}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&lt;=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x3+x4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x3={0,1}, x4={0,1}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&lt;=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x3+x4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x3=1 or x4=1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610600" cy="4267200"/>
          </a:xfrm>
        </p:spPr>
        <p:txBody>
          <a:bodyPr/>
          <a:lstStyle/>
          <a:p>
            <a:r>
              <a:rPr lang="en-US" dirty="0" smtClean="0"/>
              <a:t>Project Selection at </a:t>
            </a:r>
            <a:r>
              <a:rPr lang="en-US" dirty="0" err="1" smtClean="0"/>
              <a:t>Tazer</a:t>
            </a:r>
            <a:r>
              <a:rPr lang="en-US" dirty="0" smtClean="0"/>
              <a:t> Corp.</a:t>
            </a:r>
          </a:p>
          <a:p>
            <a:pPr lvl="1" eaLnBrk="1" hangingPunct="1"/>
            <a:r>
              <a:rPr lang="en-US" dirty="0" err="1"/>
              <a:t>Tazer</a:t>
            </a:r>
            <a:r>
              <a:rPr lang="en-US" dirty="0"/>
              <a:t> Corporation is searching for a new breakthrough </a:t>
            </a:r>
            <a:r>
              <a:rPr lang="en-US" dirty="0" smtClean="0"/>
              <a:t>drug. Five </a:t>
            </a:r>
            <a:r>
              <a:rPr lang="en-US" dirty="0"/>
              <a:t>potential research and development projects:</a:t>
            </a:r>
          </a:p>
          <a:p>
            <a:pPr lvl="2" eaLnBrk="1" hangingPunct="1"/>
            <a:r>
              <a:rPr lang="en-US" b="1" dirty="0"/>
              <a:t>Project Up:</a:t>
            </a:r>
            <a:r>
              <a:rPr lang="en-US" dirty="0"/>
              <a:t> Develop a more effect antidepressant that doesn’t cause mood swings</a:t>
            </a:r>
          </a:p>
          <a:p>
            <a:pPr lvl="2" eaLnBrk="1" hangingPunct="1"/>
            <a:r>
              <a:rPr lang="en-US" b="1" dirty="0"/>
              <a:t>Project Stable: </a:t>
            </a:r>
            <a:r>
              <a:rPr lang="en-US" dirty="0"/>
              <a:t>Develop a drug that addresses manic depression</a:t>
            </a:r>
          </a:p>
          <a:p>
            <a:pPr lvl="2" eaLnBrk="1" hangingPunct="1"/>
            <a:r>
              <a:rPr lang="en-US" b="1" dirty="0"/>
              <a:t>Project Choice: </a:t>
            </a:r>
            <a:r>
              <a:rPr lang="en-US" dirty="0"/>
              <a:t>Develop a less intrusive birth control method for women</a:t>
            </a:r>
          </a:p>
          <a:p>
            <a:pPr lvl="2" eaLnBrk="1" hangingPunct="1"/>
            <a:r>
              <a:rPr lang="en-US" b="1" dirty="0"/>
              <a:t>Project Hope: </a:t>
            </a:r>
            <a:r>
              <a:rPr lang="en-US" dirty="0"/>
              <a:t>Develop a vaccine to prevent HIV infection</a:t>
            </a:r>
          </a:p>
          <a:p>
            <a:pPr lvl="2" eaLnBrk="1" hangingPunct="1"/>
            <a:r>
              <a:rPr lang="en-US" b="1" dirty="0"/>
              <a:t>Project Release: </a:t>
            </a:r>
            <a:r>
              <a:rPr lang="en-US" dirty="0"/>
              <a:t> Develop a more effective drug to lower blood pressure</a:t>
            </a:r>
          </a:p>
          <a:p>
            <a:pPr lvl="1" eaLnBrk="1" hangingPunct="1"/>
            <a:r>
              <a:rPr lang="en-US" dirty="0"/>
              <a:t>$1.2 billion available for </a:t>
            </a:r>
            <a:r>
              <a:rPr lang="en-US" dirty="0" smtClean="0"/>
              <a:t>investment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given the following data</a:t>
            </a:r>
            <a:endParaRPr lang="en-US" dirty="0"/>
          </a:p>
        </p:txBody>
      </p:sp>
      <p:graphicFrame>
        <p:nvGraphicFramePr>
          <p:cNvPr id="4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16928"/>
              </p:ext>
            </p:extLst>
          </p:nvPr>
        </p:nvGraphicFramePr>
        <p:xfrm>
          <a:off x="782782" y="2338778"/>
          <a:ext cx="8077200" cy="2766622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5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Stable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Choice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Hope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Release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R&amp;D ($million)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600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Success Rate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35%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35%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20%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45%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Revenue if Successful ($million)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1,400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1,200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2,200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3,000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600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Expected Profit ($million)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120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170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70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rved Right Arrow 4"/>
          <p:cNvSpPr/>
          <p:nvPr/>
        </p:nvSpPr>
        <p:spPr bwMode="auto">
          <a:xfrm>
            <a:off x="292925" y="4705290"/>
            <a:ext cx="457200" cy="971610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782" y="5276790"/>
            <a:ext cx="80010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Expected Profit = Success Rate X Revenue if successful – R&amp;D Cost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57912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Which projects should be selected to research and develop?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Integer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Let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if approve project </a:t>
            </a:r>
            <a:r>
              <a:rPr lang="en-US" i="1" dirty="0" err="1"/>
              <a:t>i</a:t>
            </a:r>
            <a:r>
              <a:rPr lang="en-US" dirty="0"/>
              <a:t>;</a:t>
            </a:r>
            <a:r>
              <a:rPr lang="en-US" i="1" dirty="0"/>
              <a:t> </a:t>
            </a:r>
            <a:r>
              <a:rPr lang="en-US" dirty="0"/>
              <a:t>0 otherwise (for </a:t>
            </a:r>
            <a:r>
              <a:rPr lang="en-US" i="1" dirty="0" err="1"/>
              <a:t>i</a:t>
            </a:r>
            <a:r>
              <a:rPr lang="en-US" dirty="0"/>
              <a:t> = 1, 2, 3, 4, and </a:t>
            </a:r>
            <a:r>
              <a:rPr lang="en-US" dirty="0" smtClean="0"/>
              <a:t>5)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>Maximize 	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/>
              <a:t>= 300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+ 120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+ 170</a:t>
            </a:r>
            <a:r>
              <a:rPr lang="en-US" sz="2400" i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+ 100</a:t>
            </a:r>
            <a:r>
              <a:rPr lang="en-US" sz="2400" i="1" dirty="0"/>
              <a:t>x</a:t>
            </a:r>
            <a:r>
              <a:rPr lang="en-US" sz="2400" baseline="-25000" dirty="0"/>
              <a:t>4</a:t>
            </a:r>
            <a:r>
              <a:rPr lang="en-US" sz="2400" dirty="0"/>
              <a:t> + 70</a:t>
            </a:r>
            <a:r>
              <a:rPr lang="en-US" sz="2400" i="1" dirty="0"/>
              <a:t>x</a:t>
            </a:r>
            <a:r>
              <a:rPr lang="en-US" sz="2400" baseline="-25000" dirty="0"/>
              <a:t>5 </a:t>
            </a:r>
            <a:endParaRPr lang="en-US" sz="2400" baseline="-250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Subject to 	400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+ 300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+ 600</a:t>
            </a:r>
            <a:r>
              <a:rPr lang="en-US" sz="2400" i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+ 500</a:t>
            </a:r>
            <a:r>
              <a:rPr lang="en-US" sz="2400" i="1" dirty="0"/>
              <a:t>x</a:t>
            </a:r>
            <a:r>
              <a:rPr lang="en-US" sz="2400" baseline="-25000" dirty="0"/>
              <a:t>4</a:t>
            </a:r>
            <a:r>
              <a:rPr lang="en-US" sz="2400" dirty="0"/>
              <a:t> + 200</a:t>
            </a:r>
            <a:r>
              <a:rPr lang="en-US" sz="2400" i="1" dirty="0"/>
              <a:t>x</a:t>
            </a:r>
            <a:r>
              <a:rPr lang="en-US" sz="2400" baseline="-25000" dirty="0"/>
              <a:t>5</a:t>
            </a:r>
            <a:r>
              <a:rPr lang="en-US" sz="2400" dirty="0"/>
              <a:t> ≤ 1,200 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i="1" dirty="0" smtClean="0"/>
              <a:t>		x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are binary (for </a:t>
            </a:r>
            <a:r>
              <a:rPr lang="en-US" sz="2400" i="1" dirty="0" err="1"/>
              <a:t>i</a:t>
            </a:r>
            <a:r>
              <a:rPr lang="en-US" sz="2400" dirty="0"/>
              <a:t> = 1, 2, 3, 4, and 5).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5" y="4267200"/>
            <a:ext cx="8153400" cy="242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81000" y="2666999"/>
            <a:ext cx="8382000" cy="1371601"/>
          </a:xfrm>
          <a:prstGeom prst="rect">
            <a:avLst/>
          </a:prstGeom>
          <a:noFill/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Integer Programming</a:t>
            </a:r>
          </a:p>
          <a:p>
            <a:pPr lvl="1"/>
            <a:r>
              <a:rPr lang="en-US" dirty="0" smtClean="0"/>
              <a:t>Basic Properties</a:t>
            </a:r>
          </a:p>
          <a:p>
            <a:r>
              <a:rPr lang="en-US" dirty="0" smtClean="0"/>
              <a:t>Binary Integer Programming</a:t>
            </a:r>
          </a:p>
          <a:p>
            <a:pPr lvl="1"/>
            <a:r>
              <a:rPr lang="en-US" dirty="0" smtClean="0"/>
              <a:t>Yes-No decisions</a:t>
            </a:r>
          </a:p>
          <a:p>
            <a:pPr lvl="1"/>
            <a:r>
              <a:rPr lang="en-US" dirty="0" smtClean="0"/>
              <a:t>If, then, or constraints</a:t>
            </a:r>
          </a:p>
          <a:p>
            <a:r>
              <a:rPr lang="en-US" dirty="0" smtClean="0"/>
              <a:t>Mixed-Integer Programming</a:t>
            </a:r>
          </a:p>
          <a:p>
            <a:pPr lvl="1"/>
            <a:r>
              <a:rPr lang="en-US" dirty="0"/>
              <a:t>Big M </a:t>
            </a:r>
            <a:r>
              <a:rPr lang="en-US" dirty="0" smtClean="0"/>
              <a:t>constraints</a:t>
            </a:r>
          </a:p>
          <a:p>
            <a:r>
              <a:rPr lang="en-US" dirty="0" smtClean="0"/>
              <a:t>Solution Methods</a:t>
            </a:r>
          </a:p>
          <a:p>
            <a:pPr lvl="1"/>
            <a:r>
              <a:rPr lang="en-US" dirty="0" smtClean="0"/>
              <a:t>Linear Relaxation</a:t>
            </a:r>
          </a:p>
          <a:p>
            <a:pPr lvl="1"/>
            <a:r>
              <a:rPr lang="en-US" dirty="0" smtClean="0"/>
              <a:t>Branch-and-bound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Integer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Selection at </a:t>
            </a:r>
            <a:r>
              <a:rPr lang="en-US" dirty="0" err="1"/>
              <a:t>Tazer</a:t>
            </a:r>
            <a:r>
              <a:rPr lang="en-US" dirty="0"/>
              <a:t> </a:t>
            </a:r>
            <a:r>
              <a:rPr lang="en-US" dirty="0" smtClean="0"/>
              <a:t>Corp is a 0-1 knapsack problem</a:t>
            </a:r>
          </a:p>
          <a:p>
            <a:pPr lvl="1"/>
            <a:r>
              <a:rPr lang="en-US" dirty="0" smtClean="0"/>
              <a:t>Knapsack Problem</a:t>
            </a:r>
          </a:p>
          <a:p>
            <a:pPr lvl="2"/>
            <a:r>
              <a:rPr lang="en-US" dirty="0" smtClean="0"/>
              <a:t>There is a knapsack you can fill with a set of items</a:t>
            </a:r>
          </a:p>
          <a:p>
            <a:pPr lvl="2"/>
            <a:r>
              <a:rPr lang="en-US" dirty="0" smtClean="0"/>
              <a:t>Each item has different benefit and different weight</a:t>
            </a:r>
          </a:p>
          <a:p>
            <a:pPr lvl="2"/>
            <a:r>
              <a:rPr lang="en-US" dirty="0" smtClean="0"/>
              <a:t>The knapsack can carry limited weight</a:t>
            </a:r>
          </a:p>
          <a:p>
            <a:pPr lvl="2"/>
            <a:r>
              <a:rPr lang="en-US" dirty="0" smtClean="0"/>
              <a:t>Surviving in an island example was a knapsack problem</a:t>
            </a:r>
          </a:p>
          <a:p>
            <a:pPr lvl="1"/>
            <a:r>
              <a:rPr lang="en-US" dirty="0" smtClean="0"/>
              <a:t>0-1 Knapsack problem is NP-hard (hard to solve!!)</a:t>
            </a:r>
          </a:p>
          <a:p>
            <a:pPr lvl="2"/>
            <a:r>
              <a:rPr lang="en-US" dirty="0" err="1" smtClean="0"/>
              <a:t>Pseduo</a:t>
            </a:r>
            <a:r>
              <a:rPr lang="en-US" dirty="0" smtClean="0"/>
              <a:t> polynomial algorithm exists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763000" cy="4267200"/>
          </a:xfrm>
        </p:spPr>
        <p:txBody>
          <a:bodyPr/>
          <a:lstStyle/>
          <a:p>
            <a:r>
              <a:rPr lang="en-US" dirty="0" smtClean="0"/>
              <a:t>Sometimes, it might be the case that you do not have binary decision variables explicitly, but you have to define them</a:t>
            </a:r>
          </a:p>
          <a:p>
            <a:pPr lvl="1"/>
            <a:r>
              <a:rPr lang="en-US" dirty="0" smtClean="0"/>
              <a:t>Consider the linear </a:t>
            </a:r>
            <a:r>
              <a:rPr lang="en-US" dirty="0" err="1" smtClean="0"/>
              <a:t>Wyndor</a:t>
            </a:r>
            <a:r>
              <a:rPr lang="en-US" dirty="0" smtClean="0"/>
              <a:t> Class Co. problem</a:t>
            </a:r>
          </a:p>
          <a:p>
            <a:pPr lvl="1"/>
            <a:r>
              <a:rPr lang="en-US" dirty="0" smtClean="0"/>
              <a:t>If you produce doors, you have to produce at least 3 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D</a:t>
            </a:r>
            <a:r>
              <a:rPr lang="en-US" dirty="0" smtClean="0"/>
              <a:t>&gt;0 then D&gt;=3</a:t>
            </a:r>
          </a:p>
          <a:p>
            <a:pPr lvl="2"/>
            <a:r>
              <a:rPr lang="en-US" dirty="0" smtClean="0"/>
              <a:t>Define y=0 if we do not produce doors, y=1 if we produce doors</a:t>
            </a:r>
          </a:p>
          <a:p>
            <a:pPr lvl="2"/>
            <a:r>
              <a:rPr lang="en-US" dirty="0" smtClean="0"/>
              <a:t>Then, D&gt;=3y, is this sufficient? </a:t>
            </a:r>
          </a:p>
          <a:p>
            <a:pPr lvl="3"/>
            <a:r>
              <a:rPr lang="en-US" dirty="0" smtClean="0"/>
              <a:t>If y=1, then D&gt;=3, so that is nice, but if y=0, D&gt;=0; however, D should be 0 when y=0, therefore, we need to add the following</a:t>
            </a:r>
          </a:p>
          <a:p>
            <a:pPr lvl="2"/>
            <a:r>
              <a:rPr lang="en-US" dirty="0" smtClean="0"/>
              <a:t>Also add D&lt;=My, where M is a large number</a:t>
            </a:r>
          </a:p>
          <a:p>
            <a:pPr lvl="3"/>
            <a:r>
              <a:rPr lang="en-US" dirty="0" smtClean="0"/>
              <a:t>If y=1, then D&lt;=M, which is true, but if y=0, D&lt;=0, i.e., D=0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Integer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Caliente City Problem</a:t>
            </a:r>
          </a:p>
          <a:p>
            <a:pPr lvl="1" eaLnBrk="1" hangingPunct="1"/>
            <a:r>
              <a:rPr lang="en-US" dirty="0"/>
              <a:t>Caliente City is growing rapidly and spreading well beyond its original borders</a:t>
            </a:r>
          </a:p>
          <a:p>
            <a:pPr lvl="1" eaLnBrk="1" hangingPunct="1"/>
            <a:r>
              <a:rPr lang="en-US" dirty="0"/>
              <a:t>They still have only one fire station, located in the congested center of town</a:t>
            </a:r>
          </a:p>
          <a:p>
            <a:pPr lvl="1" eaLnBrk="1" hangingPunct="1"/>
            <a:r>
              <a:rPr lang="en-US" dirty="0"/>
              <a:t>The result has been long delays in fire trucks reaching the outer part of the </a:t>
            </a:r>
            <a:r>
              <a:rPr lang="en-US" dirty="0" smtClean="0"/>
              <a:t>city</a:t>
            </a:r>
          </a:p>
          <a:p>
            <a:pPr eaLnBrk="1" hangingPunct="1"/>
            <a:r>
              <a:rPr lang="en-US" dirty="0" smtClean="0"/>
              <a:t>Goal</a:t>
            </a:r>
            <a:r>
              <a:rPr lang="en-US" dirty="0"/>
              <a:t>: Develop a plan for locating multiple fire stations throughout the </a:t>
            </a:r>
            <a:r>
              <a:rPr lang="en-US" dirty="0" smtClean="0"/>
              <a:t>city to minimize costs</a:t>
            </a:r>
          </a:p>
          <a:p>
            <a:pPr eaLnBrk="1" hangingPunct="1"/>
            <a:r>
              <a:rPr lang="en-US" dirty="0" smtClean="0"/>
              <a:t>New </a:t>
            </a:r>
            <a:r>
              <a:rPr lang="en-US" dirty="0"/>
              <a:t>Policy: Response Time ≤ 10 minutes</a:t>
            </a:r>
          </a:p>
          <a:p>
            <a:pPr lvl="1" eaLnBrk="1" hangingPunct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given the following data</a:t>
            </a:r>
            <a:endParaRPr lang="en-US" dirty="0"/>
          </a:p>
        </p:txBody>
      </p:sp>
      <p:graphicFrame>
        <p:nvGraphicFramePr>
          <p:cNvPr id="4" name="Group 4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195424"/>
              </p:ext>
            </p:extLst>
          </p:nvPr>
        </p:nvGraphicFramePr>
        <p:xfrm>
          <a:off x="990600" y="2362200"/>
          <a:ext cx="7086600" cy="4273549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Fire Station in Tract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7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1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Response times (minutes) for a fire in tract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17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7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7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7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17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1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Cost of Station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($thousands)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250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450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300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400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300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200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formulation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= 1 if tract </a:t>
            </a:r>
            <a:r>
              <a:rPr lang="en-US" i="1" dirty="0"/>
              <a:t>j</a:t>
            </a:r>
            <a:r>
              <a:rPr lang="en-US" dirty="0"/>
              <a:t> is selected to receive a fire station; 0 otherwise (</a:t>
            </a:r>
            <a:r>
              <a:rPr lang="en-US" i="1" dirty="0"/>
              <a:t>j</a:t>
            </a:r>
            <a:r>
              <a:rPr lang="en-US" dirty="0"/>
              <a:t> = 1, 2, … , 8)</a:t>
            </a:r>
          </a:p>
          <a:p>
            <a:pPr eaLnBrk="1" hangingPunct="1">
              <a:buFontTx/>
              <a:buNone/>
            </a:pPr>
            <a:r>
              <a:rPr lang="en-US" sz="1800" dirty="0"/>
              <a:t>Minimize </a:t>
            </a:r>
            <a:r>
              <a:rPr lang="en-US" sz="1800" i="1" dirty="0" smtClean="0"/>
              <a:t>	</a:t>
            </a:r>
            <a:r>
              <a:rPr lang="en-US" sz="1800" dirty="0" smtClean="0"/>
              <a:t>350</a:t>
            </a:r>
            <a:r>
              <a:rPr lang="en-US" sz="1800" i="1" dirty="0" smtClean="0"/>
              <a:t>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</a:t>
            </a:r>
            <a:r>
              <a:rPr lang="en-US" sz="1800" dirty="0"/>
              <a:t>+ 250</a:t>
            </a:r>
            <a:r>
              <a:rPr lang="en-US" sz="1800" i="1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+ 450</a:t>
            </a:r>
            <a:r>
              <a:rPr lang="en-US" sz="1800" i="1" dirty="0"/>
              <a:t>x</a:t>
            </a:r>
            <a:r>
              <a:rPr lang="en-US" sz="1800" baseline="-25000" dirty="0"/>
              <a:t>3</a:t>
            </a:r>
            <a:r>
              <a:rPr lang="en-US" sz="1800" dirty="0"/>
              <a:t> + 300</a:t>
            </a:r>
            <a:r>
              <a:rPr lang="en-US" sz="1800" i="1" dirty="0"/>
              <a:t>x</a:t>
            </a:r>
            <a:r>
              <a:rPr lang="en-US" sz="1800" baseline="-25000" dirty="0"/>
              <a:t>4</a:t>
            </a:r>
            <a:r>
              <a:rPr lang="en-US" sz="1800" dirty="0"/>
              <a:t> + 50</a:t>
            </a:r>
            <a:r>
              <a:rPr lang="en-US" sz="1800" i="1" dirty="0"/>
              <a:t>x</a:t>
            </a:r>
            <a:r>
              <a:rPr lang="en-US" sz="1800" baseline="-25000" dirty="0"/>
              <a:t>5</a:t>
            </a:r>
            <a:r>
              <a:rPr lang="en-US" sz="1800" dirty="0"/>
              <a:t> + 400</a:t>
            </a:r>
            <a:r>
              <a:rPr lang="en-US" sz="1800" i="1" dirty="0"/>
              <a:t>x</a:t>
            </a:r>
            <a:r>
              <a:rPr lang="en-US" sz="1800" baseline="-25000" dirty="0"/>
              <a:t>6</a:t>
            </a:r>
            <a:r>
              <a:rPr lang="en-US" sz="1800" dirty="0"/>
              <a:t> + 300</a:t>
            </a:r>
            <a:r>
              <a:rPr lang="en-US" sz="1800" i="1" dirty="0"/>
              <a:t>x</a:t>
            </a:r>
            <a:r>
              <a:rPr lang="en-US" sz="1800" baseline="-25000" dirty="0"/>
              <a:t>7</a:t>
            </a:r>
            <a:r>
              <a:rPr lang="en-US" sz="1800" dirty="0"/>
              <a:t> + 200</a:t>
            </a:r>
            <a:r>
              <a:rPr lang="en-US" sz="1800" i="1" dirty="0"/>
              <a:t>x</a:t>
            </a:r>
            <a:r>
              <a:rPr lang="en-US" sz="1800" baseline="-25000" dirty="0"/>
              <a:t>8</a:t>
            </a:r>
            <a:endParaRPr lang="en-US" sz="1800" dirty="0"/>
          </a:p>
          <a:p>
            <a:pPr eaLnBrk="1" hangingPunct="1">
              <a:buFontTx/>
              <a:buNone/>
            </a:pPr>
            <a:r>
              <a:rPr lang="en-US" sz="1800" dirty="0"/>
              <a:t>subject </a:t>
            </a:r>
            <a:r>
              <a:rPr lang="en-US" sz="1800" dirty="0" smtClean="0"/>
              <a:t>to	</a:t>
            </a:r>
            <a:r>
              <a:rPr lang="en-US" sz="1800" i="1" dirty="0" smtClean="0"/>
              <a:t>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</a:t>
            </a:r>
            <a:r>
              <a:rPr lang="en-US" sz="1800" dirty="0"/>
              <a:t>+ </a:t>
            </a:r>
            <a:r>
              <a:rPr lang="en-US" sz="1800" i="1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+ </a:t>
            </a:r>
            <a:r>
              <a:rPr lang="en-US" sz="1800" i="1" dirty="0"/>
              <a:t>x</a:t>
            </a:r>
            <a:r>
              <a:rPr lang="en-US" sz="1800" baseline="-25000" dirty="0"/>
              <a:t>4</a:t>
            </a:r>
            <a:r>
              <a:rPr lang="en-US" sz="1800" dirty="0"/>
              <a:t> ≥ </a:t>
            </a:r>
            <a:r>
              <a:rPr lang="en-US" sz="1800" dirty="0" smtClean="0"/>
              <a:t>1</a:t>
            </a:r>
          </a:p>
          <a:p>
            <a:pPr eaLnBrk="1" hangingPunct="1">
              <a:buFontTx/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	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</a:t>
            </a:r>
            <a:r>
              <a:rPr lang="en-US" sz="1800" dirty="0"/>
              <a:t>+ </a:t>
            </a:r>
            <a:r>
              <a:rPr lang="en-US" sz="1800" i="1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+ </a:t>
            </a:r>
            <a:r>
              <a:rPr lang="en-US" sz="1800" i="1" dirty="0"/>
              <a:t>x</a:t>
            </a:r>
            <a:r>
              <a:rPr lang="en-US" sz="1800" baseline="-25000" dirty="0"/>
              <a:t>3</a:t>
            </a:r>
            <a:r>
              <a:rPr lang="en-US" sz="1800" dirty="0"/>
              <a:t> ≥ </a:t>
            </a:r>
            <a:r>
              <a:rPr lang="en-US" sz="1800" dirty="0" smtClean="0"/>
              <a:t>1</a:t>
            </a:r>
          </a:p>
          <a:p>
            <a:pPr eaLnBrk="1" hangingPunct="1">
              <a:buFontTx/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	x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</a:t>
            </a:r>
            <a:r>
              <a:rPr lang="en-US" sz="1800" dirty="0"/>
              <a:t>+ </a:t>
            </a:r>
            <a:r>
              <a:rPr lang="en-US" sz="1800" i="1" dirty="0"/>
              <a:t>x</a:t>
            </a:r>
            <a:r>
              <a:rPr lang="en-US" sz="1800" baseline="-25000" dirty="0"/>
              <a:t>3</a:t>
            </a:r>
            <a:r>
              <a:rPr lang="en-US" sz="1800" dirty="0"/>
              <a:t> + </a:t>
            </a:r>
            <a:r>
              <a:rPr lang="en-US" sz="1800" i="1" dirty="0"/>
              <a:t>x</a:t>
            </a:r>
            <a:r>
              <a:rPr lang="en-US" sz="1800" baseline="-25000" dirty="0"/>
              <a:t>6</a:t>
            </a:r>
            <a:r>
              <a:rPr lang="en-US" sz="1800" dirty="0"/>
              <a:t> ≥ </a:t>
            </a:r>
            <a:r>
              <a:rPr lang="en-US" sz="1800" dirty="0" smtClean="0"/>
              <a:t>1</a:t>
            </a:r>
          </a:p>
          <a:p>
            <a:pPr eaLnBrk="1" hangingPunct="1">
              <a:buFontTx/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	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</a:t>
            </a:r>
            <a:r>
              <a:rPr lang="en-US" sz="1800" dirty="0"/>
              <a:t>+ </a:t>
            </a:r>
            <a:r>
              <a:rPr lang="en-US" sz="1800" i="1" dirty="0"/>
              <a:t>x</a:t>
            </a:r>
            <a:r>
              <a:rPr lang="en-US" sz="1800" baseline="-25000" dirty="0"/>
              <a:t>4</a:t>
            </a:r>
            <a:r>
              <a:rPr lang="en-US" sz="1800" dirty="0"/>
              <a:t> + </a:t>
            </a:r>
            <a:r>
              <a:rPr lang="en-US" sz="1800" i="1" dirty="0"/>
              <a:t>x</a:t>
            </a:r>
            <a:r>
              <a:rPr lang="en-US" sz="1800" baseline="-25000" dirty="0"/>
              <a:t>7</a:t>
            </a:r>
            <a:r>
              <a:rPr lang="en-US" sz="1800" dirty="0"/>
              <a:t> ≥ </a:t>
            </a:r>
            <a:r>
              <a:rPr lang="en-US" sz="1800" dirty="0" smtClean="0"/>
              <a:t>1</a:t>
            </a:r>
          </a:p>
          <a:p>
            <a:pPr eaLnBrk="1" hangingPunct="1">
              <a:buFontTx/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	x</a:t>
            </a:r>
            <a:r>
              <a:rPr lang="en-US" sz="1800" baseline="-25000" dirty="0" smtClean="0"/>
              <a:t>5</a:t>
            </a:r>
            <a:r>
              <a:rPr lang="en-US" sz="1800" dirty="0" smtClean="0"/>
              <a:t> </a:t>
            </a:r>
            <a:r>
              <a:rPr lang="en-US" sz="1800" dirty="0"/>
              <a:t>+ </a:t>
            </a:r>
            <a:r>
              <a:rPr lang="en-US" sz="1800" i="1" dirty="0"/>
              <a:t>x</a:t>
            </a:r>
            <a:r>
              <a:rPr lang="en-US" sz="1800" baseline="-25000" dirty="0"/>
              <a:t>7</a:t>
            </a:r>
            <a:r>
              <a:rPr lang="en-US" sz="1800" dirty="0"/>
              <a:t> ≥ </a:t>
            </a:r>
            <a:r>
              <a:rPr lang="en-US" sz="1800" dirty="0" smtClean="0"/>
              <a:t>1</a:t>
            </a:r>
          </a:p>
          <a:p>
            <a:pPr eaLnBrk="1" hangingPunct="1">
              <a:buFontTx/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	x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 + </a:t>
            </a:r>
            <a:r>
              <a:rPr lang="en-US" sz="1800" i="1" dirty="0" smtClean="0"/>
              <a:t>x</a:t>
            </a:r>
            <a:r>
              <a:rPr lang="en-US" sz="1800" baseline="-25000" dirty="0" smtClean="0"/>
              <a:t>6</a:t>
            </a:r>
            <a:r>
              <a:rPr lang="en-US" sz="1800" dirty="0" smtClean="0"/>
              <a:t> + </a:t>
            </a:r>
            <a:r>
              <a:rPr lang="en-US" sz="1800" i="1" dirty="0" smtClean="0"/>
              <a:t>x</a:t>
            </a:r>
            <a:r>
              <a:rPr lang="en-US" sz="1800" baseline="-25000" dirty="0" smtClean="0"/>
              <a:t>8</a:t>
            </a:r>
            <a:r>
              <a:rPr lang="en-US" sz="1800" dirty="0" smtClean="0"/>
              <a:t> ≥ 1</a:t>
            </a:r>
            <a:endParaRPr lang="en-US" sz="1800" dirty="0"/>
          </a:p>
          <a:p>
            <a:pPr eaLnBrk="1" hangingPunct="1">
              <a:buFontTx/>
              <a:buNone/>
            </a:pPr>
            <a:r>
              <a:rPr lang="en-US" sz="1800" i="1" dirty="0" smtClean="0"/>
              <a:t>			x</a:t>
            </a:r>
            <a:r>
              <a:rPr lang="en-US" sz="1800" baseline="-25000" dirty="0" smtClean="0"/>
              <a:t>4</a:t>
            </a:r>
            <a:r>
              <a:rPr lang="en-US" sz="1800" dirty="0" smtClean="0"/>
              <a:t> </a:t>
            </a:r>
            <a:r>
              <a:rPr lang="en-US" sz="1800" dirty="0"/>
              <a:t>+ </a:t>
            </a:r>
            <a:r>
              <a:rPr lang="en-US" sz="1800" i="1" dirty="0"/>
              <a:t>x</a:t>
            </a:r>
            <a:r>
              <a:rPr lang="en-US" sz="1800" baseline="-25000" dirty="0"/>
              <a:t>7</a:t>
            </a:r>
            <a:r>
              <a:rPr lang="en-US" sz="1800" dirty="0"/>
              <a:t> + </a:t>
            </a:r>
            <a:r>
              <a:rPr lang="en-US" sz="1800" i="1" dirty="0"/>
              <a:t>x</a:t>
            </a:r>
            <a:r>
              <a:rPr lang="en-US" sz="1800" baseline="-25000" dirty="0"/>
              <a:t>8</a:t>
            </a:r>
            <a:r>
              <a:rPr lang="en-US" sz="1800" dirty="0"/>
              <a:t> ≥ </a:t>
            </a:r>
            <a:r>
              <a:rPr lang="en-US" sz="1800" dirty="0" smtClean="0"/>
              <a:t>1</a:t>
            </a:r>
          </a:p>
          <a:p>
            <a:pPr eaLnBrk="1" hangingPunct="1">
              <a:buFontTx/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	x</a:t>
            </a:r>
            <a:r>
              <a:rPr lang="en-US" sz="1800" baseline="-25000" dirty="0" smtClean="0"/>
              <a:t>6</a:t>
            </a:r>
            <a:r>
              <a:rPr lang="en-US" sz="1800" dirty="0" smtClean="0"/>
              <a:t> </a:t>
            </a:r>
            <a:r>
              <a:rPr lang="en-US" sz="1800" dirty="0"/>
              <a:t>+ </a:t>
            </a:r>
            <a:r>
              <a:rPr lang="en-US" sz="1800" i="1" dirty="0"/>
              <a:t>x</a:t>
            </a:r>
            <a:r>
              <a:rPr lang="en-US" sz="1800" baseline="-25000" dirty="0"/>
              <a:t>7</a:t>
            </a:r>
            <a:r>
              <a:rPr lang="en-US" sz="1800" dirty="0"/>
              <a:t> + </a:t>
            </a:r>
            <a:r>
              <a:rPr lang="en-US" sz="1800" i="1" dirty="0"/>
              <a:t>x</a:t>
            </a:r>
            <a:r>
              <a:rPr lang="en-US" sz="1800" baseline="-25000" dirty="0"/>
              <a:t>8</a:t>
            </a:r>
            <a:r>
              <a:rPr lang="en-US" sz="1800" dirty="0"/>
              <a:t> ≥ </a:t>
            </a:r>
            <a:r>
              <a:rPr lang="en-US" sz="1800" dirty="0" smtClean="0"/>
              <a:t>1</a:t>
            </a:r>
          </a:p>
          <a:p>
            <a:pPr eaLnBrk="1" hangingPunct="1">
              <a:buFontTx/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	</a:t>
            </a:r>
            <a:r>
              <a:rPr lang="en-US" sz="1800" i="1" dirty="0" err="1" smtClean="0"/>
              <a:t>x</a:t>
            </a:r>
            <a:r>
              <a:rPr lang="en-US" sz="1800" i="1" baseline="-25000" dirty="0" err="1" smtClean="0"/>
              <a:t>j</a:t>
            </a:r>
            <a:r>
              <a:rPr lang="en-US" sz="1800" dirty="0" smtClean="0"/>
              <a:t> </a:t>
            </a:r>
            <a:r>
              <a:rPr lang="en-US" sz="1800" dirty="0"/>
              <a:t>are binary (for </a:t>
            </a:r>
            <a:r>
              <a:rPr lang="en-US" sz="1800" i="1" dirty="0"/>
              <a:t>j</a:t>
            </a:r>
            <a:r>
              <a:rPr lang="en-US" sz="1800" dirty="0"/>
              <a:t> = 1, 2, … , 8).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dincer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505200"/>
            <a:ext cx="7524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 modeling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58" y="2362200"/>
            <a:ext cx="5443352" cy="419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Southwestern Airways Crew </a:t>
            </a:r>
            <a:r>
              <a:rPr lang="en-US" dirty="0" smtClean="0"/>
              <a:t>Scheduling</a:t>
            </a:r>
          </a:p>
          <a:p>
            <a:pPr lvl="1" eaLnBrk="1" hangingPunct="1"/>
            <a:r>
              <a:rPr lang="en-US" dirty="0"/>
              <a:t>Southwestern Airways needs to assign crews to cover all its upcoming flights.</a:t>
            </a:r>
          </a:p>
          <a:p>
            <a:pPr lvl="1" eaLnBrk="1" hangingPunct="1"/>
            <a:r>
              <a:rPr lang="en-US" dirty="0"/>
              <a:t>We will focus on assigning 3 crews based in San Francisco (SFO) to 11 flights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/>
              <a:t>Question: How should the 3 crews be assigned 3 sequences of flights so that every one of the 11 flights is covered?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t="1765" r="15675" b="8235"/>
          <a:stretch>
            <a:fillRect/>
          </a:stretch>
        </p:blipFill>
        <p:spPr bwMode="auto">
          <a:xfrm>
            <a:off x="838200" y="1905000"/>
            <a:ext cx="65532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given the following data</a:t>
            </a:r>
            <a:endParaRPr lang="en-US" dirty="0"/>
          </a:p>
        </p:txBody>
      </p:sp>
      <p:graphicFrame>
        <p:nvGraphicFramePr>
          <p:cNvPr id="4" name="Group 6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989762"/>
              </p:ext>
            </p:extLst>
          </p:nvPr>
        </p:nvGraphicFramePr>
        <p:xfrm>
          <a:off x="228600" y="2362200"/>
          <a:ext cx="7086600" cy="4267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2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Feasible Sequence of Flights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Flights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6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7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8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9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12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1. SFO–LAX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2. SFO–DEN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3. SFO–SEA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4. LAX–ORD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5. LAX–SFO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6. ORD–DEN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7. ORD–SEA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8. DEN–SFO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9. DEN–ORD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10. SEA–SFO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11. SEA–LAX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Cost, $1,000s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 bwMode="auto">
          <a:xfrm>
            <a:off x="3733800" y="2590800"/>
            <a:ext cx="304800" cy="40386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7" name="Line Callout 3 (Border and Accent Bar) 6"/>
          <p:cNvSpPr/>
          <p:nvPr/>
        </p:nvSpPr>
        <p:spPr bwMode="auto">
          <a:xfrm>
            <a:off x="7696200" y="3352800"/>
            <a:ext cx="1066800" cy="1257300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102597"/>
              <a:gd name="adj6" fmla="val -23042"/>
              <a:gd name="adj7" fmla="val -59410"/>
              <a:gd name="adj8" fmla="val -34339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rPr>
              <a:t>Flight 2 then 9 then 6 then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formulation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= 1 if flight sequence </a:t>
            </a:r>
            <a:r>
              <a:rPr lang="en-US" i="1" dirty="0"/>
              <a:t>j</a:t>
            </a:r>
            <a:r>
              <a:rPr lang="en-US" dirty="0"/>
              <a:t> is assigned to a crew; 0 otherwise. (</a:t>
            </a:r>
            <a:r>
              <a:rPr lang="en-US" i="1" dirty="0"/>
              <a:t>j</a:t>
            </a:r>
            <a:r>
              <a:rPr lang="en-US" dirty="0"/>
              <a:t> = 1, 2, … , 12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We are minimizing total cost</a:t>
            </a:r>
          </a:p>
          <a:p>
            <a:pPr marL="914400" lvl="2" indent="0">
              <a:buNone/>
            </a:pPr>
            <a:r>
              <a:rPr lang="en-US" sz="2400" dirty="0"/>
              <a:t>Minimize Cost = 2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+ 3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+ 4</a:t>
            </a:r>
            <a:r>
              <a:rPr lang="en-US" sz="2400" i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+ 6</a:t>
            </a:r>
            <a:r>
              <a:rPr lang="en-US" sz="2400" i="1" dirty="0"/>
              <a:t>x</a:t>
            </a:r>
            <a:r>
              <a:rPr lang="en-US" sz="2400" baseline="-25000" dirty="0"/>
              <a:t>4</a:t>
            </a:r>
            <a:r>
              <a:rPr lang="en-US" sz="2400" dirty="0"/>
              <a:t> + 7</a:t>
            </a:r>
            <a:r>
              <a:rPr lang="en-US" sz="2400" i="1" dirty="0"/>
              <a:t>x</a:t>
            </a:r>
            <a:r>
              <a:rPr lang="en-US" sz="2400" baseline="-25000" dirty="0"/>
              <a:t>5</a:t>
            </a:r>
            <a:r>
              <a:rPr lang="en-US" sz="2400" dirty="0"/>
              <a:t> + 5</a:t>
            </a:r>
            <a:r>
              <a:rPr lang="en-US" sz="2400" i="1" dirty="0"/>
              <a:t>x</a:t>
            </a:r>
            <a:r>
              <a:rPr lang="en-US" sz="2400" baseline="-25000" dirty="0"/>
              <a:t>6</a:t>
            </a:r>
            <a:r>
              <a:rPr lang="en-US" sz="2400" dirty="0"/>
              <a:t> + </a:t>
            </a:r>
            <a:r>
              <a:rPr lang="en-US" sz="2400" dirty="0" smtClean="0"/>
              <a:t>		      7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7</a:t>
            </a:r>
            <a:r>
              <a:rPr lang="en-US" sz="2400" dirty="0" smtClean="0"/>
              <a:t> </a:t>
            </a:r>
            <a:r>
              <a:rPr lang="en-US" sz="2400" dirty="0"/>
              <a:t>+ 8</a:t>
            </a:r>
            <a:r>
              <a:rPr lang="en-US" sz="2400" i="1" dirty="0"/>
              <a:t>x</a:t>
            </a:r>
            <a:r>
              <a:rPr lang="en-US" sz="2400" baseline="-25000" dirty="0"/>
              <a:t>8</a:t>
            </a:r>
            <a:r>
              <a:rPr lang="en-US" sz="2400" dirty="0"/>
              <a:t> + 9</a:t>
            </a:r>
            <a:r>
              <a:rPr lang="en-US" sz="2400" i="1" dirty="0"/>
              <a:t>x</a:t>
            </a:r>
            <a:r>
              <a:rPr lang="en-US" sz="2400" baseline="-25000" dirty="0"/>
              <a:t>9</a:t>
            </a:r>
            <a:r>
              <a:rPr lang="en-US" sz="2400" dirty="0"/>
              <a:t> + 9</a:t>
            </a:r>
            <a:r>
              <a:rPr lang="en-US" sz="2400" i="1" dirty="0"/>
              <a:t>x</a:t>
            </a:r>
            <a:r>
              <a:rPr lang="en-US" sz="2400" baseline="-25000" dirty="0"/>
              <a:t>10</a:t>
            </a:r>
            <a:r>
              <a:rPr lang="en-US" sz="2400" dirty="0"/>
              <a:t> + 8</a:t>
            </a:r>
            <a:r>
              <a:rPr lang="en-US" sz="2400" i="1" dirty="0"/>
              <a:t>x</a:t>
            </a:r>
            <a:r>
              <a:rPr lang="en-US" sz="2400" baseline="-25000" dirty="0"/>
              <a:t>11</a:t>
            </a:r>
            <a:r>
              <a:rPr lang="en-US" sz="2400" dirty="0"/>
              <a:t> + </a:t>
            </a:r>
            <a:r>
              <a:rPr lang="en-US" sz="2400" dirty="0" smtClean="0"/>
              <a:t>9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12</a:t>
            </a:r>
            <a:endParaRPr lang="en-US" sz="2400" dirty="0" smtClean="0"/>
          </a:p>
          <a:p>
            <a:pPr lvl="1"/>
            <a:r>
              <a:rPr lang="en-US" dirty="0" smtClean="0"/>
              <a:t>We have at most three crews to assign</a:t>
            </a:r>
          </a:p>
          <a:p>
            <a:pPr marL="0" indent="0">
              <a:buNone/>
            </a:pPr>
            <a:r>
              <a:rPr lang="en-US" sz="2400" i="1" dirty="0" smtClean="0"/>
              <a:t>  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4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5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6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7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8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9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10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11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12</a:t>
            </a:r>
            <a:r>
              <a:rPr lang="en-US" sz="2400" dirty="0"/>
              <a:t> ≤ 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Integer Programming</a:t>
            </a:r>
          </a:p>
          <a:p>
            <a:pPr lvl="1"/>
            <a:r>
              <a:rPr lang="en-US" dirty="0" smtClean="0"/>
              <a:t>Basic Properties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Binary Integer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Yes-No decisions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If, then, or constraints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Mixed-Integer Programming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Big M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constraints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Solution Methods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Linear Relaxation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Branch-and-bound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formulation continues…</a:t>
            </a:r>
          </a:p>
          <a:p>
            <a:pPr lvl="1"/>
            <a:r>
              <a:rPr lang="en-US" dirty="0" smtClean="0"/>
              <a:t>Each flight has to be covered</a:t>
            </a:r>
          </a:p>
          <a:p>
            <a:pPr lvl="2"/>
            <a:r>
              <a:rPr lang="en-US" dirty="0" smtClean="0"/>
              <a:t>Sequences 1, 4, 7, 10 cover flight 1</a:t>
            </a:r>
          </a:p>
          <a:p>
            <a:pPr lvl="2"/>
            <a:r>
              <a:rPr lang="en-US" dirty="0" smtClean="0"/>
              <a:t>So at least one of these sequences should be selected</a:t>
            </a:r>
          </a:p>
          <a:p>
            <a:pPr marL="914400" lvl="2" indent="0">
              <a:buNone/>
            </a:pPr>
            <a:r>
              <a:rPr lang="en-US" sz="2400" i="1" dirty="0" smtClean="0"/>
              <a:t>	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i="1" dirty="0"/>
              <a:t>x</a:t>
            </a:r>
            <a:r>
              <a:rPr lang="en-US" sz="2400" baseline="-25000" dirty="0"/>
              <a:t>4</a:t>
            </a:r>
            <a:r>
              <a:rPr lang="en-US" sz="2400" dirty="0"/>
              <a:t> </a:t>
            </a:r>
            <a:r>
              <a:rPr lang="en-US" sz="2400" i="1" dirty="0"/>
              <a:t>+ </a:t>
            </a:r>
            <a:r>
              <a:rPr lang="en-US" sz="2400" dirty="0"/>
              <a:t>x</a:t>
            </a:r>
            <a:r>
              <a:rPr lang="en-US" sz="2400" i="1" baseline="-25000" dirty="0"/>
              <a:t>7</a:t>
            </a:r>
            <a:r>
              <a:rPr lang="en-US" sz="2400" i="1" dirty="0"/>
              <a:t> + </a:t>
            </a:r>
            <a:r>
              <a:rPr lang="en-US" sz="2400" dirty="0"/>
              <a:t>x</a:t>
            </a:r>
            <a:r>
              <a:rPr lang="en-US" sz="2400" baseline="-25000" dirty="0"/>
              <a:t>10</a:t>
            </a:r>
            <a:r>
              <a:rPr lang="en-US" sz="2400" dirty="0"/>
              <a:t> ≥ </a:t>
            </a:r>
            <a:r>
              <a:rPr lang="en-US" sz="2400" dirty="0" smtClean="0"/>
              <a:t>1    Flight 1 covered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pPr lvl="2"/>
            <a:r>
              <a:rPr lang="en-US" dirty="0" smtClean="0"/>
              <a:t>Sequences 2, 5, 8, 11 cover flight 2</a:t>
            </a:r>
          </a:p>
          <a:p>
            <a:pPr lvl="2"/>
            <a:r>
              <a:rPr lang="en-US" dirty="0"/>
              <a:t>So at least one of these sequences should be selected</a:t>
            </a:r>
          </a:p>
          <a:p>
            <a:pPr marL="914400" lvl="2" indent="0">
              <a:buNone/>
            </a:pPr>
            <a:r>
              <a:rPr lang="en-US" sz="2400" i="1" dirty="0" smtClean="0"/>
              <a:t>	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i="1" dirty="0"/>
              <a:t>x</a:t>
            </a:r>
            <a:r>
              <a:rPr lang="en-US" sz="2400" baseline="-25000" dirty="0"/>
              <a:t>5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8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11</a:t>
            </a:r>
            <a:r>
              <a:rPr lang="en-US" sz="2400" dirty="0"/>
              <a:t> ≥ </a:t>
            </a:r>
            <a:r>
              <a:rPr lang="en-US" sz="2400" dirty="0" smtClean="0"/>
              <a:t>1    Flight 2 is covered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Integer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Minimize Cost = 2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+ 3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+ 4</a:t>
            </a:r>
            <a:r>
              <a:rPr lang="en-US" sz="2400" i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+ 6</a:t>
            </a:r>
            <a:r>
              <a:rPr lang="en-US" sz="2400" i="1" dirty="0"/>
              <a:t>x</a:t>
            </a:r>
            <a:r>
              <a:rPr lang="en-US" sz="2400" baseline="-25000" dirty="0"/>
              <a:t>4</a:t>
            </a:r>
            <a:r>
              <a:rPr lang="en-US" sz="2400" dirty="0"/>
              <a:t> + 7</a:t>
            </a:r>
            <a:r>
              <a:rPr lang="en-US" sz="2400" i="1" dirty="0"/>
              <a:t>x</a:t>
            </a:r>
            <a:r>
              <a:rPr lang="en-US" sz="2400" baseline="-25000" dirty="0"/>
              <a:t>5</a:t>
            </a:r>
            <a:r>
              <a:rPr lang="en-US" sz="2400" dirty="0"/>
              <a:t> + 5</a:t>
            </a:r>
            <a:r>
              <a:rPr lang="en-US" sz="2400" i="1" dirty="0"/>
              <a:t>x</a:t>
            </a:r>
            <a:r>
              <a:rPr lang="en-US" sz="2400" baseline="-25000" dirty="0"/>
              <a:t>6</a:t>
            </a:r>
            <a:r>
              <a:rPr lang="en-US" sz="2400" dirty="0"/>
              <a:t> + 7</a:t>
            </a:r>
            <a:r>
              <a:rPr lang="en-US" sz="2400" i="1" dirty="0"/>
              <a:t>x</a:t>
            </a:r>
            <a:r>
              <a:rPr lang="en-US" sz="2400" baseline="-25000" dirty="0"/>
              <a:t>7</a:t>
            </a:r>
            <a:r>
              <a:rPr lang="en-US" sz="2400" dirty="0"/>
              <a:t> + 8</a:t>
            </a:r>
            <a:r>
              <a:rPr lang="en-US" sz="2400" i="1" dirty="0"/>
              <a:t>x</a:t>
            </a:r>
            <a:r>
              <a:rPr lang="en-US" sz="2400" baseline="-25000" dirty="0"/>
              <a:t>8</a:t>
            </a:r>
            <a:r>
              <a:rPr lang="en-US" sz="2400" dirty="0"/>
              <a:t> + 9</a:t>
            </a:r>
            <a:r>
              <a:rPr lang="en-US" sz="2400" i="1" dirty="0"/>
              <a:t>x</a:t>
            </a:r>
            <a:r>
              <a:rPr lang="en-US" sz="2400" baseline="-25000" dirty="0"/>
              <a:t>9</a:t>
            </a:r>
            <a:r>
              <a:rPr lang="en-US" sz="2400" dirty="0"/>
              <a:t> + 9</a:t>
            </a:r>
            <a:r>
              <a:rPr lang="en-US" sz="2400" i="1" dirty="0"/>
              <a:t>x</a:t>
            </a:r>
            <a:r>
              <a:rPr lang="en-US" sz="2400" baseline="-25000" dirty="0"/>
              <a:t>10</a:t>
            </a:r>
            <a:r>
              <a:rPr lang="en-US" sz="2400" dirty="0"/>
              <a:t> + 8</a:t>
            </a:r>
            <a:r>
              <a:rPr lang="en-US" sz="2400" i="1" dirty="0"/>
              <a:t>x</a:t>
            </a:r>
            <a:r>
              <a:rPr lang="en-US" sz="2400" baseline="-25000" dirty="0"/>
              <a:t>11</a:t>
            </a:r>
            <a:r>
              <a:rPr lang="en-US" sz="2400" dirty="0"/>
              <a:t> + </a:t>
            </a:r>
            <a:r>
              <a:rPr lang="en-US" sz="2400" dirty="0" smtClean="0"/>
              <a:t>9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12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subject to</a:t>
            </a:r>
            <a:br>
              <a:rPr lang="en-US" sz="2400" dirty="0"/>
            </a:br>
            <a:r>
              <a:rPr lang="en-US" sz="2400" dirty="0"/>
              <a:t>	Flight 1 covered:	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4</a:t>
            </a:r>
            <a:r>
              <a:rPr lang="en-US" sz="2400" dirty="0"/>
              <a:t> </a:t>
            </a:r>
            <a:r>
              <a:rPr lang="en-US" sz="2400" i="1" dirty="0"/>
              <a:t>+ </a:t>
            </a:r>
            <a:r>
              <a:rPr lang="en-US" sz="2400" dirty="0"/>
              <a:t>x</a:t>
            </a:r>
            <a:r>
              <a:rPr lang="en-US" sz="2400" i="1" baseline="-25000" dirty="0"/>
              <a:t>7</a:t>
            </a:r>
            <a:r>
              <a:rPr lang="en-US" sz="2400" i="1" dirty="0"/>
              <a:t> + </a:t>
            </a:r>
            <a:r>
              <a:rPr lang="en-US" sz="2400" dirty="0"/>
              <a:t>x</a:t>
            </a:r>
            <a:r>
              <a:rPr lang="en-US" sz="2400" baseline="-25000" dirty="0"/>
              <a:t>10</a:t>
            </a:r>
            <a:r>
              <a:rPr lang="en-US" sz="2400" dirty="0"/>
              <a:t> ≥ 1</a:t>
            </a:r>
            <a:br>
              <a:rPr lang="en-US" sz="2400" dirty="0"/>
            </a:br>
            <a:r>
              <a:rPr lang="en-US" sz="2400" dirty="0"/>
              <a:t>	Flight 2 covered:	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5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8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11</a:t>
            </a:r>
            <a:r>
              <a:rPr lang="en-US" sz="2400" dirty="0"/>
              <a:t> ≥ 1</a:t>
            </a:r>
            <a:br>
              <a:rPr lang="en-US" sz="2400" dirty="0"/>
            </a:br>
            <a:r>
              <a:rPr lang="en-US" sz="2400" dirty="0"/>
              <a:t>		:			:</a:t>
            </a:r>
            <a:br>
              <a:rPr lang="en-US" sz="2400" dirty="0"/>
            </a:br>
            <a:r>
              <a:rPr lang="en-US" sz="2400" dirty="0"/>
              <a:t>	Flight 11 covered:	</a:t>
            </a:r>
            <a:r>
              <a:rPr lang="en-US" sz="2400" i="1" dirty="0"/>
              <a:t>x</a:t>
            </a:r>
            <a:r>
              <a:rPr lang="en-US" sz="2400" baseline="-25000" dirty="0"/>
              <a:t>6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9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10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11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12</a:t>
            </a:r>
            <a:r>
              <a:rPr lang="en-US" sz="2400" dirty="0"/>
              <a:t> ≥ 1</a:t>
            </a:r>
            <a:br>
              <a:rPr lang="en-US" sz="2400" dirty="0"/>
            </a:br>
            <a:r>
              <a:rPr lang="en-US" sz="2400" dirty="0"/>
              <a:t>	Three Crews:	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4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5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6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7</a:t>
            </a:r>
            <a:r>
              <a:rPr lang="en-US" sz="2400" dirty="0"/>
              <a:t> + </a:t>
            </a:r>
            <a:r>
              <a:rPr lang="en-US" sz="2400" dirty="0" smtClean="0"/>
              <a:t>				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8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i="1" dirty="0"/>
              <a:t>x</a:t>
            </a:r>
            <a:r>
              <a:rPr lang="en-US" sz="2400" baseline="-25000" dirty="0"/>
              <a:t>9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10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11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12</a:t>
            </a:r>
            <a:r>
              <a:rPr lang="en-US" sz="2400" dirty="0"/>
              <a:t> ≤ 3	</a:t>
            </a:r>
            <a:br>
              <a:rPr lang="en-US" sz="2400" dirty="0"/>
            </a:br>
            <a:r>
              <a:rPr lang="en-US" sz="2400" dirty="0"/>
              <a:t>and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j</a:t>
            </a:r>
            <a:r>
              <a:rPr lang="en-US" sz="2400" dirty="0"/>
              <a:t> are binary (</a:t>
            </a:r>
            <a:r>
              <a:rPr lang="en-US" sz="2400" i="1" dirty="0"/>
              <a:t>j</a:t>
            </a:r>
            <a:r>
              <a:rPr lang="en-US" sz="2400" dirty="0"/>
              <a:t> = 1, 2, … , 12).</a:t>
            </a:r>
            <a:endParaRPr lang="en-US" sz="24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Integer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 model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617546"/>
              </p:ext>
            </p:extLst>
          </p:nvPr>
        </p:nvGraphicFramePr>
        <p:xfrm>
          <a:off x="609600" y="2362200"/>
          <a:ext cx="7891462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Worksheet" r:id="rId3" imgW="6766560" imgH="3803904" progId="Excel.Sheet.8">
                  <p:embed/>
                </p:oleObj>
              </mc:Choice>
              <mc:Fallback>
                <p:oleObj name="Worksheet" r:id="rId3" imgW="6766560" imgH="3803904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7891462" cy="443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sequences 1, 2, 3 are all selected, then 4 cannot be selected</a:t>
            </a:r>
          </a:p>
          <a:p>
            <a:pPr lvl="1"/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i="1" dirty="0"/>
              <a:t>+ </a:t>
            </a:r>
            <a:r>
              <a:rPr lang="en-US" dirty="0" smtClean="0"/>
              <a:t>x</a:t>
            </a:r>
            <a:r>
              <a:rPr lang="en-US" i="1" baseline="-25000" dirty="0" smtClean="0"/>
              <a:t>3</a:t>
            </a:r>
            <a:r>
              <a:rPr lang="en-US" i="1" dirty="0" smtClean="0"/>
              <a:t> </a:t>
            </a:r>
            <a:r>
              <a:rPr lang="en-US" i="1" dirty="0"/>
              <a:t>+ </a:t>
            </a:r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r>
              <a:rPr lang="en-US" dirty="0"/>
              <a:t> ≤ </a:t>
            </a:r>
            <a:r>
              <a:rPr lang="en-US" dirty="0" smtClean="0"/>
              <a:t>3</a:t>
            </a:r>
          </a:p>
          <a:p>
            <a:r>
              <a:rPr lang="en-US" dirty="0" smtClean="0"/>
              <a:t>If sequence 5 is selected, 6 cannot be selected</a:t>
            </a:r>
          </a:p>
          <a:p>
            <a:pPr lvl="1"/>
            <a:r>
              <a:rPr lang="en-US" dirty="0" smtClean="0"/>
              <a:t>x</a:t>
            </a:r>
            <a:r>
              <a:rPr lang="en-US" i="1" baseline="-25000" dirty="0" smtClean="0"/>
              <a:t>5</a:t>
            </a:r>
            <a:r>
              <a:rPr lang="en-US" i="1" dirty="0" smtClean="0"/>
              <a:t> </a:t>
            </a:r>
            <a:r>
              <a:rPr lang="en-US" i="1" dirty="0"/>
              <a:t>+ </a:t>
            </a:r>
            <a:r>
              <a:rPr lang="en-US" dirty="0" smtClean="0"/>
              <a:t>x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1 </a:t>
            </a:r>
          </a:p>
          <a:p>
            <a:r>
              <a:rPr lang="en-US" dirty="0" smtClean="0"/>
              <a:t>If 10 is selected, 11 has to be selected</a:t>
            </a:r>
          </a:p>
          <a:p>
            <a:pPr lvl="1"/>
            <a:r>
              <a:rPr lang="en-US" i="1" dirty="0" smtClean="0"/>
              <a:t>x</a:t>
            </a:r>
            <a:r>
              <a:rPr lang="en-US" baseline="-25000" dirty="0" smtClean="0"/>
              <a:t>11</a:t>
            </a:r>
            <a:r>
              <a:rPr lang="en-US" dirty="0"/>
              <a:t> ≥ </a:t>
            </a:r>
            <a:r>
              <a:rPr lang="en-US" i="1" dirty="0" smtClean="0"/>
              <a:t>x</a:t>
            </a:r>
            <a:r>
              <a:rPr lang="en-US" baseline="-25000" dirty="0" smtClean="0"/>
              <a:t>10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Introduction to Integer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Basic Properties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Binary Integer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Yes-No decisions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If, then, or constraints</a:t>
            </a:r>
          </a:p>
          <a:p>
            <a:r>
              <a:rPr lang="en-US" dirty="0" smtClean="0"/>
              <a:t>Mixed-Integer Programming</a:t>
            </a:r>
          </a:p>
          <a:p>
            <a:pPr lvl="1"/>
            <a:r>
              <a:rPr lang="en-US" dirty="0"/>
              <a:t>Big M </a:t>
            </a:r>
            <a:r>
              <a:rPr lang="en-US" dirty="0" smtClean="0"/>
              <a:t>constraints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Solution Methods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Linear Relaxation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Branch-and-bound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Mixed-Integer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both integer and continuous decision variables</a:t>
            </a:r>
          </a:p>
          <a:p>
            <a:r>
              <a:rPr lang="en-US" dirty="0" err="1" smtClean="0"/>
              <a:t>Wyndor</a:t>
            </a:r>
            <a:r>
              <a:rPr lang="en-US" dirty="0" smtClean="0"/>
              <a:t> Problem with Setup Costs</a:t>
            </a:r>
          </a:p>
          <a:p>
            <a:pPr lvl="1"/>
            <a:r>
              <a:rPr lang="en-US" dirty="0"/>
              <a:t>For each product, producing any units requires a substantial one-time </a:t>
            </a:r>
            <a:r>
              <a:rPr lang="en-US" i="1" dirty="0"/>
              <a:t>setup cost</a:t>
            </a:r>
            <a:r>
              <a:rPr lang="en-US" dirty="0"/>
              <a:t> for setting up the production </a:t>
            </a:r>
            <a:r>
              <a:rPr lang="en-US" dirty="0" smtClean="0"/>
              <a:t>facilities</a:t>
            </a:r>
          </a:p>
          <a:p>
            <a:pPr lvl="1"/>
            <a:r>
              <a:rPr lang="en-US" dirty="0"/>
              <a:t>The production runs for these products will be ended after one week, so </a:t>
            </a:r>
            <a:r>
              <a:rPr lang="en-US" i="1" dirty="0"/>
              <a:t>D</a:t>
            </a:r>
            <a:r>
              <a:rPr lang="en-US" dirty="0"/>
              <a:t> and </a:t>
            </a:r>
            <a:r>
              <a:rPr lang="en-US" i="1" dirty="0"/>
              <a:t>W</a:t>
            </a:r>
            <a:r>
              <a:rPr lang="en-US" dirty="0"/>
              <a:t> in the original model now represent the </a:t>
            </a:r>
            <a:r>
              <a:rPr lang="en-US" i="1" dirty="0"/>
              <a:t>total</a:t>
            </a:r>
            <a:r>
              <a:rPr lang="en-US" dirty="0"/>
              <a:t> number of doors and windows produced, respectively, rather than production rates.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for the original problem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35200"/>
            <a:ext cx="64008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Mixed-Integer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Profits with setup costs</a:t>
            </a:r>
            <a:endParaRPr lang="en-US" dirty="0"/>
          </a:p>
        </p:txBody>
      </p:sp>
      <p:graphicFrame>
        <p:nvGraphicFramePr>
          <p:cNvPr id="4" name="Group 1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229280"/>
              </p:ext>
            </p:extLst>
          </p:nvPr>
        </p:nvGraphicFramePr>
        <p:xfrm>
          <a:off x="1295400" y="2667000"/>
          <a:ext cx="6172200" cy="35814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Net Profit ($)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Number of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Units Produced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Doors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Windows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0(300) – 0 =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0 (500) – 0 = 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1(300) – 700 = –400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1(500) – 1,300 = –800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2(300) – 700 = –100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2(500) – 1,300 = –300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3(300) – 700 = 200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3(500) – 1,300 = 200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4(300) – 700 = 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4(500) – 1,300 = 700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Not feasible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5(500) – 1,300 = 1,200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Not feasible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6(500) – 1,300 = 1,700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Mixed-Integer Programming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5715000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formulation</a:t>
            </a:r>
            <a:endParaRPr lang="en-US" dirty="0"/>
          </a:p>
          <a:p>
            <a:pPr lvl="2"/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Number of doors to </a:t>
            </a:r>
            <a:r>
              <a:rPr lang="en-US" dirty="0" smtClean="0"/>
              <a:t>produce,</a:t>
            </a:r>
          </a:p>
          <a:p>
            <a:pPr lvl="2"/>
            <a:r>
              <a:rPr lang="en-US" i="1" dirty="0" smtClean="0"/>
              <a:t>W</a:t>
            </a:r>
            <a:r>
              <a:rPr lang="en-US" dirty="0" smtClean="0"/>
              <a:t> </a:t>
            </a:r>
            <a:r>
              <a:rPr lang="en-US" dirty="0"/>
              <a:t>= Number of windows to </a:t>
            </a:r>
            <a:r>
              <a:rPr lang="en-US" dirty="0" smtClean="0"/>
              <a:t>produce,</a:t>
            </a:r>
          </a:p>
          <a:p>
            <a:pPr lvl="2"/>
            <a:r>
              <a:rPr lang="en-US" i="1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1 if perform setup to produce doors; 0 </a:t>
            </a:r>
            <a:r>
              <a:rPr lang="en-US" dirty="0" smtClean="0"/>
              <a:t>otherwise,</a:t>
            </a:r>
          </a:p>
          <a:p>
            <a:pPr lvl="2"/>
            <a:r>
              <a:rPr lang="en-US" i="1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1 if perform setup to produce windows; 0 </a:t>
            </a:r>
            <a:r>
              <a:rPr lang="en-US" dirty="0" smtClean="0"/>
              <a:t>otherwise</a:t>
            </a:r>
          </a:p>
          <a:p>
            <a:pPr marL="457200" lvl="1" indent="0">
              <a:buNone/>
            </a:pPr>
            <a:r>
              <a:rPr lang="en-US" sz="2000" dirty="0" smtClean="0"/>
              <a:t>Maximize 	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/>
              <a:t>= 300</a:t>
            </a:r>
            <a:r>
              <a:rPr lang="en-US" sz="2000" i="1" dirty="0"/>
              <a:t>D</a:t>
            </a:r>
            <a:r>
              <a:rPr lang="en-US" sz="2000" dirty="0"/>
              <a:t> + 500</a:t>
            </a:r>
            <a:r>
              <a:rPr lang="en-US" sz="2000" i="1" dirty="0"/>
              <a:t>W</a:t>
            </a:r>
            <a:r>
              <a:rPr lang="en-US" sz="2000" dirty="0"/>
              <a:t> – 700</a:t>
            </a:r>
            <a:r>
              <a:rPr lang="en-US" sz="2000" i="1" dirty="0"/>
              <a:t>y</a:t>
            </a:r>
            <a:r>
              <a:rPr lang="en-US" sz="2000" baseline="-25000" dirty="0"/>
              <a:t>1</a:t>
            </a:r>
            <a:r>
              <a:rPr lang="en-US" sz="2000" dirty="0"/>
              <a:t> – 1,300</a:t>
            </a:r>
            <a:r>
              <a:rPr lang="en-US" sz="2000" i="1" dirty="0"/>
              <a:t>y</a:t>
            </a:r>
            <a:r>
              <a:rPr lang="en-US" sz="2000" baseline="-25000" dirty="0"/>
              <a:t>2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subject </a:t>
            </a:r>
            <a:r>
              <a:rPr lang="en-US" sz="2000" dirty="0" smtClean="0"/>
              <a:t>to</a:t>
            </a:r>
            <a:r>
              <a:rPr lang="en-US" sz="2000" dirty="0"/>
              <a:t>	</a:t>
            </a:r>
            <a:r>
              <a:rPr lang="en-US" sz="2000" i="1" dirty="0"/>
              <a:t>D</a:t>
            </a:r>
            <a:r>
              <a:rPr lang="en-US" sz="2000" dirty="0"/>
              <a:t> ≤ </a:t>
            </a:r>
            <a:r>
              <a:rPr lang="en-US" sz="2000" dirty="0" smtClean="0"/>
              <a:t>4  		(Plant 1 availability)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smtClean="0"/>
              <a:t>2</a:t>
            </a:r>
            <a:r>
              <a:rPr lang="en-US" sz="2000" i="1" dirty="0" smtClean="0"/>
              <a:t>W</a:t>
            </a:r>
            <a:r>
              <a:rPr lang="en-US" sz="2000" dirty="0" smtClean="0"/>
              <a:t> </a:t>
            </a:r>
            <a:r>
              <a:rPr lang="en-US" sz="2000" dirty="0"/>
              <a:t>≤ </a:t>
            </a:r>
            <a:r>
              <a:rPr lang="en-US" sz="2000" dirty="0" smtClean="0"/>
              <a:t>12  	(</a:t>
            </a:r>
            <a:r>
              <a:rPr lang="en-US" sz="2000" dirty="0"/>
              <a:t>Plant </a:t>
            </a:r>
            <a:r>
              <a:rPr lang="en-US" sz="2000" dirty="0" smtClean="0"/>
              <a:t>2 availability)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3</a:t>
            </a:r>
            <a:r>
              <a:rPr lang="en-US" sz="2000" i="1" dirty="0" smtClean="0"/>
              <a:t>D</a:t>
            </a:r>
            <a:r>
              <a:rPr lang="en-US" sz="2000" dirty="0" smtClean="0"/>
              <a:t> + </a:t>
            </a:r>
            <a:r>
              <a:rPr lang="en-US" sz="2000" dirty="0"/>
              <a:t>2</a:t>
            </a:r>
            <a:r>
              <a:rPr lang="en-US" sz="2000" i="1" dirty="0"/>
              <a:t>W</a:t>
            </a:r>
            <a:r>
              <a:rPr lang="en-US" sz="2000" dirty="0"/>
              <a:t> ≤ </a:t>
            </a:r>
            <a:r>
              <a:rPr lang="en-US" sz="2000" dirty="0" smtClean="0"/>
              <a:t>18	(</a:t>
            </a:r>
            <a:r>
              <a:rPr lang="en-US" sz="2000" dirty="0"/>
              <a:t>Plant </a:t>
            </a:r>
            <a:r>
              <a:rPr lang="en-US" sz="2000" dirty="0" smtClean="0"/>
              <a:t>3 </a:t>
            </a:r>
            <a:r>
              <a:rPr lang="en-US" sz="2000" dirty="0"/>
              <a:t>availability)</a:t>
            </a:r>
          </a:p>
          <a:p>
            <a:pPr marL="457200" lvl="1" indent="0">
              <a:buNone/>
            </a:pPr>
            <a:r>
              <a:rPr lang="en-US" sz="2000" dirty="0"/>
              <a:t>		</a:t>
            </a:r>
            <a:r>
              <a:rPr lang="en-US" sz="2000" i="1" dirty="0" smtClean="0"/>
              <a:t>D</a:t>
            </a:r>
            <a:r>
              <a:rPr lang="en-US" sz="2000" dirty="0" smtClean="0"/>
              <a:t> </a:t>
            </a:r>
            <a:r>
              <a:rPr lang="en-US" sz="2000" dirty="0"/>
              <a:t>≤ </a:t>
            </a:r>
            <a:r>
              <a:rPr lang="en-US" sz="2000" dirty="0" smtClean="0"/>
              <a:t>99</a:t>
            </a:r>
            <a:r>
              <a:rPr lang="en-US" sz="2000" i="1" dirty="0" smtClean="0"/>
              <a:t>y</a:t>
            </a:r>
            <a:r>
              <a:rPr lang="en-US" sz="2000" baseline="-25000" dirty="0" smtClean="0"/>
              <a:t>1     	</a:t>
            </a:r>
            <a:r>
              <a:rPr lang="en-US" sz="2000" dirty="0" smtClean="0"/>
              <a:t>(Produce </a:t>
            </a:r>
            <a:r>
              <a:rPr lang="en-US" sz="2000" dirty="0"/>
              <a:t>only if you setup for </a:t>
            </a:r>
            <a:r>
              <a:rPr lang="en-US" sz="2000" dirty="0" smtClean="0"/>
              <a:t>it)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i="1" dirty="0" smtClean="0"/>
              <a:t>W</a:t>
            </a:r>
            <a:r>
              <a:rPr lang="en-US" sz="2000" dirty="0" smtClean="0"/>
              <a:t> </a:t>
            </a:r>
            <a:r>
              <a:rPr lang="en-US" sz="2000" dirty="0"/>
              <a:t>≤ </a:t>
            </a:r>
            <a:r>
              <a:rPr lang="en-US" sz="2000" dirty="0" smtClean="0"/>
              <a:t>99</a:t>
            </a:r>
            <a:r>
              <a:rPr lang="en-US" sz="2000" i="1" dirty="0" smtClean="0"/>
              <a:t>y</a:t>
            </a:r>
            <a:r>
              <a:rPr lang="en-US" sz="2000" baseline="-25000" dirty="0" smtClean="0"/>
              <a:t>2</a:t>
            </a:r>
            <a:r>
              <a:rPr lang="en-US" sz="2000" dirty="0"/>
              <a:t> </a:t>
            </a:r>
            <a:r>
              <a:rPr lang="en-US" sz="2000" dirty="0" smtClean="0"/>
              <a:t>	(</a:t>
            </a:r>
            <a:r>
              <a:rPr lang="en-US" sz="2000" dirty="0"/>
              <a:t>Produce only if you setup for it)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i="1" dirty="0" smtClean="0"/>
              <a:t>D</a:t>
            </a:r>
            <a:r>
              <a:rPr lang="en-US" sz="2000" dirty="0" smtClean="0"/>
              <a:t> </a:t>
            </a:r>
            <a:r>
              <a:rPr lang="en-US" sz="2000" dirty="0"/>
              <a:t>≥ 0, </a:t>
            </a:r>
            <a:r>
              <a:rPr lang="en-US" sz="2000" i="1" dirty="0"/>
              <a:t>W</a:t>
            </a:r>
            <a:r>
              <a:rPr lang="en-US" sz="2000" dirty="0"/>
              <a:t> ≥ 0, </a:t>
            </a:r>
            <a:r>
              <a:rPr lang="en-US" sz="2000" i="1" dirty="0"/>
              <a:t>y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baseline="-25000" dirty="0"/>
              <a:t>2</a:t>
            </a:r>
            <a:r>
              <a:rPr lang="en-US" sz="2000" dirty="0"/>
              <a:t> are binary.</a:t>
            </a:r>
          </a:p>
          <a:p>
            <a:endParaRPr lang="en-US" sz="2400" dirty="0"/>
          </a:p>
        </p:txBody>
      </p:sp>
      <p:sp>
        <p:nvSpPr>
          <p:cNvPr id="4" name="Oval Callout 3"/>
          <p:cNvSpPr/>
          <p:nvPr/>
        </p:nvSpPr>
        <p:spPr bwMode="auto">
          <a:xfrm>
            <a:off x="152400" y="5257800"/>
            <a:ext cx="1676400" cy="762000"/>
          </a:xfrm>
          <a:prstGeom prst="wedgeEllipseCallout">
            <a:avLst>
              <a:gd name="adj1" fmla="val 109244"/>
              <a:gd name="adj2" fmla="val -31007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Just a large number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Integer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programming</a:t>
            </a:r>
          </a:p>
          <a:p>
            <a:pPr lvl="1"/>
            <a:r>
              <a:rPr lang="en-US" dirty="0" smtClean="0"/>
              <a:t>Assumes that the decision variables are continuous</a:t>
            </a:r>
          </a:p>
          <a:p>
            <a:pPr lvl="1"/>
            <a:r>
              <a:rPr lang="en-US" dirty="0" smtClean="0"/>
              <a:t>In practice, decision variables may need to be integers</a:t>
            </a:r>
          </a:p>
          <a:p>
            <a:pPr lvl="2"/>
            <a:r>
              <a:rPr lang="en-US" dirty="0" smtClean="0"/>
              <a:t>Sometimes, binary (i.e., 0 or 1)</a:t>
            </a:r>
          </a:p>
          <a:p>
            <a:r>
              <a:rPr lang="en-US" dirty="0" smtClean="0"/>
              <a:t>When the decisions variables are integer, we have integer programming problem</a:t>
            </a:r>
          </a:p>
          <a:p>
            <a:pPr lvl="1"/>
            <a:r>
              <a:rPr lang="en-US" dirty="0" smtClean="0"/>
              <a:t>Pure integer programming (IP)</a:t>
            </a:r>
          </a:p>
          <a:p>
            <a:pPr lvl="2"/>
            <a:r>
              <a:rPr lang="en-US" dirty="0"/>
              <a:t>Binary integer programming (BIP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Mixed integer programming (MIP)</a:t>
            </a:r>
          </a:p>
          <a:p>
            <a:pPr lvl="2"/>
            <a:r>
              <a:rPr lang="en-US" dirty="0" smtClean="0"/>
              <a:t>Mixed binary integer programming (MBIP)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6553200" y="4724400"/>
            <a:ext cx="533400" cy="14478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4724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be linear or non-linear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constraint:</a:t>
            </a:r>
          </a:p>
          <a:p>
            <a:pPr lvl="1"/>
            <a:r>
              <a:rPr lang="en-US" dirty="0" smtClean="0"/>
              <a:t>If you produce doors, you have to produce at least 3</a:t>
            </a:r>
          </a:p>
          <a:p>
            <a:pPr marL="914400" lvl="2" indent="0">
              <a:buNone/>
            </a:pPr>
            <a:r>
              <a:rPr lang="en-US" dirty="0" smtClean="0"/>
              <a:t>	D&gt;= 3? Would work?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No, because D can be 0 too</a:t>
            </a:r>
          </a:p>
          <a:p>
            <a:pPr lvl="2"/>
            <a:r>
              <a:rPr lang="en-US" dirty="0" smtClean="0"/>
              <a:t>How about</a:t>
            </a:r>
          </a:p>
          <a:p>
            <a:pPr marL="914400" lvl="2" indent="0">
              <a:buNone/>
            </a:pPr>
            <a:r>
              <a:rPr lang="en-US" dirty="0" smtClean="0"/>
              <a:t>	D&gt;=3y</a:t>
            </a:r>
            <a:r>
              <a:rPr lang="en-US" baseline="-25000" dirty="0" smtClean="0"/>
              <a:t>1</a:t>
            </a:r>
          </a:p>
          <a:p>
            <a:pPr marL="1828800" lvl="4" indent="0">
              <a:buNone/>
            </a:pPr>
            <a:r>
              <a:rPr lang="en-US" dirty="0" smtClean="0"/>
              <a:t>D&lt;=My</a:t>
            </a:r>
            <a:r>
              <a:rPr lang="en-US" baseline="-25000" dirty="0" smtClean="0"/>
              <a:t>1</a:t>
            </a:r>
          </a:p>
          <a:p>
            <a:pPr marL="914400" lvl="2" indent="0">
              <a:buNone/>
            </a:pPr>
            <a:r>
              <a:rPr lang="en-US" baseline="-25000" dirty="0"/>
              <a:t>	</a:t>
            </a:r>
            <a:r>
              <a:rPr lang="en-US" baseline="-250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facility location – transportation</a:t>
            </a:r>
          </a:p>
          <a:p>
            <a:pPr lvl="2"/>
            <a:r>
              <a:rPr lang="en-US" dirty="0" smtClean="0"/>
              <a:t>Suppose you have n customers, indexed by </a:t>
            </a:r>
            <a:r>
              <a:rPr lang="en-US" dirty="0" err="1" smtClean="0"/>
              <a:t>i</a:t>
            </a:r>
            <a:r>
              <a:rPr lang="en-US" dirty="0" smtClean="0"/>
              <a:t>=1,2,…,n</a:t>
            </a:r>
          </a:p>
          <a:p>
            <a:pPr lvl="2"/>
            <a:r>
              <a:rPr lang="en-US" dirty="0" smtClean="0"/>
              <a:t>Customer </a:t>
            </a:r>
            <a:r>
              <a:rPr lang="en-US" dirty="0" err="1" smtClean="0"/>
              <a:t>i</a:t>
            </a:r>
            <a:r>
              <a:rPr lang="en-US" dirty="0" smtClean="0"/>
              <a:t> has a demand of Di</a:t>
            </a:r>
          </a:p>
          <a:p>
            <a:pPr lvl="2"/>
            <a:r>
              <a:rPr lang="en-US" dirty="0" smtClean="0"/>
              <a:t>You can locate warehouses at m locations, indexed by j=1,2,…,m</a:t>
            </a:r>
          </a:p>
          <a:p>
            <a:pPr lvl="2"/>
            <a:r>
              <a:rPr lang="en-US" dirty="0" smtClean="0"/>
              <a:t>Building a warehouse at location j costs you </a:t>
            </a:r>
            <a:r>
              <a:rPr lang="en-US" dirty="0" err="1" smtClean="0"/>
              <a:t>fj</a:t>
            </a:r>
            <a:endParaRPr lang="en-US" dirty="0" smtClean="0"/>
          </a:p>
          <a:p>
            <a:pPr lvl="2"/>
            <a:r>
              <a:rPr lang="en-US" dirty="0" smtClean="0"/>
              <a:t>You can build at most 1 warehouse at any location j with unlimited capacity </a:t>
            </a:r>
          </a:p>
          <a:p>
            <a:pPr lvl="2"/>
            <a:r>
              <a:rPr lang="en-US" dirty="0" smtClean="0"/>
              <a:t>Shipping from location j to customer </a:t>
            </a:r>
            <a:r>
              <a:rPr lang="en-US" dirty="0" err="1" smtClean="0"/>
              <a:t>i</a:t>
            </a:r>
            <a:r>
              <a:rPr lang="en-US" dirty="0" smtClean="0"/>
              <a:t> costs you </a:t>
            </a:r>
            <a:r>
              <a:rPr lang="en-US" dirty="0" err="1" smtClean="0"/>
              <a:t>cij</a:t>
            </a:r>
            <a:endParaRPr lang="en-US" dirty="0" smtClean="0"/>
          </a:p>
          <a:p>
            <a:r>
              <a:rPr lang="en-US" dirty="0" smtClean="0"/>
              <a:t>Where you should build warehouses and how you should ship to your customers to minimize costs?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Mixed-Integer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Integrated facility location – transportation</a:t>
                </a:r>
              </a:p>
              <a:p>
                <a:pPr lvl="1"/>
                <a:r>
                  <a:rPr lang="en-US" dirty="0" smtClean="0"/>
                  <a:t>Decision variables</a:t>
                </a:r>
                <a:endParaRPr lang="en-US" dirty="0"/>
              </a:p>
              <a:p>
                <a:pPr lvl="2"/>
                <a:r>
                  <a:rPr lang="en-US" dirty="0" smtClean="0"/>
                  <a:t>Let </a:t>
                </a:r>
                <a:r>
                  <a:rPr lang="en-US" dirty="0" err="1" smtClean="0"/>
                  <a:t>Xij</a:t>
                </a:r>
                <a:r>
                  <a:rPr lang="en-US" dirty="0" smtClean="0"/>
                  <a:t>: quantity shipped from location j to customer I</a:t>
                </a:r>
              </a:p>
              <a:p>
                <a:pPr lvl="2"/>
                <a:r>
                  <a:rPr lang="en-US" dirty="0" smtClean="0"/>
                  <a:t>Let </a:t>
                </a:r>
                <a:r>
                  <a:rPr lang="en-US" dirty="0" err="1" smtClean="0"/>
                  <a:t>Yj</a:t>
                </a:r>
                <a:r>
                  <a:rPr lang="en-US" dirty="0" smtClean="0"/>
                  <a:t>=1 if a warehouse built at location j, 0 otherwise</a:t>
                </a:r>
              </a:p>
              <a:p>
                <a:pPr lvl="1"/>
                <a:r>
                  <a:rPr lang="en-US" dirty="0" smtClean="0"/>
                  <a:t>Objective and objective function</a:t>
                </a:r>
              </a:p>
              <a:p>
                <a:pPr lvl="2"/>
                <a:r>
                  <a:rPr lang="en-US" dirty="0" smtClean="0"/>
                  <a:t>Minimize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09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Mixed-Integer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Integrated facility location – transportation</a:t>
                </a:r>
              </a:p>
              <a:p>
                <a:pPr lvl="1"/>
                <a:r>
                  <a:rPr lang="en-US" dirty="0" smtClean="0"/>
                  <a:t>Define your constraints</a:t>
                </a:r>
              </a:p>
              <a:p>
                <a:pPr lvl="2"/>
                <a:r>
                  <a:rPr lang="en-US" dirty="0" smtClean="0"/>
                  <a:t>We need to satisfy the demand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𝐷𝑖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=1,2,3,…,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We cannot ship from a location if there is no warehouse there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</m:e>
                      </m:nary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=1,2,3,…,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M is a large number</a:t>
                </a:r>
              </a:p>
              <a:p>
                <a:pPr lvl="3"/>
                <a:r>
                  <a:rPr lang="en-US" dirty="0" smtClean="0"/>
                  <a:t>If we had capacities for the warehouses, instead of M, what would you say?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09" t="-1429" b="-18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Mixed-Integer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Integrated facility location – transportation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lvl="2" indent="0">
                  <a:buNone/>
                </a:pPr>
                <a:r>
                  <a:rPr lang="en-US" dirty="0" smtClean="0"/>
                  <a:t>Minimize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0" lvl="2" indent="0">
                  <a:buNone/>
                </a:pPr>
                <a:r>
                  <a:rPr lang="en-US" dirty="0" smtClean="0"/>
                  <a:t>Subject to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≥</m:t>
                        </m:r>
                        <m:r>
                          <a:rPr lang="en-US" i="1">
                            <a:latin typeface="Cambria Math"/>
                          </a:rPr>
                          <m:t>𝐷𝑖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 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=1,2,3,…,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lvl="2" indent="0">
                  <a:buNone/>
                </a:pPr>
                <a:r>
                  <a:rPr lang="en-US" dirty="0" smtClean="0"/>
                  <a:t>-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=1,2,3,…,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342900" lvl="2" indent="-342900">
                  <a:buFontTx/>
                  <a:buChar char="-"/>
                </a:pPr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≥0,                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=1,2,3,…,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=1,2,3,…,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  <a:p>
                <a:pPr marL="342900" lvl="2" indent="-342900">
                  <a:buFontTx/>
                  <a:buChar char="-"/>
                </a:pPr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ym typeface="Symbol"/>
                      </a:rPr>
                      <m:t>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>{0,1},                j=1,2,3,…,m</a:t>
                </a:r>
                <a:endParaRPr lang="en-US" i="1" dirty="0">
                  <a:latin typeface="Cambria Math"/>
                </a:endParaRPr>
              </a:p>
              <a:p>
                <a:pPr marL="342900" lvl="2" indent="-342900">
                  <a:buFontTx/>
                  <a:buChar char="-"/>
                </a:pPr>
                <a:endParaRPr lang="en-US" dirty="0"/>
              </a:p>
              <a:p>
                <a:pPr marL="0" lvl="2" indent="0">
                  <a:buNone/>
                </a:pPr>
                <a:r>
                  <a:rPr lang="en-US" dirty="0" smtClean="0"/>
                  <a:t>This is a mixed-integer-linear-programming (MILP) problem</a:t>
                </a:r>
              </a:p>
              <a:p>
                <a:pPr marL="800100" lvl="3" indent="-342900"/>
                <a:r>
                  <a:rPr lang="en-US" dirty="0" smtClean="0"/>
                  <a:t>You have continuous variables </a:t>
                </a:r>
                <a:r>
                  <a:rPr lang="en-US" dirty="0" err="1" smtClean="0"/>
                  <a:t>Xij</a:t>
                </a:r>
                <a:endParaRPr lang="en-US" dirty="0" smtClean="0"/>
              </a:p>
              <a:p>
                <a:pPr marL="800100" lvl="3" indent="-342900"/>
                <a:r>
                  <a:rPr lang="en-US" dirty="0" smtClean="0"/>
                  <a:t>You have binary variables </a:t>
                </a:r>
                <a:r>
                  <a:rPr lang="en-US" dirty="0" err="1" smtClean="0"/>
                  <a:t>yj</a:t>
                </a:r>
                <a:endParaRPr lang="en-US" dirty="0" smtClean="0"/>
              </a:p>
              <a:p>
                <a:pPr marL="800100" lvl="3" indent="-342900"/>
                <a:r>
                  <a:rPr lang="en-US" dirty="0" smtClean="0"/>
                  <a:t>Everything is linear….</a:t>
                </a:r>
                <a:endParaRPr lang="en-US" dirty="0"/>
              </a:p>
              <a:p>
                <a:pPr marL="0" lvl="2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09" t="-1429" b="-1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Introduction to Integer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Basic Properties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Binary Integer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Yes-No decisions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If, then, or constraints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Mixed-Integer Programming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Big M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constraints</a:t>
            </a:r>
          </a:p>
          <a:p>
            <a:r>
              <a:rPr lang="en-US" dirty="0" smtClean="0"/>
              <a:t>Solution Methods</a:t>
            </a:r>
          </a:p>
          <a:p>
            <a:pPr lvl="1"/>
            <a:r>
              <a:rPr lang="en-US" dirty="0" smtClean="0"/>
              <a:t>Linear Relaxation</a:t>
            </a:r>
          </a:p>
          <a:p>
            <a:pPr lvl="1"/>
            <a:r>
              <a:rPr lang="en-US" dirty="0" smtClean="0"/>
              <a:t>Branch-and-bound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programming problems are harder to solve compared to the Linear programming problems</a:t>
            </a:r>
          </a:p>
          <a:p>
            <a:pPr lvl="1"/>
            <a:r>
              <a:rPr lang="en-US" dirty="0"/>
              <a:t>Basically, IPs do not have the corner solution property</a:t>
            </a:r>
          </a:p>
          <a:p>
            <a:pPr lvl="1"/>
            <a:r>
              <a:rPr lang="en-US" dirty="0"/>
              <a:t>When we draw the constraint lines, the corner points can be non-integer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3962400" cy="42672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i="1" dirty="0" smtClean="0"/>
              <a:t>Maximize </a:t>
            </a:r>
            <a:r>
              <a:rPr lang="en-US" sz="2000" i="1" dirty="0"/>
              <a:t>300D+500W</a:t>
            </a:r>
          </a:p>
          <a:p>
            <a:pPr marL="457200" lvl="1" indent="0">
              <a:buNone/>
            </a:pPr>
            <a:r>
              <a:rPr lang="en-US" sz="2000" i="1" dirty="0" smtClean="0"/>
              <a:t>subject </a:t>
            </a:r>
            <a:r>
              <a:rPr lang="en-US" sz="2000" i="1" dirty="0"/>
              <a:t>to  </a:t>
            </a:r>
            <a:r>
              <a:rPr lang="en-US" sz="2000" i="1" dirty="0" smtClean="0"/>
              <a:t>  D ≤ </a:t>
            </a:r>
            <a:r>
              <a:rPr lang="en-US" sz="2000" i="1" dirty="0"/>
              <a:t>4</a:t>
            </a:r>
          </a:p>
          <a:p>
            <a:pPr marL="457200" lvl="1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	2W </a:t>
            </a:r>
            <a:r>
              <a:rPr lang="en-US" sz="2000" i="1" dirty="0"/>
              <a:t>≤ 12</a:t>
            </a:r>
          </a:p>
          <a:p>
            <a:pPr marL="457200" lvl="1" indent="0">
              <a:buNone/>
            </a:pPr>
            <a:r>
              <a:rPr lang="en-US" sz="2000" i="1" dirty="0" smtClean="0"/>
              <a:t>	</a:t>
            </a:r>
            <a:r>
              <a:rPr lang="en-US" sz="2000" i="1" dirty="0"/>
              <a:t> </a:t>
            </a:r>
            <a:r>
              <a:rPr lang="en-US" sz="2000" i="1" dirty="0" smtClean="0"/>
              <a:t>   3D+2W </a:t>
            </a:r>
            <a:r>
              <a:rPr lang="en-US" sz="2000" i="1" dirty="0"/>
              <a:t>≤ 18</a:t>
            </a:r>
          </a:p>
          <a:p>
            <a:pPr marL="457200" lvl="1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    D</a:t>
            </a:r>
            <a:r>
              <a:rPr lang="en-US" sz="2000" i="1" dirty="0"/>
              <a:t>≥0, W ≥0</a:t>
            </a:r>
          </a:p>
          <a:p>
            <a:pPr marL="0" lvl="1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    D </a:t>
            </a:r>
            <a:r>
              <a:rPr lang="en-US" sz="2000" i="1" dirty="0"/>
              <a:t>integer</a:t>
            </a:r>
          </a:p>
          <a:p>
            <a:pPr marL="0" lvl="1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    W </a:t>
            </a:r>
            <a:r>
              <a:rPr lang="en-US" sz="2000" i="1" dirty="0"/>
              <a:t>integer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95800" y="1828800"/>
            <a:ext cx="396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Tx/>
              <a:buNone/>
            </a:pPr>
            <a:r>
              <a:rPr lang="en-US" sz="2000" i="1" dirty="0" smtClean="0"/>
              <a:t>Maximize 300D+500W</a:t>
            </a:r>
          </a:p>
          <a:p>
            <a:pPr marL="457200" lvl="1" indent="0">
              <a:buFontTx/>
              <a:buNone/>
            </a:pPr>
            <a:r>
              <a:rPr lang="en-US" sz="2000" i="1" dirty="0" smtClean="0"/>
              <a:t>subject to    D ≤ 4</a:t>
            </a:r>
          </a:p>
          <a:p>
            <a:pPr marL="457200" lvl="1" indent="0">
              <a:buFontTx/>
              <a:buNone/>
            </a:pPr>
            <a:r>
              <a:rPr lang="en-US" sz="2000" i="1" dirty="0" smtClean="0"/>
              <a:t>		2W ≤ 12</a:t>
            </a:r>
          </a:p>
          <a:p>
            <a:pPr marL="457200" lvl="1" indent="0">
              <a:buFontTx/>
              <a:buNone/>
            </a:pPr>
            <a:r>
              <a:rPr lang="en-US" sz="2000" i="1" dirty="0" smtClean="0"/>
              <a:t>	    3D+2W ≤ 18</a:t>
            </a:r>
          </a:p>
          <a:p>
            <a:pPr marL="457200" lvl="1" indent="0">
              <a:buFontTx/>
              <a:buNone/>
            </a:pPr>
            <a:r>
              <a:rPr lang="en-US" sz="2000" i="1" dirty="0" smtClean="0"/>
              <a:t>	    D≥0, W ≥0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447619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Integer programming model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3761819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Its linear relaxation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 bwMode="auto">
          <a:xfrm rot="20459484">
            <a:off x="3660226" y="3965776"/>
            <a:ext cx="1166811" cy="51652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1811977"/>
            <a:ext cx="2922120" cy="2635642"/>
          </a:xfrm>
          <a:prstGeom prst="rect">
            <a:avLst/>
          </a:prstGeom>
          <a:noFill/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820193" y="1803488"/>
            <a:ext cx="2922120" cy="1958331"/>
          </a:xfrm>
          <a:prstGeom prst="rect">
            <a:avLst/>
          </a:prstGeom>
          <a:noFill/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4953000"/>
            <a:ext cx="693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Linear relaxation provides better results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the optimal solution of linear relaxation is integer, then we know the optimal solution to the integer programming model as well!!!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786173"/>
            <a:ext cx="7010400" cy="17364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and Bound Algorithm</a:t>
            </a:r>
          </a:p>
          <a:p>
            <a:pPr lvl="1"/>
            <a:r>
              <a:rPr lang="en-US" dirty="0" smtClean="0"/>
              <a:t>Suppose we have an IP problem</a:t>
            </a:r>
          </a:p>
          <a:p>
            <a:pPr lvl="1"/>
            <a:r>
              <a:rPr lang="en-US" dirty="0" smtClean="0"/>
              <a:t>We solve its Linear Relaxation (relatively easy)</a:t>
            </a:r>
          </a:p>
          <a:p>
            <a:pPr lvl="1"/>
            <a:r>
              <a:rPr lang="en-US" dirty="0" smtClean="0"/>
              <a:t>Solution to the Linear Relaxation is integer</a:t>
            </a:r>
          </a:p>
          <a:p>
            <a:pPr lvl="2"/>
            <a:r>
              <a:rPr lang="en-US" dirty="0" smtClean="0"/>
              <a:t>Then we know what we have the optimum for our IP</a:t>
            </a:r>
          </a:p>
          <a:p>
            <a:pPr lvl="1"/>
            <a:r>
              <a:rPr lang="en-US" dirty="0" smtClean="0"/>
              <a:t>Solution to the Linear Relaxation is fractional</a:t>
            </a:r>
          </a:p>
          <a:p>
            <a:pPr lvl="2"/>
            <a:r>
              <a:rPr lang="en-US" dirty="0" smtClean="0"/>
              <a:t>Suppose in the optimum solution, x1=1.5</a:t>
            </a:r>
          </a:p>
          <a:p>
            <a:pPr lvl="2"/>
            <a:r>
              <a:rPr lang="en-US" dirty="0" smtClean="0"/>
              <a:t>We know that we can have x1&lt;=1 or x1&gt;=2</a:t>
            </a:r>
          </a:p>
          <a:p>
            <a:pPr lvl="2"/>
            <a:r>
              <a:rPr lang="en-US" dirty="0" smtClean="0"/>
              <a:t>So, let’s solve two different problems by adding these as constraints in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Methods</a:t>
            </a:r>
          </a:p>
        </p:txBody>
      </p:sp>
      <p:pic>
        <p:nvPicPr>
          <p:cNvPr id="5122" name="Picture 2" descr="http://mars.wiwi.hu-berlin.de/mediawiki/teachwiki/images/thumb/8/8b/Branchandbound.JPG/600px-Branchandb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21" y="1565065"/>
            <a:ext cx="5143500" cy="520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ne Callout 1 (Border and Accent Bar) 3"/>
          <p:cNvSpPr/>
          <p:nvPr/>
        </p:nvSpPr>
        <p:spPr bwMode="auto">
          <a:xfrm>
            <a:off x="6477000" y="1816925"/>
            <a:ext cx="2133600" cy="381000"/>
          </a:xfrm>
          <a:prstGeom prst="accentBorderCallout1">
            <a:avLst>
              <a:gd name="adj1" fmla="val 18750"/>
              <a:gd name="adj2" fmla="val -8333"/>
              <a:gd name="adj3" fmla="val 63076"/>
              <a:gd name="adj4" fmla="val -71617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rPr>
              <a:t>Solution is fractional</a:t>
            </a:r>
          </a:p>
        </p:txBody>
      </p:sp>
      <p:sp>
        <p:nvSpPr>
          <p:cNvPr id="6" name="Line Callout 1 (Border and Accent Bar) 5"/>
          <p:cNvSpPr/>
          <p:nvPr/>
        </p:nvSpPr>
        <p:spPr bwMode="auto">
          <a:xfrm>
            <a:off x="6474031" y="2349335"/>
            <a:ext cx="2133600" cy="381000"/>
          </a:xfrm>
          <a:prstGeom prst="accentBorderCallout1">
            <a:avLst>
              <a:gd name="adj1" fmla="val 18750"/>
              <a:gd name="adj2" fmla="val -8333"/>
              <a:gd name="adj3" fmla="val 25673"/>
              <a:gd name="adj4" fmla="val -68278"/>
            </a:avLst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rPr>
              <a:t>Branch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rPr>
              <a:t> on x1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7" name="Line Callout 1 (Border and Accent Bar) 6"/>
          <p:cNvSpPr/>
          <p:nvPr/>
        </p:nvSpPr>
        <p:spPr bwMode="auto">
          <a:xfrm>
            <a:off x="6477000" y="2971800"/>
            <a:ext cx="2133600" cy="1066800"/>
          </a:xfrm>
          <a:prstGeom prst="accentBorderCallout1">
            <a:avLst>
              <a:gd name="adj1" fmla="val 18750"/>
              <a:gd name="adj2" fmla="val -8333"/>
              <a:gd name="adj3" fmla="val 20573"/>
              <a:gd name="adj4" fmla="val -3265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rPr>
              <a:t>Solution is integer…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No need to continue branching…This is a candidate optimum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8" name="Line Callout 1 (Border and Accent Bar) 7"/>
          <p:cNvSpPr/>
          <p:nvPr/>
        </p:nvSpPr>
        <p:spPr bwMode="auto">
          <a:xfrm>
            <a:off x="493321" y="2720934"/>
            <a:ext cx="2133600" cy="381000"/>
          </a:xfrm>
          <a:prstGeom prst="accentBorderCallout1">
            <a:avLst>
              <a:gd name="adj1" fmla="val 28101"/>
              <a:gd name="adj2" fmla="val 106324"/>
              <a:gd name="adj3" fmla="val 72427"/>
              <a:gd name="adj4" fmla="val 12040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rPr>
              <a:t>Solution is fractional</a:t>
            </a:r>
          </a:p>
        </p:txBody>
      </p:sp>
      <p:sp>
        <p:nvSpPr>
          <p:cNvPr id="9" name="Line Callout 1 (Border and Accent Bar) 8"/>
          <p:cNvSpPr/>
          <p:nvPr/>
        </p:nvSpPr>
        <p:spPr bwMode="auto">
          <a:xfrm>
            <a:off x="609600" y="3200400"/>
            <a:ext cx="1447800" cy="381000"/>
          </a:xfrm>
          <a:prstGeom prst="accentBorderCallout1">
            <a:avLst>
              <a:gd name="adj1" fmla="val 43685"/>
              <a:gd name="adj2" fmla="val 106324"/>
              <a:gd name="adj3" fmla="val 50609"/>
              <a:gd name="adj4" fmla="val 141174"/>
            </a:avLst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rPr>
              <a:t>Branch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rPr>
              <a:t> on x2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0" name="Line Callout 1 (Border and Accent Bar) 9"/>
          <p:cNvSpPr/>
          <p:nvPr/>
        </p:nvSpPr>
        <p:spPr bwMode="auto">
          <a:xfrm>
            <a:off x="152400" y="3875314"/>
            <a:ext cx="1790700" cy="1153886"/>
          </a:xfrm>
          <a:prstGeom prst="accentBorderCallout1">
            <a:avLst>
              <a:gd name="adj1" fmla="val 24316"/>
              <a:gd name="adj2" fmla="val 103079"/>
              <a:gd name="adj3" fmla="val 30591"/>
              <a:gd name="adj4" fmla="val 11523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Solution is integer…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No need to continue branching…This is another  candidate optimum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Line Callout 1 (Border and Accent Bar) 10"/>
          <p:cNvSpPr/>
          <p:nvPr/>
        </p:nvSpPr>
        <p:spPr bwMode="auto">
          <a:xfrm>
            <a:off x="6449291" y="4143495"/>
            <a:ext cx="2133600" cy="381000"/>
          </a:xfrm>
          <a:prstGeom prst="accentBorderCallout1">
            <a:avLst>
              <a:gd name="adj1" fmla="val 18750"/>
              <a:gd name="adj2" fmla="val -8333"/>
              <a:gd name="adj3" fmla="val 6972"/>
              <a:gd name="adj4" fmla="val -77739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rPr>
              <a:t>Solution is fractional</a:t>
            </a:r>
          </a:p>
        </p:txBody>
      </p:sp>
      <p:sp>
        <p:nvSpPr>
          <p:cNvPr id="12" name="Line Callout 1 (Border and Accent Bar) 11"/>
          <p:cNvSpPr/>
          <p:nvPr/>
        </p:nvSpPr>
        <p:spPr bwMode="auto">
          <a:xfrm>
            <a:off x="6514605" y="4648200"/>
            <a:ext cx="2133600" cy="381000"/>
          </a:xfrm>
          <a:prstGeom prst="accentBorderCallout1">
            <a:avLst>
              <a:gd name="adj1" fmla="val 18750"/>
              <a:gd name="adj2" fmla="val -8333"/>
              <a:gd name="adj3" fmla="val 3855"/>
              <a:gd name="adj4" fmla="val -53250"/>
            </a:avLst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rPr>
              <a:t>Branch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rPr>
              <a:t> on x1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3" name="Line Callout 1 (Border and Accent Bar) 12"/>
          <p:cNvSpPr/>
          <p:nvPr/>
        </p:nvSpPr>
        <p:spPr bwMode="auto">
          <a:xfrm>
            <a:off x="6514605" y="5181600"/>
            <a:ext cx="2133600" cy="1066800"/>
          </a:xfrm>
          <a:prstGeom prst="accentBorderCallout1">
            <a:avLst>
              <a:gd name="adj1" fmla="val 18750"/>
              <a:gd name="adj2" fmla="val -8333"/>
              <a:gd name="adj3" fmla="val 8328"/>
              <a:gd name="adj4" fmla="val -3265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rPr>
              <a:t>Infeasible, so we should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rPr>
              <a:t> not continue branching, as it will again be infeasible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</a:t>
            </a:r>
            <a:r>
              <a:rPr lang="en-US" dirty="0" err="1" smtClean="0"/>
              <a:t>Wyndor</a:t>
            </a:r>
            <a:r>
              <a:rPr lang="en-US" dirty="0" smtClean="0"/>
              <a:t> Glass Co. Product Mix problem</a:t>
            </a:r>
          </a:p>
          <a:p>
            <a:pPr lvl="1"/>
            <a:r>
              <a:rPr lang="en-US" dirty="0" smtClean="0"/>
              <a:t>D: number of doors, W: number of windows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     Maximize </a:t>
            </a:r>
            <a:r>
              <a:rPr lang="en-US" i="1" dirty="0"/>
              <a:t>300D+500W</a:t>
            </a:r>
          </a:p>
          <a:p>
            <a:pPr marL="457200" lvl="1" indent="0">
              <a:buNone/>
            </a:pPr>
            <a:r>
              <a:rPr lang="en-US" i="1" dirty="0"/>
              <a:t>     subject to  D            ≤ 4</a:t>
            </a:r>
          </a:p>
          <a:p>
            <a:pPr marL="457200" lvl="1" indent="0">
              <a:buNone/>
            </a:pPr>
            <a:r>
              <a:rPr lang="en-US" i="1" dirty="0"/>
              <a:t>			   2W ≤ 12</a:t>
            </a:r>
          </a:p>
          <a:p>
            <a:pPr marL="457200" lvl="1" indent="0">
              <a:buNone/>
            </a:pPr>
            <a:r>
              <a:rPr lang="en-US" i="1" dirty="0"/>
              <a:t>		       3D+2W ≤ 18</a:t>
            </a:r>
          </a:p>
          <a:p>
            <a:pPr marL="457200" lvl="1" indent="0">
              <a:buNone/>
            </a:pPr>
            <a:r>
              <a:rPr lang="en-US" i="1" dirty="0"/>
              <a:t>		       D≥0, W ≥0</a:t>
            </a:r>
          </a:p>
          <a:p>
            <a:pPr marL="0" lvl="1" indent="0">
              <a:buNone/>
            </a:pPr>
            <a:r>
              <a:rPr lang="en-US" i="1" dirty="0" smtClean="0"/>
              <a:t>		       D integer</a:t>
            </a:r>
          </a:p>
          <a:p>
            <a:pPr marL="0" lvl="1" indent="0">
              <a:buNone/>
            </a:pPr>
            <a:r>
              <a:rPr lang="en-US" i="1" dirty="0" smtClean="0"/>
              <a:t>		       W </a:t>
            </a:r>
            <a:r>
              <a:rPr lang="en-US" i="1" dirty="0"/>
              <a:t>integer</a:t>
            </a:r>
          </a:p>
          <a:p>
            <a:pPr marL="0" lvl="1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10296" y="3276600"/>
            <a:ext cx="3810000" cy="3048000"/>
          </a:xfrm>
          <a:prstGeom prst="rect">
            <a:avLst/>
          </a:prstGeom>
          <a:noFill/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450476" y="3649954"/>
            <a:ext cx="2245724" cy="412396"/>
          </a:xfrm>
          <a:prstGeom prst="wedgeRectCallout">
            <a:avLst>
              <a:gd name="adj1" fmla="val -88478"/>
              <a:gd name="adj2" fmla="val 13229"/>
            </a:avLst>
          </a:prstGeom>
          <a:noFill/>
          <a:ln w="9525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rPr>
              <a:t>Plant 1 availability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5486055" y="3217482"/>
            <a:ext cx="1478970" cy="387668"/>
          </a:xfrm>
          <a:prstGeom prst="wedgeRectCallout">
            <a:avLst>
              <a:gd name="adj1" fmla="val -108002"/>
              <a:gd name="adj2" fmla="val 11983"/>
            </a:avLst>
          </a:prstGeom>
          <a:noFill/>
          <a:ln w="9525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rPr>
              <a:t>Total profit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486400" y="4107154"/>
            <a:ext cx="2245724" cy="412396"/>
          </a:xfrm>
          <a:prstGeom prst="wedgeRectCallout">
            <a:avLst>
              <a:gd name="adj1" fmla="val -88478"/>
              <a:gd name="adj2" fmla="val 13229"/>
            </a:avLst>
          </a:prstGeom>
          <a:noFill/>
          <a:ln w="9525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rPr>
              <a:t>Plant 2 availability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486400" y="4488154"/>
            <a:ext cx="2245724" cy="412396"/>
          </a:xfrm>
          <a:prstGeom prst="wedgeRectCallout">
            <a:avLst>
              <a:gd name="adj1" fmla="val -88478"/>
              <a:gd name="adj2" fmla="val 13229"/>
            </a:avLst>
          </a:prstGeom>
          <a:noFill/>
          <a:ln w="9525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6" charset="-128"/>
              </a:rPr>
              <a:t>Plant 3 availability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5486400" y="4945354"/>
            <a:ext cx="2245724" cy="412396"/>
          </a:xfrm>
          <a:prstGeom prst="wedgeRectCallout">
            <a:avLst>
              <a:gd name="adj1" fmla="val -88478"/>
              <a:gd name="adj2" fmla="val 13229"/>
            </a:avLst>
          </a:prstGeom>
          <a:noFill/>
          <a:ln w="9525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Non-negativity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" name="Rectangular Callout 12"/>
          <p:cNvSpPr/>
          <p:nvPr/>
        </p:nvSpPr>
        <p:spPr bwMode="auto">
          <a:xfrm>
            <a:off x="5486055" y="5410200"/>
            <a:ext cx="2245724" cy="412396"/>
          </a:xfrm>
          <a:prstGeom prst="wedgeRectCallout">
            <a:avLst>
              <a:gd name="adj1" fmla="val -88478"/>
              <a:gd name="adj2" fmla="val 13229"/>
            </a:avLst>
          </a:prstGeom>
          <a:noFill/>
          <a:ln w="9525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Integrality</a:t>
            </a:r>
            <a:endParaRPr lang="en-US" sz="2000" dirty="0"/>
          </a:p>
        </p:txBody>
      </p:sp>
      <p:sp>
        <p:nvSpPr>
          <p:cNvPr id="14" name="Rectangular Callout 13"/>
          <p:cNvSpPr/>
          <p:nvPr/>
        </p:nvSpPr>
        <p:spPr bwMode="auto">
          <a:xfrm>
            <a:off x="5508088" y="5908431"/>
            <a:ext cx="2245724" cy="412396"/>
          </a:xfrm>
          <a:prstGeom prst="wedgeRectCallout">
            <a:avLst>
              <a:gd name="adj1" fmla="val -88478"/>
              <a:gd name="adj2" fmla="val 13229"/>
            </a:avLst>
          </a:prstGeom>
          <a:noFill/>
          <a:ln w="9525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Integrality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65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branching a node (fathoming)</a:t>
            </a:r>
          </a:p>
          <a:p>
            <a:pPr lvl="1"/>
            <a:r>
              <a:rPr lang="en-US" dirty="0" smtClean="0"/>
              <a:t>If that node’s optimal solution is integer</a:t>
            </a:r>
          </a:p>
          <a:p>
            <a:pPr lvl="2"/>
            <a:r>
              <a:rPr lang="en-US" dirty="0" smtClean="0"/>
              <a:t>Because if we continue, we will not get any better solution, since branching is adding constraints… and we know adding constraints cannot improve our solution</a:t>
            </a:r>
          </a:p>
          <a:p>
            <a:pPr lvl="1"/>
            <a:r>
              <a:rPr lang="en-US" dirty="0" smtClean="0"/>
              <a:t>If that node is infeasible</a:t>
            </a:r>
          </a:p>
          <a:p>
            <a:pPr lvl="2"/>
            <a:r>
              <a:rPr lang="en-US" dirty="0" smtClean="0"/>
              <a:t>Because if we continue, we will get infeasible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r>
              <a:rPr lang="en-US" dirty="0" smtClean="0"/>
              <a:t>If that node is fractional and the optimal objective function value is worse than our best integer solution</a:t>
            </a:r>
          </a:p>
          <a:p>
            <a:pPr lvl="2"/>
            <a:r>
              <a:rPr lang="en-US" dirty="0" smtClean="0"/>
              <a:t>Because, if we continue we know that we will not get a better solution, hence, we will not get a better integer solution</a:t>
            </a:r>
          </a:p>
          <a:p>
            <a:pPr lvl="2"/>
            <a:r>
              <a:rPr lang="en-US" dirty="0" smtClean="0"/>
              <a:t>We already have an integer solution that is better, so, we do not need to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study…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Chapter 7…</a:t>
            </a:r>
          </a:p>
          <a:p>
            <a:r>
              <a:rPr lang="en-US" dirty="0" smtClean="0"/>
              <a:t>Practice problems</a:t>
            </a:r>
          </a:p>
          <a:p>
            <a:pPr lvl="1"/>
            <a:r>
              <a:rPr lang="en-US" dirty="0" smtClean="0"/>
              <a:t>7.2, 7.3, 7.5, 7.6, 7.7, 7.13, 7.14, 7.16</a:t>
            </a:r>
          </a:p>
          <a:p>
            <a:r>
              <a:rPr lang="en-US" smtClean="0"/>
              <a:t>Practice </a:t>
            </a:r>
            <a:r>
              <a:rPr lang="en-US" dirty="0" smtClean="0"/>
              <a:t>case:</a:t>
            </a:r>
          </a:p>
          <a:p>
            <a:pPr lvl="1"/>
            <a:r>
              <a:rPr lang="en-US" dirty="0" smtClean="0"/>
              <a:t>Cases of Chapter 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Integer Programming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425711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" name="Picture 103" descr="C:\Users\dincer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42576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Oval 106"/>
          <p:cNvSpPr/>
          <p:nvPr/>
        </p:nvSpPr>
        <p:spPr bwMode="auto">
          <a:xfrm>
            <a:off x="5334000" y="3429000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cxnSp>
        <p:nvCxnSpPr>
          <p:cNvPr id="109" name="Straight Connector 108"/>
          <p:cNvCxnSpPr/>
          <p:nvPr/>
        </p:nvCxnSpPr>
        <p:spPr bwMode="auto">
          <a:xfrm flipV="1">
            <a:off x="5791200" y="3429000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6156298" y="3429000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 flipV="1">
            <a:off x="6508804" y="3505200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flipH="1">
            <a:off x="5302196" y="3870298"/>
            <a:ext cx="20892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 flipH="1">
            <a:off x="5334000" y="4222804"/>
            <a:ext cx="20892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>
            <a:off x="5378396" y="4587902"/>
            <a:ext cx="20892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 flipH="1">
            <a:off x="5334000" y="4953000"/>
            <a:ext cx="20892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flipH="1">
            <a:off x="5386347" y="5318098"/>
            <a:ext cx="20892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Oval 118"/>
          <p:cNvSpPr/>
          <p:nvPr/>
        </p:nvSpPr>
        <p:spPr bwMode="auto">
          <a:xfrm>
            <a:off x="5715000" y="3444903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5334000" y="3794098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5722289" y="3810000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080098" y="3810000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6072250" y="4167250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6080098" y="3429000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422998" y="4146604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6781800" y="4511702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352553" y="4511702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5339963" y="4167809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5707048" y="4157206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5731565" y="4511702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6096000" y="4532243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6432604" y="4511702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5352553" y="4876800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34" name="Oval 133"/>
          <p:cNvSpPr/>
          <p:nvPr/>
        </p:nvSpPr>
        <p:spPr bwMode="auto">
          <a:xfrm>
            <a:off x="5339963" y="5241898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5715000" y="4896677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36" name="Oval 135"/>
          <p:cNvSpPr/>
          <p:nvPr/>
        </p:nvSpPr>
        <p:spPr bwMode="auto">
          <a:xfrm>
            <a:off x="5339963" y="5599045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37" name="Oval 136"/>
          <p:cNvSpPr/>
          <p:nvPr/>
        </p:nvSpPr>
        <p:spPr bwMode="auto">
          <a:xfrm>
            <a:off x="6432604" y="4876800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6781800" y="4880111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39" name="Oval 138"/>
          <p:cNvSpPr/>
          <p:nvPr/>
        </p:nvSpPr>
        <p:spPr bwMode="auto">
          <a:xfrm>
            <a:off x="6091237" y="4880111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40" name="Oval 139"/>
          <p:cNvSpPr/>
          <p:nvPr/>
        </p:nvSpPr>
        <p:spPr bwMode="auto">
          <a:xfrm>
            <a:off x="6798902" y="5241898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41" name="Oval 140"/>
          <p:cNvSpPr/>
          <p:nvPr/>
        </p:nvSpPr>
        <p:spPr bwMode="auto">
          <a:xfrm>
            <a:off x="6080098" y="5241898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42" name="Oval 141"/>
          <p:cNvSpPr/>
          <p:nvPr/>
        </p:nvSpPr>
        <p:spPr bwMode="auto">
          <a:xfrm>
            <a:off x="6432604" y="5238585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5707048" y="5238585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5722289" y="5587781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6091237" y="5599045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6785114" y="5599046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6449834" y="5599045"/>
            <a:ext cx="152400" cy="152400"/>
          </a:xfrm>
          <a:prstGeom prst="ellipse">
            <a:avLst/>
          </a:prstGeom>
          <a:solidFill>
            <a:srgbClr val="FBBE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90600" y="61722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Decision Variables are Linear</a:t>
            </a:r>
            <a:endParaRPr lang="en-US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410200" y="6143501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Decision Variables are Integer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Introduction to Integer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Basic Properties</a:t>
            </a:r>
          </a:p>
          <a:p>
            <a:r>
              <a:rPr lang="en-US" dirty="0" smtClean="0"/>
              <a:t>Binary Integer Programming</a:t>
            </a:r>
          </a:p>
          <a:p>
            <a:pPr lvl="1"/>
            <a:r>
              <a:rPr lang="en-US" dirty="0" smtClean="0"/>
              <a:t>Yes-No decisions</a:t>
            </a:r>
          </a:p>
          <a:p>
            <a:pPr lvl="1"/>
            <a:r>
              <a:rPr lang="en-US" dirty="0" smtClean="0"/>
              <a:t>If, then, or constraints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Mixed-Integer Programming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Big M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constraints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Solution Methods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Linear Relaxation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Branch-and-bound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Integer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class of integer programming problems</a:t>
            </a:r>
          </a:p>
          <a:p>
            <a:r>
              <a:rPr lang="en-US" dirty="0" smtClean="0"/>
              <a:t>Decision variables are binary</a:t>
            </a:r>
          </a:p>
          <a:p>
            <a:pPr lvl="1"/>
            <a:r>
              <a:rPr lang="en-US" dirty="0" smtClean="0"/>
              <a:t>A binary decision variable can be </a:t>
            </a:r>
            <a:r>
              <a:rPr lang="en-US" dirty="0" smtClean="0">
                <a:solidFill>
                  <a:srgbClr val="FF0000"/>
                </a:solidFill>
              </a:rPr>
              <a:t>0 or 1</a:t>
            </a:r>
          </a:p>
          <a:p>
            <a:pPr lvl="1"/>
            <a:r>
              <a:rPr lang="en-US" dirty="0" smtClean="0"/>
              <a:t>Generally used for </a:t>
            </a:r>
            <a:r>
              <a:rPr lang="en-US" dirty="0" smtClean="0">
                <a:solidFill>
                  <a:srgbClr val="FF0000"/>
                </a:solidFill>
              </a:rPr>
              <a:t>Yes and No decisions</a:t>
            </a:r>
          </a:p>
          <a:p>
            <a:pPr lvl="2"/>
            <a:r>
              <a:rPr lang="en-US" dirty="0" smtClean="0"/>
              <a:t>Suppose that your decision is to buy or not to buy a house</a:t>
            </a:r>
          </a:p>
          <a:p>
            <a:pPr lvl="3"/>
            <a:r>
              <a:rPr lang="en-US" dirty="0" smtClean="0"/>
              <a:t>Let X be 0 if you decide not to buy the house</a:t>
            </a:r>
          </a:p>
          <a:p>
            <a:pPr lvl="3"/>
            <a:r>
              <a:rPr lang="en-US" dirty="0" smtClean="0"/>
              <a:t>Let X be 1 if you decide to buy the house</a:t>
            </a:r>
          </a:p>
          <a:p>
            <a:pPr lvl="3"/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X=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38400" y="4848100"/>
                <a:ext cx="2909258" cy="80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𝑦𝑜𝑢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𝑑𝑜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𝑏𝑢𝑦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𝑦𝑜𝑢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𝑑𝑜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𝑏𝑢𝑦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       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848100"/>
                <a:ext cx="2909258" cy="8014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 bwMode="auto">
          <a:xfrm>
            <a:off x="2209800" y="4932365"/>
            <a:ext cx="228600" cy="630235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California Manufacturing Co. Problem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California Manufacturing Company is a diversified company with several factories and warehouses throughout California, but none yet in Los Angeles or San </a:t>
            </a:r>
            <a:r>
              <a:rPr lang="en-US" dirty="0" smtClean="0"/>
              <a:t>Francisco.</a:t>
            </a:r>
          </a:p>
          <a:p>
            <a:pPr lvl="1"/>
            <a:r>
              <a:rPr lang="en-US" dirty="0" smtClean="0"/>
              <a:t>A basic </a:t>
            </a:r>
            <a:r>
              <a:rPr lang="en-US" dirty="0"/>
              <a:t>issue is whether to build a new factory in Los Angeles or San Francisco, or perhaps even </a:t>
            </a:r>
            <a:r>
              <a:rPr lang="en-US" dirty="0" smtClean="0"/>
              <a:t>both.</a:t>
            </a:r>
          </a:p>
          <a:p>
            <a:pPr lvl="1"/>
            <a:r>
              <a:rPr lang="en-US" dirty="0" smtClean="0"/>
              <a:t>Management </a:t>
            </a:r>
            <a:r>
              <a:rPr lang="en-US" dirty="0"/>
              <a:t>is also considering building at most one new warehouse, but will restrict the choice to a city where a new factory is being built.</a:t>
            </a:r>
          </a:p>
          <a:p>
            <a:pPr eaLnBrk="1" hangingPunct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8DEC3-86FA-484C-AC83-38B4A6F9AAA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4481</TotalTime>
  <Words>2623</Words>
  <Application>Microsoft Office PowerPoint</Application>
  <PresentationFormat>On-screen Show (4:3)</PresentationFormat>
  <Paragraphs>740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Blank Presentation</vt:lpstr>
      <vt:lpstr>Worksheet</vt:lpstr>
      <vt:lpstr>Integer Programming: Introduction and Formulation </vt:lpstr>
      <vt:lpstr>Outline</vt:lpstr>
      <vt:lpstr>Outline</vt:lpstr>
      <vt:lpstr>Introduction to Integer Programming</vt:lpstr>
      <vt:lpstr>Introduction to Integer Programming</vt:lpstr>
      <vt:lpstr>Introduction to Integer Programming</vt:lpstr>
      <vt:lpstr>Outline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Binary Integer Programming</vt:lpstr>
      <vt:lpstr>Outline</vt:lpstr>
      <vt:lpstr>Mixed-Integer Programming</vt:lpstr>
      <vt:lpstr>Mixed-Integer Programming</vt:lpstr>
      <vt:lpstr>Mixed-Integer Programming</vt:lpstr>
      <vt:lpstr>Mixed-Integer Programming</vt:lpstr>
      <vt:lpstr>Mixed-Integer Programming</vt:lpstr>
      <vt:lpstr>Mixed-Integer Programming</vt:lpstr>
      <vt:lpstr>Mixed-Integer Programming</vt:lpstr>
      <vt:lpstr>Mixed-Integer Programming</vt:lpstr>
      <vt:lpstr>Mixed-Integer Programming</vt:lpstr>
      <vt:lpstr>Mixed-Integer Programming</vt:lpstr>
      <vt:lpstr>Outline</vt:lpstr>
      <vt:lpstr>Solution Methods</vt:lpstr>
      <vt:lpstr>Solution Methods</vt:lpstr>
      <vt:lpstr>Solution Methods</vt:lpstr>
      <vt:lpstr>Solution Methods</vt:lpstr>
      <vt:lpstr>Solution Methods</vt:lpstr>
      <vt:lpstr>Further study…</vt:lpstr>
    </vt:vector>
  </TitlesOfParts>
  <Company>UMR UMR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Nibs</dc:creator>
  <cp:lastModifiedBy>Nibs</cp:lastModifiedBy>
  <cp:revision>208</cp:revision>
  <dcterms:created xsi:type="dcterms:W3CDTF">2007-12-06T15:03:26Z</dcterms:created>
  <dcterms:modified xsi:type="dcterms:W3CDTF">2018-04-06T05:17:27Z</dcterms:modified>
</cp:coreProperties>
</file>