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8"/>
  </p:notesMasterIdLst>
  <p:sldIdLst>
    <p:sldId id="269" r:id="rId2"/>
    <p:sldId id="258" r:id="rId3"/>
    <p:sldId id="259" r:id="rId4"/>
    <p:sldId id="261" r:id="rId5"/>
    <p:sldId id="284" r:id="rId6"/>
    <p:sldId id="287" r:id="rId7"/>
    <p:sldId id="280" r:id="rId8"/>
    <p:sldId id="286" r:id="rId9"/>
    <p:sldId id="281" r:id="rId10"/>
    <p:sldId id="282" r:id="rId11"/>
    <p:sldId id="279" r:id="rId12"/>
    <p:sldId id="307" r:id="rId13"/>
    <p:sldId id="265" r:id="rId14"/>
    <p:sldId id="304" r:id="rId15"/>
    <p:sldId id="267" r:id="rId16"/>
    <p:sldId id="268" r:id="rId17"/>
    <p:sldId id="283" r:id="rId18"/>
    <p:sldId id="271" r:id="rId19"/>
    <p:sldId id="305" r:id="rId20"/>
    <p:sldId id="306" r:id="rId21"/>
    <p:sldId id="301" r:id="rId22"/>
    <p:sldId id="302" r:id="rId23"/>
    <p:sldId id="303" r:id="rId24"/>
    <p:sldId id="273" r:id="rId25"/>
    <p:sldId id="288" r:id="rId26"/>
    <p:sldId id="289" r:id="rId27"/>
    <p:sldId id="290" r:id="rId28"/>
    <p:sldId id="291" r:id="rId29"/>
    <p:sldId id="292" r:id="rId30"/>
    <p:sldId id="293" r:id="rId31"/>
    <p:sldId id="294" r:id="rId32"/>
    <p:sldId id="295" r:id="rId33"/>
    <p:sldId id="296" r:id="rId34"/>
    <p:sldId id="297" r:id="rId35"/>
    <p:sldId id="298" r:id="rId36"/>
    <p:sldId id="300" r:id="rId3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Tahoma" panose="020B060403050404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Tahoma" panose="020B060403050404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Tahoma" panose="020B060403050404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Tahoma" panose="020B060403050404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40" autoAdjust="0"/>
    <p:restoredTop sz="94643"/>
  </p:normalViewPr>
  <p:slideViewPr>
    <p:cSldViewPr>
      <p:cViewPr varScale="1">
        <p:scale>
          <a:sx n="84" d="100"/>
          <a:sy n="84" d="100"/>
        </p:scale>
        <p:origin x="1325"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ea typeface="+mn-ea"/>
                <a:cs typeface="Arial" panose="020B0604020202020204" pitchFamily="34" charset="0"/>
              </a:defRPr>
            </a:lvl1pPr>
          </a:lstStyle>
          <a:p>
            <a:pPr>
              <a:defRPr/>
            </a:pPr>
            <a:endParaRPr lang="en-US" altLang="en-US"/>
          </a:p>
        </p:txBody>
      </p:sp>
      <p:sp>
        <p:nvSpPr>
          <p:cNvPr id="133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mn-ea"/>
                <a:cs typeface="Arial" panose="020B0604020202020204" pitchFamily="34" charset="0"/>
              </a:defRPr>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 uri="{FAA26D3D-D897-4be2-8F04-BA451C77F1D7}">
              <ma14:placeholderFlag xmlns="" xmlns:ma14="http://schemas.microsoft.com/office/mac/drawingml/2011/main" val="1"/>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ea typeface="+mn-ea"/>
                <a:cs typeface="Arial" panose="020B0604020202020204" pitchFamily="34" charset="0"/>
              </a:defRPr>
            </a:lvl1pPr>
          </a:lstStyle>
          <a:p>
            <a:pPr>
              <a:defRPr/>
            </a:pPr>
            <a:endParaRPr lang="en-US" altLang="en-US"/>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36DF9FDE-F751-4B76-A633-C9760155BCA2}" type="slidenum">
              <a:rPr lang="en-US" altLang="en-US"/>
              <a:pPr/>
              <a:t>‹#›</a:t>
            </a:fld>
            <a:endParaRPr lang="en-US" altLang="en-US"/>
          </a:p>
        </p:txBody>
      </p:sp>
    </p:spTree>
    <p:extLst>
      <p:ext uri="{BB962C8B-B14F-4D97-AF65-F5344CB8AC3E}">
        <p14:creationId xmlns:p14="http://schemas.microsoft.com/office/powerpoint/2010/main" val="34499999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Arial" charset="0"/>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Arial" charset="0"/>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Arial" charset="0"/>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Arial" charset="0"/>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en-US" altLang="en-US">
                  <a:ea typeface="+mn-ea"/>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en-US" altLang="en-US">
                  <a:ea typeface="+mn-ea"/>
                </a:endParaRPr>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en-US" altLang="en-US">
                  <a:ea typeface="+mn-ea"/>
                </a:endParaRPr>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en-US" altLang="en-US">
                  <a:ea typeface="+mn-ea"/>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en-US" altLang="en-US">
                <a:ea typeface="+mn-ea"/>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en-US" altLang="en-US">
                <a:ea typeface="+mn-ea"/>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endParaRPr lang="en-US" altLang="en-US">
                <a:ea typeface="+mn-ea"/>
              </a:endParaRPr>
            </a:p>
          </p:txBody>
        </p:sp>
      </p:grpSp>
      <p:sp>
        <p:nvSpPr>
          <p:cNvPr id="7180" name="Rectangle 12"/>
          <p:cNvSpPr>
            <a:spLocks noGrp="1" noChangeArrowheads="1"/>
          </p:cNvSpPr>
          <p:nvPr>
            <p:ph type="ctrTitle"/>
          </p:nvPr>
        </p:nvSpPr>
        <p:spPr>
          <a:xfrm>
            <a:off x="990600" y="1676400"/>
            <a:ext cx="7772400" cy="1462088"/>
          </a:xfrm>
        </p:spPr>
        <p:txBody>
          <a:bodyPr/>
          <a:lstStyle>
            <a:lvl1pPr>
              <a:defRPr/>
            </a:lvl1pPr>
          </a:lstStyle>
          <a:p>
            <a:pPr lvl="0"/>
            <a:r>
              <a:rPr lang="en-US" altLang="en-US" noProof="0"/>
              <a:t>Click to edit Master title style</a:t>
            </a:r>
          </a:p>
        </p:txBody>
      </p:sp>
      <p:sp>
        <p:nvSpPr>
          <p:cNvPr id="7181"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FD5771E0-D392-4DA7-802E-73EE665DE275}" type="slidenum">
              <a:rPr lang="en-US" altLang="en-US"/>
              <a:pPr/>
              <a:t>‹#›</a:t>
            </a:fld>
            <a:endParaRPr lang="en-US" altLang="en-US"/>
          </a:p>
        </p:txBody>
      </p:sp>
    </p:spTree>
    <p:extLst>
      <p:ext uri="{BB962C8B-B14F-4D97-AF65-F5344CB8AC3E}">
        <p14:creationId xmlns:p14="http://schemas.microsoft.com/office/powerpoint/2010/main" val="2709986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3"/>
          <p:cNvSpPr>
            <a:spLocks noGrp="1" noChangeArrowheads="1"/>
          </p:cNvSpPr>
          <p:nvPr>
            <p:ph type="sldNum" sz="quarter" idx="12"/>
          </p:nvPr>
        </p:nvSpPr>
        <p:spPr>
          <a:ln/>
        </p:spPr>
        <p:txBody>
          <a:bodyPr/>
          <a:lstStyle>
            <a:lvl1pPr>
              <a:defRPr/>
            </a:lvl1pPr>
          </a:lstStyle>
          <a:p>
            <a:fld id="{F56093E6-2394-44B7-9D46-96E91751E6C0}" type="slidenum">
              <a:rPr lang="en-US" altLang="en-US"/>
              <a:pPr/>
              <a:t>‹#›</a:t>
            </a:fld>
            <a:endParaRPr lang="en-US" altLang="en-US"/>
          </a:p>
        </p:txBody>
      </p:sp>
    </p:spTree>
    <p:extLst>
      <p:ext uri="{BB962C8B-B14F-4D97-AF65-F5344CB8AC3E}">
        <p14:creationId xmlns:p14="http://schemas.microsoft.com/office/powerpoint/2010/main" val="195428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3"/>
          <p:cNvSpPr>
            <a:spLocks noGrp="1" noChangeArrowheads="1"/>
          </p:cNvSpPr>
          <p:nvPr>
            <p:ph type="sldNum" sz="quarter" idx="12"/>
          </p:nvPr>
        </p:nvSpPr>
        <p:spPr>
          <a:ln/>
        </p:spPr>
        <p:txBody>
          <a:bodyPr/>
          <a:lstStyle>
            <a:lvl1pPr>
              <a:defRPr/>
            </a:lvl1pPr>
          </a:lstStyle>
          <a:p>
            <a:fld id="{0F2FB093-22B9-44A7-B00F-7E389028E043}" type="slidenum">
              <a:rPr lang="en-US" altLang="en-US"/>
              <a:pPr/>
              <a:t>‹#›</a:t>
            </a:fld>
            <a:endParaRPr lang="en-US" altLang="en-US"/>
          </a:p>
        </p:txBody>
      </p:sp>
    </p:spTree>
    <p:extLst>
      <p:ext uri="{BB962C8B-B14F-4D97-AF65-F5344CB8AC3E}">
        <p14:creationId xmlns:p14="http://schemas.microsoft.com/office/powerpoint/2010/main" val="368121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3"/>
          <p:cNvSpPr>
            <a:spLocks noGrp="1" noChangeArrowheads="1"/>
          </p:cNvSpPr>
          <p:nvPr>
            <p:ph type="sldNum" sz="quarter" idx="12"/>
          </p:nvPr>
        </p:nvSpPr>
        <p:spPr>
          <a:ln/>
        </p:spPr>
        <p:txBody>
          <a:bodyPr/>
          <a:lstStyle>
            <a:lvl1pPr>
              <a:defRPr/>
            </a:lvl1pPr>
          </a:lstStyle>
          <a:p>
            <a:fld id="{9ACB8CAD-AABA-4CA9-B75A-4EBE0435DA0B}" type="slidenum">
              <a:rPr lang="en-US" altLang="en-US"/>
              <a:pPr/>
              <a:t>‹#›</a:t>
            </a:fld>
            <a:endParaRPr lang="en-US" altLang="en-US"/>
          </a:p>
        </p:txBody>
      </p:sp>
    </p:spTree>
    <p:extLst>
      <p:ext uri="{BB962C8B-B14F-4D97-AF65-F5344CB8AC3E}">
        <p14:creationId xmlns:p14="http://schemas.microsoft.com/office/powerpoint/2010/main" val="234448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3"/>
          <p:cNvSpPr>
            <a:spLocks noGrp="1" noChangeArrowheads="1"/>
          </p:cNvSpPr>
          <p:nvPr>
            <p:ph type="sldNum" sz="quarter" idx="12"/>
          </p:nvPr>
        </p:nvSpPr>
        <p:spPr>
          <a:ln/>
        </p:spPr>
        <p:txBody>
          <a:bodyPr/>
          <a:lstStyle>
            <a:lvl1pPr>
              <a:defRPr/>
            </a:lvl1pPr>
          </a:lstStyle>
          <a:p>
            <a:fld id="{23F5310A-A538-468F-8EB4-5BB552DF7939}" type="slidenum">
              <a:rPr lang="en-US" altLang="en-US"/>
              <a:pPr/>
              <a:t>‹#›</a:t>
            </a:fld>
            <a:endParaRPr lang="en-US" altLang="en-US"/>
          </a:p>
        </p:txBody>
      </p:sp>
    </p:spTree>
    <p:extLst>
      <p:ext uri="{BB962C8B-B14F-4D97-AF65-F5344CB8AC3E}">
        <p14:creationId xmlns:p14="http://schemas.microsoft.com/office/powerpoint/2010/main" val="3783114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3"/>
          <p:cNvSpPr>
            <a:spLocks noGrp="1" noChangeArrowheads="1"/>
          </p:cNvSpPr>
          <p:nvPr>
            <p:ph type="sldNum" sz="quarter" idx="12"/>
          </p:nvPr>
        </p:nvSpPr>
        <p:spPr>
          <a:ln/>
        </p:spPr>
        <p:txBody>
          <a:bodyPr/>
          <a:lstStyle>
            <a:lvl1pPr>
              <a:defRPr/>
            </a:lvl1pPr>
          </a:lstStyle>
          <a:p>
            <a:fld id="{56428353-248A-4449-8757-341802995918}" type="slidenum">
              <a:rPr lang="en-US" altLang="en-US"/>
              <a:pPr/>
              <a:t>‹#›</a:t>
            </a:fld>
            <a:endParaRPr lang="en-US" altLang="en-US"/>
          </a:p>
        </p:txBody>
      </p:sp>
    </p:spTree>
    <p:extLst>
      <p:ext uri="{BB962C8B-B14F-4D97-AF65-F5344CB8AC3E}">
        <p14:creationId xmlns:p14="http://schemas.microsoft.com/office/powerpoint/2010/main" val="737851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3"/>
          <p:cNvSpPr>
            <a:spLocks noGrp="1" noChangeArrowheads="1"/>
          </p:cNvSpPr>
          <p:nvPr>
            <p:ph type="sldNum" sz="quarter" idx="12"/>
          </p:nvPr>
        </p:nvSpPr>
        <p:spPr>
          <a:ln/>
        </p:spPr>
        <p:txBody>
          <a:bodyPr/>
          <a:lstStyle>
            <a:lvl1pPr>
              <a:defRPr/>
            </a:lvl1pPr>
          </a:lstStyle>
          <a:p>
            <a:fld id="{F7194723-A2FB-4A27-B940-ADC30B54A15D}" type="slidenum">
              <a:rPr lang="en-US" altLang="en-US"/>
              <a:pPr/>
              <a:t>‹#›</a:t>
            </a:fld>
            <a:endParaRPr lang="en-US" altLang="en-US"/>
          </a:p>
        </p:txBody>
      </p:sp>
    </p:spTree>
    <p:extLst>
      <p:ext uri="{BB962C8B-B14F-4D97-AF65-F5344CB8AC3E}">
        <p14:creationId xmlns:p14="http://schemas.microsoft.com/office/powerpoint/2010/main" val="1276985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13"/>
          <p:cNvSpPr>
            <a:spLocks noGrp="1" noChangeArrowheads="1"/>
          </p:cNvSpPr>
          <p:nvPr>
            <p:ph type="sldNum" sz="quarter" idx="12"/>
          </p:nvPr>
        </p:nvSpPr>
        <p:spPr>
          <a:ln/>
        </p:spPr>
        <p:txBody>
          <a:bodyPr/>
          <a:lstStyle>
            <a:lvl1pPr>
              <a:defRPr/>
            </a:lvl1pPr>
          </a:lstStyle>
          <a:p>
            <a:fld id="{CD543CFA-98D4-43B8-8475-7144FC62181D}" type="slidenum">
              <a:rPr lang="en-US" altLang="en-US"/>
              <a:pPr/>
              <a:t>‹#›</a:t>
            </a:fld>
            <a:endParaRPr lang="en-US" altLang="en-US"/>
          </a:p>
        </p:txBody>
      </p:sp>
    </p:spTree>
    <p:extLst>
      <p:ext uri="{BB962C8B-B14F-4D97-AF65-F5344CB8AC3E}">
        <p14:creationId xmlns:p14="http://schemas.microsoft.com/office/powerpoint/2010/main" val="1390690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13"/>
          <p:cNvSpPr>
            <a:spLocks noGrp="1" noChangeArrowheads="1"/>
          </p:cNvSpPr>
          <p:nvPr>
            <p:ph type="sldNum" sz="quarter" idx="12"/>
          </p:nvPr>
        </p:nvSpPr>
        <p:spPr>
          <a:ln/>
        </p:spPr>
        <p:txBody>
          <a:bodyPr/>
          <a:lstStyle>
            <a:lvl1pPr>
              <a:defRPr/>
            </a:lvl1pPr>
          </a:lstStyle>
          <a:p>
            <a:fld id="{21552A5F-675C-4EEE-A61B-40A548D57CF7}" type="slidenum">
              <a:rPr lang="en-US" altLang="en-US"/>
              <a:pPr/>
              <a:t>‹#›</a:t>
            </a:fld>
            <a:endParaRPr lang="en-US" altLang="en-US"/>
          </a:p>
        </p:txBody>
      </p:sp>
    </p:spTree>
    <p:extLst>
      <p:ext uri="{BB962C8B-B14F-4D97-AF65-F5344CB8AC3E}">
        <p14:creationId xmlns:p14="http://schemas.microsoft.com/office/powerpoint/2010/main" val="899669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13"/>
          <p:cNvSpPr>
            <a:spLocks noGrp="1" noChangeArrowheads="1"/>
          </p:cNvSpPr>
          <p:nvPr>
            <p:ph type="sldNum" sz="quarter" idx="12"/>
          </p:nvPr>
        </p:nvSpPr>
        <p:spPr>
          <a:ln/>
        </p:spPr>
        <p:txBody>
          <a:bodyPr/>
          <a:lstStyle>
            <a:lvl1pPr>
              <a:defRPr/>
            </a:lvl1pPr>
          </a:lstStyle>
          <a:p>
            <a:fld id="{5F395C55-41B6-43D5-B7B7-94AB6D896EA1}" type="slidenum">
              <a:rPr lang="en-US" altLang="en-US"/>
              <a:pPr/>
              <a:t>‹#›</a:t>
            </a:fld>
            <a:endParaRPr lang="en-US" altLang="en-US"/>
          </a:p>
        </p:txBody>
      </p:sp>
    </p:spTree>
    <p:extLst>
      <p:ext uri="{BB962C8B-B14F-4D97-AF65-F5344CB8AC3E}">
        <p14:creationId xmlns:p14="http://schemas.microsoft.com/office/powerpoint/2010/main" val="3495093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3"/>
          <p:cNvSpPr>
            <a:spLocks noGrp="1" noChangeArrowheads="1"/>
          </p:cNvSpPr>
          <p:nvPr>
            <p:ph type="sldNum" sz="quarter" idx="12"/>
          </p:nvPr>
        </p:nvSpPr>
        <p:spPr>
          <a:ln/>
        </p:spPr>
        <p:txBody>
          <a:bodyPr/>
          <a:lstStyle>
            <a:lvl1pPr>
              <a:defRPr/>
            </a:lvl1pPr>
          </a:lstStyle>
          <a:p>
            <a:fld id="{5047F80C-DC4C-49B0-B28B-B16B5ECAA35E}" type="slidenum">
              <a:rPr lang="en-US" altLang="en-US"/>
              <a:pPr/>
              <a:t>‹#›</a:t>
            </a:fld>
            <a:endParaRPr lang="en-US" altLang="en-US"/>
          </a:p>
        </p:txBody>
      </p:sp>
    </p:spTree>
    <p:extLst>
      <p:ext uri="{BB962C8B-B14F-4D97-AF65-F5344CB8AC3E}">
        <p14:creationId xmlns:p14="http://schemas.microsoft.com/office/powerpoint/2010/main" val="2693173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3"/>
          <p:cNvSpPr>
            <a:spLocks noGrp="1" noChangeArrowheads="1"/>
          </p:cNvSpPr>
          <p:nvPr>
            <p:ph type="sldNum" sz="quarter" idx="12"/>
          </p:nvPr>
        </p:nvSpPr>
        <p:spPr>
          <a:ln/>
        </p:spPr>
        <p:txBody>
          <a:bodyPr/>
          <a:lstStyle>
            <a:lvl1pPr>
              <a:defRPr/>
            </a:lvl1pPr>
          </a:lstStyle>
          <a:p>
            <a:fld id="{A8D9087D-E64C-4FD0-81A6-288F69F4DD68}" type="slidenum">
              <a:rPr lang="en-US" altLang="en-US"/>
              <a:pPr/>
              <a:t>‹#›</a:t>
            </a:fld>
            <a:endParaRPr lang="en-US" altLang="en-US"/>
          </a:p>
        </p:txBody>
      </p:sp>
    </p:spTree>
    <p:extLst>
      <p:ext uri="{BB962C8B-B14F-4D97-AF65-F5344CB8AC3E}">
        <p14:creationId xmlns:p14="http://schemas.microsoft.com/office/powerpoint/2010/main" val="753323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en-US" altLang="en-US" sz="2400">
              <a:ea typeface="+mn-ea"/>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en-US" altLang="en-US" sz="2400">
              <a:ea typeface="+mn-ea"/>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en-US" altLang="en-US" sz="2400">
              <a:ea typeface="+mn-ea"/>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en-US" altLang="en-US" sz="2400">
              <a:ea typeface="+mn-ea"/>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en-US" altLang="en-US" sz="2400">
              <a:ea typeface="+mn-ea"/>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en-US" altLang="en-US" sz="2400">
              <a:ea typeface="+mn-ea"/>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endParaRPr kumimoji="1" lang="en-US" altLang="en-US" sz="2400">
              <a:ea typeface="+mn-ea"/>
            </a:endParaRPr>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55"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atin typeface="Tahoma" panose="020B0604030504040204" pitchFamily="34" charset="0"/>
                <a:ea typeface="+mn-ea"/>
                <a:cs typeface="Arial" panose="020B0604020202020204" pitchFamily="34" charset="0"/>
              </a:defRPr>
            </a:lvl1pPr>
          </a:lstStyle>
          <a:p>
            <a:pPr>
              <a:defRPr/>
            </a:pPr>
            <a:endParaRPr lang="en-US" altLang="en-US"/>
          </a:p>
        </p:txBody>
      </p:sp>
      <p:sp>
        <p:nvSpPr>
          <p:cNvPr id="6156"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atin typeface="Tahoma" panose="020B0604030504040204" pitchFamily="34" charset="0"/>
                <a:ea typeface="+mn-ea"/>
                <a:cs typeface="Arial" panose="020B0604020202020204" pitchFamily="34" charset="0"/>
              </a:defRPr>
            </a:lvl1pPr>
          </a:lstStyle>
          <a:p>
            <a:pPr>
              <a:defRPr/>
            </a:pPr>
            <a:endParaRPr lang="en-US" altLang="en-US"/>
          </a:p>
        </p:txBody>
      </p:sp>
      <p:sp>
        <p:nvSpPr>
          <p:cNvPr id="6157"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fld id="{30F080BE-7FDC-4C88-B243-316A6D58747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52"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rtl="0" eaLnBrk="0" fontAlgn="base" hangingPunct="0">
        <a:spcBef>
          <a:spcPct val="0"/>
        </a:spcBef>
        <a:spcAft>
          <a:spcPct val="0"/>
        </a:spcAft>
        <a:defRPr sz="4400" kern="1200">
          <a:solidFill>
            <a:schemeClr val="tx2"/>
          </a:solidFill>
          <a:latin typeface="+mj-lt"/>
          <a:ea typeface="ＭＳ Ｐゴシック" charset="0"/>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ＭＳ Ｐゴシック" charset="0"/>
          <a:cs typeface="Arial" panose="020B060402020202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ea typeface="ＭＳ Ｐゴシック" charset="0"/>
          <a:cs typeface="Arial" panose="020B060402020202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ea typeface="ＭＳ Ｐゴシック" charset="0"/>
          <a:cs typeface="Arial" panose="020B060402020202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ea typeface="ＭＳ Ｐゴシック" charset="0"/>
          <a:cs typeface="Arial" panose="020B060402020202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Arial" charset="0"/>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Arial" charset="0"/>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Arial" charset="0"/>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4"/>
          <p:cNvSpPr>
            <a:spLocks noGrp="1"/>
          </p:cNvSpPr>
          <p:nvPr>
            <p:ph type="ctrTitle"/>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eaLnBrk="1" hangingPunct="1">
              <a:defRPr/>
            </a:pPr>
            <a:r>
              <a:rPr lang="en-US"/>
              <a:t>Supervised Classification</a:t>
            </a:r>
          </a:p>
        </p:txBody>
      </p:sp>
      <p:sp>
        <p:nvSpPr>
          <p:cNvPr id="4099" name="Subtitle 5"/>
          <p:cNvSpPr>
            <a:spLocks noGrp="1"/>
          </p:cNvSpPr>
          <p:nvPr>
            <p:ph type="subTitle" idx="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eaLnBrk="1" hangingPunct="1">
              <a:buFont typeface="Wingdings" charset="0"/>
              <a:buNone/>
              <a:defRPr/>
            </a:pPr>
            <a:r>
              <a:rPr lang="en-US">
                <a:solidFill>
                  <a:schemeClr val="folHlink"/>
                </a:solidFill>
              </a:rPr>
              <a:t>Bayesian classification</a:t>
            </a:r>
          </a:p>
          <a:p>
            <a:pPr eaLnBrk="1" hangingPunct="1">
              <a:buFont typeface="Wingdings" charset="0"/>
              <a:buNone/>
              <a:defRPr/>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IN" dirty="0" smtClean="0">
                    <a:solidFill>
                      <a:schemeClr val="tx1"/>
                    </a:solidFill>
                  </a:rPr>
                  <a:t>Thus, the joint model can be expressed as</a:t>
                </a:r>
              </a:p>
              <a:p>
                <a:pPr marL="0" indent="0">
                  <a:buNone/>
                </a:pPr>
                <a14:m>
                  <m:oMath xmlns:m="http://schemas.openxmlformats.org/officeDocument/2006/math">
                    <m:r>
                      <a:rPr lang="en-IN" b="0" i="1" smtClean="0">
                        <a:solidFill>
                          <a:schemeClr val="tx1"/>
                        </a:solidFill>
                        <a:latin typeface="Cambria Math" panose="02040503050406030204" pitchFamily="18" charset="0"/>
                      </a:rPr>
                      <m:t>𝑃</m:t>
                    </m:r>
                    <m:d>
                      <m:dPr>
                        <m:ctrlPr>
                          <a:rPr lang="en-IN" b="0" i="1" smtClean="0">
                            <a:solidFill>
                              <a:schemeClr val="tx1"/>
                            </a:solidFill>
                            <a:latin typeface="Cambria Math" panose="02040503050406030204" pitchFamily="18" charset="0"/>
                          </a:rPr>
                        </m:ctrlPr>
                      </m:dPr>
                      <m:e>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𝐶</m:t>
                            </m:r>
                          </m:e>
                          <m:sub>
                            <m:r>
                              <a:rPr lang="en-IN" b="0" i="1" smtClean="0">
                                <a:solidFill>
                                  <a:schemeClr val="tx1"/>
                                </a:solidFill>
                                <a:latin typeface="Cambria Math" panose="02040503050406030204" pitchFamily="18" charset="0"/>
                              </a:rPr>
                              <m:t>𝑘</m:t>
                            </m:r>
                          </m:sub>
                        </m:sSub>
                      </m:e>
                      <m:e>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𝑥</m:t>
                            </m:r>
                          </m:e>
                          <m:sub>
                            <m:r>
                              <a:rPr lang="en-IN" b="0" i="1" smtClean="0">
                                <a:solidFill>
                                  <a:schemeClr val="tx1"/>
                                </a:solidFill>
                                <a:latin typeface="Cambria Math" panose="02040503050406030204" pitchFamily="18" charset="0"/>
                              </a:rPr>
                              <m:t>1</m:t>
                            </m:r>
                          </m:sub>
                        </m:sSub>
                        <m:r>
                          <a:rPr lang="en-IN" b="0" i="1" smtClean="0">
                            <a:solidFill>
                              <a:schemeClr val="tx1"/>
                            </a:solidFill>
                            <a:latin typeface="Cambria Math" panose="02040503050406030204" pitchFamily="18" charset="0"/>
                          </a:rPr>
                          <m:t>,…, </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𝑥</m:t>
                            </m:r>
                          </m:e>
                          <m:sub>
                            <m:r>
                              <a:rPr lang="en-IN" b="0" i="1" smtClean="0">
                                <a:solidFill>
                                  <a:schemeClr val="tx1"/>
                                </a:solidFill>
                                <a:latin typeface="Cambria Math" panose="02040503050406030204" pitchFamily="18" charset="0"/>
                              </a:rPr>
                              <m:t>𝑛</m:t>
                            </m:r>
                          </m:sub>
                        </m:sSub>
                      </m:e>
                    </m:d>
                    <m:r>
                      <a:rPr lang="en-IN" b="0" i="1" smtClean="0">
                        <a:solidFill>
                          <a:schemeClr val="tx1"/>
                        </a:solidFill>
                        <a:latin typeface="Cambria Math" panose="02040503050406030204" pitchFamily="18" charset="0"/>
                        <a:ea typeface="Cambria Math" panose="02040503050406030204" pitchFamily="18" charset="0"/>
                      </a:rPr>
                      <m:t>∝</m:t>
                    </m:r>
                    <m:r>
                      <a:rPr lang="en-IN" b="0" i="1" smtClean="0">
                        <a:solidFill>
                          <a:schemeClr val="tx1"/>
                        </a:solidFill>
                        <a:latin typeface="Cambria Math" panose="02040503050406030204" pitchFamily="18" charset="0"/>
                        <a:ea typeface="Cambria Math" panose="02040503050406030204" pitchFamily="18" charset="0"/>
                      </a:rPr>
                      <m:t>𝑃</m:t>
                    </m:r>
                    <m:d>
                      <m:dPr>
                        <m:ctrlPr>
                          <a:rPr lang="en-IN" b="0" i="1" smtClean="0">
                            <a:solidFill>
                              <a:schemeClr val="tx1"/>
                            </a:solidFill>
                            <a:latin typeface="Cambria Math" panose="02040503050406030204" pitchFamily="18" charset="0"/>
                            <a:ea typeface="Cambria Math" panose="02040503050406030204" pitchFamily="18" charset="0"/>
                          </a:rPr>
                        </m:ctrlPr>
                      </m:dPr>
                      <m:e>
                        <m:sSub>
                          <m:sSubPr>
                            <m:ctrlPr>
                              <a:rPr lang="en-IN" b="0" i="1" smtClean="0">
                                <a:solidFill>
                                  <a:schemeClr val="tx1"/>
                                </a:solidFill>
                                <a:latin typeface="Cambria Math" panose="02040503050406030204" pitchFamily="18" charset="0"/>
                                <a:ea typeface="Cambria Math" panose="02040503050406030204" pitchFamily="18" charset="0"/>
                              </a:rPr>
                            </m:ctrlPr>
                          </m:sSubPr>
                          <m:e>
                            <m:r>
                              <a:rPr lang="en-IN" b="0" i="1" smtClean="0">
                                <a:solidFill>
                                  <a:schemeClr val="tx1"/>
                                </a:solidFill>
                                <a:latin typeface="Cambria Math" panose="02040503050406030204" pitchFamily="18" charset="0"/>
                                <a:ea typeface="Cambria Math" panose="02040503050406030204" pitchFamily="18" charset="0"/>
                              </a:rPr>
                              <m:t>𝐶</m:t>
                            </m:r>
                          </m:e>
                          <m:sub>
                            <m:r>
                              <a:rPr lang="en-IN" b="0" i="1" smtClean="0">
                                <a:solidFill>
                                  <a:schemeClr val="tx1"/>
                                </a:solidFill>
                                <a:latin typeface="Cambria Math" panose="02040503050406030204" pitchFamily="18" charset="0"/>
                                <a:ea typeface="Cambria Math" panose="02040503050406030204" pitchFamily="18" charset="0"/>
                              </a:rPr>
                              <m:t>𝑘</m:t>
                            </m:r>
                          </m:sub>
                        </m:sSub>
                        <m:r>
                          <a:rPr lang="en-IN" b="0" i="1" smtClean="0">
                            <a:solidFill>
                              <a:schemeClr val="tx1"/>
                            </a:solidFill>
                            <a:latin typeface="Cambria Math" panose="02040503050406030204" pitchFamily="18" charset="0"/>
                            <a:ea typeface="Cambria Math" panose="02040503050406030204" pitchFamily="18" charset="0"/>
                          </a:rPr>
                          <m:t>,</m:t>
                        </m:r>
                        <m:sSub>
                          <m:sSubPr>
                            <m:ctrlPr>
                              <a:rPr lang="en-IN" b="0" i="1" smtClean="0">
                                <a:solidFill>
                                  <a:schemeClr val="tx1"/>
                                </a:solidFill>
                                <a:latin typeface="Cambria Math" panose="02040503050406030204" pitchFamily="18" charset="0"/>
                                <a:ea typeface="Cambria Math" panose="02040503050406030204" pitchFamily="18" charset="0"/>
                              </a:rPr>
                            </m:ctrlPr>
                          </m:sSubPr>
                          <m:e>
                            <m:r>
                              <a:rPr lang="en-IN" b="0" i="1" smtClean="0">
                                <a:solidFill>
                                  <a:schemeClr val="tx1"/>
                                </a:solidFill>
                                <a:latin typeface="Cambria Math" panose="02040503050406030204" pitchFamily="18" charset="0"/>
                                <a:ea typeface="Cambria Math" panose="02040503050406030204" pitchFamily="18" charset="0"/>
                              </a:rPr>
                              <m:t>𝑥</m:t>
                            </m:r>
                          </m:e>
                          <m:sub>
                            <m:r>
                              <a:rPr lang="en-IN" b="0" i="1" smtClean="0">
                                <a:solidFill>
                                  <a:schemeClr val="tx1"/>
                                </a:solidFill>
                                <a:latin typeface="Cambria Math" panose="02040503050406030204" pitchFamily="18" charset="0"/>
                                <a:ea typeface="Cambria Math" panose="02040503050406030204" pitchFamily="18" charset="0"/>
                              </a:rPr>
                              <m:t>1</m:t>
                            </m:r>
                          </m:sub>
                        </m:sSub>
                        <m:r>
                          <a:rPr lang="en-IN" b="0" i="1" smtClean="0">
                            <a:solidFill>
                              <a:schemeClr val="tx1"/>
                            </a:solidFill>
                            <a:latin typeface="Cambria Math" panose="02040503050406030204" pitchFamily="18" charset="0"/>
                            <a:ea typeface="Cambria Math" panose="02040503050406030204" pitchFamily="18" charset="0"/>
                          </a:rPr>
                          <m:t>,…,</m:t>
                        </m:r>
                        <m:sSub>
                          <m:sSubPr>
                            <m:ctrlPr>
                              <a:rPr lang="en-IN" b="0" i="1" smtClean="0">
                                <a:solidFill>
                                  <a:schemeClr val="tx1"/>
                                </a:solidFill>
                                <a:latin typeface="Cambria Math" panose="02040503050406030204" pitchFamily="18" charset="0"/>
                                <a:ea typeface="Cambria Math" panose="02040503050406030204" pitchFamily="18" charset="0"/>
                              </a:rPr>
                            </m:ctrlPr>
                          </m:sSubPr>
                          <m:e>
                            <m:r>
                              <a:rPr lang="en-IN" b="0" i="1" smtClean="0">
                                <a:solidFill>
                                  <a:schemeClr val="tx1"/>
                                </a:solidFill>
                                <a:latin typeface="Cambria Math" panose="02040503050406030204" pitchFamily="18" charset="0"/>
                                <a:ea typeface="Cambria Math" panose="02040503050406030204" pitchFamily="18" charset="0"/>
                              </a:rPr>
                              <m:t>𝑥</m:t>
                            </m:r>
                          </m:e>
                          <m:sub>
                            <m:r>
                              <a:rPr lang="en-IN" b="0" i="1" smtClean="0">
                                <a:solidFill>
                                  <a:schemeClr val="tx1"/>
                                </a:solidFill>
                                <a:latin typeface="Cambria Math" panose="02040503050406030204" pitchFamily="18" charset="0"/>
                                <a:ea typeface="Cambria Math" panose="02040503050406030204" pitchFamily="18" charset="0"/>
                              </a:rPr>
                              <m:t>𝑛</m:t>
                            </m:r>
                          </m:sub>
                        </m:sSub>
                      </m:e>
                    </m:d>
                  </m:oMath>
                </a14:m>
                <a:r>
                  <a:rPr lang="en-IN" b="0" i="1" dirty="0" smtClean="0">
                    <a:solidFill>
                      <a:schemeClr val="tx1"/>
                    </a:solidFill>
                    <a:latin typeface="Cambria Math" panose="02040503050406030204" pitchFamily="18" charset="0"/>
                    <a:ea typeface="Cambria Math" panose="02040503050406030204" pitchFamily="18" charset="0"/>
                  </a:rPr>
                  <a:t> </a:t>
                </a:r>
                <a:r>
                  <a:rPr lang="en-IN" sz="1800" b="0" i="1" dirty="0" smtClean="0">
                    <a:solidFill>
                      <a:schemeClr val="tx1"/>
                    </a:solidFill>
                    <a:latin typeface="Cambria Math" panose="02040503050406030204" pitchFamily="18" charset="0"/>
                    <a:ea typeface="Cambria Math" panose="02040503050406030204" pitchFamily="18" charset="0"/>
                  </a:rPr>
                  <a:t>[from eqn. (1)]</a:t>
                </a:r>
                <a:endParaRPr lang="en-IN" sz="1800" b="0" i="1" dirty="0">
                  <a:solidFill>
                    <a:schemeClr val="tx1"/>
                  </a:solidFill>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IN" sz="2000" b="0" i="1" smtClean="0">
                        <a:solidFill>
                          <a:schemeClr val="tx1"/>
                        </a:solidFill>
                        <a:latin typeface="Cambria Math" panose="02040503050406030204" pitchFamily="18" charset="0"/>
                        <a:ea typeface="Cambria Math" panose="02040503050406030204" pitchFamily="18" charset="0"/>
                      </a:rPr>
                      <m:t>=</m:t>
                    </m:r>
                    <m:r>
                      <a:rPr lang="en-IN" sz="2000" b="0" i="1" smtClean="0">
                        <a:solidFill>
                          <a:schemeClr val="tx1"/>
                        </a:solidFill>
                        <a:latin typeface="Cambria Math" panose="02040503050406030204" pitchFamily="18" charset="0"/>
                        <a:ea typeface="Cambria Math" panose="02040503050406030204" pitchFamily="18" charset="0"/>
                      </a:rPr>
                      <m:t>𝑃</m:t>
                    </m:r>
                    <m:r>
                      <a:rPr lang="en-IN" sz="2000" b="0" i="1" smtClean="0">
                        <a:solidFill>
                          <a:schemeClr val="tx1"/>
                        </a:solidFill>
                        <a:latin typeface="Cambria Math" panose="02040503050406030204" pitchFamily="18" charset="0"/>
                        <a:ea typeface="Cambria Math" panose="02040503050406030204" pitchFamily="18" charset="0"/>
                      </a:rPr>
                      <m:t>(</m:t>
                    </m:r>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a:rPr lang="en-IN" sz="2000" b="0" i="1" smtClean="0">
                            <a:solidFill>
                              <a:schemeClr val="tx1"/>
                            </a:solidFill>
                            <a:latin typeface="Cambria Math" panose="02040503050406030204" pitchFamily="18" charset="0"/>
                            <a:ea typeface="Cambria Math" panose="02040503050406030204" pitchFamily="18" charset="0"/>
                          </a:rPr>
                          <m:t>𝑥</m:t>
                        </m:r>
                      </m:e>
                      <m:sub>
                        <m:r>
                          <a:rPr lang="en-IN" sz="2000" b="0" i="1" smtClean="0">
                            <a:solidFill>
                              <a:schemeClr val="tx1"/>
                            </a:solidFill>
                            <a:latin typeface="Cambria Math" panose="02040503050406030204" pitchFamily="18" charset="0"/>
                            <a:ea typeface="Cambria Math" panose="02040503050406030204" pitchFamily="18" charset="0"/>
                          </a:rPr>
                          <m:t>1</m:t>
                        </m:r>
                      </m:sub>
                    </m:sSub>
                    <m:r>
                      <a:rPr lang="en-IN" sz="2000" b="0" i="1" smtClean="0">
                        <a:solidFill>
                          <a:schemeClr val="tx1"/>
                        </a:solidFill>
                        <a:latin typeface="Cambria Math" panose="02040503050406030204" pitchFamily="18" charset="0"/>
                        <a:ea typeface="Cambria Math" panose="02040503050406030204" pitchFamily="18" charset="0"/>
                      </a:rPr>
                      <m:t>|</m:t>
                    </m:r>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a:rPr lang="en-IN" sz="2000" b="0" i="1" smtClean="0">
                            <a:solidFill>
                              <a:schemeClr val="tx1"/>
                            </a:solidFill>
                            <a:latin typeface="Cambria Math" panose="02040503050406030204" pitchFamily="18" charset="0"/>
                            <a:ea typeface="Cambria Math" panose="02040503050406030204" pitchFamily="18" charset="0"/>
                          </a:rPr>
                          <m:t>𝑥</m:t>
                        </m:r>
                      </m:e>
                      <m:sub>
                        <m:r>
                          <a:rPr lang="en-IN" sz="2000" b="0" i="1" smtClean="0">
                            <a:solidFill>
                              <a:schemeClr val="tx1"/>
                            </a:solidFill>
                            <a:latin typeface="Cambria Math" panose="02040503050406030204" pitchFamily="18" charset="0"/>
                            <a:ea typeface="Cambria Math" panose="02040503050406030204" pitchFamily="18" charset="0"/>
                          </a:rPr>
                          <m:t>2</m:t>
                        </m:r>
                      </m:sub>
                    </m:sSub>
                    <m:r>
                      <a:rPr lang="en-IN" sz="2000" b="0" i="1" smtClean="0">
                        <a:solidFill>
                          <a:schemeClr val="tx1"/>
                        </a:solidFill>
                        <a:latin typeface="Cambria Math" panose="02040503050406030204" pitchFamily="18" charset="0"/>
                        <a:ea typeface="Cambria Math" panose="02040503050406030204" pitchFamily="18" charset="0"/>
                      </a:rPr>
                      <m:t>,…,</m:t>
                    </m:r>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a:rPr lang="en-IN" sz="2000" b="0" i="1" smtClean="0">
                            <a:solidFill>
                              <a:schemeClr val="tx1"/>
                            </a:solidFill>
                            <a:latin typeface="Cambria Math" panose="02040503050406030204" pitchFamily="18" charset="0"/>
                            <a:ea typeface="Cambria Math" panose="02040503050406030204" pitchFamily="18" charset="0"/>
                          </a:rPr>
                          <m:t>𝑥</m:t>
                        </m:r>
                      </m:e>
                      <m:sub>
                        <m:r>
                          <a:rPr lang="en-IN" sz="2000" b="0" i="1" smtClean="0">
                            <a:solidFill>
                              <a:schemeClr val="tx1"/>
                            </a:solidFill>
                            <a:latin typeface="Cambria Math" panose="02040503050406030204" pitchFamily="18" charset="0"/>
                            <a:ea typeface="Cambria Math" panose="02040503050406030204" pitchFamily="18" charset="0"/>
                          </a:rPr>
                          <m:t>𝑖</m:t>
                        </m:r>
                      </m:sub>
                    </m:sSub>
                    <m:r>
                      <a:rPr lang="en-IN" sz="2000" b="0" i="1" smtClean="0">
                        <a:solidFill>
                          <a:schemeClr val="tx1"/>
                        </a:solidFill>
                        <a:latin typeface="Cambria Math" panose="02040503050406030204" pitchFamily="18" charset="0"/>
                        <a:ea typeface="Cambria Math" panose="02040503050406030204" pitchFamily="18" charset="0"/>
                      </a:rPr>
                      <m:t>,…,</m:t>
                    </m:r>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a:rPr lang="en-IN" sz="2000" b="0" i="1" smtClean="0">
                            <a:solidFill>
                              <a:schemeClr val="tx1"/>
                            </a:solidFill>
                            <a:latin typeface="Cambria Math" panose="02040503050406030204" pitchFamily="18" charset="0"/>
                            <a:ea typeface="Cambria Math" panose="02040503050406030204" pitchFamily="18" charset="0"/>
                          </a:rPr>
                          <m:t>𝑥</m:t>
                        </m:r>
                      </m:e>
                      <m:sub>
                        <m:r>
                          <a:rPr lang="en-IN" sz="2000" b="0" i="1" smtClean="0">
                            <a:solidFill>
                              <a:schemeClr val="tx1"/>
                            </a:solidFill>
                            <a:latin typeface="Cambria Math" panose="02040503050406030204" pitchFamily="18" charset="0"/>
                            <a:ea typeface="Cambria Math" panose="02040503050406030204" pitchFamily="18" charset="0"/>
                          </a:rPr>
                          <m:t>𝑛</m:t>
                        </m:r>
                      </m:sub>
                    </m:sSub>
                    <m:r>
                      <a:rPr lang="en-IN" sz="2000" b="0" i="1" smtClean="0">
                        <a:solidFill>
                          <a:schemeClr val="tx1"/>
                        </a:solidFill>
                        <a:latin typeface="Cambria Math" panose="02040503050406030204" pitchFamily="18" charset="0"/>
                        <a:ea typeface="Cambria Math" panose="02040503050406030204" pitchFamily="18" charset="0"/>
                      </a:rPr>
                      <m:t>,</m:t>
                    </m:r>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a:rPr lang="en-IN" sz="2000" b="0" i="1" smtClean="0">
                            <a:solidFill>
                              <a:schemeClr val="tx1"/>
                            </a:solidFill>
                            <a:latin typeface="Cambria Math" panose="02040503050406030204" pitchFamily="18" charset="0"/>
                            <a:ea typeface="Cambria Math" panose="02040503050406030204" pitchFamily="18" charset="0"/>
                          </a:rPr>
                          <m:t>𝐶</m:t>
                        </m:r>
                      </m:e>
                      <m:sub>
                        <m:r>
                          <a:rPr lang="en-IN" sz="2000" b="0" i="1" smtClean="0">
                            <a:solidFill>
                              <a:schemeClr val="tx1"/>
                            </a:solidFill>
                            <a:latin typeface="Cambria Math" panose="02040503050406030204" pitchFamily="18" charset="0"/>
                            <a:ea typeface="Cambria Math" panose="02040503050406030204" pitchFamily="18" charset="0"/>
                          </a:rPr>
                          <m:t>𝑘</m:t>
                        </m:r>
                      </m:sub>
                    </m:sSub>
                    <m:r>
                      <a:rPr lang="en-IN" sz="2000" b="0" i="1" smtClean="0">
                        <a:solidFill>
                          <a:schemeClr val="tx1"/>
                        </a:solidFill>
                        <a:latin typeface="Cambria Math" panose="02040503050406030204" pitchFamily="18" charset="0"/>
                        <a:ea typeface="Cambria Math" panose="02040503050406030204" pitchFamily="18" charset="0"/>
                      </a:rPr>
                      <m:t>)</m:t>
                    </m:r>
                    <m:r>
                      <a:rPr lang="en-IN" sz="2000" b="0" i="1" smtClean="0">
                        <a:solidFill>
                          <a:schemeClr val="tx1"/>
                        </a:solidFill>
                        <a:latin typeface="Cambria Math" panose="02040503050406030204" pitchFamily="18" charset="0"/>
                        <a:ea typeface="Cambria Math" panose="02040503050406030204" pitchFamily="18" charset="0"/>
                      </a:rPr>
                      <m:t>𝑃</m:t>
                    </m:r>
                    <m:r>
                      <a:rPr lang="en-IN" sz="2000" b="0" i="1" smtClean="0">
                        <a:solidFill>
                          <a:schemeClr val="tx1"/>
                        </a:solidFill>
                        <a:latin typeface="Cambria Math" panose="02040503050406030204" pitchFamily="18" charset="0"/>
                        <a:ea typeface="Cambria Math" panose="02040503050406030204" pitchFamily="18" charset="0"/>
                      </a:rPr>
                      <m:t>(</m:t>
                    </m:r>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a:rPr lang="en-IN" sz="2000" b="0" i="1" smtClean="0">
                            <a:solidFill>
                              <a:schemeClr val="tx1"/>
                            </a:solidFill>
                            <a:latin typeface="Cambria Math" panose="02040503050406030204" pitchFamily="18" charset="0"/>
                            <a:ea typeface="Cambria Math" panose="02040503050406030204" pitchFamily="18" charset="0"/>
                          </a:rPr>
                          <m:t>𝑥</m:t>
                        </m:r>
                      </m:e>
                      <m:sub>
                        <m:r>
                          <a:rPr lang="en-IN" sz="2000" b="0" i="1" smtClean="0">
                            <a:solidFill>
                              <a:schemeClr val="tx1"/>
                            </a:solidFill>
                            <a:latin typeface="Cambria Math" panose="02040503050406030204" pitchFamily="18" charset="0"/>
                            <a:ea typeface="Cambria Math" panose="02040503050406030204" pitchFamily="18" charset="0"/>
                          </a:rPr>
                          <m:t>2</m:t>
                        </m:r>
                      </m:sub>
                    </m:sSub>
                    <m:r>
                      <a:rPr lang="en-IN" sz="2000" b="0" i="1" smtClean="0">
                        <a:solidFill>
                          <a:schemeClr val="tx1"/>
                        </a:solidFill>
                        <a:latin typeface="Cambria Math" panose="02040503050406030204" pitchFamily="18" charset="0"/>
                        <a:ea typeface="Cambria Math" panose="02040503050406030204" pitchFamily="18" charset="0"/>
                      </a:rPr>
                      <m:t>|</m:t>
                    </m:r>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a:rPr lang="en-IN" sz="2000" b="0" i="1" smtClean="0">
                            <a:solidFill>
                              <a:schemeClr val="tx1"/>
                            </a:solidFill>
                            <a:latin typeface="Cambria Math" panose="02040503050406030204" pitchFamily="18" charset="0"/>
                            <a:ea typeface="Cambria Math" panose="02040503050406030204" pitchFamily="18" charset="0"/>
                          </a:rPr>
                          <m:t>𝑥</m:t>
                        </m:r>
                      </m:e>
                      <m:sub>
                        <m:r>
                          <a:rPr lang="en-IN" sz="2000" b="0" i="1" smtClean="0">
                            <a:solidFill>
                              <a:schemeClr val="tx1"/>
                            </a:solidFill>
                            <a:latin typeface="Cambria Math" panose="02040503050406030204" pitchFamily="18" charset="0"/>
                            <a:ea typeface="Cambria Math" panose="02040503050406030204" pitchFamily="18" charset="0"/>
                          </a:rPr>
                          <m:t>3</m:t>
                        </m:r>
                      </m:sub>
                    </m:sSub>
                    <m:r>
                      <a:rPr lang="en-IN" sz="2000" b="0" i="1" smtClean="0">
                        <a:solidFill>
                          <a:schemeClr val="tx1"/>
                        </a:solidFill>
                        <a:latin typeface="Cambria Math" panose="02040503050406030204" pitchFamily="18" charset="0"/>
                        <a:ea typeface="Cambria Math" panose="02040503050406030204" pitchFamily="18" charset="0"/>
                      </a:rPr>
                      <m:t>,…,</m:t>
                    </m:r>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a:rPr lang="en-IN" sz="2000" b="0" i="1" smtClean="0">
                            <a:solidFill>
                              <a:schemeClr val="tx1"/>
                            </a:solidFill>
                            <a:latin typeface="Cambria Math" panose="02040503050406030204" pitchFamily="18" charset="0"/>
                            <a:ea typeface="Cambria Math" panose="02040503050406030204" pitchFamily="18" charset="0"/>
                          </a:rPr>
                          <m:t>𝑥</m:t>
                        </m:r>
                      </m:e>
                      <m:sub>
                        <m:r>
                          <a:rPr lang="en-IN" sz="2000" b="0" i="1" smtClean="0">
                            <a:solidFill>
                              <a:schemeClr val="tx1"/>
                            </a:solidFill>
                            <a:latin typeface="Cambria Math" panose="02040503050406030204" pitchFamily="18" charset="0"/>
                            <a:ea typeface="Cambria Math" panose="02040503050406030204" pitchFamily="18" charset="0"/>
                          </a:rPr>
                          <m:t>𝑖</m:t>
                        </m:r>
                      </m:sub>
                    </m:sSub>
                    <m:r>
                      <a:rPr lang="en-IN" sz="2000" b="0" i="1" smtClean="0">
                        <a:solidFill>
                          <a:schemeClr val="tx1"/>
                        </a:solidFill>
                        <a:latin typeface="Cambria Math" panose="02040503050406030204" pitchFamily="18" charset="0"/>
                        <a:ea typeface="Cambria Math" panose="02040503050406030204" pitchFamily="18" charset="0"/>
                      </a:rPr>
                      <m:t>,…,</m:t>
                    </m:r>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a:rPr lang="en-IN" sz="2000" b="0" i="1" smtClean="0">
                            <a:solidFill>
                              <a:schemeClr val="tx1"/>
                            </a:solidFill>
                            <a:latin typeface="Cambria Math" panose="02040503050406030204" pitchFamily="18" charset="0"/>
                            <a:ea typeface="Cambria Math" panose="02040503050406030204" pitchFamily="18" charset="0"/>
                          </a:rPr>
                          <m:t>𝑥</m:t>
                        </m:r>
                      </m:e>
                      <m:sub>
                        <m:r>
                          <a:rPr lang="en-IN" sz="2000" b="0" i="1" smtClean="0">
                            <a:solidFill>
                              <a:schemeClr val="tx1"/>
                            </a:solidFill>
                            <a:latin typeface="Cambria Math" panose="02040503050406030204" pitchFamily="18" charset="0"/>
                            <a:ea typeface="Cambria Math" panose="02040503050406030204" pitchFamily="18" charset="0"/>
                          </a:rPr>
                          <m:t>𝑛</m:t>
                        </m:r>
                      </m:sub>
                    </m:sSub>
                    <m:r>
                      <a:rPr lang="en-IN" sz="2000" b="0" i="1" smtClean="0">
                        <a:solidFill>
                          <a:schemeClr val="tx1"/>
                        </a:solidFill>
                        <a:latin typeface="Cambria Math" panose="02040503050406030204" pitchFamily="18" charset="0"/>
                        <a:ea typeface="Cambria Math" panose="02040503050406030204" pitchFamily="18" charset="0"/>
                      </a:rPr>
                      <m:t>,</m:t>
                    </m:r>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a:rPr lang="en-IN" sz="2000" b="0" i="1" smtClean="0">
                            <a:solidFill>
                              <a:schemeClr val="tx1"/>
                            </a:solidFill>
                            <a:latin typeface="Cambria Math" panose="02040503050406030204" pitchFamily="18" charset="0"/>
                            <a:ea typeface="Cambria Math" panose="02040503050406030204" pitchFamily="18" charset="0"/>
                          </a:rPr>
                          <m:t>𝐶</m:t>
                        </m:r>
                      </m:e>
                      <m:sub>
                        <m:r>
                          <a:rPr lang="en-IN" sz="2000" b="0" i="1" smtClean="0">
                            <a:solidFill>
                              <a:schemeClr val="tx1"/>
                            </a:solidFill>
                            <a:latin typeface="Cambria Math" panose="02040503050406030204" pitchFamily="18" charset="0"/>
                            <a:ea typeface="Cambria Math" panose="02040503050406030204" pitchFamily="18" charset="0"/>
                          </a:rPr>
                          <m:t>𝑘</m:t>
                        </m:r>
                      </m:sub>
                    </m:sSub>
                    <m:r>
                      <a:rPr lang="en-IN" sz="2000" b="0" i="1" smtClean="0">
                        <a:solidFill>
                          <a:schemeClr val="tx1"/>
                        </a:solidFill>
                        <a:latin typeface="Cambria Math" panose="02040503050406030204" pitchFamily="18" charset="0"/>
                        <a:ea typeface="Cambria Math" panose="02040503050406030204" pitchFamily="18" charset="0"/>
                      </a:rPr>
                      <m:t>)</m:t>
                    </m:r>
                  </m:oMath>
                </a14:m>
                <a:r>
                  <a:rPr lang="en-IN" sz="2000" dirty="0">
                    <a:solidFill>
                      <a:schemeClr val="tx1"/>
                    </a:solidFill>
                  </a:rPr>
                  <a:t>…</a:t>
                </a:r>
                <a14:m>
                  <m:oMath xmlns:m="http://schemas.openxmlformats.org/officeDocument/2006/math">
                    <m:r>
                      <a:rPr lang="en-IN" sz="2000" b="0" i="1" smtClean="0">
                        <a:solidFill>
                          <a:schemeClr val="tx1"/>
                        </a:solidFill>
                        <a:latin typeface="Cambria Math" panose="02040503050406030204" pitchFamily="18" charset="0"/>
                        <a:ea typeface="Cambria Math" panose="02040503050406030204" pitchFamily="18" charset="0"/>
                      </a:rPr>
                      <m:t>𝑃</m:t>
                    </m:r>
                    <m:d>
                      <m:dPr>
                        <m:ctrlPr>
                          <a:rPr lang="en-IN" sz="2000" b="0" i="1" smtClean="0">
                            <a:solidFill>
                              <a:schemeClr val="tx1"/>
                            </a:solidFill>
                            <a:latin typeface="Cambria Math" panose="02040503050406030204" pitchFamily="18" charset="0"/>
                            <a:ea typeface="Cambria Math" panose="02040503050406030204" pitchFamily="18" charset="0"/>
                          </a:rPr>
                        </m:ctrlPr>
                      </m:dPr>
                      <m:e>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a:rPr lang="en-IN" sz="2000" b="0" i="1" smtClean="0">
                                <a:solidFill>
                                  <a:schemeClr val="tx1"/>
                                </a:solidFill>
                                <a:latin typeface="Cambria Math" panose="02040503050406030204" pitchFamily="18" charset="0"/>
                                <a:ea typeface="Cambria Math" panose="02040503050406030204" pitchFamily="18" charset="0"/>
                              </a:rPr>
                              <m:t>𝑥</m:t>
                            </m:r>
                          </m:e>
                          <m:sub>
                            <m:r>
                              <a:rPr lang="en-IN" sz="2000" b="0" i="1" smtClean="0">
                                <a:solidFill>
                                  <a:schemeClr val="tx1"/>
                                </a:solidFill>
                                <a:latin typeface="Cambria Math" panose="02040503050406030204" pitchFamily="18" charset="0"/>
                                <a:ea typeface="Cambria Math" panose="02040503050406030204" pitchFamily="18" charset="0"/>
                              </a:rPr>
                              <m:t>𝑖</m:t>
                            </m:r>
                            <m:r>
                              <a:rPr lang="en-IN" sz="2000" b="0" i="1" smtClean="0">
                                <a:solidFill>
                                  <a:schemeClr val="tx1"/>
                                </a:solidFill>
                                <a:latin typeface="Cambria Math" panose="02040503050406030204" pitchFamily="18" charset="0"/>
                                <a:ea typeface="Cambria Math" panose="02040503050406030204" pitchFamily="18" charset="0"/>
                              </a:rPr>
                              <m:t>−1</m:t>
                            </m:r>
                          </m:sub>
                        </m:sSub>
                      </m:e>
                      <m:e>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a:rPr lang="en-IN" sz="2000" b="0" i="1" smtClean="0">
                                <a:solidFill>
                                  <a:schemeClr val="tx1"/>
                                </a:solidFill>
                                <a:latin typeface="Cambria Math" panose="02040503050406030204" pitchFamily="18" charset="0"/>
                                <a:ea typeface="Cambria Math" panose="02040503050406030204" pitchFamily="18" charset="0"/>
                              </a:rPr>
                              <m:t>𝑥</m:t>
                            </m:r>
                          </m:e>
                          <m:sub>
                            <m:r>
                              <a:rPr lang="en-IN" sz="2000" b="0" i="1" smtClean="0">
                                <a:solidFill>
                                  <a:schemeClr val="tx1"/>
                                </a:solidFill>
                                <a:latin typeface="Cambria Math" panose="02040503050406030204" pitchFamily="18" charset="0"/>
                                <a:ea typeface="Cambria Math" panose="02040503050406030204" pitchFamily="18" charset="0"/>
                              </a:rPr>
                              <m:t>𝑖</m:t>
                            </m:r>
                          </m:sub>
                        </m:sSub>
                        <m:r>
                          <a:rPr lang="en-IN" sz="2000" b="0" i="1" smtClean="0">
                            <a:solidFill>
                              <a:schemeClr val="tx1"/>
                            </a:solidFill>
                            <a:latin typeface="Cambria Math" panose="02040503050406030204" pitchFamily="18" charset="0"/>
                            <a:ea typeface="Cambria Math" panose="02040503050406030204" pitchFamily="18" charset="0"/>
                          </a:rPr>
                          <m:t>, …,</m:t>
                        </m:r>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a:rPr lang="en-IN" sz="2000" b="0" i="1" smtClean="0">
                                <a:solidFill>
                                  <a:schemeClr val="tx1"/>
                                </a:solidFill>
                                <a:latin typeface="Cambria Math" panose="02040503050406030204" pitchFamily="18" charset="0"/>
                                <a:ea typeface="Cambria Math" panose="02040503050406030204" pitchFamily="18" charset="0"/>
                              </a:rPr>
                              <m:t>𝑥</m:t>
                            </m:r>
                          </m:e>
                          <m:sub>
                            <m:r>
                              <a:rPr lang="en-IN" sz="2000" b="0" i="1" smtClean="0">
                                <a:solidFill>
                                  <a:schemeClr val="tx1"/>
                                </a:solidFill>
                                <a:latin typeface="Cambria Math" panose="02040503050406030204" pitchFamily="18" charset="0"/>
                                <a:ea typeface="Cambria Math" panose="02040503050406030204" pitchFamily="18" charset="0"/>
                              </a:rPr>
                              <m:t>𝑛</m:t>
                            </m:r>
                          </m:sub>
                        </m:sSub>
                        <m:r>
                          <a:rPr lang="en-IN" sz="2000" b="0" i="1" smtClean="0">
                            <a:solidFill>
                              <a:schemeClr val="tx1"/>
                            </a:solidFill>
                            <a:latin typeface="Cambria Math" panose="02040503050406030204" pitchFamily="18" charset="0"/>
                            <a:ea typeface="Cambria Math" panose="02040503050406030204" pitchFamily="18" charset="0"/>
                          </a:rPr>
                          <m:t>,</m:t>
                        </m:r>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a:rPr lang="en-IN" sz="2000" b="0" i="1" smtClean="0">
                                <a:solidFill>
                                  <a:schemeClr val="tx1"/>
                                </a:solidFill>
                                <a:latin typeface="Cambria Math" panose="02040503050406030204" pitchFamily="18" charset="0"/>
                                <a:ea typeface="Cambria Math" panose="02040503050406030204" pitchFamily="18" charset="0"/>
                              </a:rPr>
                              <m:t>𝐶</m:t>
                            </m:r>
                          </m:e>
                          <m:sub>
                            <m:r>
                              <a:rPr lang="en-IN" sz="2000" b="0" i="1" smtClean="0">
                                <a:solidFill>
                                  <a:schemeClr val="tx1"/>
                                </a:solidFill>
                                <a:latin typeface="Cambria Math" panose="02040503050406030204" pitchFamily="18" charset="0"/>
                                <a:ea typeface="Cambria Math" panose="02040503050406030204" pitchFamily="18" charset="0"/>
                              </a:rPr>
                              <m:t>𝑘</m:t>
                            </m:r>
                          </m:sub>
                        </m:sSub>
                      </m:e>
                    </m:d>
                    <m:r>
                      <a:rPr lang="en-IN" sz="2000" b="0" i="1" smtClean="0">
                        <a:solidFill>
                          <a:schemeClr val="tx1"/>
                        </a:solidFill>
                        <a:latin typeface="Cambria Math" panose="02040503050406030204" pitchFamily="18" charset="0"/>
                        <a:ea typeface="Cambria Math" panose="02040503050406030204" pitchFamily="18" charset="0"/>
                      </a:rPr>
                      <m:t>…</m:t>
                    </m:r>
                    <m:r>
                      <a:rPr lang="en-IN" sz="2000" b="0" i="1" smtClean="0">
                        <a:solidFill>
                          <a:schemeClr val="tx1"/>
                        </a:solidFill>
                        <a:latin typeface="Cambria Math" panose="02040503050406030204" pitchFamily="18" charset="0"/>
                        <a:ea typeface="Cambria Math" panose="02040503050406030204" pitchFamily="18" charset="0"/>
                      </a:rPr>
                      <m:t>𝑃</m:t>
                    </m:r>
                    <m:r>
                      <a:rPr lang="en-IN" sz="2000" b="0" i="1" smtClean="0">
                        <a:solidFill>
                          <a:schemeClr val="tx1"/>
                        </a:solidFill>
                        <a:latin typeface="Cambria Math" panose="02040503050406030204" pitchFamily="18" charset="0"/>
                        <a:ea typeface="Cambria Math" panose="02040503050406030204" pitchFamily="18" charset="0"/>
                      </a:rPr>
                      <m:t>(</m:t>
                    </m:r>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a:rPr lang="en-IN" sz="2000" b="0" i="1" smtClean="0">
                            <a:solidFill>
                              <a:schemeClr val="tx1"/>
                            </a:solidFill>
                            <a:latin typeface="Cambria Math" panose="02040503050406030204" pitchFamily="18" charset="0"/>
                            <a:ea typeface="Cambria Math" panose="02040503050406030204" pitchFamily="18" charset="0"/>
                          </a:rPr>
                          <m:t>𝑥</m:t>
                        </m:r>
                      </m:e>
                      <m:sub>
                        <m:r>
                          <a:rPr lang="en-IN" sz="2000" b="0" i="1" smtClean="0">
                            <a:solidFill>
                              <a:schemeClr val="tx1"/>
                            </a:solidFill>
                            <a:latin typeface="Cambria Math" panose="02040503050406030204" pitchFamily="18" charset="0"/>
                            <a:ea typeface="Cambria Math" panose="02040503050406030204" pitchFamily="18" charset="0"/>
                          </a:rPr>
                          <m:t>𝑛</m:t>
                        </m:r>
                        <m:r>
                          <a:rPr lang="en-IN" sz="2000" b="0" i="1" smtClean="0">
                            <a:solidFill>
                              <a:schemeClr val="tx1"/>
                            </a:solidFill>
                            <a:latin typeface="Cambria Math" panose="02040503050406030204" pitchFamily="18" charset="0"/>
                            <a:ea typeface="Cambria Math" panose="02040503050406030204" pitchFamily="18" charset="0"/>
                          </a:rPr>
                          <m:t>−1</m:t>
                        </m:r>
                      </m:sub>
                    </m:sSub>
                    <m:r>
                      <a:rPr lang="en-IN" sz="2000" b="0" i="1" smtClean="0">
                        <a:solidFill>
                          <a:schemeClr val="tx1"/>
                        </a:solidFill>
                        <a:latin typeface="Cambria Math" panose="02040503050406030204" pitchFamily="18" charset="0"/>
                        <a:ea typeface="Cambria Math" panose="02040503050406030204" pitchFamily="18" charset="0"/>
                      </a:rPr>
                      <m:t>|</m:t>
                    </m:r>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a:rPr lang="en-IN" sz="2000" b="0" i="1" smtClean="0">
                            <a:solidFill>
                              <a:schemeClr val="tx1"/>
                            </a:solidFill>
                            <a:latin typeface="Cambria Math" panose="02040503050406030204" pitchFamily="18" charset="0"/>
                            <a:ea typeface="Cambria Math" panose="02040503050406030204" pitchFamily="18" charset="0"/>
                          </a:rPr>
                          <m:t>𝑥</m:t>
                        </m:r>
                      </m:e>
                      <m:sub>
                        <m:r>
                          <a:rPr lang="en-IN" sz="2000" b="0" i="1" smtClean="0">
                            <a:solidFill>
                              <a:schemeClr val="tx1"/>
                            </a:solidFill>
                            <a:latin typeface="Cambria Math" panose="02040503050406030204" pitchFamily="18" charset="0"/>
                            <a:ea typeface="Cambria Math" panose="02040503050406030204" pitchFamily="18" charset="0"/>
                          </a:rPr>
                          <m:t>𝑛</m:t>
                        </m:r>
                      </m:sub>
                    </m:sSub>
                    <m:r>
                      <a:rPr lang="en-IN" sz="2000" b="0" i="1" smtClean="0">
                        <a:solidFill>
                          <a:schemeClr val="tx1"/>
                        </a:solidFill>
                        <a:latin typeface="Cambria Math" panose="02040503050406030204" pitchFamily="18" charset="0"/>
                        <a:ea typeface="Cambria Math" panose="02040503050406030204" pitchFamily="18" charset="0"/>
                      </a:rPr>
                      <m:t>,</m:t>
                    </m:r>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a:rPr lang="en-IN" sz="2000" b="0" i="1" smtClean="0">
                            <a:solidFill>
                              <a:schemeClr val="tx1"/>
                            </a:solidFill>
                            <a:latin typeface="Cambria Math" panose="02040503050406030204" pitchFamily="18" charset="0"/>
                            <a:ea typeface="Cambria Math" panose="02040503050406030204" pitchFamily="18" charset="0"/>
                          </a:rPr>
                          <m:t>𝐶</m:t>
                        </m:r>
                      </m:e>
                      <m:sub>
                        <m:r>
                          <a:rPr lang="en-IN" sz="2000" b="0" i="1" smtClean="0">
                            <a:solidFill>
                              <a:schemeClr val="tx1"/>
                            </a:solidFill>
                            <a:latin typeface="Cambria Math" panose="02040503050406030204" pitchFamily="18" charset="0"/>
                            <a:ea typeface="Cambria Math" panose="02040503050406030204" pitchFamily="18" charset="0"/>
                          </a:rPr>
                          <m:t>𝑘</m:t>
                        </m:r>
                      </m:sub>
                    </m:sSub>
                    <m:r>
                      <a:rPr lang="en-IN" sz="2000" b="0" i="1" smtClean="0">
                        <a:solidFill>
                          <a:schemeClr val="tx1"/>
                        </a:solidFill>
                        <a:latin typeface="Cambria Math" panose="02040503050406030204" pitchFamily="18" charset="0"/>
                        <a:ea typeface="Cambria Math" panose="02040503050406030204" pitchFamily="18" charset="0"/>
                      </a:rPr>
                      <m:t>)</m:t>
                    </m:r>
                  </m:oMath>
                </a14:m>
                <a:r>
                  <a:rPr lang="en-IN" sz="2000" b="0" dirty="0">
                    <a:solidFill>
                      <a:schemeClr val="tx1"/>
                    </a:solidFill>
                    <a:ea typeface="Cambria Math" panose="02040503050406030204" pitchFamily="18" charset="0"/>
                  </a:rPr>
                  <a:t> </a:t>
                </a:r>
                <a14:m>
                  <m:oMath xmlns:m="http://schemas.openxmlformats.org/officeDocument/2006/math">
                    <m:r>
                      <a:rPr lang="en-IN" sz="2000" b="0" i="1" smtClean="0">
                        <a:solidFill>
                          <a:schemeClr val="tx1"/>
                        </a:solidFill>
                        <a:latin typeface="Cambria Math" panose="02040503050406030204" pitchFamily="18" charset="0"/>
                        <a:ea typeface="Cambria Math" panose="02040503050406030204" pitchFamily="18" charset="0"/>
                      </a:rPr>
                      <m:t>𝑃</m:t>
                    </m:r>
                    <m:d>
                      <m:dPr>
                        <m:ctrlPr>
                          <a:rPr lang="en-IN" sz="2000" b="0" i="1" smtClean="0">
                            <a:solidFill>
                              <a:schemeClr val="tx1"/>
                            </a:solidFill>
                            <a:latin typeface="Cambria Math" panose="02040503050406030204" pitchFamily="18" charset="0"/>
                            <a:ea typeface="Cambria Math" panose="02040503050406030204" pitchFamily="18" charset="0"/>
                          </a:rPr>
                        </m:ctrlPr>
                      </m:dPr>
                      <m:e>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a:rPr lang="en-IN" sz="2000" b="0" i="1" smtClean="0">
                                <a:solidFill>
                                  <a:schemeClr val="tx1"/>
                                </a:solidFill>
                                <a:latin typeface="Cambria Math" panose="02040503050406030204" pitchFamily="18" charset="0"/>
                                <a:ea typeface="Cambria Math" panose="02040503050406030204" pitchFamily="18" charset="0"/>
                              </a:rPr>
                              <m:t>𝑥</m:t>
                            </m:r>
                          </m:e>
                          <m:sub>
                            <m:r>
                              <a:rPr lang="en-IN" sz="2000" b="0" i="1" smtClean="0">
                                <a:solidFill>
                                  <a:schemeClr val="tx1"/>
                                </a:solidFill>
                                <a:latin typeface="Cambria Math" panose="02040503050406030204" pitchFamily="18" charset="0"/>
                                <a:ea typeface="Cambria Math" panose="02040503050406030204" pitchFamily="18" charset="0"/>
                              </a:rPr>
                              <m:t>𝑛</m:t>
                            </m:r>
                          </m:sub>
                        </m:sSub>
                      </m:e>
                      <m:e>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a:rPr lang="en-IN" sz="2000" b="0" i="1" smtClean="0">
                                <a:solidFill>
                                  <a:schemeClr val="tx1"/>
                                </a:solidFill>
                                <a:latin typeface="Cambria Math" panose="02040503050406030204" pitchFamily="18" charset="0"/>
                                <a:ea typeface="Cambria Math" panose="02040503050406030204" pitchFamily="18" charset="0"/>
                              </a:rPr>
                              <m:t>𝐶</m:t>
                            </m:r>
                          </m:e>
                          <m:sub>
                            <m:r>
                              <a:rPr lang="en-IN" sz="2000" b="0" i="1" smtClean="0">
                                <a:solidFill>
                                  <a:schemeClr val="tx1"/>
                                </a:solidFill>
                                <a:latin typeface="Cambria Math" panose="02040503050406030204" pitchFamily="18" charset="0"/>
                                <a:ea typeface="Cambria Math" panose="02040503050406030204" pitchFamily="18" charset="0"/>
                              </a:rPr>
                              <m:t>𝑘</m:t>
                            </m:r>
                          </m:sub>
                        </m:sSub>
                      </m:e>
                    </m:d>
                    <m:r>
                      <a:rPr lang="en-IN" sz="2000" b="0" i="1" smtClean="0">
                        <a:solidFill>
                          <a:schemeClr val="tx1"/>
                        </a:solidFill>
                        <a:latin typeface="Cambria Math" panose="02040503050406030204" pitchFamily="18" charset="0"/>
                        <a:ea typeface="Cambria Math" panose="02040503050406030204" pitchFamily="18" charset="0"/>
                      </a:rPr>
                      <m:t>𝑃</m:t>
                    </m:r>
                    <m:d>
                      <m:dPr>
                        <m:ctrlPr>
                          <a:rPr lang="en-IN" sz="2000" b="0" i="1" smtClean="0">
                            <a:solidFill>
                              <a:schemeClr val="tx1"/>
                            </a:solidFill>
                            <a:latin typeface="Cambria Math" panose="02040503050406030204" pitchFamily="18" charset="0"/>
                            <a:ea typeface="Cambria Math" panose="02040503050406030204" pitchFamily="18" charset="0"/>
                          </a:rPr>
                        </m:ctrlPr>
                      </m:dPr>
                      <m:e>
                        <m:sSub>
                          <m:sSubPr>
                            <m:ctrlPr>
                              <a:rPr lang="en-IN" sz="2000" b="0" i="1" smtClean="0">
                                <a:solidFill>
                                  <a:schemeClr val="tx1"/>
                                </a:solidFill>
                                <a:latin typeface="Cambria Math" panose="02040503050406030204" pitchFamily="18" charset="0"/>
                                <a:ea typeface="Cambria Math" panose="02040503050406030204" pitchFamily="18" charset="0"/>
                              </a:rPr>
                            </m:ctrlPr>
                          </m:sSubPr>
                          <m:e>
                            <m:r>
                              <a:rPr lang="en-IN" sz="2000" b="0" i="1" smtClean="0">
                                <a:solidFill>
                                  <a:schemeClr val="tx1"/>
                                </a:solidFill>
                                <a:latin typeface="Cambria Math" panose="02040503050406030204" pitchFamily="18" charset="0"/>
                                <a:ea typeface="Cambria Math" panose="02040503050406030204" pitchFamily="18" charset="0"/>
                              </a:rPr>
                              <m:t>𝐶</m:t>
                            </m:r>
                          </m:e>
                          <m:sub>
                            <m:r>
                              <a:rPr lang="en-IN" sz="2000" b="0" i="1" smtClean="0">
                                <a:solidFill>
                                  <a:schemeClr val="tx1"/>
                                </a:solidFill>
                                <a:latin typeface="Cambria Math" panose="02040503050406030204" pitchFamily="18" charset="0"/>
                                <a:ea typeface="Cambria Math" panose="02040503050406030204" pitchFamily="18" charset="0"/>
                              </a:rPr>
                              <m:t>𝑘</m:t>
                            </m:r>
                          </m:sub>
                        </m:sSub>
                      </m:e>
                    </m:d>
                  </m:oMath>
                </a14:m>
                <a:endParaRPr lang="en-IN" sz="2000" b="0" i="1" dirty="0" smtClean="0">
                  <a:solidFill>
                    <a:schemeClr val="tx1"/>
                  </a:solidFill>
                  <a:latin typeface="Cambria Math" panose="02040503050406030204" pitchFamily="18" charset="0"/>
                  <a:ea typeface="Cambria Math" panose="02040503050406030204" pitchFamily="18" charset="0"/>
                </a:endParaRPr>
              </a:p>
              <a:p>
                <a:pPr marL="0" indent="0">
                  <a:buNone/>
                </a:pPr>
                <a:endParaRPr lang="en-IN" sz="2000" b="0" i="1" dirty="0" smtClean="0">
                  <a:solidFill>
                    <a:schemeClr val="tx1"/>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sz="2000" b="0" i="1" smtClean="0">
                          <a:solidFill>
                            <a:schemeClr val="tx1"/>
                          </a:solidFill>
                          <a:latin typeface="Cambria Math" panose="02040503050406030204" pitchFamily="18" charset="0"/>
                        </a:rPr>
                        <m:t>=</m:t>
                      </m:r>
                      <m:r>
                        <a:rPr lang="en-IN" sz="2000" b="0" i="1" smtClean="0">
                          <a:solidFill>
                            <a:schemeClr val="tx1"/>
                          </a:solidFill>
                          <a:latin typeface="Cambria Math" panose="02040503050406030204" pitchFamily="18" charset="0"/>
                        </a:rPr>
                        <m:t>𝑃</m:t>
                      </m:r>
                      <m:d>
                        <m:dPr>
                          <m:ctrlPr>
                            <a:rPr lang="en-IN" sz="2000" b="0" i="1" smtClean="0">
                              <a:solidFill>
                                <a:schemeClr val="tx1"/>
                              </a:solidFill>
                              <a:latin typeface="Cambria Math" panose="02040503050406030204" pitchFamily="18" charset="0"/>
                            </a:rPr>
                          </m:ctrlPr>
                        </m:dPr>
                        <m:e>
                          <m:sSub>
                            <m:sSubPr>
                              <m:ctrlPr>
                                <a:rPr lang="en-IN" sz="2000" b="0" i="1" smtClean="0">
                                  <a:solidFill>
                                    <a:schemeClr val="tx1"/>
                                  </a:solidFill>
                                  <a:latin typeface="Cambria Math" panose="02040503050406030204" pitchFamily="18" charset="0"/>
                                </a:rPr>
                              </m:ctrlPr>
                            </m:sSubPr>
                            <m:e>
                              <m:r>
                                <a:rPr lang="en-IN" sz="2000" b="0" i="1" smtClean="0">
                                  <a:solidFill>
                                    <a:schemeClr val="tx1"/>
                                  </a:solidFill>
                                  <a:latin typeface="Cambria Math" panose="02040503050406030204" pitchFamily="18" charset="0"/>
                                </a:rPr>
                                <m:t>𝐶</m:t>
                              </m:r>
                            </m:e>
                            <m:sub>
                              <m:r>
                                <a:rPr lang="en-IN" sz="2000" b="0" i="1" smtClean="0">
                                  <a:solidFill>
                                    <a:schemeClr val="tx1"/>
                                  </a:solidFill>
                                  <a:latin typeface="Cambria Math" panose="02040503050406030204" pitchFamily="18" charset="0"/>
                                </a:rPr>
                                <m:t>𝑘</m:t>
                              </m:r>
                            </m:sub>
                          </m:sSub>
                        </m:e>
                      </m:d>
                      <m:r>
                        <a:rPr lang="en-IN" sz="2000" b="0" i="1" smtClean="0">
                          <a:solidFill>
                            <a:schemeClr val="tx1"/>
                          </a:solidFill>
                          <a:latin typeface="Cambria Math" panose="02040503050406030204" pitchFamily="18" charset="0"/>
                        </a:rPr>
                        <m:t>𝑃</m:t>
                      </m:r>
                      <m:d>
                        <m:dPr>
                          <m:ctrlPr>
                            <a:rPr lang="en-IN" sz="2000" b="0" i="1" smtClean="0">
                              <a:solidFill>
                                <a:schemeClr val="tx1"/>
                              </a:solidFill>
                              <a:latin typeface="Cambria Math" panose="02040503050406030204" pitchFamily="18" charset="0"/>
                            </a:rPr>
                          </m:ctrlPr>
                        </m:dPr>
                        <m:e>
                          <m:sSub>
                            <m:sSubPr>
                              <m:ctrlPr>
                                <a:rPr lang="en-IN" sz="2000" b="0" i="1" smtClean="0">
                                  <a:solidFill>
                                    <a:schemeClr val="tx1"/>
                                  </a:solidFill>
                                  <a:latin typeface="Cambria Math" panose="02040503050406030204" pitchFamily="18" charset="0"/>
                                </a:rPr>
                              </m:ctrlPr>
                            </m:sSubPr>
                            <m:e>
                              <m:r>
                                <a:rPr lang="en-IN" sz="2000" b="0" i="1" smtClean="0">
                                  <a:solidFill>
                                    <a:schemeClr val="tx1"/>
                                  </a:solidFill>
                                  <a:latin typeface="Cambria Math" panose="02040503050406030204" pitchFamily="18" charset="0"/>
                                </a:rPr>
                                <m:t>𝑥</m:t>
                              </m:r>
                            </m:e>
                            <m:sub>
                              <m:r>
                                <a:rPr lang="en-IN" sz="2000" b="0" i="1" smtClean="0">
                                  <a:solidFill>
                                    <a:schemeClr val="tx1"/>
                                  </a:solidFill>
                                  <a:latin typeface="Cambria Math" panose="02040503050406030204" pitchFamily="18" charset="0"/>
                                </a:rPr>
                                <m:t>1</m:t>
                              </m:r>
                            </m:sub>
                          </m:sSub>
                        </m:e>
                        <m:e>
                          <m:sSub>
                            <m:sSubPr>
                              <m:ctrlPr>
                                <a:rPr lang="en-IN" sz="2000" b="0" i="1" smtClean="0">
                                  <a:solidFill>
                                    <a:schemeClr val="tx1"/>
                                  </a:solidFill>
                                  <a:latin typeface="Cambria Math" panose="02040503050406030204" pitchFamily="18" charset="0"/>
                                </a:rPr>
                              </m:ctrlPr>
                            </m:sSubPr>
                            <m:e>
                              <m:r>
                                <a:rPr lang="en-IN" sz="2000" b="0" i="1" smtClean="0">
                                  <a:solidFill>
                                    <a:schemeClr val="tx1"/>
                                  </a:solidFill>
                                  <a:latin typeface="Cambria Math" panose="02040503050406030204" pitchFamily="18" charset="0"/>
                                </a:rPr>
                                <m:t>𝐶</m:t>
                              </m:r>
                            </m:e>
                            <m:sub>
                              <m:r>
                                <a:rPr lang="en-IN" sz="2000" b="0" i="1" smtClean="0">
                                  <a:solidFill>
                                    <a:schemeClr val="tx1"/>
                                  </a:solidFill>
                                  <a:latin typeface="Cambria Math" panose="02040503050406030204" pitchFamily="18" charset="0"/>
                                </a:rPr>
                                <m:t>𝑘</m:t>
                              </m:r>
                            </m:sub>
                          </m:sSub>
                        </m:e>
                      </m:d>
                      <m:r>
                        <a:rPr lang="en-IN" sz="2000" b="0" i="1" smtClean="0">
                          <a:solidFill>
                            <a:schemeClr val="tx1"/>
                          </a:solidFill>
                          <a:latin typeface="Cambria Math" panose="02040503050406030204" pitchFamily="18" charset="0"/>
                        </a:rPr>
                        <m:t>𝑃</m:t>
                      </m:r>
                      <m:d>
                        <m:dPr>
                          <m:ctrlPr>
                            <a:rPr lang="en-IN" sz="2000" b="0" i="1" smtClean="0">
                              <a:solidFill>
                                <a:schemeClr val="tx1"/>
                              </a:solidFill>
                              <a:latin typeface="Cambria Math" panose="02040503050406030204" pitchFamily="18" charset="0"/>
                            </a:rPr>
                          </m:ctrlPr>
                        </m:dPr>
                        <m:e>
                          <m:sSub>
                            <m:sSubPr>
                              <m:ctrlPr>
                                <a:rPr lang="en-IN" sz="2000" b="0" i="1" smtClean="0">
                                  <a:solidFill>
                                    <a:schemeClr val="tx1"/>
                                  </a:solidFill>
                                  <a:latin typeface="Cambria Math" panose="02040503050406030204" pitchFamily="18" charset="0"/>
                                </a:rPr>
                              </m:ctrlPr>
                            </m:sSubPr>
                            <m:e>
                              <m:r>
                                <a:rPr lang="en-IN" sz="2000" b="0" i="1" smtClean="0">
                                  <a:solidFill>
                                    <a:schemeClr val="tx1"/>
                                  </a:solidFill>
                                  <a:latin typeface="Cambria Math" panose="02040503050406030204" pitchFamily="18" charset="0"/>
                                </a:rPr>
                                <m:t>𝑥</m:t>
                              </m:r>
                            </m:e>
                            <m:sub>
                              <m:r>
                                <a:rPr lang="en-IN" sz="2000" b="0" i="1" smtClean="0">
                                  <a:solidFill>
                                    <a:schemeClr val="tx1"/>
                                  </a:solidFill>
                                  <a:latin typeface="Cambria Math" panose="02040503050406030204" pitchFamily="18" charset="0"/>
                                </a:rPr>
                                <m:t>2</m:t>
                              </m:r>
                            </m:sub>
                          </m:sSub>
                        </m:e>
                        <m:e>
                          <m:sSub>
                            <m:sSubPr>
                              <m:ctrlPr>
                                <a:rPr lang="en-IN" sz="2000" b="0" i="1" smtClean="0">
                                  <a:solidFill>
                                    <a:schemeClr val="tx1"/>
                                  </a:solidFill>
                                  <a:latin typeface="Cambria Math" panose="02040503050406030204" pitchFamily="18" charset="0"/>
                                </a:rPr>
                              </m:ctrlPr>
                            </m:sSubPr>
                            <m:e>
                              <m:r>
                                <a:rPr lang="en-IN" sz="2000" b="0" i="1" smtClean="0">
                                  <a:solidFill>
                                    <a:schemeClr val="tx1"/>
                                  </a:solidFill>
                                  <a:latin typeface="Cambria Math" panose="02040503050406030204" pitchFamily="18" charset="0"/>
                                </a:rPr>
                                <m:t>𝐶</m:t>
                              </m:r>
                            </m:e>
                            <m:sub>
                              <m:r>
                                <a:rPr lang="en-IN" sz="2000" b="0" i="1" smtClean="0">
                                  <a:solidFill>
                                    <a:schemeClr val="tx1"/>
                                  </a:solidFill>
                                  <a:latin typeface="Cambria Math" panose="02040503050406030204" pitchFamily="18" charset="0"/>
                                </a:rPr>
                                <m:t>𝑘</m:t>
                              </m:r>
                            </m:sub>
                          </m:sSub>
                        </m:e>
                      </m:d>
                      <m:r>
                        <a:rPr lang="en-IN" sz="2000" b="0" i="1" smtClean="0">
                          <a:solidFill>
                            <a:schemeClr val="tx1"/>
                          </a:solidFill>
                          <a:latin typeface="Cambria Math" panose="02040503050406030204" pitchFamily="18" charset="0"/>
                        </a:rPr>
                        <m:t>….</m:t>
                      </m:r>
                      <m:r>
                        <a:rPr lang="en-IN" sz="2000" b="0" i="1" smtClean="0">
                          <a:solidFill>
                            <a:schemeClr val="tx1"/>
                          </a:solidFill>
                          <a:latin typeface="Cambria Math" panose="02040503050406030204" pitchFamily="18" charset="0"/>
                        </a:rPr>
                        <m:t>𝑃</m:t>
                      </m:r>
                      <m:d>
                        <m:dPr>
                          <m:ctrlPr>
                            <a:rPr lang="en-IN" sz="2000" b="0" i="1" smtClean="0">
                              <a:solidFill>
                                <a:schemeClr val="tx1"/>
                              </a:solidFill>
                              <a:latin typeface="Cambria Math" panose="02040503050406030204" pitchFamily="18" charset="0"/>
                            </a:rPr>
                          </m:ctrlPr>
                        </m:dPr>
                        <m:e>
                          <m:sSub>
                            <m:sSubPr>
                              <m:ctrlPr>
                                <a:rPr lang="en-IN" sz="2000" b="0" i="1" smtClean="0">
                                  <a:solidFill>
                                    <a:schemeClr val="tx1"/>
                                  </a:solidFill>
                                  <a:latin typeface="Cambria Math" panose="02040503050406030204" pitchFamily="18" charset="0"/>
                                </a:rPr>
                              </m:ctrlPr>
                            </m:sSubPr>
                            <m:e>
                              <m:r>
                                <a:rPr lang="en-IN" sz="2000" b="0" i="1" smtClean="0">
                                  <a:solidFill>
                                    <a:schemeClr val="tx1"/>
                                  </a:solidFill>
                                  <a:latin typeface="Cambria Math" panose="02040503050406030204" pitchFamily="18" charset="0"/>
                                </a:rPr>
                                <m:t>𝑥</m:t>
                              </m:r>
                            </m:e>
                            <m:sub>
                              <m:r>
                                <a:rPr lang="en-IN" sz="2000" b="0" i="1" smtClean="0">
                                  <a:solidFill>
                                    <a:schemeClr val="tx1"/>
                                  </a:solidFill>
                                  <a:latin typeface="Cambria Math" panose="02040503050406030204" pitchFamily="18" charset="0"/>
                                </a:rPr>
                                <m:t>𝑛</m:t>
                              </m:r>
                            </m:sub>
                          </m:sSub>
                        </m:e>
                        <m:e>
                          <m:sSub>
                            <m:sSubPr>
                              <m:ctrlPr>
                                <a:rPr lang="en-IN" sz="2000" b="0" i="1" smtClean="0">
                                  <a:solidFill>
                                    <a:schemeClr val="tx1"/>
                                  </a:solidFill>
                                  <a:latin typeface="Cambria Math" panose="02040503050406030204" pitchFamily="18" charset="0"/>
                                </a:rPr>
                              </m:ctrlPr>
                            </m:sSubPr>
                            <m:e>
                              <m:r>
                                <a:rPr lang="en-IN" sz="2000" b="0" i="1" smtClean="0">
                                  <a:solidFill>
                                    <a:schemeClr val="tx1"/>
                                  </a:solidFill>
                                  <a:latin typeface="Cambria Math" panose="02040503050406030204" pitchFamily="18" charset="0"/>
                                </a:rPr>
                                <m:t>𝐶</m:t>
                              </m:r>
                            </m:e>
                            <m:sub>
                              <m:r>
                                <a:rPr lang="en-IN" sz="2000" b="0" i="1" smtClean="0">
                                  <a:solidFill>
                                    <a:schemeClr val="tx1"/>
                                  </a:solidFill>
                                  <a:latin typeface="Cambria Math" panose="02040503050406030204" pitchFamily="18" charset="0"/>
                                </a:rPr>
                                <m:t>𝑘</m:t>
                              </m:r>
                            </m:sub>
                          </m:sSub>
                        </m:e>
                      </m:d>
                    </m:oMath>
                  </m:oMathPara>
                </a14:m>
                <a:endParaRPr lang="en-IN" sz="2000" b="0" i="1" dirty="0" smtClean="0">
                  <a:solidFill>
                    <a:schemeClr val="tx1"/>
                  </a:solidFill>
                  <a:latin typeface="Cambria Math" panose="02040503050406030204" pitchFamily="18" charset="0"/>
                </a:endParaRPr>
              </a:p>
              <a:p>
                <a:pPr marL="0" indent="0">
                  <a:buNone/>
                </a:pPr>
                <a:endParaRPr lang="en-IN" sz="2000" b="0" i="1" dirty="0" smtClean="0">
                  <a:solidFill>
                    <a:schemeClr val="tx1"/>
                  </a:solidFill>
                  <a:latin typeface="Cambria Math" panose="02040503050406030204" pitchFamily="18" charset="0"/>
                </a:endParaRPr>
              </a:p>
              <a:p>
                <a:pPr marL="0" indent="0">
                  <a:buNone/>
                </a:pPr>
                <a14:m>
                  <m:oMath xmlns:m="http://schemas.openxmlformats.org/officeDocument/2006/math">
                    <m:r>
                      <a:rPr lang="en-IN" sz="2000" b="0" i="1" smtClean="0">
                        <a:solidFill>
                          <a:schemeClr val="tx1"/>
                        </a:solidFill>
                        <a:latin typeface="Cambria Math" panose="02040503050406030204" pitchFamily="18" charset="0"/>
                      </a:rPr>
                      <m:t>=</m:t>
                    </m:r>
                    <m:r>
                      <a:rPr lang="en-IN" sz="2000" b="0" i="1" smtClean="0">
                        <a:solidFill>
                          <a:schemeClr val="tx1"/>
                        </a:solidFill>
                        <a:latin typeface="Cambria Math" panose="02040503050406030204" pitchFamily="18" charset="0"/>
                      </a:rPr>
                      <m:t>𝑃</m:t>
                    </m:r>
                    <m:r>
                      <a:rPr lang="en-IN" sz="2000" b="0" i="1" smtClean="0">
                        <a:solidFill>
                          <a:schemeClr val="tx1"/>
                        </a:solidFill>
                        <a:latin typeface="Cambria Math" panose="02040503050406030204" pitchFamily="18" charset="0"/>
                      </a:rPr>
                      <m:t>(</m:t>
                    </m:r>
                    <m:sSub>
                      <m:sSubPr>
                        <m:ctrlPr>
                          <a:rPr lang="en-IN" sz="2000" b="0" i="1" smtClean="0">
                            <a:solidFill>
                              <a:schemeClr val="tx1"/>
                            </a:solidFill>
                            <a:latin typeface="Cambria Math" panose="02040503050406030204" pitchFamily="18" charset="0"/>
                          </a:rPr>
                        </m:ctrlPr>
                      </m:sSubPr>
                      <m:e>
                        <m:r>
                          <a:rPr lang="en-IN" sz="2000" b="0" i="1" smtClean="0">
                            <a:solidFill>
                              <a:schemeClr val="tx1"/>
                            </a:solidFill>
                            <a:latin typeface="Cambria Math" panose="02040503050406030204" pitchFamily="18" charset="0"/>
                          </a:rPr>
                          <m:t>𝐶</m:t>
                        </m:r>
                      </m:e>
                      <m:sub>
                        <m:r>
                          <a:rPr lang="en-IN" sz="2000" b="0" i="1" smtClean="0">
                            <a:solidFill>
                              <a:schemeClr val="tx1"/>
                            </a:solidFill>
                            <a:latin typeface="Cambria Math" panose="02040503050406030204" pitchFamily="18" charset="0"/>
                          </a:rPr>
                          <m:t>𝑘</m:t>
                        </m:r>
                      </m:sub>
                    </m:sSub>
                    <m:r>
                      <a:rPr lang="en-IN" sz="2000" b="0" i="1" smtClean="0">
                        <a:solidFill>
                          <a:schemeClr val="tx1"/>
                        </a:solidFill>
                        <a:latin typeface="Cambria Math" panose="02040503050406030204" pitchFamily="18" charset="0"/>
                      </a:rPr>
                      <m:t>)</m:t>
                    </m:r>
                    <m:nary>
                      <m:naryPr>
                        <m:chr m:val="∏"/>
                        <m:ctrlPr>
                          <a:rPr lang="en-IN" sz="2000" b="0" i="1" smtClean="0">
                            <a:solidFill>
                              <a:schemeClr val="tx1"/>
                            </a:solidFill>
                            <a:latin typeface="Cambria Math" panose="02040503050406030204" pitchFamily="18" charset="0"/>
                          </a:rPr>
                        </m:ctrlPr>
                      </m:naryPr>
                      <m:sub>
                        <m:r>
                          <m:rPr>
                            <m:brk m:alnAt="23"/>
                          </m:rPr>
                          <a:rPr lang="en-IN" sz="2000" b="0" i="1" smtClean="0">
                            <a:solidFill>
                              <a:schemeClr val="tx1"/>
                            </a:solidFill>
                            <a:latin typeface="Cambria Math" panose="02040503050406030204" pitchFamily="18" charset="0"/>
                          </a:rPr>
                          <m:t>𝑖</m:t>
                        </m:r>
                        <m:r>
                          <a:rPr lang="en-IN" sz="2000" b="0" i="1" smtClean="0">
                            <a:solidFill>
                              <a:schemeClr val="tx1"/>
                            </a:solidFill>
                            <a:latin typeface="Cambria Math" panose="02040503050406030204" pitchFamily="18" charset="0"/>
                          </a:rPr>
                          <m:t>=1</m:t>
                        </m:r>
                      </m:sub>
                      <m:sup>
                        <m:r>
                          <a:rPr lang="en-IN" sz="2000" b="0" i="1" smtClean="0">
                            <a:solidFill>
                              <a:schemeClr val="tx1"/>
                            </a:solidFill>
                            <a:latin typeface="Cambria Math" panose="02040503050406030204" pitchFamily="18" charset="0"/>
                          </a:rPr>
                          <m:t>𝑛</m:t>
                        </m:r>
                      </m:sup>
                      <m:e>
                        <m:r>
                          <a:rPr lang="en-IN" sz="2000" b="0" i="1" smtClean="0">
                            <a:solidFill>
                              <a:schemeClr val="tx1"/>
                            </a:solidFill>
                            <a:latin typeface="Cambria Math" panose="02040503050406030204" pitchFamily="18" charset="0"/>
                          </a:rPr>
                          <m:t>𝑃</m:t>
                        </m:r>
                        <m:r>
                          <a:rPr lang="en-IN" sz="2000" b="0" i="1" smtClean="0">
                            <a:solidFill>
                              <a:schemeClr val="tx1"/>
                            </a:solidFill>
                            <a:latin typeface="Cambria Math" panose="02040503050406030204" pitchFamily="18" charset="0"/>
                          </a:rPr>
                          <m:t>(</m:t>
                        </m:r>
                        <m:sSub>
                          <m:sSubPr>
                            <m:ctrlPr>
                              <a:rPr lang="en-IN" sz="2000" b="0" i="1" smtClean="0">
                                <a:solidFill>
                                  <a:schemeClr val="tx1"/>
                                </a:solidFill>
                                <a:latin typeface="Cambria Math" panose="02040503050406030204" pitchFamily="18" charset="0"/>
                              </a:rPr>
                            </m:ctrlPr>
                          </m:sSubPr>
                          <m:e>
                            <m:r>
                              <a:rPr lang="en-IN" sz="2000" b="0" i="1" smtClean="0">
                                <a:solidFill>
                                  <a:schemeClr val="tx1"/>
                                </a:solidFill>
                                <a:latin typeface="Cambria Math" panose="02040503050406030204" pitchFamily="18" charset="0"/>
                              </a:rPr>
                              <m:t>𝑥</m:t>
                            </m:r>
                          </m:e>
                          <m:sub>
                            <m:r>
                              <a:rPr lang="en-IN" sz="2000" b="0" i="1" smtClean="0">
                                <a:solidFill>
                                  <a:schemeClr val="tx1"/>
                                </a:solidFill>
                                <a:latin typeface="Cambria Math" panose="02040503050406030204" pitchFamily="18" charset="0"/>
                              </a:rPr>
                              <m:t>𝑖</m:t>
                            </m:r>
                          </m:sub>
                        </m:sSub>
                        <m:r>
                          <a:rPr lang="en-IN" sz="2000" b="0" i="1" smtClean="0">
                            <a:solidFill>
                              <a:schemeClr val="tx1"/>
                            </a:solidFill>
                            <a:latin typeface="Cambria Math" panose="02040503050406030204" pitchFamily="18" charset="0"/>
                          </a:rPr>
                          <m:t>|</m:t>
                        </m:r>
                        <m:sSub>
                          <m:sSubPr>
                            <m:ctrlPr>
                              <a:rPr lang="en-IN" sz="2000" b="0" i="1" smtClean="0">
                                <a:solidFill>
                                  <a:schemeClr val="tx1"/>
                                </a:solidFill>
                                <a:latin typeface="Cambria Math" panose="02040503050406030204" pitchFamily="18" charset="0"/>
                              </a:rPr>
                            </m:ctrlPr>
                          </m:sSubPr>
                          <m:e>
                            <m:r>
                              <a:rPr lang="en-IN" sz="2000" b="0" i="1" smtClean="0">
                                <a:solidFill>
                                  <a:schemeClr val="tx1"/>
                                </a:solidFill>
                                <a:latin typeface="Cambria Math" panose="02040503050406030204" pitchFamily="18" charset="0"/>
                              </a:rPr>
                              <m:t>𝐶</m:t>
                            </m:r>
                          </m:e>
                          <m:sub>
                            <m:r>
                              <a:rPr lang="en-IN" sz="2000" b="0" i="1" smtClean="0">
                                <a:solidFill>
                                  <a:schemeClr val="tx1"/>
                                </a:solidFill>
                                <a:latin typeface="Cambria Math" panose="02040503050406030204" pitchFamily="18" charset="0"/>
                              </a:rPr>
                              <m:t>𝑘</m:t>
                            </m:r>
                          </m:sub>
                        </m:sSub>
                        <m:r>
                          <a:rPr lang="en-IN" sz="2000" b="0" i="1" smtClean="0">
                            <a:solidFill>
                              <a:schemeClr val="tx1"/>
                            </a:solidFill>
                            <a:latin typeface="Cambria Math" panose="02040503050406030204" pitchFamily="18" charset="0"/>
                          </a:rPr>
                          <m:t>)</m:t>
                        </m:r>
                      </m:e>
                    </m:nary>
                  </m:oMath>
                </a14:m>
                <a:r>
                  <a:rPr lang="en-IN" sz="2000" dirty="0" smtClean="0">
                    <a:solidFill>
                      <a:srgbClr val="FF0000"/>
                    </a:solidFill>
                  </a:rPr>
                  <a:t> </a:t>
                </a:r>
                <a14:m>
                  <m:oMath xmlns:m="http://schemas.openxmlformats.org/officeDocument/2006/math">
                    <m:d>
                      <m:dPr>
                        <m:begChr m:val="["/>
                        <m:endChr m:val="]"/>
                        <m:ctrlPr>
                          <a:rPr lang="en-IN" sz="2000" i="1">
                            <a:latin typeface="Cambria Math" panose="02040503050406030204" pitchFamily="18" charset="0"/>
                          </a:rPr>
                        </m:ctrlPr>
                      </m:dPr>
                      <m:e>
                        <m:r>
                          <a:rPr lang="en-IN" sz="2000" i="1">
                            <a:latin typeface="Cambria Math" panose="02040503050406030204" pitchFamily="18" charset="0"/>
                          </a:rPr>
                          <m:t>𝑓𝑟𝑜𝑚</m:t>
                        </m:r>
                        <m:r>
                          <a:rPr lang="en-IN" sz="2000" i="1">
                            <a:latin typeface="Cambria Math" panose="02040503050406030204" pitchFamily="18" charset="0"/>
                          </a:rPr>
                          <m:t> </m:t>
                        </m:r>
                        <m:r>
                          <a:rPr lang="en-IN" sz="2000" i="1">
                            <a:latin typeface="Cambria Math" panose="02040503050406030204" pitchFamily="18" charset="0"/>
                          </a:rPr>
                          <m:t>𝑒𝑞𝑛</m:t>
                        </m:r>
                        <m:r>
                          <a:rPr lang="en-IN" sz="2000" i="1">
                            <a:latin typeface="Cambria Math" panose="02040503050406030204" pitchFamily="18" charset="0"/>
                          </a:rPr>
                          <m:t>. </m:t>
                        </m:r>
                        <m:d>
                          <m:dPr>
                            <m:ctrlPr>
                              <a:rPr lang="en-IN" sz="2000" i="1">
                                <a:latin typeface="Cambria Math" panose="02040503050406030204" pitchFamily="18" charset="0"/>
                              </a:rPr>
                            </m:ctrlPr>
                          </m:dPr>
                          <m:e>
                            <m:r>
                              <a:rPr lang="en-US" sz="2000" i="1">
                                <a:latin typeface="Cambria Math" panose="02040503050406030204" pitchFamily="18" charset="0"/>
                              </a:rPr>
                              <m:t>3</m:t>
                            </m:r>
                          </m:e>
                        </m:d>
                      </m:e>
                    </m:d>
                  </m:oMath>
                </a14:m>
                <a:endParaRPr lang="en-IN" sz="2000" dirty="0">
                  <a:solidFill>
                    <a:srgbClr val="FF0000"/>
                  </a:solidFill>
                </a:endParaRPr>
              </a:p>
              <a:p>
                <a:pPr marL="0" indent="0">
                  <a:buNone/>
                </a:pPr>
                <a:endParaRPr lang="en-IN" sz="2000" dirty="0">
                  <a:solidFill>
                    <a:srgbClr val="FF0000"/>
                  </a:solidFill>
                </a:endParaRPr>
              </a:p>
              <a:p>
                <a:pPr marL="0" indent="0">
                  <a:buNone/>
                </a:pPr>
                <a:endParaRPr lang="en-IN" sz="2000" dirty="0"/>
              </a:p>
              <a:p>
                <a:pPr marL="0" indent="0">
                  <a:buNone/>
                </a:pPr>
                <a:endParaRPr lang="en-IN" dirty="0"/>
              </a:p>
              <a:p>
                <a:pPr marL="0" indent="0">
                  <a:buNone/>
                </a:pPr>
                <a:endParaRPr lang="en-IN" dirty="0"/>
              </a:p>
              <a:p>
                <a:pPr marL="0" indent="0">
                  <a:buNone/>
                </a:pP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49" t="-1926" r="-1647" b="-15852"/>
                </a:stretch>
              </a:blipFill>
            </p:spPr>
            <p:txBody>
              <a:bodyPr/>
              <a:lstStyle/>
              <a:p>
                <a:r>
                  <a:rPr lang="en-IN">
                    <a:noFill/>
                  </a:rPr>
                  <a:t> </a:t>
                </a:r>
              </a:p>
            </p:txBody>
          </p:sp>
        </mc:Fallback>
      </mc:AlternateContent>
    </p:spTree>
    <p:extLst>
      <p:ext uri="{BB962C8B-B14F-4D97-AF65-F5344CB8AC3E}">
        <p14:creationId xmlns:p14="http://schemas.microsoft.com/office/powerpoint/2010/main" val="4245315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82688" y="2028825"/>
            <a:ext cx="7772400" cy="4092575"/>
          </a:xfrm>
        </p:spPr>
      </p:pic>
      <p:sp>
        <p:nvSpPr>
          <p:cNvPr id="14339" name="Title 1"/>
          <p:cNvSpPr>
            <a:spLocks noGrp="1"/>
          </p:cNvSpPr>
          <p:nvPr>
            <p:ph type="title"/>
          </p:nvPr>
        </p:nvSpPr>
        <p:spPr/>
        <p:txBody>
          <a:bodyPr/>
          <a:lstStyle/>
          <a:p>
            <a:pPr>
              <a:defRPr/>
            </a:pPr>
            <a:r>
              <a:rPr lang="en-US"/>
              <a:t>Constructing a classifier from the probability model</a:t>
            </a:r>
          </a:p>
        </p:txBody>
      </p:sp>
      <p:sp>
        <p:nvSpPr>
          <p:cNvPr id="2" name="TextBox 1"/>
          <p:cNvSpPr txBox="1">
            <a:spLocks noRot="1" noChangeAspect="1" noMove="1" noResize="1" noEditPoints="1" noAdjustHandles="1" noChangeArrowheads="1" noChangeShapeType="1" noTextEdit="1"/>
          </p:cNvSpPr>
          <p:nvPr/>
        </p:nvSpPr>
        <p:spPr>
          <a:xfrm>
            <a:off x="3276600" y="5562600"/>
            <a:ext cx="3328411" cy="848566"/>
          </a:xfrm>
          <a:prstGeom prst="rect">
            <a:avLst/>
          </a:prstGeom>
          <a:blipFill rotWithShape="0">
            <a:blip r:embed="rId3"/>
            <a:stretch>
              <a:fillRect/>
            </a:stretch>
          </a:blipFill>
        </p:spPr>
        <p:txBody>
          <a:bodyPr/>
          <a:lstStyle/>
          <a:p>
            <a:pPr>
              <a:defRPr/>
            </a:pPr>
            <a:r>
              <a:rPr lang="en-IN">
                <a:noFill/>
                <a:latin typeface="Tahoma" charset="0"/>
                <a:ea typeface="ＭＳ Ｐゴシック"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Towards Naïve Bayesian Classifier</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IN" dirty="0" smtClean="0"/>
                  <a:t>Let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𝑖</m:t>
                        </m:r>
                      </m:sub>
                    </m:sSub>
                  </m:oMath>
                </a14:m>
                <a:r>
                  <a:rPr lang="en-IN" dirty="0" smtClean="0"/>
                  <a:t> denote the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𝑖</m:t>
                        </m:r>
                      </m:e>
                      <m:sub>
                        <m:r>
                          <a:rPr lang="en-IN" b="0" i="1" smtClean="0">
                            <a:latin typeface="Cambria Math" panose="02040503050406030204" pitchFamily="18" charset="0"/>
                          </a:rPr>
                          <m:t>𝑡h</m:t>
                        </m:r>
                      </m:sub>
                    </m:sSub>
                  </m:oMath>
                </a14:m>
                <a:r>
                  <a:rPr lang="en-IN" dirty="0" smtClean="0"/>
                  <a:t> feature of a given data sample </a:t>
                </a:r>
                <a14:m>
                  <m:oMath xmlns:m="http://schemas.openxmlformats.org/officeDocument/2006/math">
                    <m:r>
                      <a:rPr lang="en-IN" b="0" i="1" smtClean="0">
                        <a:latin typeface="Cambria Math" panose="02040503050406030204" pitchFamily="18" charset="0"/>
                      </a:rPr>
                      <m:t>𝑋</m:t>
                    </m:r>
                  </m:oMath>
                </a14:m>
                <a:r>
                  <a:rPr lang="en-IN" dirty="0" smtClean="0"/>
                  <a:t>.</a:t>
                </a:r>
              </a:p>
              <a:p>
                <a:r>
                  <a:rPr lang="en-IN" dirty="0" smtClean="0"/>
                  <a:t>Now,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𝐴</m:t>
                        </m:r>
                      </m:e>
                      <m:sub>
                        <m:r>
                          <a:rPr lang="en-IN" i="1">
                            <a:latin typeface="Cambria Math" panose="02040503050406030204" pitchFamily="18" charset="0"/>
                          </a:rPr>
                          <m:t>𝑖</m:t>
                        </m:r>
                      </m:sub>
                    </m:sSub>
                  </m:oMath>
                </a14:m>
                <a:r>
                  <a:rPr lang="en-IN" dirty="0" smtClean="0"/>
                  <a:t> can be either categorical or continuous valued.</a:t>
                </a:r>
              </a:p>
              <a:p>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𝐶</m:t>
                        </m:r>
                      </m:e>
                      <m:sub>
                        <m:r>
                          <a:rPr lang="en-IN" b="0" i="1" smtClean="0">
                            <a:latin typeface="Cambria Math" panose="02040503050406030204" pitchFamily="18" charset="0"/>
                          </a:rPr>
                          <m:t>𝑘</m:t>
                        </m:r>
                      </m:sub>
                    </m:sSub>
                    <m:r>
                      <a:rPr lang="en-IN" b="0" i="1" smtClean="0">
                        <a:latin typeface="Cambria Math" panose="02040503050406030204" pitchFamily="18" charset="0"/>
                      </a:rPr>
                      <m:t>)</m:t>
                    </m:r>
                  </m:oMath>
                </a14:m>
                <a:r>
                  <a:rPr lang="en-IN" dirty="0" smtClean="0"/>
                  <a:t> has to be computed differently for the above mentioned two cases (shown in the next slide).</a:t>
                </a: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49" t="-2074" r="-2196"/>
                </a:stretch>
              </a:blipFill>
            </p:spPr>
            <p:txBody>
              <a:bodyPr/>
              <a:lstStyle/>
              <a:p>
                <a:r>
                  <a:rPr lang="en-IN">
                    <a:noFill/>
                  </a:rPr>
                  <a:t> </a:t>
                </a:r>
              </a:p>
            </p:txBody>
          </p:sp>
        </mc:Fallback>
      </mc:AlternateContent>
    </p:spTree>
    <p:extLst>
      <p:ext uri="{BB962C8B-B14F-4D97-AF65-F5344CB8AC3E}">
        <p14:creationId xmlns:p14="http://schemas.microsoft.com/office/powerpoint/2010/main" val="271422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Towards Naïve Bayesian Classifier</a:t>
            </a:r>
          </a:p>
        </p:txBody>
      </p:sp>
      <p:sp>
        <p:nvSpPr>
          <p:cNvPr id="12291" name="Rectangle 3"/>
          <p:cNvSpPr>
            <a:spLocks noGrp="1" noRot="1" noChangeAspect="1" noMove="1" noResize="1" noEditPoints="1" noAdjustHandles="1" noChangeArrowheads="1" noChangeShapeType="1" noTextEdit="1"/>
          </p:cNvSpPr>
          <p:nvPr>
            <p:ph type="body" idx="1"/>
          </p:nvPr>
        </p:nvSpPr>
        <p:spPr>
          <a:xfrm>
            <a:off x="1182688" y="2017713"/>
            <a:ext cx="7772400" cy="4383087"/>
          </a:xfrm>
          <a:blipFill rotWithShape="0">
            <a:blip r:embed="rId2"/>
            <a:stretch>
              <a:fillRect l="-314" t="-2643" r="-863"/>
            </a:stretch>
          </a:blipFill>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 uri="{FAA26D3D-D897-4be2-8F04-BA451C77F1D7}">
              <ma14:placeholderFlag xmlns="" xmlns:ma14="http://schemas.microsoft.com/office/mac/drawingml/2011/main" val="1"/>
            </a:ext>
          </a:extLst>
        </p:spPr>
        <p:txBody>
          <a:bodyPr/>
          <a:lstStyle/>
          <a:p>
            <a:pPr>
              <a:defRPr/>
            </a:pPr>
            <a:r>
              <a:rPr lang="en-IN">
                <a:noFill/>
                <a:ea typeface="+mn-ea"/>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Naïve Bayesian Classifier: Training Dataset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78172107"/>
              </p:ext>
            </p:extLst>
          </p:nvPr>
        </p:nvGraphicFramePr>
        <p:xfrm>
          <a:off x="1351128" y="1992576"/>
          <a:ext cx="5923433" cy="3639704"/>
        </p:xfrm>
        <a:graphic>
          <a:graphicData uri="http://schemas.openxmlformats.org/drawingml/2006/table">
            <a:tbl>
              <a:tblPr firstRow="1" firstCol="1" bandRow="1">
                <a:tableStyleId>{9D7B26C5-4107-4FEC-AEDC-1716B250A1EF}</a:tableStyleId>
              </a:tblPr>
              <a:tblGrid>
                <a:gridCol w="1204810">
                  <a:extLst>
                    <a:ext uri="{9D8B030D-6E8A-4147-A177-3AD203B41FA5}">
                      <a16:colId xmlns:a16="http://schemas.microsoft.com/office/drawing/2014/main" xmlns="" val="20000"/>
                    </a:ext>
                  </a:extLst>
                </a:gridCol>
                <a:gridCol w="972033">
                  <a:extLst>
                    <a:ext uri="{9D8B030D-6E8A-4147-A177-3AD203B41FA5}">
                      <a16:colId xmlns:a16="http://schemas.microsoft.com/office/drawing/2014/main" xmlns="" val="20001"/>
                    </a:ext>
                  </a:extLst>
                </a:gridCol>
                <a:gridCol w="785300">
                  <a:extLst>
                    <a:ext uri="{9D8B030D-6E8A-4147-A177-3AD203B41FA5}">
                      <a16:colId xmlns:a16="http://schemas.microsoft.com/office/drawing/2014/main" xmlns="" val="20002"/>
                    </a:ext>
                  </a:extLst>
                </a:gridCol>
                <a:gridCol w="1269611">
                  <a:extLst>
                    <a:ext uri="{9D8B030D-6E8A-4147-A177-3AD203B41FA5}">
                      <a16:colId xmlns:a16="http://schemas.microsoft.com/office/drawing/2014/main" xmlns="" val="20003"/>
                    </a:ext>
                  </a:extLst>
                </a:gridCol>
                <a:gridCol w="1691679">
                  <a:extLst>
                    <a:ext uri="{9D8B030D-6E8A-4147-A177-3AD203B41FA5}">
                      <a16:colId xmlns:a16="http://schemas.microsoft.com/office/drawing/2014/main" xmlns="" val="20004"/>
                    </a:ext>
                  </a:extLst>
                </a:gridCol>
              </a:tblGrid>
              <a:tr h="456789">
                <a:tc>
                  <a:txBody>
                    <a:bodyPr/>
                    <a:lstStyle/>
                    <a:p>
                      <a:pPr>
                        <a:lnSpc>
                          <a:spcPct val="107000"/>
                        </a:lnSpc>
                        <a:spcAft>
                          <a:spcPts val="0"/>
                        </a:spcAft>
                      </a:pPr>
                      <a:r>
                        <a:rPr lang="en-IN" sz="1100" dirty="0">
                          <a:effectLst/>
                        </a:rPr>
                        <a:t>Age Group</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Income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Student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dirty="0" err="1">
                          <a:effectLst/>
                        </a:rPr>
                        <a:t>Credit_rating</a:t>
                      </a: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100">
                          <a:effectLst/>
                        </a:rPr>
                        <a:t>Class: buys_laptop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222080">
                <a:tc>
                  <a:txBody>
                    <a:bodyPr/>
                    <a:lstStyle/>
                    <a:p>
                      <a:pPr algn="ctr">
                        <a:lnSpc>
                          <a:spcPct val="107000"/>
                        </a:lnSpc>
                        <a:spcAft>
                          <a:spcPts val="0"/>
                        </a:spcAft>
                      </a:pPr>
                      <a:r>
                        <a:rPr lang="en-IN" sz="1100">
                          <a:effectLst/>
                        </a:rPr>
                        <a:t>Youth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High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Fair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222080">
                <a:tc>
                  <a:txBody>
                    <a:bodyPr/>
                    <a:lstStyle/>
                    <a:p>
                      <a:pPr algn="ctr">
                        <a:lnSpc>
                          <a:spcPct val="107000"/>
                        </a:lnSpc>
                        <a:spcAft>
                          <a:spcPts val="0"/>
                        </a:spcAft>
                      </a:pPr>
                      <a:r>
                        <a:rPr lang="en-IN" sz="1100">
                          <a:effectLst/>
                        </a:rPr>
                        <a:t>Youth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High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Excellent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230675">
                <a:tc>
                  <a:txBody>
                    <a:bodyPr/>
                    <a:lstStyle/>
                    <a:p>
                      <a:pPr algn="ctr">
                        <a:lnSpc>
                          <a:spcPct val="107000"/>
                        </a:lnSpc>
                        <a:spcAft>
                          <a:spcPts val="0"/>
                        </a:spcAft>
                      </a:pPr>
                      <a:r>
                        <a:rPr lang="en-IN" sz="1100">
                          <a:effectLst/>
                        </a:rPr>
                        <a:t>Middle_aged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High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Fair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222080">
                <a:tc>
                  <a:txBody>
                    <a:bodyPr/>
                    <a:lstStyle/>
                    <a:p>
                      <a:pPr algn="ctr">
                        <a:lnSpc>
                          <a:spcPct val="107000"/>
                        </a:lnSpc>
                        <a:spcAft>
                          <a:spcPts val="0"/>
                        </a:spcAft>
                      </a:pPr>
                      <a:r>
                        <a:rPr lang="en-IN" sz="1100">
                          <a:effectLst/>
                        </a:rPr>
                        <a:t>Senior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Medium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Fair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r h="222080">
                <a:tc>
                  <a:txBody>
                    <a:bodyPr/>
                    <a:lstStyle/>
                    <a:p>
                      <a:pPr algn="ctr">
                        <a:lnSpc>
                          <a:spcPct val="107000"/>
                        </a:lnSpc>
                        <a:spcAft>
                          <a:spcPts val="0"/>
                        </a:spcAft>
                      </a:pPr>
                      <a:r>
                        <a:rPr lang="en-IN" sz="1100">
                          <a:effectLst/>
                        </a:rPr>
                        <a:t>Senior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Low</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Fair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5"/>
                  </a:ext>
                </a:extLst>
              </a:tr>
              <a:tr h="222080">
                <a:tc>
                  <a:txBody>
                    <a:bodyPr/>
                    <a:lstStyle/>
                    <a:p>
                      <a:pPr algn="ctr">
                        <a:lnSpc>
                          <a:spcPct val="107000"/>
                        </a:lnSpc>
                        <a:spcAft>
                          <a:spcPts val="0"/>
                        </a:spcAft>
                      </a:pPr>
                      <a:r>
                        <a:rPr lang="en-IN" sz="1100">
                          <a:effectLst/>
                        </a:rPr>
                        <a:t>Senior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Low</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Excellent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6"/>
                  </a:ext>
                </a:extLst>
              </a:tr>
              <a:tr h="248160">
                <a:tc>
                  <a:txBody>
                    <a:bodyPr/>
                    <a:lstStyle/>
                    <a:p>
                      <a:pPr algn="ctr">
                        <a:lnSpc>
                          <a:spcPct val="107000"/>
                        </a:lnSpc>
                        <a:spcAft>
                          <a:spcPts val="0"/>
                        </a:spcAft>
                      </a:pPr>
                      <a:r>
                        <a:rPr lang="en-IN" sz="1100">
                          <a:effectLst/>
                        </a:rPr>
                        <a:t>Middle_aged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Low</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Excellent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7"/>
                  </a:ext>
                </a:extLst>
              </a:tr>
              <a:tr h="222080">
                <a:tc>
                  <a:txBody>
                    <a:bodyPr/>
                    <a:lstStyle/>
                    <a:p>
                      <a:pPr algn="ctr">
                        <a:lnSpc>
                          <a:spcPct val="107000"/>
                        </a:lnSpc>
                        <a:spcAft>
                          <a:spcPts val="0"/>
                        </a:spcAft>
                      </a:pPr>
                      <a:r>
                        <a:rPr lang="en-IN" sz="1100">
                          <a:effectLst/>
                        </a:rPr>
                        <a:t>Youth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Medium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a:effectLst/>
                        </a:rPr>
                        <a:t>Fair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8"/>
                  </a:ext>
                </a:extLst>
              </a:tr>
              <a:tr h="222080">
                <a:tc>
                  <a:txBody>
                    <a:bodyPr/>
                    <a:lstStyle/>
                    <a:p>
                      <a:pPr algn="ctr">
                        <a:lnSpc>
                          <a:spcPct val="107000"/>
                        </a:lnSpc>
                        <a:spcAft>
                          <a:spcPts val="0"/>
                        </a:spcAft>
                      </a:pPr>
                      <a:r>
                        <a:rPr lang="en-IN" sz="1100">
                          <a:effectLst/>
                        </a:rPr>
                        <a:t>Youth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Low</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Fair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9"/>
                  </a:ext>
                </a:extLst>
              </a:tr>
              <a:tr h="222080">
                <a:tc>
                  <a:txBody>
                    <a:bodyPr/>
                    <a:lstStyle/>
                    <a:p>
                      <a:pPr algn="ctr">
                        <a:lnSpc>
                          <a:spcPct val="107000"/>
                        </a:lnSpc>
                        <a:spcAft>
                          <a:spcPts val="0"/>
                        </a:spcAft>
                      </a:pPr>
                      <a:r>
                        <a:rPr lang="en-IN" sz="1100">
                          <a:effectLst/>
                        </a:rPr>
                        <a:t>Senior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Medium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Fair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10"/>
                  </a:ext>
                </a:extLst>
              </a:tr>
              <a:tr h="222080">
                <a:tc>
                  <a:txBody>
                    <a:bodyPr/>
                    <a:lstStyle/>
                    <a:p>
                      <a:pPr algn="ctr">
                        <a:lnSpc>
                          <a:spcPct val="107000"/>
                        </a:lnSpc>
                        <a:spcAft>
                          <a:spcPts val="0"/>
                        </a:spcAft>
                      </a:pPr>
                      <a:r>
                        <a:rPr lang="en-IN" sz="1100">
                          <a:effectLst/>
                        </a:rPr>
                        <a:t>Youth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Medium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Excellent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11"/>
                  </a:ext>
                </a:extLst>
              </a:tr>
              <a:tr h="254680">
                <a:tc>
                  <a:txBody>
                    <a:bodyPr/>
                    <a:lstStyle/>
                    <a:p>
                      <a:pPr algn="ctr">
                        <a:lnSpc>
                          <a:spcPct val="107000"/>
                        </a:lnSpc>
                        <a:spcAft>
                          <a:spcPts val="0"/>
                        </a:spcAft>
                      </a:pPr>
                      <a:r>
                        <a:rPr lang="en-IN" sz="1100">
                          <a:effectLst/>
                        </a:rPr>
                        <a:t>Middle_aged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Medium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Excellent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12"/>
                  </a:ext>
                </a:extLst>
              </a:tr>
              <a:tr h="228600">
                <a:tc>
                  <a:txBody>
                    <a:bodyPr/>
                    <a:lstStyle/>
                    <a:p>
                      <a:pPr algn="ctr">
                        <a:lnSpc>
                          <a:spcPct val="107000"/>
                        </a:lnSpc>
                        <a:spcAft>
                          <a:spcPts val="0"/>
                        </a:spcAft>
                      </a:pPr>
                      <a:r>
                        <a:rPr lang="en-IN" sz="1100">
                          <a:effectLst/>
                        </a:rPr>
                        <a:t>Middle_aged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High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Fair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13"/>
                  </a:ext>
                </a:extLst>
              </a:tr>
              <a:tr h="222080">
                <a:tc>
                  <a:txBody>
                    <a:bodyPr/>
                    <a:lstStyle/>
                    <a:p>
                      <a:pPr algn="ctr">
                        <a:lnSpc>
                          <a:spcPct val="107000"/>
                        </a:lnSpc>
                        <a:spcAft>
                          <a:spcPts val="0"/>
                        </a:spcAft>
                      </a:pPr>
                      <a:r>
                        <a:rPr lang="en-IN" sz="1100" dirty="0">
                          <a:effectLst/>
                        </a:rPr>
                        <a:t>Senior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Medium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a:effectLst/>
                        </a:rPr>
                        <a:t>Excellent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100" dirty="0">
                          <a:effectLst/>
                        </a:rPr>
                        <a:t>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14"/>
                  </a:ext>
                </a:extLst>
              </a:tr>
            </a:tbl>
          </a:graphicData>
        </a:graphic>
      </p:graphicFrame>
    </p:spTree>
    <p:extLst>
      <p:ext uri="{BB962C8B-B14F-4D97-AF65-F5344CB8AC3E}">
        <p14:creationId xmlns:p14="http://schemas.microsoft.com/office/powerpoint/2010/main" val="2779597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Naïve Bayesian Classifier:  An Example</a:t>
            </a:r>
          </a:p>
        </p:txBody>
      </p:sp>
      <mc:AlternateContent xmlns:mc="http://schemas.openxmlformats.org/markup-compatibility/2006" xmlns:a14="http://schemas.microsoft.com/office/drawing/2010/main">
        <mc:Choice Requires="a14">
          <p:sp>
            <p:nvSpPr>
              <p:cNvPr id="17411" name="Rectangle 3"/>
              <p:cNvSpPr>
                <a:spLocks noGrp="1" noChangeArrowheads="1"/>
              </p:cNvSpPr>
              <p:nvPr>
                <p:ph type="body" idx="1"/>
              </p:nvPr>
            </p:nvSpPr>
            <p:spPr>
              <a:xfrm>
                <a:off x="1182688" y="1828800"/>
                <a:ext cx="7772400" cy="5029200"/>
              </a:xfrm>
            </p:spPr>
            <p:txBody>
              <a:bodyPr/>
              <a:lstStyle/>
              <a:p>
                <a:pPr eaLnBrk="1" hangingPunct="1">
                  <a:lnSpc>
                    <a:spcPct val="80000"/>
                  </a:lnSpc>
                </a:pPr>
                <a:endParaRPr lang="en-US" altLang="en-US" sz="2400" dirty="0">
                  <a:ea typeface="ＭＳ Ｐゴシック" panose="020B0600070205080204" pitchFamily="34" charset="-128"/>
                </a:endParaRPr>
              </a:p>
              <a:p>
                <a:pPr marL="0" indent="0" eaLnBrk="1" hangingPunct="1">
                  <a:lnSpc>
                    <a:spcPct val="80000"/>
                  </a:lnSpc>
                  <a:buNone/>
                </a:pPr>
                <a:r>
                  <a:rPr lang="en-US" altLang="en-US" sz="2000" dirty="0">
                    <a:ea typeface="ＭＳ Ｐゴシック" panose="020B0600070205080204" pitchFamily="34" charset="-128"/>
                  </a:rPr>
                  <a:t>Apply Naïve Bayes Classifier to classify the following tuple </a:t>
                </a:r>
              </a:p>
              <a:p>
                <a:pPr marL="0" indent="0" eaLnBrk="1" hangingPunct="1">
                  <a:lnSpc>
                    <a:spcPct val="80000"/>
                  </a:lnSpc>
                  <a:buNone/>
                </a:pPr>
                <a:r>
                  <a:rPr lang="en-US" altLang="en-US" sz="2000" dirty="0">
                    <a:ea typeface="ＭＳ Ｐゴシック" panose="020B0600070205080204" pitchFamily="34" charset="-128"/>
                  </a:rPr>
                  <a:t>X = ( </a:t>
                </a:r>
                <a:r>
                  <a:rPr lang="en-US" altLang="en-US" sz="2000" dirty="0" err="1">
                    <a:ea typeface="ＭＳ Ｐゴシック" panose="020B0600070205080204" pitchFamily="34" charset="-128"/>
                  </a:rPr>
                  <a:t>Age_group</a:t>
                </a:r>
                <a:r>
                  <a:rPr lang="en-US" altLang="en-US" sz="2000">
                    <a:ea typeface="ＭＳ Ｐゴシック" panose="020B0600070205080204" pitchFamily="34" charset="-128"/>
                  </a:rPr>
                  <a:t> = Youth</a:t>
                </a:r>
                <a:r>
                  <a:rPr lang="en-US" altLang="en-US" sz="2000" dirty="0">
                    <a:ea typeface="ＭＳ Ｐゴシック" panose="020B0600070205080204" pitchFamily="34" charset="-128"/>
                  </a:rPr>
                  <a:t>, income = medium, student = yes, </a:t>
                </a:r>
                <a:r>
                  <a:rPr lang="en-US" altLang="en-US" sz="2000" dirty="0" err="1">
                    <a:ea typeface="ＭＳ Ｐゴシック" panose="020B0600070205080204" pitchFamily="34" charset="-128"/>
                  </a:rPr>
                  <a:t>credit_rating</a:t>
                </a:r>
                <a:r>
                  <a:rPr lang="en-US" altLang="en-US" sz="2000" dirty="0">
                    <a:ea typeface="ＭＳ Ｐゴシック" panose="020B0600070205080204" pitchFamily="34" charset="-128"/>
                  </a:rPr>
                  <a:t> = fair)</a:t>
                </a:r>
              </a:p>
              <a:p>
                <a:pPr eaLnBrk="1" hangingPunct="1">
                  <a:lnSpc>
                    <a:spcPct val="80000"/>
                  </a:lnSpc>
                </a:pPr>
                <a:r>
                  <a:rPr lang="en-US" altLang="en-US" sz="2400" dirty="0">
                    <a:ea typeface="ＭＳ Ｐゴシック" panose="020B0600070205080204" pitchFamily="34" charset="-128"/>
                  </a:rPr>
                  <a:t>P(C</a:t>
                </a:r>
                <a:r>
                  <a:rPr lang="en-US" altLang="en-US" sz="2400" baseline="-25000" dirty="0">
                    <a:ea typeface="ＭＳ Ｐゴシック" panose="020B0600070205080204" pitchFamily="34" charset="-128"/>
                  </a:rPr>
                  <a:t>i</a:t>
                </a:r>
                <a:r>
                  <a:rPr lang="en-US" altLang="en-US" sz="2400" dirty="0">
                    <a:ea typeface="ＭＳ Ｐゴシック" panose="020B0600070205080204" pitchFamily="34" charset="-128"/>
                  </a:rPr>
                  <a:t>):    </a:t>
                </a:r>
                <a:r>
                  <a:rPr lang="en-US" altLang="en-US" sz="1800" dirty="0">
                    <a:ea typeface="ＭＳ Ｐゴシック" panose="020B0600070205080204" pitchFamily="34" charset="-128"/>
                  </a:rPr>
                  <a:t>P(</a:t>
                </a:r>
                <a14:m>
                  <m:oMath xmlns:m="http://schemas.openxmlformats.org/officeDocument/2006/math">
                    <m:sSub>
                      <m:sSubPr>
                        <m:ctrlPr>
                          <a:rPr lang="en-US" altLang="en-US" sz="1800" i="1" smtClean="0">
                            <a:latin typeface="Cambria Math" panose="02040503050406030204" pitchFamily="18" charset="0"/>
                            <a:ea typeface="ＭＳ Ｐゴシック" panose="020B0600070205080204" pitchFamily="34" charset="-128"/>
                          </a:rPr>
                        </m:ctrlPr>
                      </m:sSubPr>
                      <m:e>
                        <m:r>
                          <a:rPr lang="en-IN" altLang="en-US" sz="1800" b="0" i="1" smtClean="0">
                            <a:latin typeface="Cambria Math" panose="02040503050406030204" pitchFamily="18" charset="0"/>
                            <a:ea typeface="ＭＳ Ｐゴシック" panose="020B0600070205080204" pitchFamily="34" charset="-128"/>
                          </a:rPr>
                          <m:t>𝐶</m:t>
                        </m:r>
                      </m:e>
                      <m:sub>
                        <m:r>
                          <a:rPr lang="en-IN" altLang="en-US" sz="1800" b="0" i="1" smtClean="0">
                            <a:latin typeface="Cambria Math" panose="02040503050406030204" pitchFamily="18" charset="0"/>
                            <a:ea typeface="ＭＳ Ｐゴシック" panose="020B0600070205080204" pitchFamily="34" charset="-128"/>
                          </a:rPr>
                          <m:t>1</m:t>
                        </m:r>
                      </m:sub>
                    </m:sSub>
                  </m:oMath>
                </a14:m>
                <a:r>
                  <a:rPr lang="en-US" altLang="en-US" sz="1800" dirty="0">
                    <a:ea typeface="ＭＳ Ｐゴシック" panose="020B0600070205080204" pitchFamily="34" charset="-128"/>
                  </a:rPr>
                  <a:t>) = P(</a:t>
                </a:r>
                <a:r>
                  <a:rPr lang="en-US" altLang="en-US" sz="1800" dirty="0" err="1">
                    <a:ea typeface="ＭＳ Ｐゴシック" panose="020B0600070205080204" pitchFamily="34" charset="-128"/>
                  </a:rPr>
                  <a:t>buys_laptop</a:t>
                </a:r>
                <a:r>
                  <a:rPr lang="en-US" altLang="en-US" sz="1800" dirty="0">
                    <a:ea typeface="ＭＳ Ｐゴシック" panose="020B0600070205080204" pitchFamily="34" charset="-128"/>
                  </a:rPr>
                  <a:t> = “yes”)  = 9/14 = 0.643</a:t>
                </a:r>
              </a:p>
              <a:p>
                <a:pPr eaLnBrk="1" hangingPunct="1">
                  <a:lnSpc>
                    <a:spcPct val="80000"/>
                  </a:lnSpc>
                  <a:buFont typeface="Wingdings" panose="05000000000000000000" pitchFamily="2" charset="2"/>
                  <a:buNone/>
                </a:pPr>
                <a:r>
                  <a:rPr lang="en-US" altLang="en-US" sz="1800" dirty="0">
                    <a:ea typeface="ＭＳ Ｐゴシック" panose="020B0600070205080204" pitchFamily="34" charset="-128"/>
                  </a:rPr>
                  <a:t>                     P(</a:t>
                </a:r>
                <a14:m>
                  <m:oMath xmlns:m="http://schemas.openxmlformats.org/officeDocument/2006/math">
                    <m:sSub>
                      <m:sSubPr>
                        <m:ctrlPr>
                          <a:rPr lang="en-US" altLang="en-US" sz="1800" i="1" smtClean="0">
                            <a:latin typeface="Cambria Math" panose="02040503050406030204" pitchFamily="18" charset="0"/>
                            <a:ea typeface="ＭＳ Ｐゴシック" panose="020B0600070205080204" pitchFamily="34" charset="-128"/>
                          </a:rPr>
                        </m:ctrlPr>
                      </m:sSubPr>
                      <m:e>
                        <m:r>
                          <a:rPr lang="en-IN" altLang="en-US" sz="1800" b="0" i="1" smtClean="0">
                            <a:latin typeface="Cambria Math" panose="02040503050406030204" pitchFamily="18" charset="0"/>
                            <a:ea typeface="ＭＳ Ｐゴシック" panose="020B0600070205080204" pitchFamily="34" charset="-128"/>
                          </a:rPr>
                          <m:t>𝐶</m:t>
                        </m:r>
                      </m:e>
                      <m:sub>
                        <m:r>
                          <a:rPr lang="en-IN" altLang="en-US" sz="1800" b="0" i="1" smtClean="0">
                            <a:latin typeface="Cambria Math" panose="02040503050406030204" pitchFamily="18" charset="0"/>
                            <a:ea typeface="ＭＳ Ｐゴシック" panose="020B0600070205080204" pitchFamily="34" charset="-128"/>
                          </a:rPr>
                          <m:t>2</m:t>
                        </m:r>
                      </m:sub>
                    </m:sSub>
                  </m:oMath>
                </a14:m>
                <a:r>
                  <a:rPr lang="en-US" altLang="en-US" sz="1800" dirty="0">
                    <a:ea typeface="ＭＳ Ｐゴシック" panose="020B0600070205080204" pitchFamily="34" charset="-128"/>
                  </a:rPr>
                  <a:t>) = P(</a:t>
                </a:r>
                <a:r>
                  <a:rPr lang="en-US" altLang="en-US" sz="1800" dirty="0" err="1">
                    <a:ea typeface="ＭＳ Ｐゴシック" panose="020B0600070205080204" pitchFamily="34" charset="-128"/>
                  </a:rPr>
                  <a:t>buys_laptop</a:t>
                </a:r>
                <a:r>
                  <a:rPr lang="en-US" altLang="en-US" sz="1800" dirty="0">
                    <a:ea typeface="ＭＳ Ｐゴシック" panose="020B0600070205080204" pitchFamily="34" charset="-128"/>
                  </a:rPr>
                  <a:t> = “no”) = 5/14= 0.357</a:t>
                </a:r>
              </a:p>
              <a:p>
                <a:pPr eaLnBrk="1" hangingPunct="1">
                  <a:lnSpc>
                    <a:spcPct val="80000"/>
                  </a:lnSpc>
                  <a:buFont typeface="Wingdings" panose="05000000000000000000" pitchFamily="2" charset="2"/>
                  <a:buNone/>
                </a:pPr>
                <a:endParaRPr lang="en-US" altLang="en-US" sz="1800" dirty="0">
                  <a:ea typeface="ＭＳ Ｐゴシック" panose="020B0600070205080204" pitchFamily="34" charset="-128"/>
                </a:endParaRPr>
              </a:p>
              <a:p>
                <a:pPr eaLnBrk="1" hangingPunct="1">
                  <a:lnSpc>
                    <a:spcPct val="80000"/>
                  </a:lnSpc>
                </a:pPr>
                <a:r>
                  <a:rPr lang="en-US" altLang="en-US" sz="2400" dirty="0">
                    <a:ea typeface="ＭＳ Ｐゴシック" panose="020B0600070205080204" pitchFamily="34" charset="-128"/>
                  </a:rPr>
                  <a:t>Compute P(</a:t>
                </a:r>
                <a:r>
                  <a:rPr lang="en-US" altLang="en-US" sz="2400" dirty="0" err="1">
                    <a:ea typeface="ＭＳ Ｐゴシック" panose="020B0600070205080204" pitchFamily="34" charset="-128"/>
                  </a:rPr>
                  <a:t>X|C</a:t>
                </a:r>
                <a:r>
                  <a:rPr lang="en-US" altLang="en-US" sz="2400" baseline="-25000" dirty="0" err="1">
                    <a:ea typeface="ＭＳ Ｐゴシック" panose="020B0600070205080204" pitchFamily="34" charset="-128"/>
                  </a:rPr>
                  <a:t>i</a:t>
                </a:r>
                <a:r>
                  <a:rPr lang="en-US" altLang="en-US" sz="2400" dirty="0">
                    <a:ea typeface="ＭＳ Ｐゴシック" panose="020B0600070205080204" pitchFamily="34" charset="-128"/>
                  </a:rPr>
                  <a:t>) for each class</a:t>
                </a:r>
              </a:p>
              <a:p>
                <a:pPr eaLnBrk="1" hangingPunct="1">
                  <a:lnSpc>
                    <a:spcPct val="80000"/>
                  </a:lnSpc>
                  <a:buFont typeface="Wingdings" panose="05000000000000000000" pitchFamily="2" charset="2"/>
                  <a:buNone/>
                </a:pPr>
                <a:r>
                  <a:rPr lang="en-US" altLang="en-US" sz="1800" dirty="0">
                    <a:ea typeface="ＭＳ Ｐゴシック" panose="020B0600070205080204" pitchFamily="34" charset="-128"/>
                  </a:rPr>
                  <a:t>     P(</a:t>
                </a:r>
                <a:r>
                  <a:rPr lang="en-US" altLang="en-US" sz="1800" dirty="0" err="1">
                    <a:ea typeface="ＭＳ Ｐゴシック" panose="020B0600070205080204" pitchFamily="34" charset="-128"/>
                  </a:rPr>
                  <a:t>age_group</a:t>
                </a:r>
                <a:r>
                  <a:rPr lang="en-US" altLang="en-US" sz="1800" dirty="0">
                    <a:ea typeface="ＭＳ Ｐゴシック" panose="020B0600070205080204" pitchFamily="34" charset="-128"/>
                  </a:rPr>
                  <a:t> = “youth” | </a:t>
                </a:r>
                <a:r>
                  <a:rPr lang="en-US" altLang="en-US" sz="1800" dirty="0" err="1">
                    <a:ea typeface="ＭＳ Ｐゴシック" panose="020B0600070205080204" pitchFamily="34" charset="-128"/>
                  </a:rPr>
                  <a:t>buys_laptop</a:t>
                </a:r>
                <a:r>
                  <a:rPr lang="en-US" altLang="en-US" sz="1800" dirty="0">
                    <a:ea typeface="ＭＳ Ｐゴシック" panose="020B0600070205080204" pitchFamily="34" charset="-128"/>
                  </a:rPr>
                  <a:t> = “yes”)  = 2/9 = 0.222</a:t>
                </a:r>
              </a:p>
              <a:p>
                <a:pPr eaLnBrk="1" hangingPunct="1">
                  <a:lnSpc>
                    <a:spcPct val="80000"/>
                  </a:lnSpc>
                  <a:buFont typeface="Wingdings" panose="05000000000000000000" pitchFamily="2" charset="2"/>
                  <a:buNone/>
                </a:pPr>
                <a:r>
                  <a:rPr lang="en-US" altLang="en-US" sz="1800" dirty="0">
                    <a:ea typeface="ＭＳ Ｐゴシック" panose="020B0600070205080204" pitchFamily="34" charset="-128"/>
                  </a:rPr>
                  <a:t>     P(</a:t>
                </a:r>
                <a:r>
                  <a:rPr lang="en-US" altLang="en-US" sz="1800" dirty="0" err="1">
                    <a:ea typeface="ＭＳ Ｐゴシック" panose="020B0600070205080204" pitchFamily="34" charset="-128"/>
                  </a:rPr>
                  <a:t>age_group</a:t>
                </a:r>
                <a:r>
                  <a:rPr lang="en-US" altLang="en-US" sz="1800" dirty="0">
                    <a:ea typeface="ＭＳ Ｐゴシック" panose="020B0600070205080204" pitchFamily="34" charset="-128"/>
                  </a:rPr>
                  <a:t> = “youth” | </a:t>
                </a:r>
                <a:r>
                  <a:rPr lang="en-US" altLang="en-US" sz="1800" dirty="0" err="1">
                    <a:ea typeface="ＭＳ Ｐゴシック" panose="020B0600070205080204" pitchFamily="34" charset="-128"/>
                  </a:rPr>
                  <a:t>buys_laptop</a:t>
                </a:r>
                <a:r>
                  <a:rPr lang="en-US" altLang="en-US" sz="1800" dirty="0">
                    <a:ea typeface="ＭＳ Ｐゴシック" panose="020B0600070205080204" pitchFamily="34" charset="-128"/>
                  </a:rPr>
                  <a:t> = “no”) = 3/5 = 0.6</a:t>
                </a:r>
              </a:p>
              <a:p>
                <a:pPr eaLnBrk="1" hangingPunct="1">
                  <a:lnSpc>
                    <a:spcPct val="80000"/>
                  </a:lnSpc>
                  <a:buFont typeface="Wingdings" panose="05000000000000000000" pitchFamily="2" charset="2"/>
                  <a:buNone/>
                </a:pPr>
                <a:r>
                  <a:rPr lang="en-US" altLang="en-US" sz="1800" dirty="0">
                    <a:ea typeface="ＭＳ Ｐゴシック" panose="020B0600070205080204" pitchFamily="34" charset="-128"/>
                  </a:rPr>
                  <a:t>     P(income = “medium” | </a:t>
                </a:r>
                <a:r>
                  <a:rPr lang="en-US" altLang="en-US" sz="1800" dirty="0" err="1">
                    <a:ea typeface="ＭＳ Ｐゴシック" panose="020B0600070205080204" pitchFamily="34" charset="-128"/>
                  </a:rPr>
                  <a:t>buys_laptop</a:t>
                </a:r>
                <a:r>
                  <a:rPr lang="en-US" altLang="en-US" sz="1800" dirty="0">
                    <a:ea typeface="ＭＳ Ｐゴシック" panose="020B0600070205080204" pitchFamily="34" charset="-128"/>
                  </a:rPr>
                  <a:t> = “yes”) = 4/9 = 0.444</a:t>
                </a:r>
              </a:p>
              <a:p>
                <a:pPr eaLnBrk="1" hangingPunct="1">
                  <a:lnSpc>
                    <a:spcPct val="80000"/>
                  </a:lnSpc>
                  <a:buFont typeface="Wingdings" panose="05000000000000000000" pitchFamily="2" charset="2"/>
                  <a:buNone/>
                </a:pPr>
                <a:r>
                  <a:rPr lang="en-US" altLang="en-US" sz="1800" dirty="0">
                    <a:ea typeface="ＭＳ Ｐゴシック" panose="020B0600070205080204" pitchFamily="34" charset="-128"/>
                  </a:rPr>
                  <a:t>     P(income = “medium” | </a:t>
                </a:r>
                <a:r>
                  <a:rPr lang="en-US" altLang="en-US" sz="1800" dirty="0" err="1">
                    <a:ea typeface="ＭＳ Ｐゴシック" panose="020B0600070205080204" pitchFamily="34" charset="-128"/>
                  </a:rPr>
                  <a:t>buys_laptop</a:t>
                </a:r>
                <a:r>
                  <a:rPr lang="en-US" altLang="en-US" sz="1800" dirty="0">
                    <a:ea typeface="ＭＳ Ｐゴシック" panose="020B0600070205080204" pitchFamily="34" charset="-128"/>
                  </a:rPr>
                  <a:t> = “no”) = 2/5 = 0.4</a:t>
                </a:r>
              </a:p>
              <a:p>
                <a:pPr eaLnBrk="1" hangingPunct="1">
                  <a:lnSpc>
                    <a:spcPct val="80000"/>
                  </a:lnSpc>
                  <a:buFont typeface="Wingdings" panose="05000000000000000000" pitchFamily="2" charset="2"/>
                  <a:buNone/>
                </a:pPr>
                <a:r>
                  <a:rPr lang="en-US" altLang="en-US" sz="1800" dirty="0">
                    <a:ea typeface="ＭＳ Ｐゴシック" panose="020B0600070205080204" pitchFamily="34" charset="-128"/>
                  </a:rPr>
                  <a:t>     P(student = “yes” | </a:t>
                </a:r>
                <a:r>
                  <a:rPr lang="en-US" altLang="en-US" sz="1800" dirty="0" err="1">
                    <a:ea typeface="ＭＳ Ｐゴシック" panose="020B0600070205080204" pitchFamily="34" charset="-128"/>
                  </a:rPr>
                  <a:t>buys_laptop</a:t>
                </a:r>
                <a:r>
                  <a:rPr lang="en-US" altLang="en-US" sz="1800" dirty="0">
                    <a:ea typeface="ＭＳ Ｐゴシック" panose="020B0600070205080204" pitchFamily="34" charset="-128"/>
                  </a:rPr>
                  <a:t> = “yes) = 6/9 = 0.667</a:t>
                </a:r>
              </a:p>
              <a:p>
                <a:pPr eaLnBrk="1" hangingPunct="1">
                  <a:lnSpc>
                    <a:spcPct val="80000"/>
                  </a:lnSpc>
                  <a:buFont typeface="Wingdings" panose="05000000000000000000" pitchFamily="2" charset="2"/>
                  <a:buNone/>
                </a:pPr>
                <a:r>
                  <a:rPr lang="en-US" altLang="en-US" sz="1800" dirty="0">
                    <a:ea typeface="ＭＳ Ｐゴシック" panose="020B0600070205080204" pitchFamily="34" charset="-128"/>
                  </a:rPr>
                  <a:t>     P(student = “yes” | </a:t>
                </a:r>
                <a:r>
                  <a:rPr lang="en-US" altLang="en-US" sz="1800" dirty="0" err="1">
                    <a:ea typeface="ＭＳ Ｐゴシック" panose="020B0600070205080204" pitchFamily="34" charset="-128"/>
                  </a:rPr>
                  <a:t>buys_laptop</a:t>
                </a:r>
                <a:r>
                  <a:rPr lang="en-US" altLang="en-US" sz="1800" dirty="0">
                    <a:ea typeface="ＭＳ Ｐゴシック" panose="020B0600070205080204" pitchFamily="34" charset="-128"/>
                  </a:rPr>
                  <a:t> = “no”) = 1/5 = 0.2</a:t>
                </a:r>
              </a:p>
              <a:p>
                <a:pPr eaLnBrk="1" hangingPunct="1">
                  <a:lnSpc>
                    <a:spcPct val="80000"/>
                  </a:lnSpc>
                  <a:buFont typeface="Wingdings" panose="05000000000000000000" pitchFamily="2" charset="2"/>
                  <a:buNone/>
                </a:pPr>
                <a:r>
                  <a:rPr lang="en-US" altLang="en-US" sz="1800" dirty="0">
                    <a:ea typeface="ＭＳ Ｐゴシック" panose="020B0600070205080204" pitchFamily="34" charset="-128"/>
                  </a:rPr>
                  <a:t>     P(</a:t>
                </a:r>
                <a:r>
                  <a:rPr lang="en-US" altLang="en-US" sz="1800" dirty="0" err="1">
                    <a:ea typeface="ＭＳ Ｐゴシック" panose="020B0600070205080204" pitchFamily="34" charset="-128"/>
                  </a:rPr>
                  <a:t>credit_rating</a:t>
                </a:r>
                <a:r>
                  <a:rPr lang="en-US" altLang="en-US" sz="1800" dirty="0">
                    <a:ea typeface="ＭＳ Ｐゴシック" panose="020B0600070205080204" pitchFamily="34" charset="-128"/>
                  </a:rPr>
                  <a:t> = “fair” | </a:t>
                </a:r>
                <a:r>
                  <a:rPr lang="en-US" altLang="en-US" sz="1800" dirty="0" err="1">
                    <a:ea typeface="ＭＳ Ｐゴシック" panose="020B0600070205080204" pitchFamily="34" charset="-128"/>
                  </a:rPr>
                  <a:t>buys_laptop</a:t>
                </a:r>
                <a:r>
                  <a:rPr lang="en-US" altLang="en-US" sz="1800" dirty="0">
                    <a:ea typeface="ＭＳ Ｐゴシック" panose="020B0600070205080204" pitchFamily="34" charset="-128"/>
                  </a:rPr>
                  <a:t> = “yes”) = 6/9 = 0.667</a:t>
                </a:r>
              </a:p>
              <a:p>
                <a:pPr eaLnBrk="1" hangingPunct="1">
                  <a:lnSpc>
                    <a:spcPct val="80000"/>
                  </a:lnSpc>
                  <a:buFont typeface="Wingdings" panose="05000000000000000000" pitchFamily="2" charset="2"/>
                  <a:buNone/>
                </a:pPr>
                <a:r>
                  <a:rPr lang="en-US" altLang="en-US" sz="1800" dirty="0">
                    <a:ea typeface="ＭＳ Ｐゴシック" panose="020B0600070205080204" pitchFamily="34" charset="-128"/>
                  </a:rPr>
                  <a:t>     P(</a:t>
                </a:r>
                <a:r>
                  <a:rPr lang="en-US" altLang="en-US" sz="1800" dirty="0" err="1">
                    <a:ea typeface="ＭＳ Ｐゴシック" panose="020B0600070205080204" pitchFamily="34" charset="-128"/>
                  </a:rPr>
                  <a:t>credit_rating</a:t>
                </a:r>
                <a:r>
                  <a:rPr lang="en-US" altLang="en-US" sz="1800" dirty="0">
                    <a:ea typeface="ＭＳ Ｐゴシック" panose="020B0600070205080204" pitchFamily="34" charset="-128"/>
                  </a:rPr>
                  <a:t> = “fair” | </a:t>
                </a:r>
                <a:r>
                  <a:rPr lang="en-US" altLang="en-US" sz="1800" dirty="0" err="1">
                    <a:ea typeface="ＭＳ Ｐゴシック" panose="020B0600070205080204" pitchFamily="34" charset="-128"/>
                  </a:rPr>
                  <a:t>buys_laptop</a:t>
                </a:r>
                <a:r>
                  <a:rPr lang="en-US" altLang="en-US" sz="1800" dirty="0">
                    <a:ea typeface="ＭＳ Ｐゴシック" panose="020B0600070205080204" pitchFamily="34" charset="-128"/>
                  </a:rPr>
                  <a:t> = “no”) = 2/5 = 0.4</a:t>
                </a:r>
              </a:p>
              <a:p>
                <a:pPr eaLnBrk="1" hangingPunct="1">
                  <a:lnSpc>
                    <a:spcPct val="80000"/>
                  </a:lnSpc>
                </a:pPr>
                <a:endParaRPr lang="en-US" altLang="en-US" sz="1800" dirty="0">
                  <a:ea typeface="ＭＳ Ｐゴシック" panose="020B0600070205080204" pitchFamily="34" charset="-128"/>
                </a:endParaRPr>
              </a:p>
            </p:txBody>
          </p:sp>
        </mc:Choice>
        <mc:Fallback xmlns="">
          <p:sp>
            <p:nvSpPr>
              <p:cNvPr id="17411" name="Rectangle 3"/>
              <p:cNvSpPr>
                <a:spLocks noGrp="1" noRot="1" noChangeAspect="1" noMove="1" noResize="1" noEditPoints="1" noAdjustHandles="1" noChangeArrowheads="1" noChangeShapeType="1" noTextEdit="1"/>
              </p:cNvSpPr>
              <p:nvPr>
                <p:ph type="body" idx="1"/>
              </p:nvPr>
            </p:nvSpPr>
            <p:spPr>
              <a:xfrm>
                <a:off x="1182688" y="1828800"/>
                <a:ext cx="7772400" cy="5029200"/>
              </a:xfrm>
              <a:blipFill rotWithShape="0">
                <a:blip r:embed="rId2"/>
                <a:stretch>
                  <a:fillRect l="-784"/>
                </a:stretch>
              </a:blipFill>
            </p:spPr>
            <p:txBody>
              <a:bodyPr/>
              <a:lstStyle/>
              <a:p>
                <a:r>
                  <a:rPr lang="en-IN">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Naïve Bayesian Classifier:  An Example</a:t>
            </a:r>
          </a:p>
        </p:txBody>
      </p:sp>
      <p:sp>
        <p:nvSpPr>
          <p:cNvPr id="18435"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endParaRPr lang="en-US" altLang="en-US" sz="1600" b="1" dirty="0">
              <a:ea typeface="ＭＳ Ｐゴシック" panose="020B0600070205080204" pitchFamily="34" charset="-128"/>
            </a:endParaRPr>
          </a:p>
          <a:p>
            <a:pPr eaLnBrk="1" hangingPunct="1">
              <a:lnSpc>
                <a:spcPct val="80000"/>
              </a:lnSpc>
              <a:buFont typeface="Wingdings" panose="05000000000000000000" pitchFamily="2" charset="2"/>
              <a:buNone/>
            </a:pPr>
            <a:r>
              <a:rPr lang="en-US" altLang="en-US" sz="1600" b="1" dirty="0">
                <a:ea typeface="ＭＳ Ｐゴシック" panose="020B0600070205080204" pitchFamily="34" charset="-128"/>
              </a:rPr>
              <a:t>P(</a:t>
            </a:r>
            <a:r>
              <a:rPr lang="en-US" altLang="en-US" sz="1600" b="1" dirty="0" err="1">
                <a:ea typeface="ＭＳ Ｐゴシック" panose="020B0600070205080204" pitchFamily="34" charset="-128"/>
              </a:rPr>
              <a:t>X|C</a:t>
            </a:r>
            <a:r>
              <a:rPr lang="en-US" altLang="en-US" sz="1600" b="1" baseline="-25000" dirty="0" err="1">
                <a:ea typeface="ＭＳ Ｐゴシック" panose="020B0600070205080204" pitchFamily="34" charset="-128"/>
              </a:rPr>
              <a:t>i</a:t>
            </a:r>
            <a:r>
              <a:rPr lang="en-US" altLang="en-US" sz="1600" b="1" dirty="0">
                <a:ea typeface="ＭＳ Ｐゴシック" panose="020B0600070205080204" pitchFamily="34" charset="-128"/>
              </a:rPr>
              <a:t>) :</a:t>
            </a:r>
            <a:r>
              <a:rPr lang="en-US" altLang="en-US" sz="1600" dirty="0">
                <a:ea typeface="ＭＳ Ｐゴシック" panose="020B0600070205080204" pitchFamily="34" charset="-128"/>
              </a:rPr>
              <a:t> </a:t>
            </a:r>
          </a:p>
          <a:p>
            <a:pPr eaLnBrk="1" hangingPunct="1">
              <a:lnSpc>
                <a:spcPct val="80000"/>
              </a:lnSpc>
              <a:buFont typeface="Wingdings" panose="05000000000000000000" pitchFamily="2" charset="2"/>
              <a:buNone/>
            </a:pPr>
            <a:endParaRPr lang="en-US" altLang="en-US" sz="1600" dirty="0">
              <a:ea typeface="ＭＳ Ｐゴシック" panose="020B0600070205080204" pitchFamily="34" charset="-128"/>
            </a:endParaRPr>
          </a:p>
          <a:p>
            <a:pPr eaLnBrk="1" hangingPunct="1">
              <a:lnSpc>
                <a:spcPct val="80000"/>
              </a:lnSpc>
              <a:buFont typeface="Wingdings" panose="05000000000000000000" pitchFamily="2" charset="2"/>
              <a:buNone/>
            </a:pPr>
            <a:r>
              <a:rPr lang="en-US" altLang="en-US" sz="1600" dirty="0">
                <a:ea typeface="ＭＳ Ｐゴシック" panose="020B0600070205080204" pitchFamily="34" charset="-128"/>
              </a:rPr>
              <a:t>P(</a:t>
            </a:r>
            <a:r>
              <a:rPr lang="en-US" altLang="en-US" sz="1600" dirty="0" err="1">
                <a:ea typeface="ＭＳ Ｐゴシック" panose="020B0600070205080204" pitchFamily="34" charset="-128"/>
              </a:rPr>
              <a:t>X|buys_laptop</a:t>
            </a:r>
            <a:r>
              <a:rPr lang="en-US" altLang="en-US" sz="1600" dirty="0">
                <a:ea typeface="ＭＳ Ｐゴシック" panose="020B0600070205080204" pitchFamily="34" charset="-128"/>
              </a:rPr>
              <a:t> = “yes”) = 0.222 x 0.444 x 0.667 x 0.667 = 0.044</a:t>
            </a:r>
          </a:p>
          <a:p>
            <a:pPr eaLnBrk="1" hangingPunct="1">
              <a:lnSpc>
                <a:spcPct val="80000"/>
              </a:lnSpc>
              <a:buFont typeface="Wingdings" panose="05000000000000000000" pitchFamily="2" charset="2"/>
              <a:buNone/>
            </a:pPr>
            <a:r>
              <a:rPr lang="en-US" altLang="en-US" sz="1600" dirty="0">
                <a:ea typeface="ＭＳ Ｐゴシック" panose="020B0600070205080204" pitchFamily="34" charset="-128"/>
              </a:rPr>
              <a:t>                </a:t>
            </a:r>
          </a:p>
          <a:p>
            <a:pPr eaLnBrk="1" hangingPunct="1">
              <a:lnSpc>
                <a:spcPct val="80000"/>
              </a:lnSpc>
              <a:buFont typeface="Wingdings" panose="05000000000000000000" pitchFamily="2" charset="2"/>
              <a:buNone/>
            </a:pPr>
            <a:r>
              <a:rPr lang="en-US" altLang="en-US" sz="1600" dirty="0">
                <a:ea typeface="ＭＳ Ｐゴシック" panose="020B0600070205080204" pitchFamily="34" charset="-128"/>
              </a:rPr>
              <a:t>P(</a:t>
            </a:r>
            <a:r>
              <a:rPr lang="en-US" altLang="en-US" sz="1600" dirty="0" err="1">
                <a:ea typeface="ＭＳ Ｐゴシック" panose="020B0600070205080204" pitchFamily="34" charset="-128"/>
              </a:rPr>
              <a:t>X|buys_laptop</a:t>
            </a:r>
            <a:r>
              <a:rPr lang="en-US" altLang="en-US" sz="1600" dirty="0">
                <a:ea typeface="ＭＳ Ｐゴシック" panose="020B0600070205080204" pitchFamily="34" charset="-128"/>
              </a:rPr>
              <a:t> = “no”) = 0.6 x 0.4 x 0.2 x 0.4 = 0.019</a:t>
            </a:r>
          </a:p>
          <a:p>
            <a:pPr eaLnBrk="1" hangingPunct="1">
              <a:lnSpc>
                <a:spcPct val="80000"/>
              </a:lnSpc>
              <a:buFont typeface="Wingdings" panose="05000000000000000000" pitchFamily="2" charset="2"/>
              <a:buNone/>
            </a:pPr>
            <a:endParaRPr lang="en-US" altLang="en-US" sz="1600" b="1" dirty="0">
              <a:ea typeface="ＭＳ Ｐゴシック" panose="020B0600070205080204" pitchFamily="34" charset="-128"/>
            </a:endParaRPr>
          </a:p>
          <a:p>
            <a:pPr eaLnBrk="1" hangingPunct="1">
              <a:lnSpc>
                <a:spcPct val="80000"/>
              </a:lnSpc>
              <a:buFont typeface="Wingdings" panose="05000000000000000000" pitchFamily="2" charset="2"/>
              <a:buNone/>
            </a:pPr>
            <a:r>
              <a:rPr lang="en-US" altLang="en-US" sz="1600" b="1" dirty="0">
                <a:ea typeface="ＭＳ Ｐゴシック" panose="020B0600070205080204" pitchFamily="34" charset="-128"/>
              </a:rPr>
              <a:t>P(</a:t>
            </a:r>
            <a:r>
              <a:rPr lang="en-US" altLang="en-US" sz="1600" b="1" dirty="0" err="1">
                <a:ea typeface="ＭＳ Ｐゴシック" panose="020B0600070205080204" pitchFamily="34" charset="-128"/>
              </a:rPr>
              <a:t>X|C</a:t>
            </a:r>
            <a:r>
              <a:rPr lang="en-US" altLang="en-US" sz="1600" b="1" baseline="-25000" dirty="0" err="1">
                <a:ea typeface="ＭＳ Ｐゴシック" panose="020B0600070205080204" pitchFamily="34" charset="-128"/>
              </a:rPr>
              <a:t>i</a:t>
            </a:r>
            <a:r>
              <a:rPr lang="en-US" altLang="en-US" sz="1600" b="1" dirty="0">
                <a:ea typeface="ＭＳ Ｐゴシック" panose="020B0600070205080204" pitchFamily="34" charset="-128"/>
              </a:rPr>
              <a:t>)*P(C</a:t>
            </a:r>
            <a:r>
              <a:rPr lang="en-US" altLang="en-US" sz="1600" b="1" baseline="-25000" dirty="0">
                <a:ea typeface="ＭＳ Ｐゴシック" panose="020B0600070205080204" pitchFamily="34" charset="-128"/>
              </a:rPr>
              <a:t>i</a:t>
            </a:r>
            <a:r>
              <a:rPr lang="en-US" altLang="en-US" sz="1600" b="1" dirty="0">
                <a:ea typeface="ＭＳ Ｐゴシック" panose="020B0600070205080204" pitchFamily="34" charset="-128"/>
              </a:rPr>
              <a:t>) : </a:t>
            </a:r>
            <a:r>
              <a:rPr lang="en-US" altLang="en-US" sz="1600" dirty="0">
                <a:ea typeface="ＭＳ Ｐゴシック" panose="020B0600070205080204" pitchFamily="34" charset="-128"/>
              </a:rPr>
              <a:t>P(</a:t>
            </a:r>
            <a:r>
              <a:rPr lang="en-US" altLang="en-US" sz="1600" dirty="0" err="1">
                <a:ea typeface="ＭＳ Ｐゴシック" panose="020B0600070205080204" pitchFamily="34" charset="-128"/>
              </a:rPr>
              <a:t>X|buys_laptop</a:t>
            </a:r>
            <a:r>
              <a:rPr lang="en-US" altLang="en-US" sz="1600" dirty="0">
                <a:ea typeface="ＭＳ Ｐゴシック" panose="020B0600070205080204" pitchFamily="34" charset="-128"/>
              </a:rPr>
              <a:t> = “yes”) * P(</a:t>
            </a:r>
            <a:r>
              <a:rPr lang="en-US" altLang="en-US" sz="1600" dirty="0" err="1">
                <a:ea typeface="ＭＳ Ｐゴシック" panose="020B0600070205080204" pitchFamily="34" charset="-128"/>
              </a:rPr>
              <a:t>buys_laptop</a:t>
            </a:r>
            <a:r>
              <a:rPr lang="en-US" altLang="en-US" sz="1600" dirty="0">
                <a:ea typeface="ＭＳ Ｐゴシック" panose="020B0600070205080204" pitchFamily="34" charset="-128"/>
              </a:rPr>
              <a:t> = “yes”) = 0.028</a:t>
            </a:r>
          </a:p>
          <a:p>
            <a:pPr eaLnBrk="1" hangingPunct="1">
              <a:lnSpc>
                <a:spcPct val="80000"/>
              </a:lnSpc>
              <a:buFont typeface="Wingdings" panose="05000000000000000000" pitchFamily="2" charset="2"/>
              <a:buNone/>
            </a:pPr>
            <a:r>
              <a:rPr lang="en-US" altLang="en-US" sz="1600" b="1" dirty="0">
                <a:ea typeface="ＭＳ Ｐゴシック" panose="020B0600070205080204" pitchFamily="34" charset="-128"/>
              </a:rPr>
              <a:t>		           </a:t>
            </a:r>
            <a:r>
              <a:rPr lang="en-US" altLang="en-US" sz="1600" dirty="0">
                <a:ea typeface="ＭＳ Ｐゴシック" panose="020B0600070205080204" pitchFamily="34" charset="-128"/>
              </a:rPr>
              <a:t>P(</a:t>
            </a:r>
            <a:r>
              <a:rPr lang="en-US" altLang="en-US" sz="1600" dirty="0" err="1">
                <a:ea typeface="ＭＳ Ｐゴシック" panose="020B0600070205080204" pitchFamily="34" charset="-128"/>
              </a:rPr>
              <a:t>X|buys_laptop</a:t>
            </a:r>
            <a:r>
              <a:rPr lang="en-US" altLang="en-US" sz="1600" dirty="0">
                <a:ea typeface="ＭＳ Ｐゴシック" panose="020B0600070205080204" pitchFamily="34" charset="-128"/>
              </a:rPr>
              <a:t> = “no”) * P(</a:t>
            </a:r>
            <a:r>
              <a:rPr lang="en-US" altLang="en-US" sz="1600" dirty="0" err="1">
                <a:ea typeface="ＭＳ Ｐゴシック" panose="020B0600070205080204" pitchFamily="34" charset="-128"/>
              </a:rPr>
              <a:t>buys_laptop</a:t>
            </a:r>
            <a:r>
              <a:rPr lang="en-US" altLang="en-US" sz="1600" dirty="0">
                <a:ea typeface="ＭＳ Ｐゴシック" panose="020B0600070205080204" pitchFamily="34" charset="-128"/>
              </a:rPr>
              <a:t> = “no”) = 0.007</a:t>
            </a:r>
          </a:p>
          <a:p>
            <a:pPr eaLnBrk="1" hangingPunct="1">
              <a:lnSpc>
                <a:spcPct val="80000"/>
              </a:lnSpc>
              <a:buFont typeface="Wingdings" panose="05000000000000000000" pitchFamily="2" charset="2"/>
              <a:buNone/>
            </a:pPr>
            <a:endParaRPr lang="en-US" altLang="en-US" sz="1600" b="1" dirty="0">
              <a:ea typeface="ＭＳ Ｐゴシック" panose="020B0600070205080204" pitchFamily="34" charset="-128"/>
            </a:endParaRPr>
          </a:p>
          <a:p>
            <a:pPr eaLnBrk="1" hangingPunct="1">
              <a:lnSpc>
                <a:spcPct val="80000"/>
              </a:lnSpc>
              <a:buFont typeface="Wingdings" panose="05000000000000000000" pitchFamily="2" charset="2"/>
              <a:buNone/>
            </a:pPr>
            <a:r>
              <a:rPr lang="en-US" altLang="en-US" sz="1600" b="1" dirty="0">
                <a:ea typeface="ＭＳ Ｐゴシック" panose="020B0600070205080204" pitchFamily="34" charset="-128"/>
              </a:rPr>
              <a:t>Therefore,  X belongs to class (“</a:t>
            </a:r>
            <a:r>
              <a:rPr lang="en-US" altLang="en-US" sz="1600" b="1" dirty="0" err="1">
                <a:ea typeface="ＭＳ Ｐゴシック" panose="020B0600070205080204" pitchFamily="34" charset="-128"/>
              </a:rPr>
              <a:t>buys_laptop</a:t>
            </a:r>
            <a:r>
              <a:rPr lang="en-US" altLang="en-US" sz="1600" b="1" dirty="0">
                <a:ea typeface="ＭＳ Ｐゴシック" panose="020B0600070205080204" pitchFamily="34" charset="-128"/>
              </a:rPr>
              <a:t> = yes”)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the 0-Probability Problem</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2400" y="2017713"/>
                <a:ext cx="8802688" cy="4114800"/>
              </a:xfrm>
            </p:spPr>
            <p:txBody>
              <a:bodyPr/>
              <a:lstStyle/>
              <a:p>
                <a:r>
                  <a:rPr lang="en-IN" sz="2000" dirty="0">
                    <a:solidFill>
                      <a:schemeClr val="tx1"/>
                    </a:solidFill>
                  </a:rPr>
                  <a:t>Naïve Bayesian prediction requires each conditional probability be non-zero. Otherwise, the </a:t>
                </a:r>
                <a:r>
                  <a:rPr lang="en-IN" sz="2000" dirty="0" err="1">
                    <a:solidFill>
                      <a:schemeClr val="tx1"/>
                    </a:solidFill>
                  </a:rPr>
                  <a:t>postreior</a:t>
                </a:r>
                <a:r>
                  <a:rPr lang="en-IN" sz="2000" dirty="0">
                    <a:solidFill>
                      <a:schemeClr val="tx1"/>
                    </a:solidFill>
                  </a:rPr>
                  <a:t> probability will be zero.</a:t>
                </a:r>
              </a:p>
              <a:p>
                <a:pPr marL="0" indent="0">
                  <a:buNone/>
                </a:pPr>
                <a14:m>
                  <m:oMathPara xmlns:m="http://schemas.openxmlformats.org/officeDocument/2006/math">
                    <m:oMathParaPr>
                      <m:jc m:val="centerGroup"/>
                    </m:oMathParaPr>
                    <m:oMath xmlns:m="http://schemas.openxmlformats.org/officeDocument/2006/math">
                      <m:r>
                        <a:rPr lang="en-IN" sz="2000" b="0" i="1" smtClean="0">
                          <a:solidFill>
                            <a:schemeClr val="tx1"/>
                          </a:solidFill>
                          <a:latin typeface="Cambria Math" panose="02040503050406030204" pitchFamily="18" charset="0"/>
                        </a:rPr>
                        <m:t>𝑃</m:t>
                      </m:r>
                      <m:d>
                        <m:dPr>
                          <m:ctrlPr>
                            <a:rPr lang="en-IN" sz="2000" b="0" i="1" smtClean="0">
                              <a:solidFill>
                                <a:schemeClr val="tx1"/>
                              </a:solidFill>
                              <a:latin typeface="Cambria Math" panose="02040503050406030204" pitchFamily="18" charset="0"/>
                            </a:rPr>
                          </m:ctrlPr>
                        </m:dPr>
                        <m:e>
                          <m:r>
                            <a:rPr lang="en-IN" sz="2000" b="0" i="1" smtClean="0">
                              <a:solidFill>
                                <a:schemeClr val="tx1"/>
                              </a:solidFill>
                              <a:latin typeface="Cambria Math" panose="02040503050406030204" pitchFamily="18" charset="0"/>
                            </a:rPr>
                            <m:t>𝑋</m:t>
                          </m:r>
                        </m:e>
                        <m:e>
                          <m:sSub>
                            <m:sSubPr>
                              <m:ctrlPr>
                                <a:rPr lang="en-IN" sz="2000" b="0" i="1" smtClean="0">
                                  <a:solidFill>
                                    <a:schemeClr val="tx1"/>
                                  </a:solidFill>
                                  <a:latin typeface="Cambria Math" panose="02040503050406030204" pitchFamily="18" charset="0"/>
                                </a:rPr>
                              </m:ctrlPr>
                            </m:sSubPr>
                            <m:e>
                              <m:r>
                                <a:rPr lang="en-IN" sz="2000" b="0" i="1" smtClean="0">
                                  <a:solidFill>
                                    <a:schemeClr val="tx1"/>
                                  </a:solidFill>
                                  <a:latin typeface="Cambria Math" panose="02040503050406030204" pitchFamily="18" charset="0"/>
                                </a:rPr>
                                <m:t>𝐶</m:t>
                              </m:r>
                            </m:e>
                            <m:sub>
                              <m:r>
                                <a:rPr lang="en-IN" sz="2000" b="0" i="1" smtClean="0">
                                  <a:solidFill>
                                    <a:schemeClr val="tx1"/>
                                  </a:solidFill>
                                  <a:latin typeface="Cambria Math" panose="02040503050406030204" pitchFamily="18" charset="0"/>
                                </a:rPr>
                                <m:t>𝑖</m:t>
                              </m:r>
                            </m:sub>
                          </m:sSub>
                        </m:e>
                      </m:d>
                      <m:r>
                        <a:rPr lang="en-IN" sz="2000" b="0" i="1" smtClean="0">
                          <a:solidFill>
                            <a:schemeClr val="tx1"/>
                          </a:solidFill>
                          <a:latin typeface="Cambria Math" panose="02040503050406030204" pitchFamily="18" charset="0"/>
                        </a:rPr>
                        <m:t>=</m:t>
                      </m:r>
                      <m:nary>
                        <m:naryPr>
                          <m:chr m:val="∏"/>
                          <m:ctrlPr>
                            <a:rPr lang="en-IN" sz="2000" b="0" i="1" smtClean="0">
                              <a:solidFill>
                                <a:schemeClr val="tx1"/>
                              </a:solidFill>
                              <a:latin typeface="Cambria Math" panose="02040503050406030204" pitchFamily="18" charset="0"/>
                            </a:rPr>
                          </m:ctrlPr>
                        </m:naryPr>
                        <m:sub>
                          <m:r>
                            <m:rPr>
                              <m:brk m:alnAt="23"/>
                            </m:rPr>
                            <a:rPr lang="en-IN" sz="2000" b="0" i="1" smtClean="0">
                              <a:solidFill>
                                <a:schemeClr val="tx1"/>
                              </a:solidFill>
                              <a:latin typeface="Cambria Math" panose="02040503050406030204" pitchFamily="18" charset="0"/>
                            </a:rPr>
                            <m:t>𝑘</m:t>
                          </m:r>
                          <m:r>
                            <a:rPr lang="en-IN" sz="2000" b="0" i="1" smtClean="0">
                              <a:solidFill>
                                <a:schemeClr val="tx1"/>
                              </a:solidFill>
                              <a:latin typeface="Cambria Math" panose="02040503050406030204" pitchFamily="18" charset="0"/>
                            </a:rPr>
                            <m:t>=1</m:t>
                          </m:r>
                        </m:sub>
                        <m:sup>
                          <m:r>
                            <a:rPr lang="en-IN" sz="2000" b="0" i="1" smtClean="0">
                              <a:solidFill>
                                <a:schemeClr val="tx1"/>
                              </a:solidFill>
                              <a:latin typeface="Cambria Math" panose="02040503050406030204" pitchFamily="18" charset="0"/>
                            </a:rPr>
                            <m:t>𝑛</m:t>
                          </m:r>
                        </m:sup>
                        <m:e>
                          <m:r>
                            <a:rPr lang="en-IN" sz="2000" b="0" i="1" smtClean="0">
                              <a:solidFill>
                                <a:schemeClr val="tx1"/>
                              </a:solidFill>
                              <a:latin typeface="Cambria Math" panose="02040503050406030204" pitchFamily="18" charset="0"/>
                            </a:rPr>
                            <m:t>𝑃</m:t>
                          </m:r>
                          <m:r>
                            <a:rPr lang="en-IN" sz="2000" b="0" i="1" smtClean="0">
                              <a:solidFill>
                                <a:schemeClr val="tx1"/>
                              </a:solidFill>
                              <a:latin typeface="Cambria Math" panose="02040503050406030204" pitchFamily="18" charset="0"/>
                            </a:rPr>
                            <m:t>(</m:t>
                          </m:r>
                          <m:sSub>
                            <m:sSubPr>
                              <m:ctrlPr>
                                <a:rPr lang="en-IN" sz="2000" b="0" i="1" smtClean="0">
                                  <a:solidFill>
                                    <a:schemeClr val="tx1"/>
                                  </a:solidFill>
                                  <a:latin typeface="Cambria Math" panose="02040503050406030204" pitchFamily="18" charset="0"/>
                                </a:rPr>
                              </m:ctrlPr>
                            </m:sSubPr>
                            <m:e>
                              <m:r>
                                <a:rPr lang="en-IN" sz="2000" b="0" i="1" smtClean="0">
                                  <a:solidFill>
                                    <a:schemeClr val="tx1"/>
                                  </a:solidFill>
                                  <a:latin typeface="Cambria Math" panose="02040503050406030204" pitchFamily="18" charset="0"/>
                                </a:rPr>
                                <m:t>𝑥</m:t>
                              </m:r>
                            </m:e>
                            <m:sub>
                              <m:r>
                                <a:rPr lang="en-IN" sz="2000" b="0" i="1" smtClean="0">
                                  <a:solidFill>
                                    <a:schemeClr val="tx1"/>
                                  </a:solidFill>
                                  <a:latin typeface="Cambria Math" panose="02040503050406030204" pitchFamily="18" charset="0"/>
                                </a:rPr>
                                <m:t>𝑘</m:t>
                              </m:r>
                            </m:sub>
                          </m:sSub>
                          <m:r>
                            <a:rPr lang="en-IN" sz="2000" b="0" i="1" smtClean="0">
                              <a:solidFill>
                                <a:schemeClr val="tx1"/>
                              </a:solidFill>
                              <a:latin typeface="Cambria Math" panose="02040503050406030204" pitchFamily="18" charset="0"/>
                            </a:rPr>
                            <m:t>|</m:t>
                          </m:r>
                          <m:sSub>
                            <m:sSubPr>
                              <m:ctrlPr>
                                <a:rPr lang="en-IN" sz="2000" b="0" i="1" smtClean="0">
                                  <a:solidFill>
                                    <a:schemeClr val="tx1"/>
                                  </a:solidFill>
                                  <a:latin typeface="Cambria Math" panose="02040503050406030204" pitchFamily="18" charset="0"/>
                                </a:rPr>
                              </m:ctrlPr>
                            </m:sSubPr>
                            <m:e>
                              <m:r>
                                <a:rPr lang="en-IN" sz="2000" b="0" i="1" smtClean="0">
                                  <a:solidFill>
                                    <a:schemeClr val="tx1"/>
                                  </a:solidFill>
                                  <a:latin typeface="Cambria Math" panose="02040503050406030204" pitchFamily="18" charset="0"/>
                                </a:rPr>
                                <m:t>𝐶</m:t>
                              </m:r>
                            </m:e>
                            <m:sub>
                              <m:r>
                                <a:rPr lang="en-IN" sz="2000" b="0" i="1" smtClean="0">
                                  <a:solidFill>
                                    <a:schemeClr val="tx1"/>
                                  </a:solidFill>
                                  <a:latin typeface="Cambria Math" panose="02040503050406030204" pitchFamily="18" charset="0"/>
                                </a:rPr>
                                <m:t>𝑖</m:t>
                              </m:r>
                            </m:sub>
                          </m:sSub>
                          <m:r>
                            <a:rPr lang="en-IN" sz="2000" b="0" i="1" smtClean="0">
                              <a:solidFill>
                                <a:schemeClr val="tx1"/>
                              </a:solidFill>
                              <a:latin typeface="Cambria Math" panose="02040503050406030204" pitchFamily="18" charset="0"/>
                            </a:rPr>
                            <m:t>)</m:t>
                          </m:r>
                        </m:e>
                      </m:nary>
                    </m:oMath>
                  </m:oMathPara>
                </a14:m>
                <a:endParaRPr lang="en-IN" sz="2000" dirty="0">
                  <a:solidFill>
                    <a:schemeClr val="tx1"/>
                  </a:solidFill>
                </a:endParaRPr>
              </a:p>
              <a:p>
                <a:pPr>
                  <a:buFont typeface="Wingdings" panose="05000000000000000000" pitchFamily="2" charset="2"/>
                  <a:buChar char="§"/>
                </a:pPr>
                <a:r>
                  <a:rPr lang="en-IN" sz="2000" dirty="0">
                    <a:solidFill>
                      <a:schemeClr val="tx1"/>
                    </a:solidFill>
                  </a:rPr>
                  <a:t>Example. Suppose we have a dataset with 1000 tuples, income=low(0), income=medium(990), and income=high(10</a:t>
                </a:r>
                <a:r>
                  <a:rPr lang="en-IN" sz="2000" dirty="0" smtClean="0">
                    <a:solidFill>
                      <a:schemeClr val="tx1"/>
                    </a:solidFill>
                  </a:rPr>
                  <a:t>)</a:t>
                </a:r>
              </a:p>
              <a:p>
                <a:pPr>
                  <a:buFont typeface="Wingdings" panose="05000000000000000000" pitchFamily="2" charset="2"/>
                  <a:buChar char="§"/>
                </a:pPr>
                <a:r>
                  <a:rPr lang="en-IN" sz="2000" dirty="0" smtClean="0"/>
                  <a:t>It means out of 1000 tuples 990 persons have medium income, 10 persons have high income but no person has low income.</a:t>
                </a:r>
                <a:endParaRPr lang="en-IN" sz="2000" dirty="0">
                  <a:solidFill>
                    <a:schemeClr val="tx1"/>
                  </a:solidFill>
                </a:endParaRPr>
              </a:p>
              <a:p>
                <a:pPr lvl="1">
                  <a:buFont typeface="Wingdings" panose="05000000000000000000" pitchFamily="2" charset="2"/>
                  <a:buChar char="§"/>
                </a:pPr>
                <a:r>
                  <a:rPr lang="en-IN" sz="2000" dirty="0">
                    <a:solidFill>
                      <a:schemeClr val="tx1"/>
                    </a:solidFill>
                  </a:rPr>
                  <a:t>Use </a:t>
                </a:r>
                <a:r>
                  <a:rPr lang="en-IN" sz="2000" dirty="0" err="1">
                    <a:solidFill>
                      <a:schemeClr val="tx1"/>
                    </a:solidFill>
                  </a:rPr>
                  <a:t>Laplacian</a:t>
                </a:r>
                <a:r>
                  <a:rPr lang="en-IN" sz="2000" dirty="0">
                    <a:solidFill>
                      <a:schemeClr val="tx1"/>
                    </a:solidFill>
                  </a:rPr>
                  <a:t> correction (or </a:t>
                </a:r>
                <a:r>
                  <a:rPr lang="en-IN" sz="2000" dirty="0" err="1">
                    <a:solidFill>
                      <a:schemeClr val="tx1"/>
                    </a:solidFill>
                  </a:rPr>
                  <a:t>Laplacian</a:t>
                </a:r>
                <a:r>
                  <a:rPr lang="en-IN" sz="2000" dirty="0">
                    <a:solidFill>
                      <a:schemeClr val="tx1"/>
                    </a:solidFill>
                  </a:rPr>
                  <a:t> estimator)</a:t>
                </a:r>
              </a:p>
              <a:p>
                <a:pPr lvl="1">
                  <a:buFont typeface="Wingdings" panose="05000000000000000000" pitchFamily="2" charset="2"/>
                  <a:buChar char="§"/>
                </a:pPr>
                <a:r>
                  <a:rPr lang="en-IN" sz="2000" dirty="0">
                    <a:solidFill>
                      <a:schemeClr val="tx1"/>
                    </a:solidFill>
                  </a:rPr>
                  <a:t>Adding 1 to each case</a:t>
                </a:r>
              </a:p>
              <a:p>
                <a:pPr lvl="2">
                  <a:buFont typeface="Wingdings" panose="05000000000000000000" pitchFamily="2" charset="2"/>
                  <a:buChar char="§"/>
                </a:pPr>
                <a:r>
                  <a:rPr lang="en-IN" sz="1600" dirty="0">
                    <a:solidFill>
                      <a:schemeClr val="tx1"/>
                    </a:solidFill>
                  </a:rPr>
                  <a:t>P(income=low)=1/1003</a:t>
                </a:r>
              </a:p>
              <a:p>
                <a:pPr lvl="2">
                  <a:buFont typeface="Wingdings" panose="05000000000000000000" pitchFamily="2" charset="2"/>
                  <a:buChar char="§"/>
                </a:pPr>
                <a:r>
                  <a:rPr lang="en-IN" sz="1600" dirty="0">
                    <a:solidFill>
                      <a:schemeClr val="tx1"/>
                    </a:solidFill>
                  </a:rPr>
                  <a:t>P(income=medium)=991/1003</a:t>
                </a:r>
              </a:p>
              <a:p>
                <a:pPr lvl="2">
                  <a:buFont typeface="Wingdings" panose="05000000000000000000" pitchFamily="2" charset="2"/>
                  <a:buChar char="§"/>
                </a:pPr>
                <a:r>
                  <a:rPr lang="en-IN" sz="1600" dirty="0">
                    <a:solidFill>
                      <a:schemeClr val="tx1"/>
                    </a:solidFill>
                  </a:rPr>
                  <a:t>P(income=high)=11/1003</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2400" y="2017713"/>
                <a:ext cx="8802688" cy="4114800"/>
              </a:xfrm>
              <a:blipFill rotWithShape="0">
                <a:blip r:embed="rId2"/>
                <a:stretch>
                  <a:fillRect t="-889" b="-10963"/>
                </a:stretch>
              </a:blipFill>
            </p:spPr>
            <p:txBody>
              <a:bodyPr/>
              <a:lstStyle/>
              <a:p>
                <a:r>
                  <a:rPr lang="en-IN">
                    <a:noFill/>
                  </a:rPr>
                  <a:t> </a:t>
                </a:r>
              </a:p>
            </p:txBody>
          </p:sp>
        </mc:Fallback>
      </mc:AlternateContent>
    </p:spTree>
    <p:extLst>
      <p:ext uri="{BB962C8B-B14F-4D97-AF65-F5344CB8AC3E}">
        <p14:creationId xmlns:p14="http://schemas.microsoft.com/office/powerpoint/2010/main" val="1628029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a:ea typeface="ＭＳ Ｐゴシック" panose="020B0600070205080204" pitchFamily="34" charset="-128"/>
              </a:rPr>
              <a:t>Naïve Bayesian Classifier</a:t>
            </a:r>
          </a:p>
        </p:txBody>
      </p:sp>
      <p:sp>
        <p:nvSpPr>
          <p:cNvPr id="20483" name="Content Placeholder 2"/>
          <p:cNvSpPr>
            <a:spLocks noGrp="1"/>
          </p:cNvSpPr>
          <p:nvPr>
            <p:ph idx="1"/>
          </p:nvPr>
        </p:nvSpPr>
        <p:spPr/>
        <p:txBody>
          <a:bodyPr/>
          <a:lstStyle/>
          <a:p>
            <a:r>
              <a:rPr lang="en-US" altLang="en-US" sz="2800" dirty="0">
                <a:ea typeface="ＭＳ Ｐゴシック" panose="020B0600070205080204" pitchFamily="34" charset="-128"/>
              </a:rPr>
              <a:t>Advantages</a:t>
            </a:r>
          </a:p>
          <a:p>
            <a:pPr lvl="1"/>
            <a:r>
              <a:rPr lang="en-US" altLang="en-US" sz="2000" dirty="0">
                <a:ea typeface="Arial" panose="020B0604020202020204" pitchFamily="34" charset="0"/>
              </a:rPr>
              <a:t>Easy to implement</a:t>
            </a:r>
          </a:p>
          <a:p>
            <a:pPr lvl="1"/>
            <a:r>
              <a:rPr lang="en-US" altLang="en-US" sz="2000" dirty="0">
                <a:ea typeface="Arial" panose="020B0604020202020204" pitchFamily="34" charset="0"/>
              </a:rPr>
              <a:t>Good results obtained in most of the cases</a:t>
            </a:r>
          </a:p>
          <a:p>
            <a:r>
              <a:rPr lang="en-US" altLang="en-US" sz="2800" dirty="0">
                <a:ea typeface="ＭＳ Ｐゴシック" panose="020B0600070205080204" pitchFamily="34" charset="-128"/>
              </a:rPr>
              <a:t>Disadvantages</a:t>
            </a:r>
          </a:p>
          <a:p>
            <a:pPr lvl="1"/>
            <a:r>
              <a:rPr lang="en-US" altLang="en-US" sz="2000" dirty="0">
                <a:ea typeface="Arial" panose="020B0604020202020204" pitchFamily="34" charset="0"/>
              </a:rPr>
              <a:t>Assumption: class conditional independence, Not always valid for real life problems, since dependencies do exist among variables</a:t>
            </a:r>
          </a:p>
          <a:p>
            <a:pPr lvl="2"/>
            <a:r>
              <a:rPr lang="en-US" altLang="en-US" sz="2000" dirty="0">
                <a:ea typeface="Arial" panose="020B0604020202020204" pitchFamily="34" charset="0"/>
              </a:rPr>
              <a:t>E.g., hospitals, patient’s name, age, family history, etc.</a:t>
            </a:r>
          </a:p>
          <a:p>
            <a:pPr lvl="1"/>
            <a:r>
              <a:rPr lang="en-US" altLang="en-US" sz="2000" dirty="0">
                <a:ea typeface="Arial" panose="020B0604020202020204" pitchFamily="34" charset="0"/>
              </a:rPr>
              <a:t>Dependencies among these cannot be modeled by Naïve Bayesian Classifier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 of Naïve Bayes over KNN and Decision Tree</a:t>
            </a:r>
          </a:p>
        </p:txBody>
      </p:sp>
      <p:sp>
        <p:nvSpPr>
          <p:cNvPr id="3" name="Content Placeholder 2"/>
          <p:cNvSpPr>
            <a:spLocks noGrp="1"/>
          </p:cNvSpPr>
          <p:nvPr>
            <p:ph idx="1"/>
          </p:nvPr>
        </p:nvSpPr>
        <p:spPr>
          <a:xfrm>
            <a:off x="1182688" y="1752600"/>
            <a:ext cx="7772400" cy="5105399"/>
          </a:xfrm>
        </p:spPr>
        <p:txBody>
          <a:bodyPr/>
          <a:lstStyle/>
          <a:p>
            <a:r>
              <a:rPr lang="en-IN" sz="2000" dirty="0"/>
              <a:t>Naïve Bayes Over KNN</a:t>
            </a:r>
          </a:p>
          <a:p>
            <a:pPr lvl="1" algn="just"/>
            <a:r>
              <a:rPr lang="en-IN" sz="1600" dirty="0"/>
              <a:t>KNN doesn't know which attributes are more important. As a result of that, While computing distance between data points (usually Euclidean distance or other generalizations of it), each attribute normally weighs the same to the total distance. This means that attributes which are not so important will have the same influence on the distance compared to more important attributes.</a:t>
            </a:r>
          </a:p>
          <a:p>
            <a:pPr lvl="1" algn="just"/>
            <a:r>
              <a:rPr lang="en-IN" sz="1600" dirty="0"/>
              <a:t>Naïve Bayes is one of the classifiers that handle missing data very well, it just excludes the attribute with missing data when computing posterior probability (i.e. probability of class given data point). With KNN, one can't do classification if there is any missing data. The reason is that, distance is undefined if one or more of attributes (which are essentially dimensions) are missing, unless these attributes are being omitted while computing distance. As a consequence, we need to rely on common solutions for missing data, e.g. imputing average values.</a:t>
            </a:r>
          </a:p>
          <a:p>
            <a:pPr lvl="1" algn="just"/>
            <a:r>
              <a:rPr lang="en-US" sz="1600" dirty="0"/>
              <a:t>KNN needs one parameter more than Naïve Bayes. This is the number of neighbors (K). This means one need to do model selection for KNN in order to determine the best values for K.</a:t>
            </a:r>
            <a:endParaRPr lang="en-IN" sz="1600" dirty="0"/>
          </a:p>
          <a:p>
            <a:pPr lvl="1" algn="just"/>
            <a:endParaRPr lang="en-IN" sz="1600" dirty="0"/>
          </a:p>
        </p:txBody>
      </p:sp>
    </p:spTree>
    <p:extLst>
      <p:ext uri="{BB962C8B-B14F-4D97-AF65-F5344CB8AC3E}">
        <p14:creationId xmlns:p14="http://schemas.microsoft.com/office/powerpoint/2010/main" val="3193135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en-US"/>
              <a:t>Bayesian Classification</a:t>
            </a:r>
          </a:p>
        </p:txBody>
      </p:sp>
      <p:sp>
        <p:nvSpPr>
          <p:cNvPr id="5123" name="Rectangle 3"/>
          <p:cNvSpPr>
            <a:spLocks noGrp="1" noChangeArrowheads="1"/>
          </p:cNvSpPr>
          <p:nvPr>
            <p:ph type="body" idx="1"/>
          </p:nvPr>
        </p:nvSpPr>
        <p:spPr>
          <a:xfrm>
            <a:off x="1182688" y="2017712"/>
            <a:ext cx="7772400" cy="4840287"/>
          </a:xfrm>
        </p:spPr>
        <p:txBody>
          <a:bodyPr/>
          <a:lstStyle/>
          <a:p>
            <a:pPr eaLnBrk="1" hangingPunct="1">
              <a:lnSpc>
                <a:spcPct val="80000"/>
              </a:lnSpc>
            </a:pPr>
            <a:r>
              <a:rPr lang="en-US" altLang="en-US" sz="2800" u="sng" dirty="0">
                <a:ea typeface="ＭＳ Ｐゴシック" panose="020B0600070205080204" pitchFamily="34" charset="-128"/>
              </a:rPr>
              <a:t>A statistical classifier</a:t>
            </a:r>
            <a:r>
              <a:rPr lang="en-US" altLang="en-US" sz="2800" dirty="0">
                <a:ea typeface="ＭＳ Ｐゴシック" panose="020B0600070205080204" pitchFamily="34" charset="-128"/>
              </a:rPr>
              <a:t>: </a:t>
            </a:r>
            <a:r>
              <a:rPr lang="en-US" altLang="en-US" sz="2400" dirty="0">
                <a:ea typeface="ＭＳ Ｐゴシック" panose="020B0600070205080204" pitchFamily="34" charset="-128"/>
              </a:rPr>
              <a:t>performs </a:t>
            </a:r>
            <a:r>
              <a:rPr lang="en-US" altLang="en-US" sz="2400" i="1" dirty="0">
                <a:ea typeface="ＭＳ Ｐゴシック" panose="020B0600070205080204" pitchFamily="34" charset="-128"/>
              </a:rPr>
              <a:t>probabilistic prediction, i.e.,</a:t>
            </a:r>
            <a:r>
              <a:rPr lang="en-US" altLang="en-US" sz="2400" dirty="0">
                <a:ea typeface="ＭＳ Ｐゴシック" panose="020B0600070205080204" pitchFamily="34" charset="-128"/>
              </a:rPr>
              <a:t> predicts class membership probabilities</a:t>
            </a:r>
          </a:p>
          <a:p>
            <a:pPr eaLnBrk="1" hangingPunct="1">
              <a:lnSpc>
                <a:spcPct val="80000"/>
              </a:lnSpc>
            </a:pPr>
            <a:endParaRPr lang="en-US" altLang="en-US" sz="2800" dirty="0">
              <a:ea typeface="ＭＳ Ｐゴシック" panose="020B0600070205080204" pitchFamily="34" charset="-128"/>
            </a:endParaRPr>
          </a:p>
          <a:p>
            <a:pPr eaLnBrk="1" hangingPunct="1">
              <a:lnSpc>
                <a:spcPct val="80000"/>
              </a:lnSpc>
            </a:pPr>
            <a:r>
              <a:rPr lang="en-US" altLang="en-US" sz="2800" u="sng" dirty="0">
                <a:ea typeface="ＭＳ Ｐゴシック" panose="020B0600070205080204" pitchFamily="34" charset="-128"/>
              </a:rPr>
              <a:t>Foundation:</a:t>
            </a:r>
            <a:r>
              <a:rPr lang="en-US" altLang="en-US" sz="2800" dirty="0">
                <a:ea typeface="ＭＳ Ｐゴシック" panose="020B0600070205080204" pitchFamily="34" charset="-128"/>
              </a:rPr>
              <a:t> </a:t>
            </a:r>
            <a:r>
              <a:rPr lang="en-US" altLang="en-US" sz="2400" dirty="0">
                <a:ea typeface="ＭＳ Ｐゴシック" panose="020B0600070205080204" pitchFamily="34" charset="-128"/>
              </a:rPr>
              <a:t>Named after </a:t>
            </a:r>
            <a:r>
              <a:rPr lang="en-US" altLang="en-US" sz="2400" i="1" dirty="0">
                <a:ea typeface="ＭＳ Ｐゴシック" panose="020B0600070205080204" pitchFamily="34" charset="-128"/>
              </a:rPr>
              <a:t>Thomas Bayes, </a:t>
            </a:r>
            <a:r>
              <a:rPr lang="en-US" altLang="en-US" sz="2400" dirty="0">
                <a:ea typeface="ＭＳ Ｐゴシック" panose="020B0600070205080204" pitchFamily="34" charset="-128"/>
              </a:rPr>
              <a:t>who proposed the </a:t>
            </a:r>
            <a:r>
              <a:rPr lang="en-US" altLang="en-US" sz="2400" i="1" dirty="0">
                <a:ea typeface="ＭＳ Ｐゴシック" panose="020B0600070205080204" pitchFamily="34" charset="-128"/>
              </a:rPr>
              <a:t>Bayes Theorem</a:t>
            </a:r>
            <a:r>
              <a:rPr lang="en-US" altLang="en-US" sz="2400" dirty="0">
                <a:ea typeface="ＭＳ Ｐゴシック" panose="020B0600070205080204" pitchFamily="34" charset="-128"/>
              </a:rPr>
              <a:t>. </a:t>
            </a:r>
          </a:p>
          <a:p>
            <a:pPr eaLnBrk="1" hangingPunct="1">
              <a:lnSpc>
                <a:spcPct val="80000"/>
              </a:lnSpc>
            </a:pPr>
            <a:endParaRPr lang="en-US" altLang="en-US" sz="2800" dirty="0">
              <a:ea typeface="ＭＳ Ｐゴシック" panose="020B0600070205080204" pitchFamily="34" charset="-128"/>
            </a:endParaRPr>
          </a:p>
          <a:p>
            <a:pPr eaLnBrk="1" hangingPunct="1">
              <a:lnSpc>
                <a:spcPct val="80000"/>
              </a:lnSpc>
            </a:pPr>
            <a:r>
              <a:rPr lang="en-US" altLang="en-US" sz="2800" u="sng" dirty="0">
                <a:ea typeface="ＭＳ Ｐゴシック" panose="020B0600070205080204" pitchFamily="34" charset="-128"/>
              </a:rPr>
              <a:t>Performance:</a:t>
            </a:r>
            <a:r>
              <a:rPr lang="en-US" altLang="en-US" sz="2800" dirty="0">
                <a:ea typeface="ＭＳ Ｐゴシック" panose="020B0600070205080204" pitchFamily="34" charset="-128"/>
              </a:rPr>
              <a:t> </a:t>
            </a:r>
          </a:p>
          <a:p>
            <a:pPr lvl="1" eaLnBrk="1" hangingPunct="1">
              <a:lnSpc>
                <a:spcPct val="80000"/>
              </a:lnSpc>
            </a:pPr>
            <a:r>
              <a:rPr lang="en-US" altLang="en-US" sz="2400" dirty="0">
                <a:ea typeface="ＭＳ Ｐゴシック" panose="020B0600070205080204" pitchFamily="34" charset="-128"/>
              </a:rPr>
              <a:t>It can solve problems involving both categorical </a:t>
            </a:r>
            <a:r>
              <a:rPr lang="en-US" altLang="en-US" sz="2400">
                <a:ea typeface="ＭＳ Ｐゴシック" panose="020B0600070205080204" pitchFamily="34" charset="-128"/>
              </a:rPr>
              <a:t>and continuous </a:t>
            </a:r>
            <a:r>
              <a:rPr lang="en-US" altLang="en-US" sz="2400" dirty="0">
                <a:ea typeface="ＭＳ Ｐゴシック" panose="020B0600070205080204" pitchFamily="34" charset="-128"/>
              </a:rPr>
              <a:t>valued attributes.</a:t>
            </a:r>
          </a:p>
          <a:p>
            <a:pPr lvl="1" eaLnBrk="1" hangingPunct="1">
              <a:lnSpc>
                <a:spcPct val="80000"/>
              </a:lnSpc>
            </a:pPr>
            <a:r>
              <a:rPr lang="en-US" altLang="en-US" sz="2400" dirty="0">
                <a:ea typeface="ＭＳ Ｐゴシック" panose="020B0600070205080204" pitchFamily="34" charset="-128"/>
              </a:rPr>
              <a:t>A simple Bayesian classifier, </a:t>
            </a:r>
            <a:r>
              <a:rPr lang="en-US" altLang="en-US" sz="2400" i="1" dirty="0">
                <a:ea typeface="ＭＳ Ｐゴシック" panose="020B0600070205080204" pitchFamily="34" charset="-128"/>
              </a:rPr>
              <a:t>naïve Bayesian classifier</a:t>
            </a:r>
            <a:r>
              <a:rPr lang="en-US" altLang="en-US" sz="2400" dirty="0">
                <a:ea typeface="ＭＳ Ｐゴシック" panose="020B0600070205080204" pitchFamily="34" charset="-128"/>
              </a:rPr>
              <a:t>, has comparable performance with that of decision tree and some neural network classifiers</a:t>
            </a:r>
          </a:p>
          <a:p>
            <a:pPr eaLnBrk="1" hangingPunct="1">
              <a:lnSpc>
                <a:spcPct val="80000"/>
              </a:lnSpc>
            </a:pPr>
            <a:endParaRPr lang="en-US" altLang="en-US" sz="2800" dirty="0">
              <a:ea typeface="ＭＳ Ｐゴシック" panose="020B0600070205080204"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 of Naïve Bayes over KNN and Decision Tree</a:t>
            </a:r>
          </a:p>
        </p:txBody>
      </p:sp>
      <p:sp>
        <p:nvSpPr>
          <p:cNvPr id="3" name="Content Placeholder 2"/>
          <p:cNvSpPr>
            <a:spLocks noGrp="1"/>
          </p:cNvSpPr>
          <p:nvPr>
            <p:ph idx="1"/>
          </p:nvPr>
        </p:nvSpPr>
        <p:spPr/>
        <p:txBody>
          <a:bodyPr/>
          <a:lstStyle/>
          <a:p>
            <a:pPr lvl="1" algn="just"/>
            <a:r>
              <a:rPr lang="en-US" sz="1600" dirty="0"/>
              <a:t>KNN classifier is a supervised lazy classifier which has local heuristics. Being a lazy classifier, it is difficult to use this for prediction in real time. On the other hand, Naive Bayes is much faster than KNN. Thus, it could be used for prediction in real time.</a:t>
            </a:r>
          </a:p>
          <a:p>
            <a:pPr marL="457200" lvl="1" indent="0" algn="just">
              <a:buNone/>
            </a:pPr>
            <a:endParaRPr lang="en-US" sz="1600" dirty="0"/>
          </a:p>
          <a:p>
            <a:pPr marL="457200" lvl="1" indent="0" algn="just">
              <a:buNone/>
            </a:pPr>
            <a:r>
              <a:rPr lang="en-US" sz="2000" dirty="0"/>
              <a:t>Naïve Bayes over Decision Tree</a:t>
            </a:r>
          </a:p>
          <a:p>
            <a:pPr lvl="1" algn="just"/>
            <a:r>
              <a:rPr lang="en-IN" sz="1600" dirty="0"/>
              <a:t>Decision</a:t>
            </a:r>
            <a:r>
              <a:rPr lang="en-US" sz="1600" dirty="0"/>
              <a:t> tree has a tendency to be over fitted with the training data.</a:t>
            </a:r>
            <a:endParaRPr lang="en-IN" sz="1600" dirty="0"/>
          </a:p>
          <a:p>
            <a:pPr lvl="1" algn="just"/>
            <a:r>
              <a:rPr lang="en-US" sz="1600" dirty="0"/>
              <a:t>Decision tree are not generally suitable for application like diagnosis of Cancer. As Cancer doesn't occur in the population in large numbers, it may get pruned out more likely by decision tree.</a:t>
            </a:r>
            <a:endParaRPr lang="en-IN" sz="1600" dirty="0"/>
          </a:p>
        </p:txBody>
      </p:sp>
    </p:spTree>
    <p:extLst>
      <p:ext uri="{BB962C8B-B14F-4D97-AF65-F5344CB8AC3E}">
        <p14:creationId xmlns:p14="http://schemas.microsoft.com/office/powerpoint/2010/main" val="2900536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Bayesian network</a:t>
            </a:r>
          </a:p>
        </p:txBody>
      </p:sp>
      <p:sp>
        <p:nvSpPr>
          <p:cNvPr id="3" name="Content Placeholder 2"/>
          <p:cNvSpPr>
            <a:spLocks noGrp="1"/>
          </p:cNvSpPr>
          <p:nvPr>
            <p:ph idx="1"/>
          </p:nvPr>
        </p:nvSpPr>
        <p:spPr/>
        <p:txBody>
          <a:bodyPr/>
          <a:lstStyle/>
          <a:p>
            <a:r>
              <a:rPr lang="en-IN" sz="2800" dirty="0"/>
              <a:t>A Bayesian network is a probabilistic graphical model that represents a set of variables and their conditional dependencies via a directed acyclic graph (DAG). </a:t>
            </a:r>
          </a:p>
          <a:p>
            <a:r>
              <a:rPr lang="en-IN" sz="2800" dirty="0"/>
              <a:t>For example, a Bayesian network could represent the probabilistic relationships between diseases and symptoms. Given symptoms, the network can be used to compute the probabilities of the presence of various diseases.</a:t>
            </a:r>
          </a:p>
        </p:txBody>
      </p:sp>
    </p:spTree>
    <p:extLst>
      <p:ext uri="{BB962C8B-B14F-4D97-AF65-F5344CB8AC3E}">
        <p14:creationId xmlns:p14="http://schemas.microsoft.com/office/powerpoint/2010/main" val="3628699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800" dirty="0"/>
              <a:t>Formally, Bayesian networks are DAGs whose nodes represent variables in the Bayesian sense: they may be observable quantities, latent variables, unknown parameters or hypotheses. </a:t>
            </a:r>
          </a:p>
          <a:p>
            <a:r>
              <a:rPr lang="en-IN" sz="2800" dirty="0"/>
              <a:t>Edges represent conditional dependencies.</a:t>
            </a:r>
          </a:p>
        </p:txBody>
      </p:sp>
    </p:spTree>
    <p:extLst>
      <p:ext uri="{BB962C8B-B14F-4D97-AF65-F5344CB8AC3E}">
        <p14:creationId xmlns:p14="http://schemas.microsoft.com/office/powerpoint/2010/main" val="119727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800" dirty="0"/>
              <a:t>Nodes that are not connected represent variables that are conditionally independent of each other. </a:t>
            </a:r>
          </a:p>
          <a:p>
            <a:r>
              <a:rPr lang="en-IN" sz="2800" dirty="0"/>
              <a:t>Each node is associated with a probability function that takes, as input, a particular set of values for the node's parent variables, and gives (as output) the probability (or probability distribution, if applicable) of the variable represented by the node. </a:t>
            </a:r>
          </a:p>
          <a:p>
            <a:endParaRPr lang="en-IN" sz="2800" dirty="0"/>
          </a:p>
        </p:txBody>
      </p:sp>
    </p:spTree>
    <p:extLst>
      <p:ext uri="{BB962C8B-B14F-4D97-AF65-F5344CB8AC3E}">
        <p14:creationId xmlns:p14="http://schemas.microsoft.com/office/powerpoint/2010/main" val="3029953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a:defRPr/>
            </a:pPr>
            <a:r>
              <a:rPr lang="en-US"/>
              <a:t>Bayesian Belief Networks</a:t>
            </a:r>
          </a:p>
        </p:txBody>
      </p:sp>
      <p:sp>
        <p:nvSpPr>
          <p:cNvPr id="22531" name="Content Placeholder 2"/>
          <p:cNvSpPr>
            <a:spLocks noGrp="1"/>
          </p:cNvSpPr>
          <p:nvPr>
            <p:ph idx="1"/>
          </p:nvPr>
        </p:nvSpPr>
        <p:spPr/>
        <p:txBody>
          <a:bodyPr/>
          <a:lstStyle/>
          <a:p>
            <a:pPr>
              <a:buFont typeface="Wingdings" charset="0"/>
              <a:buChar char="n"/>
              <a:defRPr/>
            </a:pPr>
            <a:r>
              <a:rPr lang="en-US" sz="2400"/>
              <a:t>A graphical model of causal relationships</a:t>
            </a:r>
          </a:p>
          <a:p>
            <a:pPr lvl="1">
              <a:buFont typeface="Wingdings" charset="0"/>
              <a:buChar char="n"/>
              <a:defRPr/>
            </a:pPr>
            <a:r>
              <a:rPr lang="en-US" sz="2400"/>
              <a:t>Represents dependency among the variables</a:t>
            </a:r>
          </a:p>
          <a:p>
            <a:pPr lvl="1">
              <a:buFont typeface="Wingdings" charset="0"/>
              <a:buChar char="n"/>
              <a:defRPr/>
            </a:pPr>
            <a:r>
              <a:rPr lang="en-US" sz="2400"/>
              <a:t>Gives a specification of joint probability distribution</a:t>
            </a:r>
          </a:p>
        </p:txBody>
      </p:sp>
      <p:pic>
        <p:nvPicPr>
          <p:cNvPr id="3379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733800"/>
            <a:ext cx="5953125"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a:t>Definition of Conditional Probability:</a:t>
                </a:r>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e>
                          <m:r>
                            <a:rPr lang="en-IN" b="0" i="1" smtClean="0">
                              <a:latin typeface="Cambria Math" panose="02040503050406030204" pitchFamily="18" charset="0"/>
                            </a:rPr>
                            <m:t>𝑏</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num>
                        <m:den>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den>
                      </m:f>
                    </m:oMath>
                  </m:oMathPara>
                </a14:m>
                <a:endParaRPr lang="en-IN" dirty="0"/>
              </a:p>
              <a:p>
                <a:r>
                  <a:rPr lang="en-IN" dirty="0"/>
                  <a:t>Joint Probability:</a:t>
                </a:r>
              </a:p>
              <a:p>
                <a:pPr marL="0" indent="0">
                  <a:buNone/>
                </a:pPr>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m:t>
                    </m:r>
                    <m:r>
                      <a:rPr lang="en-IN" i="1">
                        <a:latin typeface="Cambria Math" panose="02040503050406030204" pitchFamily="18" charset="0"/>
                      </a:rPr>
                      <m:t>𝑃</m:t>
                    </m:r>
                    <m:d>
                      <m:dPr>
                        <m:ctrlPr>
                          <a:rPr lang="en-IN" i="1">
                            <a:latin typeface="Cambria Math" panose="02040503050406030204" pitchFamily="18" charset="0"/>
                          </a:rPr>
                        </m:ctrlPr>
                      </m:dPr>
                      <m:e>
                        <m:r>
                          <a:rPr lang="en-IN" i="1">
                            <a:latin typeface="Cambria Math" panose="02040503050406030204" pitchFamily="18" charset="0"/>
                          </a:rPr>
                          <m:t>𝑎</m:t>
                        </m:r>
                      </m:e>
                      <m:e>
                        <m:r>
                          <a:rPr lang="en-IN" i="1">
                            <a:latin typeface="Cambria Math" panose="02040503050406030204" pitchFamily="18" charset="0"/>
                          </a:rPr>
                          <m:t>𝑏</m:t>
                        </m:r>
                      </m:e>
                    </m:d>
                  </m:oMath>
                </a14:m>
                <a:r>
                  <a:rPr lang="en-IN" dirty="0"/>
                  <a:t> </a:t>
                </a:r>
                <a14:m>
                  <m:oMath xmlns:m="http://schemas.openxmlformats.org/officeDocument/2006/math">
                    <m:r>
                      <a:rPr lang="en-IN" i="1">
                        <a:latin typeface="Cambria Math" panose="02040503050406030204" pitchFamily="18" charset="0"/>
                      </a:rPr>
                      <m:t>𝑃</m:t>
                    </m:r>
                    <m:r>
                      <a:rPr lang="en-IN" i="1">
                        <a:latin typeface="Cambria Math" panose="02040503050406030204" pitchFamily="18" charset="0"/>
                      </a:rPr>
                      <m:t>(</m:t>
                    </m:r>
                    <m:r>
                      <a:rPr lang="en-IN" i="1">
                        <a:latin typeface="Cambria Math" panose="02040503050406030204" pitchFamily="18" charset="0"/>
                      </a:rPr>
                      <m:t>𝑏</m:t>
                    </m:r>
                    <m:r>
                      <a:rPr lang="en-IN" i="1">
                        <a:latin typeface="Cambria Math" panose="02040503050406030204" pitchFamily="18" charset="0"/>
                      </a:rPr>
                      <m:t>)</m:t>
                    </m:r>
                  </m:oMath>
                </a14:m>
                <a:endParaRPr lang="en-IN" dirty="0"/>
              </a:p>
              <a:p>
                <a:r>
                  <a:rPr lang="en-IN" dirty="0"/>
                  <a:t>Bayes Rule:</a:t>
                </a:r>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e>
                          <m:r>
                            <a:rPr lang="en-IN" b="0" i="1" smtClean="0">
                              <a:latin typeface="Cambria Math" panose="02040503050406030204" pitchFamily="18" charset="0"/>
                            </a:rPr>
                            <m:t>𝑎</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e>
                              <m:r>
                                <a:rPr lang="en-IN" b="0" i="1" smtClean="0">
                                  <a:latin typeface="Cambria Math" panose="02040503050406030204" pitchFamily="18" charset="0"/>
                                </a:rPr>
                                <m:t>𝑏</m:t>
                              </m:r>
                            </m:e>
                          </m:d>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num>
                        <m:den>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den>
                      </m:f>
                    </m:oMath>
                  </m:oMathPara>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49" t="-1926" b="-5630"/>
                </a:stretch>
              </a:blipFill>
            </p:spPr>
            <p:txBody>
              <a:bodyPr/>
              <a:lstStyle/>
              <a:p>
                <a:r>
                  <a:rPr lang="en-IN">
                    <a:noFill/>
                  </a:rPr>
                  <a:t> </a:t>
                </a:r>
              </a:p>
            </p:txBody>
          </p:sp>
        </mc:Fallback>
      </mc:AlternateContent>
    </p:spTree>
    <p:extLst>
      <p:ext uri="{BB962C8B-B14F-4D97-AF65-F5344CB8AC3E}">
        <p14:creationId xmlns:p14="http://schemas.microsoft.com/office/powerpoint/2010/main" val="2697938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Bayesian Network</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1828800"/>
            <a:ext cx="4572000" cy="2446020"/>
          </a:xfrm>
        </p:spPr>
      </p:pic>
      <mc:AlternateContent xmlns:mc="http://schemas.openxmlformats.org/markup-compatibility/2006" xmlns:a14="http://schemas.microsoft.com/office/drawing/2010/main">
        <mc:Choice Requires="a14">
          <p:sp>
            <p:nvSpPr>
              <p:cNvPr id="5" name="TextBox 4"/>
              <p:cNvSpPr txBox="1"/>
              <p:nvPr/>
            </p:nvSpPr>
            <p:spPr>
              <a:xfrm>
                <a:off x="685800" y="4724400"/>
                <a:ext cx="7772400" cy="1754326"/>
              </a:xfrm>
              <a:prstGeom prst="rect">
                <a:avLst/>
              </a:prstGeom>
              <a:noFill/>
            </p:spPr>
            <p:txBody>
              <a:bodyPr wrap="square" rtlCol="0">
                <a:spAutoFit/>
              </a:bodyPr>
              <a:lstStyle/>
              <a:p>
                <a:pPr marL="285750" indent="-285750">
                  <a:buFont typeface="Arial" panose="020B0604020202020204" pitchFamily="34" charset="0"/>
                  <a:buChar char="•"/>
                </a:pPr>
                <a:r>
                  <a:rPr lang="en-IN" dirty="0"/>
                  <a:t>Each of the node represent a variable. Each of the variable can be True or False</a:t>
                </a:r>
              </a:p>
              <a:p>
                <a:pPr marL="285750" indent="-285750">
                  <a:buFont typeface="Arial" panose="020B0604020202020204" pitchFamily="34" charset="0"/>
                  <a:buChar char="•"/>
                </a:pPr>
                <a:r>
                  <a:rPr lang="en-IN" dirty="0"/>
                  <a:t>Rain (R)-&gt; Wet Ground (W) means Probability of the Ground being wet is dependent on Rain.</a:t>
                </a:r>
              </a:p>
              <a:p>
                <a:pPr marL="285750" indent="-285750">
                  <a:buFont typeface="Arial" panose="020B0604020202020204" pitchFamily="34" charset="0"/>
                  <a:buChar char="•"/>
                </a:pPr>
                <a:r>
                  <a:rPr lang="en-IN" dirty="0"/>
                  <a:t>Since Win Lottery (L) is independent of W and R, the Joint probability</a:t>
                </a:r>
              </a:p>
              <a:p>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𝐿𝑅𝑊</m:t>
                        </m:r>
                      </m:e>
                    </m:d>
                    <m:r>
                      <a:rPr lang="en-IN" b="0" i="1" smtClean="0">
                        <a:latin typeface="Cambria Math" panose="02040503050406030204" pitchFamily="18" charset="0"/>
                      </a:rPr>
                      <m:t>=</m:t>
                    </m:r>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𝐿</m:t>
                        </m:r>
                      </m:e>
                    </m:d>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𝑅</m:t>
                        </m:r>
                      </m:e>
                    </m:d>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𝑊</m:t>
                    </m:r>
                    <m:r>
                      <a:rPr lang="en-IN" b="0" i="1" smtClean="0">
                        <a:latin typeface="Cambria Math" panose="02040503050406030204" pitchFamily="18" charset="0"/>
                      </a:rPr>
                      <m:t>|</m:t>
                    </m:r>
                    <m:r>
                      <a:rPr lang="en-IN" b="0" i="1" smtClean="0">
                        <a:latin typeface="Cambria Math" panose="02040503050406030204" pitchFamily="18" charset="0"/>
                      </a:rPr>
                      <m:t>𝑅</m:t>
                    </m:r>
                    <m:r>
                      <a:rPr lang="en-IN" b="0" i="1" smtClean="0">
                        <a:latin typeface="Cambria Math" panose="02040503050406030204" pitchFamily="18" charset="0"/>
                      </a:rPr>
                      <m:t>)</m:t>
                    </m:r>
                  </m:oMath>
                </a14:m>
                <a:r>
                  <a:rPr lang="en-IN" dirty="0"/>
                  <a:t> </a:t>
                </a:r>
              </a:p>
            </p:txBody>
          </p:sp>
        </mc:Choice>
        <mc:Fallback xmlns="">
          <p:sp>
            <p:nvSpPr>
              <p:cNvPr id="5" name="TextBox 4"/>
              <p:cNvSpPr txBox="1">
                <a:spLocks noRot="1" noChangeAspect="1" noMove="1" noResize="1" noEditPoints="1" noAdjustHandles="1" noChangeArrowheads="1" noChangeShapeType="1" noTextEdit="1"/>
              </p:cNvSpPr>
              <p:nvPr/>
            </p:nvSpPr>
            <p:spPr>
              <a:xfrm>
                <a:off x="685800" y="4724400"/>
                <a:ext cx="7772400" cy="1754326"/>
              </a:xfrm>
              <a:prstGeom prst="rect">
                <a:avLst/>
              </a:prstGeom>
              <a:blipFill rotWithShape="0">
                <a:blip r:embed="rId3"/>
                <a:stretch>
                  <a:fillRect l="-549" t="-1736" r="-235" b="-2431"/>
                </a:stretch>
              </a:blipFill>
            </p:spPr>
            <p:txBody>
              <a:bodyPr/>
              <a:lstStyle/>
              <a:p>
                <a:r>
                  <a:rPr lang="en-IN">
                    <a:noFill/>
                  </a:rPr>
                  <a:t> </a:t>
                </a:r>
              </a:p>
            </p:txBody>
          </p:sp>
        </mc:Fallback>
      </mc:AlternateContent>
    </p:spTree>
    <p:extLst>
      <p:ext uri="{BB962C8B-B14F-4D97-AF65-F5344CB8AC3E}">
        <p14:creationId xmlns:p14="http://schemas.microsoft.com/office/powerpoint/2010/main" val="3359209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Bayesian Network</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0938" y="2057400"/>
            <a:ext cx="6766560" cy="2468880"/>
          </a:xfrm>
        </p:spPr>
      </p:pic>
      <mc:AlternateContent xmlns:mc="http://schemas.openxmlformats.org/markup-compatibility/2006" xmlns:a14="http://schemas.microsoft.com/office/drawing/2010/main">
        <mc:Choice Requires="a14">
          <p:sp>
            <p:nvSpPr>
              <p:cNvPr id="5" name="TextBox 4"/>
              <p:cNvSpPr txBox="1"/>
              <p:nvPr/>
            </p:nvSpPr>
            <p:spPr>
              <a:xfrm>
                <a:off x="609600" y="4876800"/>
                <a:ext cx="7772400" cy="1477328"/>
              </a:xfrm>
              <a:prstGeom prst="rect">
                <a:avLst/>
              </a:prstGeom>
              <a:noFill/>
            </p:spPr>
            <p:txBody>
              <a:bodyPr wrap="square" rtlCol="0">
                <a:spAutoFit/>
              </a:bodyPr>
              <a:lstStyle/>
              <a:p>
                <a:pPr marL="285750" indent="-285750">
                  <a:buFont typeface="Arial" panose="020B0604020202020204" pitchFamily="34" charset="0"/>
                  <a:buChar char="•"/>
                </a:pPr>
                <a:r>
                  <a:rPr lang="en-IN" dirty="0"/>
                  <a:t>Joint probability of all four variables:</a:t>
                </a:r>
              </a:p>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𝐿</m:t>
                          </m:r>
                          <m:r>
                            <a:rPr lang="en-IN" b="0" i="1" smtClean="0">
                              <a:latin typeface="Cambria Math" panose="02040503050406030204" pitchFamily="18" charset="0"/>
                            </a:rPr>
                            <m:t>,</m:t>
                          </m:r>
                          <m:r>
                            <a:rPr lang="en-IN" b="0" i="1" smtClean="0">
                              <a:latin typeface="Cambria Math" panose="02040503050406030204" pitchFamily="18" charset="0"/>
                            </a:rPr>
                            <m:t>𝑅</m:t>
                          </m:r>
                          <m:r>
                            <a:rPr lang="en-IN" b="0" i="1" smtClean="0">
                              <a:latin typeface="Cambria Math" panose="02040503050406030204" pitchFamily="18" charset="0"/>
                            </a:rPr>
                            <m:t>,</m:t>
                          </m:r>
                          <m:r>
                            <a:rPr lang="en-IN" b="0" i="1" smtClean="0">
                              <a:latin typeface="Cambria Math" panose="02040503050406030204" pitchFamily="18" charset="0"/>
                            </a:rPr>
                            <m:t>𝑊</m:t>
                          </m:r>
                          <m:r>
                            <a:rPr lang="en-IN" b="0" i="1" smtClean="0">
                              <a:latin typeface="Cambria Math" panose="02040503050406030204" pitchFamily="18" charset="0"/>
                            </a:rPr>
                            <m:t>,</m:t>
                          </m:r>
                          <m:r>
                            <a:rPr lang="en-IN" b="0" i="1" smtClean="0">
                              <a:latin typeface="Cambria Math" panose="02040503050406030204" pitchFamily="18" charset="0"/>
                            </a:rPr>
                            <m:t>𝑆</m:t>
                          </m:r>
                        </m:e>
                      </m:d>
                      <m:r>
                        <a:rPr lang="en-IN" b="0" i="1" smtClean="0">
                          <a:latin typeface="Cambria Math" panose="02040503050406030204" pitchFamily="18" charset="0"/>
                        </a:rPr>
                        <m:t>=</m:t>
                      </m:r>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𝐿</m:t>
                          </m:r>
                        </m:e>
                      </m:d>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𝑅</m:t>
                          </m:r>
                        </m:e>
                      </m:d>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𝑊</m:t>
                          </m:r>
                        </m:e>
                        <m:e>
                          <m:r>
                            <a:rPr lang="en-IN" b="0" i="1" smtClean="0">
                              <a:latin typeface="Cambria Math" panose="02040503050406030204" pitchFamily="18" charset="0"/>
                            </a:rPr>
                            <m:t>𝑅</m:t>
                          </m:r>
                        </m:e>
                      </m:d>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𝑆</m:t>
                      </m:r>
                      <m:r>
                        <a:rPr lang="en-IN" b="0" i="1" smtClean="0">
                          <a:latin typeface="Cambria Math" panose="02040503050406030204" pitchFamily="18" charset="0"/>
                        </a:rPr>
                        <m:t>|</m:t>
                      </m:r>
                      <m:r>
                        <a:rPr lang="en-IN" b="0" i="1" smtClean="0">
                          <a:latin typeface="Cambria Math" panose="02040503050406030204" pitchFamily="18" charset="0"/>
                        </a:rPr>
                        <m:t>𝑊</m:t>
                      </m:r>
                      <m:r>
                        <a:rPr lang="en-IN" b="0" i="1" smtClean="0">
                          <a:latin typeface="Cambria Math" panose="02040503050406030204" pitchFamily="18" charset="0"/>
                        </a:rPr>
                        <m:t>)</m:t>
                      </m:r>
                    </m:oMath>
                  </m:oMathPara>
                </a14:m>
                <a:endParaRPr lang="en-IN" dirty="0"/>
              </a:p>
              <a:p>
                <a:pPr marL="285750" indent="-285750">
                  <a:buFont typeface="Arial" panose="020B0604020202020204" pitchFamily="34" charset="0"/>
                  <a:buChar char="•"/>
                </a:pPr>
                <a14:m>
                  <m:oMath xmlns:m="http://schemas.openxmlformats.org/officeDocument/2006/math">
                    <m:r>
                      <a:rPr lang="en-IN" i="1">
                        <a:latin typeface="Cambria Math" panose="02040503050406030204" pitchFamily="18" charset="0"/>
                      </a:rPr>
                      <m:t>𝑃</m:t>
                    </m:r>
                    <m:d>
                      <m:dPr>
                        <m:ctrlPr>
                          <a:rPr lang="en-IN" i="1">
                            <a:latin typeface="Cambria Math" panose="02040503050406030204" pitchFamily="18" charset="0"/>
                          </a:rPr>
                        </m:ctrlPr>
                      </m:dPr>
                      <m:e>
                        <m:r>
                          <a:rPr lang="en-IN" i="1">
                            <a:latin typeface="Cambria Math" panose="02040503050406030204" pitchFamily="18" charset="0"/>
                          </a:rPr>
                          <m:t>𝑆</m:t>
                        </m:r>
                      </m:e>
                      <m:e>
                        <m:r>
                          <a:rPr lang="en-IN" i="1">
                            <a:latin typeface="Cambria Math" panose="02040503050406030204" pitchFamily="18" charset="0"/>
                          </a:rPr>
                          <m:t>𝑊</m:t>
                        </m:r>
                        <m:r>
                          <a:rPr lang="en-IN" i="1">
                            <a:latin typeface="Cambria Math" panose="02040503050406030204" pitchFamily="18" charset="0"/>
                          </a:rPr>
                          <m:t>,</m:t>
                        </m:r>
                        <m:r>
                          <a:rPr lang="en-IN" i="1">
                            <a:latin typeface="Cambria Math" panose="02040503050406030204" pitchFamily="18" charset="0"/>
                          </a:rPr>
                          <m:t>𝑅</m:t>
                        </m:r>
                      </m:e>
                    </m:d>
                  </m:oMath>
                </a14:m>
                <a:r>
                  <a:rPr lang="en-IN" dirty="0"/>
                  <a:t> indicates Probability of slipping given that the ground is wet and it is raining. Since we have to capture the chain of cause and effects </a:t>
                </a:r>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𝑆</m:t>
                        </m:r>
                      </m:e>
                      <m:e>
                        <m:r>
                          <a:rPr lang="en-IN" b="0" i="1" smtClean="0">
                            <a:latin typeface="Cambria Math" panose="02040503050406030204" pitchFamily="18" charset="0"/>
                          </a:rPr>
                          <m:t>𝑊</m:t>
                        </m:r>
                        <m:r>
                          <a:rPr lang="en-IN" b="0" i="1" smtClean="0">
                            <a:latin typeface="Cambria Math" panose="02040503050406030204" pitchFamily="18" charset="0"/>
                          </a:rPr>
                          <m:t>,</m:t>
                        </m:r>
                        <m:r>
                          <a:rPr lang="en-IN" b="0" i="1" smtClean="0">
                            <a:latin typeface="Cambria Math" panose="02040503050406030204" pitchFamily="18" charset="0"/>
                          </a:rPr>
                          <m:t>𝑅</m:t>
                        </m:r>
                      </m:e>
                    </m:d>
                  </m:oMath>
                </a14:m>
                <a:r>
                  <a:rPr lang="en-IN" dirty="0"/>
                  <a:t> has been ignored. </a:t>
                </a:r>
              </a:p>
            </p:txBody>
          </p:sp>
        </mc:Choice>
        <mc:Fallback xmlns="">
          <p:sp>
            <p:nvSpPr>
              <p:cNvPr id="5" name="TextBox 4"/>
              <p:cNvSpPr txBox="1">
                <a:spLocks noRot="1" noChangeAspect="1" noMove="1" noResize="1" noEditPoints="1" noAdjustHandles="1" noChangeArrowheads="1" noChangeShapeType="1" noTextEdit="1"/>
              </p:cNvSpPr>
              <p:nvPr/>
            </p:nvSpPr>
            <p:spPr>
              <a:xfrm>
                <a:off x="609600" y="4876800"/>
                <a:ext cx="7772400" cy="1477328"/>
              </a:xfrm>
              <a:prstGeom prst="rect">
                <a:avLst/>
              </a:prstGeom>
              <a:blipFill rotWithShape="0">
                <a:blip r:embed="rId3"/>
                <a:stretch>
                  <a:fillRect l="-471" t="-2066" b="-5785"/>
                </a:stretch>
              </a:blipFill>
            </p:spPr>
            <p:txBody>
              <a:bodyPr/>
              <a:lstStyle/>
              <a:p>
                <a:r>
                  <a:rPr lang="en-IN">
                    <a:noFill/>
                  </a:rPr>
                  <a:t> </a:t>
                </a:r>
              </a:p>
            </p:txBody>
          </p:sp>
        </mc:Fallback>
      </mc:AlternateContent>
    </p:spTree>
    <p:extLst>
      <p:ext uri="{BB962C8B-B14F-4D97-AF65-F5344CB8AC3E}">
        <p14:creationId xmlns:p14="http://schemas.microsoft.com/office/powerpoint/2010/main" val="381204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Bayesian Network</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828800"/>
            <a:ext cx="5791200" cy="2549954"/>
          </a:xfrm>
        </p:spPr>
      </p:pic>
      <mc:AlternateContent xmlns:mc="http://schemas.openxmlformats.org/markup-compatibility/2006" xmlns:a14="http://schemas.microsoft.com/office/drawing/2010/main">
        <mc:Choice Requires="a14">
          <p:sp>
            <p:nvSpPr>
              <p:cNvPr id="6" name="TextBox 5"/>
              <p:cNvSpPr txBox="1"/>
              <p:nvPr/>
            </p:nvSpPr>
            <p:spPr>
              <a:xfrm>
                <a:off x="914400" y="4800600"/>
                <a:ext cx="7391400" cy="1477328"/>
              </a:xfrm>
              <a:prstGeom prst="rect">
                <a:avLst/>
              </a:prstGeom>
              <a:noFill/>
            </p:spPr>
            <p:txBody>
              <a:bodyPr wrap="square" rtlCol="0">
                <a:spAutoFit/>
              </a:bodyPr>
              <a:lstStyle/>
              <a:p>
                <a:pPr marL="285750" indent="-285750">
                  <a:buFont typeface="Arial" panose="020B0604020202020204" pitchFamily="34" charset="0"/>
                  <a:buChar char="•"/>
                </a:pPr>
                <a:r>
                  <a:rPr lang="en-IN" dirty="0"/>
                  <a:t>Joint probability of all four variables:</a:t>
                </a:r>
              </a:p>
              <a:p>
                <a14:m>
                  <m:oMath xmlns:m="http://schemas.openxmlformats.org/officeDocument/2006/math">
                    <m:r>
                      <a:rPr lang="en-IN" i="1">
                        <a:latin typeface="Cambria Math" panose="02040503050406030204" pitchFamily="18" charset="0"/>
                      </a:rPr>
                      <m:t>𝑃</m:t>
                    </m:r>
                    <m:d>
                      <m:dPr>
                        <m:ctrlPr>
                          <a:rPr lang="en-IN" i="1">
                            <a:latin typeface="Cambria Math" panose="02040503050406030204" pitchFamily="18" charset="0"/>
                          </a:rPr>
                        </m:ctrlPr>
                      </m:dPr>
                      <m:e>
                        <m:r>
                          <a:rPr lang="en-IN" i="1">
                            <a:latin typeface="Cambria Math" panose="02040503050406030204" pitchFamily="18" charset="0"/>
                          </a:rPr>
                          <m:t>𝑅</m:t>
                        </m:r>
                        <m:r>
                          <a:rPr lang="en-IN" i="1">
                            <a:latin typeface="Cambria Math" panose="02040503050406030204" pitchFamily="18" charset="0"/>
                          </a:rPr>
                          <m:t>,</m:t>
                        </m:r>
                        <m:r>
                          <a:rPr lang="en-IN" i="1">
                            <a:latin typeface="Cambria Math" panose="02040503050406030204" pitchFamily="18" charset="0"/>
                          </a:rPr>
                          <m:t>𝑊</m:t>
                        </m:r>
                        <m:r>
                          <a:rPr lang="en-IN" i="1">
                            <a:latin typeface="Cambria Math" panose="02040503050406030204" pitchFamily="18" charset="0"/>
                          </a:rPr>
                          <m:t>,</m:t>
                        </m:r>
                        <m:r>
                          <a:rPr lang="en-IN" i="1">
                            <a:latin typeface="Cambria Math" panose="02040503050406030204" pitchFamily="18" charset="0"/>
                          </a:rPr>
                          <m:t>𝑆</m:t>
                        </m:r>
                        <m:r>
                          <a:rPr lang="en-IN" b="0" i="1" smtClean="0">
                            <a:latin typeface="Cambria Math" panose="02040503050406030204" pitchFamily="18" charset="0"/>
                          </a:rPr>
                          <m:t>,</m:t>
                        </m:r>
                        <m:r>
                          <a:rPr lang="en-IN" b="0" i="1" smtClean="0">
                            <a:latin typeface="Cambria Math" panose="02040503050406030204" pitchFamily="18" charset="0"/>
                          </a:rPr>
                          <m:t>𝐶</m:t>
                        </m:r>
                      </m:e>
                    </m:d>
                    <m:r>
                      <a:rPr lang="en-IN" i="1">
                        <a:latin typeface="Cambria Math" panose="02040503050406030204" pitchFamily="18" charset="0"/>
                      </a:rPr>
                      <m:t>=</m:t>
                    </m:r>
                    <m:r>
                      <a:rPr lang="en-IN" i="1">
                        <a:latin typeface="Cambria Math" panose="02040503050406030204" pitchFamily="18" charset="0"/>
                      </a:rPr>
                      <m:t>𝑃</m:t>
                    </m:r>
                    <m:d>
                      <m:dPr>
                        <m:ctrlPr>
                          <a:rPr lang="en-IN" i="1">
                            <a:latin typeface="Cambria Math" panose="02040503050406030204" pitchFamily="18" charset="0"/>
                          </a:rPr>
                        </m:ctrlPr>
                      </m:dPr>
                      <m:e>
                        <m:r>
                          <a:rPr lang="en-IN" i="1">
                            <a:latin typeface="Cambria Math" panose="02040503050406030204" pitchFamily="18" charset="0"/>
                          </a:rPr>
                          <m:t>𝑅</m:t>
                        </m:r>
                      </m:e>
                    </m:d>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𝐶</m:t>
                        </m:r>
                      </m:e>
                    </m:d>
                    <m:r>
                      <a:rPr lang="en-IN" i="1">
                        <a:latin typeface="Cambria Math" panose="02040503050406030204" pitchFamily="18" charset="0"/>
                      </a:rPr>
                      <m:t>𝑃</m:t>
                    </m:r>
                    <m:d>
                      <m:dPr>
                        <m:ctrlPr>
                          <a:rPr lang="en-IN" i="1">
                            <a:latin typeface="Cambria Math" panose="02040503050406030204" pitchFamily="18" charset="0"/>
                          </a:rPr>
                        </m:ctrlPr>
                      </m:dPr>
                      <m:e>
                        <m:r>
                          <a:rPr lang="en-IN" i="1">
                            <a:latin typeface="Cambria Math" panose="02040503050406030204" pitchFamily="18" charset="0"/>
                          </a:rPr>
                          <m:t>𝑊</m:t>
                        </m:r>
                      </m:e>
                      <m:e>
                        <m:r>
                          <a:rPr lang="en-IN" b="0" i="1" smtClean="0">
                            <a:latin typeface="Cambria Math" panose="02040503050406030204" pitchFamily="18" charset="0"/>
                          </a:rPr>
                          <m:t>𝐶</m:t>
                        </m:r>
                        <m:r>
                          <a:rPr lang="en-IN" b="0" i="1" smtClean="0">
                            <a:latin typeface="Cambria Math" panose="02040503050406030204" pitchFamily="18" charset="0"/>
                          </a:rPr>
                          <m:t>,</m:t>
                        </m:r>
                        <m:r>
                          <a:rPr lang="en-IN" i="1">
                            <a:latin typeface="Cambria Math" panose="02040503050406030204" pitchFamily="18" charset="0"/>
                          </a:rPr>
                          <m:t>𝑅</m:t>
                        </m:r>
                      </m:e>
                    </m:d>
                    <m:r>
                      <a:rPr lang="en-IN" i="1">
                        <a:latin typeface="Cambria Math" panose="02040503050406030204" pitchFamily="18" charset="0"/>
                      </a:rPr>
                      <m:t>𝑃</m:t>
                    </m:r>
                    <m:d>
                      <m:dPr>
                        <m:ctrlPr>
                          <a:rPr lang="en-IN" i="1">
                            <a:latin typeface="Cambria Math" panose="02040503050406030204" pitchFamily="18" charset="0"/>
                          </a:rPr>
                        </m:ctrlPr>
                      </m:dPr>
                      <m:e>
                        <m:r>
                          <a:rPr lang="en-IN" i="1">
                            <a:latin typeface="Cambria Math" panose="02040503050406030204" pitchFamily="18" charset="0"/>
                          </a:rPr>
                          <m:t>𝑆</m:t>
                        </m:r>
                      </m:e>
                      <m:e>
                        <m:r>
                          <a:rPr lang="en-IN" i="1">
                            <a:latin typeface="Cambria Math" panose="02040503050406030204" pitchFamily="18" charset="0"/>
                          </a:rPr>
                          <m:t>𝑊</m:t>
                        </m:r>
                      </m:e>
                    </m:d>
                  </m:oMath>
                </a14:m>
                <a:r>
                  <a:rPr lang="en-IN" dirty="0"/>
                  <a:t>			(4)</a:t>
                </a:r>
              </a:p>
              <a:p>
                <a:pPr marL="285750" indent="-285750">
                  <a:buFont typeface="Arial" panose="020B0604020202020204" pitchFamily="34" charset="0"/>
                  <a:buChar char="•"/>
                </a:pPr>
                <a14:m>
                  <m:oMath xmlns:m="http://schemas.openxmlformats.org/officeDocument/2006/math">
                    <m:r>
                      <a:rPr lang="en-IN" i="1">
                        <a:latin typeface="Cambria Math" panose="02040503050406030204" pitchFamily="18" charset="0"/>
                      </a:rPr>
                      <m:t>𝑃</m:t>
                    </m:r>
                    <m:d>
                      <m:dPr>
                        <m:ctrlPr>
                          <a:rPr lang="en-IN" i="1">
                            <a:latin typeface="Cambria Math" panose="02040503050406030204" pitchFamily="18" charset="0"/>
                          </a:rPr>
                        </m:ctrlPr>
                      </m:dPr>
                      <m:e>
                        <m:r>
                          <a:rPr lang="en-IN" i="1">
                            <a:latin typeface="Cambria Math" panose="02040503050406030204" pitchFamily="18" charset="0"/>
                          </a:rPr>
                          <m:t>𝑊</m:t>
                        </m:r>
                      </m:e>
                      <m:e>
                        <m:r>
                          <a:rPr lang="en-IN" i="1">
                            <a:latin typeface="Cambria Math" panose="02040503050406030204" pitchFamily="18" charset="0"/>
                          </a:rPr>
                          <m:t>𝐶</m:t>
                        </m:r>
                        <m:r>
                          <a:rPr lang="en-IN" i="1">
                            <a:latin typeface="Cambria Math" panose="02040503050406030204" pitchFamily="18" charset="0"/>
                          </a:rPr>
                          <m:t>,</m:t>
                        </m:r>
                        <m:r>
                          <a:rPr lang="en-IN" i="1">
                            <a:latin typeface="Cambria Math" panose="02040503050406030204" pitchFamily="18" charset="0"/>
                          </a:rPr>
                          <m:t>𝑅</m:t>
                        </m:r>
                      </m:e>
                    </m:d>
                  </m:oMath>
                </a14:m>
                <a:r>
                  <a:rPr lang="en-IN" dirty="0"/>
                  <a:t> represents the ground can be wet due to car wash or rain or both</a:t>
                </a:r>
              </a:p>
              <a:p>
                <a:pPr marL="285750" indent="-285750">
                  <a:buFont typeface="Arial" panose="020B0604020202020204" pitchFamily="34" charset="0"/>
                  <a:buChar char="•"/>
                </a:pPr>
                <a:endParaRPr lang="en-IN" dirty="0"/>
              </a:p>
            </p:txBody>
          </p:sp>
        </mc:Choice>
        <mc:Fallback xmlns="">
          <p:sp>
            <p:nvSpPr>
              <p:cNvPr id="6" name="TextBox 5"/>
              <p:cNvSpPr txBox="1">
                <a:spLocks noRot="1" noChangeAspect="1" noMove="1" noResize="1" noEditPoints="1" noAdjustHandles="1" noChangeArrowheads="1" noChangeShapeType="1" noTextEdit="1"/>
              </p:cNvSpPr>
              <p:nvPr/>
            </p:nvSpPr>
            <p:spPr>
              <a:xfrm>
                <a:off x="914400" y="4800600"/>
                <a:ext cx="7391400" cy="1477328"/>
              </a:xfrm>
              <a:prstGeom prst="rect">
                <a:avLst/>
              </a:prstGeom>
              <a:blipFill rotWithShape="0">
                <a:blip r:embed="rId3"/>
                <a:stretch>
                  <a:fillRect l="-495" t="-2479"/>
                </a:stretch>
              </a:blipFill>
            </p:spPr>
            <p:txBody>
              <a:bodyPr/>
              <a:lstStyle/>
              <a:p>
                <a:r>
                  <a:rPr lang="en-IN">
                    <a:noFill/>
                  </a:rPr>
                  <a:t> </a:t>
                </a:r>
              </a:p>
            </p:txBody>
          </p:sp>
        </mc:Fallback>
      </mc:AlternateContent>
    </p:spTree>
    <p:extLst>
      <p:ext uri="{BB962C8B-B14F-4D97-AF65-F5344CB8AC3E}">
        <p14:creationId xmlns:p14="http://schemas.microsoft.com/office/powerpoint/2010/main" val="2835909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Inference in Bayesian network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a:t>Suppose we want to calculate </a:t>
                </a:r>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𝑟</m:t>
                        </m:r>
                      </m:e>
                      <m:e>
                        <m:r>
                          <a:rPr lang="en-IN" b="0" i="1" smtClean="0">
                            <a:latin typeface="Cambria Math" panose="02040503050406030204" pitchFamily="18" charset="0"/>
                          </a:rPr>
                          <m:t>𝑠</m:t>
                        </m:r>
                      </m:e>
                    </m:d>
                    <m:r>
                      <a:rPr lang="en-IN" b="0" i="1" smtClean="0">
                        <a:latin typeface="Cambria Math" panose="02040503050406030204" pitchFamily="18" charset="0"/>
                      </a:rPr>
                      <m:t>.</m:t>
                    </m:r>
                  </m:oMath>
                </a14:m>
                <a:endParaRPr lang="en-IN" b="0" dirty="0"/>
              </a:p>
              <a:p>
                <a:r>
                  <a:rPr lang="en-IN" sz="1600" dirty="0"/>
                  <a:t>Note: Generally capital symbol represents variable (e.g. </a:t>
                </a:r>
                <a14:m>
                  <m:oMath xmlns:m="http://schemas.openxmlformats.org/officeDocument/2006/math">
                    <m:r>
                      <a:rPr lang="en-IN" sz="1600" b="0" i="1" smtClean="0">
                        <a:latin typeface="Cambria Math" panose="02040503050406030204" pitchFamily="18" charset="0"/>
                      </a:rPr>
                      <m:t>𝑅</m:t>
                    </m:r>
                  </m:oMath>
                </a14:m>
                <a:r>
                  <a:rPr lang="en-IN" sz="1600" dirty="0"/>
                  <a:t>) and small symbol represents value (e.g. r)</a:t>
                </a:r>
                <a:endParaRPr lang="en-IN" sz="1600" b="0" dirty="0"/>
              </a:p>
              <a:p>
                <a14:m>
                  <m:oMath xmlns:m="http://schemas.openxmlformats.org/officeDocument/2006/math">
                    <m:r>
                      <a:rPr lang="en-IN" sz="2000" b="0" i="1" smtClean="0">
                        <a:latin typeface="Cambria Math" panose="02040503050406030204" pitchFamily="18" charset="0"/>
                      </a:rPr>
                      <m:t>𝑃</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𝑟</m:t>
                        </m:r>
                      </m:e>
                      <m:e>
                        <m:r>
                          <a:rPr lang="en-IN" sz="2000" b="0" i="1" smtClean="0">
                            <a:latin typeface="Cambria Math" panose="02040503050406030204" pitchFamily="18" charset="0"/>
                          </a:rPr>
                          <m:t>𝑠</m:t>
                        </m:r>
                      </m:e>
                    </m:d>
                    <m:r>
                      <a:rPr lang="en-IN" sz="2000" b="0" i="1" smtClean="0">
                        <a:latin typeface="Cambria Math" panose="02040503050406030204" pitchFamily="18" charset="0"/>
                      </a:rPr>
                      <m:t>=</m:t>
                    </m:r>
                    <m:nary>
                      <m:naryPr>
                        <m:chr m:val="∑"/>
                        <m:supHide m:val="on"/>
                        <m:ctrlPr>
                          <a:rPr lang="en-IN" sz="2000" b="0" i="1" smtClean="0">
                            <a:latin typeface="Cambria Math" panose="02040503050406030204" pitchFamily="18" charset="0"/>
                          </a:rPr>
                        </m:ctrlPr>
                      </m:naryPr>
                      <m:sub>
                        <m:r>
                          <m:rPr>
                            <m:brk m:alnAt="7"/>
                          </m:rPr>
                          <a:rPr lang="en-IN" sz="2000" b="0" i="1" smtClean="0">
                            <a:latin typeface="Cambria Math" panose="02040503050406030204" pitchFamily="18" charset="0"/>
                          </a:rPr>
                          <m:t>𝑤</m:t>
                        </m:r>
                      </m:sub>
                      <m:sup/>
                      <m:e>
                        <m:nary>
                          <m:naryPr>
                            <m:chr m:val="∑"/>
                            <m:supHide m:val="on"/>
                            <m:ctrlPr>
                              <a:rPr lang="en-IN" sz="2000" b="0" i="1" smtClean="0">
                                <a:latin typeface="Cambria Math" panose="02040503050406030204" pitchFamily="18" charset="0"/>
                              </a:rPr>
                            </m:ctrlPr>
                          </m:naryPr>
                          <m:sub>
                            <m:r>
                              <m:rPr>
                                <m:brk m:alnAt="7"/>
                              </m:rPr>
                              <a:rPr lang="en-IN" sz="2000" b="0" i="1" smtClean="0">
                                <a:latin typeface="Cambria Math" panose="02040503050406030204" pitchFamily="18" charset="0"/>
                              </a:rPr>
                              <m:t>𝑐</m:t>
                            </m:r>
                          </m:sub>
                          <m:sup/>
                          <m:e>
                            <m:r>
                              <a:rPr lang="en-IN" sz="2000" b="0" i="1" smtClean="0">
                                <a:latin typeface="Cambria Math" panose="02040503050406030204" pitchFamily="18" charset="0"/>
                              </a:rPr>
                              <m:t>𝑃</m:t>
                            </m:r>
                            <m:r>
                              <a:rPr lang="en-IN" sz="2000" b="0" i="1" smtClean="0">
                                <a:latin typeface="Cambria Math" panose="02040503050406030204" pitchFamily="18" charset="0"/>
                              </a:rPr>
                              <m:t>(</m:t>
                            </m:r>
                            <m:r>
                              <a:rPr lang="en-IN" sz="2000" b="0" i="1" smtClean="0">
                                <a:latin typeface="Cambria Math" panose="02040503050406030204" pitchFamily="18" charset="0"/>
                              </a:rPr>
                              <m:t>𝑟</m:t>
                            </m:r>
                            <m:r>
                              <a:rPr lang="en-IN" sz="2000" b="0" i="1" smtClean="0">
                                <a:latin typeface="Cambria Math" panose="02040503050406030204" pitchFamily="18" charset="0"/>
                              </a:rPr>
                              <m:t>,</m:t>
                            </m:r>
                            <m:r>
                              <a:rPr lang="en-IN" sz="2000" b="0" i="1" smtClean="0">
                                <a:latin typeface="Cambria Math" panose="02040503050406030204" pitchFamily="18" charset="0"/>
                              </a:rPr>
                              <m:t>𝑤</m:t>
                            </m:r>
                            <m:r>
                              <a:rPr lang="en-IN" sz="2000" b="0" i="1" smtClean="0">
                                <a:latin typeface="Cambria Math" panose="02040503050406030204" pitchFamily="18" charset="0"/>
                              </a:rPr>
                              <m:t>,</m:t>
                            </m:r>
                            <m:r>
                              <a:rPr lang="en-IN" sz="2000" b="0" i="1" smtClean="0">
                                <a:latin typeface="Cambria Math" panose="02040503050406030204" pitchFamily="18" charset="0"/>
                              </a:rPr>
                              <m:t>𝑠</m:t>
                            </m:r>
                            <m:r>
                              <a:rPr lang="en-IN" sz="2000" b="0" i="1" smtClean="0">
                                <a:latin typeface="Cambria Math" panose="02040503050406030204" pitchFamily="18" charset="0"/>
                              </a:rPr>
                              <m:t>,</m:t>
                            </m:r>
                            <m:r>
                              <a:rPr lang="en-IN" sz="2000" b="0" i="1" smtClean="0">
                                <a:latin typeface="Cambria Math" panose="02040503050406030204" pitchFamily="18" charset="0"/>
                              </a:rPr>
                              <m:t>𝑐</m:t>
                            </m:r>
                            <m:r>
                              <a:rPr lang="en-IN" sz="2000" b="0" i="1" smtClean="0">
                                <a:latin typeface="Cambria Math" panose="02040503050406030204" pitchFamily="18" charset="0"/>
                              </a:rPr>
                              <m:t>)/</m:t>
                            </m:r>
                            <m:r>
                              <a:rPr lang="en-IN" sz="2000" b="0" i="1" smtClean="0">
                                <a:latin typeface="Cambria Math" panose="02040503050406030204" pitchFamily="18" charset="0"/>
                              </a:rPr>
                              <m:t>𝑃</m:t>
                            </m:r>
                            <m:r>
                              <a:rPr lang="en-IN" sz="2000" b="0" i="1" smtClean="0">
                                <a:latin typeface="Cambria Math" panose="02040503050406030204" pitchFamily="18" charset="0"/>
                              </a:rPr>
                              <m:t>(</m:t>
                            </m:r>
                            <m:r>
                              <a:rPr lang="en-IN" sz="2000" b="0" i="1" smtClean="0">
                                <a:latin typeface="Cambria Math" panose="02040503050406030204" pitchFamily="18" charset="0"/>
                              </a:rPr>
                              <m:t>𝑠</m:t>
                            </m:r>
                            <m:r>
                              <a:rPr lang="en-IN" sz="2000" b="0" i="1" smtClean="0">
                                <a:latin typeface="Cambria Math" panose="02040503050406030204" pitchFamily="18" charset="0"/>
                              </a:rPr>
                              <m:t>)</m:t>
                            </m:r>
                          </m:e>
                        </m:nary>
                      </m:e>
                    </m:nary>
                  </m:oMath>
                </a14:m>
                <a:endParaRPr lang="en-IN" sz="2000" dirty="0"/>
              </a:p>
              <a:p>
                <a:pPr marL="0" indent="0">
                  <a:buNone/>
                </a:pPr>
                <a:r>
                  <a:rPr lang="en-IN" sz="2000" dirty="0"/>
                  <a:t>From, above we can write</a:t>
                </a:r>
              </a:p>
              <a:p>
                <a:pPr marL="0" indent="0">
                  <a:buNone/>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𝑃</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𝑟</m:t>
                          </m:r>
                        </m:e>
                        <m:e>
                          <m:r>
                            <a:rPr lang="en-IN" sz="2000" b="0" i="1" smtClean="0">
                              <a:latin typeface="Cambria Math" panose="02040503050406030204" pitchFamily="18" charset="0"/>
                            </a:rPr>
                            <m:t>𝑠</m:t>
                          </m:r>
                        </m:e>
                      </m:d>
                      <m:r>
                        <a:rPr lang="en-IN" sz="2000" i="1">
                          <a:latin typeface="Cambria Math" panose="02040503050406030204" pitchFamily="18" charset="0"/>
                          <a:ea typeface="Cambria Math" panose="02040503050406030204" pitchFamily="18" charset="0"/>
                        </a:rPr>
                        <m:t>∝</m:t>
                      </m:r>
                      <m:nary>
                        <m:naryPr>
                          <m:chr m:val="∑"/>
                          <m:supHide m:val="on"/>
                          <m:ctrlPr>
                            <a:rPr lang="en-IN" sz="2000" i="1" smtClean="0">
                              <a:latin typeface="Cambria Math" panose="02040503050406030204" pitchFamily="18" charset="0"/>
                            </a:rPr>
                          </m:ctrlPr>
                        </m:naryPr>
                        <m:sub>
                          <m:r>
                            <m:rPr>
                              <m:brk m:alnAt="7"/>
                            </m:rPr>
                            <a:rPr lang="en-IN" sz="2000" i="1">
                              <a:latin typeface="Cambria Math" panose="02040503050406030204" pitchFamily="18" charset="0"/>
                            </a:rPr>
                            <m:t>𝑤</m:t>
                          </m:r>
                        </m:sub>
                        <m:sup/>
                        <m:e>
                          <m:nary>
                            <m:naryPr>
                              <m:chr m:val="∑"/>
                              <m:supHide m:val="on"/>
                              <m:ctrlPr>
                                <a:rPr lang="en-IN" sz="2000" i="1">
                                  <a:latin typeface="Cambria Math" panose="02040503050406030204" pitchFamily="18" charset="0"/>
                                </a:rPr>
                              </m:ctrlPr>
                            </m:naryPr>
                            <m:sub>
                              <m:r>
                                <m:rPr>
                                  <m:brk m:alnAt="7"/>
                                </m:rPr>
                                <a:rPr lang="en-IN" sz="2000" i="1">
                                  <a:latin typeface="Cambria Math" panose="02040503050406030204" pitchFamily="18" charset="0"/>
                                </a:rPr>
                                <m:t>𝑐</m:t>
                              </m:r>
                            </m:sub>
                            <m:sup/>
                            <m:e>
                              <m:r>
                                <a:rPr lang="en-IN" sz="2000" i="1">
                                  <a:latin typeface="Cambria Math" panose="02040503050406030204" pitchFamily="18" charset="0"/>
                                  <a:ea typeface="Cambria Math" panose="02040503050406030204" pitchFamily="18" charset="0"/>
                                </a:rPr>
                                <m:t>𝑃</m:t>
                              </m:r>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𝑟</m:t>
                                  </m:r>
                                </m:e>
                              </m:d>
                              <m:r>
                                <a:rPr lang="en-IN" sz="2000" i="1">
                                  <a:latin typeface="Cambria Math" panose="02040503050406030204" pitchFamily="18" charset="0"/>
                                  <a:ea typeface="Cambria Math" panose="02040503050406030204" pitchFamily="18" charset="0"/>
                                </a:rPr>
                                <m:t>𝑃</m:t>
                              </m:r>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𝑐</m:t>
                                  </m:r>
                                </m:e>
                              </m:d>
                              <m:r>
                                <a:rPr lang="en-IN" sz="2000" i="1">
                                  <a:latin typeface="Cambria Math" panose="02040503050406030204" pitchFamily="18" charset="0"/>
                                  <a:ea typeface="Cambria Math" panose="02040503050406030204" pitchFamily="18" charset="0"/>
                                </a:rPr>
                                <m:t>𝑃</m:t>
                              </m:r>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𝑤</m:t>
                                  </m:r>
                                </m:e>
                                <m:e>
                                  <m:r>
                                    <a:rPr lang="en-IN" sz="2000" i="1">
                                      <a:latin typeface="Cambria Math" panose="02040503050406030204" pitchFamily="18" charset="0"/>
                                      <a:ea typeface="Cambria Math" panose="02040503050406030204" pitchFamily="18" charset="0"/>
                                    </a:rPr>
                                    <m:t>𝑐</m:t>
                                  </m:r>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𝑟</m:t>
                                  </m:r>
                                </m:e>
                              </m:d>
                              <m:r>
                                <a:rPr lang="en-IN" sz="2000" i="1">
                                  <a:latin typeface="Cambria Math" panose="02040503050406030204" pitchFamily="18" charset="0"/>
                                  <a:ea typeface="Cambria Math" panose="02040503050406030204" pitchFamily="18" charset="0"/>
                                </a:rPr>
                                <m:t>𝑃</m:t>
                              </m:r>
                              <m:d>
                                <m:dPr>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𝑠</m:t>
                                  </m:r>
                                </m:e>
                                <m:e>
                                  <m:r>
                                    <a:rPr lang="en-IN" sz="2000" i="1">
                                      <a:latin typeface="Cambria Math" panose="02040503050406030204" pitchFamily="18" charset="0"/>
                                      <a:ea typeface="Cambria Math" panose="02040503050406030204" pitchFamily="18" charset="0"/>
                                    </a:rPr>
                                    <m:t>𝑤</m:t>
                                  </m:r>
                                </m:e>
                              </m:d>
                            </m:e>
                          </m:nary>
                        </m:e>
                      </m:nary>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𝑓𝑟𝑜𝑚</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𝐸𝑞𝑛</m:t>
                      </m:r>
                      <m:r>
                        <a:rPr lang="en-IN" sz="2000" b="0" i="1" smtClean="0">
                          <a:latin typeface="Cambria Math" panose="02040503050406030204" pitchFamily="18" charset="0"/>
                          <a:ea typeface="Cambria Math" panose="02040503050406030204" pitchFamily="18" charset="0"/>
                        </a:rPr>
                        <m:t>(4)</m:t>
                      </m:r>
                    </m:oMath>
                  </m:oMathPara>
                </a14:m>
                <a:endParaRPr lang="en-IN" dirty="0"/>
              </a:p>
              <a:p>
                <a:pPr marL="0" indent="0">
                  <a:buNone/>
                </a:pPr>
                <a:r>
                  <a:rPr lang="en-IN" sz="2000" dirty="0">
                    <a:latin typeface="Cambria Math" panose="02040503050406030204" pitchFamily="18" charset="0"/>
                  </a:rPr>
                  <a:t>Then We can Write</a:t>
                </a:r>
                <a:endParaRPr lang="en-IN" sz="2000" b="0" dirty="0">
                  <a:latin typeface="Cambria Math" panose="02040503050406030204" pitchFamily="18" charset="0"/>
                </a:endParaRPr>
              </a:p>
              <a:p>
                <a:pPr marL="0" indent="0">
                  <a:buNone/>
                </a:pPr>
                <a14:m>
                  <m:oMath xmlns:m="http://schemas.openxmlformats.org/officeDocument/2006/math">
                    <m:r>
                      <a:rPr lang="en-IN" sz="2000" b="0" i="1" smtClean="0">
                        <a:latin typeface="Cambria Math" panose="02040503050406030204" pitchFamily="18" charset="0"/>
                      </a:rPr>
                      <m:t>𝑃</m:t>
                    </m:r>
                    <m:r>
                      <a:rPr lang="en-IN" sz="2000" b="0" i="1" smtClean="0">
                        <a:latin typeface="Cambria Math" panose="02040503050406030204" pitchFamily="18" charset="0"/>
                      </a:rPr>
                      <m:t>(</m:t>
                    </m:r>
                    <m:r>
                      <a:rPr lang="en-IN" sz="2000" b="0" i="1" smtClean="0">
                        <a:latin typeface="Cambria Math" panose="02040503050406030204" pitchFamily="18" charset="0"/>
                      </a:rPr>
                      <m:t>𝑟</m:t>
                    </m:r>
                    <m:r>
                      <a:rPr lang="en-IN" sz="2000" b="0" i="1" smtClean="0">
                        <a:latin typeface="Cambria Math" panose="02040503050406030204" pitchFamily="18" charset="0"/>
                      </a:rPr>
                      <m:t>|</m:t>
                    </m:r>
                    <m:r>
                      <a:rPr lang="en-IN" sz="2000" b="0" i="1" smtClean="0">
                        <a:latin typeface="Cambria Math" panose="02040503050406030204" pitchFamily="18" charset="0"/>
                      </a:rPr>
                      <m:t>𝑠</m:t>
                    </m:r>
                    <m:r>
                      <a:rPr lang="en-IN" sz="2000" b="0" i="1" smtClean="0">
                        <a:latin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𝑃</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𝑟</m:t>
                    </m:r>
                    <m:r>
                      <a:rPr lang="en-IN" sz="2000" b="0" i="1" smtClean="0">
                        <a:latin typeface="Cambria Math" panose="02040503050406030204" pitchFamily="18" charset="0"/>
                        <a:ea typeface="Cambria Math" panose="02040503050406030204" pitchFamily="18" charset="0"/>
                      </a:rPr>
                      <m:t>)</m:t>
                    </m:r>
                    <m:nary>
                      <m:naryPr>
                        <m:chr m:val="∑"/>
                        <m:supHide m:val="on"/>
                        <m:ctrlPr>
                          <a:rPr lang="en-IN" sz="2000" b="0" i="1" smtClean="0">
                            <a:latin typeface="Cambria Math" panose="02040503050406030204" pitchFamily="18" charset="0"/>
                            <a:ea typeface="Cambria Math" panose="02040503050406030204" pitchFamily="18" charset="0"/>
                          </a:rPr>
                        </m:ctrlPr>
                      </m:naryPr>
                      <m:sub>
                        <m:r>
                          <m:rPr>
                            <m:brk m:alnAt="7"/>
                          </m:rPr>
                          <a:rPr lang="en-IN" sz="2000" b="0" i="1" smtClean="0">
                            <a:latin typeface="Cambria Math" panose="02040503050406030204" pitchFamily="18" charset="0"/>
                            <a:ea typeface="Cambria Math" panose="02040503050406030204" pitchFamily="18" charset="0"/>
                          </a:rPr>
                          <m:t>𝑤</m:t>
                        </m:r>
                      </m:sub>
                      <m:sup/>
                      <m:e>
                        <m:r>
                          <a:rPr lang="en-IN" sz="2000" b="0" i="1" smtClean="0">
                            <a:latin typeface="Cambria Math" panose="02040503050406030204" pitchFamily="18" charset="0"/>
                            <a:ea typeface="Cambria Math" panose="02040503050406030204" pitchFamily="18" charset="0"/>
                          </a:rPr>
                          <m:t>𝑃</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𝑠</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𝑤</m:t>
                        </m:r>
                        <m:r>
                          <a:rPr lang="en-IN" sz="2000" b="0" i="1" smtClean="0">
                            <a:latin typeface="Cambria Math" panose="02040503050406030204" pitchFamily="18" charset="0"/>
                            <a:ea typeface="Cambria Math" panose="02040503050406030204" pitchFamily="18" charset="0"/>
                          </a:rPr>
                          <m:t>)</m:t>
                        </m:r>
                        <m:nary>
                          <m:naryPr>
                            <m:chr m:val="∑"/>
                            <m:supHide m:val="on"/>
                            <m:ctrlPr>
                              <a:rPr lang="en-IN" sz="2000" b="0" i="1" smtClean="0">
                                <a:latin typeface="Cambria Math" panose="02040503050406030204" pitchFamily="18" charset="0"/>
                                <a:ea typeface="Cambria Math" panose="02040503050406030204" pitchFamily="18" charset="0"/>
                              </a:rPr>
                            </m:ctrlPr>
                          </m:naryPr>
                          <m:sub>
                            <m:r>
                              <m:rPr>
                                <m:brk m:alnAt="7"/>
                              </m:rPr>
                              <a:rPr lang="en-IN" sz="2000" b="0" i="1" smtClean="0">
                                <a:latin typeface="Cambria Math" panose="02040503050406030204" pitchFamily="18" charset="0"/>
                                <a:ea typeface="Cambria Math" panose="02040503050406030204" pitchFamily="18" charset="0"/>
                              </a:rPr>
                              <m:t>𝑐</m:t>
                            </m:r>
                          </m:sub>
                          <m:sup/>
                          <m:e>
                            <m:r>
                              <a:rPr lang="en-IN" sz="2000" b="0" i="1" smtClean="0">
                                <a:latin typeface="Cambria Math" panose="02040503050406030204" pitchFamily="18" charset="0"/>
                                <a:ea typeface="Cambria Math" panose="02040503050406030204" pitchFamily="18" charset="0"/>
                              </a:rPr>
                              <m:t>𝑃</m:t>
                            </m:r>
                            <m:d>
                              <m:dPr>
                                <m:ctrlPr>
                                  <a:rPr lang="en-IN" sz="2000" b="0" i="1" smtClean="0">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𝑐</m:t>
                                </m:r>
                              </m:e>
                            </m:d>
                            <m:r>
                              <a:rPr lang="en-IN" sz="2000" b="0" i="1" smtClean="0">
                                <a:latin typeface="Cambria Math" panose="02040503050406030204" pitchFamily="18" charset="0"/>
                                <a:ea typeface="Cambria Math" panose="02040503050406030204" pitchFamily="18" charset="0"/>
                              </a:rPr>
                              <m:t>𝑃</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𝑤</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𝑐</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𝑟</m:t>
                            </m:r>
                            <m:r>
                              <a:rPr lang="en-IN" sz="2000" b="0" i="1" smtClean="0">
                                <a:latin typeface="Cambria Math" panose="02040503050406030204" pitchFamily="18" charset="0"/>
                                <a:ea typeface="Cambria Math" panose="02040503050406030204" pitchFamily="18" charset="0"/>
                              </a:rPr>
                              <m:t>)</m:t>
                            </m:r>
                          </m:e>
                        </m:nary>
                      </m:e>
                    </m:nary>
                  </m:oMath>
                </a14:m>
                <a:r>
                  <a:rPr lang="en-IN"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84" t="-2074"/>
                </a:stretch>
              </a:blipFill>
            </p:spPr>
            <p:txBody>
              <a:bodyPr/>
              <a:lstStyle/>
              <a:p>
                <a:r>
                  <a:rPr lang="en-IN">
                    <a:noFill/>
                  </a:rPr>
                  <a:t> </a:t>
                </a:r>
              </a:p>
            </p:txBody>
          </p:sp>
        </mc:Fallback>
      </mc:AlternateContent>
    </p:spTree>
    <p:extLst>
      <p:ext uri="{BB962C8B-B14F-4D97-AF65-F5344CB8AC3E}">
        <p14:creationId xmlns:p14="http://schemas.microsoft.com/office/powerpoint/2010/main" val="3421286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a:t>Bayesian Theorem: Basics</a:t>
            </a:r>
          </a:p>
        </p:txBody>
      </p:sp>
      <p:sp>
        <p:nvSpPr>
          <p:cNvPr id="6147" name="Rectangle 3"/>
          <p:cNvSpPr>
            <a:spLocks noGrp="1" noChangeArrowheads="1"/>
          </p:cNvSpPr>
          <p:nvPr>
            <p:ph type="body" idx="1"/>
          </p:nvPr>
        </p:nvSpPr>
        <p:spPr>
          <a:xfrm>
            <a:off x="1219200" y="1981200"/>
            <a:ext cx="7772400" cy="4114800"/>
          </a:xfrm>
        </p:spPr>
        <p:txBody>
          <a:bodyPr/>
          <a:lstStyle/>
          <a:p>
            <a:pPr eaLnBrk="1" hangingPunct="1">
              <a:lnSpc>
                <a:spcPct val="90000"/>
              </a:lnSpc>
            </a:pPr>
            <a:r>
              <a:rPr lang="en-US" altLang="en-US" sz="2400">
                <a:ea typeface="ＭＳ Ｐゴシック" panose="020B0600070205080204" pitchFamily="34" charset="-128"/>
              </a:rPr>
              <a:t>Let </a:t>
            </a:r>
            <a:r>
              <a:rPr lang="en-US" altLang="en-US" sz="2400" b="1">
                <a:ea typeface="ＭＳ Ｐゴシック" panose="020B0600070205080204" pitchFamily="34" charset="-128"/>
              </a:rPr>
              <a:t>X</a:t>
            </a:r>
            <a:r>
              <a:rPr lang="en-US" altLang="en-US" sz="2400">
                <a:ea typeface="ＭＳ Ｐゴシック" panose="020B0600070205080204" pitchFamily="34" charset="-128"/>
              </a:rPr>
              <a:t> be a data sample</a:t>
            </a:r>
          </a:p>
          <a:p>
            <a:pPr eaLnBrk="1" hangingPunct="1">
              <a:lnSpc>
                <a:spcPct val="90000"/>
              </a:lnSpc>
            </a:pPr>
            <a:endParaRPr lang="en-US" altLang="en-US" sz="2400">
              <a:ea typeface="ＭＳ Ｐゴシック" panose="020B0600070205080204" pitchFamily="34" charset="-128"/>
            </a:endParaRPr>
          </a:p>
          <a:p>
            <a:pPr eaLnBrk="1" hangingPunct="1">
              <a:lnSpc>
                <a:spcPct val="110000"/>
              </a:lnSpc>
            </a:pPr>
            <a:r>
              <a:rPr lang="en-US" altLang="en-US" sz="2400">
                <a:ea typeface="ＭＳ Ｐゴシック" panose="020B0600070205080204" pitchFamily="34" charset="-128"/>
              </a:rPr>
              <a:t>Let H be a </a:t>
            </a:r>
            <a:r>
              <a:rPr lang="en-US" altLang="en-US" sz="2400" i="1">
                <a:ea typeface="ＭＳ Ｐゴシック" panose="020B0600070205080204" pitchFamily="34" charset="-128"/>
              </a:rPr>
              <a:t>hypothesis</a:t>
            </a:r>
            <a:r>
              <a:rPr lang="en-US" altLang="en-US" sz="2400">
                <a:ea typeface="ＭＳ Ｐゴシック" panose="020B0600070205080204" pitchFamily="34" charset="-128"/>
              </a:rPr>
              <a:t> that X belongs to class C </a:t>
            </a:r>
          </a:p>
          <a:p>
            <a:pPr eaLnBrk="1" hangingPunct="1">
              <a:lnSpc>
                <a:spcPct val="90000"/>
              </a:lnSpc>
            </a:pPr>
            <a:endParaRPr lang="en-US" altLang="en-US" sz="2400">
              <a:ea typeface="ＭＳ Ｐゴシック" panose="020B0600070205080204" pitchFamily="34" charset="-128"/>
            </a:endParaRPr>
          </a:p>
          <a:p>
            <a:pPr eaLnBrk="1" hangingPunct="1">
              <a:lnSpc>
                <a:spcPct val="90000"/>
              </a:lnSpc>
            </a:pPr>
            <a:r>
              <a:rPr lang="en-US" altLang="en-US" sz="2400">
                <a:ea typeface="ＭＳ Ｐゴシック" panose="020B0600070205080204" pitchFamily="34" charset="-128"/>
              </a:rPr>
              <a:t>Classification is to determine P(H|</a:t>
            </a:r>
            <a:r>
              <a:rPr lang="en-US" altLang="en-US" sz="2400" b="1">
                <a:ea typeface="ＭＳ Ｐゴシック" panose="020B0600070205080204" pitchFamily="34" charset="-128"/>
              </a:rPr>
              <a:t>X</a:t>
            </a:r>
            <a:r>
              <a:rPr lang="en-US" altLang="en-US" sz="2400">
                <a:ea typeface="ＭＳ Ｐゴシック" panose="020B0600070205080204" pitchFamily="34" charset="-128"/>
              </a:rPr>
              <a:t>), the probability that the hypothesis holds given the observed data sample </a:t>
            </a:r>
            <a:r>
              <a:rPr lang="en-US" altLang="en-US" sz="2400" b="1">
                <a:ea typeface="ＭＳ Ｐゴシック" panose="020B0600070205080204" pitchFamily="34" charset="-128"/>
              </a:rPr>
              <a:t>X</a:t>
            </a:r>
          </a:p>
          <a:p>
            <a:pPr eaLnBrk="1" hangingPunct="1">
              <a:lnSpc>
                <a:spcPct val="90000"/>
              </a:lnSpc>
            </a:pPr>
            <a:endParaRPr lang="en-US" altLang="en-US" sz="2400" b="1">
              <a:ea typeface="ＭＳ Ｐゴシック" panose="020B0600070205080204" pitchFamily="34" charset="-128"/>
            </a:endParaRPr>
          </a:p>
          <a:p>
            <a:pPr lvl="1" eaLnBrk="1" hangingPunct="1">
              <a:lnSpc>
                <a:spcPct val="90000"/>
              </a:lnSpc>
            </a:pPr>
            <a:r>
              <a:rPr lang="en-US" altLang="en-US" sz="2000" b="1">
                <a:ea typeface="Arial" panose="020B0604020202020204" pitchFamily="34" charset="0"/>
              </a:rPr>
              <a:t>Example: </a:t>
            </a:r>
            <a:r>
              <a:rPr lang="en-US" altLang="en-US" sz="2000">
                <a:ea typeface="Arial" panose="020B0604020202020204" pitchFamily="34" charset="0"/>
              </a:rPr>
              <a:t>customer X will buy a computer given that the customer’s age and income are known</a:t>
            </a:r>
            <a:endParaRPr lang="en-US" altLang="en-US" sz="2000" b="1">
              <a:ea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Evaluation Tree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2133600"/>
            <a:ext cx="7293835" cy="4114800"/>
          </a:xfrm>
        </p:spPr>
      </p:pic>
    </p:spTree>
    <p:extLst>
      <p:ext uri="{BB962C8B-B14F-4D97-AF65-F5344CB8AC3E}">
        <p14:creationId xmlns:p14="http://schemas.microsoft.com/office/powerpoint/2010/main" val="2936951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 example with conditional probability tables (CPT)</a:t>
            </a:r>
          </a:p>
        </p:txBody>
      </p:sp>
      <p:sp>
        <p:nvSpPr>
          <p:cNvPr id="3" name="Content Placeholder 2"/>
          <p:cNvSpPr>
            <a:spLocks noGrp="1"/>
          </p:cNvSpPr>
          <p:nvPr>
            <p:ph idx="1"/>
          </p:nvPr>
        </p:nvSpPr>
        <p:spPr/>
        <p:txBody>
          <a:bodyPr/>
          <a:lstStyle/>
          <a:p>
            <a:r>
              <a:rPr lang="en-IN" sz="2400" dirty="0"/>
              <a:t>Suppose that there are two events which could cause grass to be wet: either the sprinkler is on or it's raining. </a:t>
            </a:r>
          </a:p>
          <a:p>
            <a:r>
              <a:rPr lang="en-IN" sz="2400" dirty="0"/>
              <a:t>Also, suppose that the rain has a direct effect on the use of the sprinkler (namely that when it rains, the sprinkler is usually not turned on). </a:t>
            </a:r>
          </a:p>
          <a:p>
            <a:r>
              <a:rPr lang="en-IN" sz="2400" dirty="0"/>
              <a:t>Then the situation can be modelled with a Bayesian network (shown to the right). All three variables have two possible values, T (for true) and F (for false).</a:t>
            </a:r>
          </a:p>
        </p:txBody>
      </p:sp>
    </p:spTree>
    <p:extLst>
      <p:ext uri="{BB962C8B-B14F-4D97-AF65-F5344CB8AC3E}">
        <p14:creationId xmlns:p14="http://schemas.microsoft.com/office/powerpoint/2010/main" val="2564456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 simple Bayesian network with conditional probability tables</a:t>
            </a:r>
            <a:endParaRPr lang="en-IN"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2438400"/>
            <a:ext cx="6569159" cy="3711575"/>
          </a:xfrm>
        </p:spPr>
      </p:pic>
    </p:spTree>
    <p:extLst>
      <p:ext uri="{BB962C8B-B14F-4D97-AF65-F5344CB8AC3E}">
        <p14:creationId xmlns:p14="http://schemas.microsoft.com/office/powerpoint/2010/main" val="1527631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sz="2800" dirty="0"/>
                  <a:t>The joint probability function is: </a:t>
                </a:r>
                <a14:m>
                  <m:oMath xmlns:m="http://schemas.openxmlformats.org/officeDocument/2006/math">
                    <m:r>
                      <a:rPr lang="en-IN" sz="2800" b="0" i="1" smtClean="0">
                        <a:latin typeface="Cambria Math" panose="02040503050406030204" pitchFamily="18" charset="0"/>
                      </a:rPr>
                      <m:t>𝑃</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𝐺</m:t>
                        </m:r>
                        <m:r>
                          <a:rPr lang="en-IN" sz="2800" b="0" i="1" smtClean="0">
                            <a:latin typeface="Cambria Math" panose="02040503050406030204" pitchFamily="18" charset="0"/>
                          </a:rPr>
                          <m:t>,</m:t>
                        </m:r>
                        <m:r>
                          <a:rPr lang="en-IN" sz="2800" b="0" i="1" smtClean="0">
                            <a:latin typeface="Cambria Math" panose="02040503050406030204" pitchFamily="18" charset="0"/>
                          </a:rPr>
                          <m:t>𝑆</m:t>
                        </m:r>
                        <m:r>
                          <a:rPr lang="en-IN" sz="2800" b="0" i="1" smtClean="0">
                            <a:latin typeface="Cambria Math" panose="02040503050406030204" pitchFamily="18" charset="0"/>
                          </a:rPr>
                          <m:t>,</m:t>
                        </m:r>
                        <m:r>
                          <a:rPr lang="en-IN" sz="2800" b="0" i="1" smtClean="0">
                            <a:latin typeface="Cambria Math" panose="02040503050406030204" pitchFamily="18" charset="0"/>
                          </a:rPr>
                          <m:t>𝑅</m:t>
                        </m:r>
                      </m:e>
                    </m:d>
                    <m:r>
                      <a:rPr lang="en-IN" sz="2800" b="0" i="1" smtClean="0">
                        <a:latin typeface="Cambria Math" panose="02040503050406030204" pitchFamily="18" charset="0"/>
                      </a:rPr>
                      <m:t>=</m:t>
                    </m:r>
                    <m:r>
                      <a:rPr lang="en-IN" sz="2800" b="0" i="1" smtClean="0">
                        <a:latin typeface="Cambria Math" panose="02040503050406030204" pitchFamily="18" charset="0"/>
                      </a:rPr>
                      <m:t>𝑃</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𝐺</m:t>
                        </m:r>
                      </m:e>
                      <m:e>
                        <m:r>
                          <a:rPr lang="en-IN" sz="2800" b="0" i="1" smtClean="0">
                            <a:latin typeface="Cambria Math" panose="02040503050406030204" pitchFamily="18" charset="0"/>
                          </a:rPr>
                          <m:t>𝑆</m:t>
                        </m:r>
                        <m:r>
                          <a:rPr lang="en-IN" sz="2800" b="0" i="1" smtClean="0">
                            <a:latin typeface="Cambria Math" panose="02040503050406030204" pitchFamily="18" charset="0"/>
                          </a:rPr>
                          <m:t>,</m:t>
                        </m:r>
                        <m:r>
                          <a:rPr lang="en-IN" sz="2800" b="0" i="1" smtClean="0">
                            <a:latin typeface="Cambria Math" panose="02040503050406030204" pitchFamily="18" charset="0"/>
                          </a:rPr>
                          <m:t>𝑅</m:t>
                        </m:r>
                      </m:e>
                    </m:d>
                    <m:r>
                      <a:rPr lang="en-IN" sz="2800" b="0" i="1" smtClean="0">
                        <a:latin typeface="Cambria Math" panose="02040503050406030204" pitchFamily="18" charset="0"/>
                      </a:rPr>
                      <m:t>𝑃</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𝑆</m:t>
                        </m:r>
                      </m:e>
                      <m:e>
                        <m:r>
                          <a:rPr lang="en-IN" sz="2800" b="0" i="1" smtClean="0">
                            <a:latin typeface="Cambria Math" panose="02040503050406030204" pitchFamily="18" charset="0"/>
                          </a:rPr>
                          <m:t>𝑅</m:t>
                        </m:r>
                      </m:e>
                    </m:d>
                    <m:r>
                      <a:rPr lang="en-IN" sz="2800" b="0" i="1" smtClean="0">
                        <a:latin typeface="Cambria Math" panose="02040503050406030204" pitchFamily="18" charset="0"/>
                      </a:rPr>
                      <m:t>𝑃</m:t>
                    </m:r>
                    <m:r>
                      <a:rPr lang="en-IN" sz="2800" b="0" i="1" smtClean="0">
                        <a:latin typeface="Cambria Math" panose="02040503050406030204" pitchFamily="18" charset="0"/>
                      </a:rPr>
                      <m:t>(</m:t>
                    </m:r>
                    <m:r>
                      <a:rPr lang="en-IN" sz="2800" b="0" i="1" smtClean="0">
                        <a:latin typeface="Cambria Math" panose="02040503050406030204" pitchFamily="18" charset="0"/>
                      </a:rPr>
                      <m:t>𝑅</m:t>
                    </m:r>
                    <m:r>
                      <a:rPr lang="en-IN" sz="2800" b="0" i="1" smtClean="0">
                        <a:latin typeface="Cambria Math" panose="02040503050406030204" pitchFamily="18" charset="0"/>
                      </a:rPr>
                      <m:t>)</m:t>
                    </m:r>
                  </m:oMath>
                </a14:m>
                <a:endParaRPr lang="en-IN" sz="2800" dirty="0"/>
              </a:p>
              <a:p>
                <a:pPr marL="0" indent="0">
                  <a:buNone/>
                </a:pPr>
                <a:r>
                  <a:rPr lang="en-IN" sz="2800" dirty="0"/>
                  <a:t>where the names of the variables have been abbreviated to </a:t>
                </a:r>
                <a14:m>
                  <m:oMath xmlns:m="http://schemas.openxmlformats.org/officeDocument/2006/math">
                    <m:r>
                      <a:rPr lang="en-IN" sz="2800" b="0" i="1" smtClean="0">
                        <a:latin typeface="Cambria Math" panose="02040503050406030204" pitchFamily="18" charset="0"/>
                      </a:rPr>
                      <m:t>𝐺</m:t>
                    </m:r>
                  </m:oMath>
                </a14:m>
                <a:r>
                  <a:rPr lang="en-IN" sz="2800" dirty="0"/>
                  <a:t> = Grass wet (true/false), </a:t>
                </a:r>
                <a14:m>
                  <m:oMath xmlns:m="http://schemas.openxmlformats.org/officeDocument/2006/math">
                    <m:r>
                      <a:rPr lang="en-IN" sz="2800" b="0" i="1" smtClean="0">
                        <a:latin typeface="Cambria Math" panose="02040503050406030204" pitchFamily="18" charset="0"/>
                      </a:rPr>
                      <m:t>𝑆</m:t>
                    </m:r>
                  </m:oMath>
                </a14:m>
                <a:r>
                  <a:rPr lang="en-IN" sz="2800" dirty="0"/>
                  <a:t> = Sprinkler turned on (true/false), and </a:t>
                </a:r>
                <a14:m>
                  <m:oMath xmlns:m="http://schemas.openxmlformats.org/officeDocument/2006/math">
                    <m:r>
                      <a:rPr lang="en-IN" sz="2800" b="0" i="1" smtClean="0">
                        <a:latin typeface="Cambria Math" panose="02040503050406030204" pitchFamily="18" charset="0"/>
                      </a:rPr>
                      <m:t>𝑅</m:t>
                    </m:r>
                  </m:oMath>
                </a14:m>
                <a:r>
                  <a:rPr lang="en-IN" sz="2800" dirty="0"/>
                  <a:t> = Raining (true/false).</a:t>
                </a:r>
              </a:p>
              <a:p>
                <a:r>
                  <a:rPr lang="en-IN" sz="2800" dirty="0"/>
                  <a:t>Query: "What is the probability that it is raining, given the grass is wet?"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69" t="-1778"/>
                </a:stretch>
              </a:blipFill>
            </p:spPr>
            <p:txBody>
              <a:bodyPr/>
              <a:lstStyle/>
              <a:p>
                <a:r>
                  <a:rPr lang="en-IN">
                    <a:noFill/>
                  </a:rPr>
                  <a:t> </a:t>
                </a:r>
              </a:p>
            </p:txBody>
          </p:sp>
        </mc:Fallback>
      </mc:AlternateContent>
    </p:spTree>
    <p:extLst>
      <p:ext uri="{BB962C8B-B14F-4D97-AF65-F5344CB8AC3E}">
        <p14:creationId xmlns:p14="http://schemas.microsoft.com/office/powerpoint/2010/main" val="42224991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𝑅</m:t>
                        </m:r>
                        <m:r>
                          <a:rPr lang="en-IN" b="0" i="1" smtClean="0">
                            <a:latin typeface="Cambria Math" panose="02040503050406030204" pitchFamily="18" charset="0"/>
                          </a:rPr>
                          <m:t>=</m:t>
                        </m:r>
                        <m:r>
                          <a:rPr lang="en-IN" b="0" i="1" smtClean="0">
                            <a:latin typeface="Cambria Math" panose="02040503050406030204" pitchFamily="18" charset="0"/>
                          </a:rPr>
                          <m:t>𝑡</m:t>
                        </m:r>
                      </m:e>
                      <m:e>
                        <m:r>
                          <a:rPr lang="en-IN" b="0" i="1" smtClean="0">
                            <a:latin typeface="Cambria Math" panose="02040503050406030204" pitchFamily="18" charset="0"/>
                          </a:rPr>
                          <m:t>𝐺</m:t>
                        </m:r>
                        <m:r>
                          <a:rPr lang="en-IN" b="0" i="1" smtClean="0">
                            <a:latin typeface="Cambria Math" panose="02040503050406030204" pitchFamily="18" charset="0"/>
                          </a:rPr>
                          <m:t>=</m:t>
                        </m:r>
                        <m:r>
                          <a:rPr lang="en-IN" b="0" i="1" smtClean="0">
                            <a:latin typeface="Cambria Math" panose="02040503050406030204" pitchFamily="18" charset="0"/>
                          </a:rPr>
                          <m:t>𝑡</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𝐺</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r>
                          <a:rPr lang="en-IN" b="0" i="1" smtClean="0">
                            <a:latin typeface="Cambria Math" panose="02040503050406030204" pitchFamily="18" charset="0"/>
                          </a:rPr>
                          <m:t>𝑅</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num>
                      <m:den>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𝐺</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𝑆</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𝑡</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𝑓</m:t>
                            </m:r>
                            <m:r>
                              <a:rPr lang="en-IN" b="0" i="1" smtClean="0">
                                <a:latin typeface="Cambria Math" panose="02040503050406030204" pitchFamily="18" charset="0"/>
                                <a:ea typeface="Cambria Math" panose="02040503050406030204" pitchFamily="18" charset="0"/>
                              </a:rPr>
                              <m:t>}</m:t>
                            </m:r>
                          </m:sub>
                          <m:sup/>
                          <m:e>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𝐺</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r>
                              <a:rPr lang="en-IN" b="0" i="1" smtClean="0">
                                <a:latin typeface="Cambria Math" panose="02040503050406030204" pitchFamily="18" charset="0"/>
                              </a:rPr>
                              <m:t>𝑆</m:t>
                            </m:r>
                            <m:r>
                              <a:rPr lang="en-IN" b="0" i="1" smtClean="0">
                                <a:latin typeface="Cambria Math" panose="02040503050406030204" pitchFamily="18" charset="0"/>
                              </a:rPr>
                              <m:t>,</m:t>
                            </m:r>
                            <m:r>
                              <a:rPr lang="en-IN" b="0" i="1" smtClean="0">
                                <a:latin typeface="Cambria Math" panose="02040503050406030204" pitchFamily="18" charset="0"/>
                              </a:rPr>
                              <m:t>𝑅</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e>
                        </m:nary>
                      </m:num>
                      <m:den>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𝑆</m:t>
                            </m:r>
                            <m:r>
                              <a:rPr lang="en-IN" b="0" i="1" smtClean="0">
                                <a:latin typeface="Cambria Math" panose="02040503050406030204" pitchFamily="18" charset="0"/>
                              </a:rPr>
                              <m:t>,</m:t>
                            </m:r>
                            <m:r>
                              <a:rPr lang="en-IN" b="0" i="1" smtClean="0">
                                <a:latin typeface="Cambria Math" panose="02040503050406030204" pitchFamily="18" charset="0"/>
                              </a:rPr>
                              <m:t>𝑅</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𝑡</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𝑓</m:t>
                            </m:r>
                            <m:r>
                              <a:rPr lang="en-IN" b="0" i="1" smtClean="0">
                                <a:latin typeface="Cambria Math" panose="02040503050406030204" pitchFamily="18" charset="0"/>
                                <a:ea typeface="Cambria Math" panose="02040503050406030204" pitchFamily="18" charset="0"/>
                              </a:rPr>
                              <m:t>}</m:t>
                            </m:r>
                          </m:sub>
                          <m:sup/>
                          <m:e>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𝐺</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r>
                              <a:rPr lang="en-IN" b="0" i="1" smtClean="0">
                                <a:latin typeface="Cambria Math" panose="02040503050406030204" pitchFamily="18" charset="0"/>
                              </a:rPr>
                              <m:t>𝑆</m:t>
                            </m:r>
                            <m:r>
                              <a:rPr lang="en-IN" b="0" i="1" smtClean="0">
                                <a:latin typeface="Cambria Math" panose="02040503050406030204" pitchFamily="18" charset="0"/>
                              </a:rPr>
                              <m:t>,</m:t>
                            </m:r>
                            <m:r>
                              <a:rPr lang="en-IN" b="0" i="1" smtClean="0">
                                <a:latin typeface="Cambria Math" panose="02040503050406030204" pitchFamily="18" charset="0"/>
                              </a:rPr>
                              <m:t>𝑅</m:t>
                            </m:r>
                            <m:r>
                              <a:rPr lang="en-IN" b="0" i="1" smtClean="0">
                                <a:latin typeface="Cambria Math" panose="02040503050406030204" pitchFamily="18" charset="0"/>
                              </a:rPr>
                              <m:t>)</m:t>
                            </m:r>
                          </m:e>
                        </m:nary>
                      </m:den>
                    </m:f>
                  </m:oMath>
                </a14:m>
                <a:r>
                  <a:rPr lang="en-IN" dirty="0"/>
                  <a:t>				</a:t>
                </a:r>
                <a:r>
                  <a:rPr lang="en-IN" sz="1800" dirty="0"/>
                  <a:t>(5)</a:t>
                </a:r>
              </a:p>
              <a:p>
                <a:r>
                  <a:rPr lang="en-US" sz="1800" dirty="0"/>
                  <a:t>Using the expansion for the joint probability function </a:t>
                </a:r>
                <a14:m>
                  <m:oMath xmlns:m="http://schemas.openxmlformats.org/officeDocument/2006/math">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𝐺</m:t>
                    </m:r>
                    <m:r>
                      <a:rPr lang="en-US" sz="1800" b="0" i="1" smtClean="0">
                        <a:latin typeface="Cambria Math" panose="02040503050406030204" pitchFamily="18" charset="0"/>
                      </a:rPr>
                      <m:t>,</m:t>
                    </m:r>
                    <m:r>
                      <a:rPr lang="en-US" sz="1800" b="0" i="1" smtClean="0">
                        <a:latin typeface="Cambria Math" panose="02040503050406030204" pitchFamily="18" charset="0"/>
                      </a:rPr>
                      <m:t>𝑆</m:t>
                    </m:r>
                    <m:r>
                      <a:rPr lang="en-US" sz="1800" b="0" i="1" smtClean="0">
                        <a:latin typeface="Cambria Math" panose="02040503050406030204" pitchFamily="18" charset="0"/>
                      </a:rPr>
                      <m:t>,</m:t>
                    </m:r>
                    <m:r>
                      <a:rPr lang="en-US" sz="1800" b="0" i="1" smtClean="0">
                        <a:latin typeface="Cambria Math" panose="02040503050406030204" pitchFamily="18" charset="0"/>
                      </a:rPr>
                      <m:t>𝑅</m:t>
                    </m:r>
                    <m:r>
                      <a:rPr lang="en-US" sz="1800" b="0" i="1" smtClean="0">
                        <a:latin typeface="Cambria Math" panose="02040503050406030204" pitchFamily="18" charset="0"/>
                      </a:rPr>
                      <m:t>)</m:t>
                    </m:r>
                  </m:oMath>
                </a14:m>
                <a:r>
                  <a:rPr lang="en-US" sz="1800" dirty="0"/>
                  <a:t>and the conditional probabilities from the conditional probability tables (CPTs) stated in the diagram, one can evaluate each term in the sums in the numerator and denominator. For example,</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𝐺</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m:t>
                          </m:r>
                          <m:r>
                            <a:rPr lang="en-US" sz="1800" b="0" i="1" smtClean="0">
                              <a:latin typeface="Cambria Math" panose="02040503050406030204" pitchFamily="18" charset="0"/>
                            </a:rPr>
                            <m:t>𝑆</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m:t>
                          </m:r>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𝑡</m:t>
                          </m:r>
                        </m:e>
                      </m:d>
                      <m:r>
                        <a:rPr lang="en-US" sz="1800" b="0" i="1" smtClean="0">
                          <a:latin typeface="Cambria Math" panose="02040503050406030204" pitchFamily="18" charset="0"/>
                        </a:rPr>
                        <m:t>=</m:t>
                      </m:r>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𝐺</m:t>
                          </m:r>
                          <m:r>
                            <a:rPr lang="en-US" sz="1800" b="0" i="1" smtClean="0">
                              <a:latin typeface="Cambria Math" panose="02040503050406030204" pitchFamily="18" charset="0"/>
                            </a:rPr>
                            <m:t>=</m:t>
                          </m:r>
                          <m:r>
                            <a:rPr lang="en-US" sz="1800" b="0" i="1" smtClean="0">
                              <a:latin typeface="Cambria Math" panose="02040503050406030204" pitchFamily="18" charset="0"/>
                            </a:rPr>
                            <m:t>𝑡</m:t>
                          </m:r>
                        </m:e>
                        <m:e>
                          <m:r>
                            <a:rPr lang="en-US" sz="1800" b="0" i="1" smtClean="0">
                              <a:latin typeface="Cambria Math" panose="02040503050406030204" pitchFamily="18" charset="0"/>
                            </a:rPr>
                            <m:t>𝑆</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m:t>
                          </m:r>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𝑡</m:t>
                          </m:r>
                        </m:e>
                      </m:d>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𝑆</m:t>
                          </m:r>
                          <m:r>
                            <a:rPr lang="en-US" sz="1800" b="0" i="1" smtClean="0">
                              <a:latin typeface="Cambria Math" panose="02040503050406030204" pitchFamily="18" charset="0"/>
                            </a:rPr>
                            <m:t>=</m:t>
                          </m:r>
                          <m:r>
                            <a:rPr lang="en-US" sz="1800" b="0" i="1" smtClean="0">
                              <a:latin typeface="Cambria Math" panose="02040503050406030204" pitchFamily="18" charset="0"/>
                            </a:rPr>
                            <m:t>𝑡</m:t>
                          </m:r>
                        </m:e>
                        <m:e>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𝑡</m:t>
                          </m:r>
                        </m:e>
                      </m:d>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𝑡</m:t>
                          </m:r>
                        </m:e>
                      </m:d>
                    </m:oMath>
                  </m:oMathPara>
                </a14:m>
                <a:endParaRPr lang="en-US" sz="1800" b="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=0.99∗0.01∗0.2</m:t>
                      </m:r>
                    </m:oMath>
                  </m:oMathPara>
                </a14:m>
                <a:endParaRPr lang="en-US" sz="1800" b="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=.00198</m:t>
                      </m:r>
                    </m:oMath>
                  </m:oMathPara>
                </a14:m>
                <a:endParaRPr lang="en-IN"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47427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1800" dirty="0"/>
                  <a:t>From Eqn. 5</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𝑅</m:t>
                          </m:r>
                          <m:r>
                            <a:rPr lang="en-US" sz="1800" b="0" i="1" smtClean="0">
                              <a:latin typeface="Cambria Math" panose="02040503050406030204" pitchFamily="18" charset="0"/>
                            </a:rPr>
                            <m:t>=</m:t>
                          </m:r>
                          <m:r>
                            <a:rPr lang="en-US" sz="1800" b="0" i="1" smtClean="0">
                              <a:latin typeface="Cambria Math" panose="02040503050406030204" pitchFamily="18" charset="0"/>
                            </a:rPr>
                            <m:t>𝑡</m:t>
                          </m:r>
                        </m:e>
                        <m:e>
                          <m:r>
                            <a:rPr lang="en-US" sz="1800" b="0" i="1" smtClean="0">
                              <a:latin typeface="Cambria Math" panose="02040503050406030204" pitchFamily="18" charset="0"/>
                            </a:rPr>
                            <m:t>𝐺</m:t>
                          </m:r>
                          <m:r>
                            <a:rPr lang="en-US" sz="1800" b="0" i="1" smtClean="0">
                              <a:latin typeface="Cambria Math" panose="02040503050406030204" pitchFamily="18" charset="0"/>
                            </a:rPr>
                            <m:t>=</m:t>
                          </m:r>
                          <m:r>
                            <a:rPr lang="en-US" sz="1800" b="0" i="1" smtClean="0">
                              <a:latin typeface="Cambria Math" panose="02040503050406030204" pitchFamily="18" charset="0"/>
                            </a:rPr>
                            <m:t>𝑡</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0.00198</m:t>
                              </m:r>
                            </m:e>
                            <m:sub>
                              <m:r>
                                <a:rPr lang="en-US" sz="1800" b="0" i="1" smtClean="0">
                                  <a:latin typeface="Cambria Math" panose="02040503050406030204" pitchFamily="18" charset="0"/>
                                </a:rPr>
                                <m:t>𝑡𝑡𝑡</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0.1584</m:t>
                              </m:r>
                            </m:e>
                            <m:sub>
                              <m:r>
                                <a:rPr lang="en-US" sz="1800" b="0" i="1" smtClean="0">
                                  <a:latin typeface="Cambria Math" panose="02040503050406030204" pitchFamily="18" charset="0"/>
                                </a:rPr>
                                <m:t>𝑡𝑓𝑡</m:t>
                              </m:r>
                            </m:sub>
                          </m:sSub>
                        </m:num>
                        <m:den>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0.00198</m:t>
                              </m:r>
                            </m:e>
                            <m:sub>
                              <m:r>
                                <a:rPr lang="en-US" sz="1800" b="0" i="1" smtClean="0">
                                  <a:latin typeface="Cambria Math" panose="02040503050406030204" pitchFamily="18" charset="0"/>
                                </a:rPr>
                                <m:t>𝑡𝑡𝑡</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0.288</m:t>
                              </m:r>
                            </m:e>
                            <m:sub>
                              <m:r>
                                <a:rPr lang="en-US" sz="1800" b="0" i="1" smtClean="0">
                                  <a:latin typeface="Cambria Math" panose="02040503050406030204" pitchFamily="18" charset="0"/>
                                </a:rPr>
                                <m:t>𝑡𝑡𝑓</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0.1584</m:t>
                              </m:r>
                            </m:e>
                            <m:sub>
                              <m:r>
                                <a:rPr lang="en-US" sz="1800" b="0" i="1" smtClean="0">
                                  <a:latin typeface="Cambria Math" panose="02040503050406030204" pitchFamily="18" charset="0"/>
                                </a:rPr>
                                <m:t>𝑡𝑓𝑡</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0.0</m:t>
                              </m:r>
                            </m:e>
                            <m:sub>
                              <m:r>
                                <a:rPr lang="en-US" sz="1800" b="0" i="1" smtClean="0">
                                  <a:latin typeface="Cambria Math" panose="02040503050406030204" pitchFamily="18" charset="0"/>
                                </a:rPr>
                                <m:t>𝑡𝑓𝑓</m:t>
                              </m:r>
                            </m:sub>
                          </m:sSub>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891</m:t>
                          </m:r>
                        </m:num>
                        <m:den>
                          <m:r>
                            <a:rPr lang="en-US" sz="1800" b="0" i="1" smtClean="0">
                              <a:latin typeface="Cambria Math" panose="02040503050406030204" pitchFamily="18" charset="0"/>
                            </a:rPr>
                            <m:t>2491</m:t>
                          </m:r>
                        </m:den>
                      </m:f>
                      <m:r>
                        <a:rPr lang="en-US" sz="1800" b="0" i="1" smtClean="0">
                          <a:latin typeface="Cambria Math" panose="02040503050406030204" pitchFamily="18" charset="0"/>
                          <a:ea typeface="Cambria Math" panose="02040503050406030204" pitchFamily="18" charset="0"/>
                        </a:rPr>
                        <m:t>≈35.77%</m:t>
                      </m:r>
                    </m:oMath>
                  </m:oMathPara>
                </a14:m>
                <a:endParaRPr lang="en-US" sz="1800" dirty="0"/>
              </a:p>
              <a:p>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889"/>
                </a:stretch>
              </a:blipFill>
            </p:spPr>
            <p:txBody>
              <a:bodyPr/>
              <a:lstStyle/>
              <a:p>
                <a:r>
                  <a:rPr lang="en-US">
                    <a:noFill/>
                  </a:rPr>
                  <a:t> </a:t>
                </a:r>
              </a:p>
            </p:txBody>
          </p:sp>
        </mc:Fallback>
      </mc:AlternateContent>
    </p:spTree>
    <p:extLst>
      <p:ext uri="{BB962C8B-B14F-4D97-AF65-F5344CB8AC3E}">
        <p14:creationId xmlns:p14="http://schemas.microsoft.com/office/powerpoint/2010/main" val="1608912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Use of Bayesian networks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a:t>To model and explain a domain.</a:t>
                </a:r>
              </a:p>
              <a:p>
                <a:r>
                  <a:rPr lang="en-US" sz="2400" dirty="0"/>
                  <a:t>To update beliefs about states of certain variables when some other variables were observed, i.e., computing conditional probability distributions, e.g., </a:t>
                </a:r>
                <a14:m>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23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17</m:t>
                        </m:r>
                      </m:sub>
                    </m:sSub>
                    <m:r>
                      <a:rPr lang="en-US" sz="2400" b="0" i="1" smtClean="0">
                        <a:latin typeface="Cambria Math" panose="02040503050406030204" pitchFamily="18" charset="0"/>
                      </a:rPr>
                      <m:t>=</m:t>
                    </m:r>
                    <m:r>
                      <a:rPr lang="en-US" sz="2400" b="0" i="1" smtClean="0">
                        <a:latin typeface="Cambria Math" panose="02040503050406030204" pitchFamily="18" charset="0"/>
                      </a:rPr>
                      <m:t>𝑦𝑒𝑠</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54</m:t>
                        </m:r>
                      </m:sub>
                    </m:sSub>
                    <m:r>
                      <a:rPr lang="en-US" sz="2400" b="0" i="1" smtClean="0">
                        <a:latin typeface="Cambria Math" panose="02040503050406030204" pitchFamily="18" charset="0"/>
                      </a:rPr>
                      <m:t>=</m:t>
                    </m:r>
                    <m:r>
                      <a:rPr lang="en-US" sz="2400" b="0" i="1" smtClean="0">
                        <a:latin typeface="Cambria Math" panose="02040503050406030204" pitchFamily="18" charset="0"/>
                      </a:rPr>
                      <m:t>𝑛𝑜</m:t>
                    </m:r>
                    <m:r>
                      <a:rPr lang="en-US" sz="2400" b="0" i="1" smtClean="0">
                        <a:latin typeface="Cambria Math" panose="02040503050406030204" pitchFamily="18" charset="0"/>
                      </a:rPr>
                      <m:t>)</m:t>
                    </m:r>
                  </m:oMath>
                </a14:m>
                <a:r>
                  <a:rPr lang="en-US" sz="2400" dirty="0"/>
                  <a:t>).</a:t>
                </a:r>
              </a:p>
              <a:p>
                <a:r>
                  <a:rPr lang="en-US" sz="2400" dirty="0"/>
                  <a:t>To find most probable configurations of variables</a:t>
                </a:r>
              </a:p>
              <a:p>
                <a:r>
                  <a:rPr lang="en-US" sz="2400" dirty="0"/>
                  <a:t>To support decision making under uncertainty</a:t>
                </a:r>
              </a:p>
              <a:p>
                <a:r>
                  <a:rPr lang="en-US" sz="2400" dirty="0"/>
                  <a:t>To find good strategies for solving tasks in a domain with uncertainty.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7" t="-1185"/>
                </a:stretch>
              </a:blipFill>
            </p:spPr>
            <p:txBody>
              <a:bodyPr/>
              <a:lstStyle/>
              <a:p>
                <a:r>
                  <a:rPr lang="en-US">
                    <a:noFill/>
                  </a:rPr>
                  <a:t> </a:t>
                </a:r>
              </a:p>
            </p:txBody>
          </p:sp>
        </mc:Fallback>
      </mc:AlternateContent>
    </p:spTree>
    <p:extLst>
      <p:ext uri="{BB962C8B-B14F-4D97-AF65-F5344CB8AC3E}">
        <p14:creationId xmlns:p14="http://schemas.microsoft.com/office/powerpoint/2010/main" val="3017099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en-US"/>
              <a:t>Bayesian Theorem: Basics</a:t>
            </a:r>
          </a:p>
        </p:txBody>
      </p:sp>
      <p:sp>
        <p:nvSpPr>
          <p:cNvPr id="7171" name="Rectangle 3"/>
          <p:cNvSpPr>
            <a:spLocks noGrp="1" noChangeArrowheads="1"/>
          </p:cNvSpPr>
          <p:nvPr>
            <p:ph type="body" idx="1"/>
          </p:nvPr>
        </p:nvSpPr>
        <p:spPr/>
        <p:txBody>
          <a:bodyPr/>
          <a:lstStyle/>
          <a:p>
            <a:pPr eaLnBrk="1" hangingPunct="1">
              <a:lnSpc>
                <a:spcPct val="110000"/>
              </a:lnSpc>
            </a:pPr>
            <a:r>
              <a:rPr lang="en-US" altLang="en-US" sz="2000" dirty="0">
                <a:ea typeface="ＭＳ Ｐゴシック" panose="020B0600070205080204" pitchFamily="34" charset="-128"/>
              </a:rPr>
              <a:t>P(H) (</a:t>
            </a:r>
            <a:r>
              <a:rPr lang="en-US" altLang="en-US" sz="2000" i="1" dirty="0">
                <a:ea typeface="ＭＳ Ｐゴシック" panose="020B0600070205080204" pitchFamily="34" charset="-128"/>
              </a:rPr>
              <a:t>prior probability</a:t>
            </a:r>
            <a:r>
              <a:rPr lang="en-US" altLang="en-US" sz="2000" dirty="0">
                <a:ea typeface="ＭＳ Ｐゴシック" panose="020B0600070205080204" pitchFamily="34" charset="-128"/>
              </a:rPr>
              <a:t>), the initial probability</a:t>
            </a:r>
          </a:p>
          <a:p>
            <a:pPr lvl="1" eaLnBrk="1" hangingPunct="1">
              <a:lnSpc>
                <a:spcPct val="110000"/>
              </a:lnSpc>
            </a:pPr>
            <a:r>
              <a:rPr lang="en-US" altLang="en-US" sz="1800" dirty="0">
                <a:ea typeface="Arial" panose="020B0604020202020204" pitchFamily="34" charset="0"/>
              </a:rPr>
              <a:t>E.g.,</a:t>
            </a:r>
            <a:r>
              <a:rPr lang="en-US" altLang="en-US" sz="1800" b="1" dirty="0">
                <a:ea typeface="Arial" panose="020B0604020202020204" pitchFamily="34" charset="0"/>
              </a:rPr>
              <a:t> X</a:t>
            </a:r>
            <a:r>
              <a:rPr lang="en-US" altLang="en-US" sz="1800" dirty="0">
                <a:ea typeface="Arial" panose="020B0604020202020204" pitchFamily="34" charset="0"/>
              </a:rPr>
              <a:t> will buy computer, regardless of age, income, …</a:t>
            </a:r>
          </a:p>
          <a:p>
            <a:pPr lvl="1" eaLnBrk="1" hangingPunct="1">
              <a:lnSpc>
                <a:spcPct val="110000"/>
              </a:lnSpc>
            </a:pPr>
            <a:endParaRPr lang="en-US" altLang="en-US" sz="1800" dirty="0">
              <a:ea typeface="Arial" panose="020B0604020202020204" pitchFamily="34" charset="0"/>
            </a:endParaRPr>
          </a:p>
          <a:p>
            <a:pPr eaLnBrk="1" hangingPunct="1">
              <a:lnSpc>
                <a:spcPct val="110000"/>
              </a:lnSpc>
            </a:pPr>
            <a:r>
              <a:rPr lang="en-US" altLang="en-US" sz="2000" dirty="0">
                <a:ea typeface="ＭＳ Ｐゴシック" panose="020B0600070205080204" pitchFamily="34" charset="-128"/>
              </a:rPr>
              <a:t>P(</a:t>
            </a:r>
            <a:r>
              <a:rPr lang="en-US" altLang="en-US" sz="2000" b="1" dirty="0">
                <a:ea typeface="ＭＳ Ｐゴシック" panose="020B0600070205080204" pitchFamily="34" charset="-128"/>
              </a:rPr>
              <a:t>X</a:t>
            </a:r>
            <a:r>
              <a:rPr lang="en-US" altLang="en-US" sz="2000" dirty="0">
                <a:ea typeface="ＭＳ Ｐゴシック" panose="020B0600070205080204" pitchFamily="34" charset="-128"/>
              </a:rPr>
              <a:t>) (</a:t>
            </a:r>
            <a:r>
              <a:rPr lang="en-US" altLang="en-US" sz="2000" i="1" dirty="0">
                <a:ea typeface="ＭＳ Ｐゴシック" panose="020B0600070205080204" pitchFamily="34" charset="-128"/>
              </a:rPr>
              <a:t>evidence</a:t>
            </a:r>
            <a:r>
              <a:rPr lang="en-US" altLang="en-US" sz="2000" dirty="0">
                <a:ea typeface="ＭＳ Ｐゴシック" panose="020B0600070205080204" pitchFamily="34" charset="-128"/>
              </a:rPr>
              <a:t>): probability that sample data is observed</a:t>
            </a:r>
          </a:p>
          <a:p>
            <a:pPr eaLnBrk="1" hangingPunct="1">
              <a:lnSpc>
                <a:spcPct val="110000"/>
              </a:lnSpc>
            </a:pPr>
            <a:endParaRPr lang="en-US" altLang="en-US" sz="2000" dirty="0">
              <a:ea typeface="ＭＳ Ｐゴシック" panose="020B0600070205080204" pitchFamily="34" charset="-128"/>
            </a:endParaRPr>
          </a:p>
          <a:p>
            <a:pPr eaLnBrk="1" hangingPunct="1">
              <a:lnSpc>
                <a:spcPct val="110000"/>
              </a:lnSpc>
            </a:pPr>
            <a:r>
              <a:rPr lang="en-US" altLang="en-US" sz="2000" dirty="0">
                <a:ea typeface="ＭＳ Ｐゴシック" panose="020B0600070205080204" pitchFamily="34" charset="-128"/>
              </a:rPr>
              <a:t>P(</a:t>
            </a:r>
            <a:r>
              <a:rPr lang="en-US" altLang="en-US" sz="2000" b="1" dirty="0">
                <a:ea typeface="ＭＳ Ｐゴシック" panose="020B0600070205080204" pitchFamily="34" charset="-128"/>
              </a:rPr>
              <a:t>X</a:t>
            </a:r>
            <a:r>
              <a:rPr lang="en-US" altLang="en-US" sz="2000" dirty="0">
                <a:ea typeface="ＭＳ Ｐゴシック" panose="020B0600070205080204" pitchFamily="34" charset="-128"/>
              </a:rPr>
              <a:t>|H) (</a:t>
            </a:r>
            <a:r>
              <a:rPr lang="en-US" altLang="en-US" sz="2000" i="1" dirty="0">
                <a:ea typeface="ＭＳ Ｐゴシック" panose="020B0600070205080204" pitchFamily="34" charset="-128"/>
              </a:rPr>
              <a:t>likelihood</a:t>
            </a:r>
            <a:r>
              <a:rPr lang="en-US" altLang="en-US" sz="2000" dirty="0">
                <a:ea typeface="ＭＳ Ｐゴシック" panose="020B0600070205080204" pitchFamily="34" charset="-128"/>
              </a:rPr>
              <a:t>), the probability of observing the sample </a:t>
            </a:r>
            <a:r>
              <a:rPr lang="en-US" altLang="en-US" sz="2000" b="1" dirty="0">
                <a:ea typeface="ＭＳ Ｐゴシック" panose="020B0600070205080204" pitchFamily="34" charset="-128"/>
              </a:rPr>
              <a:t>X</a:t>
            </a:r>
            <a:r>
              <a:rPr lang="en-US" altLang="en-US" sz="2000" dirty="0">
                <a:ea typeface="ＭＳ Ｐゴシック" panose="020B0600070205080204" pitchFamily="34" charset="-128"/>
              </a:rPr>
              <a:t>, given that the hypothesis holds</a:t>
            </a:r>
          </a:p>
          <a:p>
            <a:pPr lvl="1" eaLnBrk="1" hangingPunct="1">
              <a:lnSpc>
                <a:spcPct val="110000"/>
              </a:lnSpc>
            </a:pPr>
            <a:r>
              <a:rPr lang="en-US" altLang="en-US" sz="1800" dirty="0">
                <a:ea typeface="Arial" panose="020B0604020202020204" pitchFamily="34" charset="0"/>
              </a:rPr>
              <a:t>E.g.,</a:t>
            </a:r>
            <a:r>
              <a:rPr lang="en-US" altLang="en-US" sz="1800" b="1" dirty="0">
                <a:ea typeface="Arial" panose="020B0604020202020204" pitchFamily="34" charset="0"/>
              </a:rPr>
              <a:t> </a:t>
            </a:r>
            <a:r>
              <a:rPr lang="en-US" altLang="en-US" sz="1800" dirty="0">
                <a:ea typeface="Arial" panose="020B0604020202020204" pitchFamily="34" charset="0"/>
              </a:rPr>
              <a:t>Given the hypothesis is that</a:t>
            </a:r>
            <a:r>
              <a:rPr lang="en-US" altLang="en-US" sz="1800" b="1" dirty="0">
                <a:ea typeface="Arial" panose="020B0604020202020204" pitchFamily="34" charset="0"/>
              </a:rPr>
              <a:t> X</a:t>
            </a:r>
            <a:r>
              <a:rPr lang="en-US" altLang="en-US" sz="1800" dirty="0">
                <a:ea typeface="Arial" panose="020B0604020202020204" pitchFamily="34" charset="0"/>
              </a:rPr>
              <a:t> will buy computer, then P(</a:t>
            </a:r>
            <a:r>
              <a:rPr lang="en-US" altLang="en-US" sz="1800" b="1" dirty="0">
                <a:ea typeface="Arial" panose="020B0604020202020204" pitchFamily="34" charset="0"/>
              </a:rPr>
              <a:t>X</a:t>
            </a:r>
            <a:r>
              <a:rPr lang="en-US" altLang="en-US" sz="1800" dirty="0">
                <a:ea typeface="Arial" panose="020B0604020202020204" pitchFamily="34" charset="0"/>
              </a:rPr>
              <a:t>|H) denotes the prob. that Age of X is between  31</a:t>
            </a:r>
            <a:r>
              <a:rPr lang="mr-IN" altLang="en-US" sz="1800" dirty="0">
                <a:ea typeface="Arial" panose="020B0604020202020204" pitchFamily="34" charset="0"/>
              </a:rPr>
              <a:t>…</a:t>
            </a:r>
            <a:r>
              <a:rPr lang="en-US" altLang="en-US" sz="1800" dirty="0">
                <a:ea typeface="Arial" panose="020B0604020202020204" pitchFamily="34" charset="0"/>
              </a:rPr>
              <a:t>40, having medium income</a:t>
            </a:r>
          </a:p>
          <a:p>
            <a:pPr eaLnBrk="1" hangingPunct="1">
              <a:lnSpc>
                <a:spcPct val="110000"/>
              </a:lnSpc>
            </a:pPr>
            <a:endParaRPr lang="en-US" altLang="en-US" sz="2000" dirty="0">
              <a:ea typeface="ＭＳ Ｐゴシック" panose="020B0600070205080204"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a:t>Bayesian Theorem</a:t>
            </a:r>
          </a:p>
        </p:txBody>
      </p:sp>
      <p:sp>
        <p:nvSpPr>
          <p:cNvPr id="9219" name="Rectangle 3"/>
          <p:cNvSpPr>
            <a:spLocks noGrp="1" noChangeArrowheads="1"/>
          </p:cNvSpPr>
          <p:nvPr>
            <p:ph type="body" sz="half" idx="1"/>
          </p:nvPr>
        </p:nvSpPr>
        <p:spPr>
          <a:xfrm>
            <a:off x="1182688" y="2017713"/>
            <a:ext cx="7275512" cy="4114800"/>
          </a:xfrm>
        </p:spPr>
        <p:txBody>
          <a:bodyPr/>
          <a:lstStyle/>
          <a:p>
            <a:pPr eaLnBrk="1" hangingPunct="1"/>
            <a:r>
              <a:rPr lang="en-US" altLang="en-US" sz="2800" dirty="0"/>
              <a:t>Given training data</a:t>
            </a:r>
            <a:r>
              <a:rPr lang="en-US" altLang="en-US" sz="2800" i="1" dirty="0"/>
              <a:t> </a:t>
            </a:r>
            <a:r>
              <a:rPr lang="en-US" altLang="en-US" sz="2800" b="1" dirty="0"/>
              <a:t>X</a:t>
            </a:r>
            <a:r>
              <a:rPr lang="en-US" altLang="en-US" sz="2800" i="1" dirty="0"/>
              <a:t>, posteriori probability of a hypothesis </a:t>
            </a:r>
            <a:r>
              <a:rPr lang="en-US" altLang="en-US" sz="2800" dirty="0"/>
              <a:t>H</a:t>
            </a:r>
            <a:r>
              <a:rPr lang="en-US" altLang="en-US" sz="2800" i="1" dirty="0"/>
              <a:t>, </a:t>
            </a:r>
            <a:r>
              <a:rPr lang="en-US" altLang="en-US" sz="2800" dirty="0"/>
              <a:t>P(H|</a:t>
            </a:r>
            <a:r>
              <a:rPr lang="en-US" altLang="en-US" sz="2800" b="1" dirty="0"/>
              <a:t>X</a:t>
            </a:r>
            <a:r>
              <a:rPr lang="en-US" altLang="en-US" sz="2800" dirty="0"/>
              <a:t>)</a:t>
            </a:r>
            <a:r>
              <a:rPr lang="en-US" altLang="en-US" sz="2800" i="1" dirty="0"/>
              <a:t>, </a:t>
            </a:r>
            <a:r>
              <a:rPr lang="en-US" altLang="en-US" sz="2800" dirty="0"/>
              <a:t>follows the Bayes theorem</a:t>
            </a:r>
          </a:p>
        </p:txBody>
      </p:sp>
      <p:graphicFrame>
        <p:nvGraphicFramePr>
          <p:cNvPr id="9220" name="Object 4"/>
          <p:cNvGraphicFramePr>
            <a:graphicFrameLocks noGrp="1" noChangeAspect="1"/>
          </p:cNvGraphicFramePr>
          <p:nvPr>
            <p:ph sz="half" idx="2"/>
          </p:nvPr>
        </p:nvGraphicFramePr>
        <p:xfrm>
          <a:off x="2057400" y="3810000"/>
          <a:ext cx="4800600" cy="1089025"/>
        </p:xfrm>
        <a:graphic>
          <a:graphicData uri="http://schemas.openxmlformats.org/presentationml/2006/ole">
            <mc:AlternateContent xmlns:mc="http://schemas.openxmlformats.org/markup-compatibility/2006">
              <mc:Choice xmlns:v="urn:schemas-microsoft-com:vml" Requires="v">
                <p:oleObj spid="_x0000_s28756" name="Equation" r:id="rId3" imgW="2463800" imgH="558800" progId="Equation.3">
                  <p:embed/>
                </p:oleObj>
              </mc:Choice>
              <mc:Fallback>
                <p:oleObj name="Equation" r:id="rId3" imgW="2463800" imgH="558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810000"/>
                        <a:ext cx="4800600"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29228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endParaRPr lang="en-US" altLang="en-US"/>
          </a:p>
        </p:txBody>
      </p:sp>
      <mc:AlternateContent xmlns:mc="http://schemas.openxmlformats.org/markup-compatibility/2006" xmlns:a14="http://schemas.microsoft.com/office/drawing/2010/main">
        <mc:Choice Requires="a14">
          <p:sp>
            <p:nvSpPr>
              <p:cNvPr id="2" name="Text Placeholder 1"/>
              <p:cNvSpPr>
                <a:spLocks noGrp="1"/>
              </p:cNvSpPr>
              <p:nvPr>
                <p:ph type="body" sz="half" idx="1"/>
              </p:nvPr>
            </p:nvSpPr>
            <p:spPr>
              <a:xfrm>
                <a:off x="666750" y="2057401"/>
                <a:ext cx="8277225" cy="4800600"/>
              </a:xfrm>
            </p:spPr>
            <p:txBody>
              <a:bodyPr/>
              <a:lstStyle/>
              <a:p>
                <a:r>
                  <a:rPr lang="en-US" dirty="0">
                    <a:latin typeface="Cambria Math" panose="02040503050406030204" pitchFamily="18" charset="0"/>
                  </a:rPr>
                  <a:t>Let </a:t>
                </a:r>
                <a14:m>
                  <m:oMath xmlns:m="http://schemas.openxmlformats.org/officeDocument/2006/math">
                    <m:r>
                      <a:rPr lang="en-IN" b="0" i="1" smtClean="0">
                        <a:latin typeface="Cambria Math" panose="02040503050406030204" pitchFamily="18" charset="0"/>
                      </a:rPr>
                      <m:t>𝐷</m:t>
                    </m:r>
                  </m:oMath>
                </a14:m>
                <a:r>
                  <a:rPr lang="en-US" b="0" dirty="0">
                    <a:latin typeface="Cambria Math" panose="02040503050406030204" pitchFamily="18" charset="0"/>
                  </a:rPr>
                  <a:t> be a training set of tuples with their associated class labels, and each tuple is represented by an </a:t>
                </a:r>
                <a14:m>
                  <m:oMath xmlns:m="http://schemas.openxmlformats.org/officeDocument/2006/math">
                    <m:r>
                      <a:rPr lang="en-IN" b="0" i="1" smtClean="0">
                        <a:latin typeface="Cambria Math" panose="02040503050406030204" pitchFamily="18" charset="0"/>
                      </a:rPr>
                      <m:t>𝑛</m:t>
                    </m:r>
                  </m:oMath>
                </a14:m>
                <a:r>
                  <a:rPr lang="en-US" b="0" dirty="0">
                    <a:latin typeface="Cambria Math" panose="02040503050406030204" pitchFamily="18" charset="0"/>
                  </a:rPr>
                  <a:t> attribute vector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𝑛</m:t>
                            </m:r>
                          </m:sub>
                        </m:sSub>
                      </m:e>
                    </m:d>
                  </m:oMath>
                </a14:m>
                <a:endParaRPr lang="en-IN" b="0" dirty="0">
                  <a:latin typeface="Cambria Math" panose="02040503050406030204" pitchFamily="18" charset="0"/>
                </a:endParaRPr>
              </a:p>
              <a:p>
                <a:r>
                  <a:rPr lang="en-US" b="0" dirty="0">
                    <a:latin typeface="Cambria Math" panose="02040503050406030204" pitchFamily="18" charset="0"/>
                  </a:rPr>
                  <a:t>Suppose there are </a:t>
                </a:r>
                <a14:m>
                  <m:oMath xmlns:m="http://schemas.openxmlformats.org/officeDocument/2006/math">
                    <m:r>
                      <a:rPr lang="en-IN" b="0" i="1" smtClean="0">
                        <a:latin typeface="Cambria Math" panose="02040503050406030204" pitchFamily="18" charset="0"/>
                      </a:rPr>
                      <m:t>𝑘</m:t>
                    </m:r>
                  </m:oMath>
                </a14:m>
                <a:r>
                  <a:rPr lang="en-US" b="0" dirty="0">
                    <a:latin typeface="Cambria Math" panose="02040503050406030204" pitchFamily="18" charset="0"/>
                  </a:rPr>
                  <a:t> classes </a:t>
                </a:r>
                <a14:m>
                  <m:oMath xmlns:m="http://schemas.openxmlformats.org/officeDocument/2006/math">
                    <m:sSub>
                      <m:sSubPr>
                        <m:ctrlPr>
                          <a:rPr lang="en-US" b="0" i="1" smtClean="0">
                            <a:latin typeface="Cambria Math" panose="02040503050406030204" pitchFamily="18" charset="0"/>
                          </a:rPr>
                        </m:ctrlPr>
                      </m:sSubPr>
                      <m:e>
                        <m:r>
                          <a:rPr lang="en-IN" b="0" i="1" smtClean="0">
                            <a:latin typeface="Cambria Math" panose="02040503050406030204" pitchFamily="18" charset="0"/>
                          </a:rPr>
                          <m:t>𝐶</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US" i="1">
                            <a:latin typeface="Cambria Math" panose="02040503050406030204" pitchFamily="18" charset="0"/>
                          </a:rPr>
                        </m:ctrlPr>
                      </m:sSubPr>
                      <m:e>
                        <m:r>
                          <a:rPr lang="en-IN" i="1">
                            <a:latin typeface="Cambria Math" panose="02040503050406030204" pitchFamily="18" charset="0"/>
                          </a:rPr>
                          <m:t>𝐶</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US" i="1">
                            <a:latin typeface="Cambria Math" panose="02040503050406030204" pitchFamily="18" charset="0"/>
                          </a:rPr>
                        </m:ctrlPr>
                      </m:sSubPr>
                      <m:e>
                        <m:r>
                          <a:rPr lang="en-IN" i="1">
                            <a:latin typeface="Cambria Math" panose="02040503050406030204" pitchFamily="18" charset="0"/>
                          </a:rPr>
                          <m:t>𝐶</m:t>
                        </m:r>
                      </m:e>
                      <m:sub>
                        <m:r>
                          <a:rPr lang="en-IN" b="0" i="1" smtClean="0">
                            <a:latin typeface="Cambria Math" panose="02040503050406030204" pitchFamily="18" charset="0"/>
                          </a:rPr>
                          <m:t>𝑘</m:t>
                        </m:r>
                      </m:sub>
                    </m:sSub>
                  </m:oMath>
                </a14:m>
                <a:endParaRPr lang="en-US" b="0"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IN" b="0" i="1" smtClean="0">
                                <a:latin typeface="Cambria Math" panose="02040503050406030204" pitchFamily="18" charset="0"/>
                              </a:rPr>
                              <m:t>𝐶</m:t>
                            </m:r>
                          </m:e>
                          <m:sub>
                            <m:r>
                              <a:rPr lang="en-US" b="0" i="1" smtClean="0">
                                <a:latin typeface="Cambria Math" panose="02040503050406030204" pitchFamily="18" charset="0"/>
                              </a:rPr>
                              <m:t>𝑘</m:t>
                            </m:r>
                          </m:sub>
                        </m:sSub>
                      </m:e>
                      <m:e>
                        <m:r>
                          <a:rPr lang="en-US" b="0" i="1" smtClean="0">
                            <a:latin typeface="Cambria Math" panose="02040503050406030204" pitchFamily="18" charset="0"/>
                          </a:rPr>
                          <m:t>𝑋</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IN" b="0" i="1" smtClean="0">
                                <a:latin typeface="Cambria Math" panose="02040503050406030204" pitchFamily="18" charset="0"/>
                              </a:rPr>
                              <m:t>𝐶</m:t>
                            </m:r>
                          </m:e>
                          <m:sub>
                            <m:r>
                              <a:rPr lang="en-US" b="0" i="1" smtClean="0">
                                <a:latin typeface="Cambria Math" panose="02040503050406030204" pitchFamily="18" charset="0"/>
                              </a:rPr>
                              <m:t>𝑘</m:t>
                            </m:r>
                          </m:sub>
                        </m:sSub>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den>
                    </m:f>
                  </m:oMath>
                </a14:m>
                <a:r>
                  <a:rPr lang="en-US" dirty="0"/>
                  <a:t>                               (1)</a:t>
                </a:r>
              </a:p>
              <a:p>
                <a:pPr marL="0" indent="0">
                  <a:buNone/>
                </a:pPr>
                <a14:m>
                  <m:oMath xmlns:m="http://schemas.openxmlformats.org/officeDocument/2006/math">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IN" b="0" i="1" smtClean="0">
                                <a:latin typeface="Cambria Math" panose="02040503050406030204" pitchFamily="18" charset="0"/>
                              </a:rPr>
                              <m:t>𝐶</m:t>
                            </m:r>
                          </m:e>
                          <m:sub>
                            <m:r>
                              <a:rPr lang="en-US" b="0" i="1" smtClean="0">
                                <a:latin typeface="Cambria Math" panose="02040503050406030204" pitchFamily="18" charset="0"/>
                              </a:rPr>
                              <m:t>𝑘</m:t>
                            </m:r>
                          </m:sub>
                        </m:sSub>
                      </m:e>
                      <m:e>
                        <m:r>
                          <a:rPr lang="en-US" b="0" i="1" smtClean="0">
                            <a:latin typeface="Cambria Math" panose="02040503050406030204" pitchFamily="18" charset="0"/>
                          </a:rPr>
                          <m:t>𝑋</m:t>
                        </m:r>
                      </m:e>
                    </m:d>
                  </m:oMath>
                </a14:m>
                <a:r>
                  <a:rPr lang="en-US" dirty="0"/>
                  <a:t>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IN" b="0" i="1" smtClean="0">
                                    <a:latin typeface="Cambria Math" panose="02040503050406030204" pitchFamily="18" charset="0"/>
                                  </a:rPr>
                                  <m:t>𝐶</m:t>
                                </m:r>
                              </m:e>
                              <m:sub>
                                <m:r>
                                  <a:rPr lang="en-US" b="0" i="1" smtClean="0">
                                    <a:latin typeface="Cambria Math" panose="02040503050406030204" pitchFamily="18" charset="0"/>
                                  </a:rPr>
                                  <m:t>𝑘</m:t>
                                </m:r>
                              </m:sub>
                            </m:sSub>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IN" b="0" i="1" smtClean="0">
                                <a:latin typeface="Cambria Math" panose="02040503050406030204" pitchFamily="18" charset="0"/>
                              </a:rPr>
                              <m:t>𝐶</m:t>
                            </m:r>
                          </m:e>
                          <m:sub>
                            <m:r>
                              <a:rPr lang="en-US" b="0" i="1" smtClean="0">
                                <a:latin typeface="Cambria Math" panose="02040503050406030204" pitchFamily="18" charset="0"/>
                              </a:rPr>
                              <m:t>𝑘</m:t>
                            </m:r>
                          </m:sub>
                        </m:sSub>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den>
                    </m:f>
                  </m:oMath>
                </a14:m>
                <a:r>
                  <a:rPr lang="en-US" dirty="0"/>
                  <a:t>                       (2)</a:t>
                </a:r>
              </a:p>
            </p:txBody>
          </p:sp>
        </mc:Choice>
        <mc:Fallback xmlns="">
          <p:sp>
            <p:nvSpPr>
              <p:cNvPr id="2" name="Text Placeholder 1"/>
              <p:cNvSpPr>
                <a:spLocks noGrp="1" noRot="1" noChangeAspect="1" noMove="1" noResize="1" noEditPoints="1" noAdjustHandles="1" noChangeArrowheads="1" noChangeShapeType="1" noTextEdit="1"/>
              </p:cNvSpPr>
              <p:nvPr>
                <p:ph type="body" sz="half" idx="1"/>
              </p:nvPr>
            </p:nvSpPr>
            <p:spPr>
              <a:xfrm>
                <a:off x="666750" y="2057401"/>
                <a:ext cx="8277225" cy="4800600"/>
              </a:xfrm>
              <a:blipFill rotWithShape="0">
                <a:blip r:embed="rId2"/>
                <a:stretch>
                  <a:fillRect l="-515" t="-1652"/>
                </a:stretch>
              </a:blipFill>
            </p:spPr>
            <p:txBody>
              <a:bodyPr/>
              <a:lstStyle/>
              <a:p>
                <a:r>
                  <a:rPr lang="en-IN">
                    <a:noFill/>
                  </a:rPr>
                  <a:t> </a:t>
                </a:r>
              </a:p>
            </p:txBody>
          </p:sp>
        </mc:Fallback>
      </mc:AlternateContent>
    </p:spTree>
    <p:extLst>
      <p:ext uri="{BB962C8B-B14F-4D97-AF65-F5344CB8AC3E}">
        <p14:creationId xmlns:p14="http://schemas.microsoft.com/office/powerpoint/2010/main" val="1649078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a:solidFill>
                      <a:schemeClr val="tx1"/>
                    </a:solidFill>
                  </a:rPr>
                  <a:t>Since the denominator does not depend on </a:t>
                </a:r>
                <a:r>
                  <a:rPr lang="en-IN" dirty="0" err="1">
                    <a:solidFill>
                      <a:schemeClr val="tx1"/>
                    </a:solidFill>
                  </a:rPr>
                  <a:t>C</a:t>
                </a:r>
                <a:r>
                  <a:rPr lang="en-IN" baseline="-25000" dirty="0" err="1">
                    <a:solidFill>
                      <a:schemeClr val="tx1"/>
                    </a:solidFill>
                  </a:rPr>
                  <a:t>k</a:t>
                </a:r>
                <a:r>
                  <a:rPr lang="en-IN" dirty="0">
                    <a:solidFill>
                      <a:schemeClr val="tx1"/>
                    </a:solidFill>
                  </a:rPr>
                  <a:t> and all the values of the features(i.e. x</a:t>
                </a:r>
                <a:r>
                  <a:rPr lang="en-IN" baseline="-25000" dirty="0">
                    <a:solidFill>
                      <a:schemeClr val="tx1"/>
                    </a:solidFill>
                  </a:rPr>
                  <a:t>i</a:t>
                </a:r>
                <a:r>
                  <a:rPr lang="en-IN" dirty="0">
                    <a:solidFill>
                      <a:schemeClr val="tx1"/>
                    </a:solidFill>
                  </a:rPr>
                  <a:t>) are given, the denominator is effectively constant. So we are interested only in the numerator part of the fraction.</a:t>
                </a:r>
              </a:p>
              <a:p>
                <a:r>
                  <a:rPr lang="en-IN" dirty="0">
                    <a:solidFill>
                      <a:schemeClr val="tx1"/>
                    </a:solidFill>
                  </a:rPr>
                  <a:t>The numerator is equivalent to the  joint probability model </a:t>
                </a:r>
                <a14:m>
                  <m:oMath xmlns:m="http://schemas.openxmlformats.org/officeDocument/2006/math">
                    <m:r>
                      <a:rPr lang="en-IN" sz="2400" b="0" i="1" smtClean="0">
                        <a:solidFill>
                          <a:schemeClr val="tx1"/>
                        </a:solidFill>
                        <a:latin typeface="Cambria Math" panose="02040503050406030204" pitchFamily="18" charset="0"/>
                      </a:rPr>
                      <m:t>𝑃</m:t>
                    </m:r>
                    <m:r>
                      <a:rPr lang="en-IN" sz="2400" b="0" i="1" smtClean="0">
                        <a:solidFill>
                          <a:schemeClr val="tx1"/>
                        </a:solidFill>
                        <a:latin typeface="Cambria Math" panose="02040503050406030204" pitchFamily="18" charset="0"/>
                      </a:rPr>
                      <m:t>(</m:t>
                    </m:r>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𝐶</m:t>
                        </m:r>
                      </m:e>
                      <m:sub>
                        <m:r>
                          <a:rPr lang="en-IN" sz="2400" b="0" i="1" smtClean="0">
                            <a:solidFill>
                              <a:schemeClr val="tx1"/>
                            </a:solidFill>
                            <a:latin typeface="Cambria Math" panose="02040503050406030204" pitchFamily="18" charset="0"/>
                          </a:rPr>
                          <m:t>𝑘</m:t>
                        </m:r>
                      </m:sub>
                    </m:sSub>
                    <m:r>
                      <a:rPr lang="en-IN" sz="2400" b="0" i="1" smtClean="0">
                        <a:solidFill>
                          <a:schemeClr val="tx1"/>
                        </a:solidFill>
                        <a:latin typeface="Cambria Math" panose="02040503050406030204" pitchFamily="18" charset="0"/>
                      </a:rPr>
                      <m:t>,</m:t>
                    </m:r>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𝑥</m:t>
                        </m:r>
                      </m:e>
                      <m:sub>
                        <m:r>
                          <a:rPr lang="en-IN" sz="2400" b="0" i="1" smtClean="0">
                            <a:solidFill>
                              <a:schemeClr val="tx1"/>
                            </a:solidFill>
                            <a:latin typeface="Cambria Math" panose="02040503050406030204" pitchFamily="18" charset="0"/>
                          </a:rPr>
                          <m:t>1</m:t>
                        </m:r>
                      </m:sub>
                    </m:sSub>
                    <m:r>
                      <a:rPr lang="en-IN" sz="2400" b="0" i="1" smtClean="0">
                        <a:solidFill>
                          <a:schemeClr val="tx1"/>
                        </a:solidFill>
                        <a:latin typeface="Cambria Math" panose="02040503050406030204" pitchFamily="18" charset="0"/>
                      </a:rPr>
                      <m:t>,…,</m:t>
                    </m:r>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𝑥</m:t>
                        </m:r>
                      </m:e>
                      <m:sub>
                        <m:r>
                          <a:rPr lang="en-IN" sz="2400" b="0" i="1" smtClean="0">
                            <a:solidFill>
                              <a:schemeClr val="tx1"/>
                            </a:solidFill>
                            <a:latin typeface="Cambria Math" panose="02040503050406030204" pitchFamily="18" charset="0"/>
                          </a:rPr>
                          <m:t>𝑛</m:t>
                        </m:r>
                      </m:sub>
                    </m:sSub>
                    <m:r>
                      <a:rPr lang="en-IN" sz="2400" b="0" i="1" smtClean="0">
                        <a:solidFill>
                          <a:schemeClr val="tx1"/>
                        </a:solidFill>
                        <a:latin typeface="Cambria Math" panose="02040503050406030204" pitchFamily="18" charset="0"/>
                      </a:rPr>
                      <m:t>)</m:t>
                    </m:r>
                  </m:oMath>
                </a14:m>
                <a:endParaRPr lang="en-IN"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49" t="-1926" r="-2824" b="-4296"/>
                </a:stretch>
              </a:blipFill>
            </p:spPr>
            <p:txBody>
              <a:bodyPr/>
              <a:lstStyle/>
              <a:p>
                <a:r>
                  <a:rPr lang="en-US">
                    <a:noFill/>
                  </a:rPr>
                  <a:t> </a:t>
                </a:r>
              </a:p>
            </p:txBody>
          </p:sp>
        </mc:Fallback>
      </mc:AlternateContent>
    </p:spTree>
    <p:extLst>
      <p:ext uri="{BB962C8B-B14F-4D97-AF65-F5344CB8AC3E}">
        <p14:creationId xmlns:p14="http://schemas.microsoft.com/office/powerpoint/2010/main" val="1014619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11" name="Content Placeholder 10"/>
              <p:cNvSpPr>
                <a:spLocks noGrp="1"/>
              </p:cNvSpPr>
              <p:nvPr>
                <p:ph idx="1"/>
              </p:nvPr>
            </p:nvSpPr>
            <p:spPr>
              <a:xfrm>
                <a:off x="661987" y="2017713"/>
                <a:ext cx="8293101" cy="1563686"/>
              </a:xfrm>
            </p:spPr>
            <p:txBody>
              <a:bodyPr/>
              <a:lstStyle/>
              <a:p>
                <a:r>
                  <a:rPr lang="en-US" sz="2000" dirty="0"/>
                  <a:t>Based on Equation 1 and 2 the numerator can be written as:</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𝑘</m:t>
                              </m:r>
                            </m:sub>
                          </m:sSub>
                        </m:e>
                      </m:d>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𝑘</m:t>
                              </m:r>
                            </m:sub>
                          </m:sSub>
                        </m:e>
                      </m:d>
                      <m:r>
                        <a:rPr lang="en-US" sz="2000" b="0" i="1" smtClean="0">
                          <a:latin typeface="Cambria Math" panose="02040503050406030204" pitchFamily="18" charset="0"/>
                        </a:rPr>
                        <m:t>=</m:t>
                      </m:r>
                      <m:r>
                        <a:rPr lang="en-US" sz="2000" b="0" i="1" smtClean="0">
                          <a:latin typeface="Cambria Math" panose="02040503050406030204" pitchFamily="18" charset="0"/>
                        </a:rPr>
                        <m:t>𝑃</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𝑘</m:t>
                          </m:r>
                        </m:sub>
                      </m:sSub>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oMath>
                  </m:oMathPara>
                </a14:m>
                <a:endParaRPr lang="en-US" sz="2000" dirty="0"/>
              </a:p>
              <a:p>
                <a:pPr marL="0" indent="0">
                  <a:buNone/>
                </a:pPr>
                <a:r>
                  <a:rPr lang="en-US" sz="2000" b="0" dirty="0"/>
                  <a:t>Or,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𝑘</m:t>
                            </m:r>
                          </m:sub>
                        </m:sSub>
                      </m:e>
                    </m:d>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𝑘</m:t>
                            </m:r>
                          </m:sub>
                        </m:sSub>
                      </m:e>
                    </m:d>
                    <m:r>
                      <a:rPr lang="en-US" sz="2000" b="0" i="1" smtClean="0">
                        <a:latin typeface="Cambria Math" panose="02040503050406030204" pitchFamily="18" charset="0"/>
                      </a:rPr>
                      <m:t>=</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𝑘</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Sub>
                      </m:e>
                    </m:d>
                  </m:oMath>
                </a14:m>
                <a:endParaRPr lang="en-US" sz="2000" b="0" dirty="0"/>
              </a:p>
              <a:p>
                <a:pPr marL="0" indent="0">
                  <a:buNone/>
                </a:pPr>
                <a:r>
                  <a:rPr lang="en-US" sz="2000" dirty="0"/>
                  <a:t>Where </a:t>
                </a:r>
                <a14:m>
                  <m:oMath xmlns:m="http://schemas.openxmlformats.org/officeDocument/2006/math">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endParaRPr lang="en-US" sz="2000" dirty="0"/>
              </a:p>
            </p:txBody>
          </p:sp>
        </mc:Choice>
        <mc:Fallback xmlns="">
          <p:sp>
            <p:nvSpPr>
              <p:cNvPr id="11" name="Content Placeholder 10"/>
              <p:cNvSpPr>
                <a:spLocks noGrp="1" noRot="1" noChangeAspect="1" noMove="1" noResize="1" noEditPoints="1" noAdjustHandles="1" noChangeArrowheads="1" noChangeShapeType="1" noTextEdit="1"/>
              </p:cNvSpPr>
              <p:nvPr>
                <p:ph idx="1"/>
              </p:nvPr>
            </p:nvSpPr>
            <p:spPr>
              <a:xfrm>
                <a:off x="661987" y="2017713"/>
                <a:ext cx="8293101" cy="1563686"/>
              </a:xfrm>
              <a:blipFill rotWithShape="0">
                <a:blip r:embed="rId2"/>
                <a:stretch>
                  <a:fillRect l="-809" t="-2344"/>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661987" y="3581399"/>
            <a:ext cx="7820025" cy="1066801"/>
          </a:xfrm>
          <a:prstGeom prst="rect">
            <a:avLst/>
          </a:prstGeom>
        </p:spPr>
      </p:pic>
      <p:pic>
        <p:nvPicPr>
          <p:cNvPr id="7" name="Picture 6"/>
          <p:cNvPicPr>
            <a:picLocks noChangeAspect="1"/>
          </p:cNvPicPr>
          <p:nvPr/>
        </p:nvPicPr>
        <p:blipFill>
          <a:blip r:embed="rId4"/>
          <a:stretch>
            <a:fillRect/>
          </a:stretch>
        </p:blipFill>
        <p:spPr>
          <a:xfrm>
            <a:off x="661987" y="4953000"/>
            <a:ext cx="7820025" cy="1905000"/>
          </a:xfrm>
          <a:prstGeom prst="rect">
            <a:avLst/>
          </a:prstGeom>
        </p:spPr>
      </p:pic>
    </p:spTree>
    <p:extLst>
      <p:ext uri="{BB962C8B-B14F-4D97-AF65-F5344CB8AC3E}">
        <p14:creationId xmlns:p14="http://schemas.microsoft.com/office/powerpoint/2010/main" val="3606234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a:solidFill>
                      <a:schemeClr val="tx1"/>
                    </a:solidFill>
                  </a:rPr>
                  <a:t>Now the "naive" conditional independence assumptions come into play: assume that each feature </a:t>
                </a:r>
                <a14:m>
                  <m:oMath xmlns:m="http://schemas.openxmlformats.org/officeDocument/2006/math">
                    <m:sSub>
                      <m:sSubPr>
                        <m:ctrlPr>
                          <a:rPr lang="en-IN"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𝑥</m:t>
                        </m:r>
                      </m:e>
                      <m:sub>
                        <m:r>
                          <a:rPr lang="en-IN" b="0" i="1" smtClean="0">
                            <a:solidFill>
                              <a:schemeClr val="tx1"/>
                            </a:solidFill>
                            <a:latin typeface="Cambria Math" panose="02040503050406030204" pitchFamily="18" charset="0"/>
                          </a:rPr>
                          <m:t>𝑖</m:t>
                        </m:r>
                      </m:sub>
                    </m:sSub>
                  </m:oMath>
                </a14:m>
                <a:r>
                  <a:rPr lang="en-IN" dirty="0">
                    <a:solidFill>
                      <a:schemeClr val="tx1"/>
                    </a:solidFill>
                  </a:rPr>
                  <a:t>is conditionally independent of every other feature </a:t>
                </a:r>
                <a14:m>
                  <m:oMath xmlns:m="http://schemas.openxmlformats.org/officeDocument/2006/math">
                    <m:sSub>
                      <m:sSubPr>
                        <m:ctrlPr>
                          <a:rPr lang="en-IN"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𝑥</m:t>
                        </m:r>
                      </m:e>
                      <m:sub>
                        <m:r>
                          <a:rPr lang="en-IN" b="0" i="1" smtClean="0">
                            <a:solidFill>
                              <a:schemeClr val="tx1"/>
                            </a:solidFill>
                            <a:latin typeface="Cambria Math" panose="02040503050406030204" pitchFamily="18" charset="0"/>
                          </a:rPr>
                          <m:t>𝑗</m:t>
                        </m:r>
                      </m:sub>
                    </m:sSub>
                  </m:oMath>
                </a14:m>
                <a:r>
                  <a:rPr lang="en-IN" dirty="0">
                    <a:solidFill>
                      <a:schemeClr val="tx1"/>
                    </a:solidFill>
                  </a:rPr>
                  <a:t>for </a:t>
                </a:r>
                <a14:m>
                  <m:oMath xmlns:m="http://schemas.openxmlformats.org/officeDocument/2006/math">
                    <m:r>
                      <a:rPr lang="en-IN" b="0" i="1" smtClean="0">
                        <a:solidFill>
                          <a:schemeClr val="tx1"/>
                        </a:solidFill>
                        <a:latin typeface="Cambria Math" panose="02040503050406030204" pitchFamily="18" charset="0"/>
                      </a:rPr>
                      <m:t>𝑗</m:t>
                    </m:r>
                    <m:r>
                      <a:rPr lang="en-IN" b="0" i="1" smtClean="0">
                        <a:solidFill>
                          <a:schemeClr val="tx1"/>
                        </a:solidFill>
                        <a:latin typeface="Cambria Math" panose="02040503050406030204" pitchFamily="18" charset="0"/>
                        <a:ea typeface="Cambria Math" panose="02040503050406030204" pitchFamily="18" charset="0"/>
                      </a:rPr>
                      <m:t>≠</m:t>
                    </m:r>
                    <m:r>
                      <a:rPr lang="en-IN" b="0" i="1" smtClean="0">
                        <a:solidFill>
                          <a:schemeClr val="tx1"/>
                        </a:solidFill>
                        <a:latin typeface="Cambria Math" panose="02040503050406030204" pitchFamily="18" charset="0"/>
                        <a:ea typeface="Cambria Math" panose="02040503050406030204" pitchFamily="18" charset="0"/>
                      </a:rPr>
                      <m:t>𝑖</m:t>
                    </m:r>
                  </m:oMath>
                </a14:m>
                <a:r>
                  <a:rPr lang="en-IN" dirty="0">
                    <a:solidFill>
                      <a:schemeClr val="tx1"/>
                    </a:solidFill>
                  </a:rPr>
                  <a:t>, given the category </a:t>
                </a:r>
                <a14:m>
                  <m:oMath xmlns:m="http://schemas.openxmlformats.org/officeDocument/2006/math">
                    <m:sSub>
                      <m:sSubPr>
                        <m:ctrlPr>
                          <a:rPr lang="en-IN"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𝐶</m:t>
                        </m:r>
                      </m:e>
                      <m:sub>
                        <m:r>
                          <a:rPr lang="en-IN" b="0" i="1" smtClean="0">
                            <a:solidFill>
                              <a:schemeClr val="tx1"/>
                            </a:solidFill>
                            <a:latin typeface="Cambria Math" panose="02040503050406030204" pitchFamily="18" charset="0"/>
                          </a:rPr>
                          <m:t>𝑘</m:t>
                        </m:r>
                      </m:sub>
                    </m:sSub>
                  </m:oMath>
                </a14:m>
                <a:r>
                  <a:rPr lang="en-IN" dirty="0">
                    <a:solidFill>
                      <a:schemeClr val="tx1"/>
                    </a:solidFill>
                  </a:rPr>
                  <a:t>. This means that</a:t>
                </a:r>
              </a:p>
              <a:p>
                <a:pPr marL="0" indent="0">
                  <a:buNone/>
                </a:pPr>
                <a14:m>
                  <m:oMath xmlns:m="http://schemas.openxmlformats.org/officeDocument/2006/math">
                    <m:r>
                      <a:rPr lang="en-IN" b="0" i="1" smtClean="0">
                        <a:solidFill>
                          <a:schemeClr val="tx1"/>
                        </a:solidFill>
                        <a:latin typeface="Cambria Math" panose="02040503050406030204" pitchFamily="18" charset="0"/>
                      </a:rPr>
                      <m:t>𝑃</m:t>
                    </m:r>
                    <m:d>
                      <m:dPr>
                        <m:ctrlPr>
                          <a:rPr lang="en-IN" b="0" i="1" smtClean="0">
                            <a:solidFill>
                              <a:schemeClr val="tx1"/>
                            </a:solidFill>
                            <a:latin typeface="Cambria Math" panose="02040503050406030204" pitchFamily="18" charset="0"/>
                          </a:rPr>
                        </m:ctrlPr>
                      </m:dPr>
                      <m:e>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𝑥</m:t>
                            </m:r>
                          </m:e>
                          <m:sub>
                            <m:r>
                              <a:rPr lang="en-IN" b="0" i="1" smtClean="0">
                                <a:solidFill>
                                  <a:schemeClr val="tx1"/>
                                </a:solidFill>
                                <a:latin typeface="Cambria Math" panose="02040503050406030204" pitchFamily="18" charset="0"/>
                              </a:rPr>
                              <m:t>𝑖</m:t>
                            </m:r>
                          </m:sub>
                        </m:sSub>
                      </m:e>
                      <m:e>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𝑥</m:t>
                            </m:r>
                          </m:e>
                          <m:sub>
                            <m:r>
                              <a:rPr lang="en-IN" b="0" i="1" smtClean="0">
                                <a:solidFill>
                                  <a:schemeClr val="tx1"/>
                                </a:solidFill>
                                <a:latin typeface="Cambria Math" panose="02040503050406030204" pitchFamily="18" charset="0"/>
                              </a:rPr>
                              <m:t>𝑖</m:t>
                            </m:r>
                            <m:r>
                              <a:rPr lang="en-IN" b="0" i="1" smtClean="0">
                                <a:solidFill>
                                  <a:schemeClr val="tx1"/>
                                </a:solidFill>
                                <a:latin typeface="Cambria Math" panose="02040503050406030204" pitchFamily="18" charset="0"/>
                              </a:rPr>
                              <m:t>+1</m:t>
                            </m:r>
                          </m:sub>
                        </m:sSub>
                        <m:r>
                          <a:rPr lang="en-IN" b="0" i="1" smtClean="0">
                            <a:solidFill>
                              <a:schemeClr val="tx1"/>
                            </a:solidFill>
                            <a:latin typeface="Cambria Math" panose="02040503050406030204" pitchFamily="18" charset="0"/>
                          </a:rPr>
                          <m:t>,…,</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𝑥</m:t>
                            </m:r>
                          </m:e>
                          <m:sub>
                            <m:r>
                              <a:rPr lang="en-IN" b="0" i="1" smtClean="0">
                                <a:solidFill>
                                  <a:schemeClr val="tx1"/>
                                </a:solidFill>
                                <a:latin typeface="Cambria Math" panose="02040503050406030204" pitchFamily="18" charset="0"/>
                              </a:rPr>
                              <m:t>𝑛</m:t>
                            </m:r>
                          </m:sub>
                        </m:sSub>
                        <m:r>
                          <a:rPr lang="en-IN" b="0" i="1" smtClean="0">
                            <a:solidFill>
                              <a:schemeClr val="tx1"/>
                            </a:solidFill>
                            <a:latin typeface="Cambria Math" panose="02040503050406030204" pitchFamily="18" charset="0"/>
                          </a:rPr>
                          <m:t>,</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𝐶</m:t>
                            </m:r>
                          </m:e>
                          <m:sub>
                            <m:r>
                              <a:rPr lang="en-IN" b="0" i="1" smtClean="0">
                                <a:solidFill>
                                  <a:schemeClr val="tx1"/>
                                </a:solidFill>
                                <a:latin typeface="Cambria Math" panose="02040503050406030204" pitchFamily="18" charset="0"/>
                              </a:rPr>
                              <m:t>𝑘</m:t>
                            </m:r>
                          </m:sub>
                        </m:sSub>
                      </m:e>
                    </m:d>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𝑃</m:t>
                    </m:r>
                    <m:d>
                      <m:dPr>
                        <m:ctrlPr>
                          <a:rPr lang="en-IN" b="0" i="1" smtClean="0">
                            <a:solidFill>
                              <a:schemeClr val="tx1"/>
                            </a:solidFill>
                            <a:latin typeface="Cambria Math" panose="02040503050406030204" pitchFamily="18" charset="0"/>
                          </a:rPr>
                        </m:ctrlPr>
                      </m:dPr>
                      <m:e>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𝑥</m:t>
                            </m:r>
                          </m:e>
                          <m:sub>
                            <m:r>
                              <a:rPr lang="en-IN" b="0" i="1" smtClean="0">
                                <a:solidFill>
                                  <a:schemeClr val="tx1"/>
                                </a:solidFill>
                                <a:latin typeface="Cambria Math" panose="02040503050406030204" pitchFamily="18" charset="0"/>
                              </a:rPr>
                              <m:t>𝑖</m:t>
                            </m:r>
                          </m:sub>
                        </m:sSub>
                      </m:e>
                      <m:e>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𝐶</m:t>
                            </m:r>
                          </m:e>
                          <m:sub>
                            <m:r>
                              <a:rPr lang="en-IN" b="0" i="1" smtClean="0">
                                <a:solidFill>
                                  <a:schemeClr val="tx1"/>
                                </a:solidFill>
                                <a:latin typeface="Cambria Math" panose="02040503050406030204" pitchFamily="18" charset="0"/>
                              </a:rPr>
                              <m:t>𝑘</m:t>
                            </m:r>
                          </m:sub>
                        </m:sSub>
                      </m:e>
                    </m:d>
                  </m:oMath>
                </a14:m>
                <a:r>
                  <a:rPr lang="en-IN" dirty="0">
                    <a:solidFill>
                      <a:schemeClr val="tx1"/>
                    </a:solidFill>
                  </a:rPr>
                  <a:t>	(3</a:t>
                </a:r>
                <a:r>
                  <a:rPr lang="en-IN"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49" t="-1926"/>
                </a:stretch>
              </a:blipFill>
            </p:spPr>
            <p:txBody>
              <a:bodyPr/>
              <a:lstStyle/>
              <a:p>
                <a:r>
                  <a:rPr lang="en-US">
                    <a:noFill/>
                  </a:rPr>
                  <a:t> </a:t>
                </a:r>
              </a:p>
            </p:txBody>
          </p:sp>
        </mc:Fallback>
      </mc:AlternateContent>
    </p:spTree>
    <p:extLst>
      <p:ext uri="{BB962C8B-B14F-4D97-AF65-F5344CB8AC3E}">
        <p14:creationId xmlns:p14="http://schemas.microsoft.com/office/powerpoint/2010/main" val="2312484692"/>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1310</TotalTime>
  <Words>1401</Words>
  <Application>Microsoft Office PowerPoint</Application>
  <PresentationFormat>On-screen Show (4:3)</PresentationFormat>
  <Paragraphs>251</Paragraphs>
  <Slides>36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5" baseType="lpstr">
      <vt:lpstr>ＭＳ Ｐゴシック</vt:lpstr>
      <vt:lpstr>Arial</vt:lpstr>
      <vt:lpstr>Calibri</vt:lpstr>
      <vt:lpstr>Cambria Math</vt:lpstr>
      <vt:lpstr>Tahoma</vt:lpstr>
      <vt:lpstr>Times New Roman</vt:lpstr>
      <vt:lpstr>Wingdings</vt:lpstr>
      <vt:lpstr>Blends</vt:lpstr>
      <vt:lpstr>Equation</vt:lpstr>
      <vt:lpstr>Supervised Classification</vt:lpstr>
      <vt:lpstr>Bayesian Classification</vt:lpstr>
      <vt:lpstr>Bayesian Theorem: Basics</vt:lpstr>
      <vt:lpstr>Bayesian Theorem: Basics</vt:lpstr>
      <vt:lpstr>Bayesian Theorem</vt:lpstr>
      <vt:lpstr>PowerPoint Presentation</vt:lpstr>
      <vt:lpstr>PowerPoint Presentation</vt:lpstr>
      <vt:lpstr>PowerPoint Presentation</vt:lpstr>
      <vt:lpstr>PowerPoint Presentation</vt:lpstr>
      <vt:lpstr>PowerPoint Presentation</vt:lpstr>
      <vt:lpstr>Constructing a classifier from the probability model</vt:lpstr>
      <vt:lpstr>Towards Naïve Bayesian Classifier</vt:lpstr>
      <vt:lpstr>Towards Naïve Bayesian Classifier</vt:lpstr>
      <vt:lpstr>Naïve Bayesian Classifier: Training Dataset</vt:lpstr>
      <vt:lpstr>Naïve Bayesian Classifier:  An Example</vt:lpstr>
      <vt:lpstr>Naïve Bayesian Classifier:  An Example</vt:lpstr>
      <vt:lpstr>Avoiding the 0-Probability Problem</vt:lpstr>
      <vt:lpstr>Naïve Bayesian Classifier</vt:lpstr>
      <vt:lpstr>Advantage of Naïve Bayes over KNN and Decision Tree</vt:lpstr>
      <vt:lpstr>Advantage of Naïve Bayes over KNN and Decision Tree</vt:lpstr>
      <vt:lpstr>Bayesian network</vt:lpstr>
      <vt:lpstr>PowerPoint Presentation</vt:lpstr>
      <vt:lpstr>PowerPoint Presentation</vt:lpstr>
      <vt:lpstr>Bayesian Belief Networks</vt:lpstr>
      <vt:lpstr>PowerPoint Presentation</vt:lpstr>
      <vt:lpstr>Bayesian Network</vt:lpstr>
      <vt:lpstr>Bayesian Network</vt:lpstr>
      <vt:lpstr>Bayesian Network</vt:lpstr>
      <vt:lpstr>Inference in Bayesian network </vt:lpstr>
      <vt:lpstr>Evaluation Tree </vt:lpstr>
      <vt:lpstr>An example with conditional probability tables (CPT)</vt:lpstr>
      <vt:lpstr>A simple Bayesian network with conditional probability tables</vt:lpstr>
      <vt:lpstr>PowerPoint Presentation</vt:lpstr>
      <vt:lpstr>PowerPoint Presentation</vt:lpstr>
      <vt:lpstr>PowerPoint Presentation</vt:lpstr>
      <vt:lpstr>Typical Use of Bayesian networks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Bernard Chen</dc:creator>
  <cp:lastModifiedBy>Microsoft</cp:lastModifiedBy>
  <cp:revision>136</cp:revision>
  <cp:lastPrinted>1601-01-01T00:00:00Z</cp:lastPrinted>
  <dcterms:created xsi:type="dcterms:W3CDTF">2009-08-30T04:08:37Z</dcterms:created>
  <dcterms:modified xsi:type="dcterms:W3CDTF">2019-09-08T15:28:59Z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