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61" r:id="rId7"/>
    <p:sldId id="266" r:id="rId8"/>
    <p:sldId id="271" r:id="rId9"/>
    <p:sldId id="282" r:id="rId10"/>
    <p:sldId id="281" r:id="rId11"/>
    <p:sldId id="272" r:id="rId12"/>
    <p:sldId id="283" r:id="rId13"/>
    <p:sldId id="284" r:id="rId14"/>
    <p:sldId id="260" r:id="rId15"/>
    <p:sldId id="264" r:id="rId16"/>
    <p:sldId id="267" r:id="rId17"/>
    <p:sldId id="263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C69A-E4E9-496C-84BD-F9CA904AB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B2A4E-80DD-4699-BBF4-87CA91513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17EC-998C-4A43-A436-33EFE139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64342-94E3-41CC-BF5C-9C69B37C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A8D8-729B-45FC-92F2-AA0B3AB4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F3F6-F1D5-4795-86BB-A68C6A7B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7BC9-5459-4E38-A258-774E6CEA4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966FE-6740-40B7-AC11-6F33DC6B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CA38-E963-4682-AC68-4961B5D2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72D2-BE07-4B58-94DE-9F91A790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8F229-5C81-4A79-864B-4C1E9E83C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C9584-5E7F-4AE1-8398-4575A8D8C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C860-9F55-4CE0-A422-1303BE70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1BF0-128D-464C-BAD1-21DB2672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CE6A-CEFF-489B-BEAF-37C937A4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2063-DC55-4684-A60E-B9BEC669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D1D2-240A-4B6C-A890-9397B9AE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F0B0-DC3A-4FFC-ABB6-698E2BBD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FF2E-D950-4834-B7BC-7985B0CB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A742-28CF-44BD-9D65-45D696B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7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D043-5073-46DE-89E4-33DF98BE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B03AA-4EEF-494E-BA04-50E77C19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6F81-D070-4DFE-B6B9-0C60A30E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54BD-B295-4951-A69E-56780E01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3ED9-EDA1-4865-8DD2-F445A537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8BE4-6285-4899-90E5-69A25878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91CB-2AD3-4F14-A557-139F2B588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773E4-9E4B-406D-B030-9742A31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38A66-203A-4FCE-A838-9A387419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127B-85D2-45C6-949A-CA6035B8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81AB-2364-45F8-BB7D-6FDCB35B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8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DFC2-006F-4806-8E42-08970797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BD936-AD79-4AE9-AC16-5E0F9461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6BBF6-1C7C-4743-8D39-05F04399A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AEC50-D04F-430F-B9F6-95C724269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6907B-ACFF-4468-8E63-2E70EA8C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5FCA6-D18A-4C6B-B49F-DA2C2D20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7786C-97A3-4550-B3E4-8C99D6FA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43AA9-FF42-4BF5-92D1-0245466A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5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0827-A6EB-4AEB-88EB-FD7CB4D4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63DE7-DFB5-415C-9AD8-B17CDF4D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4A873-900A-4DC7-9FCE-126A0DE2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5BE08-FB51-4BB5-AA91-61303139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3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31EAE-BC7E-4FE0-A493-605B0448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B64B-55E8-46DA-88E9-1DC7E68B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B3FB-49AC-43C3-A3B0-B84B5E55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4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6C6B-2614-415D-AB8F-CC7083DA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B806-8542-474B-81D1-5C064702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015D9-67B2-489F-BB14-DDDA7259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FE03-4926-41B1-BB57-418E53AF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D4DDA-D496-4DB9-ACB1-54A94F3A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7C8A-76AE-4B1C-91D0-23F3C681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1CE-3FD3-44F1-921E-17D45779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626D-C771-49E1-B466-9C0929032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1E533-F74B-478B-9D47-56C850EBC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9274D-C2AE-4973-BAAD-50E7C83E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D1A7D-D017-483D-B87D-6C183EC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10D2-176A-4F90-99B0-F40A8F06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4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D1A2E-034B-4C4C-A7AF-AFE7FE5F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F0517-631F-4C99-ABED-7371C9BA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C501-D033-4857-AA03-4E903238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2634-5C43-4544-B934-A9744803436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9012-8F6E-4F73-8645-E5657A822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A184-979E-4773-8475-BB919493C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F1E0-496C-4CD0-964E-38128182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674" y="1251285"/>
            <a:ext cx="9400674" cy="1368342"/>
          </a:xfrm>
        </p:spPr>
        <p:txBody>
          <a:bodyPr>
            <a:normAutofit/>
          </a:bodyPr>
          <a:lstStyle/>
          <a:p>
            <a:r>
              <a:rPr lang="en-US" dirty="0"/>
              <a:t>Syntactic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308722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8196-50F6-4614-97D2-CA418F7B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5C20-49C0-4447-808B-FC7328C4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grammar describing four blocks arranged in 2-block stacks: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  </a:t>
            </a:r>
            <a:r>
              <a:rPr lang="en-US" sz="2600" dirty="0"/>
              <a:t>V</a:t>
            </a:r>
            <a:r>
              <a:rPr lang="en-US" sz="2600" baseline="-25000" dirty="0"/>
              <a:t>T</a:t>
            </a:r>
            <a:r>
              <a:rPr lang="en-US" sz="2600" dirty="0"/>
              <a:t> = { table , block , + , ↑ }  (terminal symbols)</a:t>
            </a:r>
          </a:p>
          <a:p>
            <a:pPr marL="0" indent="0">
              <a:buNone/>
            </a:pPr>
            <a:r>
              <a:rPr lang="en-US" dirty="0"/>
              <a:t>	 V</a:t>
            </a:r>
            <a:r>
              <a:rPr lang="en-US" baseline="-25000" dirty="0"/>
              <a:t>N</a:t>
            </a:r>
            <a:r>
              <a:rPr lang="en-US" dirty="0"/>
              <a:t>  = { DESK,LEFT STACK,RIGHT STACK} </a:t>
            </a:r>
          </a:p>
          <a:p>
            <a:pPr marL="0" indent="0">
              <a:buNone/>
            </a:pPr>
            <a:r>
              <a:rPr lang="en-US" dirty="0"/>
              <a:t>		(non-terminal symbols) </a:t>
            </a:r>
          </a:p>
          <a:p>
            <a:pPr marL="0" indent="0">
              <a:buNone/>
            </a:pPr>
            <a:r>
              <a:rPr lang="en-US" dirty="0"/>
              <a:t>	S = DESK ∈ V</a:t>
            </a:r>
            <a:r>
              <a:rPr lang="en-US" baseline="-25000" dirty="0"/>
              <a:t>N </a:t>
            </a:r>
            <a:r>
              <a:rPr lang="en-US" dirty="0"/>
              <a:t>	 (root symbol)</a:t>
            </a:r>
          </a:p>
          <a:p>
            <a:pPr marL="0" indent="0">
              <a:buNone/>
            </a:pPr>
            <a:r>
              <a:rPr lang="en-US" dirty="0"/>
              <a:t>	 P = {DESK → LEFT STACK + RIGHT STACK</a:t>
            </a:r>
          </a:p>
          <a:p>
            <a:pPr marL="0" indent="0">
              <a:buNone/>
            </a:pPr>
            <a:r>
              <a:rPr lang="en-US" dirty="0"/>
              <a:t>	         DESK → RIGHT STACK + LEFT STACK </a:t>
            </a:r>
          </a:p>
          <a:p>
            <a:pPr marL="0" indent="0">
              <a:buNone/>
            </a:pPr>
            <a:r>
              <a:rPr lang="en-US" dirty="0"/>
              <a:t>	         LEFT STACK → block ↑ block ↑ table</a:t>
            </a:r>
          </a:p>
          <a:p>
            <a:pPr marL="0" indent="0">
              <a:buNone/>
            </a:pPr>
            <a:r>
              <a:rPr lang="en-US" dirty="0"/>
              <a:t>	         RIGHT STACK → block ↑ block ↑ table}</a:t>
            </a:r>
          </a:p>
          <a:p>
            <a:pPr marL="0" indent="0">
              <a:buNone/>
            </a:pPr>
            <a:r>
              <a:rPr lang="en-US" dirty="0"/>
              <a:t>		 (production rules)</a:t>
            </a:r>
          </a:p>
        </p:txBody>
      </p:sp>
    </p:spTree>
    <p:extLst>
      <p:ext uri="{BB962C8B-B14F-4D97-AF65-F5344CB8AC3E}">
        <p14:creationId xmlns:p14="http://schemas.microsoft.com/office/powerpoint/2010/main" val="51506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B238-86CA-4778-88EF-778FF579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13A39-16DF-4147-8B7E-94B68F4BED09}"/>
              </a:ext>
            </a:extLst>
          </p:cNvPr>
          <p:cNvSpPr txBox="1"/>
          <p:nvPr/>
        </p:nvSpPr>
        <p:spPr>
          <a:xfrm>
            <a:off x="838200" y="5256852"/>
            <a:ext cx="10050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set of terminal symbols { t, b, u, o, s ,*,-,+}   where </a:t>
            </a:r>
          </a:p>
          <a:p>
            <a:r>
              <a:rPr lang="en-US" sz="2400" dirty="0"/>
              <a:t> + represents head to tail concatenation,</a:t>
            </a:r>
          </a:p>
          <a:p>
            <a:r>
              <a:rPr lang="en-US" sz="2400" dirty="0"/>
              <a:t> * represents head-head and tail-tail attachment,</a:t>
            </a:r>
          </a:p>
          <a:p>
            <a:r>
              <a:rPr lang="en-US" sz="2400" dirty="0"/>
              <a:t> – represents the  head-tail reversal. ( x should be * in (iii) 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50DBED-AFE4-49DC-B8F5-77EB0C7A2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26" y="1139483"/>
            <a:ext cx="8737046" cy="33903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B93B4-F5D8-4984-B38B-24B3F10F6EA6}"/>
              </a:ext>
            </a:extLst>
          </p:cNvPr>
          <p:cNvSpPr txBox="1"/>
          <p:nvPr/>
        </p:nvSpPr>
        <p:spPr>
          <a:xfrm>
            <a:off x="2194561" y="4887520"/>
            <a:ext cx="568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 3: A 2-D line drawing picture description grammar</a:t>
            </a:r>
          </a:p>
        </p:txBody>
      </p:sp>
    </p:spTree>
    <p:extLst>
      <p:ext uri="{BB962C8B-B14F-4D97-AF65-F5344CB8AC3E}">
        <p14:creationId xmlns:p14="http://schemas.microsoft.com/office/powerpoint/2010/main" val="18755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BE30-BDDA-4047-A19E-898917F7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825AE-9FA3-45CA-885B-A83F5DAE06B6}"/>
              </a:ext>
            </a:extLst>
          </p:cNvPr>
          <p:cNvSpPr txBox="1"/>
          <p:nvPr/>
        </p:nvSpPr>
        <p:spPr>
          <a:xfrm>
            <a:off x="1166125" y="5655139"/>
            <a:ext cx="817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 4: Representation of four characters using the line drawing picture description grammar</a:t>
            </a:r>
          </a:p>
          <a:p>
            <a:r>
              <a:rPr lang="en-US" sz="1600" dirty="0"/>
              <a:t>(a) Pattern data. (b) Primitive representation and interconnection. (c) Corresponding descriptions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42A09-A8BB-4E53-BDCF-3F25CA066D09}"/>
              </a:ext>
            </a:extLst>
          </p:cNvPr>
          <p:cNvSpPr txBox="1"/>
          <p:nvPr/>
        </p:nvSpPr>
        <p:spPr>
          <a:xfrm>
            <a:off x="2236763" y="2968283"/>
            <a:ext cx="4318781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B78A67-41F1-4232-86D1-BEC62FB40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01118"/>
            <a:ext cx="9417148" cy="3601256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05E8A9B-B603-4F30-BADE-93E218EB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7148" cy="4351338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77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A7C6-2CC1-4471-B669-2D23165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FD5D1D-C367-40AB-A7E7-384C5D7F4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20" y="4950594"/>
            <a:ext cx="7556681" cy="774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E4334-93BF-4D79-BDBD-886730827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20" y="1887957"/>
            <a:ext cx="7687039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3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CC06-DE8B-4D63-B11C-CBF3AB38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114"/>
            <a:ext cx="10515600" cy="53457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92D2-7AE0-4641-8BA3-A299C321F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327"/>
            <a:ext cx="10515600" cy="3901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Picture recognition and scene analysis are problems in which there are a large number of features and the patterns are complex.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example, recognizing areas such as highways, rivers, and bridges in satellite pictures.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this case, a complex pattern can be described in terms of a hierarchical composition of simpler sub patterns.</a:t>
            </a:r>
          </a:p>
        </p:txBody>
      </p:sp>
    </p:spTree>
    <p:extLst>
      <p:ext uri="{BB962C8B-B14F-4D97-AF65-F5344CB8AC3E}">
        <p14:creationId xmlns:p14="http://schemas.microsoft.com/office/powerpoint/2010/main" val="139215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5D75-D3AA-4D50-BA49-335123FF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2294-3AF0-46EA-BED8-33BFADC4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99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D7B6D-7EAE-4A1E-A7AE-7CDCCAC949A4}"/>
              </a:ext>
            </a:extLst>
          </p:cNvPr>
          <p:cNvSpPr/>
          <p:nvPr/>
        </p:nvSpPr>
        <p:spPr>
          <a:xfrm>
            <a:off x="1772212" y="3010807"/>
            <a:ext cx="1487952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E5154-C370-4BA7-BA4A-AE9D36B983DF}"/>
              </a:ext>
            </a:extLst>
          </p:cNvPr>
          <p:cNvSpPr/>
          <p:nvPr/>
        </p:nvSpPr>
        <p:spPr>
          <a:xfrm>
            <a:off x="3845159" y="2455229"/>
            <a:ext cx="3665806" cy="153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EF0BE-3FAA-48C8-8B93-F079425958B2}"/>
              </a:ext>
            </a:extLst>
          </p:cNvPr>
          <p:cNvSpPr/>
          <p:nvPr/>
        </p:nvSpPr>
        <p:spPr>
          <a:xfrm>
            <a:off x="8096425" y="2878360"/>
            <a:ext cx="1563565" cy="80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(or structural)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E1267-34E6-4183-9FEB-F0A6059C3A32}"/>
              </a:ext>
            </a:extLst>
          </p:cNvPr>
          <p:cNvSpPr/>
          <p:nvPr/>
        </p:nvSpPr>
        <p:spPr>
          <a:xfrm>
            <a:off x="3926925" y="2919367"/>
            <a:ext cx="1688122" cy="76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    or Decomposition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B55B0-C6C1-48FB-8F3D-1CC3793476E0}"/>
              </a:ext>
            </a:extLst>
          </p:cNvPr>
          <p:cNvSpPr/>
          <p:nvPr/>
        </p:nvSpPr>
        <p:spPr>
          <a:xfrm>
            <a:off x="6099358" y="2945494"/>
            <a:ext cx="1309468" cy="76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Recognition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D5E1B-C0D3-4929-8686-DCE20CC11ECE}"/>
              </a:ext>
            </a:extLst>
          </p:cNvPr>
          <p:cNvSpPr/>
          <p:nvPr/>
        </p:nvSpPr>
        <p:spPr>
          <a:xfrm>
            <a:off x="4402014" y="2518117"/>
            <a:ext cx="2518117" cy="3376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Representation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484C2B-F5F0-4F23-BEDB-561FF39A0673}"/>
              </a:ext>
            </a:extLst>
          </p:cNvPr>
          <p:cNvSpPr/>
          <p:nvPr/>
        </p:nvSpPr>
        <p:spPr>
          <a:xfrm>
            <a:off x="4899258" y="4725407"/>
            <a:ext cx="1616612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(and relation)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B00CB-8829-48CC-B15A-8620392B3BE5}"/>
              </a:ext>
            </a:extLst>
          </p:cNvPr>
          <p:cNvSpPr/>
          <p:nvPr/>
        </p:nvSpPr>
        <p:spPr>
          <a:xfrm>
            <a:off x="7998977" y="4678129"/>
            <a:ext cx="1758461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Grammatical (or structural) 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D3525-D651-4E74-A97B-0F8EC04BAB5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615047" y="3300953"/>
            <a:ext cx="484311" cy="26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4D946-737B-4B9D-B474-086C4B014AB0}"/>
              </a:ext>
            </a:extLst>
          </p:cNvPr>
          <p:cNvCxnSpPr/>
          <p:nvPr/>
        </p:nvCxnSpPr>
        <p:spPr>
          <a:xfrm>
            <a:off x="7512573" y="3300953"/>
            <a:ext cx="7063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51F6B0-5075-4A8D-B1F2-20DFBE5C792D}"/>
              </a:ext>
            </a:extLst>
          </p:cNvPr>
          <p:cNvCxnSpPr>
            <a:cxnSpLocks/>
          </p:cNvCxnSpPr>
          <p:nvPr/>
        </p:nvCxnSpPr>
        <p:spPr>
          <a:xfrm>
            <a:off x="9608821" y="3322617"/>
            <a:ext cx="13077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268BEB-0BDA-4427-B8DB-29F0143602D8}"/>
              </a:ext>
            </a:extLst>
          </p:cNvPr>
          <p:cNvCxnSpPr>
            <a:cxnSpLocks/>
          </p:cNvCxnSpPr>
          <p:nvPr/>
        </p:nvCxnSpPr>
        <p:spPr>
          <a:xfrm>
            <a:off x="6596887" y="5072025"/>
            <a:ext cx="12688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3FC572-C8B9-44BC-971A-1FA329E8368A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V="1">
            <a:off x="8878208" y="3680218"/>
            <a:ext cx="0" cy="997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EDD49-D0A7-4435-804E-D451921103CD}"/>
              </a:ext>
            </a:extLst>
          </p:cNvPr>
          <p:cNvCxnSpPr>
            <a:stCxn id="10" idx="0"/>
          </p:cNvCxnSpPr>
          <p:nvPr/>
        </p:nvCxnSpPr>
        <p:spPr>
          <a:xfrm flipV="1">
            <a:off x="5707564" y="4014366"/>
            <a:ext cx="0" cy="711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851627-89FA-4EEA-8623-B58EBDF53520}"/>
              </a:ext>
            </a:extLst>
          </p:cNvPr>
          <p:cNvCxnSpPr/>
          <p:nvPr/>
        </p:nvCxnSpPr>
        <p:spPr>
          <a:xfrm>
            <a:off x="3097970" y="5072025"/>
            <a:ext cx="17499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CB5C34-5AB2-4247-AE54-03C5D863509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60164" y="3300953"/>
            <a:ext cx="6667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95FED40-59E8-4B18-A8D4-1E0C53C962BF}"/>
              </a:ext>
            </a:extLst>
          </p:cNvPr>
          <p:cNvSpPr/>
          <p:nvPr/>
        </p:nvSpPr>
        <p:spPr>
          <a:xfrm>
            <a:off x="3616537" y="4774022"/>
            <a:ext cx="994334" cy="29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604E5D-AB12-4FA9-8630-6695DB4980DD}"/>
              </a:ext>
            </a:extLst>
          </p:cNvPr>
          <p:cNvSpPr/>
          <p:nvPr/>
        </p:nvSpPr>
        <p:spPr>
          <a:xfrm>
            <a:off x="3602248" y="5154958"/>
            <a:ext cx="1044232" cy="22803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pattern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0B9B0E-A647-495E-8F4A-0D67580D5B0C}"/>
              </a:ext>
            </a:extLst>
          </p:cNvPr>
          <p:cNvSpPr/>
          <p:nvPr/>
        </p:nvSpPr>
        <p:spPr>
          <a:xfrm>
            <a:off x="9705209" y="2895485"/>
            <a:ext cx="1406769" cy="320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EA9480-DCB7-4C13-98C6-8075EDA66882}"/>
              </a:ext>
            </a:extLst>
          </p:cNvPr>
          <p:cNvSpPr/>
          <p:nvPr/>
        </p:nvSpPr>
        <p:spPr>
          <a:xfrm>
            <a:off x="9705209" y="3381519"/>
            <a:ext cx="1749962" cy="29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Description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3B8621-16DF-4761-9415-6735130F9F70}"/>
              </a:ext>
            </a:extLst>
          </p:cNvPr>
          <p:cNvSpPr/>
          <p:nvPr/>
        </p:nvSpPr>
        <p:spPr>
          <a:xfrm>
            <a:off x="1147552" y="4179174"/>
            <a:ext cx="1302292" cy="209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recognition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4D9087-33FF-4ECC-8000-FD8B745A94C2}"/>
              </a:ext>
            </a:extLst>
          </p:cNvPr>
          <p:cNvSpPr/>
          <p:nvPr/>
        </p:nvSpPr>
        <p:spPr>
          <a:xfrm>
            <a:off x="1248633" y="4608196"/>
            <a:ext cx="978736" cy="310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2CE873-F7AB-4BCF-A4EC-FC53FD6B37EF}"/>
              </a:ext>
            </a:extLst>
          </p:cNvPr>
          <p:cNvSpPr/>
          <p:nvPr/>
        </p:nvSpPr>
        <p:spPr>
          <a:xfrm>
            <a:off x="930558" y="4465280"/>
            <a:ext cx="3516737" cy="56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- - - - - - - - - - - - - - - - - - - - - - - -- -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84C2E1-C30B-42F9-83DC-58F5419B3BE1}"/>
              </a:ext>
            </a:extLst>
          </p:cNvPr>
          <p:cNvSpPr/>
          <p:nvPr/>
        </p:nvSpPr>
        <p:spPr>
          <a:xfrm>
            <a:off x="5742736" y="4414596"/>
            <a:ext cx="3019493" cy="113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- - - - - - - - - - - - - - -  - - - - -- -  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CA7E3B-AF8D-474A-9696-172699BB3EE8}"/>
              </a:ext>
            </a:extLst>
          </p:cNvPr>
          <p:cNvSpPr/>
          <p:nvPr/>
        </p:nvSpPr>
        <p:spPr>
          <a:xfrm>
            <a:off x="4314216" y="4417493"/>
            <a:ext cx="1302292" cy="13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- - - - - -- </a:t>
            </a:r>
            <a:r>
              <a:rPr lang="en-US" dirty="0"/>
              <a:t>-  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07DB28-3646-4D65-A6F2-ACE82876A2C3}"/>
              </a:ext>
            </a:extLst>
          </p:cNvPr>
          <p:cNvSpPr/>
          <p:nvPr/>
        </p:nvSpPr>
        <p:spPr>
          <a:xfrm>
            <a:off x="8854447" y="4388837"/>
            <a:ext cx="2254764" cy="19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- - - - - - -  - - - - - - - -- </a:t>
            </a:r>
            <a:r>
              <a:rPr lang="en-US" dirty="0"/>
              <a:t> 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E07C1E-CABF-4E06-906C-D2E8FA7236F5}"/>
              </a:ext>
            </a:extLst>
          </p:cNvPr>
          <p:cNvSpPr txBox="1"/>
          <p:nvPr/>
        </p:nvSpPr>
        <p:spPr>
          <a:xfrm>
            <a:off x="2774782" y="6009318"/>
            <a:ext cx="601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 :Block Diagram of a syntactic pattern recognition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460B0B-C7E7-4744-8459-07A4D4308C29}"/>
              </a:ext>
            </a:extLst>
          </p:cNvPr>
          <p:cNvSpPr/>
          <p:nvPr/>
        </p:nvSpPr>
        <p:spPr>
          <a:xfrm>
            <a:off x="308976" y="3043172"/>
            <a:ext cx="1111209" cy="423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pattern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849F23-3590-4469-B191-9A7200F285D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48640" y="3255169"/>
            <a:ext cx="1223572" cy="4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3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3E4E-4644-4BF1-85A4-D4B4BC70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3467-65B8-4CD8-9170-4536072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	       Fig 7: Using Syntactic Patter Recognition for Classification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DBADA-0AD8-429C-BF7E-CA4828040315}"/>
              </a:ext>
            </a:extLst>
          </p:cNvPr>
          <p:cNvSpPr/>
          <p:nvPr/>
        </p:nvSpPr>
        <p:spPr>
          <a:xfrm>
            <a:off x="2754630" y="2686928"/>
            <a:ext cx="1589649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Class1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FD1FE-4D2C-4224-A108-C29D4DC6815A}"/>
              </a:ext>
            </a:extLst>
          </p:cNvPr>
          <p:cNvSpPr/>
          <p:nvPr/>
        </p:nvSpPr>
        <p:spPr>
          <a:xfrm>
            <a:off x="5042390" y="2686928"/>
            <a:ext cx="1547446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Class2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31143-D086-4C8B-8EFE-4E78C83699C9}"/>
              </a:ext>
            </a:extLst>
          </p:cNvPr>
          <p:cNvSpPr/>
          <p:nvPr/>
        </p:nvSpPr>
        <p:spPr>
          <a:xfrm>
            <a:off x="7427155" y="2686928"/>
            <a:ext cx="1547446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67076-6B7B-4B56-B85F-C0A2F326655A}"/>
              </a:ext>
            </a:extLst>
          </p:cNvPr>
          <p:cNvSpPr/>
          <p:nvPr/>
        </p:nvSpPr>
        <p:spPr>
          <a:xfrm>
            <a:off x="3488788" y="4557932"/>
            <a:ext cx="1688123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Structural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97A5A-8660-4184-A003-3C6EDDCAC772}"/>
              </a:ext>
            </a:extLst>
          </p:cNvPr>
          <p:cNvSpPr/>
          <p:nvPr/>
        </p:nvSpPr>
        <p:spPr>
          <a:xfrm>
            <a:off x="6288258" y="4557931"/>
            <a:ext cx="1688123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Structural Matcher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AB158-F591-43D3-BA23-6CA60FB7A802}"/>
              </a:ext>
            </a:extLst>
          </p:cNvPr>
          <p:cNvSpPr/>
          <p:nvPr/>
        </p:nvSpPr>
        <p:spPr>
          <a:xfrm>
            <a:off x="6702377" y="3040550"/>
            <a:ext cx="562708" cy="15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…</a:t>
            </a:r>
            <a:r>
              <a:rPr lang="en-US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B8164-B3C1-4C71-8483-F62F2410D7B2}"/>
              </a:ext>
            </a:extLst>
          </p:cNvPr>
          <p:cNvCxnSpPr>
            <a:stCxn id="6" idx="2"/>
          </p:cNvCxnSpPr>
          <p:nvPr/>
        </p:nvCxnSpPr>
        <p:spPr>
          <a:xfrm flipH="1">
            <a:off x="7652238" y="3756073"/>
            <a:ext cx="548640" cy="80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2B2D65-8568-48C7-AB8E-13398E472202}"/>
              </a:ext>
            </a:extLst>
          </p:cNvPr>
          <p:cNvCxnSpPr/>
          <p:nvPr/>
        </p:nvCxnSpPr>
        <p:spPr>
          <a:xfrm>
            <a:off x="5650524" y="3756073"/>
            <a:ext cx="1278400" cy="66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7CC0AA-4E45-45A3-9FAC-F400D9D9B9D2}"/>
              </a:ext>
            </a:extLst>
          </p:cNvPr>
          <p:cNvCxnSpPr>
            <a:stCxn id="4" idx="2"/>
          </p:cNvCxnSpPr>
          <p:nvPr/>
        </p:nvCxnSpPr>
        <p:spPr>
          <a:xfrm>
            <a:off x="3549455" y="3756073"/>
            <a:ext cx="3284806" cy="66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F31E3A-B05E-4197-9FBB-65C5547FE654}"/>
              </a:ext>
            </a:extLst>
          </p:cNvPr>
          <p:cNvCxnSpPr>
            <a:endCxn id="7" idx="1"/>
          </p:cNvCxnSpPr>
          <p:nvPr/>
        </p:nvCxnSpPr>
        <p:spPr>
          <a:xfrm>
            <a:off x="2278966" y="5092503"/>
            <a:ext cx="12098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56123-7489-46A2-83E2-28C9ACE2DF3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176911" y="5092504"/>
            <a:ext cx="11113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DFEFDF-768C-4BA2-B6DF-1A290154954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76381" y="5092504"/>
            <a:ext cx="759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CA84E9F-0160-46E7-B80E-F5EDE8E70E23}"/>
              </a:ext>
            </a:extLst>
          </p:cNvPr>
          <p:cNvSpPr/>
          <p:nvPr/>
        </p:nvSpPr>
        <p:spPr>
          <a:xfrm>
            <a:off x="940485" y="2686928"/>
            <a:ext cx="1569720" cy="1294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 of classes categorized by structures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FC946-54DB-48D6-B005-46CC57CC0EFD}"/>
              </a:ext>
            </a:extLst>
          </p:cNvPr>
          <p:cNvSpPr/>
          <p:nvPr/>
        </p:nvSpPr>
        <p:spPr>
          <a:xfrm>
            <a:off x="1097280" y="4867422"/>
            <a:ext cx="1181686" cy="422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174DC6-33D9-4106-9780-A3022CFC3AF2}"/>
              </a:ext>
            </a:extLst>
          </p:cNvPr>
          <p:cNvSpPr/>
          <p:nvPr/>
        </p:nvSpPr>
        <p:spPr>
          <a:xfrm>
            <a:off x="8736037" y="4617376"/>
            <a:ext cx="1176997" cy="770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Relevant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7770-BFCA-4C58-876F-4832DFFE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3D04-F62A-446E-9C02-898817F5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Consists of two main parts: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Analysis -primitive selection and grammatical or structural inference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Recognition -preprocessing, segmentation or decomposition, primitive and relation recognition, and syntax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Preprocessing includes the tasks of pattern encoding and approximation, filtering, restoration, and enhancement.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preprocessing, the pattern is segmented into sub-patterns and primitives using predefined operations.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Sub-patterns are identified with a given set of primitives, so each pattern is represented by a set of primitives with the specified syntactic operations.</a:t>
            </a:r>
          </a:p>
        </p:txBody>
      </p:sp>
    </p:spTree>
    <p:extLst>
      <p:ext uri="{BB962C8B-B14F-4D97-AF65-F5344CB8AC3E}">
        <p14:creationId xmlns:p14="http://schemas.microsoft.com/office/powerpoint/2010/main" val="46914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92E6-B611-43FF-9005-FA5AA7E4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6CD2-3C20-4FA1-A9E6-69C82C53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example, using the concatenation operation, each pattern is recognized by a string of concatenated primitives.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 this point, the parser will determine if the pattern is syntactically correct.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belongs to the class of patterns described by the grammar if it is correct.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During parsing/syntax analysis, a description is produced in terms of a parse tree, assuming the pattern is syntactically correct.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it isn’t correct, it will either be rejected or analyzed based on a different grammar, which could represent other possible pattern classes.</a:t>
            </a:r>
          </a:p>
        </p:txBody>
      </p:sp>
    </p:spTree>
    <p:extLst>
      <p:ext uri="{BB962C8B-B14F-4D97-AF65-F5344CB8AC3E}">
        <p14:creationId xmlns:p14="http://schemas.microsoft.com/office/powerpoint/2010/main" val="42392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E82F-EB17-4722-ADB3-B1E19A18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4EBFD3-847C-4B56-B5F8-8481EE9D7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46"/>
            <a:ext cx="10515600" cy="18179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simplest form of recognition is template matching, in which a string of primitives representing an input pattern is compared to strings of primitives representing reference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input pattern is classified in the same class as the prototype that is the best match, which is determined by a similarity criterion.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E0491-02C4-42C0-B8FD-9644A429209B}"/>
              </a:ext>
            </a:extLst>
          </p:cNvPr>
          <p:cNvSpPr txBox="1"/>
          <p:nvPr/>
        </p:nvSpPr>
        <p:spPr>
          <a:xfrm>
            <a:off x="838200" y="4180344"/>
            <a:ext cx="9664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this case, the structural description is ignored.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opposite approach is a complete parsing that uses the entire structural description.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There are many intermediate approaches; for example, a series of tests designed to test the occurrence of certain primitives, sub-patterns, or combinations of these. The result of these tests will determine a classification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536853-CAD5-44CF-915E-C256B80D6134}"/>
              </a:ext>
            </a:extLst>
          </p:cNvPr>
          <p:cNvSpPr txBox="1">
            <a:spLocks/>
          </p:cNvSpPr>
          <p:nvPr/>
        </p:nvSpPr>
        <p:spPr>
          <a:xfrm>
            <a:off x="871025" y="3429000"/>
            <a:ext cx="10369061" cy="650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Matching vs. Complete Parsing</a:t>
            </a:r>
          </a:p>
        </p:txBody>
      </p:sp>
    </p:spTree>
    <p:extLst>
      <p:ext uri="{BB962C8B-B14F-4D97-AF65-F5344CB8AC3E}">
        <p14:creationId xmlns:p14="http://schemas.microsoft.com/office/powerpoint/2010/main" val="396009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DB05-FEEE-4918-8E9D-FF50DE2D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Pattern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8FD0-F008-4328-80E7-F37994F6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Statistical pattern recognition </a:t>
            </a:r>
            <a:r>
              <a:rPr lang="en-US" dirty="0"/>
              <a:t>attempts to classify patterns based on a set of extracted features and an underlying statistical model for the generation of these patterns. Ideally, this is achieved with a rather straightforward method.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determine the feature vector,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train the system,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classify the patterns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Patterns that include structural or relational information are difficult to represent as feature vectors.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Syntactic pattern recognition uses this structural information for classification and description. </a:t>
            </a:r>
          </a:p>
        </p:txBody>
      </p:sp>
    </p:spTree>
    <p:extLst>
      <p:ext uri="{BB962C8B-B14F-4D97-AF65-F5344CB8AC3E}">
        <p14:creationId xmlns:p14="http://schemas.microsoft.com/office/powerpoint/2010/main" val="36676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FA6B-E400-4541-B0B2-EEF89570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520"/>
            <a:ext cx="10515600" cy="2352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Parsing is required if the problem necessitates using a complete pattern description for recognition.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Efficiency of the recognition process is improved by simpler approaches that do not require a complete parsing.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Basically, parsing can be expensive, so don’t use it unnecessarily.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1C0B5A-ACCA-4F60-ADFD-71CEB940ADEE}"/>
              </a:ext>
            </a:extLst>
          </p:cNvPr>
          <p:cNvSpPr txBox="1">
            <a:spLocks/>
          </p:cNvSpPr>
          <p:nvPr/>
        </p:nvSpPr>
        <p:spPr>
          <a:xfrm>
            <a:off x="838200" y="3660776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Inferring Grammars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CA70E1-9F93-4D9D-BBD5-FFA04B8BC40A}"/>
              </a:ext>
            </a:extLst>
          </p:cNvPr>
          <p:cNvSpPr txBox="1">
            <a:spLocks/>
          </p:cNvSpPr>
          <p:nvPr/>
        </p:nvSpPr>
        <p:spPr>
          <a:xfrm>
            <a:off x="627185" y="4337342"/>
            <a:ext cx="10515600" cy="215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Grammatical inference machine similar to “learning” in the discriminant approach; it infers a grammar from a set of training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inferred grammar can then be used for pattern description and syntax analysis.</a:t>
            </a:r>
          </a:p>
        </p:txBody>
      </p:sp>
    </p:spTree>
    <p:extLst>
      <p:ext uri="{BB962C8B-B14F-4D97-AF65-F5344CB8AC3E}">
        <p14:creationId xmlns:p14="http://schemas.microsoft.com/office/powerpoint/2010/main" val="373259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AFBE-DE9C-4372-AD2B-1949A869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Pattern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442A-CCA9-4125-AA1A-3DA118CE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Grammars can be used to create a definition of the structure of each pattern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Then, recognition and classiﬁcation are done using either: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Parsing using formal grammars (called  Syntactic Pattern Recognition)</a:t>
            </a:r>
          </a:p>
          <a:p>
            <a:pPr marL="457200" lvl="1" indent="0">
              <a:buNone/>
            </a:pPr>
            <a:r>
              <a:rPr lang="en-US" dirty="0"/>
              <a:t>				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Relational graph matching( called Hierarchical approach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6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A677-1DFF-454A-B5C6-0D2A6190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164"/>
            <a:ext cx="10515600" cy="1060687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DAE0-2BB1-4A0D-9C9E-704F1CA1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858"/>
            <a:ext cx="10515600" cy="397003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Classification can be done based on a measure of structural similarity in patterns.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pattern class can be represented by a structural representation or description. </a:t>
            </a:r>
          </a:p>
        </p:txBody>
      </p:sp>
    </p:spTree>
    <p:extLst>
      <p:ext uri="{BB962C8B-B14F-4D97-AF65-F5344CB8AC3E}">
        <p14:creationId xmlns:p14="http://schemas.microsoft.com/office/powerpoint/2010/main" val="246481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DE5-BE89-4C6F-A6FC-622F03EB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7677-708E-4655-8E3F-1A943BFF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 description of the pattern structure is useful for recognizing entities when a simple classification isn’t possible.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Can also describe aspects that cause a pattern  not to be assigned   to a particular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 In complex cases, recognition can only be achieved through a description for each pattern rather than through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2B9D-9DB2-415D-9419-328C4AB5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0456"/>
          </a:xfrm>
        </p:spPr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A227-DEF4-476C-BA48-91C7E6B2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257"/>
            <a:ext cx="10515600" cy="45297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simplest sub-patterns are called pattern primitives, and should be much easier to recognize than the overall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language used to describe the structure of the patterns in terms of sets of pattern primitives is called the pattern description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pattern description language will have a grammar that specifies how primitives can be composed into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31A2A-3BF4-498C-8653-9661A880DE80}"/>
              </a:ext>
            </a:extLst>
          </p:cNvPr>
          <p:cNvSpPr txBox="1"/>
          <p:nvPr/>
        </p:nvSpPr>
        <p:spPr>
          <a:xfrm>
            <a:off x="8778240" y="3896751"/>
            <a:ext cx="2813538" cy="68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7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58BD-F27D-4255-A13E-74FDA5E8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55D8-0307-414E-9C6D-EBA08355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 primitive within the pattern is identified, syntax analysis (parsing) is performed on the sentence describing the pattern to determine if it is correct with respect to the grammar.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Syntax analysis also gives a structural description of the sentence associated with the pattern.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advantage of this approach is that a grammar (rewriting) rule can be applied many times.</a:t>
            </a:r>
          </a:p>
        </p:txBody>
      </p:sp>
    </p:spTree>
    <p:extLst>
      <p:ext uri="{BB962C8B-B14F-4D97-AF65-F5344CB8AC3E}">
        <p14:creationId xmlns:p14="http://schemas.microsoft.com/office/powerpoint/2010/main" val="154606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6C94-5570-47B4-A217-E597EC66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40D7-4EA5-4177-9526-8CE8D60FF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Fig 1: (a) Staircase structure (b) structure encoded in terms of primitive a and b to yield the description …</a:t>
            </a:r>
            <a:r>
              <a:rPr lang="en-US" dirty="0" err="1"/>
              <a:t>ababab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0D886-64C9-41C6-85BF-26233C904A42}"/>
              </a:ext>
            </a:extLst>
          </p:cNvPr>
          <p:cNvSpPr txBox="1"/>
          <p:nvPr/>
        </p:nvSpPr>
        <p:spPr>
          <a:xfrm>
            <a:off x="1786597" y="2968283"/>
            <a:ext cx="323556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32186-1EF3-41DA-B0BA-5D4257F7F440}"/>
              </a:ext>
            </a:extLst>
          </p:cNvPr>
          <p:cNvSpPr txBox="1"/>
          <p:nvPr/>
        </p:nvSpPr>
        <p:spPr>
          <a:xfrm>
            <a:off x="5641143" y="2968283"/>
            <a:ext cx="3840481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B0CE16-94A1-4915-BFBA-D7994FB5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6974"/>
            <a:ext cx="8731347" cy="19370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C34B50-5674-4F89-94E6-80F816872F09}"/>
              </a:ext>
            </a:extLst>
          </p:cNvPr>
          <p:cNvSpPr/>
          <p:nvPr/>
        </p:nvSpPr>
        <p:spPr>
          <a:xfrm>
            <a:off x="1167618" y="3882683"/>
            <a:ext cx="618979" cy="30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 b</a:t>
            </a:r>
          </a:p>
        </p:txBody>
      </p:sp>
    </p:spTree>
    <p:extLst>
      <p:ext uri="{BB962C8B-B14F-4D97-AF65-F5344CB8AC3E}">
        <p14:creationId xmlns:p14="http://schemas.microsoft.com/office/powerpoint/2010/main" val="199318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627-3189-427F-B4F1-E9B5F2C1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B561-0D26-4D9B-B561-C10F81F2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6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6F00E-59A0-49AA-9FE6-2A0B2104A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379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7D625-6AD7-4C62-A1EB-81A12DE05F59}"/>
              </a:ext>
            </a:extLst>
          </p:cNvPr>
          <p:cNvSpPr txBox="1"/>
          <p:nvPr/>
        </p:nvSpPr>
        <p:spPr>
          <a:xfrm>
            <a:off x="838200" y="532017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A grammar describing four blocks arranged in 2-block stacks. (</a:t>
            </a:r>
            <a:r>
              <a:rPr lang="en-US" dirty="0" err="1"/>
              <a:t>i</a:t>
            </a:r>
            <a:r>
              <a:rPr lang="en-US" dirty="0"/>
              <a:t>) An example. (ii) Graphical description corresponding to (</a:t>
            </a:r>
            <a:r>
              <a:rPr lang="en-US" dirty="0" err="1"/>
              <a:t>i</a:t>
            </a:r>
            <a:r>
              <a:rPr lang="en-US" dirty="0"/>
              <a:t>). (iii) Another example. (iv) Graphical description corresponding to (iii).</a:t>
            </a:r>
          </a:p>
        </p:txBody>
      </p:sp>
    </p:spTree>
    <p:extLst>
      <p:ext uri="{BB962C8B-B14F-4D97-AF65-F5344CB8AC3E}">
        <p14:creationId xmlns:p14="http://schemas.microsoft.com/office/powerpoint/2010/main" val="223548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1171</Words>
  <Application>Microsoft Macintosh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Syntactic Pattern Recognition</vt:lpstr>
      <vt:lpstr>Syntactic Pattern Recognition</vt:lpstr>
      <vt:lpstr>Syntactic Pattern Recognition</vt:lpstr>
      <vt:lpstr>Classification</vt:lpstr>
      <vt:lpstr>Description</vt:lpstr>
      <vt:lpstr>Definitions</vt:lpstr>
      <vt:lpstr>Syntax Analysis </vt:lpstr>
      <vt:lpstr>Pattern Description Using Grammar</vt:lpstr>
      <vt:lpstr>Pattern Description Using Grammar</vt:lpstr>
      <vt:lpstr>Pattern Description Using Grammar</vt:lpstr>
      <vt:lpstr>Pattern Description Using Grammar</vt:lpstr>
      <vt:lpstr>Pattern Description Using Grammar</vt:lpstr>
      <vt:lpstr>Pattern Description Using Grammar</vt:lpstr>
      <vt:lpstr>When to Use It</vt:lpstr>
      <vt:lpstr>Syntactic System</vt:lpstr>
      <vt:lpstr>Syntactic System</vt:lpstr>
      <vt:lpstr>Syntactic System </vt:lpstr>
      <vt:lpstr>Syntax Parsing</vt:lpstr>
      <vt:lpstr>Matching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Pattern Recognition</dc:title>
  <dc:creator>Amit Kumar</dc:creator>
  <cp:lastModifiedBy>nirmalya63@gmail.com</cp:lastModifiedBy>
  <cp:revision>61</cp:revision>
  <cp:lastPrinted>2019-10-30T06:00:54Z</cp:lastPrinted>
  <dcterms:created xsi:type="dcterms:W3CDTF">2018-09-16T14:24:13Z</dcterms:created>
  <dcterms:modified xsi:type="dcterms:W3CDTF">2019-10-30T06:08:11Z</dcterms:modified>
</cp:coreProperties>
</file>