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258" r:id="rId4"/>
    <p:sldId id="259" r:id="rId5"/>
    <p:sldId id="267" r:id="rId6"/>
    <p:sldId id="271" r:id="rId7"/>
    <p:sldId id="261" r:id="rId8"/>
    <p:sldId id="260" r:id="rId9"/>
    <p:sldId id="269" r:id="rId10"/>
    <p:sldId id="262" r:id="rId11"/>
    <p:sldId id="263" r:id="rId12"/>
    <p:sldId id="264" r:id="rId13"/>
    <p:sldId id="265" r:id="rId14"/>
    <p:sldId id="270" r:id="rId15"/>
    <p:sldId id="268"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8" r:id="rId29"/>
    <p:sldId id="289" r:id="rId30"/>
    <p:sldId id="290" r:id="rId31"/>
    <p:sldId id="284" r:id="rId32"/>
    <p:sldId id="285" r:id="rId33"/>
    <p:sldId id="286" r:id="rId34"/>
    <p:sldId id="291" r:id="rId35"/>
    <p:sldId id="292" r:id="rId36"/>
    <p:sldId id="293" r:id="rId37"/>
    <p:sldId id="294" r:id="rId38"/>
    <p:sldId id="295" r:id="rId39"/>
    <p:sldId id="296" r:id="rId40"/>
    <p:sldId id="297" r:id="rId41"/>
    <p:sldId id="298" r:id="rId42"/>
    <p:sldId id="299" r:id="rId43"/>
    <p:sldId id="300" r:id="rId44"/>
    <p:sldId id="320" r:id="rId45"/>
    <p:sldId id="321" r:id="rId46"/>
    <p:sldId id="322" r:id="rId47"/>
    <p:sldId id="323" r:id="rId48"/>
    <p:sldId id="324" r:id="rId49"/>
    <p:sldId id="326" r:id="rId50"/>
    <p:sldId id="325" r:id="rId51"/>
    <p:sldId id="327" r:id="rId52"/>
    <p:sldId id="328" r:id="rId53"/>
    <p:sldId id="329" r:id="rId54"/>
    <p:sldId id="330" r:id="rId55"/>
  </p:sldIdLst>
  <p:sldSz cx="9144000" cy="6858000" type="screen4x3"/>
  <p:notesSz cx="6858000" cy="9144000"/>
  <p:defaultTextStyle>
    <a:defPPr>
      <a:defRPr lang="en-US"/>
    </a:defPPr>
    <a:lvl1pPr algn="l" rtl="0" fontAlgn="base">
      <a:spcBef>
        <a:spcPct val="0"/>
      </a:spcBef>
      <a:spcAft>
        <a:spcPct val="0"/>
      </a:spcAft>
      <a:buSzPct val="130000"/>
      <a:buChar char="•"/>
      <a:defRPr sz="2400" kern="1200">
        <a:solidFill>
          <a:schemeClr val="tx1"/>
        </a:solidFill>
        <a:latin typeface="Arial" charset="0"/>
        <a:ea typeface="+mn-ea"/>
        <a:cs typeface="+mn-cs"/>
      </a:defRPr>
    </a:lvl1pPr>
    <a:lvl2pPr marL="457200" algn="l" rtl="0" fontAlgn="base">
      <a:spcBef>
        <a:spcPct val="0"/>
      </a:spcBef>
      <a:spcAft>
        <a:spcPct val="0"/>
      </a:spcAft>
      <a:buSzPct val="130000"/>
      <a:buChar char="•"/>
      <a:defRPr sz="2400" kern="1200">
        <a:solidFill>
          <a:schemeClr val="tx1"/>
        </a:solidFill>
        <a:latin typeface="Arial" charset="0"/>
        <a:ea typeface="+mn-ea"/>
        <a:cs typeface="+mn-cs"/>
      </a:defRPr>
    </a:lvl2pPr>
    <a:lvl3pPr marL="914400" algn="l" rtl="0" fontAlgn="base">
      <a:spcBef>
        <a:spcPct val="0"/>
      </a:spcBef>
      <a:spcAft>
        <a:spcPct val="0"/>
      </a:spcAft>
      <a:buSzPct val="130000"/>
      <a:buChar char="•"/>
      <a:defRPr sz="2400" kern="1200">
        <a:solidFill>
          <a:schemeClr val="tx1"/>
        </a:solidFill>
        <a:latin typeface="Arial" charset="0"/>
        <a:ea typeface="+mn-ea"/>
        <a:cs typeface="+mn-cs"/>
      </a:defRPr>
    </a:lvl3pPr>
    <a:lvl4pPr marL="1371600" algn="l" rtl="0" fontAlgn="base">
      <a:spcBef>
        <a:spcPct val="0"/>
      </a:spcBef>
      <a:spcAft>
        <a:spcPct val="0"/>
      </a:spcAft>
      <a:buSzPct val="130000"/>
      <a:buChar char="•"/>
      <a:defRPr sz="2400" kern="1200">
        <a:solidFill>
          <a:schemeClr val="tx1"/>
        </a:solidFill>
        <a:latin typeface="Arial" charset="0"/>
        <a:ea typeface="+mn-ea"/>
        <a:cs typeface="+mn-cs"/>
      </a:defRPr>
    </a:lvl4pPr>
    <a:lvl5pPr marL="1828800" algn="l" rtl="0" fontAlgn="base">
      <a:spcBef>
        <a:spcPct val="0"/>
      </a:spcBef>
      <a:spcAft>
        <a:spcPct val="0"/>
      </a:spcAft>
      <a:buSzPct val="130000"/>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258" autoAdjust="0"/>
    <p:restoredTop sz="94728" autoAdjust="0"/>
  </p:normalViewPr>
  <p:slideViewPr>
    <p:cSldViewPr>
      <p:cViewPr varScale="1">
        <p:scale>
          <a:sx n="65" d="100"/>
          <a:sy n="65" d="100"/>
        </p:scale>
        <p:origin x="-138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9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SzTx/>
              <a:buFontTx/>
              <a:buNone/>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SzTx/>
              <a:buFontTx/>
              <a:buNone/>
              <a:defRPr sz="1200"/>
            </a:lvl1pPr>
          </a:lstStyle>
          <a:p>
            <a:fld id="{2ACEF39F-B78B-4892-82D3-0021A4C918E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2DDE220-B67F-4911-AA31-BD478CDAEC8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10755122-5938-4115-870D-CDA6D14D72D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58090342-67C9-4835-8E95-743606F45C1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2400" y="76200"/>
            <a:ext cx="8839200" cy="685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52400" y="8382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8382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52400" y="36957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695700"/>
            <a:ext cx="43434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477000"/>
            <a:ext cx="2133600" cy="244475"/>
          </a:xfrm>
        </p:spPr>
        <p:txBody>
          <a:bodyPr/>
          <a:lstStyle>
            <a:lvl1pPr>
              <a:defRPr/>
            </a:lvl1pPr>
          </a:lstStyle>
          <a:p>
            <a:endParaRPr lang="en-US"/>
          </a:p>
        </p:txBody>
      </p:sp>
      <p:sp>
        <p:nvSpPr>
          <p:cNvPr id="8" name="Footer Placeholder 7"/>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9" name="Slide Number Placeholder 8"/>
          <p:cNvSpPr>
            <a:spLocks noGrp="1"/>
          </p:cNvSpPr>
          <p:nvPr>
            <p:ph type="sldNum" sz="quarter" idx="12"/>
          </p:nvPr>
        </p:nvSpPr>
        <p:spPr>
          <a:xfrm>
            <a:off x="6553200" y="6553200"/>
            <a:ext cx="2133600" cy="168275"/>
          </a:xfrm>
        </p:spPr>
        <p:txBody>
          <a:bodyPr/>
          <a:lstStyle>
            <a:lvl1pPr>
              <a:defRPr/>
            </a:lvl1pPr>
          </a:lstStyle>
          <a:p>
            <a:fld id="{9523187A-65B8-4827-80AA-DEF14B9E5D6E}"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8382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400" y="36957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7" name="Slide Number Placeholder 6"/>
          <p:cNvSpPr>
            <a:spLocks noGrp="1"/>
          </p:cNvSpPr>
          <p:nvPr>
            <p:ph type="sldNum" sz="quarter" idx="12"/>
          </p:nvPr>
        </p:nvSpPr>
        <p:spPr>
          <a:xfrm>
            <a:off x="6553200" y="6553200"/>
            <a:ext cx="2133600" cy="168275"/>
          </a:xfrm>
        </p:spPr>
        <p:txBody>
          <a:bodyPr/>
          <a:lstStyle>
            <a:lvl1pPr>
              <a:defRPr/>
            </a:lvl1pPr>
          </a:lstStyle>
          <a:p>
            <a:fld id="{0634B997-D074-45ED-A87F-F1C250528DB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2400" y="3695700"/>
            <a:ext cx="8839200" cy="2705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553200"/>
            <a:ext cx="2895600" cy="168275"/>
          </a:xfrm>
        </p:spPr>
        <p:txBody>
          <a:bodyPr/>
          <a:lstStyle>
            <a:lvl1pPr>
              <a:defRPr/>
            </a:lvl1pPr>
          </a:lstStyle>
          <a:p>
            <a:r>
              <a:rPr lang="en-US"/>
              <a:t>Dr. K. M. Bhurchandi</a:t>
            </a:r>
          </a:p>
        </p:txBody>
      </p:sp>
      <p:sp>
        <p:nvSpPr>
          <p:cNvPr id="7" name="Slide Number Placeholder 6"/>
          <p:cNvSpPr>
            <a:spLocks noGrp="1"/>
          </p:cNvSpPr>
          <p:nvPr>
            <p:ph type="sldNum" sz="quarter" idx="12"/>
          </p:nvPr>
        </p:nvSpPr>
        <p:spPr>
          <a:xfrm>
            <a:off x="6553200" y="6553200"/>
            <a:ext cx="2133600" cy="168275"/>
          </a:xfrm>
        </p:spPr>
        <p:txBody>
          <a:bodyPr/>
          <a:lstStyle>
            <a:lvl1pPr>
              <a:defRPr/>
            </a:lvl1pPr>
          </a:lstStyle>
          <a:p>
            <a:fld id="{188B22F5-26A3-4BD3-A450-0E7910BBAE3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A08192D7-A962-4105-B02B-81BA6F0AF0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Dr. K. M. Bhurchandi</a:t>
            </a:r>
          </a:p>
        </p:txBody>
      </p:sp>
      <p:sp>
        <p:nvSpPr>
          <p:cNvPr id="6" name="Slide Number Placeholder 5"/>
          <p:cNvSpPr>
            <a:spLocks noGrp="1"/>
          </p:cNvSpPr>
          <p:nvPr>
            <p:ph type="sldNum" sz="quarter" idx="12"/>
          </p:nvPr>
        </p:nvSpPr>
        <p:spPr/>
        <p:txBody>
          <a:bodyPr/>
          <a:lstStyle>
            <a:lvl1pPr>
              <a:defRPr/>
            </a:lvl1pPr>
          </a:lstStyle>
          <a:p>
            <a:fld id="{C5CBBF44-3A7F-46E9-A458-06C9626114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343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5C543AC2-3508-45E8-94ED-3DF22415FDD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Dr. K. M. Bhurchandi</a:t>
            </a:r>
          </a:p>
        </p:txBody>
      </p:sp>
      <p:sp>
        <p:nvSpPr>
          <p:cNvPr id="9" name="Slide Number Placeholder 8"/>
          <p:cNvSpPr>
            <a:spLocks noGrp="1"/>
          </p:cNvSpPr>
          <p:nvPr>
            <p:ph type="sldNum" sz="quarter" idx="12"/>
          </p:nvPr>
        </p:nvSpPr>
        <p:spPr/>
        <p:txBody>
          <a:bodyPr/>
          <a:lstStyle>
            <a:lvl1pPr>
              <a:defRPr/>
            </a:lvl1pPr>
          </a:lstStyle>
          <a:p>
            <a:fld id="{4E197D1A-DE4C-4A5B-9374-A2139CC6250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Dr. K. M. Bhurchandi</a:t>
            </a:r>
          </a:p>
        </p:txBody>
      </p:sp>
      <p:sp>
        <p:nvSpPr>
          <p:cNvPr id="5" name="Slide Number Placeholder 4"/>
          <p:cNvSpPr>
            <a:spLocks noGrp="1"/>
          </p:cNvSpPr>
          <p:nvPr>
            <p:ph type="sldNum" sz="quarter" idx="12"/>
          </p:nvPr>
        </p:nvSpPr>
        <p:spPr/>
        <p:txBody>
          <a:bodyPr/>
          <a:lstStyle>
            <a:lvl1pPr>
              <a:defRPr/>
            </a:lvl1pPr>
          </a:lstStyle>
          <a:p>
            <a:fld id="{42030C60-95A4-4C05-B751-C80C0DE45B1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Dr. K. M. Bhurchandi</a:t>
            </a:r>
          </a:p>
        </p:txBody>
      </p:sp>
      <p:sp>
        <p:nvSpPr>
          <p:cNvPr id="4" name="Slide Number Placeholder 3"/>
          <p:cNvSpPr>
            <a:spLocks noGrp="1"/>
          </p:cNvSpPr>
          <p:nvPr>
            <p:ph type="sldNum" sz="quarter" idx="12"/>
          </p:nvPr>
        </p:nvSpPr>
        <p:spPr/>
        <p:txBody>
          <a:bodyPr/>
          <a:lstStyle>
            <a:lvl1pPr>
              <a:defRPr/>
            </a:lvl1pPr>
          </a:lstStyle>
          <a:p>
            <a:fld id="{CA3B7A7C-279D-4301-8360-AB799702759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10079CCC-8EA6-49AE-A50F-3628401FB50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Dr. K. M. Bhurchandi</a:t>
            </a:r>
          </a:p>
        </p:txBody>
      </p:sp>
      <p:sp>
        <p:nvSpPr>
          <p:cNvPr id="7" name="Slide Number Placeholder 6"/>
          <p:cNvSpPr>
            <a:spLocks noGrp="1"/>
          </p:cNvSpPr>
          <p:nvPr>
            <p:ph type="sldNum" sz="quarter" idx="12"/>
          </p:nvPr>
        </p:nvSpPr>
        <p:spPr/>
        <p:txBody>
          <a:bodyPr/>
          <a:lstStyle>
            <a:lvl1pPr>
              <a:defRPr/>
            </a:lvl1pPr>
          </a:lstStyle>
          <a:p>
            <a:fld id="{827E8ECD-0A1E-40C8-B9F7-9865C7C986D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838200"/>
            <a:ext cx="8839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SzTx/>
              <a:buFontTx/>
              <a:buNone/>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SzTx/>
              <a:buFontTx/>
              <a:buNone/>
              <a:defRPr sz="1200"/>
            </a:lvl1pPr>
          </a:lstStyle>
          <a:p>
            <a:r>
              <a:rPr lang="en-US"/>
              <a:t>Dr. K. M. Bhurchandi</a:t>
            </a:r>
          </a:p>
        </p:txBody>
      </p:sp>
      <p:sp>
        <p:nvSpPr>
          <p:cNvPr id="1030" name="Rectangle 6"/>
          <p:cNvSpPr>
            <a:spLocks noGrp="1" noChangeArrowheads="1"/>
          </p:cNvSpPr>
          <p:nvPr>
            <p:ph type="sldNum" sz="quarter" idx="4"/>
          </p:nvPr>
        </p:nvSpPr>
        <p:spPr bwMode="auto">
          <a:xfrm>
            <a:off x="6553200" y="65532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SzTx/>
              <a:buFontTx/>
              <a:buNone/>
              <a:defRPr sz="1200"/>
            </a:lvl1pPr>
          </a:lstStyle>
          <a:p>
            <a:fld id="{2D77F548-0A2F-4E51-85E7-1CE6F63E88D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000">
          <a:solidFill>
            <a:schemeClr val="accent2"/>
          </a:solidFill>
          <a:latin typeface="+mj-lt"/>
          <a:ea typeface="+mj-ea"/>
          <a:cs typeface="+mj-cs"/>
        </a:defRPr>
      </a:lvl1pPr>
      <a:lvl2pPr algn="ctr" rtl="0" fontAlgn="base">
        <a:spcBef>
          <a:spcPct val="0"/>
        </a:spcBef>
        <a:spcAft>
          <a:spcPct val="0"/>
        </a:spcAft>
        <a:defRPr sz="4000">
          <a:solidFill>
            <a:schemeClr val="accent2"/>
          </a:solidFill>
          <a:latin typeface="Arial" charset="0"/>
        </a:defRPr>
      </a:lvl2pPr>
      <a:lvl3pPr algn="ctr" rtl="0" fontAlgn="base">
        <a:spcBef>
          <a:spcPct val="0"/>
        </a:spcBef>
        <a:spcAft>
          <a:spcPct val="0"/>
        </a:spcAft>
        <a:defRPr sz="4000">
          <a:solidFill>
            <a:schemeClr val="accent2"/>
          </a:solidFill>
          <a:latin typeface="Arial" charset="0"/>
        </a:defRPr>
      </a:lvl3pPr>
      <a:lvl4pPr algn="ctr" rtl="0" fontAlgn="base">
        <a:spcBef>
          <a:spcPct val="0"/>
        </a:spcBef>
        <a:spcAft>
          <a:spcPct val="0"/>
        </a:spcAft>
        <a:defRPr sz="4000">
          <a:solidFill>
            <a:schemeClr val="accent2"/>
          </a:solidFill>
          <a:latin typeface="Arial" charset="0"/>
        </a:defRPr>
      </a:lvl4pPr>
      <a:lvl5pPr algn="ctr" rtl="0" fontAlgn="base">
        <a:spcBef>
          <a:spcPct val="0"/>
        </a:spcBef>
        <a:spcAft>
          <a:spcPct val="0"/>
        </a:spcAft>
        <a:defRPr sz="4000">
          <a:solidFill>
            <a:schemeClr val="accent2"/>
          </a:solidFill>
          <a:latin typeface="Arial" charset="0"/>
        </a:defRPr>
      </a:lvl5pPr>
      <a:lvl6pPr marL="457200" algn="ctr" rtl="0" fontAlgn="base">
        <a:spcBef>
          <a:spcPct val="0"/>
        </a:spcBef>
        <a:spcAft>
          <a:spcPct val="0"/>
        </a:spcAft>
        <a:defRPr sz="4000">
          <a:solidFill>
            <a:schemeClr val="accent2"/>
          </a:solidFill>
          <a:latin typeface="Arial" charset="0"/>
        </a:defRPr>
      </a:lvl6pPr>
      <a:lvl7pPr marL="914400" algn="ctr" rtl="0" fontAlgn="base">
        <a:spcBef>
          <a:spcPct val="0"/>
        </a:spcBef>
        <a:spcAft>
          <a:spcPct val="0"/>
        </a:spcAft>
        <a:defRPr sz="4000">
          <a:solidFill>
            <a:schemeClr val="accent2"/>
          </a:solidFill>
          <a:latin typeface="Arial" charset="0"/>
        </a:defRPr>
      </a:lvl7pPr>
      <a:lvl8pPr marL="1371600" algn="ctr" rtl="0" fontAlgn="base">
        <a:spcBef>
          <a:spcPct val="0"/>
        </a:spcBef>
        <a:spcAft>
          <a:spcPct val="0"/>
        </a:spcAft>
        <a:defRPr sz="4000">
          <a:solidFill>
            <a:schemeClr val="accent2"/>
          </a:solidFill>
          <a:latin typeface="Arial" charset="0"/>
        </a:defRPr>
      </a:lvl8pPr>
      <a:lvl9pPr marL="1828800" algn="ctr" rtl="0" fontAlgn="base">
        <a:spcBef>
          <a:spcPct val="0"/>
        </a:spcBef>
        <a:spcAft>
          <a:spcPct val="0"/>
        </a:spcAft>
        <a:defRPr sz="40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A5E2A3-36EC-4E83-B777-CB8322353E39}" type="slidenum">
              <a:rPr lang="en-US"/>
              <a:pPr/>
              <a:t>1</a:t>
            </a:fld>
            <a:endParaRPr lang="en-US"/>
          </a:p>
        </p:txBody>
      </p:sp>
      <p:sp>
        <p:nvSpPr>
          <p:cNvPr id="2053" name="Rectangle 5"/>
          <p:cNvSpPr>
            <a:spLocks noGrp="1" noChangeArrowheads="1"/>
          </p:cNvSpPr>
          <p:nvPr>
            <p:ph type="body" idx="1"/>
          </p:nvPr>
        </p:nvSpPr>
        <p:spPr>
          <a:xfrm>
            <a:off x="152400" y="1600200"/>
            <a:ext cx="8839200" cy="2133600"/>
          </a:xfrm>
        </p:spPr>
        <p:txBody>
          <a:bodyPr/>
          <a:lstStyle/>
          <a:p>
            <a:pPr marL="336550" indent="6350" algn="ctr">
              <a:lnSpc>
                <a:spcPct val="90000"/>
              </a:lnSpc>
              <a:buFontTx/>
              <a:buNone/>
            </a:pPr>
            <a:endParaRPr lang="en-US" sz="4000" b="1" i="1" dirty="0">
              <a:solidFill>
                <a:srgbClr val="FF0000"/>
              </a:solidFill>
              <a:latin typeface="Times New Roman" pitchFamily="18" charset="0"/>
              <a:cs typeface="Times New Roman" pitchFamily="18" charset="0"/>
            </a:endParaRPr>
          </a:p>
          <a:p>
            <a:pPr marL="336550" indent="6350" algn="ctr">
              <a:lnSpc>
                <a:spcPct val="90000"/>
              </a:lnSpc>
              <a:buFontTx/>
              <a:buNone/>
            </a:pPr>
            <a:r>
              <a:rPr lang="en-US" sz="4000" b="1" i="1" dirty="0" smtClean="0">
                <a:solidFill>
                  <a:srgbClr val="FF0000"/>
                </a:solidFill>
                <a:latin typeface="Times New Roman" pitchFamily="18" charset="0"/>
                <a:cs typeface="Times New Roman" pitchFamily="18" charset="0"/>
              </a:rPr>
              <a:t>DMA and </a:t>
            </a:r>
            <a:r>
              <a:rPr lang="en-US" sz="4000" b="1" i="1" dirty="0">
                <a:solidFill>
                  <a:srgbClr val="FF0000"/>
                </a:solidFill>
                <a:latin typeface="Times New Roman" pitchFamily="18" charset="0"/>
                <a:cs typeface="Times New Roman" pitchFamily="18" charset="0"/>
              </a:rPr>
              <a:t>CRT </a:t>
            </a:r>
            <a:r>
              <a:rPr lang="en-US" sz="4000" b="1" i="1" dirty="0" smtClean="0">
                <a:solidFill>
                  <a:srgbClr val="FF0000"/>
                </a:solidFill>
                <a:latin typeface="Times New Roman" pitchFamily="18" charset="0"/>
                <a:cs typeface="Times New Roman" pitchFamily="18" charset="0"/>
              </a:rPr>
              <a:t>Controllers</a:t>
            </a:r>
            <a:endParaRPr lang="en-US" sz="4000" b="1" i="1" dirty="0">
              <a:solidFill>
                <a:srgbClr val="FF0000"/>
              </a:solidFill>
              <a:latin typeface="Times New Roman" pitchFamily="18" charset="0"/>
              <a:cs typeface="Times New Roman" pitchFamily="18" charset="0"/>
            </a:endParaRPr>
          </a:p>
        </p:txBody>
      </p:sp>
      <p:cxnSp>
        <p:nvCxnSpPr>
          <p:cNvPr id="7" name="Straight Connector 6"/>
          <p:cNvCxnSpPr/>
          <p:nvPr/>
        </p:nvCxnSpPr>
        <p:spPr>
          <a:xfrm>
            <a:off x="228600" y="7604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 y="836613"/>
            <a:ext cx="7924800" cy="1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E8A968-F49F-48EE-A338-340F50CB0E8F}" type="slidenum">
              <a:rPr lang="en-US"/>
              <a:pPr/>
              <a:t>10</a:t>
            </a:fld>
            <a:endParaRPr lang="en-US"/>
          </a:p>
        </p:txBody>
      </p:sp>
      <p:sp>
        <p:nvSpPr>
          <p:cNvPr id="415746" name="Rectangle 2"/>
          <p:cNvSpPr>
            <a:spLocks noGrp="1" noChangeArrowheads="1"/>
          </p:cNvSpPr>
          <p:nvPr>
            <p:ph type="title"/>
          </p:nvPr>
        </p:nvSpPr>
        <p:spPr/>
        <p:txBody>
          <a:bodyPr/>
          <a:lstStyle/>
          <a:p>
            <a:r>
              <a:rPr lang="en-US" sz="3600" b="1"/>
              <a:t>8257: DMA CONTROLLER</a:t>
            </a:r>
          </a:p>
        </p:txBody>
      </p:sp>
      <p:sp>
        <p:nvSpPr>
          <p:cNvPr id="415747" name="Rectangle 3"/>
          <p:cNvSpPr>
            <a:spLocks noGrp="1" noChangeArrowheads="1"/>
          </p:cNvSpPr>
          <p:nvPr>
            <p:ph type="body" idx="1"/>
          </p:nvPr>
        </p:nvSpPr>
        <p:spPr/>
        <p:txBody>
          <a:bodyPr/>
          <a:lstStyle/>
          <a:p>
            <a:pPr>
              <a:lnSpc>
                <a:spcPct val="80000"/>
              </a:lnSpc>
            </a:pPr>
            <a:r>
              <a:rPr lang="en-US" sz="2400" b="1"/>
              <a:t>DRQ0 – DRQ3 </a:t>
            </a:r>
            <a:r>
              <a:rPr lang="en-US" sz="2400"/>
              <a:t>these are the four individual channel DMA request inputs, used by the peripheral devices for requesting DMA services.</a:t>
            </a:r>
            <a:endParaRPr lang="en-US" sz="2400" b="1"/>
          </a:p>
          <a:p>
            <a:pPr>
              <a:lnSpc>
                <a:spcPct val="80000"/>
              </a:lnSpc>
            </a:pPr>
            <a:r>
              <a:rPr lang="en-US" sz="2400" b="1"/>
              <a:t>DACK0 Bar – DACK3 Bar</a:t>
            </a:r>
            <a:r>
              <a:rPr lang="en-US" sz="2400"/>
              <a:t> These are active low DMA acknowledge output lines which inform the requesting peripheral that the request has been honored and the  bus is relinquished by the CPU.</a:t>
            </a:r>
            <a:endParaRPr lang="en-US" sz="2400" b="1"/>
          </a:p>
          <a:p>
            <a:pPr>
              <a:lnSpc>
                <a:spcPct val="80000"/>
              </a:lnSpc>
            </a:pPr>
            <a:r>
              <a:rPr lang="en-US" sz="2400" b="1"/>
              <a:t>D0 –D7 </a:t>
            </a:r>
            <a:r>
              <a:rPr lang="en-US" sz="2400"/>
              <a:t>These are bidirectional, data lines used to interface the system bus with the internal data bus of 8257.</a:t>
            </a:r>
            <a:endParaRPr lang="en-US" sz="2400" b="1"/>
          </a:p>
          <a:p>
            <a:pPr>
              <a:lnSpc>
                <a:spcPct val="80000"/>
              </a:lnSpc>
            </a:pPr>
            <a:r>
              <a:rPr lang="en-US" sz="2400" b="1"/>
              <a:t>IQR Bar </a:t>
            </a:r>
            <a:r>
              <a:rPr lang="en-US" sz="2400"/>
              <a:t>This is an active low bidirectional tristate input line that acts as an input in the slave mode. This line acts as output in master mode.</a:t>
            </a:r>
            <a:endParaRPr lang="en-US" sz="2400" b="1"/>
          </a:p>
          <a:p>
            <a:pPr>
              <a:lnSpc>
                <a:spcPct val="80000"/>
              </a:lnSpc>
            </a:pPr>
            <a:r>
              <a:rPr lang="en-US" sz="2400" b="1"/>
              <a:t>IOW Bar </a:t>
            </a:r>
            <a:r>
              <a:rPr lang="en-US" sz="2400"/>
              <a:t>This is an acive low, bidirectional tristate line. </a:t>
            </a:r>
          </a:p>
          <a:p>
            <a:pPr lvl="1">
              <a:lnSpc>
                <a:spcPct val="80000"/>
              </a:lnSpc>
            </a:pPr>
            <a:r>
              <a:rPr lang="en-US" sz="2000"/>
              <a:t>It acts as input in slave mode to load the contents of the data bus to the 8 bit mode register or upper/low byte of a 16 bit DMA address register or terminal count register. </a:t>
            </a:r>
          </a:p>
          <a:p>
            <a:pPr lvl="1">
              <a:lnSpc>
                <a:spcPct val="80000"/>
              </a:lnSpc>
            </a:pPr>
            <a:r>
              <a:rPr lang="en-US" sz="2000"/>
              <a:t>In the master mode, it is a control output that loads the data to peripheral during DMA memory read cycle (write to peripheral).</a:t>
            </a:r>
            <a:endParaRPr lang="en-US" sz="20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84EF757-DD91-4384-B2AE-C7443F1E0ACA}" type="slidenum">
              <a:rPr lang="en-US"/>
              <a:pPr/>
              <a:t>11</a:t>
            </a:fld>
            <a:endParaRPr lang="en-US"/>
          </a:p>
        </p:txBody>
      </p:sp>
      <p:sp>
        <p:nvSpPr>
          <p:cNvPr id="416770" name="Rectangle 2"/>
          <p:cNvSpPr>
            <a:spLocks noGrp="1" noChangeArrowheads="1"/>
          </p:cNvSpPr>
          <p:nvPr>
            <p:ph type="title"/>
          </p:nvPr>
        </p:nvSpPr>
        <p:spPr/>
        <p:txBody>
          <a:bodyPr/>
          <a:lstStyle/>
          <a:p>
            <a:r>
              <a:rPr lang="en-US" sz="3600" b="1"/>
              <a:t>8257: DMA CONTROLLER</a:t>
            </a:r>
          </a:p>
        </p:txBody>
      </p:sp>
      <p:sp>
        <p:nvSpPr>
          <p:cNvPr id="416771" name="Rectangle 3"/>
          <p:cNvSpPr>
            <a:spLocks noGrp="1" noChangeArrowheads="1"/>
          </p:cNvSpPr>
          <p:nvPr>
            <p:ph type="body" idx="1"/>
          </p:nvPr>
        </p:nvSpPr>
        <p:spPr/>
        <p:txBody>
          <a:bodyPr/>
          <a:lstStyle/>
          <a:p>
            <a:pPr>
              <a:lnSpc>
                <a:spcPct val="90000"/>
              </a:lnSpc>
            </a:pPr>
            <a:r>
              <a:rPr lang="en-US" sz="2800" b="1"/>
              <a:t>A0-A3 </a:t>
            </a:r>
            <a:r>
              <a:rPr lang="en-US" sz="2800"/>
              <a:t>These are the four least significant address lines. In slave mode, they act as input which select one of the registers to be read or written. In the master mode, they are the four least significant memory address output lines generated by 8257.</a:t>
            </a:r>
            <a:endParaRPr lang="en-US" sz="2800" b="1"/>
          </a:p>
          <a:p>
            <a:pPr>
              <a:lnSpc>
                <a:spcPct val="90000"/>
              </a:lnSpc>
            </a:pPr>
            <a:r>
              <a:rPr lang="en-US" sz="2800" b="1"/>
              <a:t>CS bar </a:t>
            </a:r>
            <a:r>
              <a:rPr lang="en-US" sz="2800"/>
              <a:t>This is an active low chip selects line that enables the read/write operations from/to 8257.</a:t>
            </a:r>
            <a:endParaRPr lang="en-US" sz="2800" b="1"/>
          </a:p>
          <a:p>
            <a:pPr>
              <a:lnSpc>
                <a:spcPct val="90000"/>
              </a:lnSpc>
            </a:pPr>
            <a:r>
              <a:rPr lang="en-US" sz="2800" b="1"/>
              <a:t>A4 – A7 </a:t>
            </a:r>
            <a:r>
              <a:rPr lang="en-US" sz="2800"/>
              <a:t>This is the higher nibble of the lower byte address generated by 8257 during the master mode of DMA operation.</a:t>
            </a:r>
            <a:endParaRPr lang="en-US" sz="2800" b="1"/>
          </a:p>
          <a:p>
            <a:pPr>
              <a:lnSpc>
                <a:spcPct val="90000"/>
              </a:lnSpc>
            </a:pPr>
            <a:r>
              <a:rPr lang="en-US" sz="2800" b="1"/>
              <a:t>READY </a:t>
            </a:r>
            <a:r>
              <a:rPr lang="en-US" sz="2800"/>
              <a:t>This is active – high asynchronous input used to stretch memory read and write cycles of 8257 by inserting wait states.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44999E-E3E8-4BC9-82F6-C062CC3C8EEC}" type="slidenum">
              <a:rPr lang="en-US"/>
              <a:pPr/>
              <a:t>12</a:t>
            </a:fld>
            <a:endParaRPr lang="en-US"/>
          </a:p>
        </p:txBody>
      </p:sp>
      <p:sp>
        <p:nvSpPr>
          <p:cNvPr id="417794" name="Rectangle 2"/>
          <p:cNvSpPr>
            <a:spLocks noGrp="1" noChangeArrowheads="1"/>
          </p:cNvSpPr>
          <p:nvPr>
            <p:ph type="title"/>
          </p:nvPr>
        </p:nvSpPr>
        <p:spPr/>
        <p:txBody>
          <a:bodyPr/>
          <a:lstStyle/>
          <a:p>
            <a:r>
              <a:rPr lang="en-US" sz="3600" b="1"/>
              <a:t>8257: DMA CONTROLLER</a:t>
            </a:r>
          </a:p>
        </p:txBody>
      </p:sp>
      <p:sp>
        <p:nvSpPr>
          <p:cNvPr id="417795" name="Rectangle 3"/>
          <p:cNvSpPr>
            <a:spLocks noGrp="1" noChangeArrowheads="1"/>
          </p:cNvSpPr>
          <p:nvPr>
            <p:ph type="body" idx="1"/>
          </p:nvPr>
        </p:nvSpPr>
        <p:spPr/>
        <p:txBody>
          <a:bodyPr/>
          <a:lstStyle/>
          <a:p>
            <a:r>
              <a:rPr lang="en-US" sz="2800" b="1"/>
              <a:t>HRQ </a:t>
            </a:r>
            <a:r>
              <a:rPr lang="en-US" sz="2800"/>
              <a:t>The hold request output request the access of the system bus.</a:t>
            </a:r>
            <a:endParaRPr lang="en-US" sz="2800" b="1"/>
          </a:p>
          <a:p>
            <a:r>
              <a:rPr lang="en-US" sz="2800" b="1"/>
              <a:t>HLDA </a:t>
            </a:r>
            <a:r>
              <a:rPr lang="en-US" sz="2800"/>
              <a:t>The CPU drives this input to the DMA controller high, while granting the bus to the device.</a:t>
            </a:r>
            <a:endParaRPr lang="en-US" sz="2800" b="1"/>
          </a:p>
          <a:p>
            <a:r>
              <a:rPr lang="en-US" sz="2800" b="1"/>
              <a:t>MEMR Bar </a:t>
            </a:r>
            <a:r>
              <a:rPr lang="en-US" sz="2800"/>
              <a:t>The active – low memory read output is used to read data from the addressed memory locations during DMA read cycles.</a:t>
            </a:r>
            <a:endParaRPr lang="en-US" sz="2800" b="1"/>
          </a:p>
          <a:p>
            <a:r>
              <a:rPr lang="en-US" sz="2800" b="1"/>
              <a:t>MEMW Bar </a:t>
            </a:r>
            <a:r>
              <a:rPr lang="en-US" sz="2800"/>
              <a:t>The active – low three state output is used to write data from the addressed memory locations during DMA write operation.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DAA174-01FB-4AFA-866B-178C69E43BBF}" type="slidenum">
              <a:rPr lang="en-US"/>
              <a:pPr/>
              <a:t>13</a:t>
            </a:fld>
            <a:endParaRPr lang="en-US"/>
          </a:p>
        </p:txBody>
      </p:sp>
      <p:sp>
        <p:nvSpPr>
          <p:cNvPr id="418818" name="Rectangle 2"/>
          <p:cNvSpPr>
            <a:spLocks noGrp="1" noChangeArrowheads="1"/>
          </p:cNvSpPr>
          <p:nvPr>
            <p:ph type="title"/>
          </p:nvPr>
        </p:nvSpPr>
        <p:spPr/>
        <p:txBody>
          <a:bodyPr/>
          <a:lstStyle/>
          <a:p>
            <a:r>
              <a:rPr lang="en-US" sz="3600" b="1"/>
              <a:t>8257: DMA CONTROLLER</a:t>
            </a:r>
          </a:p>
        </p:txBody>
      </p:sp>
      <p:sp>
        <p:nvSpPr>
          <p:cNvPr id="418819" name="Rectangle 3"/>
          <p:cNvSpPr>
            <a:spLocks noGrp="1" noChangeArrowheads="1"/>
          </p:cNvSpPr>
          <p:nvPr>
            <p:ph type="body" idx="1"/>
          </p:nvPr>
        </p:nvSpPr>
        <p:spPr/>
        <p:txBody>
          <a:bodyPr/>
          <a:lstStyle/>
          <a:p>
            <a:r>
              <a:rPr lang="en-US" sz="2800" b="1"/>
              <a:t>ADSTB </a:t>
            </a:r>
            <a:r>
              <a:rPr lang="en-US" sz="2800"/>
              <a:t>This output from 8257 strobes the higher byte of the memory address generated by the DMA controller into the latches</a:t>
            </a:r>
            <a:endParaRPr lang="en-US" sz="2800" b="1"/>
          </a:p>
          <a:p>
            <a:r>
              <a:rPr lang="en-US" sz="2800" b="1"/>
              <a:t>AEN </a:t>
            </a:r>
            <a:r>
              <a:rPr lang="en-US" sz="2800"/>
              <a:t>This output is used to disable the system data bus and the control the bus driven by the CPU.</a:t>
            </a:r>
          </a:p>
          <a:p>
            <a:r>
              <a:rPr lang="en-US" sz="2800" b="1"/>
              <a:t>TC </a:t>
            </a:r>
            <a:r>
              <a:rPr lang="en-US" sz="2800"/>
              <a:t>Terminal count output indicates to the currently selected peripheral that the present DMA cycle is the last for the previously programmed data clock.</a:t>
            </a:r>
            <a:endParaRPr lang="en-US" sz="2800" b="1"/>
          </a:p>
          <a:p>
            <a:r>
              <a:rPr lang="en-US" sz="2800" b="1"/>
              <a:t>MARK</a:t>
            </a:r>
            <a:r>
              <a:rPr lang="en-US" sz="2800"/>
              <a:t> the modulo 128 mark output indicates to the selected peripheral that the current DMA cycle is the 128 th cycle since the previous MARK output.</a:t>
            </a:r>
            <a:endParaRPr lang="en-US" sz="28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80D65EB-62AA-499B-B3C9-F4E7EDD6DD71}" type="slidenum">
              <a:rPr lang="en-US"/>
              <a:pPr/>
              <a:t>14</a:t>
            </a:fld>
            <a:endParaRPr lang="en-US"/>
          </a:p>
        </p:txBody>
      </p:sp>
      <p:sp>
        <p:nvSpPr>
          <p:cNvPr id="424962" name="Rectangle 2"/>
          <p:cNvSpPr>
            <a:spLocks noGrp="1" noChangeArrowheads="1"/>
          </p:cNvSpPr>
          <p:nvPr>
            <p:ph type="title"/>
          </p:nvPr>
        </p:nvSpPr>
        <p:spPr/>
        <p:txBody>
          <a:bodyPr/>
          <a:lstStyle/>
          <a:p>
            <a:r>
              <a:rPr lang="en-US" sz="3600" b="1"/>
              <a:t>8257: Pin Diagram</a:t>
            </a:r>
          </a:p>
        </p:txBody>
      </p:sp>
      <p:pic>
        <p:nvPicPr>
          <p:cNvPr id="424963" name="Picture 3"/>
          <p:cNvPicPr>
            <a:picLocks noGrp="1" noChangeAspect="1" noChangeArrowheads="1"/>
          </p:cNvPicPr>
          <p:nvPr>
            <p:ph type="body" idx="1"/>
          </p:nvPr>
        </p:nvPicPr>
        <p:blipFill>
          <a:blip r:embed="rId2"/>
          <a:srcRect/>
          <a:stretch>
            <a:fillRect/>
          </a:stretch>
        </p:blipFill>
        <p:spPr>
          <a:xfrm>
            <a:off x="2895600" y="838200"/>
            <a:ext cx="3048000" cy="55626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D898F0D8-0705-4548-B9A5-EE5EDE9AB831}" type="slidenum">
              <a:rPr lang="en-US"/>
              <a:pPr/>
              <a:t>15</a:t>
            </a:fld>
            <a:endParaRPr lang="en-US"/>
          </a:p>
        </p:txBody>
      </p:sp>
      <p:sp>
        <p:nvSpPr>
          <p:cNvPr id="422914" name="Rectangle 2"/>
          <p:cNvSpPr>
            <a:spLocks noGrp="1" noChangeArrowheads="1"/>
          </p:cNvSpPr>
          <p:nvPr>
            <p:ph type="title"/>
          </p:nvPr>
        </p:nvSpPr>
        <p:spPr>
          <a:xfrm>
            <a:off x="152400" y="-34925"/>
            <a:ext cx="8839200" cy="685800"/>
          </a:xfrm>
        </p:spPr>
        <p:txBody>
          <a:bodyPr/>
          <a:lstStyle/>
          <a:p>
            <a:r>
              <a:rPr lang="en-US" sz="3600"/>
              <a:t>8257: DMA Transfers and Operations</a:t>
            </a:r>
          </a:p>
        </p:txBody>
      </p:sp>
      <p:sp>
        <p:nvSpPr>
          <p:cNvPr id="422916" name="Rectangle 4"/>
          <p:cNvSpPr>
            <a:spLocks noGrp="1" noChangeArrowheads="1"/>
          </p:cNvSpPr>
          <p:nvPr>
            <p:ph type="body" sz="half" idx="1"/>
          </p:nvPr>
        </p:nvSpPr>
        <p:spPr>
          <a:xfrm>
            <a:off x="152400" y="838200"/>
            <a:ext cx="3200400" cy="1295400"/>
          </a:xfrm>
        </p:spPr>
        <p:txBody>
          <a:bodyPr/>
          <a:lstStyle/>
          <a:p>
            <a:pPr>
              <a:lnSpc>
                <a:spcPct val="80000"/>
              </a:lnSpc>
            </a:pPr>
            <a:r>
              <a:rPr lang="en-US" sz="1600"/>
              <a:t>The 8257 is able to accomplish three types of operations, </a:t>
            </a:r>
          </a:p>
          <a:p>
            <a:pPr lvl="1">
              <a:lnSpc>
                <a:spcPct val="80000"/>
              </a:lnSpc>
            </a:pPr>
            <a:r>
              <a:rPr lang="en-US" sz="1400"/>
              <a:t>Verify DMA operation, </a:t>
            </a:r>
          </a:p>
          <a:p>
            <a:pPr lvl="1">
              <a:lnSpc>
                <a:spcPct val="80000"/>
              </a:lnSpc>
            </a:pPr>
            <a:r>
              <a:rPr lang="en-US" sz="1400"/>
              <a:t>Write operation and,</a:t>
            </a:r>
          </a:p>
          <a:p>
            <a:pPr lvl="1">
              <a:lnSpc>
                <a:spcPct val="80000"/>
              </a:lnSpc>
            </a:pPr>
            <a:r>
              <a:rPr lang="en-US" sz="1400"/>
              <a:t>Read operation.</a:t>
            </a:r>
            <a:endParaRPr lang="en-US" sz="1400" b="1"/>
          </a:p>
        </p:txBody>
      </p:sp>
      <p:pic>
        <p:nvPicPr>
          <p:cNvPr id="422917" name="Picture 5"/>
          <p:cNvPicPr>
            <a:picLocks noGrp="1" noChangeAspect="1" noChangeArrowheads="1"/>
          </p:cNvPicPr>
          <p:nvPr>
            <p:ph type="body" sz="half" idx="2"/>
          </p:nvPr>
        </p:nvPicPr>
        <p:blipFill>
          <a:blip r:embed="rId2"/>
          <a:srcRect/>
          <a:stretch>
            <a:fillRect/>
          </a:stretch>
        </p:blipFill>
        <p:spPr>
          <a:xfrm>
            <a:off x="3429000" y="762000"/>
            <a:ext cx="5105400" cy="58674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4A3A30-F53D-4A0A-B704-71FE88F0BBC0}" type="slidenum">
              <a:rPr lang="en-US"/>
              <a:pPr/>
              <a:t>16</a:t>
            </a:fld>
            <a:endParaRPr lang="en-US"/>
          </a:p>
        </p:txBody>
      </p:sp>
      <p:sp>
        <p:nvSpPr>
          <p:cNvPr id="427010" name="Rectangle 2"/>
          <p:cNvSpPr>
            <a:spLocks noGrp="1" noChangeArrowheads="1"/>
          </p:cNvSpPr>
          <p:nvPr>
            <p:ph type="title"/>
          </p:nvPr>
        </p:nvSpPr>
        <p:spPr/>
        <p:txBody>
          <a:bodyPr/>
          <a:lstStyle/>
          <a:p>
            <a:r>
              <a:rPr lang="en-US" sz="3600"/>
              <a:t>8257: DMA Transfers and Operations</a:t>
            </a:r>
          </a:p>
        </p:txBody>
      </p:sp>
      <p:sp>
        <p:nvSpPr>
          <p:cNvPr id="427011" name="Rectangle 3"/>
          <p:cNvSpPr>
            <a:spLocks noGrp="1" noChangeArrowheads="1"/>
          </p:cNvSpPr>
          <p:nvPr>
            <p:ph type="body" idx="1"/>
          </p:nvPr>
        </p:nvSpPr>
        <p:spPr/>
        <p:txBody>
          <a:bodyPr/>
          <a:lstStyle/>
          <a:p>
            <a:r>
              <a:rPr lang="en-US" sz="2800" b="1"/>
              <a:t>Properties of the DMA requests</a:t>
            </a:r>
            <a:endParaRPr lang="en-US" sz="2800"/>
          </a:p>
          <a:p>
            <a:pPr lvl="1"/>
            <a:r>
              <a:rPr lang="en-US" sz="2000"/>
              <a:t>The 8257 can be programmed to select any of the two priorities schemes using the command register. </a:t>
            </a:r>
          </a:p>
          <a:p>
            <a:pPr lvl="1"/>
            <a:r>
              <a:rPr lang="en-US" sz="2000"/>
              <a:t>Fixed priority scheme, </a:t>
            </a:r>
          </a:p>
          <a:p>
            <a:pPr lvl="1"/>
            <a:r>
              <a:rPr lang="en-US" sz="2000"/>
              <a:t>Rotating priority scheme. </a:t>
            </a:r>
          </a:p>
          <a:p>
            <a:pPr lvl="1"/>
            <a:r>
              <a:rPr lang="en-US" sz="2000"/>
              <a:t>In the fixed priority scheme, each device connected to a channel is assigned a fixed priority. </a:t>
            </a:r>
          </a:p>
          <a:p>
            <a:pPr lvl="2"/>
            <a:r>
              <a:rPr lang="en-US" sz="1800"/>
              <a:t>In this scheme, the DREQ3 has the lowest priority followed by DRQ2 and DRQ1. DRQ0 has the highest priority.</a:t>
            </a:r>
          </a:p>
          <a:p>
            <a:pPr lvl="1"/>
            <a:r>
              <a:rPr lang="en-US" sz="2000"/>
              <a:t>In the rotating priority scheme, </a:t>
            </a:r>
          </a:p>
          <a:p>
            <a:pPr lvl="2"/>
            <a:r>
              <a:rPr lang="en-US" sz="2000"/>
              <a:t>Dominance of any one channel can be avoided.</a:t>
            </a:r>
            <a:endParaRPr lang="en-US" sz="1800"/>
          </a:p>
        </p:txBody>
      </p:sp>
      <p:pic>
        <p:nvPicPr>
          <p:cNvPr id="427013" name="Picture 5"/>
          <p:cNvPicPr>
            <a:picLocks noChangeAspect="1" noChangeArrowheads="1"/>
          </p:cNvPicPr>
          <p:nvPr/>
        </p:nvPicPr>
        <p:blipFill>
          <a:blip r:embed="rId2"/>
          <a:srcRect/>
          <a:stretch>
            <a:fillRect/>
          </a:stretch>
        </p:blipFill>
        <p:spPr bwMode="auto">
          <a:xfrm>
            <a:off x="1828800" y="4886325"/>
            <a:ext cx="5029200" cy="17526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47504-44BB-4EEC-A354-D1911ADFD812}" type="slidenum">
              <a:rPr lang="en-US"/>
              <a:pPr/>
              <a:t>17</a:t>
            </a:fld>
            <a:endParaRPr lang="en-US"/>
          </a:p>
        </p:txBody>
      </p:sp>
      <p:sp>
        <p:nvSpPr>
          <p:cNvPr id="430082" name="Rectangle 2"/>
          <p:cNvSpPr>
            <a:spLocks noGrp="1" noChangeArrowheads="1"/>
          </p:cNvSpPr>
          <p:nvPr>
            <p:ph type="title"/>
          </p:nvPr>
        </p:nvSpPr>
        <p:spPr/>
        <p:txBody>
          <a:bodyPr/>
          <a:lstStyle/>
          <a:p>
            <a:r>
              <a:rPr lang="en-US" sz="3600"/>
              <a:t>8257: DMA Transfers and Operations</a:t>
            </a:r>
          </a:p>
        </p:txBody>
      </p:sp>
      <p:sp>
        <p:nvSpPr>
          <p:cNvPr id="430083" name="Rectangle 3"/>
          <p:cNvSpPr>
            <a:spLocks noGrp="1" noChangeArrowheads="1"/>
          </p:cNvSpPr>
          <p:nvPr>
            <p:ph type="body" idx="1"/>
          </p:nvPr>
        </p:nvSpPr>
        <p:spPr/>
        <p:txBody>
          <a:bodyPr/>
          <a:lstStyle/>
          <a:p>
            <a:r>
              <a:rPr lang="en-US" sz="2800"/>
              <a:t>The selected register may be read or written depending upon the instruction executed by the CPU but the mode set register can only be written in, while the status register can only be read. </a:t>
            </a:r>
          </a:p>
          <a:p>
            <a:r>
              <a:rPr lang="en-US" sz="2800"/>
              <a:t>The 16 bit register pair of each channel is read or written in two successive read or write operations. </a:t>
            </a:r>
          </a:p>
          <a:p>
            <a:r>
              <a:rPr lang="en-US" sz="2800"/>
              <a:t>The least significant three address bits A0 –A2 indicate the specific register for a specific channel. </a:t>
            </a:r>
          </a:p>
          <a:p>
            <a:r>
              <a:rPr lang="en-US" sz="2800"/>
              <a:t>The A3 address line is used to differentiate between all the channel registers and the common registers, i.e. mode set and status registers.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469299-9BCB-429C-A456-EDF8C4706632}" type="slidenum">
              <a:rPr lang="en-US"/>
              <a:pPr/>
              <a:t>18</a:t>
            </a:fld>
            <a:endParaRPr lang="en-US"/>
          </a:p>
        </p:txBody>
      </p:sp>
      <p:sp>
        <p:nvSpPr>
          <p:cNvPr id="429058" name="Rectangle 2"/>
          <p:cNvSpPr>
            <a:spLocks noGrp="1" noChangeArrowheads="1"/>
          </p:cNvSpPr>
          <p:nvPr>
            <p:ph type="title"/>
          </p:nvPr>
        </p:nvSpPr>
        <p:spPr/>
        <p:txBody>
          <a:bodyPr/>
          <a:lstStyle/>
          <a:p>
            <a:r>
              <a:rPr lang="en-US" sz="3600"/>
              <a:t>8257: DMA Transfers and Operations</a:t>
            </a:r>
          </a:p>
        </p:txBody>
      </p:sp>
      <p:sp>
        <p:nvSpPr>
          <p:cNvPr id="429059" name="Rectangle 3"/>
          <p:cNvSpPr>
            <a:spLocks noGrp="1" noChangeArrowheads="1"/>
          </p:cNvSpPr>
          <p:nvPr>
            <p:ph type="body" idx="1"/>
          </p:nvPr>
        </p:nvSpPr>
        <p:spPr>
          <a:xfrm>
            <a:off x="152400" y="838200"/>
            <a:ext cx="8839200" cy="5715000"/>
          </a:xfrm>
        </p:spPr>
        <p:txBody>
          <a:bodyPr/>
          <a:lstStyle/>
          <a:p>
            <a:pPr>
              <a:lnSpc>
                <a:spcPct val="90000"/>
              </a:lnSpc>
            </a:pPr>
            <a:r>
              <a:rPr lang="en-US" sz="2400" b="1"/>
              <a:t>Interfacing 8257 with 8086</a:t>
            </a:r>
          </a:p>
          <a:p>
            <a:pPr lvl="1">
              <a:lnSpc>
                <a:spcPct val="90000"/>
              </a:lnSpc>
            </a:pPr>
            <a:r>
              <a:rPr lang="en-US" sz="2000"/>
              <a:t>Once a DMA controller is initialized by a CPU properly, it is ready to take control of the system bus on a DMA request, either from a peripheral or itself (in case of memory to memory transfers).</a:t>
            </a:r>
          </a:p>
          <a:p>
            <a:pPr lvl="1">
              <a:lnSpc>
                <a:spcPct val="90000"/>
              </a:lnSpc>
            </a:pPr>
            <a:r>
              <a:rPr lang="en-US" sz="2000"/>
              <a:t>The DMA controller sends a LOLD request to the CPU and waits for the CPU to assert the HLDA signal.</a:t>
            </a:r>
          </a:p>
          <a:p>
            <a:pPr lvl="1">
              <a:lnSpc>
                <a:spcPct val="90000"/>
              </a:lnSpc>
            </a:pPr>
            <a:r>
              <a:rPr lang="en-US" sz="2000"/>
              <a:t>CPU relinquishes the control activates the DACK bar signal to the requesting peripheral and gains the control of the system bus. </a:t>
            </a:r>
          </a:p>
          <a:p>
            <a:pPr lvl="1">
              <a:lnSpc>
                <a:spcPct val="90000"/>
              </a:lnSpc>
            </a:pPr>
            <a:r>
              <a:rPr lang="en-US" sz="2000"/>
              <a:t>The DMA controller is the sole master of the bus, till the DMA operation is over. </a:t>
            </a:r>
          </a:p>
          <a:p>
            <a:pPr lvl="1">
              <a:lnSpc>
                <a:spcPct val="90000"/>
              </a:lnSpc>
            </a:pPr>
            <a:r>
              <a:rPr lang="en-US" sz="2000"/>
              <a:t>The CPU remains in the HOLD status (all of its signals are tristated except HOLD and HLDA), till the DMA controller is the master of the bus. </a:t>
            </a:r>
          </a:p>
          <a:p>
            <a:pPr lvl="1">
              <a:lnSpc>
                <a:spcPct val="90000"/>
              </a:lnSpc>
            </a:pPr>
            <a:r>
              <a:rPr lang="en-US" sz="2000"/>
              <a:t>In other words, the DMA controller interfacing circuit implements a switching arrangement for the address, data and control busses of the memory and peripheral subsystem from/to the CPU to/from the DMA controller.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E5A9C6-1BD0-4CE3-9698-EC39350B4163}" type="slidenum">
              <a:rPr lang="en-US"/>
              <a:pPr/>
              <a:t>19</a:t>
            </a:fld>
            <a:endParaRPr lang="en-US"/>
          </a:p>
        </p:txBody>
      </p:sp>
      <p:sp>
        <p:nvSpPr>
          <p:cNvPr id="431106" name="Rectangle 2"/>
          <p:cNvSpPr>
            <a:spLocks noGrp="1" noChangeArrowheads="1"/>
          </p:cNvSpPr>
          <p:nvPr>
            <p:ph type="title"/>
          </p:nvPr>
        </p:nvSpPr>
        <p:spPr/>
        <p:txBody>
          <a:bodyPr/>
          <a:lstStyle/>
          <a:p>
            <a:r>
              <a:rPr lang="en-US" sz="3600"/>
              <a:t>8257: DMA Transfers and Operations</a:t>
            </a:r>
          </a:p>
        </p:txBody>
      </p:sp>
      <p:pic>
        <p:nvPicPr>
          <p:cNvPr id="431107" name="Picture 3"/>
          <p:cNvPicPr>
            <a:picLocks noGrp="1" noChangeAspect="1" noChangeArrowheads="1"/>
          </p:cNvPicPr>
          <p:nvPr>
            <p:ph type="body" idx="1"/>
          </p:nvPr>
        </p:nvPicPr>
        <p:blipFill>
          <a:blip r:embed="rId2"/>
          <a:srcRect/>
          <a:stretch>
            <a:fillRect/>
          </a:stretch>
        </p:blipFill>
        <p:spPr/>
      </p:pic>
      <p:sp>
        <p:nvSpPr>
          <p:cNvPr id="6" name="TextBox 5"/>
          <p:cNvSpPr txBox="1"/>
          <p:nvPr/>
        </p:nvSpPr>
        <p:spPr>
          <a:xfrm>
            <a:off x="7172628" y="2086896"/>
            <a:ext cx="304800" cy="338554"/>
          </a:xfrm>
          <a:prstGeom prst="rect">
            <a:avLst/>
          </a:prstGeom>
          <a:solidFill>
            <a:schemeClr val="bg1"/>
          </a:solidFill>
        </p:spPr>
        <p:txBody>
          <a:bodyPr wrap="square" rtlCol="0">
            <a:spAutoFit/>
          </a:bodyPr>
          <a:lstStyle/>
          <a:p>
            <a:pPr>
              <a:buNone/>
            </a:pPr>
            <a:r>
              <a:rPr lang="en-US" sz="1600" b="1" dirty="0" smtClean="0"/>
              <a:t>D</a:t>
            </a:r>
            <a:endParaRPr lang="en-US" sz="1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11A0081-BB16-4177-A6DD-82EC8DF0D088}" type="slidenum">
              <a:rPr lang="en-US"/>
              <a:pPr/>
              <a:t>2</a:t>
            </a:fld>
            <a:endParaRPr lang="en-US"/>
          </a:p>
        </p:txBody>
      </p:sp>
      <p:sp>
        <p:nvSpPr>
          <p:cNvPr id="410626" name="Rectangle 2"/>
          <p:cNvSpPr>
            <a:spLocks noGrp="1" noChangeArrowheads="1"/>
          </p:cNvSpPr>
          <p:nvPr>
            <p:ph type="title"/>
          </p:nvPr>
        </p:nvSpPr>
        <p:spPr/>
        <p:txBody>
          <a:bodyPr/>
          <a:lstStyle/>
          <a:p>
            <a:r>
              <a:rPr lang="en-US" sz="3600" b="1"/>
              <a:t>8257: DMA CONTROLLER</a:t>
            </a:r>
          </a:p>
        </p:txBody>
      </p:sp>
      <p:sp>
        <p:nvSpPr>
          <p:cNvPr id="410627" name="Rectangle 3"/>
          <p:cNvSpPr>
            <a:spLocks noGrp="1" noChangeArrowheads="1"/>
          </p:cNvSpPr>
          <p:nvPr>
            <p:ph type="body" idx="1"/>
          </p:nvPr>
        </p:nvSpPr>
        <p:spPr/>
        <p:txBody>
          <a:bodyPr/>
          <a:lstStyle/>
          <a:p>
            <a:pPr>
              <a:lnSpc>
                <a:spcPct val="80000"/>
              </a:lnSpc>
            </a:pPr>
            <a:r>
              <a:rPr lang="en-US" sz="2800"/>
              <a:t>The Direct Memory Access or DMA mode of data transfer is the fastest amongst all the modes of data transfer. </a:t>
            </a:r>
          </a:p>
          <a:p>
            <a:pPr>
              <a:lnSpc>
                <a:spcPct val="80000"/>
              </a:lnSpc>
            </a:pPr>
            <a:r>
              <a:rPr lang="en-US" sz="2800"/>
              <a:t>In this mode, the device may transfer data directly to / from memory without any interference from the CPU. </a:t>
            </a:r>
          </a:p>
          <a:p>
            <a:pPr>
              <a:lnSpc>
                <a:spcPct val="80000"/>
              </a:lnSpc>
            </a:pPr>
            <a:r>
              <a:rPr lang="en-US" sz="2800"/>
              <a:t>The device requests the CPU (through a DMA controller) to hold its data, address and control bus, so that the device may transfer data directly to/from memory. </a:t>
            </a:r>
          </a:p>
          <a:p>
            <a:pPr>
              <a:lnSpc>
                <a:spcPct val="80000"/>
              </a:lnSpc>
            </a:pPr>
            <a:r>
              <a:rPr lang="en-US" sz="2800"/>
              <a:t>The DMA data transfer is initiated only after receiving HLDA signal from the CPU. </a:t>
            </a:r>
          </a:p>
          <a:p>
            <a:pPr>
              <a:lnSpc>
                <a:spcPct val="80000"/>
              </a:lnSpc>
            </a:pPr>
            <a:r>
              <a:rPr lang="en-US" sz="2800"/>
              <a:t>For facilitating DMA type of data transfer between several devices, a DMA controller may be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1C6288CE-604F-4FBB-A694-75CA76E5755D}" type="slidenum">
              <a:rPr lang="en-US"/>
              <a:pPr/>
              <a:t>20</a:t>
            </a:fld>
            <a:endParaRPr lang="en-US"/>
          </a:p>
        </p:txBody>
      </p:sp>
      <p:sp>
        <p:nvSpPr>
          <p:cNvPr id="432130" name="Rectangle 2"/>
          <p:cNvSpPr>
            <a:spLocks noGrp="1" noChangeArrowheads="1"/>
          </p:cNvSpPr>
          <p:nvPr>
            <p:ph type="title"/>
          </p:nvPr>
        </p:nvSpPr>
        <p:spPr/>
        <p:txBody>
          <a:bodyPr/>
          <a:lstStyle/>
          <a:p>
            <a:r>
              <a:rPr lang="en-US" sz="3600" b="1"/>
              <a:t>8257: Interfacing with 8086</a:t>
            </a:r>
          </a:p>
        </p:txBody>
      </p:sp>
      <p:grpSp>
        <p:nvGrpSpPr>
          <p:cNvPr id="432135" name="Group 7"/>
          <p:cNvGrpSpPr>
            <a:grpSpLocks/>
          </p:cNvGrpSpPr>
          <p:nvPr/>
        </p:nvGrpSpPr>
        <p:grpSpPr bwMode="auto">
          <a:xfrm>
            <a:off x="-533400" y="457200"/>
            <a:ext cx="9525000" cy="2895600"/>
            <a:chOff x="-336" y="432"/>
            <a:chExt cx="6000" cy="1824"/>
          </a:xfrm>
        </p:grpSpPr>
        <p:pic>
          <p:nvPicPr>
            <p:cNvPr id="432131" name="Picture 3"/>
            <p:cNvPicPr>
              <a:picLocks noChangeAspect="1" noChangeArrowheads="1"/>
            </p:cNvPicPr>
            <p:nvPr/>
          </p:nvPicPr>
          <p:blipFill>
            <a:blip r:embed="rId2"/>
            <a:srcRect/>
            <a:stretch>
              <a:fillRect/>
            </a:stretch>
          </p:blipFill>
          <p:spPr bwMode="auto">
            <a:xfrm>
              <a:off x="96" y="624"/>
              <a:ext cx="5568" cy="624"/>
            </a:xfrm>
            <a:prstGeom prst="rect">
              <a:avLst/>
            </a:prstGeom>
          </p:spPr>
        </p:pic>
        <p:pic>
          <p:nvPicPr>
            <p:cNvPr id="432132" name="Picture 4"/>
            <p:cNvPicPr>
              <a:picLocks noChangeAspect="1" noChangeArrowheads="1"/>
            </p:cNvPicPr>
            <p:nvPr/>
          </p:nvPicPr>
          <p:blipFill>
            <a:blip r:embed="rId3"/>
            <a:srcRect/>
            <a:stretch>
              <a:fillRect/>
            </a:stretch>
          </p:blipFill>
          <p:spPr bwMode="auto">
            <a:xfrm>
              <a:off x="94" y="1549"/>
              <a:ext cx="5522" cy="707"/>
            </a:xfrm>
            <a:prstGeom prst="rect">
              <a:avLst/>
            </a:prstGeom>
            <a:noFill/>
            <a:ln w="9525" algn="ctr">
              <a:noFill/>
              <a:miter lim="800000"/>
              <a:headEnd/>
              <a:tailEnd/>
            </a:ln>
            <a:effectLst/>
          </p:spPr>
        </p:pic>
        <p:sp>
          <p:nvSpPr>
            <p:cNvPr id="432133" name="Text Box 5"/>
            <p:cNvSpPr txBox="1">
              <a:spLocks noChangeArrowheads="1"/>
            </p:cNvSpPr>
            <p:nvPr/>
          </p:nvSpPr>
          <p:spPr bwMode="auto">
            <a:xfrm>
              <a:off x="-336" y="432"/>
              <a:ext cx="1296" cy="212"/>
            </a:xfrm>
            <a:prstGeom prst="rect">
              <a:avLst/>
            </a:prstGeom>
            <a:noFill/>
            <a:ln w="9525" algn="ctr">
              <a:noFill/>
              <a:miter lim="800000"/>
              <a:headEnd/>
              <a:tailEnd/>
            </a:ln>
            <a:effectLst/>
          </p:spPr>
          <p:txBody>
            <a:bodyPr>
              <a:spAutoFit/>
            </a:bodyPr>
            <a:lstStyle/>
            <a:p>
              <a:pPr marL="746125" indent="-120650">
                <a:spcBef>
                  <a:spcPct val="50000"/>
                </a:spcBef>
                <a:buFontTx/>
                <a:buNone/>
              </a:pPr>
              <a:r>
                <a:rPr lang="en-US" sz="1600">
                  <a:solidFill>
                    <a:srgbClr val="FF3300"/>
                  </a:solidFill>
                </a:rPr>
                <a:t>Problem:</a:t>
              </a:r>
            </a:p>
          </p:txBody>
        </p:sp>
        <p:sp>
          <p:nvSpPr>
            <p:cNvPr id="432134" name="Text Box 6"/>
            <p:cNvSpPr txBox="1">
              <a:spLocks noChangeArrowheads="1"/>
            </p:cNvSpPr>
            <p:nvPr/>
          </p:nvSpPr>
          <p:spPr bwMode="auto">
            <a:xfrm>
              <a:off x="-336" y="1372"/>
              <a:ext cx="1296" cy="212"/>
            </a:xfrm>
            <a:prstGeom prst="rect">
              <a:avLst/>
            </a:prstGeom>
            <a:noFill/>
            <a:ln w="9525" algn="ctr">
              <a:noFill/>
              <a:miter lim="800000"/>
              <a:headEnd/>
              <a:tailEnd/>
            </a:ln>
            <a:effectLst/>
          </p:spPr>
          <p:txBody>
            <a:bodyPr>
              <a:spAutoFit/>
            </a:bodyPr>
            <a:lstStyle/>
            <a:p>
              <a:pPr marL="746125" indent="-120650">
                <a:spcBef>
                  <a:spcPct val="50000"/>
                </a:spcBef>
                <a:buFontTx/>
                <a:buNone/>
              </a:pPr>
              <a:r>
                <a:rPr lang="en-US" sz="1600">
                  <a:solidFill>
                    <a:srgbClr val="FF3300"/>
                  </a:solidFill>
                </a:rPr>
                <a:t>Solution:</a:t>
              </a:r>
            </a:p>
          </p:txBody>
        </p:sp>
      </p:grpSp>
      <p:sp>
        <p:nvSpPr>
          <p:cNvPr id="432136" name="Rectangle 8"/>
          <p:cNvSpPr>
            <a:spLocks noChangeArrowheads="1"/>
          </p:cNvSpPr>
          <p:nvPr/>
        </p:nvSpPr>
        <p:spPr bwMode="auto">
          <a:xfrm>
            <a:off x="381000" y="3935413"/>
            <a:ext cx="8572500" cy="2292350"/>
          </a:xfrm>
          <a:prstGeom prst="rect">
            <a:avLst/>
          </a:prstGeom>
          <a:noFill/>
          <a:ln w="9525" algn="ctr">
            <a:noFill/>
            <a:miter lim="800000"/>
            <a:headEnd/>
            <a:tailEnd/>
          </a:ln>
          <a:effectLst/>
        </p:spPr>
        <p:txBody>
          <a:bodyPr anchor="ctr">
            <a:spAutoFit/>
          </a:bodyPr>
          <a:lstStyle/>
          <a:p>
            <a:pPr>
              <a:buFontTx/>
              <a:buNone/>
            </a:pPr>
            <a:r>
              <a:rPr lang="en-US" sz="1600" b="1"/>
              <a:t>Mode Set Register: </a:t>
            </a:r>
            <a:r>
              <a:rPr lang="en-US" sz="1600"/>
              <a:t>As per the problem specification, we need the following: enable TC stop, enable channel 0, disable auto – load, Disable extended – write, disable rotating priority, disable all other channels. </a:t>
            </a:r>
          </a:p>
          <a:p>
            <a:pPr>
              <a:buFontTx/>
              <a:buNone/>
            </a:pPr>
            <a:r>
              <a:rPr lang="en-US" sz="1600"/>
              <a:t>		As already discussed, the individual bits of the mode set register are set or reset as shown 	below</a:t>
            </a:r>
          </a:p>
          <a:p>
            <a:pPr>
              <a:buFontTx/>
              <a:buNone/>
            </a:pPr>
            <a:r>
              <a:rPr lang="en-US" sz="1600"/>
              <a:t>           D7         D6      D5     D4         D3      D2      D1      D0</a:t>
            </a:r>
          </a:p>
          <a:p>
            <a:pPr>
              <a:buFontTx/>
              <a:buNone/>
            </a:pPr>
            <a:r>
              <a:rPr lang="en-US" sz="1600"/>
              <a:t>            0            1         0        0            0         0         0         1       =41 H</a:t>
            </a:r>
          </a:p>
          <a:p>
            <a:pPr>
              <a:buFontTx/>
              <a:buNone/>
            </a:pPr>
            <a:r>
              <a:rPr lang="en-US" sz="1600" b="1"/>
              <a:t>DMA Address Register: </a:t>
            </a:r>
            <a:r>
              <a:rPr lang="en-US" sz="1600"/>
              <a:t>DMA address register contains the starting address of the memory block which is to be accessed using DMA, i.e.5000H.</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C28A9B-5C84-4F8C-A084-C1FADB3CDF9B}" type="slidenum">
              <a:rPr lang="en-US"/>
              <a:pPr/>
              <a:t>21</a:t>
            </a:fld>
            <a:endParaRPr lang="en-US"/>
          </a:p>
        </p:txBody>
      </p:sp>
      <p:sp>
        <p:nvSpPr>
          <p:cNvPr id="433154" name="Rectangle 2"/>
          <p:cNvSpPr>
            <a:spLocks noGrp="1" noChangeArrowheads="1"/>
          </p:cNvSpPr>
          <p:nvPr>
            <p:ph type="title"/>
          </p:nvPr>
        </p:nvSpPr>
        <p:spPr>
          <a:xfrm>
            <a:off x="6019800" y="457200"/>
            <a:ext cx="2971800" cy="685800"/>
          </a:xfrm>
        </p:spPr>
        <p:txBody>
          <a:bodyPr/>
          <a:lstStyle/>
          <a:p>
            <a:r>
              <a:rPr lang="en-US" sz="3600" b="1"/>
              <a:t>8257: Interfacing with 8086</a:t>
            </a:r>
          </a:p>
        </p:txBody>
      </p:sp>
      <p:pic>
        <p:nvPicPr>
          <p:cNvPr id="433155" name="Picture 3"/>
          <p:cNvPicPr>
            <a:picLocks noGrp="1" noChangeAspect="1" noChangeArrowheads="1"/>
          </p:cNvPicPr>
          <p:nvPr>
            <p:ph type="body" idx="1"/>
          </p:nvPr>
        </p:nvPicPr>
        <p:blipFill>
          <a:blip r:embed="rId2"/>
          <a:srcRect/>
          <a:stretch>
            <a:fillRect/>
          </a:stretch>
        </p:blipFill>
        <p:spPr>
          <a:xfrm>
            <a:off x="152400" y="0"/>
            <a:ext cx="5791200" cy="6858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F8CB038-5DCB-4155-B308-82C08A05AF85}" type="slidenum">
              <a:rPr lang="en-US"/>
              <a:pPr/>
              <a:t>22</a:t>
            </a:fld>
            <a:endParaRPr lang="en-US"/>
          </a:p>
        </p:txBody>
      </p:sp>
      <p:sp>
        <p:nvSpPr>
          <p:cNvPr id="434178" name="Rectangle 2"/>
          <p:cNvSpPr>
            <a:spLocks noGrp="1" noChangeArrowheads="1"/>
          </p:cNvSpPr>
          <p:nvPr>
            <p:ph type="title"/>
          </p:nvPr>
        </p:nvSpPr>
        <p:spPr>
          <a:xfrm>
            <a:off x="152400" y="0"/>
            <a:ext cx="8839200" cy="685800"/>
          </a:xfrm>
        </p:spPr>
        <p:txBody>
          <a:bodyPr/>
          <a:lstStyle/>
          <a:p>
            <a:r>
              <a:rPr lang="en-US" sz="3600" b="1"/>
              <a:t>8257: Interfacing with 8086</a:t>
            </a:r>
          </a:p>
        </p:txBody>
      </p:sp>
      <p:grpSp>
        <p:nvGrpSpPr>
          <p:cNvPr id="434183" name="Group 7"/>
          <p:cNvGrpSpPr>
            <a:grpSpLocks/>
          </p:cNvGrpSpPr>
          <p:nvPr/>
        </p:nvGrpSpPr>
        <p:grpSpPr bwMode="auto">
          <a:xfrm>
            <a:off x="200025" y="685800"/>
            <a:ext cx="8715375" cy="5867400"/>
            <a:chOff x="96" y="528"/>
            <a:chExt cx="5490" cy="3696"/>
          </a:xfrm>
        </p:grpSpPr>
        <p:pic>
          <p:nvPicPr>
            <p:cNvPr id="434180" name="Picture 4"/>
            <p:cNvPicPr>
              <a:picLocks noChangeAspect="1" noChangeArrowheads="1"/>
            </p:cNvPicPr>
            <p:nvPr/>
          </p:nvPicPr>
          <p:blipFill>
            <a:blip r:embed="rId2"/>
            <a:srcRect/>
            <a:stretch>
              <a:fillRect/>
            </a:stretch>
          </p:blipFill>
          <p:spPr bwMode="auto">
            <a:xfrm>
              <a:off x="210" y="1920"/>
              <a:ext cx="5376" cy="2304"/>
            </a:xfrm>
            <a:prstGeom prst="rect">
              <a:avLst/>
            </a:prstGeom>
          </p:spPr>
        </p:pic>
        <p:pic>
          <p:nvPicPr>
            <p:cNvPr id="434182" name="Picture 6"/>
            <p:cNvPicPr>
              <a:picLocks noChangeAspect="1" noChangeArrowheads="1"/>
            </p:cNvPicPr>
            <p:nvPr/>
          </p:nvPicPr>
          <p:blipFill>
            <a:blip r:embed="rId3"/>
            <a:srcRect/>
            <a:stretch>
              <a:fillRect/>
            </a:stretch>
          </p:blipFill>
          <p:spPr bwMode="auto">
            <a:xfrm>
              <a:off x="96" y="528"/>
              <a:ext cx="5232" cy="1392"/>
            </a:xfrm>
            <a:prstGeom prst="rect">
              <a:avLst/>
            </a:prstGeom>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FA748E-5209-4088-8DEE-49253A92C925}" type="slidenum">
              <a:rPr lang="en-US"/>
              <a:pPr/>
              <a:t>23</a:t>
            </a:fld>
            <a:endParaRPr lang="en-US"/>
          </a:p>
        </p:txBody>
      </p:sp>
      <p:sp>
        <p:nvSpPr>
          <p:cNvPr id="437250" name="Rectangle 2"/>
          <p:cNvSpPr>
            <a:spLocks noGrp="1" noChangeArrowheads="1"/>
          </p:cNvSpPr>
          <p:nvPr>
            <p:ph type="title"/>
          </p:nvPr>
        </p:nvSpPr>
        <p:spPr/>
        <p:txBody>
          <a:bodyPr/>
          <a:lstStyle/>
          <a:p>
            <a:r>
              <a:rPr lang="en-US" sz="3600"/>
              <a:t>Programmable DMA Interface: 8237</a:t>
            </a:r>
          </a:p>
        </p:txBody>
      </p:sp>
      <p:sp>
        <p:nvSpPr>
          <p:cNvPr id="437251" name="Rectangle 3"/>
          <p:cNvSpPr>
            <a:spLocks noGrp="1" noChangeArrowheads="1"/>
          </p:cNvSpPr>
          <p:nvPr>
            <p:ph type="body" idx="1"/>
          </p:nvPr>
        </p:nvSpPr>
        <p:spPr>
          <a:xfrm>
            <a:off x="152400" y="838200"/>
            <a:ext cx="8839200" cy="6019800"/>
          </a:xfrm>
        </p:spPr>
        <p:txBody>
          <a:bodyPr/>
          <a:lstStyle/>
          <a:p>
            <a:r>
              <a:rPr lang="en-US"/>
              <a:t>DMA controller 8237, which provides a better performance, compared to 8257. </a:t>
            </a:r>
          </a:p>
          <a:p>
            <a:r>
              <a:rPr lang="en-US"/>
              <a:t>This is capable of transferring a byte or a bulk of data between system memory and peripherals in either direction. </a:t>
            </a:r>
          </a:p>
          <a:p>
            <a:r>
              <a:rPr lang="en-US"/>
              <a:t>Memory to memory data transfer facility is also available in this peripheral.</a:t>
            </a:r>
          </a:p>
          <a:p>
            <a:r>
              <a:rPr lang="en-US"/>
              <a:t>The 8237 contains three basic blocks of its operational logic. </a:t>
            </a:r>
          </a:p>
          <a:p>
            <a:r>
              <a:rPr lang="en-US"/>
              <a:t>The timing and control block generates the internal timings and external control signals.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0BAAF32-2D3F-4201-A291-66E6A8482A06}" type="slidenum">
              <a:rPr lang="en-US"/>
              <a:pPr/>
              <a:t>24</a:t>
            </a:fld>
            <a:endParaRPr lang="en-US"/>
          </a:p>
        </p:txBody>
      </p:sp>
      <p:sp>
        <p:nvSpPr>
          <p:cNvPr id="438274" name="Rectangle 2"/>
          <p:cNvSpPr>
            <a:spLocks noGrp="1" noChangeArrowheads="1"/>
          </p:cNvSpPr>
          <p:nvPr>
            <p:ph type="title"/>
          </p:nvPr>
        </p:nvSpPr>
        <p:spPr/>
        <p:txBody>
          <a:bodyPr/>
          <a:lstStyle/>
          <a:p>
            <a:r>
              <a:rPr lang="en-US" sz="3600"/>
              <a:t>8237: Programmable DMA Interface</a:t>
            </a:r>
          </a:p>
        </p:txBody>
      </p:sp>
      <p:sp>
        <p:nvSpPr>
          <p:cNvPr id="438275" name="Rectangle 3"/>
          <p:cNvSpPr>
            <a:spLocks noGrp="1" noChangeArrowheads="1"/>
          </p:cNvSpPr>
          <p:nvPr>
            <p:ph type="body" idx="1"/>
          </p:nvPr>
        </p:nvSpPr>
        <p:spPr/>
        <p:txBody>
          <a:bodyPr/>
          <a:lstStyle/>
          <a:p>
            <a:r>
              <a:rPr lang="en-US" sz="2800"/>
              <a:t>The program  command control block decodes the various commands given to the 8237 by the CPU before servicing a DMA request. </a:t>
            </a:r>
          </a:p>
          <a:p>
            <a:r>
              <a:rPr lang="en-US" sz="2800"/>
              <a:t>It also decodes the mode control word used to select the type of the programming DMA transfer. </a:t>
            </a:r>
          </a:p>
          <a:p>
            <a:r>
              <a:rPr lang="en-US" sz="2800"/>
              <a:t>The priority Encoder block resolves priority between the DMA channels requesting the services simultaneously. </a:t>
            </a:r>
          </a:p>
          <a:p>
            <a:r>
              <a:rPr lang="en-US" sz="2800"/>
              <a:t>The timing and control block derives necessary timings from the CLK input.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176323B-D7B0-43F0-A874-75409F135141}" type="slidenum">
              <a:rPr lang="en-US"/>
              <a:pPr/>
              <a:t>25</a:t>
            </a:fld>
            <a:endParaRPr lang="en-US"/>
          </a:p>
        </p:txBody>
      </p:sp>
      <p:sp>
        <p:nvSpPr>
          <p:cNvPr id="439298" name="Rectangle 2"/>
          <p:cNvSpPr>
            <a:spLocks noGrp="1" noChangeArrowheads="1"/>
          </p:cNvSpPr>
          <p:nvPr>
            <p:ph type="title"/>
          </p:nvPr>
        </p:nvSpPr>
        <p:spPr/>
        <p:txBody>
          <a:bodyPr/>
          <a:lstStyle/>
          <a:p>
            <a:r>
              <a:rPr lang="en-US" sz="3600" b="1"/>
              <a:t>8237: Register Organization</a:t>
            </a:r>
          </a:p>
        </p:txBody>
      </p:sp>
      <p:sp>
        <p:nvSpPr>
          <p:cNvPr id="439299" name="Rectangle 3"/>
          <p:cNvSpPr>
            <a:spLocks noGrp="1" noChangeArrowheads="1"/>
          </p:cNvSpPr>
          <p:nvPr>
            <p:ph type="body" idx="1"/>
          </p:nvPr>
        </p:nvSpPr>
        <p:spPr/>
        <p:txBody>
          <a:bodyPr/>
          <a:lstStyle/>
          <a:p>
            <a:pPr>
              <a:lnSpc>
                <a:spcPct val="80000"/>
              </a:lnSpc>
            </a:pPr>
            <a:r>
              <a:rPr lang="en-US" sz="2800"/>
              <a:t>8237 houses a set of twelve types of registers.</a:t>
            </a:r>
            <a:endParaRPr lang="en-US" sz="2800" b="1"/>
          </a:p>
          <a:p>
            <a:pPr lvl="1">
              <a:lnSpc>
                <a:spcPct val="80000"/>
              </a:lnSpc>
            </a:pPr>
            <a:r>
              <a:rPr lang="en-US" sz="2400" b="1"/>
              <a:t>Current Address register </a:t>
            </a:r>
          </a:p>
          <a:p>
            <a:pPr lvl="2">
              <a:lnSpc>
                <a:spcPct val="80000"/>
              </a:lnSpc>
            </a:pPr>
            <a:r>
              <a:rPr lang="en-US" sz="2000"/>
              <a:t>Each of the four DMA channels of 8237 has a 16 bit current address register that holds the current memory address, being accessed during the DMA transfer. </a:t>
            </a:r>
          </a:p>
          <a:p>
            <a:pPr lvl="2">
              <a:lnSpc>
                <a:spcPct val="80000"/>
              </a:lnSpc>
            </a:pPr>
            <a:r>
              <a:rPr lang="en-US" sz="2000"/>
              <a:t>The address is automatically incremented or decremented after each transfer and the resulting address value is again stored in the current address register.</a:t>
            </a:r>
            <a:endParaRPr lang="en-US" sz="2000" b="1"/>
          </a:p>
          <a:p>
            <a:pPr lvl="1">
              <a:lnSpc>
                <a:spcPct val="80000"/>
              </a:lnSpc>
            </a:pPr>
            <a:r>
              <a:rPr lang="en-US" sz="2400" b="1"/>
              <a:t>Current word register</a:t>
            </a:r>
          </a:p>
          <a:p>
            <a:pPr lvl="2">
              <a:lnSpc>
                <a:spcPct val="80000"/>
              </a:lnSpc>
            </a:pPr>
            <a:r>
              <a:rPr lang="en-US" sz="2000"/>
              <a:t>Each channel has 16 bit Current word register that holds the number of (counts) data byte transfer to be carried out. </a:t>
            </a:r>
          </a:p>
          <a:p>
            <a:pPr lvl="2">
              <a:lnSpc>
                <a:spcPct val="80000"/>
              </a:lnSpc>
            </a:pPr>
            <a:r>
              <a:rPr lang="en-US" sz="2000"/>
              <a:t>The word count is decremented after each transfer and the new value is again stored back to the Current word register.</a:t>
            </a:r>
            <a:endParaRPr lang="en-US" sz="2000" b="1"/>
          </a:p>
          <a:p>
            <a:pPr lvl="1">
              <a:lnSpc>
                <a:spcPct val="80000"/>
              </a:lnSpc>
            </a:pPr>
            <a:r>
              <a:rPr lang="en-US" sz="2400" b="1"/>
              <a:t>Base Address and Base Word Count Registers </a:t>
            </a:r>
          </a:p>
          <a:p>
            <a:pPr lvl="2">
              <a:lnSpc>
                <a:spcPct val="80000"/>
              </a:lnSpc>
            </a:pPr>
            <a:r>
              <a:rPr lang="en-US" sz="2000"/>
              <a:t>Each channel has a pair of these registers. </a:t>
            </a:r>
          </a:p>
          <a:p>
            <a:pPr lvl="2">
              <a:lnSpc>
                <a:spcPct val="80000"/>
              </a:lnSpc>
            </a:pPr>
            <a:r>
              <a:rPr lang="en-US" sz="2000"/>
              <a:t>These maintain an original copy of the respective initial Current address register and Current word register (before incrementing or decrementing), respectively.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6A02631-8A08-4942-AFD4-BA40B9F90BB1}" type="slidenum">
              <a:rPr lang="en-US"/>
              <a:pPr/>
              <a:t>26</a:t>
            </a:fld>
            <a:endParaRPr lang="en-US"/>
          </a:p>
        </p:txBody>
      </p:sp>
      <p:sp>
        <p:nvSpPr>
          <p:cNvPr id="440322" name="Rectangle 2"/>
          <p:cNvSpPr>
            <a:spLocks noGrp="1" noChangeArrowheads="1"/>
          </p:cNvSpPr>
          <p:nvPr>
            <p:ph type="title"/>
          </p:nvPr>
        </p:nvSpPr>
        <p:spPr/>
        <p:txBody>
          <a:bodyPr/>
          <a:lstStyle/>
          <a:p>
            <a:r>
              <a:rPr lang="en-US" sz="3600" b="1"/>
              <a:t>8237: Register Organization</a:t>
            </a:r>
          </a:p>
        </p:txBody>
      </p:sp>
      <p:sp>
        <p:nvSpPr>
          <p:cNvPr id="440323" name="Rectangle 3"/>
          <p:cNvSpPr>
            <a:spLocks noGrp="1" noChangeArrowheads="1"/>
          </p:cNvSpPr>
          <p:nvPr>
            <p:ph type="body" idx="1"/>
          </p:nvPr>
        </p:nvSpPr>
        <p:spPr/>
        <p:txBody>
          <a:bodyPr/>
          <a:lstStyle/>
          <a:p>
            <a:pPr lvl="1"/>
            <a:r>
              <a:rPr lang="en-US" sz="2400" b="1"/>
              <a:t>Command Register </a:t>
            </a:r>
          </a:p>
          <a:p>
            <a:pPr lvl="2"/>
            <a:r>
              <a:rPr lang="en-US" sz="2000"/>
              <a:t>This 8 bit register controls the complete operation of 8237.</a:t>
            </a:r>
          </a:p>
          <a:p>
            <a:pPr lvl="2"/>
            <a:r>
              <a:rPr lang="en-US" sz="2000"/>
              <a:t>This can be programmed by the CPU and cleared by a reset operation.</a:t>
            </a:r>
            <a:endParaRPr lang="en-US" sz="2000" b="1"/>
          </a:p>
          <a:p>
            <a:pPr lvl="1"/>
            <a:r>
              <a:rPr lang="en-US" sz="2400" b="1"/>
              <a:t>Mode register </a:t>
            </a:r>
          </a:p>
          <a:p>
            <a:pPr lvl="2"/>
            <a:r>
              <a:rPr lang="en-US" sz="2000"/>
              <a:t>Each of the DMA channel has an 8 bit mode register. </a:t>
            </a:r>
          </a:p>
          <a:p>
            <a:pPr lvl="2"/>
            <a:r>
              <a:rPr lang="en-US" sz="2000"/>
              <a:t>This is written by the CPU in program mode. </a:t>
            </a:r>
          </a:p>
          <a:p>
            <a:pPr lvl="2"/>
            <a:r>
              <a:rPr lang="en-US" sz="2000"/>
              <a:t>Bits 0 and 1 of the mode register determine which of the four channel mode register is to be written.</a:t>
            </a:r>
            <a:endParaRPr lang="en-US" sz="2000" b="1"/>
          </a:p>
          <a:p>
            <a:pPr lvl="1"/>
            <a:r>
              <a:rPr lang="en-US" sz="2400" b="1"/>
              <a:t>Request Register </a:t>
            </a:r>
          </a:p>
          <a:p>
            <a:pPr lvl="2"/>
            <a:r>
              <a:rPr lang="en-US" sz="2000"/>
              <a:t>Each channel has a request bit associated with it, in the request register. </a:t>
            </a:r>
          </a:p>
          <a:p>
            <a:pPr lvl="2"/>
            <a:r>
              <a:rPr lang="en-US" sz="2000"/>
              <a:t>These are non-maskable and subject to prioritization by the priority resolving network of 8237</a:t>
            </a:r>
            <a:r>
              <a:rPr lang="en-US" sz="20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1971B0-10CE-478C-80BC-F4194C90A0CB}" type="slidenum">
              <a:rPr lang="en-US"/>
              <a:pPr/>
              <a:t>27</a:t>
            </a:fld>
            <a:endParaRPr lang="en-US"/>
          </a:p>
        </p:txBody>
      </p:sp>
      <p:sp>
        <p:nvSpPr>
          <p:cNvPr id="441346" name="Rectangle 2"/>
          <p:cNvSpPr>
            <a:spLocks noGrp="1" noChangeArrowheads="1"/>
          </p:cNvSpPr>
          <p:nvPr>
            <p:ph type="title"/>
          </p:nvPr>
        </p:nvSpPr>
        <p:spPr/>
        <p:txBody>
          <a:bodyPr/>
          <a:lstStyle/>
          <a:p>
            <a:r>
              <a:rPr lang="en-US" sz="3600" b="1"/>
              <a:t>8237: Register Organization</a:t>
            </a:r>
          </a:p>
        </p:txBody>
      </p:sp>
      <p:sp>
        <p:nvSpPr>
          <p:cNvPr id="441347" name="Rectangle 3"/>
          <p:cNvSpPr>
            <a:spLocks noGrp="1" noChangeArrowheads="1"/>
          </p:cNvSpPr>
          <p:nvPr>
            <p:ph type="body" idx="1"/>
          </p:nvPr>
        </p:nvSpPr>
        <p:spPr/>
        <p:txBody>
          <a:bodyPr/>
          <a:lstStyle/>
          <a:p>
            <a:pPr lvl="1"/>
            <a:r>
              <a:rPr lang="en-US" sz="2400" b="1"/>
              <a:t>Mask Register </a:t>
            </a:r>
          </a:p>
          <a:p>
            <a:pPr lvl="2"/>
            <a:r>
              <a:rPr lang="en-US" sz="2000"/>
              <a:t>Sometimes it may be required to disable a DMA request of a certain channel. </a:t>
            </a:r>
          </a:p>
          <a:p>
            <a:pPr lvl="2"/>
            <a:r>
              <a:rPr lang="en-US" sz="2000"/>
              <a:t>Each of the four channels has a mask bit which can be set under program control to disable the incoming DREQ requests at the specific channel.</a:t>
            </a:r>
            <a:endParaRPr lang="en-US" sz="2000" b="1"/>
          </a:p>
          <a:p>
            <a:pPr lvl="1"/>
            <a:r>
              <a:rPr lang="en-US" sz="2400" b="1"/>
              <a:t>Temporary Register</a:t>
            </a:r>
            <a:endParaRPr lang="en-US" sz="2400"/>
          </a:p>
          <a:p>
            <a:pPr lvl="2"/>
            <a:r>
              <a:rPr lang="en-US" sz="2000"/>
              <a:t>The Temporary Register holds data during memory – to – memory data transfers.</a:t>
            </a:r>
            <a:endParaRPr lang="en-US" sz="2000" b="1"/>
          </a:p>
          <a:p>
            <a:pPr lvl="1"/>
            <a:r>
              <a:rPr lang="en-US" sz="2400" b="1"/>
              <a:t>Status Register </a:t>
            </a:r>
          </a:p>
          <a:p>
            <a:pPr lvl="2"/>
            <a:r>
              <a:rPr lang="en-US" sz="2000"/>
              <a:t>The status register keeps the track of all the DMA channel requests and the status of their terminal counts. </a:t>
            </a:r>
          </a:p>
          <a:p>
            <a:pPr lvl="2"/>
            <a:r>
              <a:rPr lang="en-US" sz="2000"/>
              <a:t>The bits D0 – D3 are updated (set) every time, the corresponding channel reaches TC or an external EOP occurs.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9FDE544-C3E4-4DE3-81AB-1A2B78E051B2}" type="slidenum">
              <a:rPr lang="en-US"/>
              <a:pPr/>
              <a:t>28</a:t>
            </a:fld>
            <a:endParaRPr lang="en-US"/>
          </a:p>
        </p:txBody>
      </p:sp>
      <p:sp>
        <p:nvSpPr>
          <p:cNvPr id="446466" name="Rectangle 2"/>
          <p:cNvSpPr>
            <a:spLocks noGrp="1" noChangeArrowheads="1"/>
          </p:cNvSpPr>
          <p:nvPr>
            <p:ph type="title"/>
          </p:nvPr>
        </p:nvSpPr>
        <p:spPr/>
        <p:txBody>
          <a:bodyPr/>
          <a:lstStyle/>
          <a:p>
            <a:r>
              <a:rPr lang="en-US" sz="3600" b="1"/>
              <a:t>8237: Block Diagram</a:t>
            </a:r>
          </a:p>
        </p:txBody>
      </p:sp>
      <p:pic>
        <p:nvPicPr>
          <p:cNvPr id="446467" name="Picture 3"/>
          <p:cNvPicPr>
            <a:picLocks noGrp="1" noChangeAspect="1" noChangeArrowheads="1"/>
          </p:cNvPicPr>
          <p:nvPr>
            <p:ph type="body" idx="1"/>
          </p:nvPr>
        </p:nvPicPr>
        <p:blipFill>
          <a:blip r:embed="rId2"/>
          <a:srcRect/>
          <a:stretch>
            <a:fillRect/>
          </a:stretch>
        </p:blip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AEB5E0-EEEF-4248-84DF-4FB5D67B8A76}" type="slidenum">
              <a:rPr lang="en-US"/>
              <a:pPr/>
              <a:t>29</a:t>
            </a:fld>
            <a:endParaRPr lang="en-US"/>
          </a:p>
        </p:txBody>
      </p:sp>
      <p:sp>
        <p:nvSpPr>
          <p:cNvPr id="447490" name="Rectangle 2"/>
          <p:cNvSpPr>
            <a:spLocks noGrp="1" noChangeArrowheads="1"/>
          </p:cNvSpPr>
          <p:nvPr>
            <p:ph type="title"/>
          </p:nvPr>
        </p:nvSpPr>
        <p:spPr/>
        <p:txBody>
          <a:bodyPr/>
          <a:lstStyle/>
          <a:p>
            <a:r>
              <a:rPr lang="en-US" sz="3600" b="1"/>
              <a:t>8237: Register Organization</a:t>
            </a:r>
          </a:p>
        </p:txBody>
      </p:sp>
      <p:pic>
        <p:nvPicPr>
          <p:cNvPr id="447491" name="Picture 3"/>
          <p:cNvPicPr>
            <a:picLocks noGrp="1" noChangeAspect="1" noChangeArrowheads="1"/>
          </p:cNvPicPr>
          <p:nvPr>
            <p:ph type="body" idx="1"/>
          </p:nvPr>
        </p:nvPicPr>
        <p:blipFill>
          <a:blip r:embed="rId2"/>
          <a:srcRect/>
          <a:stretch>
            <a:fillRect/>
          </a:stretch>
        </p:blipFill>
        <p:spPr>
          <a:xfrm>
            <a:off x="838200" y="838200"/>
            <a:ext cx="7467600" cy="5791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AAB8F0-DE84-4AF3-AF61-801371F458FE}" type="slidenum">
              <a:rPr lang="en-US"/>
              <a:pPr/>
              <a:t>3</a:t>
            </a:fld>
            <a:endParaRPr lang="en-US"/>
          </a:p>
        </p:txBody>
      </p:sp>
      <p:sp>
        <p:nvSpPr>
          <p:cNvPr id="411650" name="Rectangle 2"/>
          <p:cNvSpPr>
            <a:spLocks noGrp="1" noChangeArrowheads="1"/>
          </p:cNvSpPr>
          <p:nvPr>
            <p:ph type="title"/>
          </p:nvPr>
        </p:nvSpPr>
        <p:spPr/>
        <p:txBody>
          <a:bodyPr/>
          <a:lstStyle/>
          <a:p>
            <a:r>
              <a:rPr lang="en-US" sz="3600" b="1"/>
              <a:t>8257: DMA CONTROLLER</a:t>
            </a:r>
          </a:p>
        </p:txBody>
      </p:sp>
      <p:sp>
        <p:nvSpPr>
          <p:cNvPr id="411651" name="Rectangle 3"/>
          <p:cNvSpPr>
            <a:spLocks noGrp="1" noChangeArrowheads="1"/>
          </p:cNvSpPr>
          <p:nvPr>
            <p:ph type="body" idx="1"/>
          </p:nvPr>
        </p:nvSpPr>
        <p:spPr/>
        <p:txBody>
          <a:bodyPr/>
          <a:lstStyle/>
          <a:p>
            <a:pPr>
              <a:lnSpc>
                <a:spcPct val="90000"/>
              </a:lnSpc>
            </a:pPr>
            <a:r>
              <a:rPr lang="en-US" sz="2800"/>
              <a:t>Intel’s 8251 is a four channel DMA controller designed to be interfaced with their family of microprocessors.</a:t>
            </a:r>
          </a:p>
          <a:p>
            <a:pPr>
              <a:lnSpc>
                <a:spcPct val="90000"/>
              </a:lnSpc>
            </a:pPr>
            <a:r>
              <a:rPr lang="en-US" sz="2800"/>
              <a:t>The 8257 performs the DMA operation over four independent DMA channels. </a:t>
            </a:r>
          </a:p>
          <a:p>
            <a:pPr>
              <a:lnSpc>
                <a:spcPct val="90000"/>
              </a:lnSpc>
            </a:pPr>
            <a:r>
              <a:rPr lang="en-US" sz="2800"/>
              <a:t>Each of the four channels of 8257 has a pair of two 16 bit registers, viz. DMA address register and terminal count register. </a:t>
            </a:r>
          </a:p>
          <a:p>
            <a:pPr>
              <a:lnSpc>
                <a:spcPct val="90000"/>
              </a:lnSpc>
            </a:pPr>
            <a:r>
              <a:rPr lang="en-US" sz="2800"/>
              <a:t>Also, there are two common registers for all the channels, namely, mode set register. </a:t>
            </a:r>
          </a:p>
          <a:p>
            <a:pPr>
              <a:lnSpc>
                <a:spcPct val="90000"/>
              </a:lnSpc>
            </a:pPr>
            <a:r>
              <a:rPr lang="en-US" sz="2800"/>
              <a:t>Thus there are a total of ten registers. The CPU selects one of these ten registers using address lines A0 – A3.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p:txBody>
          <a:bodyPr/>
          <a:lstStyle/>
          <a:p>
            <a:fld id="{98252C7C-9262-4764-A6ED-D685916CC275}" type="slidenum">
              <a:rPr lang="en-US"/>
              <a:pPr/>
              <a:t>30</a:t>
            </a:fld>
            <a:endParaRPr lang="en-US"/>
          </a:p>
        </p:txBody>
      </p:sp>
      <p:sp>
        <p:nvSpPr>
          <p:cNvPr id="448514" name="Rectangle 2"/>
          <p:cNvSpPr>
            <a:spLocks noGrp="1" noChangeArrowheads="1"/>
          </p:cNvSpPr>
          <p:nvPr>
            <p:ph type="title" sz="quarter"/>
          </p:nvPr>
        </p:nvSpPr>
        <p:spPr/>
        <p:txBody>
          <a:bodyPr/>
          <a:lstStyle/>
          <a:p>
            <a:r>
              <a:rPr lang="en-US" sz="3600" b="1"/>
              <a:t>8237: Register Organization</a:t>
            </a:r>
          </a:p>
        </p:txBody>
      </p:sp>
      <p:pic>
        <p:nvPicPr>
          <p:cNvPr id="448516" name="Picture 4"/>
          <p:cNvPicPr>
            <a:picLocks noGrp="1" noChangeAspect="1" noChangeArrowheads="1"/>
          </p:cNvPicPr>
          <p:nvPr>
            <p:ph sz="quarter" idx="1"/>
          </p:nvPr>
        </p:nvPicPr>
        <p:blipFill>
          <a:blip r:embed="rId2"/>
          <a:srcRect/>
          <a:stretch>
            <a:fillRect/>
          </a:stretch>
        </p:blipFill>
        <p:spPr>
          <a:xfrm>
            <a:off x="152400" y="762000"/>
            <a:ext cx="4343400" cy="2705100"/>
          </a:xfrm>
          <a:ln>
            <a:solidFill>
              <a:schemeClr val="tx1"/>
            </a:solidFill>
          </a:ln>
        </p:spPr>
      </p:pic>
      <p:pic>
        <p:nvPicPr>
          <p:cNvPr id="448518" name="Picture 6"/>
          <p:cNvPicPr>
            <a:picLocks noGrp="1" noChangeAspect="1" noChangeArrowheads="1"/>
          </p:cNvPicPr>
          <p:nvPr>
            <p:ph sz="quarter" idx="3"/>
          </p:nvPr>
        </p:nvPicPr>
        <p:blipFill>
          <a:blip r:embed="rId3"/>
          <a:srcRect/>
          <a:stretch>
            <a:fillRect/>
          </a:stretch>
        </p:blipFill>
        <p:spPr>
          <a:xfrm>
            <a:off x="152400" y="3771900"/>
            <a:ext cx="4343400" cy="2705100"/>
          </a:xfrm>
          <a:ln>
            <a:solidFill>
              <a:schemeClr val="tx1"/>
            </a:solidFill>
          </a:ln>
        </p:spPr>
      </p:pic>
      <p:pic>
        <p:nvPicPr>
          <p:cNvPr id="448519" name="Picture 7"/>
          <p:cNvPicPr>
            <a:picLocks noGrp="1" noChangeAspect="1" noChangeArrowheads="1"/>
          </p:cNvPicPr>
          <p:nvPr>
            <p:ph sz="quarter" idx="4"/>
          </p:nvPr>
        </p:nvPicPr>
        <p:blipFill>
          <a:blip r:embed="rId4"/>
          <a:srcRect/>
          <a:stretch>
            <a:fillRect/>
          </a:stretch>
        </p:blipFill>
        <p:spPr>
          <a:xfrm>
            <a:off x="4572000" y="762000"/>
            <a:ext cx="4572000" cy="5715000"/>
          </a:xfrm>
          <a:ln>
            <a:solidFill>
              <a:schemeClr val="tx1"/>
            </a:solid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A0ECEE9-E6E3-4DBA-B26F-7AB271561EC1}" type="slidenum">
              <a:rPr lang="en-US"/>
              <a:pPr/>
              <a:t>31</a:t>
            </a:fld>
            <a:endParaRPr lang="en-US"/>
          </a:p>
        </p:txBody>
      </p:sp>
      <p:sp>
        <p:nvSpPr>
          <p:cNvPr id="442370" name="Rectangle 2"/>
          <p:cNvSpPr>
            <a:spLocks noGrp="1" noChangeArrowheads="1"/>
          </p:cNvSpPr>
          <p:nvPr>
            <p:ph type="title"/>
          </p:nvPr>
        </p:nvSpPr>
        <p:spPr/>
        <p:txBody>
          <a:bodyPr/>
          <a:lstStyle/>
          <a:p>
            <a:r>
              <a:rPr lang="en-US" sz="3600" b="1"/>
              <a:t>8237: Signal Description</a:t>
            </a:r>
          </a:p>
        </p:txBody>
      </p:sp>
      <p:sp>
        <p:nvSpPr>
          <p:cNvPr id="442371" name="Rectangle 3"/>
          <p:cNvSpPr>
            <a:spLocks noGrp="1" noChangeArrowheads="1"/>
          </p:cNvSpPr>
          <p:nvPr>
            <p:ph type="body" idx="1"/>
          </p:nvPr>
        </p:nvSpPr>
        <p:spPr/>
        <p:txBody>
          <a:bodyPr/>
          <a:lstStyle/>
          <a:p>
            <a:pPr>
              <a:lnSpc>
                <a:spcPct val="80000"/>
              </a:lnSpc>
            </a:pPr>
            <a:r>
              <a:rPr lang="en-US" sz="2400" b="1"/>
              <a:t>HLDA (Hold Acknowledge) </a:t>
            </a:r>
            <a:r>
              <a:rPr lang="en-US" sz="2400"/>
              <a:t>this active – high input signal is to be connected with HLDA pin of the CPU, to indicate to the 8237 that the CPU has relinquished the control of the bus, as a response to a bus request.</a:t>
            </a:r>
            <a:endParaRPr lang="en-US" sz="2400" b="1"/>
          </a:p>
          <a:p>
            <a:pPr>
              <a:lnSpc>
                <a:spcPct val="80000"/>
              </a:lnSpc>
            </a:pPr>
            <a:endParaRPr lang="en-US" sz="300" b="1"/>
          </a:p>
          <a:p>
            <a:pPr>
              <a:lnSpc>
                <a:spcPct val="80000"/>
              </a:lnSpc>
            </a:pPr>
            <a:r>
              <a:rPr lang="en-US" sz="2400" b="1"/>
              <a:t>DRQ0 – DRQ3 (DMA Request Input) </a:t>
            </a:r>
            <a:r>
              <a:rPr lang="en-US" sz="2400"/>
              <a:t>these are active – high input lines are the individual channel request inputs, driven by the peripheral devices to request a DMA service. DREQ0 has the highest priority while DREQ3 has the lowest one.</a:t>
            </a:r>
            <a:endParaRPr lang="en-US" sz="2400" b="1"/>
          </a:p>
          <a:p>
            <a:pPr>
              <a:lnSpc>
                <a:spcPct val="80000"/>
              </a:lnSpc>
            </a:pPr>
            <a:endParaRPr lang="en-US" sz="700" b="1"/>
          </a:p>
          <a:p>
            <a:pPr>
              <a:lnSpc>
                <a:spcPct val="80000"/>
              </a:lnSpc>
            </a:pPr>
            <a:r>
              <a:rPr lang="en-US" sz="2400" b="1"/>
              <a:t>DB0 –DB7(Data Bus)  </a:t>
            </a:r>
            <a:r>
              <a:rPr lang="en-US" sz="2400"/>
              <a:t>These are bidirectional lines used to  transfer data to/from I/O or memory. During I/O read, the contents of address register, status register, temporary register or word count register are sent to the CPU over these lines.</a:t>
            </a:r>
            <a:endParaRPr lang="en-US" sz="2400" b="1"/>
          </a:p>
          <a:p>
            <a:pPr>
              <a:lnSpc>
                <a:spcPct val="80000"/>
              </a:lnSpc>
            </a:pPr>
            <a:endParaRPr lang="en-US" sz="900" b="1"/>
          </a:p>
          <a:p>
            <a:pPr>
              <a:lnSpc>
                <a:spcPct val="80000"/>
              </a:lnSpc>
            </a:pPr>
            <a:r>
              <a:rPr lang="en-US" sz="2400" b="1"/>
              <a:t>IOR Bar </a:t>
            </a:r>
            <a:r>
              <a:rPr lang="en-US" sz="2400"/>
              <a:t>I/O read is a bidirectional active – low line. In idle cycle or slave mode, this is an input control signal used by the CPU to read its registers.</a:t>
            </a:r>
            <a:endParaRPr lang="en-US" sz="24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A2057B-E4DF-4373-8244-6142D20AB338}" type="slidenum">
              <a:rPr lang="en-US"/>
              <a:pPr/>
              <a:t>32</a:t>
            </a:fld>
            <a:endParaRPr lang="en-US"/>
          </a:p>
        </p:txBody>
      </p:sp>
      <p:sp>
        <p:nvSpPr>
          <p:cNvPr id="443394" name="Rectangle 2"/>
          <p:cNvSpPr>
            <a:spLocks noGrp="1" noChangeArrowheads="1"/>
          </p:cNvSpPr>
          <p:nvPr>
            <p:ph type="title"/>
          </p:nvPr>
        </p:nvSpPr>
        <p:spPr/>
        <p:txBody>
          <a:bodyPr/>
          <a:lstStyle/>
          <a:p>
            <a:r>
              <a:rPr lang="en-US" sz="3600" b="1"/>
              <a:t>8237: Signal Description</a:t>
            </a:r>
          </a:p>
        </p:txBody>
      </p:sp>
      <p:sp>
        <p:nvSpPr>
          <p:cNvPr id="443395" name="Rectangle 3"/>
          <p:cNvSpPr>
            <a:spLocks noGrp="1" noChangeArrowheads="1"/>
          </p:cNvSpPr>
          <p:nvPr>
            <p:ph type="body" idx="1"/>
          </p:nvPr>
        </p:nvSpPr>
        <p:spPr/>
        <p:txBody>
          <a:bodyPr/>
          <a:lstStyle/>
          <a:p>
            <a:pPr>
              <a:lnSpc>
                <a:spcPct val="90000"/>
              </a:lnSpc>
            </a:pPr>
            <a:r>
              <a:rPr lang="en-US" sz="2400" b="1"/>
              <a:t>IOW bar </a:t>
            </a:r>
            <a:r>
              <a:rPr lang="en-US" sz="2400"/>
              <a:t>I/O write is a bidirectional active – low line. In idle cycle, this is an input control signal used by the CPU to load information into the 8237.</a:t>
            </a:r>
            <a:endParaRPr lang="en-US" sz="2400" b="1"/>
          </a:p>
          <a:p>
            <a:pPr>
              <a:lnSpc>
                <a:spcPct val="90000"/>
              </a:lnSpc>
            </a:pPr>
            <a:r>
              <a:rPr lang="en-US" sz="2400" b="1"/>
              <a:t>A0-A3 </a:t>
            </a:r>
            <a:r>
              <a:rPr lang="en-US" sz="2400"/>
              <a:t>These four least significant address lines are bidirectional three state signals. In idle cycle, they are inputs and are used by CPU to address the control registers to be read or written. In an active cycle, they provide the lowest four bits of the output addresses generated by 8237.</a:t>
            </a:r>
            <a:endParaRPr lang="en-US" sz="2400" b="1"/>
          </a:p>
          <a:p>
            <a:pPr>
              <a:lnSpc>
                <a:spcPct val="90000"/>
              </a:lnSpc>
            </a:pPr>
            <a:r>
              <a:rPr lang="en-US" sz="2400" b="1"/>
              <a:t>A4 – A7 </a:t>
            </a:r>
            <a:r>
              <a:rPr lang="en-US" sz="2400"/>
              <a:t>These are the four most significant address lines activated only during DMA services to generate the respective address bits.</a:t>
            </a:r>
            <a:endParaRPr lang="en-US" sz="2400" b="1"/>
          </a:p>
          <a:p>
            <a:pPr>
              <a:lnSpc>
                <a:spcPct val="90000"/>
              </a:lnSpc>
            </a:pPr>
            <a:r>
              <a:rPr lang="en-US" sz="2400" b="1"/>
              <a:t>HRQ (Hold Request) </a:t>
            </a:r>
            <a:r>
              <a:rPr lang="en-US" sz="2400"/>
              <a:t>The HRQ is an output pin used to request the control of the system bus from CPU. If the corresponding mask bit is not set, every valid DREQ to 8237 will issue a HRQ signal to the CPU.</a:t>
            </a:r>
            <a:endParaRPr lang="en-US"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AD6D956-7FA4-41D3-AE55-9CE79AFE1E91}" type="slidenum">
              <a:rPr lang="en-US"/>
              <a:pPr/>
              <a:t>33</a:t>
            </a:fld>
            <a:endParaRPr lang="en-US"/>
          </a:p>
        </p:txBody>
      </p:sp>
      <p:sp>
        <p:nvSpPr>
          <p:cNvPr id="444418" name="Rectangle 2"/>
          <p:cNvSpPr>
            <a:spLocks noGrp="1" noChangeArrowheads="1"/>
          </p:cNvSpPr>
          <p:nvPr>
            <p:ph type="title"/>
          </p:nvPr>
        </p:nvSpPr>
        <p:spPr/>
        <p:txBody>
          <a:bodyPr/>
          <a:lstStyle/>
          <a:p>
            <a:r>
              <a:rPr lang="en-US" sz="3600" b="1"/>
              <a:t>8237: Signal Description</a:t>
            </a:r>
          </a:p>
        </p:txBody>
      </p:sp>
      <p:sp>
        <p:nvSpPr>
          <p:cNvPr id="444419" name="Rectangle 3"/>
          <p:cNvSpPr>
            <a:spLocks noGrp="1" noChangeArrowheads="1"/>
          </p:cNvSpPr>
          <p:nvPr>
            <p:ph type="body" idx="1"/>
          </p:nvPr>
        </p:nvSpPr>
        <p:spPr/>
        <p:txBody>
          <a:bodyPr/>
          <a:lstStyle/>
          <a:p>
            <a:pPr>
              <a:lnSpc>
                <a:spcPct val="80000"/>
              </a:lnSpc>
            </a:pPr>
            <a:r>
              <a:rPr lang="en-US" sz="2400" b="1"/>
              <a:t>DACK0 Bar – DACK3 Bar (DMA acknowledge)</a:t>
            </a:r>
            <a:r>
              <a:rPr lang="en-US" sz="2400"/>
              <a:t> These DMA acknowledge output pins are used to indicate the individual peripheral that it has been granted a DMA cycle by the CPU, in coordination with 8237.</a:t>
            </a:r>
            <a:endParaRPr lang="en-US" sz="2400" b="1"/>
          </a:p>
          <a:p>
            <a:pPr>
              <a:lnSpc>
                <a:spcPct val="80000"/>
              </a:lnSpc>
            </a:pPr>
            <a:r>
              <a:rPr lang="en-US" sz="2400" b="1"/>
              <a:t>AEN (Address Enable) </a:t>
            </a:r>
            <a:r>
              <a:rPr lang="en-US" sz="2400"/>
              <a:t>This active high output enables the 8 bit latch that drives the upper 8 bit address bus.</a:t>
            </a:r>
            <a:endParaRPr lang="en-US" sz="2400" b="1"/>
          </a:p>
          <a:p>
            <a:pPr>
              <a:lnSpc>
                <a:spcPct val="80000"/>
              </a:lnSpc>
            </a:pPr>
            <a:r>
              <a:rPr lang="en-US" sz="2400" b="1"/>
              <a:t>ADSTB (Address Strobe) </a:t>
            </a:r>
            <a:r>
              <a:rPr lang="en-US" sz="2400"/>
              <a:t>This output line is used to strobe the upper address byte generated by 8237.</a:t>
            </a:r>
            <a:endParaRPr lang="en-US" sz="2400" b="1"/>
          </a:p>
          <a:p>
            <a:pPr>
              <a:lnSpc>
                <a:spcPct val="80000"/>
              </a:lnSpc>
            </a:pPr>
            <a:r>
              <a:rPr lang="en-US" sz="2400" b="1"/>
              <a:t>MEMR Bar </a:t>
            </a:r>
            <a:r>
              <a:rPr lang="en-US" sz="2400"/>
              <a:t>This active – low output is used to access data from the selected memory location, during DMA read or memory to memory transfer.</a:t>
            </a:r>
            <a:endParaRPr lang="en-US" sz="2400" b="1"/>
          </a:p>
          <a:p>
            <a:pPr>
              <a:lnSpc>
                <a:spcPct val="80000"/>
              </a:lnSpc>
            </a:pPr>
            <a:r>
              <a:rPr lang="en-US" sz="2400" b="1"/>
              <a:t>MEMW</a:t>
            </a:r>
            <a:r>
              <a:rPr lang="en-US" sz="2400"/>
              <a:t> </a:t>
            </a:r>
            <a:r>
              <a:rPr lang="en-US" sz="2400" b="1"/>
              <a:t>Bar </a:t>
            </a:r>
            <a:r>
              <a:rPr lang="en-US" sz="2400"/>
              <a:t>This active – low output is used to write data to the selected memory location, during DMA write or a memory to memory transfer</a:t>
            </a:r>
          </a:p>
          <a:p>
            <a:pPr>
              <a:lnSpc>
                <a:spcPct val="80000"/>
              </a:lnSpc>
            </a:pPr>
            <a:r>
              <a:rPr lang="en-US" sz="2400" b="1"/>
              <a:t>EOP bar (End of Process) </a:t>
            </a:r>
            <a:r>
              <a:rPr lang="en-US" sz="2400"/>
              <a:t>This is an active low bidirectional (input or output) pin, used to indicate the completion of DMA operation.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408D44-23DA-4DE6-AC13-A19D3D69EC8E}" type="slidenum">
              <a:rPr lang="en-US"/>
              <a:pPr/>
              <a:t>34</a:t>
            </a:fld>
            <a:endParaRPr lang="en-US"/>
          </a:p>
        </p:txBody>
      </p:sp>
      <p:sp>
        <p:nvSpPr>
          <p:cNvPr id="451586" name="Rectangle 2"/>
          <p:cNvSpPr>
            <a:spLocks noGrp="1" noChangeArrowheads="1"/>
          </p:cNvSpPr>
          <p:nvPr>
            <p:ph type="title"/>
          </p:nvPr>
        </p:nvSpPr>
        <p:spPr/>
        <p:txBody>
          <a:bodyPr/>
          <a:lstStyle/>
          <a:p>
            <a:r>
              <a:rPr lang="en-US" sz="3600" b="1"/>
              <a:t>8237: Pin Diagram</a:t>
            </a:r>
          </a:p>
        </p:txBody>
      </p:sp>
      <p:pic>
        <p:nvPicPr>
          <p:cNvPr id="451587" name="Picture 3"/>
          <p:cNvPicPr>
            <a:picLocks noGrp="1" noChangeAspect="1" noChangeArrowheads="1"/>
          </p:cNvPicPr>
          <p:nvPr>
            <p:ph type="body" idx="1"/>
          </p:nvPr>
        </p:nvPicPr>
        <p:blipFill>
          <a:blip r:embed="rId2"/>
          <a:srcRect/>
          <a:stretch>
            <a:fillRect/>
          </a:stretch>
        </p:blipFill>
        <p:spPr>
          <a:xfrm>
            <a:off x="1676400" y="709613"/>
            <a:ext cx="5638800" cy="60198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49D0C1-0B17-465B-B3C4-0DC010D959B0}" type="slidenum">
              <a:rPr lang="en-US"/>
              <a:pPr/>
              <a:t>35</a:t>
            </a:fld>
            <a:endParaRPr lang="en-US"/>
          </a:p>
        </p:txBody>
      </p:sp>
      <p:sp>
        <p:nvSpPr>
          <p:cNvPr id="452610" name="Rectangle 2"/>
          <p:cNvSpPr>
            <a:spLocks noGrp="1" noChangeArrowheads="1"/>
          </p:cNvSpPr>
          <p:nvPr>
            <p:ph type="title"/>
          </p:nvPr>
        </p:nvSpPr>
        <p:spPr/>
        <p:txBody>
          <a:bodyPr/>
          <a:lstStyle/>
          <a:p>
            <a:r>
              <a:rPr lang="en-US" sz="3600" b="1"/>
              <a:t>8237: DMA Operations</a:t>
            </a:r>
          </a:p>
        </p:txBody>
      </p:sp>
      <p:sp>
        <p:nvSpPr>
          <p:cNvPr id="452611" name="Rectangle 3"/>
          <p:cNvSpPr>
            <a:spLocks noGrp="1" noChangeArrowheads="1"/>
          </p:cNvSpPr>
          <p:nvPr>
            <p:ph type="body" idx="1"/>
          </p:nvPr>
        </p:nvSpPr>
        <p:spPr/>
        <p:txBody>
          <a:bodyPr/>
          <a:lstStyle/>
          <a:p>
            <a:pPr>
              <a:lnSpc>
                <a:spcPct val="80000"/>
              </a:lnSpc>
            </a:pPr>
            <a:r>
              <a:rPr lang="en-US" sz="2000"/>
              <a:t>The 8237 operates in two cycles, </a:t>
            </a:r>
          </a:p>
          <a:p>
            <a:pPr lvl="1">
              <a:lnSpc>
                <a:spcPct val="80000"/>
              </a:lnSpc>
            </a:pPr>
            <a:r>
              <a:rPr lang="en-US" sz="1800"/>
              <a:t>idle or passive cycle and </a:t>
            </a:r>
          </a:p>
          <a:p>
            <a:pPr lvl="1">
              <a:lnSpc>
                <a:spcPct val="80000"/>
              </a:lnSpc>
            </a:pPr>
            <a:r>
              <a:rPr lang="en-US" sz="1800"/>
              <a:t>active cycle. </a:t>
            </a:r>
          </a:p>
          <a:p>
            <a:pPr>
              <a:lnSpc>
                <a:spcPct val="80000"/>
              </a:lnSpc>
            </a:pPr>
            <a:r>
              <a:rPr lang="en-US" sz="2000"/>
              <a:t>Each cycle contains a fixed number of states. The 8237 can assume six states. When it is in active cycle. During idle cycle, it is in state SI (idle state).</a:t>
            </a:r>
          </a:p>
          <a:p>
            <a:pPr>
              <a:lnSpc>
                <a:spcPct val="80000"/>
              </a:lnSpc>
            </a:pPr>
            <a:r>
              <a:rPr lang="en-US" sz="2000"/>
              <a:t>The 8237 is initially in a state SI, i.e. an idle state where the 8237 does not have any valid pending DMA request. </a:t>
            </a:r>
          </a:p>
          <a:p>
            <a:pPr>
              <a:lnSpc>
                <a:spcPct val="80000"/>
              </a:lnSpc>
            </a:pPr>
            <a:r>
              <a:rPr lang="en-US" sz="2000"/>
              <a:t>Once there is a DMA request, the 8237 enters state S0, which is the first state of the DMA operation. </a:t>
            </a:r>
          </a:p>
          <a:p>
            <a:pPr>
              <a:lnSpc>
                <a:spcPct val="80000"/>
              </a:lnSpc>
            </a:pPr>
            <a:r>
              <a:rPr lang="en-US" sz="2000"/>
              <a:t>When the 8237 requests the CPU for a DMA operation, and the CPU has not acknowledged the request, the 8237 waits in S0 state. </a:t>
            </a:r>
          </a:p>
          <a:p>
            <a:pPr>
              <a:lnSpc>
                <a:spcPct val="80000"/>
              </a:lnSpc>
            </a:pPr>
            <a:r>
              <a:rPr lang="en-US" sz="2000"/>
              <a:t>The acknowledge signal from the CPU indicates that the data transfer may now begin. </a:t>
            </a:r>
          </a:p>
          <a:p>
            <a:pPr>
              <a:lnSpc>
                <a:spcPct val="80000"/>
              </a:lnSpc>
            </a:pPr>
            <a:r>
              <a:rPr lang="en-US" sz="2000"/>
              <a:t>The S1, S2, S3 and S4 are the working states of DMA operation, in which the actual data transfer carried out. </a:t>
            </a:r>
          </a:p>
          <a:p>
            <a:pPr>
              <a:lnSpc>
                <a:spcPct val="80000"/>
              </a:lnSpc>
            </a:pPr>
            <a:r>
              <a:rPr lang="en-US" sz="2000"/>
              <a:t>If more time is required to complete a transfer (by the peripheral) than that is allowed (by the controller), wait states (Sw) may be inserted between S2, S3 and S4 using the READY pin of 8237.</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8F04EB-526E-4EE5-85E8-52DF29F0117A}" type="slidenum">
              <a:rPr lang="en-US"/>
              <a:pPr/>
              <a:t>36</a:t>
            </a:fld>
            <a:endParaRPr lang="en-US"/>
          </a:p>
        </p:txBody>
      </p:sp>
      <p:sp>
        <p:nvSpPr>
          <p:cNvPr id="453634" name="Rectangle 2"/>
          <p:cNvSpPr>
            <a:spLocks noGrp="1" noChangeArrowheads="1"/>
          </p:cNvSpPr>
          <p:nvPr>
            <p:ph type="title"/>
          </p:nvPr>
        </p:nvSpPr>
        <p:spPr/>
        <p:txBody>
          <a:bodyPr/>
          <a:lstStyle/>
          <a:p>
            <a:r>
              <a:rPr lang="en-US" sz="3600" b="1"/>
              <a:t>8237: Transfer Modes</a:t>
            </a:r>
          </a:p>
        </p:txBody>
      </p:sp>
      <p:sp>
        <p:nvSpPr>
          <p:cNvPr id="453635" name="Rectangle 3"/>
          <p:cNvSpPr>
            <a:spLocks noGrp="1" noChangeArrowheads="1"/>
          </p:cNvSpPr>
          <p:nvPr>
            <p:ph type="body" idx="1"/>
          </p:nvPr>
        </p:nvSpPr>
        <p:spPr/>
        <p:txBody>
          <a:bodyPr/>
          <a:lstStyle/>
          <a:p>
            <a:pPr>
              <a:lnSpc>
                <a:spcPct val="90000"/>
              </a:lnSpc>
            </a:pPr>
            <a:r>
              <a:rPr lang="en-US" sz="2400" b="1"/>
              <a:t>Single Transfer Mode</a:t>
            </a:r>
            <a:endParaRPr lang="en-US" sz="2400"/>
          </a:p>
          <a:p>
            <a:pPr lvl="1">
              <a:lnSpc>
                <a:spcPct val="90000"/>
              </a:lnSpc>
            </a:pPr>
            <a:r>
              <a:rPr lang="en-US" sz="2000"/>
              <a:t>In this mode, the device transfers only one byte per request.</a:t>
            </a:r>
            <a:endParaRPr lang="en-US" sz="2000" b="1"/>
          </a:p>
          <a:p>
            <a:pPr>
              <a:lnSpc>
                <a:spcPct val="90000"/>
              </a:lnSpc>
            </a:pPr>
            <a:r>
              <a:rPr lang="en-US" sz="2400" b="1"/>
              <a:t>Block Transfer Mode</a:t>
            </a:r>
            <a:endParaRPr lang="en-US" sz="2400"/>
          </a:p>
          <a:p>
            <a:pPr lvl="1">
              <a:lnSpc>
                <a:spcPct val="90000"/>
              </a:lnSpc>
            </a:pPr>
            <a:r>
              <a:rPr lang="en-US" sz="2000"/>
              <a:t>In this mode, the 8237 is activated by DREQ to continue the transfer until a Tc is reached, i.e. a block of data is transferred.</a:t>
            </a:r>
            <a:endParaRPr lang="en-US" sz="2000" b="1"/>
          </a:p>
          <a:p>
            <a:pPr>
              <a:lnSpc>
                <a:spcPct val="90000"/>
              </a:lnSpc>
            </a:pPr>
            <a:r>
              <a:rPr lang="en-US" sz="2400" b="1"/>
              <a:t>Demand Transfer Mode</a:t>
            </a:r>
            <a:endParaRPr lang="en-US" sz="2400"/>
          </a:p>
          <a:p>
            <a:pPr lvl="1">
              <a:lnSpc>
                <a:spcPct val="90000"/>
              </a:lnSpc>
            </a:pPr>
            <a:r>
              <a:rPr lang="en-US" sz="2000"/>
              <a:t>In this mode, the device continues transfers until a TC is reached or an external EOP bar is detected or the DREQ signal goes inactive.</a:t>
            </a:r>
            <a:endParaRPr lang="en-US" sz="2000" b="1"/>
          </a:p>
          <a:p>
            <a:pPr>
              <a:lnSpc>
                <a:spcPct val="90000"/>
              </a:lnSpc>
            </a:pPr>
            <a:r>
              <a:rPr lang="en-US" sz="2400" b="1"/>
              <a:t>Cascade Mode</a:t>
            </a:r>
            <a:endParaRPr lang="en-US" sz="2400"/>
          </a:p>
          <a:p>
            <a:pPr lvl="1">
              <a:lnSpc>
                <a:spcPct val="90000"/>
              </a:lnSpc>
            </a:pPr>
            <a:r>
              <a:rPr lang="en-US" sz="2000"/>
              <a:t>In this mode, more than one 8237can be connected together to provide more than four DMA channels.</a:t>
            </a:r>
          </a:p>
          <a:p>
            <a:pPr>
              <a:lnSpc>
                <a:spcPct val="90000"/>
              </a:lnSpc>
            </a:pPr>
            <a:r>
              <a:rPr lang="en-US" sz="2400" b="1"/>
              <a:t>Memory to memory Transfer</a:t>
            </a:r>
          </a:p>
          <a:p>
            <a:pPr lvl="1">
              <a:lnSpc>
                <a:spcPct val="90000"/>
              </a:lnSpc>
            </a:pPr>
            <a:r>
              <a:rPr lang="en-US" sz="2000"/>
              <a:t>To perform the transfer of a block of data from one set of memory address to another one, this transfer mode is used.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52C708C-D0D2-4729-B70B-C5F0FEA5027A}" type="slidenum">
              <a:rPr lang="en-US"/>
              <a:pPr/>
              <a:t>37</a:t>
            </a:fld>
            <a:endParaRPr lang="en-US"/>
          </a:p>
        </p:txBody>
      </p:sp>
      <p:sp>
        <p:nvSpPr>
          <p:cNvPr id="454658" name="Rectangle 2"/>
          <p:cNvSpPr>
            <a:spLocks noGrp="1" noChangeArrowheads="1"/>
          </p:cNvSpPr>
          <p:nvPr>
            <p:ph type="title"/>
          </p:nvPr>
        </p:nvSpPr>
        <p:spPr/>
        <p:txBody>
          <a:bodyPr/>
          <a:lstStyle/>
          <a:p>
            <a:r>
              <a:rPr lang="en-US" sz="3600"/>
              <a:t>8237: </a:t>
            </a:r>
            <a:r>
              <a:rPr lang="en-US" sz="3600" b="1"/>
              <a:t>Address Generation</a:t>
            </a:r>
            <a:endParaRPr lang="en-US" sz="3600"/>
          </a:p>
        </p:txBody>
      </p:sp>
      <p:sp>
        <p:nvSpPr>
          <p:cNvPr id="454659" name="Rectangle 3"/>
          <p:cNvSpPr>
            <a:spLocks noGrp="1" noChangeArrowheads="1"/>
          </p:cNvSpPr>
          <p:nvPr>
            <p:ph type="body" idx="1"/>
          </p:nvPr>
        </p:nvSpPr>
        <p:spPr/>
        <p:txBody>
          <a:bodyPr/>
          <a:lstStyle/>
          <a:p>
            <a:r>
              <a:rPr lang="en-US" sz="2800"/>
              <a:t>The 8237 multiplexes the eight higher order bits (A8 – A15) on data lines. </a:t>
            </a:r>
          </a:p>
          <a:p>
            <a:r>
              <a:rPr lang="en-US" sz="2800"/>
              <a:t>The state (idle) is used to transfer the higher order address bits to a latch from which they are to be placed on the address bus. </a:t>
            </a:r>
          </a:p>
          <a:p>
            <a:r>
              <a:rPr lang="en-US" sz="2800"/>
              <a:t>The falling edge of the Address Strobe (ADSTB) signal  is used to load these higher address bits from data lines to the latch while that of AEN is used to place the same to the system address bus through a tristate buffer. </a:t>
            </a:r>
          </a:p>
          <a:p>
            <a:r>
              <a:rPr lang="en-US" sz="2800"/>
              <a:t>The lower order address A0 – A7 is directly generated by 8237 on its A0 –A7 pins.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22C759D-BF8C-4A0D-955F-026F77CA035B}" type="slidenum">
              <a:rPr lang="en-US"/>
              <a:pPr/>
              <a:t>38</a:t>
            </a:fld>
            <a:endParaRPr lang="en-US"/>
          </a:p>
        </p:txBody>
      </p:sp>
      <p:sp>
        <p:nvSpPr>
          <p:cNvPr id="455682" name="Rectangle 2"/>
          <p:cNvSpPr>
            <a:spLocks noGrp="1" noChangeArrowheads="1"/>
          </p:cNvSpPr>
          <p:nvPr>
            <p:ph type="title"/>
          </p:nvPr>
        </p:nvSpPr>
        <p:spPr/>
        <p:txBody>
          <a:bodyPr/>
          <a:lstStyle/>
          <a:p>
            <a:r>
              <a:rPr lang="en-US" sz="3600"/>
              <a:t>8237: Commands and Programming</a:t>
            </a:r>
          </a:p>
        </p:txBody>
      </p:sp>
      <p:sp>
        <p:nvSpPr>
          <p:cNvPr id="455683" name="Rectangle 3"/>
          <p:cNvSpPr>
            <a:spLocks noGrp="1" noChangeArrowheads="1"/>
          </p:cNvSpPr>
          <p:nvPr>
            <p:ph type="body" idx="1"/>
          </p:nvPr>
        </p:nvSpPr>
        <p:spPr/>
        <p:txBody>
          <a:bodyPr/>
          <a:lstStyle/>
          <a:p>
            <a:pPr>
              <a:lnSpc>
                <a:spcPct val="90000"/>
              </a:lnSpc>
            </a:pPr>
            <a:r>
              <a:rPr lang="en-US" sz="2400"/>
              <a:t>There are several commands which can be executed by 8237 when it is in program condition.</a:t>
            </a:r>
            <a:endParaRPr lang="en-US" sz="2400" b="1"/>
          </a:p>
          <a:p>
            <a:pPr>
              <a:lnSpc>
                <a:spcPct val="90000"/>
              </a:lnSpc>
            </a:pPr>
            <a:r>
              <a:rPr lang="en-US" sz="2400" b="1"/>
              <a:t>Clear First/Last Flip-Flop</a:t>
            </a:r>
            <a:r>
              <a:rPr lang="en-US" sz="2400"/>
              <a:t> </a:t>
            </a:r>
          </a:p>
          <a:p>
            <a:pPr lvl="1">
              <a:lnSpc>
                <a:spcPct val="90000"/>
              </a:lnSpc>
            </a:pPr>
            <a:r>
              <a:rPr lang="en-US" sz="2000"/>
              <a:t>as we have discussed in case of 8257, there exists an internal flip-flop in 8237 also which is called First/Last Flip-flop (F/L ff). This flip flop output decides whether the lower byte or the upper byte of the selected 16 bit register will be read or written.</a:t>
            </a:r>
            <a:endParaRPr lang="en-US" sz="2000" b="1"/>
          </a:p>
          <a:p>
            <a:pPr>
              <a:lnSpc>
                <a:spcPct val="90000"/>
              </a:lnSpc>
            </a:pPr>
            <a:r>
              <a:rPr lang="en-US" sz="2400" b="1"/>
              <a:t>Clear Mask Register </a:t>
            </a:r>
          </a:p>
          <a:p>
            <a:pPr lvl="1">
              <a:lnSpc>
                <a:spcPct val="90000"/>
              </a:lnSpc>
            </a:pPr>
            <a:r>
              <a:rPr lang="en-US" sz="2000"/>
              <a:t>as has been described earlier, a mask set register when set, may disable the DMA channels, so that the DMA requests are not entertained.</a:t>
            </a:r>
            <a:endParaRPr lang="en-US" sz="2000" b="1"/>
          </a:p>
          <a:p>
            <a:pPr>
              <a:lnSpc>
                <a:spcPct val="90000"/>
              </a:lnSpc>
            </a:pPr>
            <a:r>
              <a:rPr lang="en-US" sz="2400" b="1"/>
              <a:t>Master Clear Command</a:t>
            </a:r>
          </a:p>
          <a:p>
            <a:pPr lvl="1">
              <a:lnSpc>
                <a:spcPct val="90000"/>
              </a:lnSpc>
            </a:pPr>
            <a:r>
              <a:rPr lang="en-US" sz="2000"/>
              <a:t>Using this command, all the internal registers of 8237 are cleared, while all the bits of the mask registers are set. This means after executing this command, the DMA controller disables all the DMA channels and enters an idle cycle.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1E794904-A830-4A56-AC9F-AFD325FE6C9D}" type="slidenum">
              <a:rPr lang="en-US"/>
              <a:pPr/>
              <a:t>39</a:t>
            </a:fld>
            <a:endParaRPr lang="en-US"/>
          </a:p>
        </p:txBody>
      </p:sp>
      <p:sp>
        <p:nvSpPr>
          <p:cNvPr id="456708" name="Rectangle 4"/>
          <p:cNvSpPr>
            <a:spLocks noGrp="1" noChangeArrowheads="1"/>
          </p:cNvSpPr>
          <p:nvPr>
            <p:ph type="title"/>
          </p:nvPr>
        </p:nvSpPr>
        <p:spPr/>
        <p:txBody>
          <a:bodyPr/>
          <a:lstStyle/>
          <a:p>
            <a:r>
              <a:rPr lang="en-US" sz="3600"/>
              <a:t>8237: Commands and Programming</a:t>
            </a:r>
          </a:p>
        </p:txBody>
      </p:sp>
      <p:pic>
        <p:nvPicPr>
          <p:cNvPr id="456709" name="Picture 5"/>
          <p:cNvPicPr>
            <a:picLocks noGrp="1" noChangeAspect="1" noChangeArrowheads="1"/>
          </p:cNvPicPr>
          <p:nvPr>
            <p:ph type="body" sz="half" idx="1"/>
          </p:nvPr>
        </p:nvPicPr>
        <p:blipFill>
          <a:blip r:embed="rId2"/>
          <a:srcRect/>
          <a:stretch>
            <a:fillRect/>
          </a:stretch>
        </p:blipFill>
        <p:spPr>
          <a:xfrm>
            <a:off x="1676400" y="762000"/>
            <a:ext cx="5867400" cy="1995488"/>
          </a:xfrm>
        </p:spPr>
      </p:pic>
      <p:pic>
        <p:nvPicPr>
          <p:cNvPr id="456710" name="Picture 6"/>
          <p:cNvPicPr>
            <a:picLocks noGrp="1" noChangeAspect="1" noChangeArrowheads="1"/>
          </p:cNvPicPr>
          <p:nvPr>
            <p:ph type="body" sz="half" idx="2"/>
          </p:nvPr>
        </p:nvPicPr>
        <p:blipFill>
          <a:blip r:embed="rId3"/>
          <a:srcRect/>
          <a:stretch>
            <a:fillRect/>
          </a:stretch>
        </p:blipFill>
        <p:spPr>
          <a:xfrm>
            <a:off x="838200" y="2976563"/>
            <a:ext cx="7543800" cy="3810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0E6E0A2-C81B-47EF-87FA-19443F3AED3C}" type="slidenum">
              <a:rPr lang="en-US"/>
              <a:pPr/>
              <a:t>4</a:t>
            </a:fld>
            <a:endParaRPr lang="en-US"/>
          </a:p>
        </p:txBody>
      </p:sp>
      <p:sp>
        <p:nvSpPr>
          <p:cNvPr id="412674" name="Rectangle 2"/>
          <p:cNvSpPr>
            <a:spLocks noGrp="1" noChangeArrowheads="1"/>
          </p:cNvSpPr>
          <p:nvPr>
            <p:ph type="title"/>
          </p:nvPr>
        </p:nvSpPr>
        <p:spPr/>
        <p:txBody>
          <a:bodyPr/>
          <a:lstStyle/>
          <a:p>
            <a:r>
              <a:rPr lang="en-US" sz="3600" b="1"/>
              <a:t>8257: DMA CONTROLLER</a:t>
            </a:r>
          </a:p>
        </p:txBody>
      </p:sp>
      <p:sp>
        <p:nvSpPr>
          <p:cNvPr id="412675" name="Rectangle 3"/>
          <p:cNvSpPr>
            <a:spLocks noGrp="1" noChangeArrowheads="1"/>
          </p:cNvSpPr>
          <p:nvPr>
            <p:ph type="body" idx="1"/>
          </p:nvPr>
        </p:nvSpPr>
        <p:spPr/>
        <p:txBody>
          <a:bodyPr/>
          <a:lstStyle/>
          <a:p>
            <a:r>
              <a:rPr lang="en-US" sz="2800" b="1"/>
              <a:t>DMA address register </a:t>
            </a:r>
          </a:p>
          <a:p>
            <a:pPr lvl="1"/>
            <a:r>
              <a:rPr lang="en-US" sz="2400"/>
              <a:t>Each DMA channel has one DMA address register. </a:t>
            </a:r>
          </a:p>
          <a:p>
            <a:pPr lvl="1"/>
            <a:r>
              <a:rPr lang="en-US" sz="2400"/>
              <a:t>The function of this register is to store the address of the starting memory location, which will be accessed by the DMA channel.</a:t>
            </a:r>
            <a:endParaRPr lang="en-US" sz="2400" b="1"/>
          </a:p>
          <a:p>
            <a:r>
              <a:rPr lang="en-US" sz="2800" b="1"/>
              <a:t>Terminal Count Register </a:t>
            </a:r>
          </a:p>
          <a:p>
            <a:pPr lvl="1"/>
            <a:r>
              <a:rPr lang="en-US" sz="2400"/>
              <a:t>Each of the four DMA channels of 8257 has one terminal count register (TC)&gt; this 16 bit register is used for ascertaining that the data transfer through a DMA channel ceases or stops after the required number of cycles.</a:t>
            </a:r>
            <a:endParaRPr lang="en-US" sz="2400" b="1"/>
          </a:p>
          <a:p>
            <a:r>
              <a:rPr lang="en-US" sz="2800" b="1"/>
              <a:t>Mode Set Register </a:t>
            </a:r>
          </a:p>
          <a:p>
            <a:pPr lvl="1"/>
            <a:r>
              <a:rPr lang="en-US" sz="2400"/>
              <a:t>The</a:t>
            </a:r>
            <a:r>
              <a:rPr lang="en-US" sz="2400" b="1"/>
              <a:t> </a:t>
            </a:r>
            <a:r>
              <a:rPr lang="en-US" sz="2400"/>
              <a:t>Mode Set Register is used for programming the 8257 as per the requirement of system.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ECD79197-2A07-4D88-8136-F27D6B356BDD}" type="slidenum">
              <a:rPr lang="en-US"/>
              <a:pPr/>
              <a:t>40</a:t>
            </a:fld>
            <a:endParaRPr lang="en-US"/>
          </a:p>
        </p:txBody>
      </p:sp>
      <p:sp>
        <p:nvSpPr>
          <p:cNvPr id="457730" name="Rectangle 2"/>
          <p:cNvSpPr>
            <a:spLocks noGrp="1" noChangeArrowheads="1"/>
          </p:cNvSpPr>
          <p:nvPr>
            <p:ph type="title"/>
          </p:nvPr>
        </p:nvSpPr>
        <p:spPr/>
        <p:txBody>
          <a:bodyPr/>
          <a:lstStyle/>
          <a:p>
            <a:r>
              <a:rPr lang="en-US" sz="3600"/>
              <a:t>8237: Interfacing with 8086</a:t>
            </a:r>
          </a:p>
        </p:txBody>
      </p:sp>
      <p:sp>
        <p:nvSpPr>
          <p:cNvPr id="457731" name="Rectangle 3"/>
          <p:cNvSpPr>
            <a:spLocks noGrp="1" noChangeArrowheads="1"/>
          </p:cNvSpPr>
          <p:nvPr>
            <p:ph type="body" sz="half" idx="1"/>
          </p:nvPr>
        </p:nvSpPr>
        <p:spPr/>
        <p:txBody>
          <a:bodyPr/>
          <a:lstStyle/>
          <a:p>
            <a:r>
              <a:rPr lang="en-US" sz="2400"/>
              <a:t>Design an interface between the programmable DMA controller 8237 and 8086. The command register address of the 8237 is F8H. Select the corresponding addresses for all the other registers of 8237.</a:t>
            </a:r>
          </a:p>
        </p:txBody>
      </p:sp>
      <p:grpSp>
        <p:nvGrpSpPr>
          <p:cNvPr id="457734" name="Group 6"/>
          <p:cNvGrpSpPr>
            <a:grpSpLocks/>
          </p:cNvGrpSpPr>
          <p:nvPr/>
        </p:nvGrpSpPr>
        <p:grpSpPr bwMode="auto">
          <a:xfrm>
            <a:off x="838200" y="2590800"/>
            <a:ext cx="5638800" cy="3733800"/>
            <a:chOff x="480" y="1680"/>
            <a:chExt cx="3552" cy="2352"/>
          </a:xfrm>
        </p:grpSpPr>
        <p:pic>
          <p:nvPicPr>
            <p:cNvPr id="457732" name="Picture 4"/>
            <p:cNvPicPr>
              <a:picLocks noChangeAspect="1" noChangeArrowheads="1"/>
            </p:cNvPicPr>
            <p:nvPr/>
          </p:nvPicPr>
          <p:blipFill>
            <a:blip r:embed="rId2"/>
            <a:srcRect/>
            <a:stretch>
              <a:fillRect/>
            </a:stretch>
          </p:blipFill>
          <p:spPr bwMode="auto">
            <a:xfrm>
              <a:off x="480" y="1680"/>
              <a:ext cx="3552" cy="1517"/>
            </a:xfrm>
            <a:prstGeom prst="rect">
              <a:avLst/>
            </a:prstGeom>
          </p:spPr>
        </p:pic>
        <p:pic>
          <p:nvPicPr>
            <p:cNvPr id="457733" name="Picture 5"/>
            <p:cNvPicPr>
              <a:picLocks noChangeAspect="1" noChangeArrowheads="1"/>
            </p:cNvPicPr>
            <p:nvPr/>
          </p:nvPicPr>
          <p:blipFill>
            <a:blip r:embed="rId3"/>
            <a:srcRect/>
            <a:stretch>
              <a:fillRect/>
            </a:stretch>
          </p:blipFill>
          <p:spPr bwMode="auto">
            <a:xfrm>
              <a:off x="624" y="3216"/>
              <a:ext cx="2016" cy="816"/>
            </a:xfrm>
            <a:prstGeom prst="rect">
              <a:avLst/>
            </a:prstGeom>
            <a:noFill/>
            <a:ln w="9525" algn="ctr">
              <a:noFill/>
              <a:miter lim="800000"/>
              <a:headEnd/>
              <a:tailEnd/>
            </a:ln>
            <a:effectLst/>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407DB2A-13BE-4C8D-828C-2095265F79A2}" type="slidenum">
              <a:rPr lang="en-US"/>
              <a:pPr/>
              <a:t>41</a:t>
            </a:fld>
            <a:endParaRPr lang="en-US"/>
          </a:p>
        </p:txBody>
      </p:sp>
      <p:sp>
        <p:nvSpPr>
          <p:cNvPr id="458754" name="Rectangle 2"/>
          <p:cNvSpPr>
            <a:spLocks noGrp="1" noChangeArrowheads="1"/>
          </p:cNvSpPr>
          <p:nvPr>
            <p:ph type="title"/>
          </p:nvPr>
        </p:nvSpPr>
        <p:spPr/>
        <p:txBody>
          <a:bodyPr/>
          <a:lstStyle/>
          <a:p>
            <a:r>
              <a:rPr lang="en-US" sz="3600"/>
              <a:t>8237: Interfacing with 8086</a:t>
            </a:r>
          </a:p>
        </p:txBody>
      </p:sp>
      <p:pic>
        <p:nvPicPr>
          <p:cNvPr id="458755" name="Picture 3"/>
          <p:cNvPicPr>
            <a:picLocks noGrp="1" noChangeAspect="1" noChangeArrowheads="1"/>
          </p:cNvPicPr>
          <p:nvPr>
            <p:ph type="body" idx="1"/>
          </p:nvPr>
        </p:nvPicPr>
        <p:blipFill>
          <a:blip r:embed="rId2"/>
          <a:srcRect/>
          <a:stretch>
            <a:fillRect/>
          </a:stretch>
        </p:blipFill>
        <p:spPr>
          <a:xfrm>
            <a:off x="152400" y="838200"/>
            <a:ext cx="8839200" cy="60198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04B96DF-B274-4BDE-97CF-272ACD4AADC1}" type="slidenum">
              <a:rPr lang="en-US"/>
              <a:pPr/>
              <a:t>42</a:t>
            </a:fld>
            <a:endParaRPr lang="en-US"/>
          </a:p>
        </p:txBody>
      </p:sp>
      <p:sp>
        <p:nvSpPr>
          <p:cNvPr id="459778" name="Rectangle 2"/>
          <p:cNvSpPr>
            <a:spLocks noGrp="1" noChangeArrowheads="1"/>
          </p:cNvSpPr>
          <p:nvPr>
            <p:ph type="title"/>
          </p:nvPr>
        </p:nvSpPr>
        <p:spPr/>
        <p:txBody>
          <a:bodyPr/>
          <a:lstStyle/>
          <a:p>
            <a:r>
              <a:rPr lang="en-US"/>
              <a:t>8237: Interfacing with 8086</a:t>
            </a:r>
          </a:p>
        </p:txBody>
      </p:sp>
      <p:sp>
        <p:nvSpPr>
          <p:cNvPr id="459779" name="Rectangle 3"/>
          <p:cNvSpPr>
            <a:spLocks noGrp="1" noChangeArrowheads="1"/>
          </p:cNvSpPr>
          <p:nvPr>
            <p:ph type="body" idx="1"/>
          </p:nvPr>
        </p:nvSpPr>
        <p:spPr>
          <a:xfrm>
            <a:off x="152400" y="838200"/>
            <a:ext cx="8839200" cy="6019800"/>
          </a:xfrm>
        </p:spPr>
        <p:txBody>
          <a:bodyPr/>
          <a:lstStyle/>
          <a:p>
            <a:pPr>
              <a:lnSpc>
                <a:spcPct val="80000"/>
              </a:lnSpc>
            </a:pPr>
            <a:r>
              <a:rPr lang="en-US" sz="1800"/>
              <a:t>With the above hardware system of problem initialize the 8237 for memory to memory DMA transfer mode using channel 0, masking all other channels. Initialize the 8237 for normal timings, fixed priority, and extended write with DREQ active high and DACK active – high. </a:t>
            </a:r>
          </a:p>
          <a:p>
            <a:pPr>
              <a:lnSpc>
                <a:spcPct val="80000"/>
              </a:lnSpc>
            </a:pPr>
            <a:r>
              <a:rPr lang="en-US" sz="1800"/>
              <a:t>The 8237 should work in auto initialization mode with address increment, block mode select with read transfer on channel 0. Further, write a program to transfer a data of size 4KB available at 5000:0000H to 5000:1000H.</a:t>
            </a:r>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r>
              <a:rPr lang="en-US" sz="1800"/>
              <a:t>In memory to memory transfer, channel 0 acts as source, i.e. the channel 0 current address register contains source address and the channel 1 current address register contains destination address. The channel 1 current word count register contains the block length count. </a:t>
            </a:r>
          </a:p>
        </p:txBody>
      </p:sp>
      <p:grpSp>
        <p:nvGrpSpPr>
          <p:cNvPr id="459782" name="Group 6"/>
          <p:cNvGrpSpPr>
            <a:grpSpLocks/>
          </p:cNvGrpSpPr>
          <p:nvPr/>
        </p:nvGrpSpPr>
        <p:grpSpPr bwMode="auto">
          <a:xfrm>
            <a:off x="228600" y="2786063"/>
            <a:ext cx="6553200" cy="2624137"/>
            <a:chOff x="336" y="1872"/>
            <a:chExt cx="4128" cy="1653"/>
          </a:xfrm>
        </p:grpSpPr>
        <p:pic>
          <p:nvPicPr>
            <p:cNvPr id="459780" name="Picture 4"/>
            <p:cNvPicPr>
              <a:picLocks noChangeAspect="1" noChangeArrowheads="1"/>
            </p:cNvPicPr>
            <p:nvPr/>
          </p:nvPicPr>
          <p:blipFill>
            <a:blip r:embed="rId2"/>
            <a:srcRect/>
            <a:stretch>
              <a:fillRect/>
            </a:stretch>
          </p:blipFill>
          <p:spPr bwMode="auto">
            <a:xfrm>
              <a:off x="1440" y="1872"/>
              <a:ext cx="3024" cy="1653"/>
            </a:xfrm>
            <a:prstGeom prst="rect">
              <a:avLst/>
            </a:prstGeom>
            <a:noFill/>
            <a:ln w="9525" algn="ctr">
              <a:noFill/>
              <a:miter lim="800000"/>
              <a:headEnd/>
              <a:tailEnd/>
            </a:ln>
            <a:effectLst/>
          </p:spPr>
        </p:pic>
        <p:sp>
          <p:nvSpPr>
            <p:cNvPr id="459781" name="Text Box 5"/>
            <p:cNvSpPr txBox="1">
              <a:spLocks noChangeArrowheads="1"/>
            </p:cNvSpPr>
            <p:nvPr/>
          </p:nvSpPr>
          <p:spPr bwMode="auto">
            <a:xfrm>
              <a:off x="336" y="1872"/>
              <a:ext cx="671" cy="212"/>
            </a:xfrm>
            <a:prstGeom prst="rect">
              <a:avLst/>
            </a:prstGeom>
            <a:noFill/>
            <a:ln w="9525" algn="ctr">
              <a:noFill/>
              <a:miter lim="800000"/>
              <a:headEnd/>
              <a:tailEnd/>
            </a:ln>
            <a:effectLst/>
          </p:spPr>
          <p:txBody>
            <a:bodyPr wrap="none">
              <a:spAutoFit/>
            </a:bodyPr>
            <a:lstStyle/>
            <a:p>
              <a:pPr marL="120650" indent="-120650">
                <a:buFontTx/>
                <a:buNone/>
              </a:pPr>
              <a:r>
                <a:rPr lang="en-US" sz="1600" b="1"/>
                <a:t>Solution:</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8128DC5F-1FF2-4236-A075-7D52F11C4C77}" type="slidenum">
              <a:rPr lang="en-US"/>
              <a:pPr/>
              <a:t>43</a:t>
            </a:fld>
            <a:endParaRPr lang="en-US"/>
          </a:p>
        </p:txBody>
      </p:sp>
      <p:sp>
        <p:nvSpPr>
          <p:cNvPr id="460802" name="Rectangle 2"/>
          <p:cNvSpPr>
            <a:spLocks noGrp="1" noChangeArrowheads="1"/>
          </p:cNvSpPr>
          <p:nvPr>
            <p:ph type="title"/>
          </p:nvPr>
        </p:nvSpPr>
        <p:spPr/>
        <p:txBody>
          <a:bodyPr/>
          <a:lstStyle/>
          <a:p>
            <a:r>
              <a:rPr lang="en-US"/>
              <a:t>8237: Interfacing with 8086</a:t>
            </a:r>
          </a:p>
        </p:txBody>
      </p:sp>
      <p:pic>
        <p:nvPicPr>
          <p:cNvPr id="460806" name="Picture 6"/>
          <p:cNvPicPr>
            <a:picLocks noGrp="1" noChangeAspect="1" noChangeArrowheads="1"/>
          </p:cNvPicPr>
          <p:nvPr>
            <p:ph type="body" sz="half" idx="1"/>
          </p:nvPr>
        </p:nvPicPr>
        <p:blipFill>
          <a:blip r:embed="rId2"/>
          <a:srcRect/>
          <a:stretch>
            <a:fillRect/>
          </a:stretch>
        </p:blipFill>
        <p:spPr>
          <a:xfrm>
            <a:off x="152400" y="838200"/>
            <a:ext cx="4343400" cy="3048000"/>
          </a:xfrm>
          <a:ln>
            <a:solidFill>
              <a:schemeClr val="tx1"/>
            </a:solidFill>
          </a:ln>
        </p:spPr>
      </p:pic>
      <p:pic>
        <p:nvPicPr>
          <p:cNvPr id="460808" name="Picture 8"/>
          <p:cNvPicPr>
            <a:picLocks noGrp="1" noChangeAspect="1" noChangeArrowheads="1"/>
          </p:cNvPicPr>
          <p:nvPr>
            <p:ph type="body" sz="half" idx="2"/>
          </p:nvPr>
        </p:nvPicPr>
        <p:blipFill>
          <a:blip r:embed="rId3"/>
          <a:srcRect/>
          <a:stretch>
            <a:fillRect/>
          </a:stretch>
        </p:blipFill>
        <p:spPr>
          <a:ln>
            <a:solidFill>
              <a:schemeClr val="tx1"/>
            </a:solid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22C5E37-CA30-447C-80B9-2ED9D618125C}" type="slidenum">
              <a:rPr lang="en-US"/>
              <a:pPr/>
              <a:t>44</a:t>
            </a:fld>
            <a:endParaRPr lang="en-US"/>
          </a:p>
        </p:txBody>
      </p:sp>
      <p:sp>
        <p:nvSpPr>
          <p:cNvPr id="485378" name="Rectangle 2"/>
          <p:cNvSpPr>
            <a:spLocks noGrp="1" noChangeArrowheads="1"/>
          </p:cNvSpPr>
          <p:nvPr>
            <p:ph type="title"/>
          </p:nvPr>
        </p:nvSpPr>
        <p:spPr/>
        <p:txBody>
          <a:bodyPr/>
          <a:lstStyle/>
          <a:p>
            <a:r>
              <a:rPr lang="en-US" sz="3600"/>
              <a:t>6845: CRT Controller</a:t>
            </a:r>
          </a:p>
        </p:txBody>
      </p:sp>
      <p:sp>
        <p:nvSpPr>
          <p:cNvPr id="485379" name="Rectangle 3"/>
          <p:cNvSpPr>
            <a:spLocks noGrp="1" noChangeArrowheads="1"/>
          </p:cNvSpPr>
          <p:nvPr>
            <p:ph type="body" idx="1"/>
          </p:nvPr>
        </p:nvSpPr>
        <p:spPr/>
        <p:txBody>
          <a:bodyPr/>
          <a:lstStyle/>
          <a:p>
            <a:pPr>
              <a:lnSpc>
                <a:spcPct val="90000"/>
              </a:lnSpc>
            </a:pPr>
            <a:r>
              <a:rPr lang="en-US" sz="2400" b="1"/>
              <a:t>Register organization of  6845</a:t>
            </a:r>
            <a:endParaRPr lang="en-US" sz="2400"/>
          </a:p>
          <a:p>
            <a:pPr lvl="1">
              <a:lnSpc>
                <a:spcPct val="90000"/>
              </a:lnSpc>
            </a:pPr>
            <a:r>
              <a:rPr lang="en-US" sz="2000"/>
              <a:t>The CRT controller 6845 contains a bank of nineteen 8 bit programmable registers. </a:t>
            </a:r>
          </a:p>
          <a:p>
            <a:pPr lvl="1">
              <a:lnSpc>
                <a:spcPct val="90000"/>
              </a:lnSpc>
            </a:pPr>
            <a:r>
              <a:rPr lang="en-US" sz="2000"/>
              <a:t>One of these registers called the address registers. </a:t>
            </a:r>
          </a:p>
          <a:p>
            <a:pPr lvl="1">
              <a:lnSpc>
                <a:spcPct val="90000"/>
              </a:lnSpc>
            </a:pPr>
            <a:r>
              <a:rPr lang="en-US" sz="2000"/>
              <a:t>It is used for addressing remaining eighteen registers known as parameter registers. </a:t>
            </a:r>
          </a:p>
          <a:p>
            <a:pPr lvl="1">
              <a:lnSpc>
                <a:spcPct val="90000"/>
              </a:lnSpc>
            </a:pPr>
            <a:r>
              <a:rPr lang="en-US" sz="2000"/>
              <a:t>These registers are programmed by the CPU to configure the display as per requirements.</a:t>
            </a:r>
          </a:p>
          <a:p>
            <a:pPr>
              <a:lnSpc>
                <a:spcPct val="90000"/>
              </a:lnSpc>
            </a:pPr>
            <a:r>
              <a:rPr lang="en-US" sz="2400" b="1"/>
              <a:t>Signal description of 6845</a:t>
            </a:r>
          </a:p>
          <a:p>
            <a:pPr lvl="1">
              <a:lnSpc>
                <a:spcPct val="90000"/>
              </a:lnSpc>
            </a:pPr>
            <a:r>
              <a:rPr lang="en-US" sz="2000"/>
              <a:t>The signals of 6845 may be categorized according their functions into 3 groups. </a:t>
            </a:r>
          </a:p>
          <a:p>
            <a:pPr lvl="1">
              <a:lnSpc>
                <a:spcPct val="90000"/>
              </a:lnSpc>
            </a:pPr>
            <a:r>
              <a:rPr lang="en-US" sz="2000"/>
              <a:t>The first group all the signals used to interface the CRT controller with a CPU and system bus. </a:t>
            </a:r>
          </a:p>
          <a:p>
            <a:pPr lvl="1">
              <a:lnSpc>
                <a:spcPct val="90000"/>
              </a:lnSpc>
            </a:pPr>
            <a:r>
              <a:rPr lang="en-US" sz="2000"/>
              <a:t>The 2nd group contains all signals used to interface the  controller the screen memory and character generator.</a:t>
            </a:r>
          </a:p>
          <a:p>
            <a:pPr lvl="1">
              <a:lnSpc>
                <a:spcPct val="90000"/>
              </a:lnSpc>
            </a:pPr>
            <a:r>
              <a:rPr lang="en-US" sz="2000"/>
              <a:t>All the signals those are directly use to control the CRT monitor belong to the third group.</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D8981D-7856-433E-B75A-BB43B0C4323E}" type="slidenum">
              <a:rPr lang="en-US"/>
              <a:pPr/>
              <a:t>45</a:t>
            </a:fld>
            <a:endParaRPr lang="en-US"/>
          </a:p>
        </p:txBody>
      </p:sp>
      <p:sp>
        <p:nvSpPr>
          <p:cNvPr id="486402" name="Rectangle 2"/>
          <p:cNvSpPr>
            <a:spLocks noGrp="1" noChangeArrowheads="1"/>
          </p:cNvSpPr>
          <p:nvPr>
            <p:ph type="title"/>
          </p:nvPr>
        </p:nvSpPr>
        <p:spPr/>
        <p:txBody>
          <a:bodyPr/>
          <a:lstStyle/>
          <a:p>
            <a:r>
              <a:rPr lang="en-US" sz="3600"/>
              <a:t>6845: Internal Block Diagram</a:t>
            </a:r>
          </a:p>
        </p:txBody>
      </p:sp>
      <p:pic>
        <p:nvPicPr>
          <p:cNvPr id="486403" name="Picture 3"/>
          <p:cNvPicPr>
            <a:picLocks noGrp="1" noChangeAspect="1" noChangeArrowheads="1"/>
          </p:cNvPicPr>
          <p:nvPr>
            <p:ph type="body" idx="1"/>
          </p:nvPr>
        </p:nvPicPr>
        <p:blipFill>
          <a:blip r:embed="rId2"/>
          <a:srcRect/>
          <a:stretch>
            <a:fillRect/>
          </a:stretch>
        </p:blipFill>
        <p:spPr>
          <a:xfrm>
            <a:off x="0" y="1066800"/>
            <a:ext cx="8839200" cy="5562600"/>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62D516-6EBF-4909-92DC-963B9A379E83}" type="slidenum">
              <a:rPr lang="en-US"/>
              <a:pPr/>
              <a:t>46</a:t>
            </a:fld>
            <a:endParaRPr lang="en-US"/>
          </a:p>
        </p:txBody>
      </p:sp>
      <p:sp>
        <p:nvSpPr>
          <p:cNvPr id="487426" name="Rectangle 2"/>
          <p:cNvSpPr>
            <a:spLocks noGrp="1" noChangeArrowheads="1"/>
          </p:cNvSpPr>
          <p:nvPr>
            <p:ph type="title"/>
          </p:nvPr>
        </p:nvSpPr>
        <p:spPr/>
        <p:txBody>
          <a:bodyPr/>
          <a:lstStyle/>
          <a:p>
            <a:r>
              <a:rPr lang="en-US" sz="3600"/>
              <a:t>6845: Signal Description</a:t>
            </a:r>
          </a:p>
        </p:txBody>
      </p:sp>
      <p:sp>
        <p:nvSpPr>
          <p:cNvPr id="487427" name="Rectangle 3"/>
          <p:cNvSpPr>
            <a:spLocks noGrp="1" noChangeArrowheads="1"/>
          </p:cNvSpPr>
          <p:nvPr>
            <p:ph type="body" idx="1"/>
          </p:nvPr>
        </p:nvSpPr>
        <p:spPr/>
        <p:txBody>
          <a:bodyPr/>
          <a:lstStyle/>
          <a:p>
            <a:pPr>
              <a:lnSpc>
                <a:spcPct val="90000"/>
              </a:lnSpc>
            </a:pPr>
            <a:r>
              <a:rPr lang="en-US" sz="2400" b="1"/>
              <a:t>RS:</a:t>
            </a:r>
          </a:p>
          <a:p>
            <a:pPr lvl="1">
              <a:lnSpc>
                <a:spcPct val="90000"/>
              </a:lnSpc>
            </a:pPr>
            <a:r>
              <a:rPr lang="en-US" sz="2000"/>
              <a:t>This register select line helps in the selection of any one of the nineteen internal register.</a:t>
            </a:r>
          </a:p>
          <a:p>
            <a:pPr>
              <a:lnSpc>
                <a:spcPct val="90000"/>
              </a:lnSpc>
            </a:pPr>
            <a:r>
              <a:rPr lang="en-US" sz="2400" b="1"/>
              <a:t>E:</a:t>
            </a:r>
          </a:p>
          <a:p>
            <a:pPr lvl="1">
              <a:lnSpc>
                <a:spcPct val="90000"/>
              </a:lnSpc>
            </a:pPr>
            <a:r>
              <a:rPr lang="en-US" sz="2000"/>
              <a:t>This is an enable synchronization input used to control the internal I/) buffers and to read or written the data from or to the internal registers via the data buffers.</a:t>
            </a:r>
          </a:p>
          <a:p>
            <a:pPr>
              <a:lnSpc>
                <a:spcPct val="90000"/>
              </a:lnSpc>
            </a:pPr>
            <a:r>
              <a:rPr lang="en-US" sz="2400" b="1"/>
              <a:t>Screen memory and character generator interface signals:</a:t>
            </a:r>
          </a:p>
          <a:p>
            <a:pPr lvl="1">
              <a:lnSpc>
                <a:spcPct val="90000"/>
              </a:lnSpc>
            </a:pPr>
            <a:r>
              <a:rPr lang="en-US" sz="2000"/>
              <a:t>MA0 – MA13: These are the 14 screen memory address outputs that enables the 6845 to access up to 16 K bytes of screen memory.</a:t>
            </a:r>
          </a:p>
          <a:p>
            <a:pPr lvl="1">
              <a:lnSpc>
                <a:spcPct val="90000"/>
              </a:lnSpc>
            </a:pPr>
            <a:r>
              <a:rPr lang="en-US" sz="2000"/>
              <a:t>RA0 – RA4: These are the raster address outputs from the scan line counter of 6845. In other CRT controllers. </a:t>
            </a:r>
          </a:p>
          <a:p>
            <a:pPr lvl="1">
              <a:lnSpc>
                <a:spcPct val="90000"/>
              </a:lnSpc>
            </a:pPr>
            <a:r>
              <a:rPr lang="en-US" sz="2000"/>
              <a:t>These line s may be called scan line addresses. </a:t>
            </a:r>
          </a:p>
          <a:p>
            <a:pPr lvl="1">
              <a:lnSpc>
                <a:spcPct val="90000"/>
              </a:lnSpc>
            </a:pPr>
            <a:r>
              <a:rPr lang="en-US" sz="2000"/>
              <a:t>These are used by the character generator logic to point to the scan line of a character row being displayed.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5237500-563B-4F2C-8CF2-619BE9B4C8C0}" type="slidenum">
              <a:rPr lang="en-US"/>
              <a:pPr/>
              <a:t>47</a:t>
            </a:fld>
            <a:endParaRPr lang="en-US"/>
          </a:p>
        </p:txBody>
      </p:sp>
      <p:sp>
        <p:nvSpPr>
          <p:cNvPr id="488450" name="Rectangle 2"/>
          <p:cNvSpPr>
            <a:spLocks noGrp="1" noChangeArrowheads="1"/>
          </p:cNvSpPr>
          <p:nvPr>
            <p:ph type="title"/>
          </p:nvPr>
        </p:nvSpPr>
        <p:spPr/>
        <p:txBody>
          <a:bodyPr/>
          <a:lstStyle/>
          <a:p>
            <a:r>
              <a:rPr lang="en-US" sz="3600"/>
              <a:t>6845: Signal Description</a:t>
            </a:r>
          </a:p>
        </p:txBody>
      </p:sp>
      <p:sp>
        <p:nvSpPr>
          <p:cNvPr id="488451" name="Rectangle 3"/>
          <p:cNvSpPr>
            <a:spLocks noGrp="1" noChangeArrowheads="1"/>
          </p:cNvSpPr>
          <p:nvPr>
            <p:ph type="body" idx="1"/>
          </p:nvPr>
        </p:nvSpPr>
        <p:spPr/>
        <p:txBody>
          <a:bodyPr/>
          <a:lstStyle/>
          <a:p>
            <a:r>
              <a:rPr lang="en-US" sz="2800" b="1"/>
              <a:t>CRT monitors interface signals:</a:t>
            </a:r>
          </a:p>
          <a:p>
            <a:pPr lvl="1"/>
            <a:r>
              <a:rPr lang="en-US" sz="2400"/>
              <a:t>HSYNC and VSYNC: These are standard horizontal and vertical synchronization signals required for CRT monitors.</a:t>
            </a:r>
          </a:p>
          <a:p>
            <a:pPr lvl="1"/>
            <a:r>
              <a:rPr lang="en-US" sz="2400"/>
              <a:t>DISPEN: Display enables signal will set high whenever video signal to the CRT monitor is to be activated.</a:t>
            </a:r>
          </a:p>
          <a:p>
            <a:pPr lvl="1"/>
            <a:r>
              <a:rPr lang="en-US" sz="2400"/>
              <a:t>Cursor: This is cursor enable signal used to create a steady patterns of dots on CRO screen to generate a cursor.</a:t>
            </a:r>
          </a:p>
          <a:p>
            <a:pPr lvl="1"/>
            <a:r>
              <a:rPr lang="en-US" sz="2400"/>
              <a:t>LPSTB: This input accepts the light pen signal.</a:t>
            </a:r>
          </a:p>
          <a:p>
            <a:r>
              <a:rPr lang="en-US" sz="2800" b="1"/>
              <a:t>The 6845 Screen memory /character generator interface:</a:t>
            </a:r>
          </a:p>
          <a:p>
            <a:pPr lvl="1"/>
            <a:r>
              <a:rPr lang="en-US" sz="2400"/>
              <a:t>The 6845 generates 14 memory address outputs (MA) – MA13 ) to interface screen memory with CRT controller.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A8F6A8-D005-4232-B926-B14CE6FDDFA1}" type="slidenum">
              <a:rPr lang="en-US"/>
              <a:pPr/>
              <a:t>48</a:t>
            </a:fld>
            <a:endParaRPr lang="en-US"/>
          </a:p>
        </p:txBody>
      </p:sp>
      <p:sp>
        <p:nvSpPr>
          <p:cNvPr id="489474" name="Rectangle 2"/>
          <p:cNvSpPr>
            <a:spLocks noGrp="1" noChangeArrowheads="1"/>
          </p:cNvSpPr>
          <p:nvPr>
            <p:ph type="title"/>
          </p:nvPr>
        </p:nvSpPr>
        <p:spPr/>
        <p:txBody>
          <a:bodyPr/>
          <a:lstStyle/>
          <a:p>
            <a:r>
              <a:rPr lang="en-US" sz="3200"/>
              <a:t>6845: CRT Monitor Interface and Scan Modes</a:t>
            </a:r>
          </a:p>
        </p:txBody>
      </p:sp>
      <p:sp>
        <p:nvSpPr>
          <p:cNvPr id="489475" name="Rectangle 3"/>
          <p:cNvSpPr>
            <a:spLocks noGrp="1" noChangeArrowheads="1"/>
          </p:cNvSpPr>
          <p:nvPr>
            <p:ph type="body" idx="1"/>
          </p:nvPr>
        </p:nvSpPr>
        <p:spPr/>
        <p:txBody>
          <a:bodyPr/>
          <a:lstStyle/>
          <a:p>
            <a:pPr>
              <a:lnSpc>
                <a:spcPct val="90000"/>
              </a:lnSpc>
            </a:pPr>
            <a:r>
              <a:rPr lang="en-US" sz="2400"/>
              <a:t>The 6845 CRT controller in comparison to others generates a few signals to interface with a microprocessor. </a:t>
            </a:r>
          </a:p>
          <a:p>
            <a:pPr>
              <a:lnSpc>
                <a:spcPct val="90000"/>
              </a:lnSpc>
            </a:pPr>
            <a:r>
              <a:rPr lang="en-US" sz="2400"/>
              <a:t>The horizontal synchronization (HSYNC) and vertical synchronization (VSYNC)</a:t>
            </a:r>
          </a:p>
          <a:p>
            <a:pPr>
              <a:lnSpc>
                <a:spcPct val="90000"/>
              </a:lnSpc>
            </a:pPr>
            <a:r>
              <a:rPr lang="en-US" sz="2400"/>
              <a:t>Signals are the standard signals with the computable terminal monitors.</a:t>
            </a:r>
          </a:p>
          <a:p>
            <a:pPr>
              <a:lnSpc>
                <a:spcPct val="90000"/>
              </a:lnSpc>
            </a:pPr>
            <a:endParaRPr lang="en-US" sz="2400" b="1"/>
          </a:p>
          <a:p>
            <a:pPr>
              <a:lnSpc>
                <a:spcPct val="90000"/>
              </a:lnSpc>
            </a:pPr>
            <a:r>
              <a:rPr lang="en-US" sz="2400" b="1"/>
              <a:t>Scanning Modes:</a:t>
            </a:r>
          </a:p>
          <a:p>
            <a:pPr lvl="1">
              <a:lnSpc>
                <a:spcPct val="90000"/>
              </a:lnSpc>
            </a:pPr>
            <a:r>
              <a:rPr lang="en-US" sz="2000"/>
              <a:t>Non interface mode:</a:t>
            </a:r>
          </a:p>
          <a:p>
            <a:pPr lvl="2">
              <a:lnSpc>
                <a:spcPct val="90000"/>
              </a:lnSpc>
            </a:pPr>
            <a:r>
              <a:rPr lang="en-US" sz="2000"/>
              <a:t>In this mode every horizontal scan line is traced during each vertical scan and hence the refresh rate dot on the screen equals the VSYNC frequency.</a:t>
            </a:r>
          </a:p>
          <a:p>
            <a:pPr lvl="1">
              <a:lnSpc>
                <a:spcPct val="90000"/>
              </a:lnSpc>
            </a:pPr>
            <a:r>
              <a:rPr lang="en-US" sz="2000"/>
              <a:t>Interlaced synchronous mode:</a:t>
            </a:r>
          </a:p>
          <a:p>
            <a:pPr lvl="2">
              <a:lnSpc>
                <a:spcPct val="90000"/>
              </a:lnSpc>
            </a:pPr>
            <a:r>
              <a:rPr lang="en-US" sz="2000"/>
              <a:t>In this mode, the first sweep for even numbered scan lines starts at the upper left hand corner of the screen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A9CA142-D9C0-4A0F-8D65-B1ECCD5B0EF2}" type="slidenum">
              <a:rPr lang="en-US"/>
              <a:pPr/>
              <a:t>49</a:t>
            </a:fld>
            <a:endParaRPr lang="en-US"/>
          </a:p>
        </p:txBody>
      </p:sp>
      <p:sp>
        <p:nvSpPr>
          <p:cNvPr id="491522" name="Rectangle 2"/>
          <p:cNvSpPr>
            <a:spLocks noGrp="1" noChangeArrowheads="1"/>
          </p:cNvSpPr>
          <p:nvPr>
            <p:ph type="title"/>
          </p:nvPr>
        </p:nvSpPr>
        <p:spPr/>
        <p:txBody>
          <a:bodyPr/>
          <a:lstStyle/>
          <a:p>
            <a:r>
              <a:rPr lang="en-US" sz="3600"/>
              <a:t>6845: Scan Modes</a:t>
            </a:r>
          </a:p>
        </p:txBody>
      </p:sp>
      <p:pic>
        <p:nvPicPr>
          <p:cNvPr id="491526" name="Picture 6"/>
          <p:cNvPicPr>
            <a:picLocks noGrp="1" noChangeAspect="1" noChangeArrowheads="1"/>
          </p:cNvPicPr>
          <p:nvPr>
            <p:ph type="body" idx="1"/>
          </p:nvPr>
        </p:nvPicPr>
        <p:blipFill>
          <a:blip r:embed="rId2"/>
          <a:srcRect/>
          <a:stretch>
            <a:fillRect/>
          </a:stretch>
        </p:blipFill>
        <p:spPr>
          <a:xfrm>
            <a:off x="1524000" y="838200"/>
            <a:ext cx="5943600" cy="55626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F8E0989-1455-4ABB-9618-0E64A8E3D4BC}" type="slidenum">
              <a:rPr lang="en-US"/>
              <a:pPr/>
              <a:t>5</a:t>
            </a:fld>
            <a:endParaRPr lang="en-US"/>
          </a:p>
        </p:txBody>
      </p:sp>
      <p:sp>
        <p:nvSpPr>
          <p:cNvPr id="420868" name="Rectangle 4"/>
          <p:cNvSpPr>
            <a:spLocks noGrp="1" noChangeArrowheads="1"/>
          </p:cNvSpPr>
          <p:nvPr>
            <p:ph type="title"/>
          </p:nvPr>
        </p:nvSpPr>
        <p:spPr/>
        <p:txBody>
          <a:bodyPr/>
          <a:lstStyle/>
          <a:p>
            <a:r>
              <a:rPr lang="en-US" sz="3600" b="1"/>
              <a:t>8257: DMA CONTROLLER</a:t>
            </a:r>
          </a:p>
        </p:txBody>
      </p:sp>
      <p:pic>
        <p:nvPicPr>
          <p:cNvPr id="420867" name="Picture 3"/>
          <p:cNvPicPr>
            <a:picLocks noGrp="1" noChangeAspect="1" noChangeArrowheads="1"/>
          </p:cNvPicPr>
          <p:nvPr>
            <p:ph type="body" sz="half" idx="1"/>
          </p:nvPr>
        </p:nvPicPr>
        <p:blipFill>
          <a:blip r:embed="rId2"/>
          <a:srcRect/>
          <a:stretch>
            <a:fillRect/>
          </a:stretch>
        </p:blipFill>
        <p:spPr>
          <a:xfrm>
            <a:off x="2362200" y="838200"/>
            <a:ext cx="4343400" cy="1506538"/>
          </a:xfrm>
        </p:spPr>
      </p:pic>
      <p:pic>
        <p:nvPicPr>
          <p:cNvPr id="420869" name="Picture 5"/>
          <p:cNvPicPr>
            <a:picLocks noGrp="1" noChangeAspect="1" noChangeArrowheads="1"/>
          </p:cNvPicPr>
          <p:nvPr>
            <p:ph type="body" sz="half" idx="2"/>
          </p:nvPr>
        </p:nvPicPr>
        <p:blipFill>
          <a:blip r:embed="rId3"/>
          <a:srcRect/>
          <a:stretch>
            <a:fillRect/>
          </a:stretch>
        </p:blipFill>
        <p:spPr>
          <a:xfrm>
            <a:off x="2438400" y="2773363"/>
            <a:ext cx="4495800" cy="1798637"/>
          </a:xfrm>
        </p:spPr>
      </p:pic>
      <p:pic>
        <p:nvPicPr>
          <p:cNvPr id="420870" name="Picture 6"/>
          <p:cNvPicPr>
            <a:picLocks noChangeAspect="1" noChangeArrowheads="1"/>
          </p:cNvPicPr>
          <p:nvPr/>
        </p:nvPicPr>
        <p:blipFill>
          <a:blip r:embed="rId4"/>
          <a:srcRect/>
          <a:stretch>
            <a:fillRect/>
          </a:stretch>
        </p:blipFill>
        <p:spPr bwMode="auto">
          <a:xfrm>
            <a:off x="2057400" y="4876800"/>
            <a:ext cx="5105400" cy="16002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4CF79D-8079-4FAA-83B0-4FD7651E4B78}" type="slidenum">
              <a:rPr lang="en-US"/>
              <a:pPr/>
              <a:t>50</a:t>
            </a:fld>
            <a:endParaRPr lang="en-US"/>
          </a:p>
        </p:txBody>
      </p:sp>
      <p:sp>
        <p:nvSpPr>
          <p:cNvPr id="490498" name="Rectangle 2"/>
          <p:cNvSpPr>
            <a:spLocks noGrp="1" noChangeArrowheads="1"/>
          </p:cNvSpPr>
          <p:nvPr>
            <p:ph type="title"/>
          </p:nvPr>
        </p:nvSpPr>
        <p:spPr/>
        <p:txBody>
          <a:bodyPr/>
          <a:lstStyle/>
          <a:p>
            <a:r>
              <a:rPr lang="en-US" sz="3600"/>
              <a:t>6845: Interfacing With Different Entities</a:t>
            </a:r>
          </a:p>
        </p:txBody>
      </p:sp>
      <p:pic>
        <p:nvPicPr>
          <p:cNvPr id="490499"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AC40F2-124E-48D5-BA15-A7367F6F89B0}" type="slidenum">
              <a:rPr lang="en-US"/>
              <a:pPr/>
              <a:t>51</a:t>
            </a:fld>
            <a:endParaRPr lang="en-US"/>
          </a:p>
        </p:txBody>
      </p:sp>
      <p:sp>
        <p:nvSpPr>
          <p:cNvPr id="494594" name="Rectangle 2"/>
          <p:cNvSpPr>
            <a:spLocks noGrp="1" noChangeArrowheads="1"/>
          </p:cNvSpPr>
          <p:nvPr>
            <p:ph type="title"/>
          </p:nvPr>
        </p:nvSpPr>
        <p:spPr/>
        <p:txBody>
          <a:bodyPr/>
          <a:lstStyle/>
          <a:p>
            <a:r>
              <a:rPr lang="en-US" sz="3600"/>
              <a:t>6845: Internal Registers</a:t>
            </a:r>
          </a:p>
        </p:txBody>
      </p:sp>
      <p:pic>
        <p:nvPicPr>
          <p:cNvPr id="494595" name="Picture 3"/>
          <p:cNvPicPr>
            <a:picLocks noGrp="1" noChangeAspect="1" noChangeArrowheads="1"/>
          </p:cNvPicPr>
          <p:nvPr>
            <p:ph type="body" idx="1"/>
          </p:nvPr>
        </p:nvPicPr>
        <p:blipFill>
          <a:blip r:embed="rId2"/>
          <a:srcRect/>
          <a:stretch>
            <a:fillRect/>
          </a:stretch>
        </p:blipFill>
        <p:spPr>
          <a:xfrm>
            <a:off x="2057400" y="695325"/>
            <a:ext cx="4953000" cy="601980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BC38120-2C83-4F19-B7CD-884B38E4A92E}" type="slidenum">
              <a:rPr lang="en-US"/>
              <a:pPr/>
              <a:t>52</a:t>
            </a:fld>
            <a:endParaRPr lang="en-US"/>
          </a:p>
        </p:txBody>
      </p:sp>
      <p:sp>
        <p:nvSpPr>
          <p:cNvPr id="495618" name="Rectangle 2"/>
          <p:cNvSpPr>
            <a:spLocks noGrp="1" noChangeArrowheads="1"/>
          </p:cNvSpPr>
          <p:nvPr>
            <p:ph type="title"/>
          </p:nvPr>
        </p:nvSpPr>
        <p:spPr/>
        <p:txBody>
          <a:bodyPr/>
          <a:lstStyle/>
          <a:p>
            <a:r>
              <a:rPr lang="en-US" sz="3600"/>
              <a:t>6845: Internal Registers</a:t>
            </a:r>
          </a:p>
        </p:txBody>
      </p:sp>
      <p:sp>
        <p:nvSpPr>
          <p:cNvPr id="495619" name="Rectangle 3"/>
          <p:cNvSpPr>
            <a:spLocks noGrp="1" noChangeArrowheads="1"/>
          </p:cNvSpPr>
          <p:nvPr>
            <p:ph type="body" idx="1"/>
          </p:nvPr>
        </p:nvSpPr>
        <p:spPr>
          <a:xfrm>
            <a:off x="0" y="838200"/>
            <a:ext cx="9144000" cy="5562600"/>
          </a:xfrm>
        </p:spPr>
        <p:txBody>
          <a:bodyPr/>
          <a:lstStyle/>
          <a:p>
            <a:pPr>
              <a:lnSpc>
                <a:spcPct val="90000"/>
              </a:lnSpc>
            </a:pPr>
            <a:r>
              <a:rPr lang="en-US" sz="2800"/>
              <a:t>Internal registers of 6845 can be classified in to 3 groups as given below:-</a:t>
            </a:r>
          </a:p>
          <a:p>
            <a:pPr lvl="1">
              <a:lnSpc>
                <a:spcPct val="90000"/>
              </a:lnSpc>
            </a:pPr>
            <a:r>
              <a:rPr lang="en-US" sz="2400"/>
              <a:t>Horizontal format and timing registers</a:t>
            </a:r>
          </a:p>
          <a:p>
            <a:pPr lvl="1">
              <a:lnSpc>
                <a:spcPct val="90000"/>
              </a:lnSpc>
            </a:pPr>
            <a:r>
              <a:rPr lang="en-US" sz="2400"/>
              <a:t>Vertical format and timing registers</a:t>
            </a:r>
          </a:p>
          <a:p>
            <a:pPr lvl="1">
              <a:lnSpc>
                <a:spcPct val="90000"/>
              </a:lnSpc>
            </a:pPr>
            <a:r>
              <a:rPr lang="en-US" sz="2400"/>
              <a:t>Other special purpose registers</a:t>
            </a:r>
          </a:p>
          <a:p>
            <a:pPr>
              <a:lnSpc>
                <a:spcPct val="90000"/>
              </a:lnSpc>
            </a:pPr>
            <a:r>
              <a:rPr lang="en-US" sz="2800"/>
              <a:t>Horizontal format and timing registers:</a:t>
            </a:r>
          </a:p>
          <a:p>
            <a:pPr lvl="1">
              <a:lnSpc>
                <a:spcPct val="90000"/>
              </a:lnSpc>
            </a:pPr>
            <a:r>
              <a:rPr lang="en-US" sz="2400"/>
              <a:t>The registers R0,R1,R2 and R3 can be programmed to control the Horizontal format and timing of the display. </a:t>
            </a:r>
          </a:p>
          <a:p>
            <a:pPr lvl="1">
              <a:lnSpc>
                <a:spcPct val="90000"/>
              </a:lnSpc>
            </a:pPr>
            <a:r>
              <a:rPr lang="en-US" sz="2400"/>
              <a:t>Once loaded with the required parameters these not changed thereafter.</a:t>
            </a:r>
          </a:p>
          <a:p>
            <a:pPr>
              <a:lnSpc>
                <a:spcPct val="90000"/>
              </a:lnSpc>
            </a:pPr>
            <a:r>
              <a:rPr lang="en-US" sz="2800"/>
              <a:t>Vertical format and timing registers:</a:t>
            </a:r>
          </a:p>
          <a:p>
            <a:pPr lvl="1">
              <a:lnSpc>
                <a:spcPct val="90000"/>
              </a:lnSpc>
            </a:pPr>
            <a:r>
              <a:rPr lang="en-US" sz="2400"/>
              <a:t>The registers R4,R5,R6, R7, R8 and R9 can be programmed to establish the vertical format and the related timings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035E95-93A3-4650-ADE6-3E61D0C1A87E}" type="slidenum">
              <a:rPr lang="en-US"/>
              <a:pPr/>
              <a:t>53</a:t>
            </a:fld>
            <a:endParaRPr lang="en-US"/>
          </a:p>
        </p:txBody>
      </p:sp>
      <p:sp>
        <p:nvSpPr>
          <p:cNvPr id="496642" name="Rectangle 2"/>
          <p:cNvSpPr>
            <a:spLocks noGrp="1" noChangeArrowheads="1"/>
          </p:cNvSpPr>
          <p:nvPr>
            <p:ph type="title"/>
          </p:nvPr>
        </p:nvSpPr>
        <p:spPr/>
        <p:txBody>
          <a:bodyPr/>
          <a:lstStyle/>
          <a:p>
            <a:r>
              <a:rPr lang="en-US" sz="3600"/>
              <a:t>6845: Internal Registers</a:t>
            </a:r>
          </a:p>
        </p:txBody>
      </p:sp>
      <p:sp>
        <p:nvSpPr>
          <p:cNvPr id="496643" name="Rectangle 3"/>
          <p:cNvSpPr>
            <a:spLocks noGrp="1" noChangeArrowheads="1"/>
          </p:cNvSpPr>
          <p:nvPr>
            <p:ph type="body" idx="1"/>
          </p:nvPr>
        </p:nvSpPr>
        <p:spPr/>
        <p:txBody>
          <a:bodyPr/>
          <a:lstStyle/>
          <a:p>
            <a:pPr>
              <a:lnSpc>
                <a:spcPct val="90000"/>
              </a:lnSpc>
            </a:pPr>
            <a:r>
              <a:rPr lang="en-US"/>
              <a:t>Cursor position registers R10 and R11 </a:t>
            </a:r>
          </a:p>
          <a:p>
            <a:pPr lvl="1">
              <a:lnSpc>
                <a:spcPct val="90000"/>
              </a:lnSpc>
            </a:pPr>
            <a:r>
              <a:rPr lang="en-US"/>
              <a:t>These registers R10 and R11 are known as cursor start register (R10 )and cursor stop registers( R11) respectively are used to determine the shape, type and position of the cursor</a:t>
            </a:r>
          </a:p>
          <a:p>
            <a:pPr>
              <a:lnSpc>
                <a:spcPct val="90000"/>
              </a:lnSpc>
            </a:pPr>
            <a:r>
              <a:rPr lang="en-US"/>
              <a:t>Primary operating registers</a:t>
            </a:r>
          </a:p>
          <a:p>
            <a:pPr lvl="1">
              <a:lnSpc>
                <a:spcPct val="90000"/>
              </a:lnSpc>
            </a:pPr>
            <a:r>
              <a:rPr lang="en-US"/>
              <a:t>The registers R12 to R17 are known as Primary operating registers as they may be frequently accessed and updated during the system operation. </a:t>
            </a:r>
          </a:p>
          <a:p>
            <a:pPr lvl="1">
              <a:lnSpc>
                <a:spcPct val="90000"/>
              </a:lnSpc>
            </a:pPr>
            <a:r>
              <a:rPr lang="en-US"/>
              <a:t>These six registers are arranged as three 14-bit registers.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9865FF-CA3C-46BC-9577-3E4B99A8A605}" type="slidenum">
              <a:rPr lang="en-US"/>
              <a:pPr/>
              <a:t>54</a:t>
            </a:fld>
            <a:endParaRPr lang="en-US"/>
          </a:p>
        </p:txBody>
      </p:sp>
      <p:sp>
        <p:nvSpPr>
          <p:cNvPr id="497666" name="Rectangle 2"/>
          <p:cNvSpPr>
            <a:spLocks noGrp="1" noChangeArrowheads="1"/>
          </p:cNvSpPr>
          <p:nvPr>
            <p:ph type="title"/>
          </p:nvPr>
        </p:nvSpPr>
        <p:spPr/>
        <p:txBody>
          <a:bodyPr/>
          <a:lstStyle/>
          <a:p>
            <a:r>
              <a:rPr lang="en-US" sz="3600"/>
              <a:t>6845: Interfacing with 8086</a:t>
            </a:r>
          </a:p>
        </p:txBody>
      </p:sp>
      <p:pic>
        <p:nvPicPr>
          <p:cNvPr id="497669" name="Picture 5"/>
          <p:cNvPicPr>
            <a:picLocks noGrp="1" noChangeAspect="1" noChangeArrowheads="1"/>
          </p:cNvPicPr>
          <p:nvPr>
            <p:ph type="body" idx="1"/>
          </p:nvPr>
        </p:nvPicPr>
        <p:blipFill>
          <a:blip r:embed="rId2"/>
          <a:srcRect/>
          <a:stretch>
            <a:fillRect/>
          </a:stretch>
        </p:blipFill>
        <p:spPr>
          <a:xfrm>
            <a:off x="152400" y="685800"/>
            <a:ext cx="8839200" cy="6096000"/>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7BB240-A9BE-4740-B146-A0E66316E8C7}" type="slidenum">
              <a:rPr lang="en-US"/>
              <a:pPr/>
              <a:t>6</a:t>
            </a:fld>
            <a:endParaRPr lang="en-US"/>
          </a:p>
        </p:txBody>
      </p:sp>
      <p:sp>
        <p:nvSpPr>
          <p:cNvPr id="425986" name="Rectangle 2"/>
          <p:cNvSpPr>
            <a:spLocks noGrp="1" noChangeArrowheads="1"/>
          </p:cNvSpPr>
          <p:nvPr>
            <p:ph type="title"/>
          </p:nvPr>
        </p:nvSpPr>
        <p:spPr/>
        <p:txBody>
          <a:bodyPr/>
          <a:lstStyle/>
          <a:p>
            <a:r>
              <a:rPr lang="en-US" sz="3600" b="1"/>
              <a:t>8257: DMA CONTROLLER</a:t>
            </a:r>
          </a:p>
        </p:txBody>
      </p:sp>
      <p:pic>
        <p:nvPicPr>
          <p:cNvPr id="425987" name="Picture 3"/>
          <p:cNvPicPr>
            <a:picLocks noGrp="1" noChangeAspect="1" noChangeArrowheads="1"/>
          </p:cNvPicPr>
          <p:nvPr>
            <p:ph type="body" idx="1"/>
          </p:nvPr>
        </p:nvPicPr>
        <p:blipFill>
          <a:blip r:embed="rId2"/>
          <a:srcRect/>
          <a:stretch>
            <a:fillRect/>
          </a:stretch>
        </p:blip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F59073-2D80-4DBC-8E49-0A67704F758F}" type="slidenum">
              <a:rPr lang="en-US"/>
              <a:pPr/>
              <a:t>7</a:t>
            </a:fld>
            <a:endParaRPr lang="en-US"/>
          </a:p>
        </p:txBody>
      </p:sp>
      <p:sp>
        <p:nvSpPr>
          <p:cNvPr id="414722" name="Rectangle 2"/>
          <p:cNvSpPr>
            <a:spLocks noGrp="1" noChangeArrowheads="1"/>
          </p:cNvSpPr>
          <p:nvPr>
            <p:ph type="title"/>
          </p:nvPr>
        </p:nvSpPr>
        <p:spPr/>
        <p:txBody>
          <a:bodyPr/>
          <a:lstStyle/>
          <a:p>
            <a:r>
              <a:rPr lang="en-US" sz="3600" b="1"/>
              <a:t>8257: DMA CONTROLLER</a:t>
            </a:r>
          </a:p>
        </p:txBody>
      </p:sp>
      <p:sp>
        <p:nvSpPr>
          <p:cNvPr id="414723" name="Rectangle 3"/>
          <p:cNvSpPr>
            <a:spLocks noGrp="1" noChangeArrowheads="1"/>
          </p:cNvSpPr>
          <p:nvPr>
            <p:ph type="body" idx="1"/>
          </p:nvPr>
        </p:nvSpPr>
        <p:spPr/>
        <p:txBody>
          <a:bodyPr/>
          <a:lstStyle/>
          <a:p>
            <a:r>
              <a:rPr lang="en-US" b="1"/>
              <a:t>Status register </a:t>
            </a:r>
          </a:p>
          <a:p>
            <a:pPr lvl="1"/>
            <a:r>
              <a:rPr lang="en-US"/>
              <a:t>The lower order 4 bits of register contain the terminal count status for the four individual channels. </a:t>
            </a:r>
          </a:p>
          <a:p>
            <a:pPr lvl="1"/>
            <a:r>
              <a:rPr lang="en-US"/>
              <a:t>If any of these bits is set, it indicates that the specific channel has reached the terminal count condition.</a:t>
            </a:r>
          </a:p>
          <a:p>
            <a:r>
              <a:rPr lang="en-US"/>
              <a:t>The 8 bit, tristate, bidirectional buffer interfaces the internal bus of 8257 with the external system under the control of various control signals.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7A7BCC-65CF-4299-9ED8-8DAFE2CC5E9A}" type="slidenum">
              <a:rPr lang="en-US"/>
              <a:pPr/>
              <a:t>8</a:t>
            </a:fld>
            <a:endParaRPr lang="en-US"/>
          </a:p>
        </p:txBody>
      </p:sp>
      <p:sp>
        <p:nvSpPr>
          <p:cNvPr id="413698" name="Rectangle 2"/>
          <p:cNvSpPr>
            <a:spLocks noGrp="1" noChangeArrowheads="1"/>
          </p:cNvSpPr>
          <p:nvPr>
            <p:ph type="title"/>
          </p:nvPr>
        </p:nvSpPr>
        <p:spPr/>
        <p:txBody>
          <a:bodyPr/>
          <a:lstStyle/>
          <a:p>
            <a:r>
              <a:rPr lang="en-US" sz="3600" b="1"/>
              <a:t>8257: DMA CONTROLLER</a:t>
            </a:r>
          </a:p>
        </p:txBody>
      </p:sp>
      <p:sp>
        <p:nvSpPr>
          <p:cNvPr id="413699" name="Rectangle 3"/>
          <p:cNvSpPr>
            <a:spLocks noGrp="1" noChangeArrowheads="1"/>
          </p:cNvSpPr>
          <p:nvPr>
            <p:ph type="body" idx="1"/>
          </p:nvPr>
        </p:nvSpPr>
        <p:spPr/>
        <p:txBody>
          <a:bodyPr/>
          <a:lstStyle/>
          <a:p>
            <a:pPr>
              <a:lnSpc>
                <a:spcPct val="90000"/>
              </a:lnSpc>
            </a:pPr>
            <a:r>
              <a:rPr lang="en-US" sz="2400"/>
              <a:t>In the slave mode, the read/write logic accepts the I/O Read or I/O write signals, decodes the A0 – A3 lines and either writes the contents of the data bus to the addressed internal register or reads the contents of the selected register depending upon whether IOW or IOR signal is activated. </a:t>
            </a:r>
          </a:p>
          <a:p>
            <a:pPr>
              <a:lnSpc>
                <a:spcPct val="90000"/>
              </a:lnSpc>
            </a:pPr>
            <a:r>
              <a:rPr lang="en-US" sz="2400"/>
              <a:t>In master mode, the read/ write logic generates IOR bar and IOW bar signals to control the data flow to or from the selected peripheral. </a:t>
            </a:r>
          </a:p>
          <a:p>
            <a:pPr>
              <a:lnSpc>
                <a:spcPct val="90000"/>
              </a:lnSpc>
            </a:pPr>
            <a:r>
              <a:rPr lang="en-US" sz="2400"/>
              <a:t>The control logic controls the sequences of operations and generates the required control signals like AEN,ADSTB, MEMR bar, MEMW, TC and MARK along with the address lines A4 – A7 in master mode. </a:t>
            </a:r>
          </a:p>
          <a:p>
            <a:pPr>
              <a:lnSpc>
                <a:spcPct val="90000"/>
              </a:lnSpc>
            </a:pPr>
            <a:r>
              <a:rPr lang="en-US" sz="2400"/>
              <a:t>The priority resolver resolves the priority of the four DMA channels depending upon whether normal priority or rotating priority is programmed.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7DA68C-42BB-41B0-B258-1081E3DB5AD9}" type="slidenum">
              <a:rPr lang="en-US"/>
              <a:pPr/>
              <a:t>9</a:t>
            </a:fld>
            <a:endParaRPr lang="en-US"/>
          </a:p>
        </p:txBody>
      </p:sp>
      <p:sp>
        <p:nvSpPr>
          <p:cNvPr id="423938" name="Rectangle 2"/>
          <p:cNvSpPr>
            <a:spLocks noGrp="1" noChangeArrowheads="1"/>
          </p:cNvSpPr>
          <p:nvPr>
            <p:ph type="title"/>
          </p:nvPr>
        </p:nvSpPr>
        <p:spPr/>
        <p:txBody>
          <a:bodyPr/>
          <a:lstStyle/>
          <a:p>
            <a:r>
              <a:rPr lang="en-US" sz="3600" b="1"/>
              <a:t>8257: Internal Architecture</a:t>
            </a:r>
          </a:p>
        </p:txBody>
      </p:sp>
      <p:pic>
        <p:nvPicPr>
          <p:cNvPr id="423939" name="Picture 3"/>
          <p:cNvPicPr>
            <a:picLocks noGrp="1" noChangeAspect="1" noChangeArrowheads="1"/>
          </p:cNvPicPr>
          <p:nvPr>
            <p:ph type="body" idx="1"/>
          </p:nvPr>
        </p:nvPicPr>
        <p:blipFill>
          <a:blip r:embed="rId2"/>
          <a:srcRect/>
          <a:stretch>
            <a:fillRect/>
          </a:stretch>
        </p:blipFill>
        <p:spPr>
          <a:xfrm>
            <a:off x="1752600" y="914400"/>
            <a:ext cx="5638800" cy="55626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746125" marR="0" indent="-120650" algn="l" defTabSz="914400" rtl="0" eaLnBrk="1" fontAlgn="base" latinLnBrk="0" hangingPunct="1">
          <a:lnSpc>
            <a:spcPct val="100000"/>
          </a:lnSpc>
          <a:spcBef>
            <a:spcPct val="0"/>
          </a:spcBef>
          <a:spcAft>
            <a:spcPct val="0"/>
          </a:spcAft>
          <a:buClrTx/>
          <a:buSzPct val="130000"/>
          <a:buFontTx/>
          <a:buChar char="•"/>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3129</TotalTime>
  <Words>4128</Words>
  <Application>Microsoft Office PowerPoint</Application>
  <PresentationFormat>On-screen Show (4:3)</PresentationFormat>
  <Paragraphs>334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Default Design</vt:lpstr>
      <vt:lpstr>Slide 1</vt:lpstr>
      <vt:lpstr>8257: DMA CONTROLLER</vt:lpstr>
      <vt:lpstr>8257: DMA CONTROLLER</vt:lpstr>
      <vt:lpstr>8257: DMA CONTROLLER</vt:lpstr>
      <vt:lpstr>8257: DMA CONTROLLER</vt:lpstr>
      <vt:lpstr>8257: DMA CONTROLLER</vt:lpstr>
      <vt:lpstr>8257: DMA CONTROLLER</vt:lpstr>
      <vt:lpstr>8257: DMA CONTROLLER</vt:lpstr>
      <vt:lpstr>8257: Internal Architecture</vt:lpstr>
      <vt:lpstr>8257: DMA CONTROLLER</vt:lpstr>
      <vt:lpstr>8257: DMA CONTROLLER</vt:lpstr>
      <vt:lpstr>8257: DMA CONTROLLER</vt:lpstr>
      <vt:lpstr>8257: DMA CONTROLLER</vt:lpstr>
      <vt:lpstr>8257: Pin Diagram</vt:lpstr>
      <vt:lpstr>8257: DMA Transfers and Operations</vt:lpstr>
      <vt:lpstr>8257: DMA Transfers and Operations</vt:lpstr>
      <vt:lpstr>8257: DMA Transfers and Operations</vt:lpstr>
      <vt:lpstr>8257: DMA Transfers and Operations</vt:lpstr>
      <vt:lpstr>8257: DMA Transfers and Operations</vt:lpstr>
      <vt:lpstr>8257: Interfacing with 8086</vt:lpstr>
      <vt:lpstr>8257: Interfacing with 8086</vt:lpstr>
      <vt:lpstr>8257: Interfacing with 8086</vt:lpstr>
      <vt:lpstr>Programmable DMA Interface: 8237</vt:lpstr>
      <vt:lpstr>8237: Programmable DMA Interface</vt:lpstr>
      <vt:lpstr>8237: Register Organization</vt:lpstr>
      <vt:lpstr>8237: Register Organization</vt:lpstr>
      <vt:lpstr>8237: Register Organization</vt:lpstr>
      <vt:lpstr>8237: Block Diagram</vt:lpstr>
      <vt:lpstr>8237: Register Organization</vt:lpstr>
      <vt:lpstr>8237: Register Organization</vt:lpstr>
      <vt:lpstr>8237: Signal Description</vt:lpstr>
      <vt:lpstr>8237: Signal Description</vt:lpstr>
      <vt:lpstr>8237: Signal Description</vt:lpstr>
      <vt:lpstr>8237: Pin Diagram</vt:lpstr>
      <vt:lpstr>8237: DMA Operations</vt:lpstr>
      <vt:lpstr>8237: Transfer Modes</vt:lpstr>
      <vt:lpstr>8237: Address Generation</vt:lpstr>
      <vt:lpstr>8237: Commands and Programming</vt:lpstr>
      <vt:lpstr>8237: Commands and Programming</vt:lpstr>
      <vt:lpstr>8237: Interfacing with 8086</vt:lpstr>
      <vt:lpstr>8237: Interfacing with 8086</vt:lpstr>
      <vt:lpstr>8237: Interfacing with 8086</vt:lpstr>
      <vt:lpstr>8237: Interfacing with 8086</vt:lpstr>
      <vt:lpstr>6845: CRT Controller</vt:lpstr>
      <vt:lpstr>6845: Internal Block Diagram</vt:lpstr>
      <vt:lpstr>6845: Signal Description</vt:lpstr>
      <vt:lpstr>6845: Signal Description</vt:lpstr>
      <vt:lpstr>6845: CRT Monitor Interface and Scan Modes</vt:lpstr>
      <vt:lpstr>6845: Scan Modes</vt:lpstr>
      <vt:lpstr>6845: Interfacing With Different Entities</vt:lpstr>
      <vt:lpstr>6845: Internal Registers</vt:lpstr>
      <vt:lpstr>6845: Internal Registers</vt:lpstr>
      <vt:lpstr>6845: Internal Registers</vt:lpstr>
      <vt:lpstr>6845: Interfacing with 8086</vt:lpstr>
    </vt:vector>
  </TitlesOfParts>
  <Company>&lt;arabianhorse&gt;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Microprocessors and Peripherals</dc:title>
  <dc:creator>vishal</dc:creator>
  <cp:lastModifiedBy>Admin</cp:lastModifiedBy>
  <cp:revision>1425</cp:revision>
  <dcterms:created xsi:type="dcterms:W3CDTF">2011-03-24T08:46:17Z</dcterms:created>
  <dcterms:modified xsi:type="dcterms:W3CDTF">2016-03-15T19:43:45Z</dcterms:modified>
</cp:coreProperties>
</file>