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Lst>
  <p:notesMasterIdLst>
    <p:notesMasterId r:id="rId36"/>
  </p:notesMasterIdLst>
  <p:handoutMasterIdLst>
    <p:handoutMasterId r:id="rId37"/>
  </p:handoutMasterIdLst>
  <p:sldIdLst>
    <p:sldId id="256" r:id="rId2"/>
    <p:sldId id="313" r:id="rId3"/>
    <p:sldId id="291" r:id="rId4"/>
    <p:sldId id="292" r:id="rId5"/>
    <p:sldId id="293" r:id="rId6"/>
    <p:sldId id="295" r:id="rId7"/>
    <p:sldId id="296" r:id="rId8"/>
    <p:sldId id="257" r:id="rId9"/>
    <p:sldId id="258" r:id="rId10"/>
    <p:sldId id="259" r:id="rId11"/>
    <p:sldId id="260" r:id="rId12"/>
    <p:sldId id="261" r:id="rId13"/>
    <p:sldId id="262" r:id="rId14"/>
    <p:sldId id="265" r:id="rId15"/>
    <p:sldId id="266" r:id="rId16"/>
    <p:sldId id="267" r:id="rId17"/>
    <p:sldId id="268" r:id="rId18"/>
    <p:sldId id="269" r:id="rId19"/>
    <p:sldId id="270" r:id="rId20"/>
    <p:sldId id="271" r:id="rId21"/>
    <p:sldId id="272" r:id="rId22"/>
    <p:sldId id="273" r:id="rId23"/>
    <p:sldId id="305" r:id="rId24"/>
    <p:sldId id="306" r:id="rId25"/>
    <p:sldId id="307" r:id="rId26"/>
    <p:sldId id="308" r:id="rId27"/>
    <p:sldId id="309" r:id="rId28"/>
    <p:sldId id="274" r:id="rId29"/>
    <p:sldId id="277" r:id="rId30"/>
    <p:sldId id="310" r:id="rId31"/>
    <p:sldId id="312" r:id="rId32"/>
    <p:sldId id="298" r:id="rId33"/>
    <p:sldId id="299" r:id="rId34"/>
    <p:sldId id="300" r:id="rId35"/>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p:present/>
    <p:sldAll/>
    <p:penClr>
      <a:srgbClr val="FF0000"/>
    </p:penClr>
  </p:showPr>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740" autoAdjust="0"/>
  </p:normalViewPr>
  <p:slideViewPr>
    <p:cSldViewPr>
      <p:cViewPr>
        <p:scale>
          <a:sx n="76" d="100"/>
          <a:sy n="76" d="100"/>
        </p:scale>
        <p:origin x="-1122"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04673292-3750-4C41-9366-3458E6C30CA2}" type="datetimeFigureOut">
              <a:rPr lang="en-US"/>
              <a:pPr>
                <a:defRPr/>
              </a:pPr>
              <a:t>1/9/2017</a:t>
            </a:fld>
            <a:endParaRPr lang="en-US"/>
          </a:p>
        </p:txBody>
      </p:sp>
      <p:sp>
        <p:nvSpPr>
          <p:cNvPr id="4" name="Footer Placeholder 3"/>
          <p:cNvSpPr>
            <a:spLocks noGrp="1"/>
          </p:cNvSpPr>
          <p:nvPr>
            <p:ph type="ftr" sz="quarter" idx="2"/>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9D2F4F91-CD5A-4C23-943D-A356B110167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27651" name="Rectangle 3"/>
          <p:cNvSpPr>
            <a:spLocks noGrp="1" noChangeArrowheads="1"/>
          </p:cNvSpPr>
          <p:nvPr>
            <p:ph type="dt" idx="1"/>
          </p:nvPr>
        </p:nvSpPr>
        <p:spPr bwMode="auto">
          <a:xfrm>
            <a:off x="5439014"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6947747"/>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27655" name="Rectangle 7"/>
          <p:cNvSpPr>
            <a:spLocks noGrp="1" noChangeArrowheads="1"/>
          </p:cNvSpPr>
          <p:nvPr>
            <p:ph type="sldNum" sz="quarter" idx="5"/>
          </p:nvPr>
        </p:nvSpPr>
        <p:spPr bwMode="auto">
          <a:xfrm>
            <a:off x="5439014" y="6947747"/>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6F3B0BCD-461A-414E-A83D-DEA8D28F5BB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276A5355-F344-42D4-847C-5E27D2747BF9}"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spcBef>
                <a:spcPct val="0"/>
              </a:spcBef>
            </a:pPr>
            <a:endParaRPr lang="en-GB" smtClean="0"/>
          </a:p>
        </p:txBody>
      </p:sp>
      <p:sp>
        <p:nvSpPr>
          <p:cNvPr id="35844" name="Slide Number Placeholder 3"/>
          <p:cNvSpPr>
            <a:spLocks noGrp="1"/>
          </p:cNvSpPr>
          <p:nvPr>
            <p:ph type="sldNum" sz="quarter" idx="5"/>
          </p:nvPr>
        </p:nvSpPr>
        <p:spPr>
          <a:noFill/>
        </p:spPr>
        <p:txBody>
          <a:bodyPr/>
          <a:lstStyle/>
          <a:p>
            <a:fld id="{FE165281-70E8-4C96-B7F3-51E45D27A41F}" type="slidenum">
              <a:rPr lang="en-GB" smtClean="0"/>
              <a:pPr/>
              <a:t>3</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EE141</a:t>
            </a:r>
          </a:p>
        </p:txBody>
      </p:sp>
      <p:sp>
        <p:nvSpPr>
          <p:cNvPr id="36867" name="Rectangle 7"/>
          <p:cNvSpPr>
            <a:spLocks noGrp="1" noChangeArrowheads="1"/>
          </p:cNvSpPr>
          <p:nvPr>
            <p:ph type="sldNum" sz="quarter" idx="5"/>
          </p:nvPr>
        </p:nvSpPr>
        <p:spPr>
          <a:noFill/>
        </p:spPr>
        <p:txBody>
          <a:bodyPr/>
          <a:lstStyle/>
          <a:p>
            <a:fld id="{196DD757-D395-4E1B-B0DA-254311781FBA}" type="slidenum">
              <a:rPr lang="en-US" smtClean="0"/>
              <a:pPr/>
              <a:t>23</a:t>
            </a:fld>
            <a:endParaRPr lang="en-US" smtClean="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F631D4AB-CE3A-4ECE-A85D-AC9FDB3D0E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4F2E6C11-0A0D-49F9-A7A6-45F1D50C28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221ED2CD-3E75-42ED-819F-3B287AFB779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93988" y="1600200"/>
            <a:ext cx="6326187" cy="4525963"/>
          </a:xfrm>
        </p:spPr>
        <p:txBody>
          <a:bodyPr rtlCol="0">
            <a:normAutofit/>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3AA4777A-793C-4E1A-B875-47BBBED848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3E9E15D9-D4C8-41E6-9D78-F89690EC50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E4DA9C01-4A4B-4AE3-B502-3C2762C7CF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F7030487-2F01-492D-9A2E-442091825F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9" name="Slide Number Placeholder 5"/>
          <p:cNvSpPr>
            <a:spLocks noGrp="1"/>
          </p:cNvSpPr>
          <p:nvPr>
            <p:ph type="sldNum" sz="quarter" idx="12"/>
          </p:nvPr>
        </p:nvSpPr>
        <p:spPr/>
        <p:txBody>
          <a:bodyPr/>
          <a:lstStyle>
            <a:lvl1pPr>
              <a:defRPr/>
            </a:lvl1pPr>
          </a:lstStyle>
          <a:p>
            <a:pPr>
              <a:defRPr/>
            </a:pPr>
            <a:fld id="{C288F677-8321-4181-93DA-C78A120F5D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5" name="Slide Number Placeholder 5"/>
          <p:cNvSpPr>
            <a:spLocks noGrp="1"/>
          </p:cNvSpPr>
          <p:nvPr>
            <p:ph type="sldNum" sz="quarter" idx="12"/>
          </p:nvPr>
        </p:nvSpPr>
        <p:spPr/>
        <p:txBody>
          <a:bodyPr/>
          <a:lstStyle>
            <a:lvl1pPr>
              <a:defRPr/>
            </a:lvl1pPr>
          </a:lstStyle>
          <a:p>
            <a:pPr>
              <a:defRPr/>
            </a:pPr>
            <a:fld id="{4572CACB-07D4-4055-B0FE-8CA4A4E231B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4" name="Slide Number Placeholder 5"/>
          <p:cNvSpPr>
            <a:spLocks noGrp="1"/>
          </p:cNvSpPr>
          <p:nvPr>
            <p:ph type="sldNum" sz="quarter" idx="12"/>
          </p:nvPr>
        </p:nvSpPr>
        <p:spPr/>
        <p:txBody>
          <a:bodyPr/>
          <a:lstStyle>
            <a:lvl1pPr>
              <a:defRPr/>
            </a:lvl1pPr>
          </a:lstStyle>
          <a:p>
            <a:pPr>
              <a:defRPr/>
            </a:pPr>
            <a:fld id="{65085CBD-C572-4E6A-A2DE-640FBA46A30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D771F707-82B3-49B4-8DF8-2260BF830BA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96B4F0D6-3E56-4A74-891A-63420C0383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MICROPROCESSORS &amp; MICROCONTROLLERS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BAFFEDF-07FF-4408-9A6A-90C72C451B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rtlCol="0">
            <a:normAutofit fontScale="90000"/>
          </a:bodyPr>
          <a:lstStyle/>
          <a:p>
            <a:pPr eaLnBrk="1" fontAlgn="auto" hangingPunct="1">
              <a:spcAft>
                <a:spcPts val="0"/>
              </a:spcAft>
              <a:defRPr/>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Intel 8086</a:t>
            </a:r>
            <a:br>
              <a:rPr lang="en-US" smtClean="0"/>
            </a:br>
            <a:r>
              <a:rPr lang="en-US" smtClean="0"/>
              <a:t>MICROPROCESSOR</a:t>
            </a:r>
            <a:br>
              <a:rPr lang="en-US" smtClean="0"/>
            </a:br>
            <a:r>
              <a:rPr lang="en-US" smtClean="0"/>
              <a:t>ARCHITECTURE</a:t>
            </a:r>
            <a:endParaRPr lang="en-US" dirty="0" smtClean="0"/>
          </a:p>
        </p:txBody>
      </p:sp>
      <p:sp>
        <p:nvSpPr>
          <p:cNvPr id="2054" name="Subtitle 9"/>
          <p:cNvSpPr>
            <a:spLocks noGrp="1"/>
          </p:cNvSpPr>
          <p:nvPr>
            <p:ph type="subTitle" idx="1"/>
          </p:nvPr>
        </p:nvSpPr>
        <p:spPr>
          <a:xfrm>
            <a:off x="533400" y="1981200"/>
            <a:ext cx="7848600" cy="1752600"/>
          </a:xfrm>
        </p:spPr>
        <p:txBody>
          <a:bodyPr/>
          <a:lstStyle/>
          <a:p>
            <a:pPr eaLnBrk="1" hangingPunct="1"/>
            <a:r>
              <a:rPr lang="en-US" sz="4000" b="1" i="1" smtClean="0">
                <a:solidFill>
                  <a:srgbClr val="FF0000"/>
                </a:solidFill>
                <a:latin typeface="Times New Roman" pitchFamily="18" charset="0"/>
                <a:cs typeface="Times New Roman" pitchFamily="18" charset="0"/>
              </a:rPr>
              <a:t>Microprocessor &amp; Microcontroller </a:t>
            </a:r>
          </a:p>
          <a:p>
            <a:pPr eaLnBrk="1" hangingPunct="1"/>
            <a:r>
              <a:rPr lang="en-US" sz="4000" b="1" i="1" smtClean="0">
                <a:solidFill>
                  <a:srgbClr val="FF0000"/>
                </a:solidFill>
                <a:latin typeface="Times New Roman" pitchFamily="18" charset="0"/>
                <a:cs typeface="Times New Roman" pitchFamily="18" charset="0"/>
              </a:rPr>
              <a:t>An Introduction </a:t>
            </a:r>
          </a:p>
        </p:txBody>
      </p:sp>
      <p:cxnSp>
        <p:nvCxnSpPr>
          <p:cNvPr id="12" name="Straight Connector 11"/>
          <p:cNvCxnSpPr/>
          <p:nvPr/>
        </p:nvCxnSpPr>
        <p:spPr>
          <a:xfrm>
            <a:off x="228600" y="760413"/>
            <a:ext cx="792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 y="836613"/>
            <a:ext cx="7924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304800"/>
            <a:ext cx="6316663"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sz="2800" b="1" smtClean="0">
                <a:solidFill>
                  <a:srgbClr val="F6142A"/>
                </a:solidFill>
              </a:rPr>
              <a:t>Intel 8086 Internal Architecture</a:t>
            </a:r>
            <a:r>
              <a:rPr lang="en-US" sz="2800" smtClean="0"/>
              <a:t/>
            </a:r>
            <a:br>
              <a:rPr lang="en-US" sz="2800" smtClean="0"/>
            </a:br>
            <a:endParaRPr lang="en-US" sz="2800" smtClean="0"/>
          </a:p>
        </p:txBody>
      </p:sp>
      <p:sp>
        <p:nvSpPr>
          <p:cNvPr id="6146" name="Slide Number Placeholder 5"/>
          <p:cNvSpPr>
            <a:spLocks noGrp="1"/>
          </p:cNvSpPr>
          <p:nvPr>
            <p:ph type="sldNum" sz="quarter" idx="12"/>
          </p:nvPr>
        </p:nvSpPr>
        <p:spPr/>
        <p:txBody>
          <a:bodyPr>
            <a:normAutofit/>
          </a:bodyPr>
          <a:lstStyle/>
          <a:p>
            <a:pPr>
              <a:defRPr/>
            </a:pPr>
            <a:fld id="{865F205D-25C6-4A45-B452-C047F4CC2FEA}" type="slidenum">
              <a:rPr lang="en-US"/>
              <a:pPr>
                <a:defRPr/>
              </a:pPr>
              <a:t>10</a:t>
            </a:fld>
            <a:endParaRPr lang="en-US"/>
          </a:p>
        </p:txBody>
      </p:sp>
      <p:pic>
        <p:nvPicPr>
          <p:cNvPr id="10245" name="Picture 5" descr="archpng"/>
          <p:cNvPicPr>
            <a:picLocks noChangeAspect="1" noChangeArrowheads="1"/>
          </p:cNvPicPr>
          <p:nvPr/>
        </p:nvPicPr>
        <p:blipFill>
          <a:blip r:embed="rId2"/>
          <a:srcRect/>
          <a:stretch>
            <a:fillRect/>
          </a:stretch>
        </p:blipFill>
        <p:spPr bwMode="auto">
          <a:xfrm>
            <a:off x="152400" y="609600"/>
            <a:ext cx="8839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152400"/>
            <a:ext cx="6316663"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F6142A"/>
                </a:solidFill>
              </a:rPr>
              <a:t>Internal architecture of 8086</a:t>
            </a:r>
          </a:p>
        </p:txBody>
      </p:sp>
      <p:sp>
        <p:nvSpPr>
          <p:cNvPr id="11267" name="Rectangle 3"/>
          <p:cNvSpPr>
            <a:spLocks noGrp="1" noChangeArrowheads="1"/>
          </p:cNvSpPr>
          <p:nvPr>
            <p:ph idx="1"/>
          </p:nvPr>
        </p:nvSpPr>
        <p:spPr>
          <a:xfrm>
            <a:off x="152400" y="1231900"/>
            <a:ext cx="8839200" cy="5105400"/>
          </a:xfrm>
        </p:spPr>
        <p:txBody>
          <a:bodyPr/>
          <a:lstStyle/>
          <a:p>
            <a:pPr eaLnBrk="1" hangingPunct="1">
              <a:lnSpc>
                <a:spcPct val="90000"/>
              </a:lnSpc>
            </a:pPr>
            <a:r>
              <a:rPr lang="en-US" sz="2800" b="1" dirty="0" smtClean="0"/>
              <a:t>8086 has two blocks </a:t>
            </a:r>
            <a:r>
              <a:rPr lang="en-US" sz="2800" b="1" dirty="0" smtClean="0">
                <a:solidFill>
                  <a:srgbClr val="FF0000"/>
                </a:solidFill>
              </a:rPr>
              <a:t>BIU</a:t>
            </a:r>
            <a:r>
              <a:rPr lang="en-US" sz="2800" b="1" dirty="0" smtClean="0"/>
              <a:t> and </a:t>
            </a:r>
            <a:r>
              <a:rPr lang="en-US" sz="2800" b="1" dirty="0" smtClean="0">
                <a:solidFill>
                  <a:srgbClr val="FF0000"/>
                </a:solidFill>
              </a:rPr>
              <a:t>EU</a:t>
            </a:r>
            <a:r>
              <a:rPr lang="en-US" sz="2800" b="1" dirty="0" smtClean="0"/>
              <a:t>.</a:t>
            </a:r>
          </a:p>
          <a:p>
            <a:pPr eaLnBrk="1" hangingPunct="1">
              <a:lnSpc>
                <a:spcPct val="90000"/>
              </a:lnSpc>
            </a:pPr>
            <a:endParaRPr lang="en-US" sz="900" b="1" dirty="0" smtClean="0"/>
          </a:p>
          <a:p>
            <a:pPr eaLnBrk="1" hangingPunct="1">
              <a:lnSpc>
                <a:spcPct val="90000"/>
              </a:lnSpc>
            </a:pPr>
            <a:r>
              <a:rPr lang="en-US" sz="2800" b="1" dirty="0" smtClean="0"/>
              <a:t>The BIU handles all transactions of data and addresses on the buses for EU.</a:t>
            </a:r>
          </a:p>
          <a:p>
            <a:pPr eaLnBrk="1" hangingPunct="1">
              <a:lnSpc>
                <a:spcPct val="90000"/>
              </a:lnSpc>
            </a:pPr>
            <a:endParaRPr lang="en-US" sz="100" b="1" dirty="0" smtClean="0"/>
          </a:p>
          <a:p>
            <a:pPr eaLnBrk="1" hangingPunct="1">
              <a:lnSpc>
                <a:spcPct val="90000"/>
              </a:lnSpc>
            </a:pPr>
            <a:endParaRPr lang="en-US" sz="700" b="1" dirty="0" smtClean="0"/>
          </a:p>
          <a:p>
            <a:pPr algn="just" eaLnBrk="1" hangingPunct="1">
              <a:lnSpc>
                <a:spcPct val="90000"/>
              </a:lnSpc>
            </a:pPr>
            <a:r>
              <a:rPr lang="en-US" sz="2800" b="1" dirty="0" smtClean="0"/>
              <a:t>The BIU performs all bus operations such as instruction fetching, reading and writing operands for memory and calculating the addresses of the memory operands. The instruction bytes are transferred to the instruction queue.</a:t>
            </a:r>
          </a:p>
          <a:p>
            <a:pPr eaLnBrk="1" hangingPunct="1">
              <a:lnSpc>
                <a:spcPct val="90000"/>
              </a:lnSpc>
            </a:pPr>
            <a:endParaRPr lang="en-US" sz="1200" b="1" dirty="0" smtClean="0"/>
          </a:p>
          <a:p>
            <a:pPr eaLnBrk="1" hangingPunct="1">
              <a:lnSpc>
                <a:spcPct val="90000"/>
              </a:lnSpc>
            </a:pPr>
            <a:r>
              <a:rPr lang="en-US" sz="2800" b="1" dirty="0" smtClean="0"/>
              <a:t> EU executes instructions from the instruction system byte queue.</a:t>
            </a:r>
          </a:p>
        </p:txBody>
      </p:sp>
      <p:sp>
        <p:nvSpPr>
          <p:cNvPr id="7170" name="Slide Number Placeholder 5"/>
          <p:cNvSpPr>
            <a:spLocks noGrp="1"/>
          </p:cNvSpPr>
          <p:nvPr>
            <p:ph type="sldNum" sz="quarter" idx="12"/>
          </p:nvPr>
        </p:nvSpPr>
        <p:spPr/>
        <p:txBody>
          <a:bodyPr>
            <a:normAutofit/>
          </a:bodyPr>
          <a:lstStyle/>
          <a:p>
            <a:pPr>
              <a:defRPr/>
            </a:pPr>
            <a:fld id="{6EA66FA1-E6F0-4E55-A76B-21CAD119D4E1}"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228600" y="228600"/>
            <a:ext cx="8686800" cy="6400800"/>
          </a:xfrm>
        </p:spPr>
        <p:txBody>
          <a:bodyPr/>
          <a:lstStyle/>
          <a:p>
            <a:pPr eaLnBrk="1" hangingPunct="1">
              <a:lnSpc>
                <a:spcPct val="90000"/>
              </a:lnSpc>
            </a:pPr>
            <a:endParaRPr lang="en-US" sz="1400" b="1" smtClean="0"/>
          </a:p>
          <a:p>
            <a:pPr eaLnBrk="1" hangingPunct="1">
              <a:lnSpc>
                <a:spcPct val="90000"/>
              </a:lnSpc>
            </a:pPr>
            <a:r>
              <a:rPr lang="en-US" b="1" smtClean="0"/>
              <a:t>BIU contains Instruction queue, Segment registers, Instruction pointer, Address adder.</a:t>
            </a:r>
          </a:p>
          <a:p>
            <a:pPr eaLnBrk="1" hangingPunct="1">
              <a:lnSpc>
                <a:spcPct val="90000"/>
              </a:lnSpc>
            </a:pPr>
            <a:endParaRPr lang="en-US" sz="1400" b="1" smtClean="0"/>
          </a:p>
          <a:p>
            <a:pPr eaLnBrk="1" hangingPunct="1">
              <a:lnSpc>
                <a:spcPct val="90000"/>
              </a:lnSpc>
            </a:pPr>
            <a:r>
              <a:rPr lang="en-US" b="1" smtClean="0"/>
              <a:t>EU contains Control circuitry, Instruction decoder, ALU, Pointer and Index register, Flag register.</a:t>
            </a:r>
          </a:p>
          <a:p>
            <a:pPr eaLnBrk="1" hangingPunct="1">
              <a:lnSpc>
                <a:spcPct val="90000"/>
              </a:lnSpc>
            </a:pPr>
            <a:endParaRPr lang="en-US" smtClean="0"/>
          </a:p>
        </p:txBody>
      </p:sp>
      <p:sp>
        <p:nvSpPr>
          <p:cNvPr id="8194" name="Slide Number Placeholder 5"/>
          <p:cNvSpPr>
            <a:spLocks noGrp="1"/>
          </p:cNvSpPr>
          <p:nvPr>
            <p:ph type="sldNum" sz="quarter" idx="12"/>
          </p:nvPr>
        </p:nvSpPr>
        <p:spPr/>
        <p:txBody>
          <a:bodyPr>
            <a:normAutofit/>
          </a:bodyPr>
          <a:lstStyle/>
          <a:p>
            <a:pPr>
              <a:defRPr/>
            </a:pPr>
            <a:fld id="{D819B184-6590-407D-9EE8-50820E78106A}"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04800" y="228600"/>
            <a:ext cx="6316663" cy="1143000"/>
          </a:xfrm>
          <a:effectLst>
            <a:outerShdw dist="35921" dir="2700000" algn="ctr" rotWithShape="0">
              <a:schemeClr val="bg2">
                <a:alpha val="50000"/>
              </a:schemeClr>
            </a:outerShdw>
          </a:effectLst>
        </p:spPr>
        <p:txBody>
          <a:bodyPr rtlCol="0">
            <a:normAutofit/>
          </a:bodyPr>
          <a:lstStyle/>
          <a:p>
            <a:pPr eaLnBrk="1" fontAlgn="auto" hangingPunct="1">
              <a:spcAft>
                <a:spcPts val="0"/>
              </a:spcAft>
              <a:defRPr/>
            </a:pPr>
            <a:r>
              <a:rPr lang="en-US" sz="3600" b="1" smtClean="0">
                <a:solidFill>
                  <a:srgbClr val="FF0000"/>
                </a:solidFill>
              </a:rPr>
              <a:t>EXECUTION UNIT</a:t>
            </a:r>
          </a:p>
        </p:txBody>
      </p:sp>
      <p:sp>
        <p:nvSpPr>
          <p:cNvPr id="13315" name="Rectangle 3"/>
          <p:cNvSpPr>
            <a:spLocks noGrp="1" noChangeArrowheads="1"/>
          </p:cNvSpPr>
          <p:nvPr>
            <p:ph idx="1"/>
          </p:nvPr>
        </p:nvSpPr>
        <p:spPr>
          <a:xfrm>
            <a:off x="304800" y="1600200"/>
            <a:ext cx="8458200" cy="4525963"/>
          </a:xfrm>
        </p:spPr>
        <p:txBody>
          <a:bodyPr/>
          <a:lstStyle/>
          <a:p>
            <a:pPr eaLnBrk="1" hangingPunct="1"/>
            <a:r>
              <a:rPr lang="en-US" sz="2800" b="1" smtClean="0"/>
              <a:t>Decodes instructions fetched by the BIU</a:t>
            </a:r>
          </a:p>
          <a:p>
            <a:pPr eaLnBrk="1" hangingPunct="1"/>
            <a:r>
              <a:rPr lang="en-US" sz="2800" b="1" smtClean="0"/>
              <a:t>Generate control signals,</a:t>
            </a:r>
          </a:p>
          <a:p>
            <a:pPr eaLnBrk="1" hangingPunct="1"/>
            <a:r>
              <a:rPr lang="en-US" sz="2800" b="1" smtClean="0"/>
              <a:t>Executes instructions.</a:t>
            </a:r>
          </a:p>
          <a:p>
            <a:pPr eaLnBrk="1" hangingPunct="1">
              <a:buFontTx/>
              <a:buNone/>
            </a:pPr>
            <a:endParaRPr lang="en-US" sz="2800" b="1" smtClean="0"/>
          </a:p>
          <a:p>
            <a:pPr eaLnBrk="1" hangingPunct="1">
              <a:buFontTx/>
              <a:buNone/>
            </a:pPr>
            <a:r>
              <a:rPr lang="en-US" sz="2800" b="1" smtClean="0">
                <a:solidFill>
                  <a:schemeClr val="folHlink"/>
                </a:solidFill>
              </a:rPr>
              <a:t>The main parts are:</a:t>
            </a:r>
          </a:p>
          <a:p>
            <a:pPr eaLnBrk="1" hangingPunct="1">
              <a:buFontTx/>
              <a:buNone/>
            </a:pPr>
            <a:endParaRPr lang="en-US" sz="1000" b="1" smtClean="0"/>
          </a:p>
          <a:p>
            <a:pPr eaLnBrk="1" hangingPunct="1"/>
            <a:r>
              <a:rPr lang="en-US" sz="2800" b="1" smtClean="0"/>
              <a:t>Control Circuitry</a:t>
            </a:r>
          </a:p>
          <a:p>
            <a:pPr eaLnBrk="1" hangingPunct="1"/>
            <a:r>
              <a:rPr lang="en-US" sz="2800" b="1" smtClean="0"/>
              <a:t>Instruction decoder</a:t>
            </a:r>
          </a:p>
          <a:p>
            <a:pPr eaLnBrk="1" hangingPunct="1"/>
            <a:r>
              <a:rPr lang="en-US" sz="2800" b="1" smtClean="0"/>
              <a:t>ALU</a:t>
            </a:r>
          </a:p>
        </p:txBody>
      </p:sp>
      <p:sp>
        <p:nvSpPr>
          <p:cNvPr id="9218" name="Slide Number Placeholder 5"/>
          <p:cNvSpPr>
            <a:spLocks noGrp="1"/>
          </p:cNvSpPr>
          <p:nvPr>
            <p:ph type="sldNum" sz="quarter" idx="12"/>
          </p:nvPr>
        </p:nvSpPr>
        <p:spPr/>
        <p:txBody>
          <a:bodyPr>
            <a:normAutofit/>
          </a:bodyPr>
          <a:lstStyle/>
          <a:p>
            <a:pPr>
              <a:defRPr/>
            </a:pPr>
            <a:fld id="{FC4E0CF9-6FF5-4A97-9F9C-A6764970577B}" type="slidenum">
              <a:rPr lang="en-US"/>
              <a:pPr>
                <a:defRPr/>
              </a:pPr>
              <a:t>13</a:t>
            </a:fld>
            <a:endParaRPr lang="en-US"/>
          </a:p>
        </p:txBody>
      </p:sp>
      <p:pic>
        <p:nvPicPr>
          <p:cNvPr id="13318" name="Picture 5" descr="archpng1"/>
          <p:cNvPicPr>
            <a:picLocks noChangeAspect="1" noChangeArrowheads="1"/>
          </p:cNvPicPr>
          <p:nvPr/>
        </p:nvPicPr>
        <p:blipFill>
          <a:blip r:embed="rId2"/>
          <a:srcRect/>
          <a:stretch>
            <a:fillRect/>
          </a:stretch>
        </p:blipFill>
        <p:spPr bwMode="auto">
          <a:xfrm>
            <a:off x="4114800" y="3200400"/>
            <a:ext cx="4876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2" name="Rectangle 78"/>
          <p:cNvSpPr>
            <a:spLocks noGrp="1" noChangeArrowheads="1"/>
          </p:cNvSpPr>
          <p:nvPr>
            <p:ph type="title"/>
          </p:nvPr>
        </p:nvSpPr>
        <p:spPr>
          <a:xfrm>
            <a:off x="0" y="57150"/>
            <a:ext cx="9144000" cy="3810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sz="2400" b="1" smtClean="0">
                <a:solidFill>
                  <a:srgbClr val="F6142A"/>
                </a:solidFill>
              </a:rPr>
              <a:t>EXECUTION UNIT – General Purpose Registers</a:t>
            </a:r>
          </a:p>
        </p:txBody>
      </p:sp>
      <p:graphicFrame>
        <p:nvGraphicFramePr>
          <p:cNvPr id="20482" name="Group 2"/>
          <p:cNvGraphicFramePr>
            <a:graphicFrameLocks noGrp="1"/>
          </p:cNvGraphicFramePr>
          <p:nvPr>
            <p:ph type="tbl" idx="1"/>
          </p:nvPr>
        </p:nvGraphicFramePr>
        <p:xfrm>
          <a:off x="2667000" y="1752600"/>
          <a:ext cx="3581400" cy="4646614"/>
        </p:xfrm>
        <a:graphic>
          <a:graphicData uri="http://schemas.openxmlformats.org/drawingml/2006/table">
            <a:tbl>
              <a:tblPr/>
              <a:tblGrid>
                <a:gridCol w="1790700"/>
                <a:gridCol w="1790700"/>
              </a:tblGrid>
              <a:tr h="685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66738">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242" name="Slide Number Placeholder 5"/>
          <p:cNvSpPr>
            <a:spLocks noGrp="1"/>
          </p:cNvSpPr>
          <p:nvPr>
            <p:ph type="sldNum" sz="quarter" idx="12"/>
          </p:nvPr>
        </p:nvSpPr>
        <p:spPr/>
        <p:txBody>
          <a:bodyPr>
            <a:normAutofit/>
          </a:bodyPr>
          <a:lstStyle/>
          <a:p>
            <a:pPr>
              <a:defRPr/>
            </a:pPr>
            <a:fld id="{6914C00A-70A7-4D65-A809-81A8BAF82BB8}" type="slidenum">
              <a:rPr lang="en-US" smtClean="0"/>
              <a:pPr>
                <a:defRPr/>
              </a:pPr>
              <a:t>14</a:t>
            </a:fld>
            <a:endParaRPr lang="en-US" smtClean="0"/>
          </a:p>
        </p:txBody>
      </p:sp>
      <p:sp>
        <p:nvSpPr>
          <p:cNvPr id="14366" name="AutoShape 27"/>
          <p:cNvSpPr>
            <a:spLocks/>
          </p:cNvSpPr>
          <p:nvPr/>
        </p:nvSpPr>
        <p:spPr bwMode="auto">
          <a:xfrm>
            <a:off x="2438400" y="5257800"/>
            <a:ext cx="152400" cy="1143000"/>
          </a:xfrm>
          <a:prstGeom prst="leftBrace">
            <a:avLst>
              <a:gd name="adj1" fmla="val 62500"/>
              <a:gd name="adj2" fmla="val 50000"/>
            </a:avLst>
          </a:prstGeom>
          <a:noFill/>
          <a:ln w="9525">
            <a:solidFill>
              <a:srgbClr val="0000FF"/>
            </a:solidFill>
            <a:round/>
            <a:headEnd/>
            <a:tailEnd/>
          </a:ln>
        </p:spPr>
        <p:txBody>
          <a:bodyPr wrap="none" anchor="ctr"/>
          <a:lstStyle/>
          <a:p>
            <a:pPr algn="ctr"/>
            <a:endParaRPr lang="en-US">
              <a:solidFill>
                <a:srgbClr val="0000FF"/>
              </a:solidFill>
            </a:endParaRPr>
          </a:p>
        </p:txBody>
      </p:sp>
      <p:grpSp>
        <p:nvGrpSpPr>
          <p:cNvPr id="14367" name="Group 28"/>
          <p:cNvGrpSpPr>
            <a:grpSpLocks/>
          </p:cNvGrpSpPr>
          <p:nvPr/>
        </p:nvGrpSpPr>
        <p:grpSpPr bwMode="auto">
          <a:xfrm>
            <a:off x="2667000" y="533400"/>
            <a:ext cx="3581400" cy="1090613"/>
            <a:chOff x="1680" y="336"/>
            <a:chExt cx="2256" cy="687"/>
          </a:xfrm>
        </p:grpSpPr>
        <p:sp>
          <p:nvSpPr>
            <p:cNvPr id="14408" name="Line 29"/>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US"/>
            </a:p>
          </p:txBody>
        </p:sp>
        <p:sp>
          <p:nvSpPr>
            <p:cNvPr id="14409" name="Line 30"/>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US"/>
            </a:p>
          </p:txBody>
        </p:sp>
        <p:sp>
          <p:nvSpPr>
            <p:cNvPr id="14410" name="Line 31"/>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US"/>
            </a:p>
          </p:txBody>
        </p:sp>
        <p:sp>
          <p:nvSpPr>
            <p:cNvPr id="14411" name="Line 32"/>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14412" name="Line 33"/>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14413" name="Text Box 34"/>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4414" name="Text Box 35"/>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4415" name="Line 36"/>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US"/>
            </a:p>
          </p:txBody>
        </p:sp>
        <p:sp>
          <p:nvSpPr>
            <p:cNvPr id="14416" name="Text Box 37"/>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4368" name="Group 38"/>
          <p:cNvGrpSpPr>
            <a:grpSpLocks/>
          </p:cNvGrpSpPr>
          <p:nvPr/>
        </p:nvGrpSpPr>
        <p:grpSpPr bwMode="auto">
          <a:xfrm>
            <a:off x="6324600" y="1905000"/>
            <a:ext cx="2438400" cy="4405313"/>
            <a:chOff x="3984" y="1200"/>
            <a:chExt cx="1536" cy="2775"/>
          </a:xfrm>
        </p:grpSpPr>
        <p:sp>
          <p:nvSpPr>
            <p:cNvPr id="14400" name="Text Box 39"/>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4401" name="Text Box 40"/>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4402" name="Text Box 41"/>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4403" name="Text Box 42"/>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4404" name="Text Box 43"/>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4405" name="Text Box 44"/>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4406" name="Text Box 45"/>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4407" name="Text Box 46"/>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nvGrpSpPr>
          <p:cNvPr id="14369" name="Group 47"/>
          <p:cNvGrpSpPr>
            <a:grpSpLocks/>
          </p:cNvGrpSpPr>
          <p:nvPr/>
        </p:nvGrpSpPr>
        <p:grpSpPr bwMode="auto">
          <a:xfrm>
            <a:off x="1295400" y="533400"/>
            <a:ext cx="7467600" cy="5776913"/>
            <a:chOff x="816" y="336"/>
            <a:chExt cx="4704" cy="3639"/>
          </a:xfrm>
        </p:grpSpPr>
        <p:grpSp>
          <p:nvGrpSpPr>
            <p:cNvPr id="14370" name="Group 48"/>
            <p:cNvGrpSpPr>
              <a:grpSpLocks/>
            </p:cNvGrpSpPr>
            <p:nvPr/>
          </p:nvGrpSpPr>
          <p:grpSpPr bwMode="auto">
            <a:xfrm>
              <a:off x="816" y="1263"/>
              <a:ext cx="879" cy="2472"/>
              <a:chOff x="816" y="1263"/>
              <a:chExt cx="879" cy="2472"/>
            </a:xfrm>
          </p:grpSpPr>
          <p:grpSp>
            <p:nvGrpSpPr>
              <p:cNvPr id="14391" name="Group 49"/>
              <p:cNvGrpSpPr>
                <a:grpSpLocks/>
              </p:cNvGrpSpPr>
              <p:nvPr/>
            </p:nvGrpSpPr>
            <p:grpSpPr bwMode="auto">
              <a:xfrm>
                <a:off x="1290" y="1263"/>
                <a:ext cx="405" cy="1290"/>
                <a:chOff x="1290" y="1263"/>
                <a:chExt cx="405" cy="1290"/>
              </a:xfrm>
            </p:grpSpPr>
            <p:sp>
              <p:nvSpPr>
                <p:cNvPr id="14396" name="Text Box 50"/>
                <p:cNvSpPr txBox="1">
                  <a:spLocks noChangeArrowheads="1"/>
                </p:cNvSpPr>
                <p:nvPr/>
              </p:nvSpPr>
              <p:spPr bwMode="auto">
                <a:xfrm>
                  <a:off x="1311" y="1263"/>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14397" name="Text Box 51"/>
                <p:cNvSpPr txBox="1">
                  <a:spLocks noChangeArrowheads="1"/>
                </p:cNvSpPr>
                <p:nvPr/>
              </p:nvSpPr>
              <p:spPr bwMode="auto">
                <a:xfrm>
                  <a:off x="1293" y="1632"/>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14398" name="Text Box 52"/>
                <p:cNvSpPr txBox="1">
                  <a:spLocks noChangeArrowheads="1"/>
                </p:cNvSpPr>
                <p:nvPr/>
              </p:nvSpPr>
              <p:spPr bwMode="auto">
                <a:xfrm>
                  <a:off x="1293" y="1986"/>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14399" name="Text Box 53"/>
                <p:cNvSpPr txBox="1">
                  <a:spLocks noChangeArrowheads="1"/>
                </p:cNvSpPr>
                <p:nvPr/>
              </p:nvSpPr>
              <p:spPr bwMode="auto">
                <a:xfrm>
                  <a:off x="1290" y="2322"/>
                  <a:ext cx="384" cy="231"/>
                </a:xfrm>
                <a:prstGeom prst="rect">
                  <a:avLst/>
                </a:prstGeom>
                <a:noFill/>
                <a:ln w="9525">
                  <a:noFill/>
                  <a:miter lim="800000"/>
                  <a:headEnd/>
                  <a:tailEnd/>
                </a:ln>
              </p:spPr>
              <p:txBody>
                <a:bodyPr>
                  <a:spAutoFit/>
                </a:bodyPr>
                <a:lstStyle/>
                <a:p>
                  <a:pPr>
                    <a:spcBef>
                      <a:spcPct val="50000"/>
                    </a:spcBef>
                  </a:pPr>
                  <a:r>
                    <a:rPr lang="en-US" b="1"/>
                    <a:t>DX</a:t>
                  </a:r>
                </a:p>
              </p:txBody>
            </p:sp>
          </p:grpSp>
          <p:grpSp>
            <p:nvGrpSpPr>
              <p:cNvPr id="14392" name="Group 54"/>
              <p:cNvGrpSpPr>
                <a:grpSpLocks/>
              </p:cNvGrpSpPr>
              <p:nvPr/>
            </p:nvGrpSpPr>
            <p:grpSpPr bwMode="auto">
              <a:xfrm>
                <a:off x="816" y="2592"/>
                <a:ext cx="816" cy="1143"/>
                <a:chOff x="816" y="2592"/>
                <a:chExt cx="816" cy="1143"/>
              </a:xfrm>
            </p:grpSpPr>
            <p:sp>
              <p:nvSpPr>
                <p:cNvPr id="14393" name="AutoShape 55"/>
                <p:cNvSpPr>
                  <a:spLocks/>
                </p:cNvSpPr>
                <p:nvPr/>
              </p:nvSpPr>
              <p:spPr bwMode="auto">
                <a:xfrm>
                  <a:off x="1536" y="2592"/>
                  <a:ext cx="96" cy="720"/>
                </a:xfrm>
                <a:prstGeom prst="leftBrace">
                  <a:avLst>
                    <a:gd name="adj1" fmla="val 62500"/>
                    <a:gd name="adj2" fmla="val 50000"/>
                  </a:avLst>
                </a:prstGeom>
                <a:noFill/>
                <a:ln w="9525">
                  <a:solidFill>
                    <a:srgbClr val="FF0066"/>
                  </a:solidFill>
                  <a:round/>
                  <a:headEnd/>
                  <a:tailEnd/>
                </a:ln>
              </p:spPr>
              <p:txBody>
                <a:bodyPr wrap="none" anchor="ctr"/>
                <a:lstStyle/>
                <a:p>
                  <a:pPr algn="ctr"/>
                  <a:endParaRPr lang="en-US">
                    <a:solidFill>
                      <a:srgbClr val="FF0066"/>
                    </a:solidFill>
                  </a:endParaRPr>
                </a:p>
              </p:txBody>
            </p:sp>
            <p:sp>
              <p:nvSpPr>
                <p:cNvPr id="14394" name="Text Box 56"/>
                <p:cNvSpPr txBox="1">
                  <a:spLocks noChangeArrowheads="1"/>
                </p:cNvSpPr>
                <p:nvPr/>
              </p:nvSpPr>
              <p:spPr bwMode="auto">
                <a:xfrm>
                  <a:off x="816" y="2880"/>
                  <a:ext cx="672" cy="231"/>
                </a:xfrm>
                <a:prstGeom prst="rect">
                  <a:avLst/>
                </a:prstGeom>
                <a:noFill/>
                <a:ln w="9525">
                  <a:noFill/>
                  <a:miter lim="800000"/>
                  <a:headEnd/>
                  <a:tailEnd/>
                </a:ln>
              </p:spPr>
              <p:txBody>
                <a:bodyPr>
                  <a:spAutoFit/>
                </a:bodyPr>
                <a:lstStyle/>
                <a:p>
                  <a:pPr>
                    <a:spcBef>
                      <a:spcPct val="50000"/>
                    </a:spcBef>
                  </a:pPr>
                  <a:r>
                    <a:rPr lang="en-US" b="1"/>
                    <a:t>Pointer</a:t>
                  </a:r>
                </a:p>
              </p:txBody>
            </p:sp>
            <p:sp>
              <p:nvSpPr>
                <p:cNvPr id="14395" name="Text Box 57"/>
                <p:cNvSpPr txBox="1">
                  <a:spLocks noChangeArrowheads="1"/>
                </p:cNvSpPr>
                <p:nvPr/>
              </p:nvSpPr>
              <p:spPr bwMode="auto">
                <a:xfrm>
                  <a:off x="864" y="3504"/>
                  <a:ext cx="672" cy="231"/>
                </a:xfrm>
                <a:prstGeom prst="rect">
                  <a:avLst/>
                </a:prstGeom>
                <a:noFill/>
                <a:ln w="9525">
                  <a:noFill/>
                  <a:miter lim="800000"/>
                  <a:headEnd/>
                  <a:tailEnd/>
                </a:ln>
              </p:spPr>
              <p:txBody>
                <a:bodyPr>
                  <a:spAutoFit/>
                </a:bodyPr>
                <a:lstStyle/>
                <a:p>
                  <a:pPr>
                    <a:spcBef>
                      <a:spcPct val="50000"/>
                    </a:spcBef>
                  </a:pPr>
                  <a:r>
                    <a:rPr lang="en-US" b="1"/>
                    <a:t>Index</a:t>
                  </a:r>
                </a:p>
              </p:txBody>
            </p:sp>
          </p:grpSp>
        </p:grpSp>
        <p:grpSp>
          <p:nvGrpSpPr>
            <p:cNvPr id="14371" name="Group 58"/>
            <p:cNvGrpSpPr>
              <a:grpSpLocks/>
            </p:cNvGrpSpPr>
            <p:nvPr/>
          </p:nvGrpSpPr>
          <p:grpSpPr bwMode="auto">
            <a:xfrm>
              <a:off x="1680" y="336"/>
              <a:ext cx="3840" cy="3639"/>
              <a:chOff x="1680" y="336"/>
              <a:chExt cx="3840" cy="3639"/>
            </a:xfrm>
          </p:grpSpPr>
          <p:grpSp>
            <p:nvGrpSpPr>
              <p:cNvPr id="14372" name="Group 59"/>
              <p:cNvGrpSpPr>
                <a:grpSpLocks/>
              </p:cNvGrpSpPr>
              <p:nvPr/>
            </p:nvGrpSpPr>
            <p:grpSpPr bwMode="auto">
              <a:xfrm>
                <a:off x="1680" y="336"/>
                <a:ext cx="2256" cy="687"/>
                <a:chOff x="1680" y="336"/>
                <a:chExt cx="2256" cy="687"/>
              </a:xfrm>
            </p:grpSpPr>
            <p:sp>
              <p:nvSpPr>
                <p:cNvPr id="14382" name="Line 60"/>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US"/>
                </a:p>
              </p:txBody>
            </p:sp>
            <p:sp>
              <p:nvSpPr>
                <p:cNvPr id="14383" name="Line 61"/>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US"/>
                </a:p>
              </p:txBody>
            </p:sp>
            <p:sp>
              <p:nvSpPr>
                <p:cNvPr id="14384" name="Line 62"/>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US"/>
                </a:p>
              </p:txBody>
            </p:sp>
            <p:sp>
              <p:nvSpPr>
                <p:cNvPr id="14385" name="Line 63"/>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14386" name="Line 64"/>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14387" name="Text Box 65"/>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4388" name="Text Box 66"/>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4389" name="Line 67"/>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US"/>
                </a:p>
              </p:txBody>
            </p:sp>
            <p:sp>
              <p:nvSpPr>
                <p:cNvPr id="14390" name="Text Box 68"/>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4373" name="Group 69"/>
              <p:cNvGrpSpPr>
                <a:grpSpLocks/>
              </p:cNvGrpSpPr>
              <p:nvPr/>
            </p:nvGrpSpPr>
            <p:grpSpPr bwMode="auto">
              <a:xfrm>
                <a:off x="3984" y="1200"/>
                <a:ext cx="1536" cy="2775"/>
                <a:chOff x="3984" y="1200"/>
                <a:chExt cx="1536" cy="2775"/>
              </a:xfrm>
            </p:grpSpPr>
            <p:sp>
              <p:nvSpPr>
                <p:cNvPr id="14374" name="Text Box 70"/>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4375" name="Text Box 71"/>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4376" name="Text Box 72"/>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4377" name="Text Box 73"/>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4378" name="Text Box 74"/>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4379" name="Text Box 75"/>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4380" name="Text Box 76"/>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4381" name="Text Box 77"/>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a:xfrm>
            <a:off x="109538" y="33338"/>
            <a:ext cx="8763000" cy="461962"/>
          </a:xfrm>
          <a:effectLst>
            <a:outerShdw dist="35921" dir="2700000" algn="ctr" rotWithShape="0">
              <a:schemeClr val="bg2"/>
            </a:outerShdw>
          </a:effectLst>
        </p:spPr>
        <p:txBody>
          <a:bodyPr rtlCol="0">
            <a:normAutofit/>
          </a:bodyPr>
          <a:lstStyle/>
          <a:p>
            <a:pPr eaLnBrk="1" fontAlgn="auto" hangingPunct="1">
              <a:spcAft>
                <a:spcPts val="0"/>
              </a:spcAft>
              <a:defRPr/>
            </a:pPr>
            <a:r>
              <a:rPr lang="en-US" sz="2400" b="1" smtClean="0">
                <a:solidFill>
                  <a:srgbClr val="F6142A"/>
                </a:solidFill>
              </a:rPr>
              <a:t>EXECUTION UNIT – General Purpose Registers</a:t>
            </a:r>
          </a:p>
        </p:txBody>
      </p:sp>
      <p:graphicFrame>
        <p:nvGraphicFramePr>
          <p:cNvPr id="21596" name="Group 92"/>
          <p:cNvGraphicFramePr>
            <a:graphicFrameLocks noGrp="1"/>
          </p:cNvGraphicFramePr>
          <p:nvPr>
            <p:ph type="tbl" idx="1"/>
          </p:nvPr>
        </p:nvGraphicFramePr>
        <p:xfrm>
          <a:off x="152400" y="666750"/>
          <a:ext cx="8839200" cy="5900864"/>
        </p:xfrm>
        <a:graphic>
          <a:graphicData uri="http://schemas.openxmlformats.org/drawingml/2006/table">
            <a:tbl>
              <a:tblPr/>
              <a:tblGrid>
                <a:gridCol w="1911350"/>
                <a:gridCol w="6927850"/>
              </a:tblGrid>
              <a:tr h="518142">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Register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Purpose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96224">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AX</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Word multiply, word divide, word I /O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6197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AL</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 byte I/O, decimal arithmetic</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7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AH</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6197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Store address information</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7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String operation, loops</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6197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CL</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Variable shift and rotate</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6494">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
                        </a:rPr>
                        <a:t>DX</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Arial" pitchFamily="34" charset="0"/>
                        </a:rPr>
                        <a:t>Word multiply, word divide, indirect I/O</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1600" b="0" i="0" u="none" strike="noStrike" cap="none" normalizeH="0" baseline="0" smtClean="0">
                          <a:ln>
                            <a:noFill/>
                          </a:ln>
                          <a:solidFill>
                            <a:schemeClr val="tx1"/>
                          </a:solidFill>
                          <a:effectLst/>
                          <a:latin typeface="Arial" pitchFamily="34" charset="0"/>
                        </a:rPr>
                        <a:t>(Used to hold I/O address during I/O instructions. If the result is more than 16-bits, the lower order 16-bits are stored in accumulator and higher order 16-bits are stored in DX register)</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1266" name="Slide Number Placeholder 5"/>
          <p:cNvSpPr>
            <a:spLocks noGrp="1"/>
          </p:cNvSpPr>
          <p:nvPr>
            <p:ph type="sldNum" sz="quarter" idx="12"/>
          </p:nvPr>
        </p:nvSpPr>
        <p:spPr/>
        <p:txBody>
          <a:bodyPr>
            <a:normAutofit/>
          </a:bodyPr>
          <a:lstStyle/>
          <a:p>
            <a:pPr>
              <a:defRPr/>
            </a:pPr>
            <a:fld id="{E364DCED-D747-499B-8738-1618078C63BD}" type="slidenum">
              <a:rPr lang="en-US" smtClean="0"/>
              <a:pPr>
                <a:defRPr/>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28600" y="228600"/>
            <a:ext cx="7620000" cy="533400"/>
          </a:xfrm>
          <a:effectLst>
            <a:outerShdw dist="35921" dir="2700000" algn="ctr" rotWithShape="0">
              <a:schemeClr val="bg2"/>
            </a:outerShdw>
          </a:effectLst>
        </p:spPr>
        <p:txBody>
          <a:bodyPr rtlCol="0">
            <a:normAutofit/>
          </a:bodyPr>
          <a:lstStyle/>
          <a:p>
            <a:pPr eaLnBrk="1" fontAlgn="auto" hangingPunct="1">
              <a:spcAft>
                <a:spcPts val="0"/>
              </a:spcAft>
              <a:defRPr/>
            </a:pPr>
            <a:r>
              <a:rPr lang="en-US" sz="2800" b="1" smtClean="0">
                <a:solidFill>
                  <a:srgbClr val="FF0000"/>
                </a:solidFill>
              </a:rPr>
              <a:t>Pointer And Index Registers</a:t>
            </a:r>
          </a:p>
        </p:txBody>
      </p:sp>
      <p:sp>
        <p:nvSpPr>
          <p:cNvPr id="12292" name="Rectangle 3"/>
          <p:cNvSpPr>
            <a:spLocks noGrp="1" noChangeArrowheads="1"/>
          </p:cNvSpPr>
          <p:nvPr>
            <p:ph idx="1"/>
          </p:nvPr>
        </p:nvSpPr>
        <p:spPr>
          <a:xfrm>
            <a:off x="0" y="762000"/>
            <a:ext cx="8839200" cy="5029200"/>
          </a:xfrm>
        </p:spPr>
        <p:txBody>
          <a:bodyPr rtlCol="0">
            <a:normAutofit fontScale="92500" lnSpcReduction="20000"/>
          </a:bodyPr>
          <a:lstStyle/>
          <a:p>
            <a:pPr eaLnBrk="1" fontAlgn="auto" hangingPunct="1">
              <a:lnSpc>
                <a:spcPct val="90000"/>
              </a:lnSpc>
              <a:spcAft>
                <a:spcPts val="0"/>
              </a:spcAft>
              <a:defRPr/>
            </a:pPr>
            <a:r>
              <a:rPr lang="en-US" sz="2800" smtClean="0"/>
              <a:t>used to </a:t>
            </a:r>
            <a:r>
              <a:rPr lang="en-US" sz="2800" smtClean="0">
                <a:solidFill>
                  <a:srgbClr val="FF0000"/>
                </a:solidFill>
              </a:rPr>
              <a:t>keep offset addresses</a:t>
            </a:r>
            <a:r>
              <a:rPr lang="en-US" sz="2800" smtClean="0"/>
              <a:t>.</a:t>
            </a:r>
          </a:p>
          <a:p>
            <a:pPr eaLnBrk="1" fontAlgn="auto" hangingPunct="1">
              <a:lnSpc>
                <a:spcPct val="90000"/>
              </a:lnSpc>
              <a:spcAft>
                <a:spcPts val="0"/>
              </a:spcAft>
              <a:defRPr/>
            </a:pPr>
            <a:endParaRPr lang="en-US" sz="900" smtClean="0"/>
          </a:p>
          <a:p>
            <a:pPr eaLnBrk="1" fontAlgn="auto" hangingPunct="1">
              <a:lnSpc>
                <a:spcPct val="90000"/>
              </a:lnSpc>
              <a:spcAft>
                <a:spcPts val="0"/>
              </a:spcAft>
              <a:defRPr/>
            </a:pPr>
            <a:r>
              <a:rPr lang="en-US" sz="2800" smtClean="0"/>
              <a:t>Used in various forms of memory addressing.</a:t>
            </a:r>
          </a:p>
          <a:p>
            <a:pPr eaLnBrk="1" fontAlgn="auto" hangingPunct="1">
              <a:lnSpc>
                <a:spcPct val="90000"/>
              </a:lnSpc>
              <a:spcAft>
                <a:spcPts val="0"/>
              </a:spcAft>
              <a:defRPr/>
            </a:pPr>
            <a:endParaRPr lang="en-US" sz="900" smtClean="0"/>
          </a:p>
          <a:p>
            <a:pPr eaLnBrk="1" fontAlgn="auto" hangingPunct="1">
              <a:lnSpc>
                <a:spcPct val="90000"/>
              </a:lnSpc>
              <a:spcAft>
                <a:spcPts val="0"/>
              </a:spcAft>
              <a:defRPr/>
            </a:pPr>
            <a:r>
              <a:rPr lang="en-US" sz="2800" smtClean="0"/>
              <a:t>In the case of SP and BP the default reference to form a physical address is the Stack Segment (SS-will be discussed under the BIU)</a:t>
            </a:r>
          </a:p>
          <a:p>
            <a:pPr eaLnBrk="1" fontAlgn="auto" hangingPunct="1">
              <a:lnSpc>
                <a:spcPct val="90000"/>
              </a:lnSpc>
              <a:spcAft>
                <a:spcPts val="0"/>
              </a:spcAft>
              <a:defRPr/>
            </a:pPr>
            <a:endParaRPr lang="en-US" sz="900" smtClean="0"/>
          </a:p>
          <a:p>
            <a:pPr eaLnBrk="1" fontAlgn="auto" hangingPunct="1">
              <a:lnSpc>
                <a:spcPct val="90000"/>
              </a:lnSpc>
              <a:spcAft>
                <a:spcPts val="0"/>
              </a:spcAft>
              <a:defRPr/>
            </a:pPr>
            <a:r>
              <a:rPr lang="en-US" sz="2800" smtClean="0"/>
              <a:t>The index registers (SI &amp; DI) and the BX generally default to the Data segment register (DS).</a:t>
            </a:r>
          </a:p>
          <a:p>
            <a:pPr eaLnBrk="1" fontAlgn="auto" hangingPunct="1">
              <a:lnSpc>
                <a:spcPct val="90000"/>
              </a:lnSpc>
              <a:spcAft>
                <a:spcPts val="0"/>
              </a:spcAft>
              <a:defRPr/>
            </a:pPr>
            <a:endParaRPr lang="en-US" sz="900" smtClean="0"/>
          </a:p>
          <a:p>
            <a:pPr eaLnBrk="1" fontAlgn="auto" hangingPunct="1">
              <a:lnSpc>
                <a:spcPct val="90000"/>
              </a:lnSpc>
              <a:spcAft>
                <a:spcPts val="0"/>
              </a:spcAft>
              <a:buFontTx/>
              <a:buNone/>
              <a:defRPr/>
            </a:pPr>
            <a:r>
              <a:rPr lang="en-US" sz="2800" smtClean="0">
                <a:solidFill>
                  <a:srgbClr val="FF0066"/>
                </a:solidFill>
              </a:rPr>
              <a:t>	SP: Stack pointer</a:t>
            </a:r>
          </a:p>
          <a:p>
            <a:pPr eaLnBrk="1" fontAlgn="auto" hangingPunct="1">
              <a:lnSpc>
                <a:spcPct val="90000"/>
              </a:lnSpc>
              <a:spcAft>
                <a:spcPts val="0"/>
              </a:spcAft>
              <a:buFontTx/>
              <a:buNone/>
              <a:defRPr/>
            </a:pPr>
            <a:r>
              <a:rPr lang="en-US" sz="2800" smtClean="0"/>
              <a:t>		– Used with SS to access the stack segment</a:t>
            </a:r>
          </a:p>
          <a:p>
            <a:pPr eaLnBrk="1" fontAlgn="auto" hangingPunct="1">
              <a:lnSpc>
                <a:spcPct val="90000"/>
              </a:lnSpc>
              <a:spcAft>
                <a:spcPts val="0"/>
              </a:spcAft>
              <a:buFontTx/>
              <a:buNone/>
              <a:defRPr/>
            </a:pPr>
            <a:endParaRPr lang="en-US" sz="900" smtClean="0"/>
          </a:p>
          <a:p>
            <a:pPr eaLnBrk="1" fontAlgn="auto" hangingPunct="1">
              <a:lnSpc>
                <a:spcPct val="90000"/>
              </a:lnSpc>
              <a:spcAft>
                <a:spcPts val="0"/>
              </a:spcAft>
              <a:buFontTx/>
              <a:buNone/>
              <a:defRPr/>
            </a:pPr>
            <a:r>
              <a:rPr lang="en-US" sz="2800" smtClean="0">
                <a:solidFill>
                  <a:srgbClr val="FF0066"/>
                </a:solidFill>
              </a:rPr>
              <a:t>	BP: Base Pointer</a:t>
            </a:r>
          </a:p>
          <a:p>
            <a:pPr eaLnBrk="1" fontAlgn="auto" hangingPunct="1">
              <a:lnSpc>
                <a:spcPct val="90000"/>
              </a:lnSpc>
              <a:spcAft>
                <a:spcPts val="0"/>
              </a:spcAft>
              <a:buFontTx/>
              <a:buNone/>
              <a:defRPr/>
            </a:pPr>
            <a:r>
              <a:rPr lang="en-US" sz="2800" smtClean="0"/>
              <a:t>		– Primarily used to access data on the stack</a:t>
            </a:r>
          </a:p>
          <a:p>
            <a:pPr eaLnBrk="1" fontAlgn="auto" hangingPunct="1">
              <a:lnSpc>
                <a:spcPct val="90000"/>
              </a:lnSpc>
              <a:spcAft>
                <a:spcPts val="0"/>
              </a:spcAft>
              <a:buFontTx/>
              <a:buNone/>
              <a:defRPr/>
            </a:pPr>
            <a:r>
              <a:rPr lang="en-US" sz="2800" smtClean="0"/>
              <a:t>		– Can be used to access data in other segments</a:t>
            </a:r>
          </a:p>
        </p:txBody>
      </p:sp>
      <p:sp>
        <p:nvSpPr>
          <p:cNvPr id="12290" name="Slide Number Placeholder 5"/>
          <p:cNvSpPr>
            <a:spLocks noGrp="1"/>
          </p:cNvSpPr>
          <p:nvPr>
            <p:ph type="sldNum" sz="quarter" idx="12"/>
          </p:nvPr>
        </p:nvSpPr>
        <p:spPr/>
        <p:txBody>
          <a:bodyPr>
            <a:normAutofit/>
          </a:bodyPr>
          <a:lstStyle/>
          <a:p>
            <a:pPr>
              <a:defRPr/>
            </a:pPr>
            <a:fld id="{AB8727CF-B3CD-46B4-9845-E89F218AE9CD}"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0" y="228600"/>
            <a:ext cx="9144000" cy="6400800"/>
          </a:xfrm>
        </p:spPr>
        <p:txBody>
          <a:bodyPr rtlCol="0">
            <a:normAutofit fontScale="92500" lnSpcReduction="20000"/>
          </a:bodyPr>
          <a:lstStyle/>
          <a:p>
            <a:pPr eaLnBrk="1" fontAlgn="auto" hangingPunct="1">
              <a:lnSpc>
                <a:spcPct val="90000"/>
              </a:lnSpc>
              <a:spcAft>
                <a:spcPts val="0"/>
              </a:spcAft>
              <a:defRPr/>
            </a:pPr>
            <a:r>
              <a:rPr lang="en-US" smtClean="0">
                <a:solidFill>
                  <a:srgbClr val="FF0066"/>
                </a:solidFill>
              </a:rPr>
              <a:t>SI: Source Index register</a:t>
            </a:r>
          </a:p>
          <a:p>
            <a:pPr eaLnBrk="1" fontAlgn="auto" hangingPunct="1">
              <a:lnSpc>
                <a:spcPct val="90000"/>
              </a:lnSpc>
              <a:spcAft>
                <a:spcPts val="0"/>
              </a:spcAft>
              <a:buFontTx/>
              <a:buNone/>
              <a:defRPr/>
            </a:pPr>
            <a:r>
              <a:rPr lang="en-US" smtClean="0"/>
              <a:t>		– is required for some string operations</a:t>
            </a:r>
          </a:p>
          <a:p>
            <a:pPr eaLnBrk="1" fontAlgn="auto" hangingPunct="1">
              <a:lnSpc>
                <a:spcPct val="90000"/>
              </a:lnSpc>
              <a:spcAft>
                <a:spcPts val="0"/>
              </a:spcAft>
              <a:buFontTx/>
              <a:buNone/>
              <a:defRPr/>
            </a:pPr>
            <a:r>
              <a:rPr lang="en-US" smtClean="0"/>
              <a:t>		– When string operations are performed, the SI register 	points to memory locations in the data segment which is 	addressed by the DS register. Thus, SI is associated with 	the DS in string operations.</a:t>
            </a:r>
          </a:p>
          <a:p>
            <a:pPr eaLnBrk="1" fontAlgn="auto" hangingPunct="1">
              <a:lnSpc>
                <a:spcPct val="90000"/>
              </a:lnSpc>
              <a:spcAft>
                <a:spcPts val="0"/>
              </a:spcAft>
              <a:buFontTx/>
              <a:buNone/>
              <a:defRPr/>
            </a:pPr>
            <a:endParaRPr lang="en-US" smtClean="0"/>
          </a:p>
          <a:p>
            <a:pPr eaLnBrk="1" fontAlgn="auto" hangingPunct="1">
              <a:lnSpc>
                <a:spcPct val="90000"/>
              </a:lnSpc>
              <a:spcAft>
                <a:spcPts val="0"/>
              </a:spcAft>
              <a:defRPr/>
            </a:pPr>
            <a:r>
              <a:rPr lang="en-US" smtClean="0">
                <a:solidFill>
                  <a:srgbClr val="FF0066"/>
                </a:solidFill>
              </a:rPr>
              <a:t>DI: Destination Index register</a:t>
            </a:r>
          </a:p>
          <a:p>
            <a:pPr eaLnBrk="1" fontAlgn="auto" hangingPunct="1">
              <a:lnSpc>
                <a:spcPct val="90000"/>
              </a:lnSpc>
              <a:spcAft>
                <a:spcPts val="0"/>
              </a:spcAft>
              <a:buFontTx/>
              <a:buNone/>
              <a:defRPr/>
            </a:pPr>
            <a:r>
              <a:rPr lang="en-US" smtClean="0"/>
              <a:t>		– is also required for some string operations.</a:t>
            </a:r>
          </a:p>
          <a:p>
            <a:pPr eaLnBrk="1" fontAlgn="auto" hangingPunct="1">
              <a:lnSpc>
                <a:spcPct val="90000"/>
              </a:lnSpc>
              <a:spcAft>
                <a:spcPts val="0"/>
              </a:spcAft>
              <a:buFontTx/>
              <a:buNone/>
              <a:defRPr/>
            </a:pPr>
            <a:r>
              <a:rPr lang="en-US" smtClean="0"/>
              <a:t>		– When string operations are performed, the DI register 	points to memory locations in the data segment which is 	addressed by the ES register. Thus, DI is associated with 	the ES in string operations.</a:t>
            </a:r>
          </a:p>
          <a:p>
            <a:pPr eaLnBrk="1" fontAlgn="auto" hangingPunct="1">
              <a:lnSpc>
                <a:spcPct val="90000"/>
              </a:lnSpc>
              <a:spcAft>
                <a:spcPts val="0"/>
              </a:spcAft>
              <a:buFontTx/>
              <a:buNone/>
              <a:defRPr/>
            </a:pPr>
            <a:endParaRPr lang="en-US" smtClean="0"/>
          </a:p>
          <a:p>
            <a:pPr eaLnBrk="1" fontAlgn="auto" hangingPunct="1">
              <a:lnSpc>
                <a:spcPct val="90000"/>
              </a:lnSpc>
              <a:spcAft>
                <a:spcPts val="0"/>
              </a:spcAft>
              <a:buFontTx/>
              <a:buNone/>
              <a:defRPr/>
            </a:pPr>
            <a:endParaRPr lang="en-US" smtClean="0"/>
          </a:p>
          <a:p>
            <a:pPr eaLnBrk="1" fontAlgn="auto" hangingPunct="1">
              <a:lnSpc>
                <a:spcPct val="90000"/>
              </a:lnSpc>
              <a:spcAft>
                <a:spcPts val="0"/>
              </a:spcAft>
              <a:defRPr/>
            </a:pPr>
            <a:r>
              <a:rPr lang="en-US" smtClean="0"/>
              <a:t>The SI and the DI registers may also be used to access data stored in arrays</a:t>
            </a:r>
          </a:p>
        </p:txBody>
      </p:sp>
      <p:sp>
        <p:nvSpPr>
          <p:cNvPr id="13314" name="Slide Number Placeholder 5"/>
          <p:cNvSpPr>
            <a:spLocks noGrp="1"/>
          </p:cNvSpPr>
          <p:nvPr>
            <p:ph type="sldNum" sz="quarter" idx="12"/>
          </p:nvPr>
        </p:nvSpPr>
        <p:spPr/>
        <p:txBody>
          <a:bodyPr>
            <a:normAutofit/>
          </a:bodyPr>
          <a:lstStyle/>
          <a:p>
            <a:pPr>
              <a:defRPr/>
            </a:pPr>
            <a:fld id="{C22F0793-A9EC-4A46-B658-F7CF07ED3264}"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3350" y="176213"/>
            <a:ext cx="8867775" cy="411162"/>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sz="2800" b="1" smtClean="0">
                <a:solidFill>
                  <a:srgbClr val="FF0000"/>
                </a:solidFill>
              </a:rPr>
              <a:t>EXECUTION UNIT – Flag Register</a:t>
            </a:r>
          </a:p>
        </p:txBody>
      </p:sp>
      <p:graphicFrame>
        <p:nvGraphicFramePr>
          <p:cNvPr id="25642" name="Group 42"/>
          <p:cNvGraphicFramePr>
            <a:graphicFrameLocks noGrp="1"/>
          </p:cNvGraphicFramePr>
          <p:nvPr>
            <p:ph type="tbl" idx="1"/>
          </p:nvPr>
        </p:nvGraphicFramePr>
        <p:xfrm>
          <a:off x="228600" y="4495800"/>
          <a:ext cx="8686800" cy="457200"/>
        </p:xfrm>
        <a:graphic>
          <a:graphicData uri="http://schemas.openxmlformats.org/drawingml/2006/table">
            <a:tbl>
              <a:tblPr/>
              <a:tblGrid>
                <a:gridCol w="542925"/>
                <a:gridCol w="542925"/>
                <a:gridCol w="542925"/>
                <a:gridCol w="542925"/>
                <a:gridCol w="542925"/>
                <a:gridCol w="541338"/>
                <a:gridCol w="542925"/>
                <a:gridCol w="546100"/>
                <a:gridCol w="542925"/>
                <a:gridCol w="542925"/>
                <a:gridCol w="541337"/>
                <a:gridCol w="542925"/>
                <a:gridCol w="542925"/>
                <a:gridCol w="542925"/>
                <a:gridCol w="542925"/>
                <a:gridCol w="542925"/>
              </a:tblGrid>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SF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ZF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AF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38" name="Slide Number Placeholder 5"/>
          <p:cNvSpPr>
            <a:spLocks noGrp="1"/>
          </p:cNvSpPr>
          <p:nvPr>
            <p:ph type="sldNum" sz="quarter" idx="12"/>
          </p:nvPr>
        </p:nvSpPr>
        <p:spPr/>
        <p:txBody>
          <a:bodyPr>
            <a:normAutofit/>
          </a:bodyPr>
          <a:lstStyle/>
          <a:p>
            <a:pPr>
              <a:defRPr/>
            </a:pPr>
            <a:fld id="{239FAF6B-3417-4668-8938-F7FD3FD6D91F}" type="slidenum">
              <a:rPr lang="en-US" smtClean="0"/>
              <a:pPr>
                <a:defRPr/>
              </a:pPr>
              <a:t>18</a:t>
            </a:fld>
            <a:endParaRPr lang="en-US" smtClean="0"/>
          </a:p>
        </p:txBody>
      </p:sp>
      <p:sp>
        <p:nvSpPr>
          <p:cNvPr id="18473" name="Rectangle 3"/>
          <p:cNvSpPr>
            <a:spLocks noGrp="1" noChangeArrowheads="1"/>
          </p:cNvSpPr>
          <p:nvPr>
            <p:ph type="body" idx="4294967295"/>
          </p:nvPr>
        </p:nvSpPr>
        <p:spPr>
          <a:xfrm>
            <a:off x="0" y="533400"/>
            <a:ext cx="9144000" cy="3733800"/>
          </a:xfrm>
        </p:spPr>
        <p:txBody>
          <a:bodyPr/>
          <a:lstStyle/>
          <a:p>
            <a:pPr eaLnBrk="1" hangingPunct="1"/>
            <a:r>
              <a:rPr lang="en-US" sz="2800" dirty="0" smtClean="0"/>
              <a:t>A flag is a </a:t>
            </a:r>
            <a:r>
              <a:rPr lang="en-US" sz="2800" dirty="0" smtClean="0">
                <a:solidFill>
                  <a:srgbClr val="FF0000"/>
                </a:solidFill>
              </a:rPr>
              <a:t>flip flop</a:t>
            </a:r>
            <a:r>
              <a:rPr lang="en-US" sz="2800" dirty="0" smtClean="0"/>
              <a:t> which </a:t>
            </a:r>
            <a:r>
              <a:rPr lang="en-US" sz="2800" dirty="0" smtClean="0">
                <a:solidFill>
                  <a:srgbClr val="FF0000"/>
                </a:solidFill>
              </a:rPr>
              <a:t>indicates some conditions</a:t>
            </a:r>
            <a:r>
              <a:rPr lang="en-US" sz="2800" dirty="0" smtClean="0"/>
              <a:t> produced by the execution of an instruction or </a:t>
            </a:r>
            <a:r>
              <a:rPr lang="en-US" sz="2800" dirty="0" smtClean="0">
                <a:solidFill>
                  <a:srgbClr val="FF0000"/>
                </a:solidFill>
              </a:rPr>
              <a:t>controls certain operations</a:t>
            </a:r>
            <a:r>
              <a:rPr lang="en-US" sz="2800" dirty="0" smtClean="0"/>
              <a:t> of the EU .</a:t>
            </a:r>
          </a:p>
          <a:p>
            <a:pPr eaLnBrk="1" hangingPunct="1"/>
            <a:r>
              <a:rPr lang="en-US" sz="2800" dirty="0" smtClean="0"/>
              <a:t>In 8086 The EU contains</a:t>
            </a:r>
          </a:p>
          <a:p>
            <a:pPr eaLnBrk="1" hangingPunct="1">
              <a:buFontTx/>
              <a:buNone/>
            </a:pPr>
            <a:r>
              <a:rPr lang="en-US" sz="2800" dirty="0" smtClean="0"/>
              <a:t>	 a 16 bit flag register</a:t>
            </a:r>
          </a:p>
          <a:p>
            <a:pPr eaLnBrk="1" hangingPunct="1">
              <a:buFontTx/>
              <a:buNone/>
            </a:pPr>
            <a:r>
              <a:rPr lang="en-US" sz="2800" dirty="0" smtClean="0"/>
              <a:t>	9 of the 16 are active flags and remaining 7 are undefined.</a:t>
            </a:r>
          </a:p>
          <a:p>
            <a:pPr eaLnBrk="1" hangingPunct="1">
              <a:buFontTx/>
              <a:buNone/>
            </a:pPr>
            <a:r>
              <a:rPr lang="en-US" sz="2800" dirty="0" smtClean="0"/>
              <a:t>		6 flags indicates some conditions- status flags</a:t>
            </a:r>
          </a:p>
          <a:p>
            <a:pPr eaLnBrk="1" hangingPunct="1">
              <a:buFontTx/>
              <a:buNone/>
            </a:pPr>
            <a:r>
              <a:rPr lang="en-US" sz="2800" dirty="0" smtClean="0"/>
              <a:t>		3 flags –control Flags</a:t>
            </a:r>
          </a:p>
        </p:txBody>
      </p:sp>
      <p:grpSp>
        <p:nvGrpSpPr>
          <p:cNvPr id="18474" name="Group 64"/>
          <p:cNvGrpSpPr>
            <a:grpSpLocks/>
          </p:cNvGrpSpPr>
          <p:nvPr/>
        </p:nvGrpSpPr>
        <p:grpSpPr bwMode="auto">
          <a:xfrm>
            <a:off x="152400" y="4953000"/>
            <a:ext cx="8991600" cy="1557338"/>
            <a:chOff x="96" y="3264"/>
            <a:chExt cx="5664" cy="981"/>
          </a:xfrm>
        </p:grpSpPr>
        <p:sp>
          <p:nvSpPr>
            <p:cNvPr id="18475" name="Text Box 51"/>
            <p:cNvSpPr txBox="1">
              <a:spLocks noChangeArrowheads="1"/>
            </p:cNvSpPr>
            <p:nvPr/>
          </p:nvSpPr>
          <p:spPr bwMode="auto">
            <a:xfrm>
              <a:off x="5232" y="3504"/>
              <a:ext cx="528" cy="231"/>
            </a:xfrm>
            <a:prstGeom prst="rect">
              <a:avLst/>
            </a:prstGeom>
            <a:noFill/>
            <a:ln w="9525">
              <a:noFill/>
              <a:miter lim="800000"/>
              <a:headEnd/>
              <a:tailEnd/>
            </a:ln>
          </p:spPr>
          <p:txBody>
            <a:bodyPr>
              <a:spAutoFit/>
            </a:bodyPr>
            <a:lstStyle/>
            <a:p>
              <a:pPr>
                <a:spcBef>
                  <a:spcPct val="50000"/>
                </a:spcBef>
              </a:pPr>
              <a:r>
                <a:rPr lang="en-US" b="1"/>
                <a:t>Carry </a:t>
              </a:r>
            </a:p>
          </p:txBody>
        </p:sp>
        <p:sp>
          <p:nvSpPr>
            <p:cNvPr id="18476" name="Line 53"/>
            <p:cNvSpPr>
              <a:spLocks noChangeShapeType="1"/>
            </p:cNvSpPr>
            <p:nvPr/>
          </p:nvSpPr>
          <p:spPr bwMode="auto">
            <a:xfrm>
              <a:off x="4752" y="3264"/>
              <a:ext cx="0" cy="480"/>
            </a:xfrm>
            <a:prstGeom prst="line">
              <a:avLst/>
            </a:prstGeom>
            <a:noFill/>
            <a:ln w="9525">
              <a:solidFill>
                <a:schemeClr val="tx1"/>
              </a:solidFill>
              <a:round/>
              <a:headEnd/>
              <a:tailEnd type="triangle" w="med" len="med"/>
            </a:ln>
          </p:spPr>
          <p:txBody>
            <a:bodyPr/>
            <a:lstStyle/>
            <a:p>
              <a:endParaRPr lang="en-US"/>
            </a:p>
          </p:txBody>
        </p:sp>
        <p:sp>
          <p:nvSpPr>
            <p:cNvPr id="18477" name="Line 55"/>
            <p:cNvSpPr>
              <a:spLocks noChangeShapeType="1"/>
            </p:cNvSpPr>
            <p:nvPr/>
          </p:nvSpPr>
          <p:spPr bwMode="auto">
            <a:xfrm>
              <a:off x="3360" y="3264"/>
              <a:ext cx="96" cy="480"/>
            </a:xfrm>
            <a:prstGeom prst="line">
              <a:avLst/>
            </a:prstGeom>
            <a:noFill/>
            <a:ln w="9525">
              <a:solidFill>
                <a:schemeClr val="tx1"/>
              </a:solidFill>
              <a:round/>
              <a:headEnd/>
              <a:tailEnd type="triangle" w="med" len="med"/>
            </a:ln>
          </p:spPr>
          <p:txBody>
            <a:bodyPr/>
            <a:lstStyle/>
            <a:p>
              <a:endParaRPr lang="en-US"/>
            </a:p>
          </p:txBody>
        </p:sp>
        <p:grpSp>
          <p:nvGrpSpPr>
            <p:cNvPr id="18478" name="Group 63"/>
            <p:cNvGrpSpPr>
              <a:grpSpLocks/>
            </p:cNvGrpSpPr>
            <p:nvPr/>
          </p:nvGrpSpPr>
          <p:grpSpPr bwMode="auto">
            <a:xfrm>
              <a:off x="3072" y="3264"/>
              <a:ext cx="2400" cy="288"/>
              <a:chOff x="3072" y="3264"/>
              <a:chExt cx="2400" cy="288"/>
            </a:xfrm>
          </p:grpSpPr>
          <p:sp>
            <p:nvSpPr>
              <p:cNvPr id="18493" name="Line 52"/>
              <p:cNvSpPr>
                <a:spLocks noChangeShapeType="1"/>
              </p:cNvSpPr>
              <p:nvPr/>
            </p:nvSpPr>
            <p:spPr bwMode="auto">
              <a:xfrm>
                <a:off x="5472" y="3264"/>
                <a:ext cx="0" cy="288"/>
              </a:xfrm>
              <a:prstGeom prst="line">
                <a:avLst/>
              </a:prstGeom>
              <a:noFill/>
              <a:ln w="9525">
                <a:solidFill>
                  <a:schemeClr val="tx1"/>
                </a:solidFill>
                <a:round/>
                <a:headEnd/>
                <a:tailEnd type="triangle" w="med" len="med"/>
              </a:ln>
            </p:spPr>
            <p:txBody>
              <a:bodyPr/>
              <a:lstStyle/>
              <a:p>
                <a:endParaRPr lang="en-US"/>
              </a:p>
            </p:txBody>
          </p:sp>
          <p:sp>
            <p:nvSpPr>
              <p:cNvPr id="18494" name="Line 54"/>
              <p:cNvSpPr>
                <a:spLocks noChangeShapeType="1"/>
              </p:cNvSpPr>
              <p:nvPr/>
            </p:nvSpPr>
            <p:spPr bwMode="auto">
              <a:xfrm>
                <a:off x="4080" y="3264"/>
                <a:ext cx="0" cy="288"/>
              </a:xfrm>
              <a:prstGeom prst="line">
                <a:avLst/>
              </a:prstGeom>
              <a:noFill/>
              <a:ln w="9525">
                <a:solidFill>
                  <a:schemeClr val="tx1"/>
                </a:solidFill>
                <a:round/>
                <a:headEnd/>
                <a:tailEnd type="triangle" w="med" len="med"/>
              </a:ln>
            </p:spPr>
            <p:txBody>
              <a:bodyPr/>
              <a:lstStyle/>
              <a:p>
                <a:endParaRPr lang="en-US"/>
              </a:p>
            </p:txBody>
          </p:sp>
          <p:sp>
            <p:nvSpPr>
              <p:cNvPr id="18495" name="Line 56"/>
              <p:cNvSpPr>
                <a:spLocks noChangeShapeType="1"/>
              </p:cNvSpPr>
              <p:nvPr/>
            </p:nvSpPr>
            <p:spPr bwMode="auto">
              <a:xfrm>
                <a:off x="3072" y="3264"/>
                <a:ext cx="0" cy="288"/>
              </a:xfrm>
              <a:prstGeom prst="line">
                <a:avLst/>
              </a:prstGeom>
              <a:noFill/>
              <a:ln w="9525">
                <a:solidFill>
                  <a:schemeClr val="tx1"/>
                </a:solidFill>
                <a:round/>
                <a:headEnd/>
                <a:tailEnd type="triangle" w="med" len="med"/>
              </a:ln>
            </p:spPr>
            <p:txBody>
              <a:bodyPr/>
              <a:lstStyle/>
              <a:p>
                <a:endParaRPr lang="en-US"/>
              </a:p>
            </p:txBody>
          </p:sp>
        </p:grpSp>
        <p:sp>
          <p:nvSpPr>
            <p:cNvPr id="18479" name="Line 57"/>
            <p:cNvSpPr>
              <a:spLocks noChangeShapeType="1"/>
            </p:cNvSpPr>
            <p:nvPr/>
          </p:nvSpPr>
          <p:spPr bwMode="auto">
            <a:xfrm>
              <a:off x="2688" y="3264"/>
              <a:ext cx="0" cy="480"/>
            </a:xfrm>
            <a:prstGeom prst="line">
              <a:avLst/>
            </a:prstGeom>
            <a:noFill/>
            <a:ln w="9525">
              <a:solidFill>
                <a:schemeClr val="tx1"/>
              </a:solidFill>
              <a:round/>
              <a:headEnd/>
              <a:tailEnd type="triangle" w="med" len="med"/>
            </a:ln>
          </p:spPr>
          <p:txBody>
            <a:bodyPr/>
            <a:lstStyle/>
            <a:p>
              <a:endParaRPr lang="en-US"/>
            </a:p>
          </p:txBody>
        </p:sp>
        <p:sp>
          <p:nvSpPr>
            <p:cNvPr id="18480" name="Line 58"/>
            <p:cNvSpPr>
              <a:spLocks noChangeShapeType="1"/>
            </p:cNvSpPr>
            <p:nvPr/>
          </p:nvSpPr>
          <p:spPr bwMode="auto">
            <a:xfrm flipH="1">
              <a:off x="2064" y="3264"/>
              <a:ext cx="288" cy="432"/>
            </a:xfrm>
            <a:prstGeom prst="line">
              <a:avLst/>
            </a:prstGeom>
            <a:noFill/>
            <a:ln w="9525">
              <a:solidFill>
                <a:schemeClr val="tx1"/>
              </a:solidFill>
              <a:round/>
              <a:headEnd/>
              <a:tailEnd type="triangle" w="med" len="med"/>
            </a:ln>
          </p:spPr>
          <p:txBody>
            <a:bodyPr/>
            <a:lstStyle/>
            <a:p>
              <a:endParaRPr lang="en-US"/>
            </a:p>
          </p:txBody>
        </p:sp>
        <p:sp>
          <p:nvSpPr>
            <p:cNvPr id="18481" name="Line 59"/>
            <p:cNvSpPr>
              <a:spLocks noChangeShapeType="1"/>
            </p:cNvSpPr>
            <p:nvPr/>
          </p:nvSpPr>
          <p:spPr bwMode="auto">
            <a:xfrm flipH="1">
              <a:off x="1344" y="3264"/>
              <a:ext cx="672" cy="528"/>
            </a:xfrm>
            <a:prstGeom prst="line">
              <a:avLst/>
            </a:prstGeom>
            <a:noFill/>
            <a:ln w="9525">
              <a:solidFill>
                <a:schemeClr val="tx1"/>
              </a:solidFill>
              <a:round/>
              <a:headEnd/>
              <a:tailEnd type="triangle" w="med" len="med"/>
            </a:ln>
          </p:spPr>
          <p:txBody>
            <a:bodyPr/>
            <a:lstStyle/>
            <a:p>
              <a:endParaRPr lang="en-US"/>
            </a:p>
          </p:txBody>
        </p:sp>
        <p:sp>
          <p:nvSpPr>
            <p:cNvPr id="18482" name="Line 60"/>
            <p:cNvSpPr>
              <a:spLocks noChangeShapeType="1"/>
            </p:cNvSpPr>
            <p:nvPr/>
          </p:nvSpPr>
          <p:spPr bwMode="auto">
            <a:xfrm flipH="1">
              <a:off x="528" y="3264"/>
              <a:ext cx="1104" cy="480"/>
            </a:xfrm>
            <a:prstGeom prst="line">
              <a:avLst/>
            </a:prstGeom>
            <a:noFill/>
            <a:ln w="9525">
              <a:solidFill>
                <a:schemeClr val="tx1"/>
              </a:solidFill>
              <a:round/>
              <a:headEnd/>
              <a:tailEnd type="triangle" w="med" len="med"/>
            </a:ln>
          </p:spPr>
          <p:txBody>
            <a:bodyPr/>
            <a:lstStyle/>
            <a:p>
              <a:endParaRPr lang="en-US"/>
            </a:p>
          </p:txBody>
        </p:sp>
        <p:grpSp>
          <p:nvGrpSpPr>
            <p:cNvPr id="18483" name="Group 62"/>
            <p:cNvGrpSpPr>
              <a:grpSpLocks/>
            </p:cNvGrpSpPr>
            <p:nvPr/>
          </p:nvGrpSpPr>
          <p:grpSpPr bwMode="auto">
            <a:xfrm>
              <a:off x="96" y="3456"/>
              <a:ext cx="4992" cy="789"/>
              <a:chOff x="96" y="3498"/>
              <a:chExt cx="4992" cy="789"/>
            </a:xfrm>
          </p:grpSpPr>
          <p:sp>
            <p:nvSpPr>
              <p:cNvPr id="18484" name="Text Box 43"/>
              <p:cNvSpPr txBox="1">
                <a:spLocks noChangeArrowheads="1"/>
              </p:cNvSpPr>
              <p:nvPr/>
            </p:nvSpPr>
            <p:spPr bwMode="auto">
              <a:xfrm>
                <a:off x="96" y="3744"/>
                <a:ext cx="816" cy="231"/>
              </a:xfrm>
              <a:prstGeom prst="rect">
                <a:avLst/>
              </a:prstGeom>
              <a:noFill/>
              <a:ln w="9525">
                <a:noFill/>
                <a:miter lim="800000"/>
                <a:headEnd/>
                <a:tailEnd/>
              </a:ln>
            </p:spPr>
            <p:txBody>
              <a:bodyPr>
                <a:spAutoFit/>
              </a:bodyPr>
              <a:lstStyle/>
              <a:p>
                <a:pPr>
                  <a:spcBef>
                    <a:spcPct val="50000"/>
                  </a:spcBef>
                </a:pPr>
                <a:r>
                  <a:rPr lang="en-US" b="1"/>
                  <a:t>Over flow</a:t>
                </a:r>
              </a:p>
            </p:txBody>
          </p:sp>
          <p:sp>
            <p:nvSpPr>
              <p:cNvPr id="18485" name="Text Box 44"/>
              <p:cNvSpPr txBox="1">
                <a:spLocks noChangeArrowheads="1"/>
              </p:cNvSpPr>
              <p:nvPr/>
            </p:nvSpPr>
            <p:spPr bwMode="auto">
              <a:xfrm>
                <a:off x="912" y="3744"/>
                <a:ext cx="816" cy="231"/>
              </a:xfrm>
              <a:prstGeom prst="rect">
                <a:avLst/>
              </a:prstGeom>
              <a:noFill/>
              <a:ln w="9525">
                <a:noFill/>
                <a:miter lim="800000"/>
                <a:headEnd/>
                <a:tailEnd/>
              </a:ln>
            </p:spPr>
            <p:txBody>
              <a:bodyPr>
                <a:spAutoFit/>
              </a:bodyPr>
              <a:lstStyle/>
              <a:p>
                <a:pPr>
                  <a:spcBef>
                    <a:spcPct val="50000"/>
                  </a:spcBef>
                </a:pPr>
                <a:r>
                  <a:rPr lang="en-US" b="1"/>
                  <a:t>Direction </a:t>
                </a:r>
              </a:p>
            </p:txBody>
          </p:sp>
          <p:sp>
            <p:nvSpPr>
              <p:cNvPr id="18486" name="Text Box 45"/>
              <p:cNvSpPr txBox="1">
                <a:spLocks noChangeArrowheads="1"/>
              </p:cNvSpPr>
              <p:nvPr/>
            </p:nvSpPr>
            <p:spPr bwMode="auto">
              <a:xfrm>
                <a:off x="1776" y="3648"/>
                <a:ext cx="816" cy="231"/>
              </a:xfrm>
              <a:prstGeom prst="rect">
                <a:avLst/>
              </a:prstGeom>
              <a:noFill/>
              <a:ln w="9525">
                <a:noFill/>
                <a:miter lim="800000"/>
                <a:headEnd/>
                <a:tailEnd/>
              </a:ln>
            </p:spPr>
            <p:txBody>
              <a:bodyPr>
                <a:spAutoFit/>
              </a:bodyPr>
              <a:lstStyle/>
              <a:p>
                <a:pPr>
                  <a:spcBef>
                    <a:spcPct val="50000"/>
                  </a:spcBef>
                </a:pPr>
                <a:r>
                  <a:rPr lang="en-US" b="1"/>
                  <a:t>Interrupt</a:t>
                </a:r>
              </a:p>
            </p:txBody>
          </p:sp>
          <p:sp>
            <p:nvSpPr>
              <p:cNvPr id="18487" name="Text Box 46"/>
              <p:cNvSpPr txBox="1">
                <a:spLocks noChangeArrowheads="1"/>
              </p:cNvSpPr>
              <p:nvPr/>
            </p:nvSpPr>
            <p:spPr bwMode="auto">
              <a:xfrm>
                <a:off x="2499" y="3717"/>
                <a:ext cx="528" cy="231"/>
              </a:xfrm>
              <a:prstGeom prst="rect">
                <a:avLst/>
              </a:prstGeom>
              <a:noFill/>
              <a:ln w="9525">
                <a:noFill/>
                <a:miter lim="800000"/>
                <a:headEnd/>
                <a:tailEnd/>
              </a:ln>
            </p:spPr>
            <p:txBody>
              <a:bodyPr>
                <a:spAutoFit/>
              </a:bodyPr>
              <a:lstStyle/>
              <a:p>
                <a:pPr>
                  <a:spcBef>
                    <a:spcPct val="50000"/>
                  </a:spcBef>
                </a:pPr>
                <a:r>
                  <a:rPr lang="en-US" b="1"/>
                  <a:t>Trap</a:t>
                </a:r>
                <a:r>
                  <a:rPr lang="en-US"/>
                  <a:t> </a:t>
                </a:r>
              </a:p>
            </p:txBody>
          </p:sp>
          <p:sp>
            <p:nvSpPr>
              <p:cNvPr id="18488" name="Text Box 47"/>
              <p:cNvSpPr txBox="1">
                <a:spLocks noChangeArrowheads="1"/>
              </p:cNvSpPr>
              <p:nvPr/>
            </p:nvSpPr>
            <p:spPr bwMode="auto">
              <a:xfrm>
                <a:off x="2862" y="3498"/>
                <a:ext cx="432" cy="231"/>
              </a:xfrm>
              <a:prstGeom prst="rect">
                <a:avLst/>
              </a:prstGeom>
              <a:noFill/>
              <a:ln w="9525">
                <a:noFill/>
                <a:miter lim="800000"/>
                <a:headEnd/>
                <a:tailEnd/>
              </a:ln>
            </p:spPr>
            <p:txBody>
              <a:bodyPr>
                <a:spAutoFit/>
              </a:bodyPr>
              <a:lstStyle/>
              <a:p>
                <a:pPr>
                  <a:spcBef>
                    <a:spcPct val="50000"/>
                  </a:spcBef>
                </a:pPr>
                <a:r>
                  <a:rPr lang="en-US" b="1"/>
                  <a:t>Sign</a:t>
                </a:r>
              </a:p>
            </p:txBody>
          </p:sp>
          <p:sp>
            <p:nvSpPr>
              <p:cNvPr id="18489" name="Text Box 48"/>
              <p:cNvSpPr txBox="1">
                <a:spLocks noChangeArrowheads="1"/>
              </p:cNvSpPr>
              <p:nvPr/>
            </p:nvSpPr>
            <p:spPr bwMode="auto">
              <a:xfrm>
                <a:off x="3276" y="3690"/>
                <a:ext cx="480" cy="231"/>
              </a:xfrm>
              <a:prstGeom prst="rect">
                <a:avLst/>
              </a:prstGeom>
              <a:noFill/>
              <a:ln w="9525">
                <a:noFill/>
                <a:miter lim="800000"/>
                <a:headEnd/>
                <a:tailEnd/>
              </a:ln>
            </p:spPr>
            <p:txBody>
              <a:bodyPr>
                <a:spAutoFit/>
              </a:bodyPr>
              <a:lstStyle/>
              <a:p>
                <a:pPr>
                  <a:spcBef>
                    <a:spcPct val="50000"/>
                  </a:spcBef>
                </a:pPr>
                <a:r>
                  <a:rPr lang="en-US" b="1"/>
                  <a:t>Zero</a:t>
                </a:r>
              </a:p>
            </p:txBody>
          </p:sp>
          <p:sp>
            <p:nvSpPr>
              <p:cNvPr id="18490" name="Text Box 49"/>
              <p:cNvSpPr txBox="1">
                <a:spLocks noChangeArrowheads="1"/>
              </p:cNvSpPr>
              <p:nvPr/>
            </p:nvSpPr>
            <p:spPr bwMode="auto">
              <a:xfrm>
                <a:off x="3696" y="3525"/>
                <a:ext cx="768" cy="231"/>
              </a:xfrm>
              <a:prstGeom prst="rect">
                <a:avLst/>
              </a:prstGeom>
              <a:noFill/>
              <a:ln w="9525">
                <a:noFill/>
                <a:miter lim="800000"/>
                <a:headEnd/>
                <a:tailEnd/>
              </a:ln>
            </p:spPr>
            <p:txBody>
              <a:bodyPr>
                <a:spAutoFit/>
              </a:bodyPr>
              <a:lstStyle/>
              <a:p>
                <a:pPr>
                  <a:spcBef>
                    <a:spcPct val="50000"/>
                  </a:spcBef>
                </a:pPr>
                <a:r>
                  <a:rPr lang="en-US" b="1"/>
                  <a:t>Auxiliary</a:t>
                </a:r>
              </a:p>
            </p:txBody>
          </p:sp>
          <p:sp>
            <p:nvSpPr>
              <p:cNvPr id="18491" name="Text Box 50"/>
              <p:cNvSpPr txBox="1">
                <a:spLocks noChangeArrowheads="1"/>
              </p:cNvSpPr>
              <p:nvPr/>
            </p:nvSpPr>
            <p:spPr bwMode="auto">
              <a:xfrm>
                <a:off x="4512" y="3696"/>
                <a:ext cx="576" cy="231"/>
              </a:xfrm>
              <a:prstGeom prst="rect">
                <a:avLst/>
              </a:prstGeom>
              <a:noFill/>
              <a:ln w="9525">
                <a:noFill/>
                <a:miter lim="800000"/>
                <a:headEnd/>
                <a:tailEnd/>
              </a:ln>
            </p:spPr>
            <p:txBody>
              <a:bodyPr>
                <a:spAutoFit/>
              </a:bodyPr>
              <a:lstStyle/>
              <a:p>
                <a:pPr>
                  <a:spcBef>
                    <a:spcPct val="50000"/>
                  </a:spcBef>
                </a:pPr>
                <a:r>
                  <a:rPr lang="en-US" b="1"/>
                  <a:t>Parity </a:t>
                </a:r>
              </a:p>
            </p:txBody>
          </p:sp>
          <p:sp>
            <p:nvSpPr>
              <p:cNvPr id="18492" name="Text Box 61"/>
              <p:cNvSpPr txBox="1">
                <a:spLocks noChangeArrowheads="1"/>
              </p:cNvSpPr>
              <p:nvPr/>
            </p:nvSpPr>
            <p:spPr bwMode="auto">
              <a:xfrm>
                <a:off x="192" y="4056"/>
                <a:ext cx="1344" cy="231"/>
              </a:xfrm>
              <a:prstGeom prst="rect">
                <a:avLst/>
              </a:prstGeom>
              <a:noFill/>
              <a:ln w="9525">
                <a:noFill/>
                <a:miter lim="800000"/>
                <a:headEnd/>
                <a:tailEnd/>
              </a:ln>
            </p:spPr>
            <p:txBody>
              <a:bodyPr>
                <a:spAutoFit/>
              </a:bodyPr>
              <a:lstStyle/>
              <a:p>
                <a:pPr>
                  <a:spcBef>
                    <a:spcPct val="50000"/>
                  </a:spcBef>
                </a:pPr>
                <a:r>
                  <a:rPr lang="en-US" b="1">
                    <a:solidFill>
                      <a:srgbClr val="CC0099"/>
                    </a:solidFill>
                  </a:rPr>
                  <a:t>U - Unused</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228600"/>
            <a:ext cx="8305800"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FF0000"/>
                </a:solidFill>
              </a:rPr>
              <a:t>EXECUTION UNIT – Flag Register</a:t>
            </a:r>
          </a:p>
        </p:txBody>
      </p:sp>
      <p:graphicFrame>
        <p:nvGraphicFramePr>
          <p:cNvPr id="28723" name="Group 51"/>
          <p:cNvGraphicFramePr>
            <a:graphicFrameLocks noGrp="1"/>
          </p:cNvGraphicFramePr>
          <p:nvPr>
            <p:ph type="tbl" idx="1"/>
          </p:nvPr>
        </p:nvGraphicFramePr>
        <p:xfrm>
          <a:off x="176213" y="1328738"/>
          <a:ext cx="8867775" cy="5289551"/>
        </p:xfrm>
        <a:graphic>
          <a:graphicData uri="http://schemas.openxmlformats.org/drawingml/2006/table">
            <a:tbl>
              <a:tblPr/>
              <a:tblGrid>
                <a:gridCol w="1752600"/>
                <a:gridCol w="7115175"/>
              </a:tblGrid>
              <a:tr h="75410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2782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Carry (CF)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after addition or the borrow after subtraction.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Also indicates some error conditions, as dictated by some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programs and procedures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569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Parity (PF)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PF=0;odd parity, PF=1;even parity.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82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Auxiliary (AF)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(half – carry) after addition or borrow after</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subtraction between bit positions 3 and 4 of the result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(for example, in BCD addition or subtraction.)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6204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Zero (ZF)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Shows the result of the arithmetic or logic operation.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Z=1; result is zero. Z=0; The result is 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46">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Sign (SF)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sign of the result after an arithmetic/logic instruction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execution. S=1; negative, S=0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5362" name="Slide Number Placeholder 5"/>
          <p:cNvSpPr>
            <a:spLocks noGrp="1"/>
          </p:cNvSpPr>
          <p:nvPr>
            <p:ph type="sldNum" sz="quarter" idx="12"/>
          </p:nvPr>
        </p:nvSpPr>
        <p:spPr/>
        <p:txBody>
          <a:bodyPr>
            <a:normAutofit/>
          </a:bodyPr>
          <a:lstStyle/>
          <a:p>
            <a:pPr>
              <a:defRPr/>
            </a:pPr>
            <a:fld id="{DFA76FD8-C6B8-4884-8698-8356BB52C113}" type="slidenum">
              <a:rPr lang="en-US" smtClean="0"/>
              <a:pPr>
                <a:defRPr/>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00CC"/>
                </a:solidFill>
              </a:rPr>
              <a:t>Reference Books</a:t>
            </a:r>
            <a:endParaRPr lang="en-US" dirty="0"/>
          </a:p>
        </p:txBody>
      </p:sp>
      <p:sp>
        <p:nvSpPr>
          <p:cNvPr id="3" name="Content Placeholder 2"/>
          <p:cNvSpPr>
            <a:spLocks noGrp="1"/>
          </p:cNvSpPr>
          <p:nvPr>
            <p:ph idx="1"/>
          </p:nvPr>
        </p:nvSpPr>
        <p:spPr/>
        <p:txBody>
          <a:bodyPr/>
          <a:lstStyle/>
          <a:p>
            <a:pPr marL="457200" indent="-457200" eaLnBrk="1" hangingPunct="1">
              <a:buClr>
                <a:srgbClr val="009900"/>
              </a:buClr>
              <a:buFont typeface="Calibri" pitchFamily="34" charset="0"/>
              <a:buAutoNum type="arabicPeriod"/>
            </a:pPr>
            <a:r>
              <a:rPr lang="en-US" sz="2400" dirty="0" smtClean="0">
                <a:latin typeface="Times New Roman" pitchFamily="18" charset="0"/>
                <a:cs typeface="Times New Roman" pitchFamily="18" charset="0"/>
              </a:rPr>
              <a:t>“Advanced </a:t>
            </a:r>
            <a:r>
              <a:rPr lang="en-US" sz="2400" dirty="0" smtClean="0">
                <a:latin typeface="Times New Roman" pitchFamily="18" charset="0"/>
                <a:cs typeface="Times New Roman" pitchFamily="18" charset="0"/>
              </a:rPr>
              <a:t>Microprocessors and Peripherals” K M </a:t>
            </a:r>
            <a:r>
              <a:rPr lang="en-US" sz="2400" dirty="0" err="1" smtClean="0">
                <a:latin typeface="Times New Roman" pitchFamily="18" charset="0"/>
                <a:cs typeface="Times New Roman" pitchFamily="18" charset="0"/>
              </a:rPr>
              <a:t>Bhurchandi</a:t>
            </a:r>
            <a:r>
              <a:rPr lang="en-US" sz="2400" dirty="0" smtClean="0">
                <a:latin typeface="Times New Roman" pitchFamily="18" charset="0"/>
                <a:cs typeface="Times New Roman" pitchFamily="18" charset="0"/>
              </a:rPr>
              <a:t> &amp; A K Ray  </a:t>
            </a:r>
            <a:r>
              <a:rPr lang="en-US" sz="2400" dirty="0" smtClean="0">
                <a:latin typeface="Times New Roman" pitchFamily="18" charset="0"/>
                <a:cs typeface="Times New Roman" pitchFamily="18" charset="0"/>
              </a:rPr>
              <a:t>–McGraw Hill International Edition</a:t>
            </a:r>
          </a:p>
          <a:p>
            <a:pPr marL="457200" indent="-457200" eaLnBrk="1" hangingPunct="1">
              <a:buClr>
                <a:srgbClr val="009900"/>
              </a:buClr>
              <a:buFont typeface="Calibri" pitchFamily="34" charset="0"/>
              <a:buAutoNum type="arabicPeriod"/>
            </a:pPr>
            <a:endParaRPr lang="en-US" sz="2400" dirty="0" smtClean="0">
              <a:latin typeface="Times New Roman" pitchFamily="18" charset="0"/>
              <a:cs typeface="Times New Roman" pitchFamily="18" charset="0"/>
            </a:endParaRPr>
          </a:p>
          <a:p>
            <a:pPr marL="457200" indent="-457200" eaLnBrk="1" hangingPunct="1">
              <a:buClr>
                <a:srgbClr val="009900"/>
              </a:buClr>
              <a:buFont typeface="Calibri" pitchFamily="34" charset="0"/>
              <a:buAutoNum type="arabicPeriod"/>
            </a:pPr>
            <a:r>
              <a:rPr lang="en-US" sz="2400" dirty="0" smtClean="0">
                <a:latin typeface="Times New Roman" pitchFamily="18" charset="0"/>
                <a:cs typeface="Times New Roman" pitchFamily="18" charset="0"/>
              </a:rPr>
              <a:t>“Microprocessors and Interfacing” Douglas V. Hall - </a:t>
            </a:r>
            <a:r>
              <a:rPr lang="en-US" sz="2400" dirty="0" smtClean="0">
                <a:latin typeface="Times New Roman" pitchFamily="18" charset="0"/>
                <a:cs typeface="Times New Roman" pitchFamily="18" charset="0"/>
              </a:rPr>
              <a:t>McGraw Hill International Edition</a:t>
            </a:r>
          </a:p>
          <a:p>
            <a:pPr marL="457200" indent="-457200" eaLnBrk="1" hangingPunct="1">
              <a:buClr>
                <a:srgbClr val="009900"/>
              </a:buClr>
              <a:buFont typeface="Calibri" pitchFamily="34" charset="0"/>
              <a:buAutoNum type="arabicPeriod"/>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3E9E15D9-D4C8-41E6-9D78-F89690EC507B}"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2" name="Group 42"/>
          <p:cNvGraphicFramePr>
            <a:graphicFrameLocks noGrp="1"/>
          </p:cNvGraphicFramePr>
          <p:nvPr>
            <p:ph type="tbl" idx="1"/>
          </p:nvPr>
        </p:nvGraphicFramePr>
        <p:xfrm>
          <a:off x="185738" y="904875"/>
          <a:ext cx="8843962" cy="5135564"/>
        </p:xfrm>
        <a:graphic>
          <a:graphicData uri="http://schemas.openxmlformats.org/drawingml/2006/table">
            <a:tbl>
              <a:tblPr/>
              <a:tblGrid>
                <a:gridCol w="1917700"/>
                <a:gridCol w="6926262"/>
              </a:tblGrid>
              <a:tr h="609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Trap (TF)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Enables the trapping through an on-chip debugging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feature.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Interrupt (IF)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Controls the operation of the INTR (interrupt request)</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I=0; INTR pin disabled. I=1; INTR pin enabled.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Direction (DF)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It selects either the increment or decrement mode for DI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and /or SI registers during the string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occurs when signed numbers are added or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subtracted. An overflow indicates the result has exceeded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the capacity of the Machine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86" name="Slide Number Placeholder 5"/>
          <p:cNvSpPr>
            <a:spLocks noGrp="1"/>
          </p:cNvSpPr>
          <p:nvPr>
            <p:ph type="sldNum" sz="quarter" idx="12"/>
          </p:nvPr>
        </p:nvSpPr>
        <p:spPr/>
        <p:txBody>
          <a:bodyPr>
            <a:normAutofit/>
          </a:bodyPr>
          <a:lstStyle/>
          <a:p>
            <a:pPr>
              <a:defRPr/>
            </a:pPr>
            <a:fld id="{7376183D-700B-4BD5-BE6E-A3D7AF64CD65}" type="slidenum">
              <a:rPr lang="en-US" smtClean="0"/>
              <a:pPr>
                <a:defRPr/>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4800" y="228600"/>
            <a:ext cx="8534400"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FF0000"/>
                </a:solidFill>
              </a:rPr>
              <a:t>Execution unit – Flag Register</a:t>
            </a:r>
          </a:p>
        </p:txBody>
      </p:sp>
      <p:sp>
        <p:nvSpPr>
          <p:cNvPr id="21507" name="Rectangle 3"/>
          <p:cNvSpPr>
            <a:spLocks noGrp="1" noChangeArrowheads="1"/>
          </p:cNvSpPr>
          <p:nvPr>
            <p:ph idx="1"/>
          </p:nvPr>
        </p:nvSpPr>
        <p:spPr>
          <a:xfrm>
            <a:off x="228600" y="1066800"/>
            <a:ext cx="8763000" cy="5562600"/>
          </a:xfrm>
        </p:spPr>
        <p:txBody>
          <a:bodyPr/>
          <a:lstStyle/>
          <a:p>
            <a:pPr eaLnBrk="1" hangingPunct="1">
              <a:lnSpc>
                <a:spcPct val="90000"/>
              </a:lnSpc>
            </a:pPr>
            <a:r>
              <a:rPr lang="en-US" sz="2800" smtClean="0">
                <a:solidFill>
                  <a:srgbClr val="FF0000"/>
                </a:solidFill>
              </a:rPr>
              <a:t>Six</a:t>
            </a:r>
            <a:r>
              <a:rPr lang="en-US" sz="2800" smtClean="0"/>
              <a:t> of the flags are </a:t>
            </a:r>
            <a:r>
              <a:rPr lang="en-US" sz="2800" smtClean="0">
                <a:solidFill>
                  <a:srgbClr val="FF0000"/>
                </a:solidFill>
              </a:rPr>
              <a:t>status indicators</a:t>
            </a:r>
            <a:r>
              <a:rPr lang="en-US" sz="2800" smtClean="0"/>
              <a:t> reflecting properties of the last arithmetic or logical instruction.</a:t>
            </a:r>
          </a:p>
          <a:p>
            <a:pPr eaLnBrk="1" hangingPunct="1">
              <a:lnSpc>
                <a:spcPct val="90000"/>
              </a:lnSpc>
            </a:pPr>
            <a:r>
              <a:rPr lang="en-US" sz="2800" smtClean="0"/>
              <a:t>For example, if register AL = 7Fh and the instruction ADD AL,1 is executed then the following happen</a:t>
            </a:r>
          </a:p>
          <a:p>
            <a:pPr eaLnBrk="1" hangingPunct="1">
              <a:lnSpc>
                <a:spcPct val="90000"/>
              </a:lnSpc>
            </a:pPr>
            <a:endParaRPr lang="en-US" sz="1200" smtClean="0"/>
          </a:p>
          <a:p>
            <a:pPr eaLnBrk="1" hangingPunct="1">
              <a:lnSpc>
                <a:spcPct val="90000"/>
              </a:lnSpc>
              <a:buFontTx/>
              <a:buNone/>
            </a:pPr>
            <a:r>
              <a:rPr lang="en-US" sz="2800" smtClean="0"/>
              <a:t>		</a:t>
            </a:r>
            <a:r>
              <a:rPr lang="en-US" sz="2800" b="1" smtClean="0">
                <a:solidFill>
                  <a:srgbClr val="800080"/>
                </a:solidFill>
              </a:rPr>
              <a:t>AL = 80h</a:t>
            </a:r>
          </a:p>
          <a:p>
            <a:pPr eaLnBrk="1" hangingPunct="1">
              <a:lnSpc>
                <a:spcPct val="90000"/>
              </a:lnSpc>
              <a:buFontTx/>
              <a:buNone/>
            </a:pPr>
            <a:r>
              <a:rPr lang="en-US" sz="2800" smtClean="0"/>
              <a:t>		</a:t>
            </a:r>
            <a:r>
              <a:rPr lang="en-US" sz="2800" b="1" smtClean="0">
                <a:solidFill>
                  <a:srgbClr val="800080"/>
                </a:solidFill>
              </a:rPr>
              <a:t>CF = 0</a:t>
            </a:r>
            <a:r>
              <a:rPr lang="en-US" sz="2800" smtClean="0"/>
              <a:t>; there is no carry out of bit 7</a:t>
            </a:r>
          </a:p>
          <a:p>
            <a:pPr eaLnBrk="1" hangingPunct="1">
              <a:lnSpc>
                <a:spcPct val="90000"/>
              </a:lnSpc>
              <a:buFontTx/>
              <a:buNone/>
            </a:pPr>
            <a:r>
              <a:rPr lang="en-US" sz="2800" smtClean="0"/>
              <a:t>		</a:t>
            </a:r>
            <a:r>
              <a:rPr lang="en-US" sz="2800" b="1" smtClean="0">
                <a:solidFill>
                  <a:srgbClr val="800080"/>
                </a:solidFill>
              </a:rPr>
              <a:t>PF = 0</a:t>
            </a:r>
            <a:r>
              <a:rPr lang="en-US" sz="2800" smtClean="0"/>
              <a:t>; 80h has an odd number of ones</a:t>
            </a:r>
          </a:p>
          <a:p>
            <a:pPr eaLnBrk="1" hangingPunct="1">
              <a:lnSpc>
                <a:spcPct val="90000"/>
              </a:lnSpc>
              <a:buFontTx/>
              <a:buNone/>
            </a:pPr>
            <a:r>
              <a:rPr lang="en-US" sz="2800" smtClean="0"/>
              <a:t>		</a:t>
            </a:r>
            <a:r>
              <a:rPr lang="en-US" sz="2800" b="1" smtClean="0">
                <a:solidFill>
                  <a:srgbClr val="800080"/>
                </a:solidFill>
              </a:rPr>
              <a:t>AF = 1</a:t>
            </a:r>
            <a:r>
              <a:rPr lang="en-US" sz="2800" smtClean="0"/>
              <a:t>; there is a carry out of bit 3 into bit 4</a:t>
            </a:r>
          </a:p>
          <a:p>
            <a:pPr eaLnBrk="1" hangingPunct="1">
              <a:lnSpc>
                <a:spcPct val="90000"/>
              </a:lnSpc>
              <a:buFontTx/>
              <a:buNone/>
            </a:pPr>
            <a:r>
              <a:rPr lang="en-US" sz="2800" smtClean="0"/>
              <a:t>		</a:t>
            </a:r>
            <a:r>
              <a:rPr lang="en-US" sz="2800" b="1" smtClean="0">
                <a:solidFill>
                  <a:srgbClr val="800080"/>
                </a:solidFill>
              </a:rPr>
              <a:t>ZF = 0</a:t>
            </a:r>
            <a:r>
              <a:rPr lang="en-US" sz="2800" smtClean="0"/>
              <a:t>; the result is not zero</a:t>
            </a:r>
          </a:p>
          <a:p>
            <a:pPr eaLnBrk="1" hangingPunct="1">
              <a:lnSpc>
                <a:spcPct val="90000"/>
              </a:lnSpc>
              <a:buFontTx/>
              <a:buNone/>
            </a:pPr>
            <a:r>
              <a:rPr lang="en-US" sz="2800" smtClean="0"/>
              <a:t>		</a:t>
            </a:r>
            <a:r>
              <a:rPr lang="en-US" sz="2800" b="1" smtClean="0">
                <a:solidFill>
                  <a:srgbClr val="800080"/>
                </a:solidFill>
              </a:rPr>
              <a:t>SF = 1</a:t>
            </a:r>
            <a:r>
              <a:rPr lang="en-US" sz="2800" smtClean="0"/>
              <a:t>; bit seven is one</a:t>
            </a:r>
          </a:p>
          <a:p>
            <a:pPr eaLnBrk="1" hangingPunct="1">
              <a:lnSpc>
                <a:spcPct val="90000"/>
              </a:lnSpc>
              <a:buFontTx/>
              <a:buNone/>
            </a:pPr>
            <a:r>
              <a:rPr lang="en-US" sz="2800" smtClean="0"/>
              <a:t>		</a:t>
            </a:r>
            <a:r>
              <a:rPr lang="en-US" sz="2800" b="1" smtClean="0">
                <a:solidFill>
                  <a:srgbClr val="800080"/>
                </a:solidFill>
              </a:rPr>
              <a:t>OF = 1</a:t>
            </a:r>
            <a:r>
              <a:rPr lang="en-US" sz="2800" smtClean="0"/>
              <a:t>; the sign bit has changed</a:t>
            </a:r>
          </a:p>
        </p:txBody>
      </p:sp>
      <p:sp>
        <p:nvSpPr>
          <p:cNvPr id="17410" name="Slide Number Placeholder 5"/>
          <p:cNvSpPr>
            <a:spLocks noGrp="1"/>
          </p:cNvSpPr>
          <p:nvPr>
            <p:ph type="sldNum" sz="quarter" idx="12"/>
          </p:nvPr>
        </p:nvSpPr>
        <p:spPr/>
        <p:txBody>
          <a:bodyPr>
            <a:normAutofit/>
          </a:bodyPr>
          <a:lstStyle/>
          <a:p>
            <a:pPr>
              <a:defRPr/>
            </a:pPr>
            <a:fld id="{3EA35DA5-5169-461F-B6D0-32CDE464BCDD}"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8588" y="100013"/>
            <a:ext cx="7467600" cy="6858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FF0000"/>
                </a:solidFill>
              </a:rPr>
              <a:t>BUS INTERFACE UNIT (BIU)</a:t>
            </a:r>
          </a:p>
        </p:txBody>
      </p:sp>
      <p:sp>
        <p:nvSpPr>
          <p:cNvPr id="18436" name="Rectangle 3"/>
          <p:cNvSpPr>
            <a:spLocks noGrp="1" noChangeArrowheads="1"/>
          </p:cNvSpPr>
          <p:nvPr>
            <p:ph idx="1"/>
          </p:nvPr>
        </p:nvSpPr>
        <p:spPr>
          <a:xfrm>
            <a:off x="228600" y="914400"/>
            <a:ext cx="8610600" cy="2133600"/>
          </a:xfrm>
        </p:spPr>
        <p:txBody>
          <a:bodyPr rtlCol="0">
            <a:normAutofit fontScale="92500" lnSpcReduction="20000"/>
          </a:bodyPr>
          <a:lstStyle/>
          <a:p>
            <a:pPr eaLnBrk="1" fontAlgn="auto" hangingPunct="1">
              <a:lnSpc>
                <a:spcPct val="90000"/>
              </a:lnSpc>
              <a:spcAft>
                <a:spcPts val="0"/>
              </a:spcAft>
              <a:buFontTx/>
              <a:buNone/>
              <a:defRPr/>
            </a:pPr>
            <a:r>
              <a:rPr lang="en-US" smtClean="0"/>
              <a:t>Contains</a:t>
            </a:r>
          </a:p>
          <a:p>
            <a:pPr eaLnBrk="1" fontAlgn="auto" hangingPunct="1">
              <a:lnSpc>
                <a:spcPct val="90000"/>
              </a:lnSpc>
              <a:spcAft>
                <a:spcPts val="0"/>
              </a:spcAft>
              <a:defRPr/>
            </a:pPr>
            <a:r>
              <a:rPr lang="en-US" b="1" smtClean="0"/>
              <a:t>6-byte Instruction Queue (Q)</a:t>
            </a:r>
          </a:p>
          <a:p>
            <a:pPr eaLnBrk="1" fontAlgn="auto" hangingPunct="1">
              <a:lnSpc>
                <a:spcPct val="90000"/>
              </a:lnSpc>
              <a:spcAft>
                <a:spcPts val="0"/>
              </a:spcAft>
              <a:defRPr/>
            </a:pPr>
            <a:r>
              <a:rPr lang="en-US" b="1" smtClean="0"/>
              <a:t>The Segment Registers (CS, DS, ES, SS).</a:t>
            </a:r>
          </a:p>
          <a:p>
            <a:pPr eaLnBrk="1" fontAlgn="auto" hangingPunct="1">
              <a:lnSpc>
                <a:spcPct val="90000"/>
              </a:lnSpc>
              <a:spcAft>
                <a:spcPts val="0"/>
              </a:spcAft>
              <a:defRPr/>
            </a:pPr>
            <a:r>
              <a:rPr lang="en-US" b="1" smtClean="0"/>
              <a:t>The Instruction Pointer (IP).</a:t>
            </a:r>
          </a:p>
          <a:p>
            <a:pPr eaLnBrk="1" fontAlgn="auto" hangingPunct="1">
              <a:lnSpc>
                <a:spcPct val="90000"/>
              </a:lnSpc>
              <a:spcAft>
                <a:spcPts val="0"/>
              </a:spcAft>
              <a:defRPr/>
            </a:pPr>
            <a:r>
              <a:rPr lang="en-US" b="1" smtClean="0"/>
              <a:t>The Address Summing block (Σ)</a:t>
            </a:r>
          </a:p>
        </p:txBody>
      </p:sp>
      <p:sp>
        <p:nvSpPr>
          <p:cNvPr id="18434" name="Slide Number Placeholder 5"/>
          <p:cNvSpPr>
            <a:spLocks noGrp="1"/>
          </p:cNvSpPr>
          <p:nvPr>
            <p:ph type="sldNum" sz="quarter" idx="12"/>
          </p:nvPr>
        </p:nvSpPr>
        <p:spPr/>
        <p:txBody>
          <a:bodyPr>
            <a:normAutofit/>
          </a:bodyPr>
          <a:lstStyle/>
          <a:p>
            <a:pPr>
              <a:defRPr/>
            </a:pPr>
            <a:fld id="{F207B130-A343-409C-BCDE-3825CB03CB2C}" type="slidenum">
              <a:rPr lang="en-US"/>
              <a:pPr>
                <a:defRPr/>
              </a:pPr>
              <a:t>22</a:t>
            </a:fld>
            <a:endParaRPr lang="en-US"/>
          </a:p>
        </p:txBody>
      </p:sp>
      <p:pic>
        <p:nvPicPr>
          <p:cNvPr id="22534" name="Picture 4" descr="archpng1"/>
          <p:cNvPicPr>
            <a:picLocks noChangeAspect="1" noChangeArrowheads="1"/>
          </p:cNvPicPr>
          <p:nvPr/>
        </p:nvPicPr>
        <p:blipFill>
          <a:blip r:embed="rId2"/>
          <a:srcRect/>
          <a:stretch>
            <a:fillRect/>
          </a:stretch>
        </p:blipFill>
        <p:spPr bwMode="auto">
          <a:xfrm>
            <a:off x="304800" y="3048000"/>
            <a:ext cx="8610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solidFill>
                  <a:schemeClr val="tx2"/>
                </a:solidFill>
              </a:rPr>
              <a:t>Memory Address Generation</a:t>
            </a:r>
          </a:p>
        </p:txBody>
      </p:sp>
      <p:sp>
        <p:nvSpPr>
          <p:cNvPr id="27" name="Slide Number Placeholder 26"/>
          <p:cNvSpPr>
            <a:spLocks noGrp="1"/>
          </p:cNvSpPr>
          <p:nvPr>
            <p:ph type="sldNum" sz="quarter" idx="12"/>
          </p:nvPr>
        </p:nvSpPr>
        <p:spPr/>
        <p:txBody>
          <a:bodyPr/>
          <a:lstStyle/>
          <a:p>
            <a:pPr>
              <a:defRPr/>
            </a:pPr>
            <a:fld id="{221F2F66-E4AF-4DD7-AA26-4FCB5E80145A}" type="slidenum">
              <a:rPr lang="en-US"/>
              <a:pPr>
                <a:defRPr/>
              </a:pPr>
              <a:t>23</a:t>
            </a:fld>
            <a:endParaRPr lang="en-US"/>
          </a:p>
        </p:txBody>
      </p:sp>
      <p:sp>
        <p:nvSpPr>
          <p:cNvPr id="727042" name="Text Box 2"/>
          <p:cNvSpPr txBox="1">
            <a:spLocks noChangeArrowheads="1"/>
          </p:cNvSpPr>
          <p:nvPr/>
        </p:nvSpPr>
        <p:spPr bwMode="auto">
          <a:xfrm>
            <a:off x="422275" y="230188"/>
            <a:ext cx="8356600" cy="641350"/>
          </a:xfrm>
          <a:prstGeom prst="rect">
            <a:avLst/>
          </a:prstGeom>
          <a:noFill/>
          <a:ln w="12700">
            <a:noFill/>
            <a:miter lim="800000"/>
            <a:headEnd/>
            <a:tailEnd/>
          </a:ln>
          <a:effectLst/>
        </p:spPr>
        <p:txBody>
          <a:bodyPr>
            <a:spAutoFit/>
          </a:bodyPr>
          <a:lstStyle/>
          <a:p>
            <a:pPr algn="ctr">
              <a:defRPr/>
            </a:pPr>
            <a:endParaRPr lang="en-US" sz="3600" b="1">
              <a:effectLst>
                <a:outerShdw blurRad="38100" dist="38100" dir="2700000" algn="tl">
                  <a:srgbClr val="C0C0C0"/>
                </a:outerShdw>
              </a:effectLst>
            </a:endParaRPr>
          </a:p>
        </p:txBody>
      </p:sp>
      <p:sp>
        <p:nvSpPr>
          <p:cNvPr id="727043" name="Text Box 3"/>
          <p:cNvSpPr txBox="1">
            <a:spLocks noChangeArrowheads="1"/>
          </p:cNvSpPr>
          <p:nvPr/>
        </p:nvSpPr>
        <p:spPr bwMode="auto">
          <a:xfrm>
            <a:off x="231775" y="973138"/>
            <a:ext cx="8642350" cy="457200"/>
          </a:xfrm>
          <a:prstGeom prst="rect">
            <a:avLst/>
          </a:prstGeom>
          <a:noFill/>
          <a:ln w="12700">
            <a:noFill/>
            <a:miter lim="800000"/>
            <a:headEnd/>
            <a:tailEnd/>
          </a:ln>
          <a:effectLst/>
        </p:spPr>
        <p:txBody>
          <a:bodyPr>
            <a:spAutoFit/>
          </a:bodyPr>
          <a:lstStyle/>
          <a:p>
            <a:pPr>
              <a:defRPr/>
            </a:pPr>
            <a:endParaRPr lang="en-US" b="1">
              <a:effectLst>
                <a:outerShdw blurRad="38100" dist="38100" dir="2700000" algn="tl">
                  <a:srgbClr val="C0C0C0"/>
                </a:outerShdw>
              </a:effectLst>
            </a:endParaRPr>
          </a:p>
        </p:txBody>
      </p:sp>
      <p:grpSp>
        <p:nvGrpSpPr>
          <p:cNvPr id="2" name="Group 6"/>
          <p:cNvGrpSpPr>
            <a:grpSpLocks/>
          </p:cNvGrpSpPr>
          <p:nvPr/>
        </p:nvGrpSpPr>
        <p:grpSpPr bwMode="auto">
          <a:xfrm>
            <a:off x="3282950" y="4759325"/>
            <a:ext cx="3868738" cy="439738"/>
            <a:chOff x="1500" y="3788"/>
            <a:chExt cx="2437" cy="277"/>
          </a:xfrm>
        </p:grpSpPr>
        <p:sp>
          <p:nvSpPr>
            <p:cNvPr id="727047"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8699" name="Rectangle 8"/>
            <p:cNvSpPr>
              <a:spLocks noChangeArrowheads="1"/>
            </p:cNvSpPr>
            <p:nvPr/>
          </p:nvSpPr>
          <p:spPr bwMode="auto">
            <a:xfrm>
              <a:off x="1610" y="3877"/>
              <a:ext cx="1318" cy="171"/>
            </a:xfrm>
            <a:prstGeom prst="rect">
              <a:avLst/>
            </a:prstGeom>
            <a:noFill/>
            <a:ln w="12700">
              <a:noFill/>
              <a:miter lim="800000"/>
              <a:headEnd/>
              <a:tailEnd/>
            </a:ln>
          </p:spPr>
          <p:txBody>
            <a:bodyPr wrap="none" lIns="90488" tIns="44450" rIns="90488" bIns="44450">
              <a:spAutoFit/>
            </a:bodyPr>
            <a:lstStyle/>
            <a:p>
              <a:r>
                <a:rPr lang="en-US" sz="1200" b="1">
                  <a:solidFill>
                    <a:schemeClr val="bg1"/>
                  </a:solidFill>
                </a:rPr>
                <a:t>Physical Address (20 Bits)</a:t>
              </a:r>
            </a:p>
          </p:txBody>
        </p:sp>
      </p:grpSp>
      <p:grpSp>
        <p:nvGrpSpPr>
          <p:cNvPr id="3" name="Group 9"/>
          <p:cNvGrpSpPr>
            <a:grpSpLocks/>
          </p:cNvGrpSpPr>
          <p:nvPr/>
        </p:nvGrpSpPr>
        <p:grpSpPr bwMode="auto">
          <a:xfrm>
            <a:off x="4552950" y="3359150"/>
            <a:ext cx="1155700" cy="1454150"/>
            <a:chOff x="2300" y="2906"/>
            <a:chExt cx="728" cy="916"/>
          </a:xfrm>
        </p:grpSpPr>
        <p:sp>
          <p:nvSpPr>
            <p:cNvPr id="727050"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8696" name="Rectangle 11"/>
            <p:cNvSpPr>
              <a:spLocks noChangeArrowheads="1"/>
            </p:cNvSpPr>
            <p:nvPr/>
          </p:nvSpPr>
          <p:spPr bwMode="auto">
            <a:xfrm>
              <a:off x="2300" y="3049"/>
              <a:ext cx="627" cy="286"/>
            </a:xfrm>
            <a:prstGeom prst="rect">
              <a:avLst/>
            </a:prstGeom>
            <a:noFill/>
            <a:ln w="12700">
              <a:noFill/>
              <a:miter lim="800000"/>
              <a:headEnd/>
              <a:tailEnd/>
            </a:ln>
          </p:spPr>
          <p:txBody>
            <a:bodyPr wrap="none" lIns="90488" tIns="44450" rIns="90488" bIns="44450">
              <a:spAutoFit/>
            </a:bodyPr>
            <a:lstStyle/>
            <a:p>
              <a:r>
                <a:rPr lang="en-US">
                  <a:solidFill>
                    <a:schemeClr val="bg1"/>
                  </a:solidFill>
                </a:rPr>
                <a:t>Adder</a:t>
              </a:r>
            </a:p>
          </p:txBody>
        </p:sp>
        <p:sp>
          <p:nvSpPr>
            <p:cNvPr id="727052"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4" name="Group 13"/>
          <p:cNvGrpSpPr>
            <a:grpSpLocks/>
          </p:cNvGrpSpPr>
          <p:nvPr/>
        </p:nvGrpSpPr>
        <p:grpSpPr bwMode="auto">
          <a:xfrm>
            <a:off x="1336675" y="2352675"/>
            <a:ext cx="3835400" cy="1158875"/>
            <a:chOff x="1418" y="2370"/>
            <a:chExt cx="2416" cy="730"/>
          </a:xfrm>
        </p:grpSpPr>
        <p:sp>
          <p:nvSpPr>
            <p:cNvPr id="727054"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27055"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8690" name="Rectangle 16"/>
            <p:cNvSpPr>
              <a:spLocks noChangeArrowheads="1"/>
            </p:cNvSpPr>
            <p:nvPr/>
          </p:nvSpPr>
          <p:spPr bwMode="auto">
            <a:xfrm>
              <a:off x="1661" y="2447"/>
              <a:ext cx="1324" cy="171"/>
            </a:xfrm>
            <a:prstGeom prst="rect">
              <a:avLst/>
            </a:prstGeom>
            <a:noFill/>
            <a:ln w="12700">
              <a:noFill/>
              <a:miter lim="800000"/>
              <a:headEnd/>
              <a:tailEnd/>
            </a:ln>
          </p:spPr>
          <p:txBody>
            <a:bodyPr wrap="none" lIns="90488" tIns="44450" rIns="90488" bIns="44450">
              <a:spAutoFit/>
            </a:bodyPr>
            <a:lstStyle/>
            <a:p>
              <a:r>
                <a:rPr lang="en-US" sz="1200" b="1">
                  <a:solidFill>
                    <a:schemeClr val="bg1"/>
                  </a:solidFill>
                </a:rPr>
                <a:t>Segment Register (16 bits)</a:t>
              </a:r>
            </a:p>
          </p:txBody>
        </p:sp>
        <p:sp>
          <p:nvSpPr>
            <p:cNvPr id="727057"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27058"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27059"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8694" name="Rectangle 20"/>
            <p:cNvSpPr>
              <a:spLocks noChangeArrowheads="1"/>
            </p:cNvSpPr>
            <p:nvPr/>
          </p:nvSpPr>
          <p:spPr bwMode="auto">
            <a:xfrm>
              <a:off x="3249" y="2416"/>
              <a:ext cx="506" cy="210"/>
            </a:xfrm>
            <a:prstGeom prst="rect">
              <a:avLst/>
            </a:prstGeom>
            <a:noFill/>
            <a:ln w="12700">
              <a:noFill/>
              <a:miter lim="800000"/>
              <a:headEnd/>
              <a:tailEnd/>
            </a:ln>
          </p:spPr>
          <p:txBody>
            <a:bodyPr wrap="none" lIns="90488" tIns="44450" rIns="90488" bIns="44450">
              <a:spAutoFit/>
            </a:bodyPr>
            <a:lstStyle/>
            <a:p>
              <a:r>
                <a:rPr lang="en-US" sz="1600" b="1">
                  <a:solidFill>
                    <a:schemeClr val="bg1"/>
                  </a:solidFill>
                </a:rPr>
                <a:t>0 0 0 0</a:t>
              </a:r>
            </a:p>
          </p:txBody>
        </p:sp>
      </p:grpSp>
      <p:grpSp>
        <p:nvGrpSpPr>
          <p:cNvPr id="5" name="Group 21"/>
          <p:cNvGrpSpPr>
            <a:grpSpLocks/>
          </p:cNvGrpSpPr>
          <p:nvPr/>
        </p:nvGrpSpPr>
        <p:grpSpPr bwMode="auto">
          <a:xfrm>
            <a:off x="4249738" y="1425575"/>
            <a:ext cx="3030537" cy="1987550"/>
            <a:chOff x="3253" y="1786"/>
            <a:chExt cx="1909" cy="1252"/>
          </a:xfrm>
        </p:grpSpPr>
        <p:grpSp>
          <p:nvGrpSpPr>
            <p:cNvPr id="6" name="Group 22"/>
            <p:cNvGrpSpPr>
              <a:grpSpLocks/>
            </p:cNvGrpSpPr>
            <p:nvPr/>
          </p:nvGrpSpPr>
          <p:grpSpPr bwMode="auto">
            <a:xfrm>
              <a:off x="3253" y="1786"/>
              <a:ext cx="1909" cy="269"/>
              <a:chOff x="2109" y="1688"/>
              <a:chExt cx="1909" cy="269"/>
            </a:xfrm>
          </p:grpSpPr>
          <p:sp>
            <p:nvSpPr>
              <p:cNvPr id="727063"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28687" name="Rectangle 24"/>
              <p:cNvSpPr>
                <a:spLocks noChangeArrowheads="1"/>
              </p:cNvSpPr>
              <p:nvPr/>
            </p:nvSpPr>
            <p:spPr bwMode="auto">
              <a:xfrm>
                <a:off x="2426" y="1786"/>
                <a:ext cx="1069" cy="171"/>
              </a:xfrm>
              <a:prstGeom prst="rect">
                <a:avLst/>
              </a:prstGeom>
              <a:noFill/>
              <a:ln w="12700">
                <a:noFill/>
                <a:miter lim="800000"/>
                <a:headEnd/>
                <a:tailEnd/>
              </a:ln>
            </p:spPr>
            <p:txBody>
              <a:bodyPr wrap="none" lIns="90488" tIns="44450" rIns="90488" bIns="44450">
                <a:spAutoFit/>
              </a:bodyPr>
              <a:lstStyle/>
              <a:p>
                <a:r>
                  <a:rPr lang="en-US" sz="1200" b="1">
                    <a:solidFill>
                      <a:schemeClr val="bg1"/>
                    </a:solidFill>
                  </a:rPr>
                  <a:t>Offset Value (16 bits)</a:t>
                </a:r>
              </a:p>
            </p:txBody>
          </p:sp>
        </p:grpSp>
        <p:sp>
          <p:nvSpPr>
            <p:cNvPr id="727065"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normAutofit/>
          </a:bodyPr>
          <a:lstStyle/>
          <a:p>
            <a:pPr>
              <a:defRPr/>
            </a:pPr>
            <a:fld id="{6CB20C67-0BEC-4E75-BEAE-35EDFBFFF5D6}" type="slidenum">
              <a:rPr lang="en-US"/>
              <a:pPr>
                <a:defRPr/>
              </a:pPr>
              <a:t>24</a:t>
            </a:fld>
            <a:endParaRPr lang="en-US"/>
          </a:p>
        </p:txBody>
      </p:sp>
      <p:pic>
        <p:nvPicPr>
          <p:cNvPr id="29700" name="Picture 4"/>
          <p:cNvPicPr>
            <a:picLocks noChangeAspect="1" noChangeArrowheads="1"/>
          </p:cNvPicPr>
          <p:nvPr/>
        </p:nvPicPr>
        <p:blipFill>
          <a:blip r:embed="rId2"/>
          <a:srcRect/>
          <a:stretch>
            <a:fillRect/>
          </a:stretch>
        </p:blipFill>
        <p:spPr bwMode="auto">
          <a:xfrm>
            <a:off x="1295400" y="990600"/>
            <a:ext cx="6248400" cy="4706938"/>
          </a:xfrm>
          <a:prstGeom prst="rect">
            <a:avLst/>
          </a:prstGeom>
          <a:solidFill>
            <a:srgbClr val="00FFFF"/>
          </a:solid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28600" y="152400"/>
            <a:ext cx="8686800" cy="6324600"/>
          </a:xfrm>
        </p:spPr>
        <p:txBody>
          <a:bodyPr/>
          <a:lstStyle/>
          <a:p>
            <a:pPr eaLnBrk="1" hangingPunct="1"/>
            <a:r>
              <a:rPr lang="en-US" b="1" smtClean="0"/>
              <a:t>The following examples shows the CS:IP scheme of address formation:</a:t>
            </a:r>
          </a:p>
        </p:txBody>
      </p:sp>
      <p:sp>
        <p:nvSpPr>
          <p:cNvPr id="26626" name="Slide Number Placeholder 5"/>
          <p:cNvSpPr>
            <a:spLocks noGrp="1"/>
          </p:cNvSpPr>
          <p:nvPr>
            <p:ph type="sldNum" sz="quarter" idx="12"/>
          </p:nvPr>
        </p:nvSpPr>
        <p:spPr/>
        <p:txBody>
          <a:bodyPr>
            <a:normAutofit/>
          </a:bodyPr>
          <a:lstStyle/>
          <a:p>
            <a:pPr>
              <a:defRPr/>
            </a:pPr>
            <a:fld id="{F08C0E84-3EDB-4FAF-8EBC-417D9CF5E736}" type="slidenum">
              <a:rPr lang="en-US"/>
              <a:pPr>
                <a:defRPr/>
              </a:pPr>
              <a:t>25</a:t>
            </a:fld>
            <a:endParaRPr lang="en-US"/>
          </a:p>
        </p:txBody>
      </p:sp>
      <p:sp>
        <p:nvSpPr>
          <p:cNvPr id="30725" name="Rectangle 8"/>
          <p:cNvSpPr>
            <a:spLocks noChangeArrowheads="1"/>
          </p:cNvSpPr>
          <p:nvPr/>
        </p:nvSpPr>
        <p:spPr bwMode="auto">
          <a:xfrm>
            <a:off x="152400" y="2438400"/>
            <a:ext cx="3657600" cy="1143000"/>
          </a:xfrm>
          <a:prstGeom prst="rect">
            <a:avLst/>
          </a:prstGeom>
          <a:solidFill>
            <a:schemeClr val="bg1"/>
          </a:solidFill>
          <a:ln w="28575">
            <a:solidFill>
              <a:schemeClr val="tx1"/>
            </a:solidFill>
            <a:miter lim="800000"/>
            <a:headEnd/>
            <a:tailEnd/>
          </a:ln>
        </p:spPr>
        <p:txBody>
          <a:bodyPr wrap="none" anchor="ctr"/>
          <a:lstStyle/>
          <a:p>
            <a:pPr algn="ctr"/>
            <a:r>
              <a:rPr lang="en-US" sz="1600" b="1"/>
              <a:t>Inserting a hexadecimal 0H (0000B)</a:t>
            </a:r>
          </a:p>
          <a:p>
            <a:pPr algn="ctr"/>
            <a:endParaRPr lang="en-US" sz="1000" b="1"/>
          </a:p>
          <a:p>
            <a:pPr algn="ctr"/>
            <a:r>
              <a:rPr lang="en-US" sz="1600" b="1"/>
              <a:t> with the CSR or shifting the CSR</a:t>
            </a:r>
          </a:p>
          <a:p>
            <a:pPr algn="ctr"/>
            <a:endParaRPr lang="en-US" sz="800" b="1"/>
          </a:p>
          <a:p>
            <a:pPr algn="ctr"/>
            <a:r>
              <a:rPr lang="en-US" sz="1600" b="1"/>
              <a:t>four binary digits left</a:t>
            </a:r>
          </a:p>
        </p:txBody>
      </p:sp>
      <p:grpSp>
        <p:nvGrpSpPr>
          <p:cNvPr id="2" name="Group 23"/>
          <p:cNvGrpSpPr>
            <a:grpSpLocks/>
          </p:cNvGrpSpPr>
          <p:nvPr/>
        </p:nvGrpSpPr>
        <p:grpSpPr bwMode="auto">
          <a:xfrm>
            <a:off x="304800" y="1371600"/>
            <a:ext cx="8382000" cy="4573588"/>
            <a:chOff x="192" y="864"/>
            <a:chExt cx="5280" cy="2881"/>
          </a:xfrm>
        </p:grpSpPr>
        <p:sp>
          <p:nvSpPr>
            <p:cNvPr id="30727" name="Rectangle 15"/>
            <p:cNvSpPr>
              <a:spLocks noChangeArrowheads="1"/>
            </p:cNvSpPr>
            <p:nvPr/>
          </p:nvSpPr>
          <p:spPr bwMode="auto">
            <a:xfrm>
              <a:off x="192" y="2544"/>
              <a:ext cx="2592" cy="1152"/>
            </a:xfrm>
            <a:prstGeom prst="rect">
              <a:avLst/>
            </a:prstGeom>
            <a:solidFill>
              <a:schemeClr val="bg1"/>
            </a:solidFill>
            <a:ln w="9525">
              <a:solidFill>
                <a:schemeClr val="bg1"/>
              </a:solidFill>
              <a:miter lim="800000"/>
              <a:headEnd/>
              <a:tailEnd/>
            </a:ln>
          </p:spPr>
          <p:txBody>
            <a:bodyPr wrap="none" anchor="ctr"/>
            <a:lstStyle/>
            <a:p>
              <a:pPr algn="ctr"/>
              <a:r>
                <a:rPr lang="en-US" sz="2800" b="1"/>
                <a:t>3 4 B A </a:t>
              </a:r>
              <a:r>
                <a:rPr lang="en-US" sz="2800" b="1">
                  <a:solidFill>
                    <a:srgbClr val="FF0066"/>
                  </a:solidFill>
                </a:rPr>
                <a:t>0</a:t>
              </a:r>
              <a:r>
                <a:rPr lang="en-US" sz="2800" b="1"/>
                <a:t> ( C S ) +</a:t>
              </a:r>
            </a:p>
            <a:p>
              <a:pPr algn="ctr"/>
              <a:r>
                <a:rPr lang="en-US" sz="2800" b="1"/>
                <a:t>8 A B 4 ( I P )</a:t>
              </a:r>
            </a:p>
            <a:p>
              <a:pPr algn="ctr"/>
              <a:endParaRPr lang="en-US" sz="1000" b="1"/>
            </a:p>
            <a:p>
              <a:pPr algn="ctr"/>
              <a:r>
                <a:rPr lang="en-US" sz="2800" b="1"/>
                <a:t>  3 D 6 5  4 </a:t>
              </a:r>
              <a:r>
                <a:rPr lang="en-US" b="1"/>
                <a:t>(next address)</a:t>
              </a:r>
            </a:p>
          </p:txBody>
        </p:sp>
        <p:grpSp>
          <p:nvGrpSpPr>
            <p:cNvPr id="3" name="Group 22"/>
            <p:cNvGrpSpPr>
              <a:grpSpLocks/>
            </p:cNvGrpSpPr>
            <p:nvPr/>
          </p:nvGrpSpPr>
          <p:grpSpPr bwMode="auto">
            <a:xfrm>
              <a:off x="381" y="864"/>
              <a:ext cx="5091" cy="2881"/>
              <a:chOff x="381" y="864"/>
              <a:chExt cx="5091" cy="2881"/>
            </a:xfrm>
          </p:grpSpPr>
          <p:sp>
            <p:nvSpPr>
              <p:cNvPr id="30729" name="Rectangle 4"/>
              <p:cNvSpPr>
                <a:spLocks noChangeArrowheads="1"/>
              </p:cNvSpPr>
              <p:nvPr/>
            </p:nvSpPr>
            <p:spPr bwMode="auto">
              <a:xfrm>
                <a:off x="720" y="864"/>
                <a:ext cx="960"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pPr algn="ctr"/>
                <a:r>
                  <a:rPr lang="en-US" sz="2000" b="1"/>
                  <a:t>34BA</a:t>
                </a:r>
              </a:p>
            </p:txBody>
          </p:sp>
          <p:sp>
            <p:nvSpPr>
              <p:cNvPr id="30730" name="Rectangle 5"/>
              <p:cNvSpPr>
                <a:spLocks noChangeArrowheads="1"/>
              </p:cNvSpPr>
              <p:nvPr/>
            </p:nvSpPr>
            <p:spPr bwMode="auto">
              <a:xfrm>
                <a:off x="2304" y="882"/>
                <a:ext cx="912" cy="336"/>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n-US" sz="2000" b="1"/>
                  <a:t>8AB4</a:t>
                </a:r>
              </a:p>
            </p:txBody>
          </p:sp>
          <p:sp>
            <p:nvSpPr>
              <p:cNvPr id="30731" name="Rectangle 6"/>
              <p:cNvSpPr>
                <a:spLocks noChangeArrowheads="1"/>
              </p:cNvSpPr>
              <p:nvPr/>
            </p:nvSpPr>
            <p:spPr bwMode="auto">
              <a:xfrm>
                <a:off x="3552" y="1392"/>
                <a:ext cx="1920" cy="2256"/>
              </a:xfrm>
              <a:prstGeom prst="rect">
                <a:avLst/>
              </a:prstGeom>
              <a:gradFill rotWithShape="1">
                <a:gsLst>
                  <a:gs pos="0">
                    <a:srgbClr val="5F5F5F"/>
                  </a:gs>
                  <a:gs pos="100000">
                    <a:srgbClr val="2C2C2C"/>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F5F5F"/>
                </a:extrusionClr>
              </a:sp3d>
            </p:spPr>
            <p:txBody>
              <a:bodyPr wrap="none" anchor="ctr">
                <a:flatTx/>
              </a:bodyPr>
              <a:lstStyle/>
              <a:p>
                <a:endParaRPr lang="en-US"/>
              </a:p>
            </p:txBody>
          </p:sp>
          <p:sp>
            <p:nvSpPr>
              <p:cNvPr id="30732" name="Rectangle 7"/>
              <p:cNvSpPr>
                <a:spLocks noChangeArrowheads="1"/>
              </p:cNvSpPr>
              <p:nvPr/>
            </p:nvSpPr>
            <p:spPr bwMode="auto">
              <a:xfrm>
                <a:off x="3552" y="2304"/>
                <a:ext cx="1920" cy="288"/>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p>
                <a:endParaRPr lang="en-US"/>
              </a:p>
            </p:txBody>
          </p:sp>
          <p:sp>
            <p:nvSpPr>
              <p:cNvPr id="30733" name="Text Box 9"/>
              <p:cNvSpPr txBox="1">
                <a:spLocks noChangeArrowheads="1"/>
              </p:cNvSpPr>
              <p:nvPr/>
            </p:nvSpPr>
            <p:spPr bwMode="auto">
              <a:xfrm>
                <a:off x="381" y="873"/>
                <a:ext cx="384" cy="250"/>
              </a:xfrm>
              <a:prstGeom prst="rect">
                <a:avLst/>
              </a:prstGeom>
              <a:noFill/>
              <a:ln w="9525">
                <a:noFill/>
                <a:miter lim="800000"/>
                <a:headEnd/>
                <a:tailEnd/>
              </a:ln>
            </p:spPr>
            <p:txBody>
              <a:bodyPr>
                <a:spAutoFit/>
              </a:bodyPr>
              <a:lstStyle/>
              <a:p>
                <a:pPr>
                  <a:spcBef>
                    <a:spcPct val="50000"/>
                  </a:spcBef>
                </a:pPr>
                <a:r>
                  <a:rPr lang="en-US" sz="2000" b="1"/>
                  <a:t>CS</a:t>
                </a:r>
              </a:p>
            </p:txBody>
          </p:sp>
          <p:sp>
            <p:nvSpPr>
              <p:cNvPr id="30734" name="Text Box 10"/>
              <p:cNvSpPr txBox="1">
                <a:spLocks noChangeArrowheads="1"/>
              </p:cNvSpPr>
              <p:nvPr/>
            </p:nvSpPr>
            <p:spPr bwMode="auto">
              <a:xfrm>
                <a:off x="2022" y="864"/>
                <a:ext cx="336"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IP</a:t>
                </a:r>
              </a:p>
            </p:txBody>
          </p:sp>
          <p:sp>
            <p:nvSpPr>
              <p:cNvPr id="30735" name="Text Box 11"/>
              <p:cNvSpPr txBox="1">
                <a:spLocks noChangeArrowheads="1"/>
              </p:cNvSpPr>
              <p:nvPr/>
            </p:nvSpPr>
            <p:spPr bwMode="auto">
              <a:xfrm>
                <a:off x="2955" y="1296"/>
                <a:ext cx="624"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34BA0</a:t>
                </a:r>
              </a:p>
            </p:txBody>
          </p:sp>
          <p:sp>
            <p:nvSpPr>
              <p:cNvPr id="30736" name="Text Box 12"/>
              <p:cNvSpPr txBox="1">
                <a:spLocks noChangeArrowheads="1"/>
              </p:cNvSpPr>
              <p:nvPr/>
            </p:nvSpPr>
            <p:spPr bwMode="auto">
              <a:xfrm>
                <a:off x="2976" y="2199"/>
                <a:ext cx="672"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3D654</a:t>
                </a:r>
              </a:p>
            </p:txBody>
          </p:sp>
          <p:sp>
            <p:nvSpPr>
              <p:cNvPr id="30737" name="Text Box 13"/>
              <p:cNvSpPr txBox="1">
                <a:spLocks noChangeArrowheads="1"/>
              </p:cNvSpPr>
              <p:nvPr/>
            </p:nvSpPr>
            <p:spPr bwMode="auto">
              <a:xfrm>
                <a:off x="2976" y="3495"/>
                <a:ext cx="720"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44B9F</a:t>
                </a:r>
              </a:p>
            </p:txBody>
          </p:sp>
          <p:sp>
            <p:nvSpPr>
              <p:cNvPr id="30738" name="Text Box 14"/>
              <p:cNvSpPr txBox="1">
                <a:spLocks noChangeArrowheads="1"/>
              </p:cNvSpPr>
              <p:nvPr/>
            </p:nvSpPr>
            <p:spPr bwMode="auto">
              <a:xfrm>
                <a:off x="3792" y="939"/>
                <a:ext cx="1536" cy="288"/>
              </a:xfrm>
              <a:prstGeom prst="rect">
                <a:avLst/>
              </a:prstGeom>
              <a:noFill/>
              <a:ln w="9525">
                <a:noFill/>
                <a:miter lim="800000"/>
                <a:headEnd/>
                <a:tailEnd/>
              </a:ln>
            </p:spPr>
            <p:txBody>
              <a:bodyPr>
                <a:spAutoFit/>
              </a:bodyPr>
              <a:lstStyle/>
              <a:p>
                <a:pPr>
                  <a:spcBef>
                    <a:spcPct val="50000"/>
                  </a:spcBef>
                </a:pPr>
                <a:r>
                  <a:rPr lang="en-US" sz="2400" b="1">
                    <a:solidFill>
                      <a:srgbClr val="5752B8"/>
                    </a:solidFill>
                  </a:rPr>
                  <a:t>Code segment</a:t>
                </a:r>
              </a:p>
            </p:txBody>
          </p:sp>
          <p:sp>
            <p:nvSpPr>
              <p:cNvPr id="30739" name="Line 16"/>
              <p:cNvSpPr>
                <a:spLocks noChangeShapeType="1"/>
              </p:cNvSpPr>
              <p:nvPr/>
            </p:nvSpPr>
            <p:spPr bwMode="auto">
              <a:xfrm>
                <a:off x="384" y="3252"/>
                <a:ext cx="2016" cy="0"/>
              </a:xfrm>
              <a:prstGeom prst="line">
                <a:avLst/>
              </a:prstGeom>
              <a:noFill/>
              <a:ln w="38100">
                <a:solidFill>
                  <a:schemeClr val="tx1"/>
                </a:solidFill>
                <a:round/>
                <a:headEnd/>
                <a:tailEnd/>
              </a:ln>
            </p:spPr>
            <p:txBody>
              <a:bodyPr/>
              <a:lstStyle/>
              <a:p>
                <a:endParaRPr lang="en-US"/>
              </a:p>
            </p:txBody>
          </p:sp>
          <p:sp>
            <p:nvSpPr>
              <p:cNvPr id="30740" name="Text Box 17"/>
              <p:cNvSpPr txBox="1">
                <a:spLocks noChangeArrowheads="1"/>
              </p:cNvSpPr>
              <p:nvPr/>
            </p:nvSpPr>
            <p:spPr bwMode="auto">
              <a:xfrm>
                <a:off x="3888" y="1689"/>
                <a:ext cx="1344" cy="327"/>
              </a:xfrm>
              <a:prstGeom prst="rect">
                <a:avLst/>
              </a:prstGeom>
              <a:noFill/>
              <a:ln w="9525">
                <a:noFill/>
                <a:miter lim="800000"/>
                <a:headEnd/>
                <a:tailEnd/>
              </a:ln>
            </p:spPr>
            <p:txBody>
              <a:bodyPr>
                <a:spAutoFit/>
              </a:bodyPr>
              <a:lstStyle/>
              <a:p>
                <a:pPr>
                  <a:spcBef>
                    <a:spcPct val="50000"/>
                  </a:spcBef>
                </a:pPr>
                <a:r>
                  <a:rPr lang="en-US" sz="2800" b="1">
                    <a:solidFill>
                      <a:srgbClr val="00FF00"/>
                    </a:solidFill>
                  </a:rPr>
                  <a:t>8AB4 </a:t>
                </a:r>
                <a:r>
                  <a:rPr lang="en-US" sz="2000" b="1">
                    <a:solidFill>
                      <a:srgbClr val="00FF00"/>
                    </a:solidFill>
                  </a:rPr>
                  <a:t>(offset)</a:t>
                </a:r>
              </a:p>
            </p:txBody>
          </p:sp>
          <p:sp>
            <p:nvSpPr>
              <p:cNvPr id="30741" name="Line 18"/>
              <p:cNvSpPr>
                <a:spLocks noChangeShapeType="1"/>
              </p:cNvSpPr>
              <p:nvPr/>
            </p:nvSpPr>
            <p:spPr bwMode="auto">
              <a:xfrm>
                <a:off x="4464" y="1392"/>
                <a:ext cx="0" cy="336"/>
              </a:xfrm>
              <a:prstGeom prst="line">
                <a:avLst/>
              </a:prstGeom>
              <a:noFill/>
              <a:ln w="28575">
                <a:solidFill>
                  <a:srgbClr val="FF6600"/>
                </a:solidFill>
                <a:round/>
                <a:headEnd type="triangle" w="med" len="med"/>
                <a:tailEnd/>
              </a:ln>
            </p:spPr>
            <p:txBody>
              <a:bodyPr/>
              <a:lstStyle/>
              <a:p>
                <a:endParaRPr lang="en-US"/>
              </a:p>
            </p:txBody>
          </p:sp>
          <p:sp>
            <p:nvSpPr>
              <p:cNvPr id="30742" name="Line 19"/>
              <p:cNvSpPr>
                <a:spLocks noChangeShapeType="1"/>
              </p:cNvSpPr>
              <p:nvPr/>
            </p:nvSpPr>
            <p:spPr bwMode="auto">
              <a:xfrm>
                <a:off x="4464" y="1968"/>
                <a:ext cx="0" cy="240"/>
              </a:xfrm>
              <a:prstGeom prst="line">
                <a:avLst/>
              </a:prstGeom>
              <a:noFill/>
              <a:ln w="28575">
                <a:solidFill>
                  <a:srgbClr val="FF6600"/>
                </a:solidFill>
                <a:round/>
                <a:headEnd/>
                <a:tailEnd type="triangle" w="med" len="med"/>
              </a:ln>
            </p:spPr>
            <p:txBody>
              <a:bodyPr/>
              <a:lstStyle/>
              <a:p>
                <a:endParaRPr lang="en-US"/>
              </a:p>
            </p:txBody>
          </p:sp>
          <p:sp>
            <p:nvSpPr>
              <p:cNvPr id="30743" name="Line 20"/>
              <p:cNvSpPr>
                <a:spLocks noChangeShapeType="1"/>
              </p:cNvSpPr>
              <p:nvPr/>
            </p:nvSpPr>
            <p:spPr bwMode="auto">
              <a:xfrm flipV="1">
                <a:off x="1446" y="2259"/>
                <a:ext cx="90" cy="426"/>
              </a:xfrm>
              <a:prstGeom prst="line">
                <a:avLst/>
              </a:prstGeom>
              <a:noFill/>
              <a:ln w="28575">
                <a:solidFill>
                  <a:schemeClr val="tx1"/>
                </a:solidFill>
                <a:round/>
                <a:headEnd/>
                <a:tailEnd type="triangle" w="med" len="med"/>
              </a:ln>
            </p:spPr>
            <p:txBody>
              <a:bodyPr/>
              <a:lstStyle/>
              <a:p>
                <a:endParaRPr lang="en-US"/>
              </a:p>
            </p:txBody>
          </p:sp>
          <p:sp>
            <p:nvSpPr>
              <p:cNvPr id="30744" name="Line 21"/>
              <p:cNvSpPr>
                <a:spLocks noChangeShapeType="1"/>
              </p:cNvSpPr>
              <p:nvPr/>
            </p:nvSpPr>
            <p:spPr bwMode="auto">
              <a:xfrm flipH="1" flipV="1">
                <a:off x="2640" y="1152"/>
                <a:ext cx="1296" cy="672"/>
              </a:xfrm>
              <a:prstGeom prst="line">
                <a:avLst/>
              </a:prstGeom>
              <a:noFill/>
              <a:ln w="9525">
                <a:solidFill>
                  <a:srgbClr val="CC0099"/>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600" y="152400"/>
            <a:ext cx="8610600"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DA0000"/>
                </a:solidFill>
                <a:cs typeface="Times New Roman" pitchFamily="18" charset="0"/>
              </a:rPr>
              <a:t>Segment and Address register combination</a:t>
            </a:r>
          </a:p>
        </p:txBody>
      </p:sp>
      <p:sp>
        <p:nvSpPr>
          <p:cNvPr id="31747" name="Rectangle 3"/>
          <p:cNvSpPr>
            <a:spLocks noGrp="1" noChangeArrowheads="1"/>
          </p:cNvSpPr>
          <p:nvPr>
            <p:ph idx="1"/>
          </p:nvPr>
        </p:nvSpPr>
        <p:spPr>
          <a:xfrm>
            <a:off x="304800" y="1600200"/>
            <a:ext cx="8305800" cy="4495800"/>
          </a:xfrm>
        </p:spPr>
        <p:txBody>
          <a:bodyPr/>
          <a:lstStyle/>
          <a:p>
            <a:pPr eaLnBrk="1" hangingPunct="1"/>
            <a:r>
              <a:rPr lang="en-US" b="1" smtClean="0">
                <a:solidFill>
                  <a:srgbClr val="800080"/>
                </a:solidFill>
              </a:rPr>
              <a:t>CS:IP</a:t>
            </a:r>
          </a:p>
          <a:p>
            <a:pPr eaLnBrk="1" hangingPunct="1"/>
            <a:endParaRPr lang="en-US" sz="1600" b="1" smtClean="0">
              <a:solidFill>
                <a:srgbClr val="800080"/>
              </a:solidFill>
            </a:endParaRPr>
          </a:p>
          <a:p>
            <a:pPr eaLnBrk="1" hangingPunct="1"/>
            <a:r>
              <a:rPr lang="en-US" b="1" smtClean="0">
                <a:solidFill>
                  <a:srgbClr val="800080"/>
                </a:solidFill>
              </a:rPr>
              <a:t>SS:SP	SS:BP</a:t>
            </a:r>
          </a:p>
          <a:p>
            <a:pPr eaLnBrk="1" hangingPunct="1"/>
            <a:endParaRPr lang="en-US" sz="1600" b="1" smtClean="0">
              <a:solidFill>
                <a:srgbClr val="800080"/>
              </a:solidFill>
            </a:endParaRPr>
          </a:p>
          <a:p>
            <a:pPr eaLnBrk="1" hangingPunct="1"/>
            <a:r>
              <a:rPr lang="en-US" b="1" smtClean="0">
                <a:solidFill>
                  <a:srgbClr val="800080"/>
                </a:solidFill>
              </a:rPr>
              <a:t>DS:BX	DS:SI   </a:t>
            </a:r>
          </a:p>
          <a:p>
            <a:pPr eaLnBrk="1" hangingPunct="1"/>
            <a:endParaRPr lang="en-US" sz="1600" b="1" smtClean="0">
              <a:solidFill>
                <a:srgbClr val="800080"/>
              </a:solidFill>
            </a:endParaRPr>
          </a:p>
          <a:p>
            <a:pPr eaLnBrk="1" hangingPunct="1"/>
            <a:r>
              <a:rPr lang="en-US" b="1" smtClean="0">
                <a:solidFill>
                  <a:srgbClr val="800080"/>
                </a:solidFill>
              </a:rPr>
              <a:t>DS:DI (for other than string operations)</a:t>
            </a:r>
          </a:p>
          <a:p>
            <a:pPr eaLnBrk="1" hangingPunct="1"/>
            <a:endParaRPr lang="en-US" sz="1600" b="1" smtClean="0">
              <a:solidFill>
                <a:srgbClr val="800080"/>
              </a:solidFill>
            </a:endParaRPr>
          </a:p>
          <a:p>
            <a:pPr eaLnBrk="1" hangingPunct="1"/>
            <a:r>
              <a:rPr lang="en-US" b="1" smtClean="0">
                <a:solidFill>
                  <a:srgbClr val="800080"/>
                </a:solidFill>
              </a:rPr>
              <a:t>ES:DI (for string operations)</a:t>
            </a:r>
          </a:p>
          <a:p>
            <a:pPr eaLnBrk="1" hangingPunct="1"/>
            <a:endParaRPr lang="en-US" b="1" smtClean="0">
              <a:solidFill>
                <a:srgbClr val="800080"/>
              </a:solidFill>
            </a:endParaRPr>
          </a:p>
        </p:txBody>
      </p:sp>
      <p:sp>
        <p:nvSpPr>
          <p:cNvPr id="27650" name="Slide Number Placeholder 5"/>
          <p:cNvSpPr>
            <a:spLocks noGrp="1"/>
          </p:cNvSpPr>
          <p:nvPr>
            <p:ph type="sldNum" sz="quarter" idx="12"/>
          </p:nvPr>
        </p:nvSpPr>
        <p:spPr/>
        <p:txBody>
          <a:bodyPr>
            <a:normAutofit/>
          </a:bodyPr>
          <a:lstStyle/>
          <a:p>
            <a:pPr>
              <a:defRPr/>
            </a:pPr>
            <a:fld id="{711298B0-4DC2-4E03-BE0E-F0CFD71DAB65}"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28600" y="0"/>
            <a:ext cx="8763000" cy="609600"/>
          </a:xfrm>
          <a:effectLst>
            <a:outerShdw dist="35921" dir="2700000" algn="ctr" rotWithShape="0">
              <a:schemeClr val="bg2"/>
            </a:outerShdw>
          </a:effectLst>
        </p:spPr>
        <p:txBody>
          <a:bodyPr rtlCol="0">
            <a:normAutofit/>
          </a:bodyPr>
          <a:lstStyle/>
          <a:p>
            <a:pPr eaLnBrk="1" fontAlgn="auto" hangingPunct="1">
              <a:spcAft>
                <a:spcPts val="0"/>
              </a:spcAft>
              <a:defRPr/>
            </a:pPr>
            <a:r>
              <a:rPr lang="en-US" sz="2800" b="1" smtClean="0">
                <a:solidFill>
                  <a:srgbClr val="FF3300"/>
                </a:solidFill>
              </a:rPr>
              <a:t>Summary of Registers &amp; Pipeline of 8086 </a:t>
            </a:r>
            <a:r>
              <a:rPr lang="en-US" sz="2800" b="1" smtClean="0">
                <a:solidFill>
                  <a:srgbClr val="FF3300"/>
                </a:solidFill>
                <a:cs typeface="Arial" pitchFamily="34" charset="0"/>
              </a:rPr>
              <a:t>µP</a:t>
            </a:r>
          </a:p>
        </p:txBody>
      </p:sp>
      <p:graphicFrame>
        <p:nvGraphicFramePr>
          <p:cNvPr id="54296" name="Group 24"/>
          <p:cNvGraphicFramePr>
            <a:graphicFrameLocks noGrp="1"/>
          </p:cNvGraphicFramePr>
          <p:nvPr>
            <p:ph type="tbl" idx="1"/>
          </p:nvPr>
        </p:nvGraphicFramePr>
        <p:xfrm>
          <a:off x="857250" y="1752600"/>
          <a:ext cx="1295400" cy="1676401"/>
        </p:xfrm>
        <a:graphic>
          <a:graphicData uri="http://schemas.openxmlformats.org/drawingml/2006/table">
            <a:tbl>
              <a:tblPr/>
              <a:tblGrid>
                <a:gridCol w="647700"/>
                <a:gridCol w="647700"/>
              </a:tblGrid>
              <a:tr h="4635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bl>
          </a:graphicData>
        </a:graphic>
      </p:graphicFrame>
      <p:sp>
        <p:nvSpPr>
          <p:cNvPr id="28674" name="Slide Number Placeholder 5"/>
          <p:cNvSpPr>
            <a:spLocks noGrp="1"/>
          </p:cNvSpPr>
          <p:nvPr>
            <p:ph type="sldNum" sz="quarter" idx="12"/>
          </p:nvPr>
        </p:nvSpPr>
        <p:spPr/>
        <p:txBody>
          <a:bodyPr/>
          <a:lstStyle/>
          <a:p>
            <a:pPr>
              <a:defRPr/>
            </a:pPr>
            <a:fld id="{538A7CE6-ED96-4D58-8A8D-1F6B1548DDEC}" type="slidenum">
              <a:rPr lang="en-US" smtClean="0"/>
              <a:pPr>
                <a:defRPr/>
              </a:pPr>
              <a:t>27</a:t>
            </a:fld>
            <a:endParaRPr lang="en-US" smtClean="0"/>
          </a:p>
        </p:txBody>
      </p:sp>
      <p:graphicFrame>
        <p:nvGraphicFramePr>
          <p:cNvPr id="54358" name="Group 86"/>
          <p:cNvGraphicFramePr>
            <a:graphicFrameLocks noGrp="1"/>
          </p:cNvGraphicFramePr>
          <p:nvPr/>
        </p:nvGraphicFramePr>
        <p:xfrm>
          <a:off x="871538" y="3781425"/>
          <a:ext cx="1300162" cy="1584552"/>
        </p:xfrm>
        <a:graphic>
          <a:graphicData uri="http://schemas.openxmlformats.org/drawingml/2006/table">
            <a:tbl>
              <a:tblPr/>
              <a:tblGrid>
                <a:gridCol w="1300162"/>
              </a:tblGrid>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SP</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BP</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SI</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DI</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bl>
          </a:graphicData>
        </a:graphic>
      </p:graphicFrame>
      <p:graphicFrame>
        <p:nvGraphicFramePr>
          <p:cNvPr id="54321" name="Group 49"/>
          <p:cNvGraphicFramePr>
            <a:graphicFrameLocks noGrp="1"/>
          </p:cNvGraphicFramePr>
          <p:nvPr/>
        </p:nvGraphicFramePr>
        <p:xfrm>
          <a:off x="904875" y="5562600"/>
          <a:ext cx="1228725" cy="396875"/>
        </p:xfrm>
        <a:graphic>
          <a:graphicData uri="http://schemas.openxmlformats.org/drawingml/2006/table">
            <a:tbl>
              <a:tblPr/>
              <a:tblGrid>
                <a:gridCol w="1228725"/>
              </a:tblGrid>
              <a:tr h="3968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FLAGS</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9B365"/>
                        </a:gs>
                        <a:gs pos="100000">
                          <a:srgbClr val="69B365">
                            <a:gamma/>
                            <a:tint val="28627"/>
                            <a:invGamma/>
                          </a:srgbClr>
                        </a:gs>
                      </a:gsLst>
                      <a:lin ang="5400000" scaled="1"/>
                    </a:gradFill>
                  </a:tcPr>
                </a:tc>
              </a:tr>
            </a:tbl>
          </a:graphicData>
        </a:graphic>
      </p:graphicFrame>
      <p:grpSp>
        <p:nvGrpSpPr>
          <p:cNvPr id="2" name="Group 85"/>
          <p:cNvGrpSpPr>
            <a:grpSpLocks/>
          </p:cNvGrpSpPr>
          <p:nvPr/>
        </p:nvGrpSpPr>
        <p:grpSpPr bwMode="auto">
          <a:xfrm>
            <a:off x="147638" y="990600"/>
            <a:ext cx="4038600" cy="5045075"/>
            <a:chOff x="192" y="624"/>
            <a:chExt cx="2640" cy="3168"/>
          </a:xfrm>
        </p:grpSpPr>
        <p:grpSp>
          <p:nvGrpSpPr>
            <p:cNvPr id="3" name="Group 84"/>
            <p:cNvGrpSpPr>
              <a:grpSpLocks/>
            </p:cNvGrpSpPr>
            <p:nvPr/>
          </p:nvGrpSpPr>
          <p:grpSpPr bwMode="auto">
            <a:xfrm>
              <a:off x="1728" y="1632"/>
              <a:ext cx="1104" cy="2160"/>
              <a:chOff x="1728" y="1632"/>
              <a:chExt cx="1104" cy="2160"/>
            </a:xfrm>
          </p:grpSpPr>
          <p:sp>
            <p:nvSpPr>
              <p:cNvPr id="32851" name="Rectangle 64"/>
              <p:cNvSpPr>
                <a:spLocks noChangeArrowheads="1"/>
              </p:cNvSpPr>
              <p:nvPr/>
            </p:nvSpPr>
            <p:spPr bwMode="auto">
              <a:xfrm>
                <a:off x="2064" y="1632"/>
                <a:ext cx="288" cy="1392"/>
              </a:xfrm>
              <a:prstGeom prst="rect">
                <a:avLst/>
              </a:prstGeom>
              <a:gradFill rotWithShape="1">
                <a:gsLst>
                  <a:gs pos="0">
                    <a:srgbClr val="990099"/>
                  </a:gs>
                  <a:gs pos="100000">
                    <a:srgbClr val="F9EFF9"/>
                  </a:gs>
                </a:gsLst>
                <a:lin ang="5400000" scaled="1"/>
              </a:gradFill>
              <a:ln w="28575">
                <a:solidFill>
                  <a:schemeClr val="tx1"/>
                </a:solidFill>
                <a:miter lim="800000"/>
                <a:headEnd/>
                <a:tailEnd/>
              </a:ln>
            </p:spPr>
            <p:txBody>
              <a:bodyPr wrap="none" anchor="ctr"/>
              <a:lstStyle/>
              <a:p>
                <a:pPr algn="ctr"/>
                <a:r>
                  <a:rPr lang="en-US" sz="2000" b="1"/>
                  <a:t>D</a:t>
                </a:r>
              </a:p>
              <a:p>
                <a:pPr algn="ctr"/>
                <a:r>
                  <a:rPr lang="en-US" sz="2000" b="1"/>
                  <a:t>E</a:t>
                </a:r>
              </a:p>
              <a:p>
                <a:pPr algn="ctr"/>
                <a:r>
                  <a:rPr lang="en-US" sz="2000" b="1"/>
                  <a:t>C</a:t>
                </a:r>
              </a:p>
              <a:p>
                <a:pPr algn="ctr"/>
                <a:r>
                  <a:rPr lang="en-US" sz="2000" b="1"/>
                  <a:t>O</a:t>
                </a:r>
              </a:p>
              <a:p>
                <a:pPr algn="ctr"/>
                <a:r>
                  <a:rPr lang="en-US" sz="2000" b="1"/>
                  <a:t>D</a:t>
                </a:r>
              </a:p>
              <a:p>
                <a:pPr algn="ctr"/>
                <a:r>
                  <a:rPr lang="en-US" sz="2000" b="1"/>
                  <a:t>E</a:t>
                </a:r>
              </a:p>
              <a:p>
                <a:pPr algn="ctr"/>
                <a:r>
                  <a:rPr lang="en-US" sz="2000" b="1"/>
                  <a:t>R</a:t>
                </a:r>
              </a:p>
            </p:txBody>
          </p:sp>
          <p:grpSp>
            <p:nvGrpSpPr>
              <p:cNvPr id="4" name="Group 76"/>
              <p:cNvGrpSpPr>
                <a:grpSpLocks/>
              </p:cNvGrpSpPr>
              <p:nvPr/>
            </p:nvGrpSpPr>
            <p:grpSpPr bwMode="auto">
              <a:xfrm>
                <a:off x="1728" y="3360"/>
                <a:ext cx="1104" cy="432"/>
                <a:chOff x="1824" y="3360"/>
                <a:chExt cx="1104" cy="432"/>
              </a:xfrm>
            </p:grpSpPr>
            <p:grpSp>
              <p:nvGrpSpPr>
                <p:cNvPr id="5" name="Group 74"/>
                <p:cNvGrpSpPr>
                  <a:grpSpLocks/>
                </p:cNvGrpSpPr>
                <p:nvPr/>
              </p:nvGrpSpPr>
              <p:grpSpPr bwMode="auto">
                <a:xfrm>
                  <a:off x="1824" y="3360"/>
                  <a:ext cx="1104" cy="432"/>
                  <a:chOff x="1824" y="3360"/>
                  <a:chExt cx="1104" cy="336"/>
                </a:xfrm>
              </p:grpSpPr>
              <p:sp>
                <p:nvSpPr>
                  <p:cNvPr id="32855" name="Line 65"/>
                  <p:cNvSpPr>
                    <a:spLocks noChangeShapeType="1"/>
                  </p:cNvSpPr>
                  <p:nvPr/>
                </p:nvSpPr>
                <p:spPr bwMode="auto">
                  <a:xfrm>
                    <a:off x="2208" y="3504"/>
                    <a:ext cx="336" cy="0"/>
                  </a:xfrm>
                  <a:prstGeom prst="line">
                    <a:avLst/>
                  </a:prstGeom>
                  <a:noFill/>
                  <a:ln w="9525">
                    <a:solidFill>
                      <a:schemeClr val="tx1"/>
                    </a:solidFill>
                    <a:round/>
                    <a:headEnd/>
                    <a:tailEnd/>
                  </a:ln>
                </p:spPr>
                <p:txBody>
                  <a:bodyPr/>
                  <a:lstStyle/>
                  <a:p>
                    <a:endParaRPr lang="en-US"/>
                  </a:p>
                </p:txBody>
              </p:sp>
              <p:sp>
                <p:nvSpPr>
                  <p:cNvPr id="32856" name="Line 66"/>
                  <p:cNvSpPr>
                    <a:spLocks noChangeShapeType="1"/>
                  </p:cNvSpPr>
                  <p:nvPr/>
                </p:nvSpPr>
                <p:spPr bwMode="auto">
                  <a:xfrm>
                    <a:off x="2016" y="3696"/>
                    <a:ext cx="720" cy="0"/>
                  </a:xfrm>
                  <a:prstGeom prst="line">
                    <a:avLst/>
                  </a:prstGeom>
                  <a:noFill/>
                  <a:ln w="9525">
                    <a:solidFill>
                      <a:schemeClr val="tx1"/>
                    </a:solidFill>
                    <a:round/>
                    <a:headEnd/>
                    <a:tailEnd/>
                  </a:ln>
                </p:spPr>
                <p:txBody>
                  <a:bodyPr/>
                  <a:lstStyle/>
                  <a:p>
                    <a:endParaRPr lang="en-US"/>
                  </a:p>
                </p:txBody>
              </p:sp>
              <p:sp>
                <p:nvSpPr>
                  <p:cNvPr id="32857" name="Line 67"/>
                  <p:cNvSpPr>
                    <a:spLocks noChangeShapeType="1"/>
                  </p:cNvSpPr>
                  <p:nvPr/>
                </p:nvSpPr>
                <p:spPr bwMode="auto">
                  <a:xfrm>
                    <a:off x="1824" y="3360"/>
                    <a:ext cx="192" cy="0"/>
                  </a:xfrm>
                  <a:prstGeom prst="line">
                    <a:avLst/>
                  </a:prstGeom>
                  <a:noFill/>
                  <a:ln w="9525">
                    <a:solidFill>
                      <a:schemeClr val="tx1"/>
                    </a:solidFill>
                    <a:round/>
                    <a:headEnd/>
                    <a:tailEnd/>
                  </a:ln>
                </p:spPr>
                <p:txBody>
                  <a:bodyPr/>
                  <a:lstStyle/>
                  <a:p>
                    <a:endParaRPr lang="en-US"/>
                  </a:p>
                </p:txBody>
              </p:sp>
              <p:sp>
                <p:nvSpPr>
                  <p:cNvPr id="32858" name="Line 68"/>
                  <p:cNvSpPr>
                    <a:spLocks noChangeShapeType="1"/>
                  </p:cNvSpPr>
                  <p:nvPr/>
                </p:nvSpPr>
                <p:spPr bwMode="auto">
                  <a:xfrm>
                    <a:off x="2736" y="3360"/>
                    <a:ext cx="192" cy="0"/>
                  </a:xfrm>
                  <a:prstGeom prst="line">
                    <a:avLst/>
                  </a:prstGeom>
                  <a:noFill/>
                  <a:ln w="9525">
                    <a:solidFill>
                      <a:schemeClr val="tx1"/>
                    </a:solidFill>
                    <a:round/>
                    <a:headEnd/>
                    <a:tailEnd/>
                  </a:ln>
                </p:spPr>
                <p:txBody>
                  <a:bodyPr/>
                  <a:lstStyle/>
                  <a:p>
                    <a:endParaRPr lang="en-US"/>
                  </a:p>
                </p:txBody>
              </p:sp>
              <p:sp>
                <p:nvSpPr>
                  <p:cNvPr id="32859" name="Line 69"/>
                  <p:cNvSpPr>
                    <a:spLocks noChangeShapeType="1"/>
                  </p:cNvSpPr>
                  <p:nvPr/>
                </p:nvSpPr>
                <p:spPr bwMode="auto">
                  <a:xfrm>
                    <a:off x="2016" y="3360"/>
                    <a:ext cx="192" cy="144"/>
                  </a:xfrm>
                  <a:prstGeom prst="line">
                    <a:avLst/>
                  </a:prstGeom>
                  <a:noFill/>
                  <a:ln w="9525">
                    <a:solidFill>
                      <a:schemeClr val="tx1"/>
                    </a:solidFill>
                    <a:round/>
                    <a:headEnd/>
                    <a:tailEnd/>
                  </a:ln>
                </p:spPr>
                <p:txBody>
                  <a:bodyPr/>
                  <a:lstStyle/>
                  <a:p>
                    <a:endParaRPr lang="en-US"/>
                  </a:p>
                </p:txBody>
              </p:sp>
              <p:sp>
                <p:nvSpPr>
                  <p:cNvPr id="32860" name="Line 70"/>
                  <p:cNvSpPr>
                    <a:spLocks noChangeShapeType="1"/>
                  </p:cNvSpPr>
                  <p:nvPr/>
                </p:nvSpPr>
                <p:spPr bwMode="auto">
                  <a:xfrm flipH="1">
                    <a:off x="2544" y="3360"/>
                    <a:ext cx="192" cy="144"/>
                  </a:xfrm>
                  <a:prstGeom prst="line">
                    <a:avLst/>
                  </a:prstGeom>
                  <a:noFill/>
                  <a:ln w="9525">
                    <a:solidFill>
                      <a:schemeClr val="tx1"/>
                    </a:solidFill>
                    <a:round/>
                    <a:headEnd/>
                    <a:tailEnd/>
                  </a:ln>
                </p:spPr>
                <p:txBody>
                  <a:bodyPr/>
                  <a:lstStyle/>
                  <a:p>
                    <a:endParaRPr lang="en-US"/>
                  </a:p>
                </p:txBody>
              </p:sp>
              <p:sp>
                <p:nvSpPr>
                  <p:cNvPr id="32861" name="Line 71"/>
                  <p:cNvSpPr>
                    <a:spLocks noChangeShapeType="1"/>
                  </p:cNvSpPr>
                  <p:nvPr/>
                </p:nvSpPr>
                <p:spPr bwMode="auto">
                  <a:xfrm flipH="1">
                    <a:off x="2736" y="3360"/>
                    <a:ext cx="192" cy="336"/>
                  </a:xfrm>
                  <a:prstGeom prst="line">
                    <a:avLst/>
                  </a:prstGeom>
                  <a:noFill/>
                  <a:ln w="9525">
                    <a:solidFill>
                      <a:schemeClr val="tx1"/>
                    </a:solidFill>
                    <a:round/>
                    <a:headEnd/>
                    <a:tailEnd/>
                  </a:ln>
                </p:spPr>
                <p:txBody>
                  <a:bodyPr/>
                  <a:lstStyle/>
                  <a:p>
                    <a:endParaRPr lang="en-US"/>
                  </a:p>
                </p:txBody>
              </p:sp>
              <p:sp>
                <p:nvSpPr>
                  <p:cNvPr id="32862" name="Line 73"/>
                  <p:cNvSpPr>
                    <a:spLocks noChangeShapeType="1"/>
                  </p:cNvSpPr>
                  <p:nvPr/>
                </p:nvSpPr>
                <p:spPr bwMode="auto">
                  <a:xfrm>
                    <a:off x="1824" y="3360"/>
                    <a:ext cx="192" cy="336"/>
                  </a:xfrm>
                  <a:prstGeom prst="line">
                    <a:avLst/>
                  </a:prstGeom>
                  <a:noFill/>
                  <a:ln w="9525">
                    <a:solidFill>
                      <a:schemeClr val="tx1"/>
                    </a:solidFill>
                    <a:round/>
                    <a:headEnd/>
                    <a:tailEnd/>
                  </a:ln>
                </p:spPr>
                <p:txBody>
                  <a:bodyPr/>
                  <a:lstStyle/>
                  <a:p>
                    <a:endParaRPr lang="en-US"/>
                  </a:p>
                </p:txBody>
              </p:sp>
            </p:grpSp>
            <p:sp>
              <p:nvSpPr>
                <p:cNvPr id="32854" name="Text Box 75"/>
                <p:cNvSpPr txBox="1">
                  <a:spLocks noChangeArrowheads="1"/>
                </p:cNvSpPr>
                <p:nvPr/>
              </p:nvSpPr>
              <p:spPr bwMode="auto">
                <a:xfrm>
                  <a:off x="2157" y="3531"/>
                  <a:ext cx="480" cy="250"/>
                </a:xfrm>
                <a:prstGeom prst="rect">
                  <a:avLst/>
                </a:prstGeom>
                <a:noFill/>
                <a:ln w="9525">
                  <a:noFill/>
                  <a:miter lim="800000"/>
                  <a:headEnd/>
                  <a:tailEnd/>
                </a:ln>
              </p:spPr>
              <p:txBody>
                <a:bodyPr>
                  <a:spAutoFit/>
                </a:bodyPr>
                <a:lstStyle/>
                <a:p>
                  <a:pPr>
                    <a:spcBef>
                      <a:spcPct val="50000"/>
                    </a:spcBef>
                  </a:pPr>
                  <a:r>
                    <a:rPr lang="en-US" sz="2000" b="1"/>
                    <a:t>ALU</a:t>
                  </a:r>
                </a:p>
              </p:txBody>
            </p:sp>
          </p:grpSp>
        </p:grpSp>
        <p:grpSp>
          <p:nvGrpSpPr>
            <p:cNvPr id="6" name="Group 83"/>
            <p:cNvGrpSpPr>
              <a:grpSpLocks/>
            </p:cNvGrpSpPr>
            <p:nvPr/>
          </p:nvGrpSpPr>
          <p:grpSpPr bwMode="auto">
            <a:xfrm>
              <a:off x="192" y="624"/>
              <a:ext cx="672" cy="1536"/>
              <a:chOff x="192" y="624"/>
              <a:chExt cx="672" cy="1536"/>
            </a:xfrm>
          </p:grpSpPr>
          <p:grpSp>
            <p:nvGrpSpPr>
              <p:cNvPr id="7" name="Group 82"/>
              <p:cNvGrpSpPr>
                <a:grpSpLocks/>
              </p:cNvGrpSpPr>
              <p:nvPr/>
            </p:nvGrpSpPr>
            <p:grpSpPr bwMode="auto">
              <a:xfrm>
                <a:off x="192" y="1146"/>
                <a:ext cx="399" cy="1014"/>
                <a:chOff x="192" y="1146"/>
                <a:chExt cx="399" cy="1014"/>
              </a:xfrm>
            </p:grpSpPr>
            <p:sp>
              <p:nvSpPr>
                <p:cNvPr id="32847" name="Text Box 77"/>
                <p:cNvSpPr txBox="1">
                  <a:spLocks noChangeArrowheads="1"/>
                </p:cNvSpPr>
                <p:nvPr/>
              </p:nvSpPr>
              <p:spPr bwMode="auto">
                <a:xfrm>
                  <a:off x="207" y="1146"/>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32848" name="Text Box 78"/>
                <p:cNvSpPr txBox="1">
                  <a:spLocks noChangeArrowheads="1"/>
                </p:cNvSpPr>
                <p:nvPr/>
              </p:nvSpPr>
              <p:spPr bwMode="auto">
                <a:xfrm>
                  <a:off x="201" y="1419"/>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32849" name="Text Box 79"/>
                <p:cNvSpPr txBox="1">
                  <a:spLocks noChangeArrowheads="1"/>
                </p:cNvSpPr>
                <p:nvPr/>
              </p:nvSpPr>
              <p:spPr bwMode="auto">
                <a:xfrm>
                  <a:off x="192" y="1674"/>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32850" name="Text Box 80"/>
                <p:cNvSpPr txBox="1">
                  <a:spLocks noChangeArrowheads="1"/>
                </p:cNvSpPr>
                <p:nvPr/>
              </p:nvSpPr>
              <p:spPr bwMode="auto">
                <a:xfrm>
                  <a:off x="192" y="1929"/>
                  <a:ext cx="384" cy="231"/>
                </a:xfrm>
                <a:prstGeom prst="rect">
                  <a:avLst/>
                </a:prstGeom>
                <a:noFill/>
                <a:ln w="9525">
                  <a:noFill/>
                  <a:miter lim="800000"/>
                  <a:headEnd/>
                  <a:tailEnd/>
                </a:ln>
              </p:spPr>
              <p:txBody>
                <a:bodyPr>
                  <a:spAutoFit/>
                </a:bodyPr>
                <a:lstStyle/>
                <a:p>
                  <a:pPr>
                    <a:spcBef>
                      <a:spcPct val="50000"/>
                    </a:spcBef>
                  </a:pPr>
                  <a:r>
                    <a:rPr lang="en-US" b="1"/>
                    <a:t>DX</a:t>
                  </a:r>
                </a:p>
              </p:txBody>
            </p:sp>
          </p:grpSp>
          <p:sp>
            <p:nvSpPr>
              <p:cNvPr id="54353" name="Text Box 81"/>
              <p:cNvSpPr txBox="1">
                <a:spLocks noChangeArrowheads="1"/>
              </p:cNvSpPr>
              <p:nvPr/>
            </p:nvSpPr>
            <p:spPr bwMode="auto">
              <a:xfrm>
                <a:off x="336" y="624"/>
                <a:ext cx="528" cy="288"/>
              </a:xfrm>
              <a:prstGeom prst="rect">
                <a:avLst/>
              </a:prstGeom>
              <a:noFill/>
              <a:ln w="9525">
                <a:noFill/>
                <a:miter lim="800000"/>
                <a:headEnd/>
                <a:tailEnd/>
              </a:ln>
              <a:effectLst/>
            </p:spPr>
            <p:txBody>
              <a:bodyPr>
                <a:spAutoFit/>
              </a:bodyPr>
              <a:lstStyle/>
              <a:p>
                <a:pPr>
                  <a:spcBef>
                    <a:spcPct val="50000"/>
                  </a:spcBef>
                  <a:defRPr/>
                </a:pPr>
                <a:r>
                  <a:rPr lang="en-US" sz="2400" b="1" u="sng">
                    <a:solidFill>
                      <a:srgbClr val="800080"/>
                    </a:solidFill>
                    <a:effectLst>
                      <a:outerShdw blurRad="38100" dist="38100" dir="2700000" algn="tl">
                        <a:srgbClr val="000000"/>
                      </a:outerShdw>
                    </a:effectLst>
                  </a:rPr>
                  <a:t>EU</a:t>
                </a:r>
              </a:p>
            </p:txBody>
          </p:sp>
        </p:grpSp>
      </p:grpSp>
      <p:sp>
        <p:nvSpPr>
          <p:cNvPr id="32809" name="Line 87"/>
          <p:cNvSpPr>
            <a:spLocks noChangeShapeType="1"/>
          </p:cNvSpPr>
          <p:nvPr/>
        </p:nvSpPr>
        <p:spPr bwMode="auto">
          <a:xfrm>
            <a:off x="228600" y="914400"/>
            <a:ext cx="8686800" cy="0"/>
          </a:xfrm>
          <a:prstGeom prst="line">
            <a:avLst/>
          </a:prstGeom>
          <a:noFill/>
          <a:ln w="9525">
            <a:solidFill>
              <a:schemeClr val="tx1"/>
            </a:solidFill>
            <a:round/>
            <a:headEnd/>
            <a:tailEnd/>
          </a:ln>
        </p:spPr>
        <p:txBody>
          <a:bodyPr/>
          <a:lstStyle/>
          <a:p>
            <a:endParaRPr lang="en-US"/>
          </a:p>
        </p:txBody>
      </p:sp>
      <p:sp>
        <p:nvSpPr>
          <p:cNvPr id="32810" name="Line 88"/>
          <p:cNvSpPr>
            <a:spLocks noChangeShapeType="1"/>
          </p:cNvSpPr>
          <p:nvPr/>
        </p:nvSpPr>
        <p:spPr bwMode="auto">
          <a:xfrm>
            <a:off x="228600" y="6372225"/>
            <a:ext cx="8686800" cy="0"/>
          </a:xfrm>
          <a:prstGeom prst="line">
            <a:avLst/>
          </a:prstGeom>
          <a:noFill/>
          <a:ln w="9525">
            <a:solidFill>
              <a:schemeClr val="tx1"/>
            </a:solidFill>
            <a:round/>
            <a:headEnd/>
            <a:tailEnd/>
          </a:ln>
        </p:spPr>
        <p:txBody>
          <a:bodyPr/>
          <a:lstStyle/>
          <a:p>
            <a:endParaRPr lang="en-US"/>
          </a:p>
        </p:txBody>
      </p:sp>
      <p:sp>
        <p:nvSpPr>
          <p:cNvPr id="32811" name="Line 89"/>
          <p:cNvSpPr>
            <a:spLocks noChangeShapeType="1"/>
          </p:cNvSpPr>
          <p:nvPr/>
        </p:nvSpPr>
        <p:spPr bwMode="auto">
          <a:xfrm>
            <a:off x="209550" y="933450"/>
            <a:ext cx="19050" cy="5438775"/>
          </a:xfrm>
          <a:prstGeom prst="line">
            <a:avLst/>
          </a:prstGeom>
          <a:noFill/>
          <a:ln w="9525">
            <a:solidFill>
              <a:schemeClr val="tx1"/>
            </a:solidFill>
            <a:round/>
            <a:headEnd/>
            <a:tailEnd/>
          </a:ln>
        </p:spPr>
        <p:txBody>
          <a:bodyPr/>
          <a:lstStyle/>
          <a:p>
            <a:endParaRPr lang="en-US"/>
          </a:p>
        </p:txBody>
      </p:sp>
      <p:sp>
        <p:nvSpPr>
          <p:cNvPr id="32812" name="Line 90"/>
          <p:cNvSpPr>
            <a:spLocks noChangeShapeType="1"/>
          </p:cNvSpPr>
          <p:nvPr/>
        </p:nvSpPr>
        <p:spPr bwMode="auto">
          <a:xfrm>
            <a:off x="8910638" y="928688"/>
            <a:ext cx="19050" cy="5438775"/>
          </a:xfrm>
          <a:prstGeom prst="line">
            <a:avLst/>
          </a:prstGeom>
          <a:noFill/>
          <a:ln w="9525">
            <a:solidFill>
              <a:schemeClr val="tx1"/>
            </a:solidFill>
            <a:round/>
            <a:headEnd/>
            <a:tailEnd/>
          </a:ln>
        </p:spPr>
        <p:txBody>
          <a:bodyPr/>
          <a:lstStyle/>
          <a:p>
            <a:endParaRPr lang="en-US"/>
          </a:p>
        </p:txBody>
      </p:sp>
      <p:grpSp>
        <p:nvGrpSpPr>
          <p:cNvPr id="8" name="Group 95"/>
          <p:cNvGrpSpPr>
            <a:grpSpLocks/>
          </p:cNvGrpSpPr>
          <p:nvPr/>
        </p:nvGrpSpPr>
        <p:grpSpPr bwMode="auto">
          <a:xfrm>
            <a:off x="180975" y="895350"/>
            <a:ext cx="8796338" cy="5457825"/>
            <a:chOff x="144" y="564"/>
            <a:chExt cx="5493" cy="3438"/>
          </a:xfrm>
        </p:grpSpPr>
        <p:sp>
          <p:nvSpPr>
            <p:cNvPr id="32839" name="Line 91"/>
            <p:cNvSpPr>
              <a:spLocks noChangeShapeType="1"/>
            </p:cNvSpPr>
            <p:nvPr/>
          </p:nvSpPr>
          <p:spPr bwMode="auto">
            <a:xfrm>
              <a:off x="156" y="564"/>
              <a:ext cx="5472" cy="0"/>
            </a:xfrm>
            <a:prstGeom prst="line">
              <a:avLst/>
            </a:prstGeom>
            <a:noFill/>
            <a:ln w="9525">
              <a:solidFill>
                <a:schemeClr val="tx1"/>
              </a:solidFill>
              <a:round/>
              <a:headEnd/>
              <a:tailEnd/>
            </a:ln>
          </p:spPr>
          <p:txBody>
            <a:bodyPr/>
            <a:lstStyle/>
            <a:p>
              <a:endParaRPr lang="en-US"/>
            </a:p>
          </p:txBody>
        </p:sp>
        <p:sp>
          <p:nvSpPr>
            <p:cNvPr id="32840" name="Line 92"/>
            <p:cNvSpPr>
              <a:spLocks noChangeShapeType="1"/>
            </p:cNvSpPr>
            <p:nvPr/>
          </p:nvSpPr>
          <p:spPr bwMode="auto">
            <a:xfrm>
              <a:off x="156" y="4002"/>
              <a:ext cx="5472" cy="0"/>
            </a:xfrm>
            <a:prstGeom prst="line">
              <a:avLst/>
            </a:prstGeom>
            <a:noFill/>
            <a:ln w="9525">
              <a:solidFill>
                <a:schemeClr val="tx1"/>
              </a:solidFill>
              <a:round/>
              <a:headEnd/>
              <a:tailEnd/>
            </a:ln>
          </p:spPr>
          <p:txBody>
            <a:bodyPr/>
            <a:lstStyle/>
            <a:p>
              <a:endParaRPr lang="en-US"/>
            </a:p>
          </p:txBody>
        </p:sp>
        <p:sp>
          <p:nvSpPr>
            <p:cNvPr id="32841" name="Line 93"/>
            <p:cNvSpPr>
              <a:spLocks noChangeShapeType="1"/>
            </p:cNvSpPr>
            <p:nvPr/>
          </p:nvSpPr>
          <p:spPr bwMode="auto">
            <a:xfrm>
              <a:off x="144" y="576"/>
              <a:ext cx="12" cy="3426"/>
            </a:xfrm>
            <a:prstGeom prst="line">
              <a:avLst/>
            </a:prstGeom>
            <a:noFill/>
            <a:ln w="9525">
              <a:solidFill>
                <a:schemeClr val="tx1"/>
              </a:solidFill>
              <a:round/>
              <a:headEnd/>
              <a:tailEnd/>
            </a:ln>
          </p:spPr>
          <p:txBody>
            <a:bodyPr/>
            <a:lstStyle/>
            <a:p>
              <a:endParaRPr lang="en-US"/>
            </a:p>
          </p:txBody>
        </p:sp>
        <p:sp>
          <p:nvSpPr>
            <p:cNvPr id="32842" name="Line 94"/>
            <p:cNvSpPr>
              <a:spLocks noChangeShapeType="1"/>
            </p:cNvSpPr>
            <p:nvPr/>
          </p:nvSpPr>
          <p:spPr bwMode="auto">
            <a:xfrm>
              <a:off x="5625" y="573"/>
              <a:ext cx="12" cy="3426"/>
            </a:xfrm>
            <a:prstGeom prst="line">
              <a:avLst/>
            </a:prstGeom>
            <a:noFill/>
            <a:ln w="9525">
              <a:solidFill>
                <a:schemeClr val="tx1"/>
              </a:solidFill>
              <a:round/>
              <a:headEnd/>
              <a:tailEnd/>
            </a:ln>
          </p:spPr>
          <p:txBody>
            <a:bodyPr/>
            <a:lstStyle/>
            <a:p>
              <a:endParaRPr lang="en-US"/>
            </a:p>
          </p:txBody>
        </p:sp>
      </p:grpSp>
      <p:grpSp>
        <p:nvGrpSpPr>
          <p:cNvPr id="9" name="Group 99"/>
          <p:cNvGrpSpPr>
            <a:grpSpLocks/>
          </p:cNvGrpSpPr>
          <p:nvPr/>
        </p:nvGrpSpPr>
        <p:grpSpPr bwMode="auto">
          <a:xfrm>
            <a:off x="3886200" y="914400"/>
            <a:ext cx="1371600" cy="5472113"/>
            <a:chOff x="2448" y="576"/>
            <a:chExt cx="864" cy="3447"/>
          </a:xfrm>
        </p:grpSpPr>
        <p:sp>
          <p:nvSpPr>
            <p:cNvPr id="32836" name="Line 96"/>
            <p:cNvSpPr>
              <a:spLocks noChangeShapeType="1"/>
            </p:cNvSpPr>
            <p:nvPr/>
          </p:nvSpPr>
          <p:spPr bwMode="auto">
            <a:xfrm>
              <a:off x="2448" y="576"/>
              <a:ext cx="0" cy="2640"/>
            </a:xfrm>
            <a:prstGeom prst="line">
              <a:avLst/>
            </a:prstGeom>
            <a:noFill/>
            <a:ln w="28575">
              <a:solidFill>
                <a:srgbClr val="800000"/>
              </a:solidFill>
              <a:round/>
              <a:headEnd/>
              <a:tailEnd/>
            </a:ln>
          </p:spPr>
          <p:txBody>
            <a:bodyPr/>
            <a:lstStyle/>
            <a:p>
              <a:endParaRPr lang="en-US"/>
            </a:p>
          </p:txBody>
        </p:sp>
        <p:sp>
          <p:nvSpPr>
            <p:cNvPr id="32837" name="Line 97"/>
            <p:cNvSpPr>
              <a:spLocks noChangeShapeType="1"/>
            </p:cNvSpPr>
            <p:nvPr/>
          </p:nvSpPr>
          <p:spPr bwMode="auto">
            <a:xfrm>
              <a:off x="2448" y="3216"/>
              <a:ext cx="864" cy="0"/>
            </a:xfrm>
            <a:prstGeom prst="line">
              <a:avLst/>
            </a:prstGeom>
            <a:noFill/>
            <a:ln w="28575">
              <a:solidFill>
                <a:srgbClr val="800000"/>
              </a:solidFill>
              <a:round/>
              <a:headEnd/>
              <a:tailEnd/>
            </a:ln>
          </p:spPr>
          <p:txBody>
            <a:bodyPr/>
            <a:lstStyle/>
            <a:p>
              <a:endParaRPr lang="en-US"/>
            </a:p>
          </p:txBody>
        </p:sp>
        <p:sp>
          <p:nvSpPr>
            <p:cNvPr id="32838" name="Line 98"/>
            <p:cNvSpPr>
              <a:spLocks noChangeShapeType="1"/>
            </p:cNvSpPr>
            <p:nvPr/>
          </p:nvSpPr>
          <p:spPr bwMode="auto">
            <a:xfrm>
              <a:off x="3312" y="3207"/>
              <a:ext cx="0" cy="816"/>
            </a:xfrm>
            <a:prstGeom prst="line">
              <a:avLst/>
            </a:prstGeom>
            <a:noFill/>
            <a:ln w="28575">
              <a:solidFill>
                <a:srgbClr val="800000"/>
              </a:solidFill>
              <a:round/>
              <a:headEnd/>
              <a:tailEnd/>
            </a:ln>
          </p:spPr>
          <p:txBody>
            <a:bodyPr/>
            <a:lstStyle/>
            <a:p>
              <a:endParaRPr lang="en-US"/>
            </a:p>
          </p:txBody>
        </p:sp>
      </p:grpSp>
      <p:sp>
        <p:nvSpPr>
          <p:cNvPr id="32815" name="Rectangle 110"/>
          <p:cNvSpPr>
            <a:spLocks noChangeArrowheads="1"/>
          </p:cNvSpPr>
          <p:nvPr/>
        </p:nvSpPr>
        <p:spPr bwMode="auto">
          <a:xfrm>
            <a:off x="4286250" y="5391150"/>
            <a:ext cx="838200" cy="609600"/>
          </a:xfrm>
          <a:prstGeom prst="rect">
            <a:avLst/>
          </a:prstGeom>
          <a:gradFill rotWithShape="1">
            <a:gsLst>
              <a:gs pos="0">
                <a:srgbClr val="FFCC00"/>
              </a:gs>
              <a:gs pos="100000">
                <a:srgbClr val="FFF4C6"/>
              </a:gs>
            </a:gsLst>
            <a:lin ang="5400000" scaled="1"/>
          </a:gradFill>
          <a:ln w="9525">
            <a:solidFill>
              <a:schemeClr val="tx1"/>
            </a:solidFill>
            <a:miter lim="800000"/>
            <a:headEnd/>
            <a:tailEnd/>
          </a:ln>
        </p:spPr>
        <p:txBody>
          <a:bodyPr wrap="none" anchor="ctr"/>
          <a:lstStyle/>
          <a:p>
            <a:pPr algn="ctr"/>
            <a:r>
              <a:rPr lang="en-US" b="1"/>
              <a:t>Timing </a:t>
            </a:r>
          </a:p>
          <a:p>
            <a:pPr algn="ctr"/>
            <a:r>
              <a:rPr lang="en-US" b="1"/>
              <a:t>control</a:t>
            </a:r>
          </a:p>
        </p:txBody>
      </p:sp>
      <p:sp>
        <p:nvSpPr>
          <p:cNvPr id="32816" name="Text Box 118"/>
          <p:cNvSpPr txBox="1">
            <a:spLocks noChangeArrowheads="1"/>
          </p:cNvSpPr>
          <p:nvPr/>
        </p:nvSpPr>
        <p:spPr bwMode="auto">
          <a:xfrm>
            <a:off x="8229600" y="3581400"/>
            <a:ext cx="533400" cy="366713"/>
          </a:xfrm>
          <a:prstGeom prst="rect">
            <a:avLst/>
          </a:prstGeom>
          <a:noFill/>
          <a:ln w="9525">
            <a:noFill/>
            <a:miter lim="800000"/>
            <a:headEnd/>
            <a:tailEnd/>
          </a:ln>
        </p:spPr>
        <p:txBody>
          <a:bodyPr>
            <a:spAutoFit/>
          </a:bodyPr>
          <a:lstStyle/>
          <a:p>
            <a:pPr>
              <a:spcBef>
                <a:spcPct val="50000"/>
              </a:spcBef>
            </a:pPr>
            <a:r>
              <a:rPr lang="en-US" b="1"/>
              <a:t>SP</a:t>
            </a:r>
          </a:p>
        </p:txBody>
      </p:sp>
      <p:sp>
        <p:nvSpPr>
          <p:cNvPr id="32817" name="Text Box 119"/>
          <p:cNvSpPr txBox="1">
            <a:spLocks noChangeArrowheads="1"/>
          </p:cNvSpPr>
          <p:nvPr/>
        </p:nvSpPr>
        <p:spPr bwMode="auto">
          <a:xfrm>
            <a:off x="8229600" y="3900488"/>
            <a:ext cx="533400" cy="366712"/>
          </a:xfrm>
          <a:prstGeom prst="rect">
            <a:avLst/>
          </a:prstGeom>
          <a:noFill/>
          <a:ln w="9525">
            <a:noFill/>
            <a:miter lim="800000"/>
            <a:headEnd/>
            <a:tailEnd/>
          </a:ln>
        </p:spPr>
        <p:txBody>
          <a:bodyPr>
            <a:spAutoFit/>
          </a:bodyPr>
          <a:lstStyle/>
          <a:p>
            <a:pPr>
              <a:spcBef>
                <a:spcPct val="50000"/>
              </a:spcBef>
            </a:pPr>
            <a:r>
              <a:rPr lang="en-US" b="1"/>
              <a:t>BP</a:t>
            </a:r>
          </a:p>
        </p:txBody>
      </p:sp>
      <p:sp>
        <p:nvSpPr>
          <p:cNvPr id="32818" name="Text Box 121"/>
          <p:cNvSpPr txBox="1">
            <a:spLocks noChangeArrowheads="1"/>
          </p:cNvSpPr>
          <p:nvPr/>
        </p:nvSpPr>
        <p:spPr bwMode="auto">
          <a:xfrm>
            <a:off x="6172200" y="5257800"/>
            <a:ext cx="2438400" cy="366713"/>
          </a:xfrm>
          <a:prstGeom prst="rect">
            <a:avLst/>
          </a:prstGeom>
          <a:noFill/>
          <a:ln w="9525">
            <a:noFill/>
            <a:miter lim="800000"/>
            <a:headEnd/>
            <a:tailEnd/>
          </a:ln>
        </p:spPr>
        <p:txBody>
          <a:bodyPr>
            <a:spAutoFit/>
          </a:bodyPr>
          <a:lstStyle/>
          <a:p>
            <a:pPr>
              <a:spcBef>
                <a:spcPct val="50000"/>
              </a:spcBef>
            </a:pPr>
            <a:r>
              <a:rPr lang="en-US" b="1"/>
              <a:t>Default Assignment</a:t>
            </a:r>
          </a:p>
        </p:txBody>
      </p:sp>
      <p:sp>
        <p:nvSpPr>
          <p:cNvPr id="54415" name="Text Box 143"/>
          <p:cNvSpPr txBox="1">
            <a:spLocks noChangeArrowheads="1"/>
          </p:cNvSpPr>
          <p:nvPr/>
        </p:nvSpPr>
        <p:spPr bwMode="auto">
          <a:xfrm>
            <a:off x="7681913" y="990600"/>
            <a:ext cx="1143000" cy="457200"/>
          </a:xfrm>
          <a:prstGeom prst="rect">
            <a:avLst/>
          </a:prstGeom>
          <a:noFill/>
          <a:ln w="9525">
            <a:noFill/>
            <a:miter lim="800000"/>
            <a:headEnd/>
            <a:tailEnd/>
          </a:ln>
          <a:effectLst/>
        </p:spPr>
        <p:txBody>
          <a:bodyPr>
            <a:spAutoFit/>
          </a:bodyPr>
          <a:lstStyle/>
          <a:p>
            <a:pPr>
              <a:spcBef>
                <a:spcPct val="50000"/>
              </a:spcBef>
              <a:defRPr/>
            </a:pPr>
            <a:r>
              <a:rPr lang="en-US" sz="2400" b="1" u="sng">
                <a:solidFill>
                  <a:srgbClr val="990099"/>
                </a:solidFill>
                <a:effectLst>
                  <a:outerShdw blurRad="38100" dist="38100" dir="2700000" algn="tl">
                    <a:srgbClr val="000000"/>
                  </a:outerShdw>
                </a:effectLst>
              </a:rPr>
              <a:t>BIU</a:t>
            </a:r>
          </a:p>
        </p:txBody>
      </p:sp>
      <p:grpSp>
        <p:nvGrpSpPr>
          <p:cNvPr id="10" name="Group 145"/>
          <p:cNvGrpSpPr>
            <a:grpSpLocks/>
          </p:cNvGrpSpPr>
          <p:nvPr/>
        </p:nvGrpSpPr>
        <p:grpSpPr bwMode="auto">
          <a:xfrm>
            <a:off x="3889375" y="2057400"/>
            <a:ext cx="4821238" cy="2941638"/>
            <a:chOff x="2450" y="1296"/>
            <a:chExt cx="3037" cy="1853"/>
          </a:xfrm>
        </p:grpSpPr>
        <p:sp>
          <p:nvSpPr>
            <p:cNvPr id="32821" name="Rectangle 101"/>
            <p:cNvSpPr>
              <a:spLocks noChangeArrowheads="1"/>
            </p:cNvSpPr>
            <p:nvPr/>
          </p:nvSpPr>
          <p:spPr bwMode="auto">
            <a:xfrm>
              <a:off x="3840" y="1296"/>
              <a:ext cx="1392" cy="240"/>
            </a:xfrm>
            <a:prstGeom prst="rect">
              <a:avLst/>
            </a:prstGeom>
            <a:gradFill rotWithShape="1">
              <a:gsLst>
                <a:gs pos="0">
                  <a:srgbClr val="00FFFF"/>
                </a:gs>
                <a:gs pos="100000">
                  <a:srgbClr val="00C2C2"/>
                </a:gs>
              </a:gsLst>
              <a:lin ang="5400000" scaled="1"/>
            </a:gradFill>
            <a:ln w="9525">
              <a:solidFill>
                <a:schemeClr val="tx1"/>
              </a:solidFill>
              <a:miter lim="800000"/>
              <a:headEnd/>
              <a:tailEnd/>
            </a:ln>
          </p:spPr>
          <p:txBody>
            <a:bodyPr wrap="none" anchor="ctr"/>
            <a:lstStyle/>
            <a:p>
              <a:pPr algn="ctr"/>
              <a:r>
                <a:rPr lang="en-US" sz="2000" b="1"/>
                <a:t>IP</a:t>
              </a:r>
            </a:p>
          </p:txBody>
        </p:sp>
        <p:sp>
          <p:nvSpPr>
            <p:cNvPr id="32822" name="Rectangle 102"/>
            <p:cNvSpPr>
              <a:spLocks noChangeArrowheads="1"/>
            </p:cNvSpPr>
            <p:nvPr/>
          </p:nvSpPr>
          <p:spPr bwMode="auto">
            <a:xfrm>
              <a:off x="3744" y="1728"/>
              <a:ext cx="336" cy="288"/>
            </a:xfrm>
            <a:prstGeom prst="rect">
              <a:avLst/>
            </a:prstGeom>
            <a:gradFill rotWithShape="1">
              <a:gsLst>
                <a:gs pos="0">
                  <a:srgbClr val="00FF00"/>
                </a:gs>
                <a:gs pos="100000">
                  <a:srgbClr val="CEFFCE"/>
                </a:gs>
              </a:gsLst>
              <a:lin ang="5400000" scaled="1"/>
            </a:gradFill>
            <a:ln w="9525">
              <a:solidFill>
                <a:schemeClr val="tx1"/>
              </a:solidFill>
              <a:miter lim="800000"/>
              <a:headEnd/>
              <a:tailEnd/>
            </a:ln>
          </p:spPr>
          <p:txBody>
            <a:bodyPr wrap="none" anchor="ctr"/>
            <a:lstStyle/>
            <a:p>
              <a:pPr algn="ctr"/>
              <a:r>
                <a:rPr lang="en-US" b="1"/>
                <a:t>CS</a:t>
              </a:r>
            </a:p>
          </p:txBody>
        </p:sp>
        <p:sp>
          <p:nvSpPr>
            <p:cNvPr id="32823" name="Rectangle 104"/>
            <p:cNvSpPr>
              <a:spLocks noChangeArrowheads="1"/>
            </p:cNvSpPr>
            <p:nvPr/>
          </p:nvSpPr>
          <p:spPr bwMode="auto">
            <a:xfrm>
              <a:off x="4218" y="1728"/>
              <a:ext cx="336" cy="288"/>
            </a:xfrm>
            <a:prstGeom prst="rect">
              <a:avLst/>
            </a:prstGeom>
            <a:gradFill rotWithShape="1">
              <a:gsLst>
                <a:gs pos="0">
                  <a:srgbClr val="DA0000"/>
                </a:gs>
                <a:gs pos="100000">
                  <a:srgbClr val="F7C6C6"/>
                </a:gs>
              </a:gsLst>
              <a:lin ang="5400000" scaled="1"/>
            </a:gradFill>
            <a:ln w="9525">
              <a:solidFill>
                <a:schemeClr val="tx1"/>
              </a:solidFill>
              <a:miter lim="800000"/>
              <a:headEnd/>
              <a:tailEnd/>
            </a:ln>
          </p:spPr>
          <p:txBody>
            <a:bodyPr wrap="none" anchor="ctr"/>
            <a:lstStyle/>
            <a:p>
              <a:pPr algn="ctr"/>
              <a:r>
                <a:rPr lang="en-US" b="1"/>
                <a:t>DS</a:t>
              </a:r>
            </a:p>
          </p:txBody>
        </p:sp>
        <p:sp>
          <p:nvSpPr>
            <p:cNvPr id="54377" name="Rectangle 105"/>
            <p:cNvSpPr>
              <a:spLocks noChangeArrowheads="1"/>
            </p:cNvSpPr>
            <p:nvPr/>
          </p:nvSpPr>
          <p:spPr bwMode="auto">
            <a:xfrm>
              <a:off x="4692" y="1728"/>
              <a:ext cx="336" cy="288"/>
            </a:xfrm>
            <a:prstGeom prst="rect">
              <a:avLst/>
            </a:prstGeom>
            <a:gradFill rotWithShape="1">
              <a:gsLst>
                <a:gs pos="0">
                  <a:schemeClr val="bg2"/>
                </a:gs>
                <a:gs pos="100000">
                  <a:schemeClr val="bg2">
                    <a:gamma/>
                    <a:tint val="6275"/>
                    <a:invGamma/>
                  </a:schemeClr>
                </a:gs>
              </a:gsLst>
              <a:lin ang="5400000" scaled="1"/>
            </a:gradFill>
            <a:ln w="9525">
              <a:solidFill>
                <a:schemeClr val="tx1"/>
              </a:solidFill>
              <a:miter lim="800000"/>
              <a:headEnd/>
              <a:tailEnd/>
            </a:ln>
            <a:effectLst/>
          </p:spPr>
          <p:txBody>
            <a:bodyPr wrap="none" anchor="ctr"/>
            <a:lstStyle/>
            <a:p>
              <a:pPr algn="ctr">
                <a:defRPr/>
              </a:pPr>
              <a:r>
                <a:rPr lang="en-US" b="1"/>
                <a:t>ES</a:t>
              </a:r>
            </a:p>
          </p:txBody>
        </p:sp>
        <p:sp>
          <p:nvSpPr>
            <p:cNvPr id="54378" name="Rectangle 106"/>
            <p:cNvSpPr>
              <a:spLocks noChangeArrowheads="1"/>
            </p:cNvSpPr>
            <p:nvPr/>
          </p:nvSpPr>
          <p:spPr bwMode="auto">
            <a:xfrm>
              <a:off x="5151" y="1728"/>
              <a:ext cx="336" cy="288"/>
            </a:xfrm>
            <a:prstGeom prst="rect">
              <a:avLst/>
            </a:prstGeom>
            <a:gradFill rotWithShape="1">
              <a:gsLst>
                <a:gs pos="0">
                  <a:schemeClr val="folHlink"/>
                </a:gs>
                <a:gs pos="100000">
                  <a:schemeClr val="folHlink">
                    <a:gamma/>
                    <a:tint val="22353"/>
                    <a:invGamma/>
                  </a:schemeClr>
                </a:gs>
              </a:gsLst>
              <a:lin ang="5400000" scaled="1"/>
            </a:gradFill>
            <a:ln w="9525">
              <a:solidFill>
                <a:schemeClr val="tx1"/>
              </a:solidFill>
              <a:miter lim="800000"/>
              <a:headEnd/>
              <a:tailEnd/>
            </a:ln>
            <a:effectLst/>
          </p:spPr>
          <p:txBody>
            <a:bodyPr wrap="none" anchor="ctr"/>
            <a:lstStyle/>
            <a:p>
              <a:pPr algn="ctr">
                <a:defRPr/>
              </a:pPr>
              <a:r>
                <a:rPr lang="en-US" b="1"/>
                <a:t>SS</a:t>
              </a:r>
            </a:p>
          </p:txBody>
        </p:sp>
        <p:sp>
          <p:nvSpPr>
            <p:cNvPr id="54380" name="AutoShape 108"/>
            <p:cNvSpPr>
              <a:spLocks noChangeArrowheads="1"/>
            </p:cNvSpPr>
            <p:nvPr/>
          </p:nvSpPr>
          <p:spPr bwMode="auto">
            <a:xfrm rot="10800000">
              <a:off x="2592" y="2304"/>
              <a:ext cx="864" cy="528"/>
            </a:xfrm>
            <a:prstGeom prst="chevron">
              <a:avLst>
                <a:gd name="adj" fmla="val 40909"/>
              </a:avLst>
            </a:prstGeom>
            <a:gradFill rotWithShape="1">
              <a:gsLst>
                <a:gs pos="0">
                  <a:schemeClr val="hlink"/>
                </a:gs>
                <a:gs pos="100000">
                  <a:schemeClr val="hlink">
                    <a:gamma/>
                    <a:tint val="22353"/>
                    <a:invGamma/>
                  </a:schemeClr>
                </a:gs>
              </a:gsLst>
              <a:lin ang="5400000" scaled="1"/>
            </a:gradFill>
            <a:ln w="9525">
              <a:solidFill>
                <a:schemeClr val="tx1"/>
              </a:solidFill>
              <a:miter lim="800000"/>
              <a:headEnd/>
              <a:tailEnd/>
            </a:ln>
            <a:effectLst/>
          </p:spPr>
          <p:txBody>
            <a:bodyPr rot="10800000" wrap="none" anchor="ctr"/>
            <a:lstStyle/>
            <a:p>
              <a:pPr algn="ctr">
                <a:defRPr/>
              </a:pPr>
              <a:r>
                <a:rPr lang="en-US" sz="1600" b="1"/>
                <a:t>PIPELINE</a:t>
              </a:r>
            </a:p>
            <a:p>
              <a:pPr algn="ctr">
                <a:defRPr/>
              </a:pPr>
              <a:r>
                <a:rPr lang="en-US" sz="1600" b="1"/>
                <a:t>(or)</a:t>
              </a:r>
            </a:p>
            <a:p>
              <a:pPr algn="ctr">
                <a:defRPr/>
              </a:pPr>
              <a:r>
                <a:rPr lang="en-US" sz="1600" b="1"/>
                <a:t>QUEUE</a:t>
              </a:r>
            </a:p>
          </p:txBody>
        </p:sp>
        <p:sp>
          <p:nvSpPr>
            <p:cNvPr id="32827" name="Text Box 109"/>
            <p:cNvSpPr txBox="1">
              <a:spLocks noChangeArrowheads="1"/>
            </p:cNvSpPr>
            <p:nvPr/>
          </p:nvSpPr>
          <p:spPr bwMode="auto">
            <a:xfrm>
              <a:off x="2450" y="2013"/>
              <a:ext cx="202" cy="1136"/>
            </a:xfrm>
            <a:prstGeom prst="rect">
              <a:avLst/>
            </a:prstGeom>
            <a:noFill/>
            <a:ln w="9525">
              <a:noFill/>
              <a:miter lim="800000"/>
              <a:headEnd/>
              <a:tailEnd/>
            </a:ln>
          </p:spPr>
          <p:txBody>
            <a:bodyPr>
              <a:spAutoFit/>
            </a:bodyPr>
            <a:lstStyle/>
            <a:p>
              <a:pPr>
                <a:spcBef>
                  <a:spcPct val="50000"/>
                </a:spcBef>
              </a:pPr>
              <a:r>
                <a:rPr lang="en-US" sz="1600" b="1"/>
                <a:t>CODE OUT</a:t>
              </a:r>
            </a:p>
          </p:txBody>
        </p:sp>
        <p:sp>
          <p:nvSpPr>
            <p:cNvPr id="32828" name="Text Box 111"/>
            <p:cNvSpPr txBox="1">
              <a:spLocks noChangeArrowheads="1"/>
            </p:cNvSpPr>
            <p:nvPr/>
          </p:nvSpPr>
          <p:spPr bwMode="auto">
            <a:xfrm>
              <a:off x="3434" y="2109"/>
              <a:ext cx="202" cy="982"/>
            </a:xfrm>
            <a:prstGeom prst="rect">
              <a:avLst/>
            </a:prstGeom>
            <a:noFill/>
            <a:ln w="9525">
              <a:noFill/>
              <a:miter lim="800000"/>
              <a:headEnd/>
              <a:tailEnd/>
            </a:ln>
          </p:spPr>
          <p:txBody>
            <a:bodyPr>
              <a:spAutoFit/>
            </a:bodyPr>
            <a:lstStyle/>
            <a:p>
              <a:pPr>
                <a:spcBef>
                  <a:spcPct val="50000"/>
                </a:spcBef>
              </a:pPr>
              <a:r>
                <a:rPr lang="en-US" sz="1600" b="1"/>
                <a:t>CODE IN</a:t>
              </a:r>
            </a:p>
          </p:txBody>
        </p:sp>
        <p:sp>
          <p:nvSpPr>
            <p:cNvPr id="32829" name="Text Box 112"/>
            <p:cNvSpPr txBox="1">
              <a:spLocks noChangeArrowheads="1"/>
            </p:cNvSpPr>
            <p:nvPr/>
          </p:nvSpPr>
          <p:spPr bwMode="auto">
            <a:xfrm>
              <a:off x="3792" y="2256"/>
              <a:ext cx="288" cy="231"/>
            </a:xfrm>
            <a:prstGeom prst="rect">
              <a:avLst/>
            </a:prstGeom>
            <a:noFill/>
            <a:ln w="9525">
              <a:noFill/>
              <a:miter lim="800000"/>
              <a:headEnd/>
              <a:tailEnd/>
            </a:ln>
          </p:spPr>
          <p:txBody>
            <a:bodyPr>
              <a:spAutoFit/>
            </a:bodyPr>
            <a:lstStyle/>
            <a:p>
              <a:pPr>
                <a:spcBef>
                  <a:spcPct val="50000"/>
                </a:spcBef>
              </a:pPr>
              <a:r>
                <a:rPr lang="en-US" b="1"/>
                <a:t>IP</a:t>
              </a:r>
            </a:p>
          </p:txBody>
        </p:sp>
        <p:sp>
          <p:nvSpPr>
            <p:cNvPr id="32830" name="Text Box 114"/>
            <p:cNvSpPr txBox="1">
              <a:spLocks noChangeArrowheads="1"/>
            </p:cNvSpPr>
            <p:nvPr/>
          </p:nvSpPr>
          <p:spPr bwMode="auto">
            <a:xfrm>
              <a:off x="4251" y="2256"/>
              <a:ext cx="336" cy="231"/>
            </a:xfrm>
            <a:prstGeom prst="rect">
              <a:avLst/>
            </a:prstGeom>
            <a:noFill/>
            <a:ln w="9525">
              <a:noFill/>
              <a:miter lim="800000"/>
              <a:headEnd/>
              <a:tailEnd/>
            </a:ln>
          </p:spPr>
          <p:txBody>
            <a:bodyPr>
              <a:spAutoFit/>
            </a:bodyPr>
            <a:lstStyle/>
            <a:p>
              <a:pPr>
                <a:spcBef>
                  <a:spcPct val="50000"/>
                </a:spcBef>
              </a:pPr>
              <a:r>
                <a:rPr lang="en-US" b="1"/>
                <a:t>BX</a:t>
              </a:r>
            </a:p>
          </p:txBody>
        </p:sp>
        <p:sp>
          <p:nvSpPr>
            <p:cNvPr id="32831" name="Text Box 115"/>
            <p:cNvSpPr txBox="1">
              <a:spLocks noChangeArrowheads="1"/>
            </p:cNvSpPr>
            <p:nvPr/>
          </p:nvSpPr>
          <p:spPr bwMode="auto">
            <a:xfrm>
              <a:off x="4272" y="2457"/>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2832" name="Text Box 116"/>
            <p:cNvSpPr txBox="1">
              <a:spLocks noChangeArrowheads="1"/>
            </p:cNvSpPr>
            <p:nvPr/>
          </p:nvSpPr>
          <p:spPr bwMode="auto">
            <a:xfrm>
              <a:off x="4272" y="2697"/>
              <a:ext cx="288" cy="231"/>
            </a:xfrm>
            <a:prstGeom prst="rect">
              <a:avLst/>
            </a:prstGeom>
            <a:noFill/>
            <a:ln w="9525">
              <a:noFill/>
              <a:miter lim="800000"/>
              <a:headEnd/>
              <a:tailEnd/>
            </a:ln>
          </p:spPr>
          <p:txBody>
            <a:bodyPr>
              <a:spAutoFit/>
            </a:bodyPr>
            <a:lstStyle/>
            <a:p>
              <a:pPr>
                <a:spcBef>
                  <a:spcPct val="50000"/>
                </a:spcBef>
              </a:pPr>
              <a:r>
                <a:rPr lang="en-US" b="1"/>
                <a:t>SI</a:t>
              </a:r>
            </a:p>
          </p:txBody>
        </p:sp>
        <p:sp>
          <p:nvSpPr>
            <p:cNvPr id="32833" name="Text Box 117"/>
            <p:cNvSpPr txBox="1">
              <a:spLocks noChangeArrowheads="1"/>
            </p:cNvSpPr>
            <p:nvPr/>
          </p:nvSpPr>
          <p:spPr bwMode="auto">
            <a:xfrm>
              <a:off x="4704" y="2256"/>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2834" name="AutoShape 120"/>
            <p:cNvSpPr>
              <a:spLocks/>
            </p:cNvSpPr>
            <p:nvPr/>
          </p:nvSpPr>
          <p:spPr bwMode="auto">
            <a:xfrm rot="-5400000">
              <a:off x="4474" y="2144"/>
              <a:ext cx="291" cy="1632"/>
            </a:xfrm>
            <a:prstGeom prst="leftBrace">
              <a:avLst>
                <a:gd name="adj1" fmla="val 15449"/>
                <a:gd name="adj2" fmla="val 50856"/>
              </a:avLst>
            </a:prstGeom>
            <a:noFill/>
            <a:ln w="9525">
              <a:solidFill>
                <a:schemeClr val="tx1"/>
              </a:solidFill>
              <a:round/>
              <a:headEnd/>
              <a:tailEnd/>
            </a:ln>
          </p:spPr>
          <p:txBody>
            <a:bodyPr wrap="none" anchor="ctr"/>
            <a:lstStyle/>
            <a:p>
              <a:endParaRPr lang="en-US"/>
            </a:p>
          </p:txBody>
        </p:sp>
        <p:sp>
          <p:nvSpPr>
            <p:cNvPr id="32835" name="Text Box 144"/>
            <p:cNvSpPr txBox="1">
              <a:spLocks noChangeArrowheads="1"/>
            </p:cNvSpPr>
            <p:nvPr/>
          </p:nvSpPr>
          <p:spPr bwMode="auto">
            <a:xfrm>
              <a:off x="2640" y="1575"/>
              <a:ext cx="816" cy="750"/>
            </a:xfrm>
            <a:prstGeom prst="rect">
              <a:avLst/>
            </a:prstGeom>
            <a:noFill/>
            <a:ln w="9525">
              <a:noFill/>
              <a:miter lim="800000"/>
              <a:headEnd/>
              <a:tailEnd/>
            </a:ln>
          </p:spPr>
          <p:txBody>
            <a:bodyPr>
              <a:spAutoFit/>
            </a:bodyPr>
            <a:lstStyle/>
            <a:p>
              <a:pPr>
                <a:spcBef>
                  <a:spcPct val="50000"/>
                </a:spcBef>
              </a:pPr>
              <a:r>
                <a:rPr lang="en-US">
                  <a:solidFill>
                    <a:srgbClr val="000099"/>
                  </a:solidFill>
                </a:rPr>
                <a:t>Fetch &amp; store code bytes in PIPELINE</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43000" y="128588"/>
            <a:ext cx="6316663" cy="6858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smtClean="0">
                <a:solidFill>
                  <a:srgbClr val="FF0000"/>
                </a:solidFill>
              </a:rPr>
              <a:t>THE QUEUE (Q)</a:t>
            </a:r>
          </a:p>
        </p:txBody>
      </p:sp>
      <p:sp>
        <p:nvSpPr>
          <p:cNvPr id="23555" name="Rectangle 3"/>
          <p:cNvSpPr>
            <a:spLocks noGrp="1" noChangeArrowheads="1"/>
          </p:cNvSpPr>
          <p:nvPr>
            <p:ph idx="1"/>
          </p:nvPr>
        </p:nvSpPr>
        <p:spPr>
          <a:xfrm>
            <a:off x="228600" y="1219200"/>
            <a:ext cx="8686800" cy="5334000"/>
          </a:xfrm>
        </p:spPr>
        <p:txBody>
          <a:bodyPr/>
          <a:lstStyle/>
          <a:p>
            <a:pPr eaLnBrk="1" hangingPunct="1"/>
            <a:r>
              <a:rPr lang="en-US" sz="2800" smtClean="0"/>
              <a:t>The BIU uses a mechanism known as an </a:t>
            </a:r>
            <a:r>
              <a:rPr lang="en-US" sz="2800" b="1" smtClean="0">
                <a:solidFill>
                  <a:srgbClr val="800080"/>
                </a:solidFill>
              </a:rPr>
              <a:t>instruction stream queue</a:t>
            </a:r>
            <a:r>
              <a:rPr lang="en-US" sz="2800" b="1" smtClean="0"/>
              <a:t> </a:t>
            </a:r>
            <a:r>
              <a:rPr lang="en-US" sz="2800" smtClean="0"/>
              <a:t>to implement a </a:t>
            </a:r>
            <a:r>
              <a:rPr lang="en-US" sz="2800" b="1" i="1" smtClean="0">
                <a:solidFill>
                  <a:srgbClr val="FF0000"/>
                </a:solidFill>
              </a:rPr>
              <a:t>pipeline architecture.</a:t>
            </a:r>
          </a:p>
          <a:p>
            <a:pPr eaLnBrk="1" hangingPunct="1"/>
            <a:endParaRPr lang="en-US" sz="1400" b="1" i="1" smtClean="0">
              <a:solidFill>
                <a:srgbClr val="FF0000"/>
              </a:solidFill>
            </a:endParaRPr>
          </a:p>
          <a:p>
            <a:pPr eaLnBrk="1" hangingPunct="1"/>
            <a:r>
              <a:rPr lang="en-US" sz="2800" smtClean="0"/>
              <a:t>This queue permits pre-fetch of up to </a:t>
            </a:r>
            <a:r>
              <a:rPr lang="en-US" sz="2800" b="1" smtClean="0">
                <a:solidFill>
                  <a:srgbClr val="FF0000"/>
                </a:solidFill>
              </a:rPr>
              <a:t>6 bytes</a:t>
            </a:r>
            <a:r>
              <a:rPr lang="en-US" sz="2800" b="1" smtClean="0"/>
              <a:t> </a:t>
            </a:r>
            <a:r>
              <a:rPr lang="en-US" sz="2800" smtClean="0"/>
              <a:t>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p:txBody>
      </p:sp>
      <p:sp>
        <p:nvSpPr>
          <p:cNvPr id="19458" name="Slide Number Placeholder 5"/>
          <p:cNvSpPr>
            <a:spLocks noGrp="1"/>
          </p:cNvSpPr>
          <p:nvPr>
            <p:ph type="sldNum" sz="quarter" idx="12"/>
          </p:nvPr>
        </p:nvSpPr>
        <p:spPr/>
        <p:txBody>
          <a:bodyPr>
            <a:normAutofit/>
          </a:bodyPr>
          <a:lstStyle/>
          <a:p>
            <a:pPr>
              <a:defRPr/>
            </a:pPr>
            <a:fld id="{FD857A59-83E9-48C5-8CFC-156FE53BA1D2}"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a:xfrm>
            <a:off x="0" y="304800"/>
            <a:ext cx="5029200" cy="685801"/>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dirty="0" smtClean="0">
                <a:solidFill>
                  <a:srgbClr val="FF0000"/>
                </a:solidFill>
              </a:rPr>
              <a:t>Segmented Memory</a:t>
            </a:r>
          </a:p>
        </p:txBody>
      </p:sp>
      <p:graphicFrame>
        <p:nvGraphicFramePr>
          <p:cNvPr id="39004" name="Group 92"/>
          <p:cNvGraphicFramePr>
            <a:graphicFrameLocks noGrp="1"/>
          </p:cNvGraphicFramePr>
          <p:nvPr>
            <p:ph type="tbl" idx="1"/>
          </p:nvPr>
        </p:nvGraphicFramePr>
        <p:xfrm>
          <a:off x="5791200" y="457200"/>
          <a:ext cx="2819400" cy="5705477"/>
        </p:xfrm>
        <a:graphic>
          <a:graphicData uri="http://schemas.openxmlformats.org/drawingml/2006/table">
            <a:tbl>
              <a:tblPr/>
              <a:tblGrid>
                <a:gridCol w="2819400"/>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r h="12049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Code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Data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Extra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0CB0F"/>
                    </a:solid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Stack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F29"/>
                    </a:solidFill>
                  </a:tcPr>
                </a:tc>
              </a:tr>
              <a:tr h="7985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bl>
          </a:graphicData>
        </a:graphic>
      </p:graphicFrame>
      <p:sp>
        <p:nvSpPr>
          <p:cNvPr id="20482" name="Slide Number Placeholder 5"/>
          <p:cNvSpPr>
            <a:spLocks noGrp="1"/>
          </p:cNvSpPr>
          <p:nvPr>
            <p:ph type="sldNum" sz="quarter" idx="12"/>
          </p:nvPr>
        </p:nvSpPr>
        <p:spPr/>
        <p:txBody>
          <a:bodyPr>
            <a:normAutofit/>
          </a:bodyPr>
          <a:lstStyle/>
          <a:p>
            <a:pPr>
              <a:defRPr/>
            </a:pPr>
            <a:fld id="{4BB36FC9-924E-4412-BE61-567FA3DEB66B}" type="slidenum">
              <a:rPr lang="en-US" smtClean="0"/>
              <a:pPr>
                <a:defRPr/>
              </a:pPr>
              <a:t>29</a:t>
            </a:fld>
            <a:endParaRPr lang="en-US" smtClean="0"/>
          </a:p>
        </p:txBody>
      </p:sp>
      <p:sp>
        <p:nvSpPr>
          <p:cNvPr id="24607" name="AutoShape 48"/>
          <p:cNvSpPr>
            <a:spLocks/>
          </p:cNvSpPr>
          <p:nvPr/>
        </p:nvSpPr>
        <p:spPr bwMode="auto">
          <a:xfrm>
            <a:off x="8653463" y="838200"/>
            <a:ext cx="176212" cy="4876800"/>
          </a:xfrm>
          <a:prstGeom prst="rightBrace">
            <a:avLst>
              <a:gd name="adj1" fmla="val 230631"/>
              <a:gd name="adj2" fmla="val 50000"/>
            </a:avLst>
          </a:prstGeom>
          <a:noFill/>
          <a:ln w="9525">
            <a:solidFill>
              <a:schemeClr val="tx1"/>
            </a:solidFill>
            <a:round/>
            <a:headEnd/>
            <a:tailEnd/>
          </a:ln>
        </p:spPr>
        <p:txBody>
          <a:bodyPr wrap="none" anchor="ctr"/>
          <a:lstStyle/>
          <a:p>
            <a:endParaRPr lang="en-US"/>
          </a:p>
        </p:txBody>
      </p:sp>
      <p:sp>
        <p:nvSpPr>
          <p:cNvPr id="24608" name="Text Box 49"/>
          <p:cNvSpPr txBox="1">
            <a:spLocks noChangeArrowheads="1"/>
          </p:cNvSpPr>
          <p:nvPr/>
        </p:nvSpPr>
        <p:spPr bwMode="auto">
          <a:xfrm rot="5400000">
            <a:off x="8579644" y="3110707"/>
            <a:ext cx="762000" cy="366712"/>
          </a:xfrm>
          <a:prstGeom prst="rect">
            <a:avLst/>
          </a:prstGeom>
          <a:noFill/>
          <a:ln w="9525">
            <a:noFill/>
            <a:miter lim="800000"/>
            <a:headEnd/>
            <a:tailEnd/>
          </a:ln>
        </p:spPr>
        <p:txBody>
          <a:bodyPr>
            <a:spAutoFit/>
          </a:bodyPr>
          <a:lstStyle/>
          <a:p>
            <a:pPr>
              <a:spcBef>
                <a:spcPct val="50000"/>
              </a:spcBef>
            </a:pPr>
            <a:r>
              <a:rPr lang="en-US" b="1"/>
              <a:t>1 MB</a:t>
            </a:r>
          </a:p>
        </p:txBody>
      </p:sp>
      <p:sp>
        <p:nvSpPr>
          <p:cNvPr id="24609" name="Rectangle 54"/>
          <p:cNvSpPr>
            <a:spLocks noChangeArrowheads="1"/>
          </p:cNvSpPr>
          <p:nvPr/>
        </p:nvSpPr>
        <p:spPr bwMode="auto">
          <a:xfrm>
            <a:off x="152400" y="1306512"/>
            <a:ext cx="5334000" cy="4829014"/>
          </a:xfrm>
          <a:prstGeom prst="rect">
            <a:avLst/>
          </a:prstGeom>
          <a:noFill/>
          <a:ln w="9525">
            <a:noFill/>
            <a:miter lim="800000"/>
            <a:headEnd/>
            <a:tailEnd/>
          </a:ln>
        </p:spPr>
        <p:txBody>
          <a:bodyPr>
            <a:spAutoFit/>
          </a:bodyPr>
          <a:lstStyle/>
          <a:p>
            <a:pPr marL="174625" indent="-174625">
              <a:lnSpc>
                <a:spcPct val="80000"/>
              </a:lnSpc>
              <a:spcAft>
                <a:spcPts val="600"/>
              </a:spcAft>
              <a:buFont typeface="Wingdings" pitchFamily="2" charset="2"/>
              <a:buChar char="§"/>
            </a:pPr>
            <a:r>
              <a:rPr lang="en-US" sz="2400" dirty="0"/>
              <a:t>The memory in an 8086/88 based system is organized as segmented memory</a:t>
            </a:r>
            <a:r>
              <a:rPr lang="en-US" sz="2400" dirty="0" smtClean="0"/>
              <a:t>. In this scheme, the complete physically available memory may be divided into a number of logical segments. </a:t>
            </a:r>
          </a:p>
          <a:p>
            <a:pPr marL="174625" indent="-174625">
              <a:lnSpc>
                <a:spcPct val="80000"/>
              </a:lnSpc>
              <a:spcAft>
                <a:spcPts val="600"/>
              </a:spcAft>
              <a:buFont typeface="Arial" pitchFamily="34" charset="0"/>
              <a:buChar char="•"/>
            </a:pPr>
            <a:r>
              <a:rPr lang="en-US" sz="2400" dirty="0" smtClean="0"/>
              <a:t>Each segment is 64K bytes in size and is addressed by one of the segment registers. </a:t>
            </a:r>
          </a:p>
          <a:p>
            <a:pPr marL="174625" indent="-174625">
              <a:spcAft>
                <a:spcPts val="600"/>
              </a:spcAft>
              <a:buFont typeface="Wingdings" pitchFamily="2" charset="2"/>
              <a:buChar char="§"/>
            </a:pPr>
            <a:r>
              <a:rPr lang="en-US" sz="2400" dirty="0" smtClean="0"/>
              <a:t>The </a:t>
            </a:r>
            <a:r>
              <a:rPr lang="en-US" sz="2400" dirty="0"/>
              <a:t>CPU 8086 is able to address 1Mbyte of memory</a:t>
            </a:r>
            <a:r>
              <a:rPr lang="en-US" sz="2400" dirty="0" smtClean="0"/>
              <a:t>.</a:t>
            </a:r>
            <a:endParaRPr lang="en-US" sz="2400" dirty="0"/>
          </a:p>
          <a:p>
            <a:pPr marL="174625" indent="-174625">
              <a:spcAft>
                <a:spcPts val="600"/>
              </a:spcAft>
              <a:buFont typeface="Wingdings" pitchFamily="2" charset="2"/>
              <a:buChar char="§"/>
            </a:pPr>
            <a:r>
              <a:rPr lang="en-US" sz="2400" dirty="0"/>
              <a:t>The Complete physically available memory may be divided into a number of logical segments</a:t>
            </a:r>
            <a:r>
              <a:rPr lang="en-US" sz="2400" dirty="0" smtClean="0"/>
              <a:t>.</a:t>
            </a:r>
          </a:p>
        </p:txBody>
      </p:sp>
      <p:sp>
        <p:nvSpPr>
          <p:cNvPr id="24610" name="Text Box 55"/>
          <p:cNvSpPr txBox="1">
            <a:spLocks noChangeArrowheads="1"/>
          </p:cNvSpPr>
          <p:nvPr/>
        </p:nvSpPr>
        <p:spPr bwMode="auto">
          <a:xfrm>
            <a:off x="5010150" y="706438"/>
            <a:ext cx="8382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00000</a:t>
            </a:r>
          </a:p>
        </p:txBody>
      </p:sp>
      <p:sp>
        <p:nvSpPr>
          <p:cNvPr id="24611" name="Text Box 56"/>
          <p:cNvSpPr txBox="1">
            <a:spLocks noChangeArrowheads="1"/>
          </p:cNvSpPr>
          <p:nvPr/>
        </p:nvSpPr>
        <p:spPr bwMode="auto">
          <a:xfrm>
            <a:off x="4929188" y="5614988"/>
            <a:ext cx="9906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FFFFF</a:t>
            </a:r>
          </a:p>
        </p:txBody>
      </p:sp>
      <p:sp>
        <p:nvSpPr>
          <p:cNvPr id="24612" name="Text Box 93"/>
          <p:cNvSpPr txBox="1">
            <a:spLocks noChangeArrowheads="1"/>
          </p:cNvSpPr>
          <p:nvPr/>
        </p:nvSpPr>
        <p:spPr bwMode="auto">
          <a:xfrm>
            <a:off x="6000750" y="52388"/>
            <a:ext cx="2971800" cy="366712"/>
          </a:xfrm>
          <a:prstGeom prst="rect">
            <a:avLst/>
          </a:prstGeom>
          <a:noFill/>
          <a:ln w="9525">
            <a:noFill/>
            <a:miter lim="800000"/>
            <a:headEnd/>
            <a:tailEnd/>
          </a:ln>
        </p:spPr>
        <p:txBody>
          <a:bodyPr>
            <a:spAutoFit/>
          </a:bodyPr>
          <a:lstStyle/>
          <a:p>
            <a:pPr>
              <a:spcBef>
                <a:spcPct val="50000"/>
              </a:spcBef>
            </a:pPr>
            <a:r>
              <a:rPr lang="en-US" b="1"/>
              <a:t>Physical Memory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pPr>
              <a:defRPr/>
            </a:pPr>
            <a:fld id="{0C8B4CE2-32E3-4B09-BB51-515A4ABD7741}" type="slidenum">
              <a:rPr lang="en-US"/>
              <a:pPr>
                <a:defRPr/>
              </a:pPr>
              <a:t>3</a:t>
            </a:fld>
            <a:endParaRPr lang="en-US"/>
          </a:p>
        </p:txBody>
      </p:sp>
      <p:sp>
        <p:nvSpPr>
          <p:cNvPr id="3075" name="Title 5"/>
          <p:cNvSpPr>
            <a:spLocks noGrp="1"/>
          </p:cNvSpPr>
          <p:nvPr>
            <p:ph type="title"/>
          </p:nvPr>
        </p:nvSpPr>
        <p:spPr/>
        <p:txBody>
          <a:bodyPr/>
          <a:lstStyle/>
          <a:p>
            <a:pPr eaLnBrk="1" hangingPunct="1"/>
            <a:r>
              <a:rPr lang="en-GB" dirty="0" smtClean="0"/>
              <a:t>Introduction:</a:t>
            </a:r>
          </a:p>
        </p:txBody>
      </p:sp>
      <p:sp>
        <p:nvSpPr>
          <p:cNvPr id="7" name="Rectangle 6"/>
          <p:cNvSpPr>
            <a:spLocks noChangeArrowheads="1"/>
          </p:cNvSpPr>
          <p:nvPr/>
        </p:nvSpPr>
        <p:spPr bwMode="auto">
          <a:xfrm>
            <a:off x="609600" y="1600200"/>
            <a:ext cx="4267200" cy="461963"/>
          </a:xfrm>
          <a:prstGeom prst="rect">
            <a:avLst/>
          </a:prstGeom>
          <a:noFill/>
          <a:ln w="9525">
            <a:noFill/>
            <a:miter lim="800000"/>
            <a:headEnd/>
            <a:tailEnd/>
          </a:ln>
        </p:spPr>
        <p:txBody>
          <a:bodyPr>
            <a:spAutoFit/>
          </a:bodyPr>
          <a:lstStyle/>
          <a:p>
            <a:r>
              <a:rPr lang="en-GB" sz="2400" b="1" dirty="0">
                <a:latin typeface="Perpetua" pitchFamily="18" charset="0"/>
              </a:rPr>
              <a:t>What is a Microprocessor?</a:t>
            </a:r>
            <a:endParaRPr lang="en-GB" b="1" dirty="0">
              <a:latin typeface="Perpetua" pitchFamily="18" charset="0"/>
            </a:endParaRPr>
          </a:p>
        </p:txBody>
      </p:sp>
      <p:sp>
        <p:nvSpPr>
          <p:cNvPr id="10" name="Rectangle 9"/>
          <p:cNvSpPr>
            <a:spLocks noChangeArrowheads="1"/>
          </p:cNvSpPr>
          <p:nvPr/>
        </p:nvSpPr>
        <p:spPr bwMode="auto">
          <a:xfrm>
            <a:off x="609600" y="4643438"/>
            <a:ext cx="4267200" cy="461962"/>
          </a:xfrm>
          <a:prstGeom prst="rect">
            <a:avLst/>
          </a:prstGeom>
          <a:noFill/>
          <a:ln w="9525">
            <a:noFill/>
            <a:miter lim="800000"/>
            <a:headEnd/>
            <a:tailEnd/>
          </a:ln>
        </p:spPr>
        <p:txBody>
          <a:bodyPr>
            <a:spAutoFit/>
          </a:bodyPr>
          <a:lstStyle/>
          <a:p>
            <a:r>
              <a:rPr lang="en-GB" sz="2400" b="1" dirty="0">
                <a:latin typeface="Perpetua" pitchFamily="18" charset="0"/>
              </a:rPr>
              <a:t>What is a Microcontroller?</a:t>
            </a:r>
            <a:endParaRPr lang="en-GB" b="1" dirty="0">
              <a:latin typeface="Perpetua" pitchFamily="18" charset="0"/>
            </a:endParaRPr>
          </a:p>
        </p:txBody>
      </p:sp>
      <p:sp>
        <p:nvSpPr>
          <p:cNvPr id="11" name="Rectangle 10"/>
          <p:cNvSpPr>
            <a:spLocks noChangeArrowheads="1"/>
          </p:cNvSpPr>
          <p:nvPr/>
        </p:nvSpPr>
        <p:spPr bwMode="auto">
          <a:xfrm>
            <a:off x="685800" y="2209800"/>
            <a:ext cx="8077200" cy="1016000"/>
          </a:xfrm>
          <a:prstGeom prst="rect">
            <a:avLst/>
          </a:prstGeom>
          <a:noFill/>
          <a:ln w="9525">
            <a:noFill/>
            <a:miter lim="800000"/>
            <a:headEnd/>
            <a:tailEnd/>
          </a:ln>
        </p:spPr>
        <p:txBody>
          <a:bodyPr>
            <a:spAutoFit/>
          </a:bodyPr>
          <a:lstStyle/>
          <a:p>
            <a:pPr algn="just"/>
            <a:r>
              <a:rPr lang="en-GB" sz="2000">
                <a:latin typeface="Perpetua" pitchFamily="18" charset="0"/>
              </a:rPr>
              <a:t>A microprocessor (abbreviated as µP or uP) is an electronic computers central processing unit (CPU) made from miniaturized transistors and other circuit elements on a single semiconductor integrated circuit (IC). </a:t>
            </a:r>
          </a:p>
        </p:txBody>
      </p:sp>
      <p:sp>
        <p:nvSpPr>
          <p:cNvPr id="12" name="Rectangle 11"/>
          <p:cNvSpPr>
            <a:spLocks noChangeArrowheads="1"/>
          </p:cNvSpPr>
          <p:nvPr/>
        </p:nvSpPr>
        <p:spPr bwMode="auto">
          <a:xfrm>
            <a:off x="762000" y="3276600"/>
            <a:ext cx="7924800" cy="708025"/>
          </a:xfrm>
          <a:prstGeom prst="rect">
            <a:avLst/>
          </a:prstGeom>
          <a:noFill/>
          <a:ln w="9525">
            <a:noFill/>
            <a:miter lim="800000"/>
            <a:headEnd/>
            <a:tailEnd/>
          </a:ln>
        </p:spPr>
        <p:txBody>
          <a:bodyPr>
            <a:spAutoFit/>
          </a:bodyPr>
          <a:lstStyle/>
          <a:p>
            <a:pPr algn="just"/>
            <a:r>
              <a:rPr lang="en-GB" sz="2000">
                <a:latin typeface="Perpetua" pitchFamily="18" charset="0"/>
              </a:rPr>
              <a:t>It performs arithmetic, logic and control operations. It contains a control unit, an arithmetic &amp; logic unit, registers and links to store data and connect to peripherals.</a:t>
            </a:r>
          </a:p>
        </p:txBody>
      </p:sp>
      <p:sp>
        <p:nvSpPr>
          <p:cNvPr id="13" name="Rectangle 12"/>
          <p:cNvSpPr>
            <a:spLocks noChangeArrowheads="1"/>
          </p:cNvSpPr>
          <p:nvPr/>
        </p:nvSpPr>
        <p:spPr bwMode="auto">
          <a:xfrm>
            <a:off x="762000" y="5181600"/>
            <a:ext cx="7924800" cy="708025"/>
          </a:xfrm>
          <a:prstGeom prst="rect">
            <a:avLst/>
          </a:prstGeom>
          <a:noFill/>
          <a:ln w="9525">
            <a:noFill/>
            <a:miter lim="800000"/>
            <a:headEnd/>
            <a:tailEnd/>
          </a:ln>
        </p:spPr>
        <p:txBody>
          <a:bodyPr>
            <a:spAutoFit/>
          </a:bodyPr>
          <a:lstStyle/>
          <a:p>
            <a:pPr algn="just"/>
            <a:r>
              <a:rPr lang="en-GB" sz="2000">
                <a:latin typeface="Perpetua" pitchFamily="18" charset="0"/>
              </a:rPr>
              <a:t>Dedicated to performing one task. Integrates the memory and other features of a microprocessor.</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04800" y="762000"/>
            <a:ext cx="8686800" cy="3886200"/>
          </a:xfrm>
        </p:spPr>
        <p:txBody>
          <a:bodyPr/>
          <a:lstStyle/>
          <a:p>
            <a:pPr eaLnBrk="1" hangingPunct="1"/>
            <a:r>
              <a:rPr lang="en-US" sz="2400" dirty="0" smtClean="0">
                <a:latin typeface="Arial" pitchFamily="34" charset="0"/>
                <a:cs typeface="Arial" pitchFamily="34" charset="0"/>
              </a:rPr>
              <a:t>The size of each segment is 64 KB</a:t>
            </a:r>
          </a:p>
          <a:p>
            <a:pPr eaLnBrk="1" hangingPunct="1"/>
            <a:r>
              <a:rPr lang="en-US" sz="2400" dirty="0" smtClean="0">
                <a:latin typeface="Arial" pitchFamily="34" charset="0"/>
                <a:cs typeface="Arial" pitchFamily="34" charset="0"/>
              </a:rPr>
              <a:t>A segment may be located any where in the memory</a:t>
            </a:r>
          </a:p>
          <a:p>
            <a:pPr eaLnBrk="1" hangingPunct="1"/>
            <a:r>
              <a:rPr lang="en-US" sz="2400" dirty="0" smtClean="0">
                <a:latin typeface="Arial" pitchFamily="34" charset="0"/>
                <a:cs typeface="Arial" pitchFamily="34" charset="0"/>
              </a:rPr>
              <a:t>Each of these segments can be used for a specific function.</a:t>
            </a:r>
          </a:p>
          <a:p>
            <a:pPr lvl="1" eaLnBrk="1" hangingPunct="1"/>
            <a:r>
              <a:rPr lang="en-US" dirty="0" smtClean="0"/>
              <a:t>Code segment is used for storing the </a:t>
            </a:r>
            <a:r>
              <a:rPr lang="en-US" dirty="0" smtClean="0">
                <a:solidFill>
                  <a:srgbClr val="FF0000"/>
                </a:solidFill>
              </a:rPr>
              <a:t>instructions.</a:t>
            </a:r>
          </a:p>
          <a:p>
            <a:pPr lvl="1" eaLnBrk="1" hangingPunct="1"/>
            <a:r>
              <a:rPr lang="en-US" dirty="0" smtClean="0"/>
              <a:t>The stack segment is used as a </a:t>
            </a:r>
            <a:r>
              <a:rPr lang="en-US" dirty="0" smtClean="0">
                <a:solidFill>
                  <a:srgbClr val="FF0000"/>
                </a:solidFill>
              </a:rPr>
              <a:t>stack </a:t>
            </a:r>
            <a:r>
              <a:rPr lang="en-US" dirty="0" smtClean="0"/>
              <a:t>and it is used to store the return addresses.</a:t>
            </a:r>
          </a:p>
          <a:p>
            <a:pPr lvl="1" eaLnBrk="1" hangingPunct="1"/>
            <a:r>
              <a:rPr lang="en-US" dirty="0" smtClean="0"/>
              <a:t>The data and extra segments are used for storing </a:t>
            </a:r>
            <a:r>
              <a:rPr lang="en-US" dirty="0" smtClean="0">
                <a:solidFill>
                  <a:srgbClr val="FF0000"/>
                </a:solidFill>
              </a:rPr>
              <a:t>data byte.</a:t>
            </a:r>
          </a:p>
          <a:p>
            <a:pPr lvl="1" eaLnBrk="1" hangingPunct="1">
              <a:buFontTx/>
              <a:buNone/>
            </a:pPr>
            <a:endParaRPr lang="en-US" b="1" dirty="0" smtClean="0">
              <a:solidFill>
                <a:srgbClr val="DA0000"/>
              </a:solidFill>
            </a:endParaRPr>
          </a:p>
        </p:txBody>
      </p:sp>
      <p:sp>
        <p:nvSpPr>
          <p:cNvPr id="21506" name="Slide Number Placeholder 5"/>
          <p:cNvSpPr>
            <a:spLocks noGrp="1"/>
          </p:cNvSpPr>
          <p:nvPr>
            <p:ph type="sldNum" sz="quarter" idx="12"/>
          </p:nvPr>
        </p:nvSpPr>
        <p:spPr/>
        <p:txBody>
          <a:bodyPr>
            <a:normAutofit/>
          </a:bodyPr>
          <a:lstStyle/>
          <a:p>
            <a:pPr>
              <a:defRPr/>
            </a:pPr>
            <a:fld id="{0938C8A8-F330-4D83-8D37-1A3BF92C5199}" type="slidenum">
              <a:rPr lang="en-US"/>
              <a:pPr>
                <a:defRPr/>
              </a:pPr>
              <a:t>30</a:t>
            </a:fld>
            <a:endParaRPr lang="en-US"/>
          </a:p>
        </p:txBody>
      </p:sp>
      <p:sp>
        <p:nvSpPr>
          <p:cNvPr id="4" name="Rectangle 4"/>
          <p:cNvSpPr>
            <a:spLocks noGrp="1" noChangeArrowheads="1"/>
          </p:cNvSpPr>
          <p:nvPr>
            <p:ph type="title"/>
          </p:nvPr>
        </p:nvSpPr>
        <p:spPr>
          <a:xfrm>
            <a:off x="2133600" y="0"/>
            <a:ext cx="5029200" cy="685801"/>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dirty="0" smtClean="0">
                <a:solidFill>
                  <a:srgbClr val="FF0000"/>
                </a:solidFill>
              </a:rPr>
              <a:t>Segmented Memory</a:t>
            </a:r>
          </a:p>
        </p:txBody>
      </p:sp>
      <p:sp>
        <p:nvSpPr>
          <p:cNvPr id="5" name="Rectangle 3"/>
          <p:cNvSpPr txBox="1">
            <a:spLocks noChangeArrowheads="1"/>
          </p:cNvSpPr>
          <p:nvPr/>
        </p:nvSpPr>
        <p:spPr bwMode="auto">
          <a:xfrm>
            <a:off x="304800" y="4505325"/>
            <a:ext cx="8763000" cy="1895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cs typeface="Arial" pitchFamily="34" charset="0"/>
              </a:rPr>
              <a:t>The 4 segments are Code, Data, Extra and Stack segments.</a:t>
            </a:r>
          </a:p>
          <a:p>
            <a:pPr marL="342900" marR="0" lvl="0" indent="-342900" algn="l" defTabSz="914400" rtl="0" eaLnBrk="1" fontAlgn="base" latinLnBrk="0" hangingPunct="1">
              <a:lnSpc>
                <a:spcPct val="9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cs typeface="Arial" pitchFamily="34" charset="0"/>
              </a:rPr>
              <a:t>A Segment is a 64kbyte block of memory.</a:t>
            </a:r>
          </a:p>
          <a:p>
            <a:pPr marL="342900" marR="0" lvl="0" indent="-342900" algn="l" defTabSz="914400" rtl="0" eaLnBrk="1" fontAlgn="base" latinLnBrk="0" hangingPunct="1">
              <a:lnSpc>
                <a:spcPct val="9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cs typeface="Arial" pitchFamily="34" charset="0"/>
              </a:rPr>
              <a:t>The 16 bit contents of the segment registers in the BIU actually point to the starting location of a particular segment.</a:t>
            </a:r>
          </a:p>
          <a:p>
            <a:pPr marL="342900" marR="0" lvl="0" indent="-342900" algn="l" defTabSz="914400" rtl="0" eaLnBrk="1" fontAlgn="base" latinLnBrk="0" hangingPunct="1">
              <a:lnSpc>
                <a:spcPct val="9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DA0000"/>
                </a:solidFill>
                <a:effectLst/>
                <a:uLnTx/>
                <a:uFillTx/>
                <a:cs typeface="Arial" pitchFamily="34" charset="0"/>
              </a:rPr>
              <a:t>Segments may be overlapped or non-overlapped</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400" b="1" i="0" u="none" strike="noStrike" kern="1200" cap="none" spc="0" normalizeH="0" baseline="0" noProof="0" dirty="0" smtClean="0">
              <a:ln>
                <a:noFill/>
              </a:ln>
              <a:solidFill>
                <a:schemeClr val="tx1"/>
              </a:solidFill>
              <a:effectLst/>
              <a:uLnTx/>
              <a:uFillTx/>
              <a:cs typeface="Arial" pitchFamily="34" charset="0"/>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400" b="1" i="0" u="none" strike="noStrike" kern="1200" cap="none" spc="0" normalizeH="0" baseline="0" noProof="0" dirty="0" smtClean="0">
              <a:ln>
                <a:noFill/>
              </a:ln>
              <a:solidFill>
                <a:srgbClr val="CC0099"/>
              </a:solidFill>
              <a:effectLst/>
              <a:uLnTx/>
              <a:uFillTx/>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219200" y="0"/>
            <a:ext cx="6316663"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b="1" dirty="0" smtClean="0">
                <a:solidFill>
                  <a:srgbClr val="FF0000"/>
                </a:solidFill>
              </a:rPr>
              <a:t>Segment registers</a:t>
            </a:r>
          </a:p>
        </p:txBody>
      </p:sp>
      <p:sp>
        <p:nvSpPr>
          <p:cNvPr id="27651" name="Rectangle 3"/>
          <p:cNvSpPr>
            <a:spLocks noGrp="1" noChangeArrowheads="1"/>
          </p:cNvSpPr>
          <p:nvPr>
            <p:ph idx="1"/>
          </p:nvPr>
        </p:nvSpPr>
        <p:spPr>
          <a:xfrm>
            <a:off x="152400" y="990600"/>
            <a:ext cx="8763000" cy="5638800"/>
          </a:xfrm>
        </p:spPr>
        <p:txBody>
          <a:bodyPr/>
          <a:lstStyle/>
          <a:p>
            <a:pPr eaLnBrk="1" hangingPunct="1">
              <a:lnSpc>
                <a:spcPct val="90000"/>
              </a:lnSpc>
            </a:pPr>
            <a:r>
              <a:rPr lang="en-US" sz="2800" smtClean="0"/>
              <a:t>In 8086/88 the processors have 4 segments registers</a:t>
            </a:r>
          </a:p>
          <a:p>
            <a:pPr eaLnBrk="1" hangingPunct="1">
              <a:lnSpc>
                <a:spcPct val="90000"/>
              </a:lnSpc>
            </a:pPr>
            <a:endParaRPr lang="en-US" sz="1400" smtClean="0"/>
          </a:p>
          <a:p>
            <a:pPr eaLnBrk="1" hangingPunct="1">
              <a:lnSpc>
                <a:spcPct val="90000"/>
              </a:lnSpc>
            </a:pPr>
            <a:r>
              <a:rPr lang="en-US" sz="2800" smtClean="0"/>
              <a:t>Code Segment register (CS), Data Segment register (DS), Extra Segment register (ES) and Stack Segment (SS) register.</a:t>
            </a:r>
          </a:p>
          <a:p>
            <a:pPr eaLnBrk="1" hangingPunct="1">
              <a:lnSpc>
                <a:spcPct val="90000"/>
              </a:lnSpc>
            </a:pPr>
            <a:endParaRPr lang="en-US" sz="1400" smtClean="0"/>
          </a:p>
          <a:p>
            <a:pPr eaLnBrk="1" hangingPunct="1">
              <a:lnSpc>
                <a:spcPct val="90000"/>
              </a:lnSpc>
            </a:pPr>
            <a:r>
              <a:rPr lang="en-US" sz="2800" smtClean="0"/>
              <a:t>All are 16 bit registers.</a:t>
            </a:r>
          </a:p>
          <a:p>
            <a:pPr eaLnBrk="1" hangingPunct="1">
              <a:lnSpc>
                <a:spcPct val="90000"/>
              </a:lnSpc>
            </a:pPr>
            <a:endParaRPr lang="en-US" sz="1400" smtClean="0"/>
          </a:p>
          <a:p>
            <a:pPr eaLnBrk="1" hangingPunct="1">
              <a:lnSpc>
                <a:spcPct val="90000"/>
              </a:lnSpc>
            </a:pPr>
            <a:r>
              <a:rPr lang="en-US" sz="2800" smtClean="0"/>
              <a:t>Each of the Segment registers store the upper 16 bit address of the starting address of the corresponding segments.</a:t>
            </a:r>
          </a:p>
        </p:txBody>
      </p:sp>
      <p:sp>
        <p:nvSpPr>
          <p:cNvPr id="23554" name="Slide Number Placeholder 5"/>
          <p:cNvSpPr>
            <a:spLocks noGrp="1"/>
          </p:cNvSpPr>
          <p:nvPr>
            <p:ph type="sldNum" sz="quarter" idx="12"/>
          </p:nvPr>
        </p:nvSpPr>
        <p:spPr/>
        <p:txBody>
          <a:bodyPr>
            <a:normAutofit/>
          </a:bodyPr>
          <a:lstStyle/>
          <a:p>
            <a:pPr>
              <a:defRPr/>
            </a:pPr>
            <a:fld id="{7678C8B9-C485-45F5-8F30-112FB9EF525A}"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6013E1-38FD-4A10-BA2C-4859492F8BAA}" type="slidenum">
              <a:rPr lang="en-US"/>
              <a:pPr/>
              <a:t>32</a:t>
            </a:fld>
            <a:endParaRPr lang="en-US"/>
          </a:p>
        </p:txBody>
      </p:sp>
      <p:sp>
        <p:nvSpPr>
          <p:cNvPr id="23554" name="Rectangle 2"/>
          <p:cNvSpPr>
            <a:spLocks noGrp="1" noChangeArrowheads="1"/>
          </p:cNvSpPr>
          <p:nvPr>
            <p:ph type="title"/>
          </p:nvPr>
        </p:nvSpPr>
        <p:spPr/>
        <p:txBody>
          <a:bodyPr/>
          <a:lstStyle/>
          <a:p>
            <a:r>
              <a:rPr lang="en-US" sz="3600" b="1" dirty="0">
                <a:solidFill>
                  <a:srgbClr val="FF0000"/>
                </a:solidFill>
              </a:rPr>
              <a:t>Memory Segmentation </a:t>
            </a:r>
          </a:p>
        </p:txBody>
      </p:sp>
      <p:sp>
        <p:nvSpPr>
          <p:cNvPr id="23555" name="Rectangle 3"/>
          <p:cNvSpPr>
            <a:spLocks noGrp="1" noChangeArrowheads="1"/>
          </p:cNvSpPr>
          <p:nvPr>
            <p:ph type="body" idx="1"/>
          </p:nvPr>
        </p:nvSpPr>
        <p:spPr/>
        <p:txBody>
          <a:bodyPr/>
          <a:lstStyle/>
          <a:p>
            <a:pPr>
              <a:lnSpc>
                <a:spcPct val="80000"/>
              </a:lnSpc>
            </a:pPr>
            <a:r>
              <a:rPr lang="en-US" sz="2800"/>
              <a:t>The addresses of the segments may be assigned as 0000H to F000H respectively. </a:t>
            </a:r>
          </a:p>
          <a:p>
            <a:pPr>
              <a:lnSpc>
                <a:spcPct val="80000"/>
              </a:lnSpc>
            </a:pPr>
            <a:r>
              <a:rPr lang="en-US" sz="2800"/>
              <a:t>The offset address value s from 0000H to FFFFH so that the physical addresses range from 0000H to FFFFH.</a:t>
            </a:r>
          </a:p>
          <a:p>
            <a:pPr>
              <a:lnSpc>
                <a:spcPct val="80000"/>
              </a:lnSpc>
            </a:pPr>
            <a:r>
              <a:rPr lang="en-US" sz="2800"/>
              <a:t>In the above said case, the segments are non overlapping segments. </a:t>
            </a:r>
          </a:p>
          <a:p>
            <a:pPr>
              <a:lnSpc>
                <a:spcPct val="80000"/>
              </a:lnSpc>
            </a:pPr>
            <a:r>
              <a:rPr lang="en-US" sz="2800"/>
              <a:t>In some cases, however, the segments may be overlapping. </a:t>
            </a:r>
          </a:p>
          <a:p>
            <a:pPr>
              <a:lnSpc>
                <a:spcPct val="80000"/>
              </a:lnSpc>
            </a:pPr>
            <a:r>
              <a:rPr lang="en-US" sz="2800"/>
              <a:t>Suppose a segment starts at a particular address and its maximum size can be 64Kbytes. But, if another segment starts before this 64Kbytes location of the segment, the two segments are said to be overlapping segments.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D61B98-EE0A-4BF6-BEE7-22457D84CD05}" type="slidenum">
              <a:rPr lang="en-US"/>
              <a:pPr/>
              <a:t>33</a:t>
            </a:fld>
            <a:endParaRPr lang="en-US"/>
          </a:p>
        </p:txBody>
      </p:sp>
      <p:sp>
        <p:nvSpPr>
          <p:cNvPr id="24578" name="Rectangle 2"/>
          <p:cNvSpPr>
            <a:spLocks noGrp="1" noChangeArrowheads="1"/>
          </p:cNvSpPr>
          <p:nvPr>
            <p:ph type="title"/>
          </p:nvPr>
        </p:nvSpPr>
        <p:spPr/>
        <p:txBody>
          <a:bodyPr/>
          <a:lstStyle/>
          <a:p>
            <a:r>
              <a:rPr lang="en-US" sz="3600" b="1" dirty="0">
                <a:solidFill>
                  <a:srgbClr val="FF0000"/>
                </a:solidFill>
              </a:rPr>
              <a:t>Memory Segmentation </a:t>
            </a:r>
          </a:p>
        </p:txBody>
      </p:sp>
      <p:sp>
        <p:nvSpPr>
          <p:cNvPr id="24579" name="Rectangle 3"/>
          <p:cNvSpPr>
            <a:spLocks noGrp="1" noChangeArrowheads="1"/>
          </p:cNvSpPr>
          <p:nvPr>
            <p:ph type="body" idx="1"/>
          </p:nvPr>
        </p:nvSpPr>
        <p:spPr/>
        <p:txBody>
          <a:bodyPr/>
          <a:lstStyle/>
          <a:p>
            <a:pPr>
              <a:lnSpc>
                <a:spcPct val="90000"/>
              </a:lnSpc>
            </a:pPr>
            <a:r>
              <a:rPr lang="en-US"/>
              <a:t>The main advantages of the segmented memory scheme are as follows:</a:t>
            </a:r>
          </a:p>
          <a:p>
            <a:pPr lvl="1">
              <a:lnSpc>
                <a:spcPct val="90000"/>
              </a:lnSpc>
            </a:pPr>
            <a:r>
              <a:rPr lang="en-US"/>
              <a:t>Allows the memory capacity to be 1Mbytes although the actual addresses to be handled are of 16 bit size</a:t>
            </a:r>
          </a:p>
          <a:p>
            <a:pPr lvl="1">
              <a:lnSpc>
                <a:spcPct val="90000"/>
              </a:lnSpc>
            </a:pPr>
            <a:r>
              <a:rPr lang="en-US"/>
              <a:t>Allows the placing of code, data and stack portions of the same program in different parts (segments) of memory, for data and code protection</a:t>
            </a:r>
          </a:p>
          <a:p>
            <a:pPr lvl="1">
              <a:lnSpc>
                <a:spcPct val="90000"/>
              </a:lnSpc>
            </a:pPr>
            <a:r>
              <a:rPr lang="en-US"/>
              <a:t>Permits a program and/or its data to be put into different areas of memory each time the program is executed, i.e. provision for relation is done.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5023015-FBC1-45CA-9F31-EE0DEE43CA42}" type="slidenum">
              <a:rPr lang="en-US"/>
              <a:pPr/>
              <a:t>34</a:t>
            </a:fld>
            <a:endParaRPr lang="en-US"/>
          </a:p>
        </p:txBody>
      </p:sp>
      <p:sp>
        <p:nvSpPr>
          <p:cNvPr id="25602" name="Rectangle 2"/>
          <p:cNvSpPr>
            <a:spLocks noGrp="1" noChangeArrowheads="1"/>
          </p:cNvSpPr>
          <p:nvPr>
            <p:ph type="title"/>
          </p:nvPr>
        </p:nvSpPr>
        <p:spPr/>
        <p:txBody>
          <a:bodyPr/>
          <a:lstStyle/>
          <a:p>
            <a:r>
              <a:rPr lang="en-US" sz="3600" b="1" dirty="0">
                <a:solidFill>
                  <a:srgbClr val="FF0000"/>
                </a:solidFill>
              </a:rPr>
              <a:t>Memory </a:t>
            </a:r>
            <a:r>
              <a:rPr lang="en-US" sz="3600" b="1">
                <a:solidFill>
                  <a:srgbClr val="FF0000"/>
                </a:solidFill>
              </a:rPr>
              <a:t>Segmentation </a:t>
            </a:r>
            <a:endParaRPr lang="en-US" sz="3600" b="1" dirty="0">
              <a:solidFill>
                <a:srgbClr val="FF0000"/>
              </a:solidFill>
            </a:endParaRPr>
          </a:p>
        </p:txBody>
      </p:sp>
      <p:pic>
        <p:nvPicPr>
          <p:cNvPr id="25604" name="Picture 4"/>
          <p:cNvPicPr>
            <a:picLocks noChangeAspect="1" noChangeArrowheads="1"/>
          </p:cNvPicPr>
          <p:nvPr/>
        </p:nvPicPr>
        <p:blipFill>
          <a:blip r:embed="rId2"/>
          <a:srcRect/>
          <a:stretch>
            <a:fillRect/>
          </a:stretch>
        </p:blipFill>
        <p:spPr bwMode="auto">
          <a:xfrm>
            <a:off x="228600" y="1219200"/>
            <a:ext cx="8640763" cy="5273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6F4457A-82C5-4236-90BC-99A9DBCFE4A5}" type="slidenum">
              <a:rPr lang="en-US"/>
              <a:pPr>
                <a:defRPr/>
              </a:pPr>
              <a:t>4</a:t>
            </a:fld>
            <a:endParaRPr lang="en-US"/>
          </a:p>
        </p:txBody>
      </p:sp>
      <p:pic>
        <p:nvPicPr>
          <p:cNvPr id="1026" name="Picture 2"/>
          <p:cNvPicPr>
            <a:picLocks noChangeAspect="1" noChangeArrowheads="1"/>
          </p:cNvPicPr>
          <p:nvPr/>
        </p:nvPicPr>
        <p:blipFill>
          <a:blip r:embed="rId2"/>
          <a:srcRect/>
          <a:stretch>
            <a:fillRect/>
          </a:stretch>
        </p:blipFill>
        <p:spPr bwMode="auto">
          <a:xfrm>
            <a:off x="5105400" y="1676400"/>
            <a:ext cx="3084513" cy="1395413"/>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62000" y="838200"/>
            <a:ext cx="3081338" cy="2752725"/>
          </a:xfrm>
          <a:prstGeom prst="rect">
            <a:avLst/>
          </a:prstGeom>
          <a:noFill/>
          <a:ln w="9525">
            <a:noFill/>
            <a:miter lim="800000"/>
            <a:headEnd/>
            <a:tailEnd/>
          </a:ln>
        </p:spPr>
      </p:pic>
      <p:sp>
        <p:nvSpPr>
          <p:cNvPr id="6" name="Rectangle 5"/>
          <p:cNvSpPr>
            <a:spLocks noChangeArrowheads="1"/>
          </p:cNvSpPr>
          <p:nvPr/>
        </p:nvSpPr>
        <p:spPr bwMode="auto">
          <a:xfrm>
            <a:off x="990600" y="3962400"/>
            <a:ext cx="2057400" cy="461963"/>
          </a:xfrm>
          <a:prstGeom prst="rect">
            <a:avLst/>
          </a:prstGeom>
          <a:noFill/>
          <a:ln w="9525">
            <a:noFill/>
            <a:miter lim="800000"/>
            <a:headEnd/>
            <a:tailEnd/>
          </a:ln>
        </p:spPr>
        <p:txBody>
          <a:bodyPr>
            <a:spAutoFit/>
          </a:bodyPr>
          <a:lstStyle/>
          <a:p>
            <a:r>
              <a:rPr lang="en-GB" sz="2400" b="1">
                <a:latin typeface="Perpetua" pitchFamily="18" charset="0"/>
              </a:rPr>
              <a:t>Intel Pentium</a:t>
            </a:r>
            <a:endParaRPr lang="en-GB" b="1">
              <a:latin typeface="Perpetua" pitchFamily="18" charset="0"/>
            </a:endParaRPr>
          </a:p>
        </p:txBody>
      </p:sp>
      <p:sp>
        <p:nvSpPr>
          <p:cNvPr id="7" name="Rectangle 6"/>
          <p:cNvSpPr>
            <a:spLocks noChangeArrowheads="1"/>
          </p:cNvSpPr>
          <p:nvPr/>
        </p:nvSpPr>
        <p:spPr bwMode="auto">
          <a:xfrm>
            <a:off x="5943600" y="4038600"/>
            <a:ext cx="1524000" cy="461963"/>
          </a:xfrm>
          <a:prstGeom prst="rect">
            <a:avLst/>
          </a:prstGeom>
          <a:noFill/>
          <a:ln w="9525">
            <a:noFill/>
            <a:miter lim="800000"/>
            <a:headEnd/>
            <a:tailEnd/>
          </a:ln>
        </p:spPr>
        <p:txBody>
          <a:bodyPr>
            <a:spAutoFit/>
          </a:bodyPr>
          <a:lstStyle/>
          <a:p>
            <a:r>
              <a:rPr lang="en-GB" sz="2400" b="1">
                <a:latin typeface="Perpetua" pitchFamily="18" charset="0"/>
              </a:rPr>
              <a:t>Intel 8086</a:t>
            </a:r>
            <a:endParaRPr lang="en-GB" b="1">
              <a:latin typeface="Perpet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11F15AD-8707-4004-9DDF-4C1DAC5C03E1}" type="slidenum">
              <a:rPr lang="en-US"/>
              <a:pPr>
                <a:defRPr/>
              </a:pPr>
              <a:t>5</a:t>
            </a:fld>
            <a:endParaRPr lang="en-US"/>
          </a:p>
        </p:txBody>
      </p:sp>
      <p:sp>
        <p:nvSpPr>
          <p:cNvPr id="20483" name="Rectangle 4"/>
          <p:cNvSpPr>
            <a:spLocks noChangeArrowheads="1"/>
          </p:cNvSpPr>
          <p:nvPr/>
        </p:nvSpPr>
        <p:spPr bwMode="auto">
          <a:xfrm>
            <a:off x="838200" y="3786188"/>
            <a:ext cx="8077200" cy="400050"/>
          </a:xfrm>
          <a:prstGeom prst="rect">
            <a:avLst/>
          </a:prstGeom>
          <a:noFill/>
          <a:ln w="9525">
            <a:noFill/>
            <a:miter lim="800000"/>
            <a:headEnd/>
            <a:tailEnd/>
          </a:ln>
        </p:spPr>
        <p:txBody>
          <a:bodyPr>
            <a:spAutoFit/>
          </a:bodyPr>
          <a:lstStyle/>
          <a:p>
            <a:pPr algn="just">
              <a:buFont typeface="Wingdings" pitchFamily="2" charset="2"/>
              <a:buChar char="§"/>
            </a:pPr>
            <a:r>
              <a:rPr lang="en-GB" sz="2000" b="1">
                <a:latin typeface="Perpetua" pitchFamily="18" charset="0"/>
              </a:rPr>
              <a:t> Low-end</a:t>
            </a:r>
            <a:r>
              <a:rPr lang="en-GB" sz="2000">
                <a:latin typeface="Perpetua" pitchFamily="18" charset="0"/>
              </a:rPr>
              <a:t> – Simple control use.  (Traffic Lights.)</a:t>
            </a:r>
          </a:p>
        </p:txBody>
      </p:sp>
      <p:sp>
        <p:nvSpPr>
          <p:cNvPr id="20484" name="Rectangle 6"/>
          <p:cNvSpPr>
            <a:spLocks noChangeArrowheads="1"/>
          </p:cNvSpPr>
          <p:nvPr/>
        </p:nvSpPr>
        <p:spPr bwMode="auto">
          <a:xfrm>
            <a:off x="838200" y="4246563"/>
            <a:ext cx="8077200" cy="1016000"/>
          </a:xfrm>
          <a:prstGeom prst="rect">
            <a:avLst/>
          </a:prstGeom>
          <a:noFill/>
          <a:ln w="9525">
            <a:noFill/>
            <a:miter lim="800000"/>
            <a:headEnd/>
            <a:tailEnd/>
          </a:ln>
        </p:spPr>
        <p:txBody>
          <a:bodyPr>
            <a:spAutoFit/>
          </a:bodyPr>
          <a:lstStyle/>
          <a:p>
            <a:pPr algn="just">
              <a:buFont typeface="Wingdings" pitchFamily="2" charset="2"/>
              <a:buChar char="§"/>
            </a:pPr>
            <a:r>
              <a:rPr lang="en-GB" sz="2000" b="1">
                <a:latin typeface="Perpetua" pitchFamily="18" charset="0"/>
              </a:rPr>
              <a:t> High-end </a:t>
            </a:r>
            <a:r>
              <a:rPr lang="en-GB" sz="2000">
                <a:latin typeface="Perpetua" pitchFamily="18" charset="0"/>
              </a:rPr>
              <a:t>–</a:t>
            </a:r>
          </a:p>
          <a:p>
            <a:pPr lvl="1" algn="just">
              <a:buFont typeface="Arial" pitchFamily="34" charset="0"/>
              <a:buChar char="•"/>
            </a:pPr>
            <a:r>
              <a:rPr lang="en-GB" sz="2000">
                <a:latin typeface="Perpetua" pitchFamily="18" charset="0"/>
              </a:rPr>
              <a:t> Complicated Controllers .(Robotics, Avionics etc.)</a:t>
            </a:r>
          </a:p>
          <a:p>
            <a:pPr lvl="1" algn="just">
              <a:buFont typeface="Arial" pitchFamily="34" charset="0"/>
              <a:buChar char="•"/>
            </a:pPr>
            <a:r>
              <a:rPr lang="en-GB" sz="2000">
                <a:latin typeface="Perpetua" pitchFamily="18" charset="0"/>
              </a:rPr>
              <a:t> Data Processing. (CPU)</a:t>
            </a:r>
          </a:p>
        </p:txBody>
      </p:sp>
      <p:sp>
        <p:nvSpPr>
          <p:cNvPr id="5125" name="Title 5"/>
          <p:cNvSpPr>
            <a:spLocks noGrp="1"/>
          </p:cNvSpPr>
          <p:nvPr>
            <p:ph type="title"/>
          </p:nvPr>
        </p:nvSpPr>
        <p:spPr/>
        <p:txBody>
          <a:bodyPr/>
          <a:lstStyle/>
          <a:p>
            <a:pPr eaLnBrk="1" hangingPunct="1"/>
            <a:r>
              <a:rPr lang="en-GB" smtClean="0"/>
              <a:t>Applications:</a:t>
            </a:r>
          </a:p>
        </p:txBody>
      </p:sp>
      <p:sp>
        <p:nvSpPr>
          <p:cNvPr id="20486" name="Rectangle 8"/>
          <p:cNvSpPr>
            <a:spLocks noChangeArrowheads="1"/>
          </p:cNvSpPr>
          <p:nvPr/>
        </p:nvSpPr>
        <p:spPr bwMode="auto">
          <a:xfrm>
            <a:off x="838200" y="2111375"/>
            <a:ext cx="8077200" cy="400050"/>
          </a:xfrm>
          <a:prstGeom prst="rect">
            <a:avLst/>
          </a:prstGeom>
          <a:noFill/>
          <a:ln w="9525">
            <a:noFill/>
            <a:miter lim="800000"/>
            <a:headEnd/>
            <a:tailEnd/>
          </a:ln>
        </p:spPr>
        <p:txBody>
          <a:bodyPr>
            <a:spAutoFit/>
          </a:bodyPr>
          <a:lstStyle/>
          <a:p>
            <a:pPr algn="just">
              <a:buFont typeface="Wingdings" pitchFamily="2" charset="2"/>
              <a:buChar char="§"/>
            </a:pPr>
            <a:r>
              <a:rPr lang="en-GB" sz="2000" b="1">
                <a:latin typeface="Perpetua" pitchFamily="18" charset="0"/>
              </a:rPr>
              <a:t> Control </a:t>
            </a:r>
            <a:r>
              <a:rPr lang="en-GB" sz="2000">
                <a:latin typeface="Perpetua" pitchFamily="18" charset="0"/>
              </a:rPr>
              <a:t> – Where the processor is used to control/perform actions.</a:t>
            </a:r>
          </a:p>
        </p:txBody>
      </p:sp>
      <p:sp>
        <p:nvSpPr>
          <p:cNvPr id="20487" name="Rectangle 9"/>
          <p:cNvSpPr>
            <a:spLocks noChangeArrowheads="1"/>
          </p:cNvSpPr>
          <p:nvPr/>
        </p:nvSpPr>
        <p:spPr bwMode="auto">
          <a:xfrm>
            <a:off x="838200" y="2571750"/>
            <a:ext cx="8077200" cy="400050"/>
          </a:xfrm>
          <a:prstGeom prst="rect">
            <a:avLst/>
          </a:prstGeom>
          <a:noFill/>
          <a:ln w="9525">
            <a:noFill/>
            <a:miter lim="800000"/>
            <a:headEnd/>
            <a:tailEnd/>
          </a:ln>
        </p:spPr>
        <p:txBody>
          <a:bodyPr>
            <a:spAutoFit/>
          </a:bodyPr>
          <a:lstStyle/>
          <a:p>
            <a:pPr algn="just">
              <a:buFont typeface="Wingdings" pitchFamily="2" charset="2"/>
              <a:buChar char="§"/>
            </a:pPr>
            <a:r>
              <a:rPr lang="en-GB" sz="2000" b="1">
                <a:latin typeface="Perpetua" pitchFamily="18" charset="0"/>
              </a:rPr>
              <a:t> Data Processing </a:t>
            </a:r>
            <a:r>
              <a:rPr lang="en-GB" sz="2000">
                <a:latin typeface="Perpetua" pitchFamily="18" charset="0"/>
              </a:rPr>
              <a:t>– Data Manipulation and Calculations.</a:t>
            </a:r>
          </a:p>
        </p:txBody>
      </p:sp>
      <p:sp>
        <p:nvSpPr>
          <p:cNvPr id="20488" name="Rectangle 11"/>
          <p:cNvSpPr>
            <a:spLocks noChangeArrowheads="1"/>
          </p:cNvSpPr>
          <p:nvPr/>
        </p:nvSpPr>
        <p:spPr bwMode="auto">
          <a:xfrm>
            <a:off x="457200" y="3352800"/>
            <a:ext cx="8077200" cy="461963"/>
          </a:xfrm>
          <a:prstGeom prst="rect">
            <a:avLst/>
          </a:prstGeom>
          <a:noFill/>
          <a:ln w="9525">
            <a:noFill/>
            <a:miter lim="800000"/>
            <a:headEnd/>
            <a:tailEnd/>
          </a:ln>
        </p:spPr>
        <p:txBody>
          <a:bodyPr>
            <a:spAutoFit/>
          </a:bodyPr>
          <a:lstStyle/>
          <a:p>
            <a:pPr algn="just"/>
            <a:r>
              <a:rPr lang="en-GB" sz="2400" b="1">
                <a:latin typeface="Perpetua" pitchFamily="18" charset="0"/>
              </a:rPr>
              <a:t> Application Types:</a:t>
            </a:r>
          </a:p>
        </p:txBody>
      </p:sp>
      <p:sp>
        <p:nvSpPr>
          <p:cNvPr id="5129" name="Rectangle 12"/>
          <p:cNvSpPr>
            <a:spLocks noChangeArrowheads="1"/>
          </p:cNvSpPr>
          <p:nvPr/>
        </p:nvSpPr>
        <p:spPr bwMode="auto">
          <a:xfrm>
            <a:off x="457200" y="1676400"/>
            <a:ext cx="8077200" cy="461963"/>
          </a:xfrm>
          <a:prstGeom prst="rect">
            <a:avLst/>
          </a:prstGeom>
          <a:noFill/>
          <a:ln w="9525">
            <a:noFill/>
            <a:miter lim="800000"/>
            <a:headEnd/>
            <a:tailEnd/>
          </a:ln>
        </p:spPr>
        <p:txBody>
          <a:bodyPr>
            <a:spAutoFit/>
          </a:bodyPr>
          <a:lstStyle/>
          <a:p>
            <a:pPr algn="just"/>
            <a:r>
              <a:rPr lang="en-GB" sz="2400" b="1">
                <a:latin typeface="Perpetua" pitchFamily="18" charset="0"/>
              </a:rPr>
              <a:t>Uses:</a:t>
            </a:r>
          </a:p>
        </p:txBody>
      </p:sp>
      <p:sp>
        <p:nvSpPr>
          <p:cNvPr id="20490" name="Rectangle 13"/>
          <p:cNvSpPr>
            <a:spLocks noChangeArrowheads="1"/>
          </p:cNvSpPr>
          <p:nvPr/>
        </p:nvSpPr>
        <p:spPr bwMode="auto">
          <a:xfrm>
            <a:off x="609600" y="5494338"/>
            <a:ext cx="8077200" cy="830262"/>
          </a:xfrm>
          <a:prstGeom prst="rect">
            <a:avLst/>
          </a:prstGeom>
          <a:noFill/>
          <a:ln w="9525">
            <a:noFill/>
            <a:miter lim="800000"/>
            <a:headEnd/>
            <a:tailEnd/>
          </a:ln>
        </p:spPr>
        <p:txBody>
          <a:bodyPr>
            <a:spAutoFit/>
          </a:bodyPr>
          <a:lstStyle/>
          <a:p>
            <a:pPr algn="just"/>
            <a:r>
              <a:rPr lang="en-GB" sz="2400" b="1">
                <a:latin typeface="Perpetua" pitchFamily="18" charset="0"/>
              </a:rPr>
              <a:t>Most applications we use are high-end and use microprocessors for both Control and Data Processing.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GB" smtClean="0"/>
              <a:t>Microcomputer System</a:t>
            </a:r>
          </a:p>
        </p:txBody>
      </p:sp>
      <p:sp>
        <p:nvSpPr>
          <p:cNvPr id="3" name="Slide Number Placeholder 2"/>
          <p:cNvSpPr>
            <a:spLocks noGrp="1"/>
          </p:cNvSpPr>
          <p:nvPr>
            <p:ph type="sldNum" sz="quarter" idx="12"/>
          </p:nvPr>
        </p:nvSpPr>
        <p:spPr/>
        <p:txBody>
          <a:bodyPr/>
          <a:lstStyle/>
          <a:p>
            <a:pPr>
              <a:defRPr/>
            </a:pPr>
            <a:fld id="{A440D0D3-2793-456E-BF09-30635931E195}" type="slidenum">
              <a:rPr lang="en-US"/>
              <a:pPr>
                <a:defRPr/>
              </a:pPr>
              <a:t>6</a:t>
            </a:fld>
            <a:endParaRPr lang="en-US"/>
          </a:p>
        </p:txBody>
      </p:sp>
      <p:sp>
        <p:nvSpPr>
          <p:cNvPr id="5" name="Rectangle 4"/>
          <p:cNvSpPr/>
          <p:nvPr/>
        </p:nvSpPr>
        <p:spPr>
          <a:xfrm>
            <a:off x="381000" y="35052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a:t>Microprocessor</a:t>
            </a:r>
          </a:p>
          <a:p>
            <a:pPr algn="ctr" fontAlgn="auto">
              <a:spcBef>
                <a:spcPts val="0"/>
              </a:spcBef>
              <a:spcAft>
                <a:spcPts val="0"/>
              </a:spcAft>
              <a:defRPr/>
            </a:pPr>
            <a:r>
              <a:rPr lang="en-GB" dirty="0"/>
              <a:t>(CPU)</a:t>
            </a:r>
          </a:p>
        </p:txBody>
      </p:sp>
      <p:sp>
        <p:nvSpPr>
          <p:cNvPr id="6" name="Rectangle 5"/>
          <p:cNvSpPr/>
          <p:nvPr/>
        </p:nvSpPr>
        <p:spPr>
          <a:xfrm>
            <a:off x="685800" y="19812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GB" dirty="0"/>
              <a:t>Timing</a:t>
            </a:r>
          </a:p>
        </p:txBody>
      </p:sp>
      <p:cxnSp>
        <p:nvCxnSpPr>
          <p:cNvPr id="8" name="Straight Arrow Connector 7"/>
          <p:cNvCxnSpPr>
            <a:stCxn id="6" idx="2"/>
          </p:cNvCxnSpPr>
          <p:nvPr/>
        </p:nvCxnSpPr>
        <p:spPr>
          <a:xfrm rot="5400000">
            <a:off x="914401" y="30480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Left-Right Arrow 8"/>
          <p:cNvSpPr/>
          <p:nvPr/>
        </p:nvSpPr>
        <p:spPr>
          <a:xfrm>
            <a:off x="2057400" y="3886200"/>
            <a:ext cx="9906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Rectangle 9"/>
          <p:cNvSpPr/>
          <p:nvPr/>
        </p:nvSpPr>
        <p:spPr>
          <a:xfrm>
            <a:off x="3060700" y="3568700"/>
            <a:ext cx="10668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Bus Control logic</a:t>
            </a:r>
          </a:p>
        </p:txBody>
      </p:sp>
      <p:cxnSp>
        <p:nvCxnSpPr>
          <p:cNvPr id="12" name="Straight Connector 11"/>
          <p:cNvCxnSpPr>
            <a:stCxn id="6" idx="3"/>
          </p:cNvCxnSpPr>
          <p:nvPr/>
        </p:nvCxnSpPr>
        <p:spPr>
          <a:xfrm>
            <a:off x="2057400" y="22860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752600" y="31242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Left Arrow 16"/>
          <p:cNvSpPr/>
          <p:nvPr/>
        </p:nvSpPr>
        <p:spPr>
          <a:xfrm>
            <a:off x="4114800" y="3962400"/>
            <a:ext cx="533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 name="Right Arrow 17"/>
          <p:cNvSpPr/>
          <p:nvPr/>
        </p:nvSpPr>
        <p:spPr>
          <a:xfrm>
            <a:off x="4724400" y="1968500"/>
            <a:ext cx="609600" cy="3810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1" name="Right Arrow 20"/>
          <p:cNvSpPr/>
          <p:nvPr/>
        </p:nvSpPr>
        <p:spPr>
          <a:xfrm>
            <a:off x="4724400" y="4114800"/>
            <a:ext cx="609600" cy="3810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2" name="Rectangle 21"/>
          <p:cNvSpPr/>
          <p:nvPr/>
        </p:nvSpPr>
        <p:spPr>
          <a:xfrm>
            <a:off x="5334000" y="17526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Interface</a:t>
            </a:r>
          </a:p>
        </p:txBody>
      </p:sp>
      <p:sp>
        <p:nvSpPr>
          <p:cNvPr id="23" name="Left-Right Arrow 22"/>
          <p:cNvSpPr/>
          <p:nvPr/>
        </p:nvSpPr>
        <p:spPr>
          <a:xfrm>
            <a:off x="6400800" y="2057400"/>
            <a:ext cx="914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4" name="Rectangle 23"/>
          <p:cNvSpPr/>
          <p:nvPr/>
        </p:nvSpPr>
        <p:spPr>
          <a:xfrm>
            <a:off x="7315200" y="1804988"/>
            <a:ext cx="9906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Memory Module</a:t>
            </a:r>
          </a:p>
        </p:txBody>
      </p:sp>
      <p:sp>
        <p:nvSpPr>
          <p:cNvPr id="25" name="Rectangle 24"/>
          <p:cNvSpPr/>
          <p:nvPr/>
        </p:nvSpPr>
        <p:spPr>
          <a:xfrm>
            <a:off x="5334000" y="38862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Interface</a:t>
            </a:r>
          </a:p>
        </p:txBody>
      </p:sp>
      <p:sp>
        <p:nvSpPr>
          <p:cNvPr id="26" name="Left-Right Arrow 25"/>
          <p:cNvSpPr/>
          <p:nvPr/>
        </p:nvSpPr>
        <p:spPr>
          <a:xfrm>
            <a:off x="6400800" y="4191000"/>
            <a:ext cx="914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7" name="Rectangle 26"/>
          <p:cNvSpPr/>
          <p:nvPr/>
        </p:nvSpPr>
        <p:spPr>
          <a:xfrm>
            <a:off x="7315200" y="3962400"/>
            <a:ext cx="9906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Mass Storage Device</a:t>
            </a:r>
          </a:p>
        </p:txBody>
      </p:sp>
      <p:sp>
        <p:nvSpPr>
          <p:cNvPr id="28" name="Right Arrow 27"/>
          <p:cNvSpPr/>
          <p:nvPr/>
        </p:nvSpPr>
        <p:spPr>
          <a:xfrm>
            <a:off x="4724400" y="5727700"/>
            <a:ext cx="609600" cy="3810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9" name="Rectangle 28"/>
          <p:cNvSpPr/>
          <p:nvPr/>
        </p:nvSpPr>
        <p:spPr>
          <a:xfrm>
            <a:off x="5334000" y="54864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Interface</a:t>
            </a:r>
          </a:p>
        </p:txBody>
      </p:sp>
      <p:sp>
        <p:nvSpPr>
          <p:cNvPr id="30" name="Left-Right Arrow 29"/>
          <p:cNvSpPr/>
          <p:nvPr/>
        </p:nvSpPr>
        <p:spPr>
          <a:xfrm>
            <a:off x="6400800" y="5791200"/>
            <a:ext cx="914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1" name="Rectangle 30"/>
          <p:cNvSpPr/>
          <p:nvPr/>
        </p:nvSpPr>
        <p:spPr>
          <a:xfrm>
            <a:off x="7315200" y="5562600"/>
            <a:ext cx="990600" cy="838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a:t>I/O Devices</a:t>
            </a:r>
          </a:p>
        </p:txBody>
      </p:sp>
      <p:sp>
        <p:nvSpPr>
          <p:cNvPr id="15" name="Rectangle 14"/>
          <p:cNvSpPr/>
          <p:nvPr/>
        </p:nvSpPr>
        <p:spPr>
          <a:xfrm>
            <a:off x="4648200" y="2057400"/>
            <a:ext cx="152400" cy="3962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96975"/>
            <a:ext cx="7772400" cy="1470025"/>
          </a:xfrm>
        </p:spPr>
        <p:style>
          <a:lnRef idx="0">
            <a:schemeClr val="accent2"/>
          </a:lnRef>
          <a:fillRef idx="3">
            <a:schemeClr val="accent2"/>
          </a:fillRef>
          <a:effectRef idx="3">
            <a:schemeClr val="accent2"/>
          </a:effectRef>
          <a:fontRef idx="minor">
            <a:schemeClr val="lt1"/>
          </a:fontRef>
        </p:style>
        <p:txBody>
          <a:bodyPr>
            <a:normAutofit fontScale="90000"/>
          </a:bodyPr>
          <a:lstStyle/>
          <a:p>
            <a:pPr eaLnBrk="1" hangingPunct="1">
              <a:defRPr/>
            </a:pPr>
            <a:r>
              <a:rPr lang="en-US" sz="6600" b="1" dirty="0" smtClean="0">
                <a:solidFill>
                  <a:schemeClr val="bg1"/>
                </a:solidFill>
              </a:rPr>
              <a:t>16 Bit Microprocessor 8086</a:t>
            </a:r>
            <a:endParaRPr lang="en-US" sz="6600" b="1" dirty="0">
              <a:solidFill>
                <a:schemeClr val="bg1"/>
              </a:solidFill>
            </a:endParaRPr>
          </a:p>
        </p:txBody>
      </p:sp>
      <p:pic>
        <p:nvPicPr>
          <p:cNvPr id="5" name="Picture 4" descr="untitled.bmp"/>
          <p:cNvPicPr>
            <a:picLocks noChangeAspect="1"/>
          </p:cNvPicPr>
          <p:nvPr/>
        </p:nvPicPr>
        <p:blipFill>
          <a:blip r:embed="rId2"/>
          <a:srcRect/>
          <a:stretch>
            <a:fillRect/>
          </a:stretch>
        </p:blipFill>
        <p:spPr bwMode="auto">
          <a:xfrm>
            <a:off x="1447800" y="2895600"/>
            <a:ext cx="6019800" cy="1524000"/>
          </a:xfrm>
          <a:prstGeom prst="rect">
            <a:avLst/>
          </a:prstGeom>
          <a:noFill/>
          <a:ln w="9525">
            <a:noFill/>
            <a:miter lim="800000"/>
            <a:headEnd/>
            <a:tailEnd/>
          </a:ln>
        </p:spPr>
      </p:pic>
      <p:sp>
        <p:nvSpPr>
          <p:cNvPr id="7" name="Subtitle 6"/>
          <p:cNvSpPr>
            <a:spLocks noGrp="1"/>
          </p:cNvSpPr>
          <p:nvPr>
            <p:ph type="subTitle" idx="1"/>
          </p:nvPr>
        </p:nvSpPr>
        <p:spPr/>
        <p:txBody>
          <a:bodyP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1600"/>
                            </p:stCondLst>
                            <p:childTnLst>
                              <p:par>
                                <p:cTn id="11" presetID="35"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style.rotation</p:attrName>
                                        </p:attrNameLst>
                                      </p:cBhvr>
                                      <p:tavLst>
                                        <p:tav tm="0">
                                          <p:val>
                                            <p:fltVal val="720"/>
                                          </p:val>
                                        </p:tav>
                                        <p:tav tm="100000">
                                          <p:val>
                                            <p:fltVal val="0"/>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6316663" cy="609600"/>
          </a:xfrm>
          <a:effectLst>
            <a:outerShdw dist="35921" dir="2700000" algn="ctr" rotWithShape="0">
              <a:schemeClr val="bg2"/>
            </a:outerShdw>
          </a:effectLst>
        </p:spPr>
        <p:txBody>
          <a:bodyPr rtlCol="0">
            <a:normAutofit fontScale="90000"/>
          </a:bodyPr>
          <a:lstStyle/>
          <a:p>
            <a:pPr eaLnBrk="1" fontAlgn="auto" hangingPunct="1">
              <a:spcAft>
                <a:spcPts val="0"/>
              </a:spcAft>
              <a:defRPr/>
            </a:pPr>
            <a:r>
              <a:rPr lang="en-US" sz="3600" b="1" smtClean="0">
                <a:solidFill>
                  <a:srgbClr val="F6142A"/>
                </a:solidFill>
              </a:rPr>
              <a:t>Features </a:t>
            </a:r>
          </a:p>
        </p:txBody>
      </p:sp>
      <p:sp>
        <p:nvSpPr>
          <p:cNvPr id="8195" name="Rectangle 3"/>
          <p:cNvSpPr>
            <a:spLocks noGrp="1" noChangeArrowheads="1"/>
          </p:cNvSpPr>
          <p:nvPr>
            <p:ph idx="1"/>
          </p:nvPr>
        </p:nvSpPr>
        <p:spPr>
          <a:xfrm>
            <a:off x="533400" y="1143000"/>
            <a:ext cx="8229600" cy="5334000"/>
          </a:xfrm>
        </p:spPr>
        <p:txBody>
          <a:bodyPr/>
          <a:lstStyle/>
          <a:p>
            <a:pPr eaLnBrk="1" hangingPunct="1">
              <a:lnSpc>
                <a:spcPct val="90000"/>
              </a:lnSpc>
            </a:pPr>
            <a:r>
              <a:rPr lang="en-US" sz="2800" b="1" i="1" smtClean="0"/>
              <a:t>It is a 16-bit μp.</a:t>
            </a:r>
          </a:p>
          <a:p>
            <a:pPr eaLnBrk="1" hangingPunct="1">
              <a:lnSpc>
                <a:spcPct val="90000"/>
              </a:lnSpc>
            </a:pPr>
            <a:endParaRPr lang="en-US" sz="700" b="1" i="1" smtClean="0"/>
          </a:p>
          <a:p>
            <a:pPr eaLnBrk="1" hangingPunct="1">
              <a:lnSpc>
                <a:spcPct val="90000"/>
              </a:lnSpc>
            </a:pPr>
            <a:r>
              <a:rPr lang="en-US" sz="2800" b="1" i="1" smtClean="0"/>
              <a:t>8086 has a 20 bit address bus can access up to 2</a:t>
            </a:r>
            <a:r>
              <a:rPr lang="en-US" sz="2800" b="1" i="1" baseline="30000" smtClean="0"/>
              <a:t>20</a:t>
            </a:r>
            <a:r>
              <a:rPr lang="en-US" sz="2800" b="1" i="1" smtClean="0"/>
              <a:t> memory locations (1 MB).</a:t>
            </a:r>
          </a:p>
          <a:p>
            <a:pPr eaLnBrk="1" hangingPunct="1">
              <a:lnSpc>
                <a:spcPct val="90000"/>
              </a:lnSpc>
            </a:pPr>
            <a:endParaRPr lang="en-US" sz="700" b="1" i="1" smtClean="0"/>
          </a:p>
          <a:p>
            <a:pPr eaLnBrk="1" hangingPunct="1">
              <a:lnSpc>
                <a:spcPct val="90000"/>
              </a:lnSpc>
            </a:pPr>
            <a:r>
              <a:rPr lang="en-US" sz="2800" b="1" smtClean="0"/>
              <a:t> </a:t>
            </a:r>
            <a:r>
              <a:rPr lang="en-US" sz="2800" b="1" i="1" smtClean="0"/>
              <a:t>It can support up to 64K I/O ports.</a:t>
            </a:r>
          </a:p>
          <a:p>
            <a:pPr eaLnBrk="1" hangingPunct="1">
              <a:lnSpc>
                <a:spcPct val="90000"/>
              </a:lnSpc>
            </a:pPr>
            <a:endParaRPr lang="en-US" sz="700" b="1" i="1" smtClean="0"/>
          </a:p>
          <a:p>
            <a:pPr eaLnBrk="1" hangingPunct="1">
              <a:lnSpc>
                <a:spcPct val="90000"/>
              </a:lnSpc>
            </a:pPr>
            <a:r>
              <a:rPr lang="en-US" sz="2800" b="1" smtClean="0"/>
              <a:t> </a:t>
            </a:r>
            <a:r>
              <a:rPr lang="en-US" sz="2800" b="1" i="1" smtClean="0"/>
              <a:t>It provides 14, 16 -bit registers.</a:t>
            </a:r>
          </a:p>
          <a:p>
            <a:pPr eaLnBrk="1" hangingPunct="1">
              <a:lnSpc>
                <a:spcPct val="90000"/>
              </a:lnSpc>
            </a:pPr>
            <a:endParaRPr lang="en-US" sz="700" b="1" i="1" smtClean="0"/>
          </a:p>
          <a:p>
            <a:pPr eaLnBrk="1" hangingPunct="1">
              <a:lnSpc>
                <a:spcPct val="90000"/>
              </a:lnSpc>
            </a:pPr>
            <a:r>
              <a:rPr lang="en-US" sz="2800" b="1" i="1" smtClean="0"/>
              <a:t>Word size is 16 bits and double word size is 4 bytes.</a:t>
            </a:r>
          </a:p>
          <a:p>
            <a:pPr eaLnBrk="1" hangingPunct="1">
              <a:lnSpc>
                <a:spcPct val="90000"/>
              </a:lnSpc>
            </a:pPr>
            <a:endParaRPr lang="en-US" sz="700" b="1" i="1" smtClean="0"/>
          </a:p>
          <a:p>
            <a:pPr eaLnBrk="1" hangingPunct="1">
              <a:lnSpc>
                <a:spcPct val="90000"/>
              </a:lnSpc>
            </a:pPr>
            <a:r>
              <a:rPr lang="en-US" sz="2800" b="1" smtClean="0"/>
              <a:t> </a:t>
            </a:r>
            <a:r>
              <a:rPr lang="en-US" sz="2800" b="1" i="1" smtClean="0"/>
              <a:t>It has multiplexed address and data bus AD0- AD15 and A16 – A19.</a:t>
            </a:r>
          </a:p>
          <a:p>
            <a:pPr eaLnBrk="1" hangingPunct="1">
              <a:lnSpc>
                <a:spcPct val="90000"/>
              </a:lnSpc>
            </a:pPr>
            <a:endParaRPr lang="en-US" sz="700" b="1" i="1" smtClean="0"/>
          </a:p>
        </p:txBody>
      </p:sp>
      <p:sp>
        <p:nvSpPr>
          <p:cNvPr id="4098" name="Slide Number Placeholder 5"/>
          <p:cNvSpPr>
            <a:spLocks noGrp="1"/>
          </p:cNvSpPr>
          <p:nvPr>
            <p:ph type="sldNum" sz="quarter" idx="12"/>
          </p:nvPr>
        </p:nvSpPr>
        <p:spPr/>
        <p:txBody>
          <a:bodyPr>
            <a:normAutofit/>
          </a:bodyPr>
          <a:lstStyle/>
          <a:p>
            <a:pPr>
              <a:defRPr/>
            </a:pPr>
            <a:fld id="{A8538749-63B5-442C-8920-757471505CE9}"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381000"/>
            <a:ext cx="8534400" cy="6248400"/>
          </a:xfrm>
        </p:spPr>
        <p:txBody>
          <a:bodyPr rtlCol="0">
            <a:normAutofit/>
          </a:bodyPr>
          <a:lstStyle/>
          <a:p>
            <a:pPr eaLnBrk="1" fontAlgn="auto" hangingPunct="1">
              <a:spcAft>
                <a:spcPts val="0"/>
              </a:spcAft>
              <a:defRPr/>
            </a:pPr>
            <a:r>
              <a:rPr lang="en-US" dirty="0" smtClean="0"/>
              <a:t> </a:t>
            </a:r>
            <a:r>
              <a:rPr lang="en-US" sz="2800" b="1" i="1" dirty="0" smtClean="0"/>
              <a:t>8086 is designed to operate in two modes, Minimum and Maximum.</a:t>
            </a:r>
          </a:p>
          <a:p>
            <a:pPr eaLnBrk="1" fontAlgn="auto" hangingPunct="1">
              <a:spcAft>
                <a:spcPts val="0"/>
              </a:spcAft>
              <a:defRPr/>
            </a:pPr>
            <a:endParaRPr lang="en-US" sz="1200" b="1" i="1" dirty="0" smtClean="0"/>
          </a:p>
          <a:p>
            <a:pPr eaLnBrk="1" fontAlgn="auto" hangingPunct="1">
              <a:spcAft>
                <a:spcPts val="0"/>
              </a:spcAft>
              <a:defRPr/>
            </a:pPr>
            <a:r>
              <a:rPr lang="en-US" sz="2800" b="1" dirty="0" smtClean="0"/>
              <a:t> </a:t>
            </a:r>
            <a:r>
              <a:rPr lang="en-US" sz="2800" b="1" i="1" dirty="0" smtClean="0"/>
              <a:t>It can </a:t>
            </a:r>
            <a:r>
              <a:rPr lang="en-US" sz="2800" b="1" i="1" dirty="0" err="1" smtClean="0"/>
              <a:t>prefetches</a:t>
            </a:r>
            <a:r>
              <a:rPr lang="en-US" sz="2800" b="1" i="1" dirty="0" smtClean="0"/>
              <a:t> up to </a:t>
            </a:r>
            <a:r>
              <a:rPr lang="en-US" sz="2800" b="1" i="1" dirty="0" smtClean="0">
                <a:solidFill>
                  <a:srgbClr val="660066"/>
                </a:solidFill>
              </a:rPr>
              <a:t>6</a:t>
            </a:r>
            <a:r>
              <a:rPr lang="en-US" sz="2800" b="1" i="1" dirty="0" smtClean="0"/>
              <a:t> instruction bytes from memory and queues them in order to speed up instruction execution.</a:t>
            </a:r>
          </a:p>
          <a:p>
            <a:pPr eaLnBrk="1" fontAlgn="auto" hangingPunct="1">
              <a:spcAft>
                <a:spcPts val="0"/>
              </a:spcAft>
              <a:defRPr/>
            </a:pPr>
            <a:endParaRPr lang="en-US" sz="1200" b="1" i="1" dirty="0" smtClean="0"/>
          </a:p>
          <a:p>
            <a:pPr eaLnBrk="1" fontAlgn="auto" hangingPunct="1">
              <a:spcAft>
                <a:spcPts val="0"/>
              </a:spcAft>
              <a:defRPr/>
            </a:pPr>
            <a:r>
              <a:rPr lang="en-US" sz="2800" b="1" dirty="0" smtClean="0"/>
              <a:t> </a:t>
            </a:r>
            <a:r>
              <a:rPr lang="en-US" sz="2800" b="1" i="1" dirty="0" smtClean="0"/>
              <a:t>It requires +5V power supply.</a:t>
            </a:r>
          </a:p>
          <a:p>
            <a:pPr eaLnBrk="1" fontAlgn="auto" hangingPunct="1">
              <a:spcAft>
                <a:spcPts val="0"/>
              </a:spcAft>
              <a:defRPr/>
            </a:pPr>
            <a:endParaRPr lang="en-US" sz="1200" b="1" i="1" dirty="0" smtClean="0"/>
          </a:p>
          <a:p>
            <a:pPr eaLnBrk="1" fontAlgn="auto" hangingPunct="1">
              <a:spcAft>
                <a:spcPts val="0"/>
              </a:spcAft>
              <a:defRPr/>
            </a:pPr>
            <a:r>
              <a:rPr lang="en-US" sz="2800" b="1" dirty="0" smtClean="0"/>
              <a:t> </a:t>
            </a:r>
            <a:r>
              <a:rPr lang="en-US" sz="2800" b="1" i="1" dirty="0" smtClean="0"/>
              <a:t>A 40 pin dual in line package.</a:t>
            </a:r>
          </a:p>
          <a:p>
            <a:pPr eaLnBrk="1" fontAlgn="auto" hangingPunct="1">
              <a:spcAft>
                <a:spcPts val="0"/>
              </a:spcAft>
              <a:defRPr/>
            </a:pPr>
            <a:endParaRPr lang="en-US" sz="1200" b="1" i="1" dirty="0" smtClean="0"/>
          </a:p>
          <a:p>
            <a:pPr eaLnBrk="1" fontAlgn="auto" hangingPunct="1">
              <a:spcAft>
                <a:spcPts val="0"/>
              </a:spcAft>
              <a:defRPr/>
            </a:pPr>
            <a:r>
              <a:rPr lang="en-US" sz="2800" b="1" dirty="0" smtClean="0"/>
              <a:t> </a:t>
            </a:r>
            <a:r>
              <a:rPr lang="en-US" sz="2800" b="1" i="1" dirty="0" smtClean="0"/>
              <a:t>Address ranges from 00000H to FFFFFH</a:t>
            </a:r>
          </a:p>
          <a:p>
            <a:pPr eaLnBrk="1" fontAlgn="auto" hangingPunct="1">
              <a:spcAft>
                <a:spcPts val="0"/>
              </a:spcAft>
              <a:defRPr/>
            </a:pPr>
            <a:endParaRPr lang="en-US" sz="1200" b="1" i="1" dirty="0" smtClean="0"/>
          </a:p>
          <a:p>
            <a:pPr marL="0" indent="0" eaLnBrk="1" fontAlgn="auto" hangingPunct="1">
              <a:spcAft>
                <a:spcPts val="0"/>
              </a:spcAft>
              <a:buFontTx/>
              <a:buNone/>
              <a:defRPr/>
            </a:pPr>
            <a:endParaRPr lang="en-US" sz="2800" b="1" i="1" dirty="0" smtClean="0"/>
          </a:p>
          <a:p>
            <a:pPr eaLnBrk="1" fontAlgn="auto" hangingPunct="1">
              <a:spcAft>
                <a:spcPts val="0"/>
              </a:spcAft>
              <a:defRPr/>
            </a:pPr>
            <a:endParaRPr lang="en-US" sz="2800" b="1" i="1" dirty="0" smtClean="0"/>
          </a:p>
          <a:p>
            <a:pPr eaLnBrk="1" fontAlgn="auto" hangingPunct="1">
              <a:spcAft>
                <a:spcPts val="0"/>
              </a:spcAft>
              <a:defRPr/>
            </a:pPr>
            <a:endParaRPr lang="en-US" sz="2800" b="1" dirty="0" smtClean="0"/>
          </a:p>
        </p:txBody>
      </p:sp>
      <p:sp>
        <p:nvSpPr>
          <p:cNvPr id="5122" name="Slide Number Placeholder 5"/>
          <p:cNvSpPr>
            <a:spLocks noGrp="1"/>
          </p:cNvSpPr>
          <p:nvPr>
            <p:ph type="sldNum" sz="quarter" idx="12"/>
          </p:nvPr>
        </p:nvSpPr>
        <p:spPr/>
        <p:txBody>
          <a:bodyPr>
            <a:normAutofit/>
          </a:bodyPr>
          <a:lstStyle/>
          <a:p>
            <a:pPr>
              <a:defRPr/>
            </a:pPr>
            <a:fld id="{B0007D65-23D1-45B3-AB01-4E083F1F57C3}"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TotalTime>
  <Words>1891</Words>
  <Application>Microsoft Office PowerPoint</Application>
  <PresentationFormat>On-screen Show (4:3)</PresentationFormat>
  <Paragraphs>427</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Intel 8086 MICROPROCESSOR ARCHITECTURE</vt:lpstr>
      <vt:lpstr>Reference Books</vt:lpstr>
      <vt:lpstr>Introduction:</vt:lpstr>
      <vt:lpstr>Slide 4</vt:lpstr>
      <vt:lpstr>Applications:</vt:lpstr>
      <vt:lpstr>Microcomputer System</vt:lpstr>
      <vt:lpstr>16 Bit Microprocessor 8086</vt:lpstr>
      <vt:lpstr>Features </vt:lpstr>
      <vt:lpstr>Slide 9</vt:lpstr>
      <vt:lpstr>Intel 8086 Internal Architecture </vt:lpstr>
      <vt:lpstr>Internal architecture of 8086</vt:lpstr>
      <vt:lpstr>Slide 12</vt:lpstr>
      <vt:lpstr>EXECUTION UNIT</vt:lpstr>
      <vt:lpstr>EXECUTION UNIT – General Purpose Registers</vt:lpstr>
      <vt:lpstr>EXECUTION UNIT – General Purpose Registers</vt:lpstr>
      <vt:lpstr>Pointer And Index Registers</vt:lpstr>
      <vt:lpstr>Slide 17</vt:lpstr>
      <vt:lpstr>EXECUTION UNIT – Flag Register</vt:lpstr>
      <vt:lpstr>EXECUTION UNIT – Flag Register</vt:lpstr>
      <vt:lpstr>Slide 20</vt:lpstr>
      <vt:lpstr>Execution unit – Flag Register</vt:lpstr>
      <vt:lpstr>BUS INTERFACE UNIT (BIU)</vt:lpstr>
      <vt:lpstr>Memory Address Generation</vt:lpstr>
      <vt:lpstr>Slide 24</vt:lpstr>
      <vt:lpstr>Slide 25</vt:lpstr>
      <vt:lpstr>Segment and Address register combination</vt:lpstr>
      <vt:lpstr>Summary of Registers &amp; Pipeline of 8086 µP</vt:lpstr>
      <vt:lpstr>THE QUEUE (Q)</vt:lpstr>
      <vt:lpstr>Segmented Memory</vt:lpstr>
      <vt:lpstr>Segmented Memory</vt:lpstr>
      <vt:lpstr>Segment registers</vt:lpstr>
      <vt:lpstr>Memory Segmentation </vt:lpstr>
      <vt:lpstr>Memory Segmentation </vt:lpstr>
      <vt:lpstr>Memory Segmentation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Munmun</dc:creator>
  <cp:lastModifiedBy>user</cp:lastModifiedBy>
  <cp:revision>68</cp:revision>
  <cp:lastPrinted>1601-01-01T00:00:00Z</cp:lastPrinted>
  <dcterms:created xsi:type="dcterms:W3CDTF">1601-01-01T00:00:00Z</dcterms:created>
  <dcterms:modified xsi:type="dcterms:W3CDTF">2017-01-09T07:35:15Z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