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Lst>
  <p:notesMasterIdLst>
    <p:notesMasterId r:id="rId25"/>
  </p:notesMasterIdLst>
  <p:handoutMasterIdLst>
    <p:handoutMasterId r:id="rId26"/>
  </p:handoutMasterIdLst>
  <p:sldIdLst>
    <p:sldId id="256" r:id="rId2"/>
    <p:sldId id="377" r:id="rId3"/>
    <p:sldId id="378" r:id="rId4"/>
    <p:sldId id="379" r:id="rId5"/>
    <p:sldId id="380" r:id="rId6"/>
    <p:sldId id="381"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showPr showNarration="1">
    <p:present/>
    <p:sldAll/>
    <p:penClr>
      <a:srgbClr val="FF0000"/>
    </p:penClr>
  </p:showPr>
  <p:clrMru>
    <a:srgbClr val="FF99CC"/>
    <a:srgbClr val="D60093"/>
    <a:srgbClr val="000099"/>
    <a:srgbClr val="FF3300"/>
    <a:srgbClr val="DA0000"/>
    <a:srgbClr val="990099"/>
    <a:srgbClr val="69B365"/>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3740" autoAdjust="0"/>
  </p:normalViewPr>
  <p:slideViewPr>
    <p:cSldViewPr>
      <p:cViewPr>
        <p:scale>
          <a:sx n="76" d="100"/>
          <a:sy n="76" d="100"/>
        </p:scale>
        <p:origin x="-112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atin typeface="Arial" pitchFamily="34" charset="0"/>
              </a:defRPr>
            </a:lvl1pPr>
          </a:lstStyle>
          <a:p>
            <a:pPr>
              <a:defRPr/>
            </a:pPr>
            <a:endParaRPr lang="en-US"/>
          </a:p>
        </p:txBody>
      </p:sp>
      <p:sp>
        <p:nvSpPr>
          <p:cNvPr id="3" name="Date Placeholder 2"/>
          <p:cNvSpPr>
            <a:spLocks noGrp="1"/>
          </p:cNvSpPr>
          <p:nvPr>
            <p:ph type="dt" sz="quarter" idx="1"/>
          </p:nvPr>
        </p:nvSpPr>
        <p:spPr>
          <a:xfrm>
            <a:off x="5439014" y="0"/>
            <a:ext cx="4160520" cy="365760"/>
          </a:xfrm>
          <a:prstGeom prst="rect">
            <a:avLst/>
          </a:prstGeom>
        </p:spPr>
        <p:txBody>
          <a:bodyPr vert="horz" lIns="96661" tIns="48331" rIns="96661" bIns="48331" rtlCol="0"/>
          <a:lstStyle>
            <a:lvl1pPr algn="r">
              <a:defRPr sz="1300">
                <a:latin typeface="Arial" pitchFamily="34" charset="0"/>
              </a:defRPr>
            </a:lvl1pPr>
          </a:lstStyle>
          <a:p>
            <a:pPr>
              <a:defRPr/>
            </a:pPr>
            <a:fld id="{4FECE240-05C5-400F-BD9D-1B14C2DD263E}" type="datetimeFigureOut">
              <a:rPr lang="en-US"/>
              <a:pPr>
                <a:defRPr/>
              </a:pPr>
              <a:t>8/21/2014</a:t>
            </a:fld>
            <a:endParaRPr lang="en-US"/>
          </a:p>
        </p:txBody>
      </p:sp>
      <p:sp>
        <p:nvSpPr>
          <p:cNvPr id="4" name="Footer Placeholder 3"/>
          <p:cNvSpPr>
            <a:spLocks noGrp="1"/>
          </p:cNvSpPr>
          <p:nvPr>
            <p:ph type="ftr" sz="quarter" idx="2"/>
          </p:nvPr>
        </p:nvSpPr>
        <p:spPr>
          <a:xfrm>
            <a:off x="0" y="6947747"/>
            <a:ext cx="4160520" cy="365760"/>
          </a:xfrm>
          <a:prstGeom prst="rect">
            <a:avLst/>
          </a:prstGeom>
        </p:spPr>
        <p:txBody>
          <a:bodyPr vert="horz" lIns="96661" tIns="48331" rIns="96661" bIns="48331" rtlCol="0" anchor="b"/>
          <a:lstStyle>
            <a:lvl1pPr algn="l">
              <a:defRPr sz="130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5439014" y="6947747"/>
            <a:ext cx="4160520" cy="365760"/>
          </a:xfrm>
          <a:prstGeom prst="rect">
            <a:avLst/>
          </a:prstGeom>
        </p:spPr>
        <p:txBody>
          <a:bodyPr vert="horz" lIns="96661" tIns="48331" rIns="96661" bIns="48331" rtlCol="0" anchor="b"/>
          <a:lstStyle>
            <a:lvl1pPr algn="r">
              <a:defRPr sz="1300">
                <a:latin typeface="Arial" pitchFamily="34" charset="0"/>
              </a:defRPr>
            </a:lvl1pPr>
          </a:lstStyle>
          <a:p>
            <a:pPr>
              <a:defRPr/>
            </a:pPr>
            <a:fld id="{F608DAB0-99F9-46D5-922F-BF2B9A8708C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pitchFamily="34" charset="0"/>
              </a:defRPr>
            </a:lvl1pPr>
          </a:lstStyle>
          <a:p>
            <a:pPr>
              <a:defRPr/>
            </a:pPr>
            <a:endParaRPr lang="en-US"/>
          </a:p>
        </p:txBody>
      </p:sp>
      <p:sp>
        <p:nvSpPr>
          <p:cNvPr id="27651" name="Rectangle 3"/>
          <p:cNvSpPr>
            <a:spLocks noGrp="1" noChangeArrowheads="1"/>
          </p:cNvSpPr>
          <p:nvPr>
            <p:ph type="dt" idx="1"/>
          </p:nvPr>
        </p:nvSpPr>
        <p:spPr bwMode="auto">
          <a:xfrm>
            <a:off x="5439014"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pitchFamily="34"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6947747"/>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pitchFamily="34" charset="0"/>
              </a:defRPr>
            </a:lvl1pPr>
          </a:lstStyle>
          <a:p>
            <a:pPr>
              <a:defRPr/>
            </a:pPr>
            <a:endParaRPr lang="en-US"/>
          </a:p>
        </p:txBody>
      </p:sp>
      <p:sp>
        <p:nvSpPr>
          <p:cNvPr id="27655" name="Rectangle 7"/>
          <p:cNvSpPr>
            <a:spLocks noGrp="1" noChangeArrowheads="1"/>
          </p:cNvSpPr>
          <p:nvPr>
            <p:ph type="sldNum" sz="quarter" idx="5"/>
          </p:nvPr>
        </p:nvSpPr>
        <p:spPr bwMode="auto">
          <a:xfrm>
            <a:off x="5439014" y="6947747"/>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pitchFamily="34" charset="0"/>
              </a:defRPr>
            </a:lvl1pPr>
          </a:lstStyle>
          <a:p>
            <a:pPr>
              <a:defRPr/>
            </a:pPr>
            <a:fld id="{FBA8DC76-3E65-4F4E-8819-52481F05A58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p>
        </p:txBody>
      </p:sp>
      <p:sp>
        <p:nvSpPr>
          <p:cNvPr id="23556" name="Slide Number Placeholder 3"/>
          <p:cNvSpPr>
            <a:spLocks noGrp="1"/>
          </p:cNvSpPr>
          <p:nvPr>
            <p:ph type="sldNum" sz="quarter" idx="5"/>
          </p:nvPr>
        </p:nvSpPr>
        <p:spPr>
          <a:noFill/>
        </p:spPr>
        <p:txBody>
          <a:bodyPr/>
          <a:lstStyle/>
          <a:p>
            <a:fld id="{9122A3E1-982C-486C-8712-EC0AEDE5E9C3}"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E7748AF-7C9E-402D-B159-85CD5265F754}" type="datetime1">
              <a:rPr lang="en-US" smtClean="0"/>
              <a:pPr>
                <a:defRPr/>
              </a:pPr>
              <a:t>8/21/2014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Assembly Language Programming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7B7AFA-DEF8-4249-AB70-5BF0425F8F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4075EF0-5E25-4D49-AB16-0C908DFC080A}" type="datetime1">
              <a:rPr lang="en-US" smtClean="0"/>
              <a:pPr>
                <a:defRPr/>
              </a:pPr>
              <a:t>8/21/2014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Assembly Language Programming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C510A8A5-366F-4B80-997F-CAEEDF6AB5C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717F23-F68B-4921-A946-4372381678E2}" type="datetime1">
              <a:rPr lang="en-US" smtClean="0"/>
              <a:pPr>
                <a:defRPr/>
              </a:pPr>
              <a:t>8/21/2014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Assembly Language Programming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C7651ECF-3B17-421B-92F6-BFE2E90B1E0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A0A44A2-0009-479F-9773-10D2930CB184}" type="datetime1">
              <a:rPr lang="en-US" smtClean="0"/>
              <a:pPr>
                <a:defRPr/>
              </a:pPr>
              <a:t>8/21/2014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Assembly Language Programming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C53B15D2-7A49-4CCA-8D81-C564B73AB65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3B7E45C-994B-4FA8-B9FF-835CAA22D30E}" type="datetime1">
              <a:rPr lang="en-US" smtClean="0"/>
              <a:pPr>
                <a:defRPr/>
              </a:pPr>
              <a:t>8/21/2014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Assembly Language Programming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94E21A0-4AB6-4C9B-A1D6-778CB7EA19C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AB3BC62-71E3-456E-97D5-A2FD962BF975}" type="datetime1">
              <a:rPr lang="en-US" smtClean="0"/>
              <a:pPr>
                <a:defRPr/>
              </a:pPr>
              <a:t>8/21/2014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Assembly Language Programming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44BECFE1-EBE7-40E7-96E5-52860D924E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FF36CD7-6BF8-460A-A1E4-516844615BFB}" type="datetime1">
              <a:rPr lang="en-US" smtClean="0"/>
              <a:pPr>
                <a:defRPr/>
              </a:pPr>
              <a:t>8/21/2014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Assembly Language Programming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59D35831-3A28-42E1-A5CE-26BB7BEC245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8E2E366-808E-48CE-B8F8-FBF41A95385A}" type="datetime1">
              <a:rPr lang="en-US" smtClean="0"/>
              <a:pPr>
                <a:defRPr/>
              </a:pPr>
              <a:t>8/21/2014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Assembly Language Programming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29B1259-CF56-491F-9AEF-5D5955186D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48F3445-3E72-46A7-9A7D-E7E351C75FEC}" type="datetime1">
              <a:rPr lang="en-US" smtClean="0"/>
              <a:pPr>
                <a:defRPr/>
              </a:pPr>
              <a:t>8/21/2014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Assembly Language Programming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D097DDCB-90CF-49A5-8621-CE068FDF42C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29AD0E9-4F33-464B-B21F-71A6DE3BB1D2}" type="datetime1">
              <a:rPr lang="en-US" smtClean="0"/>
              <a:pPr>
                <a:defRPr/>
              </a:pPr>
              <a:t>8/21/2014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Assembly Language Programming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4F34C53-F690-419C-87F7-14E1100EB8A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F09F55D-7253-4842-AADB-628B6D17FF74}" type="datetime1">
              <a:rPr lang="en-US" smtClean="0"/>
              <a:pPr>
                <a:defRPr/>
              </a:pPr>
              <a:t>8/21/2014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Assembly Language Programming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E747AA14-B90D-42BC-A55A-47D4D8EE58C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fld id="{F6CEA387-27BF-4939-A6E5-00533E48A630}" type="datetime1">
              <a:rPr lang="en-US" smtClean="0"/>
              <a:pPr>
                <a:defRPr/>
              </a:pPr>
              <a:t>8/21/2014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pPr>
              <a:defRPr/>
            </a:pPr>
            <a:r>
              <a:rPr lang="en-US" smtClean="0"/>
              <a:t>Assembly Language Programming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defRPr>
            </a:lvl1pPr>
          </a:lstStyle>
          <a:p>
            <a:pPr>
              <a:defRPr/>
            </a:pPr>
            <a:fld id="{2840053A-D1D2-4050-95ED-EAD8CF1FB4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rtlCol="0">
            <a:normAutofit fontScale="90000"/>
          </a:bodyPr>
          <a:lstStyle/>
          <a:p>
            <a:pPr eaLnBrk="1" fontAlgn="auto" hangingPunct="1">
              <a:spcAft>
                <a:spcPts val="0"/>
              </a:spcAft>
              <a:defRPr/>
            </a:pP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Intel 8086</a:t>
            </a:r>
            <a:br>
              <a:rPr lang="en-US" smtClean="0"/>
            </a:br>
            <a:r>
              <a:rPr lang="en-US" smtClean="0"/>
              <a:t>MICROPROCESSOR</a:t>
            </a:r>
            <a:br>
              <a:rPr lang="en-US" smtClean="0"/>
            </a:br>
            <a:r>
              <a:rPr lang="en-US" smtClean="0"/>
              <a:t>ARCHITECTURE</a:t>
            </a:r>
            <a:endParaRPr lang="en-US" dirty="0" smtClean="0"/>
          </a:p>
        </p:txBody>
      </p:sp>
      <p:sp>
        <p:nvSpPr>
          <p:cNvPr id="2054" name="Subtitle 9"/>
          <p:cNvSpPr>
            <a:spLocks noGrp="1"/>
          </p:cNvSpPr>
          <p:nvPr>
            <p:ph type="subTitle" idx="1"/>
          </p:nvPr>
        </p:nvSpPr>
        <p:spPr>
          <a:xfrm>
            <a:off x="533400" y="1981200"/>
            <a:ext cx="7848600" cy="1752600"/>
          </a:xfrm>
        </p:spPr>
        <p:txBody>
          <a:bodyPr/>
          <a:lstStyle/>
          <a:p>
            <a:pPr eaLnBrk="1" hangingPunct="1"/>
            <a:r>
              <a:rPr lang="en-US" sz="4000" b="1" i="1" dirty="0" smtClean="0">
                <a:solidFill>
                  <a:srgbClr val="FF0000"/>
                </a:solidFill>
                <a:latin typeface="Times New Roman" pitchFamily="18" charset="0"/>
                <a:cs typeface="Times New Roman" pitchFamily="18" charset="0"/>
              </a:rPr>
              <a:t>Assembly Language Programming</a:t>
            </a:r>
          </a:p>
          <a:p>
            <a:pPr eaLnBrk="1" hangingPunct="1"/>
            <a:r>
              <a:rPr lang="en-US" sz="4000" b="1" i="1" dirty="0" smtClean="0">
                <a:solidFill>
                  <a:srgbClr val="FF0000"/>
                </a:solidFill>
                <a:latin typeface="Times New Roman" pitchFamily="18" charset="0"/>
                <a:cs typeface="Times New Roman" pitchFamily="18" charset="0"/>
              </a:rPr>
              <a:t>String, Procedure and Macro</a:t>
            </a:r>
          </a:p>
        </p:txBody>
      </p:sp>
      <p:cxnSp>
        <p:nvCxnSpPr>
          <p:cNvPr id="12" name="Straight Connector 11"/>
          <p:cNvCxnSpPr/>
          <p:nvPr/>
        </p:nvCxnSpPr>
        <p:spPr>
          <a:xfrm>
            <a:off x="228600" y="760413"/>
            <a:ext cx="792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1000" y="836613"/>
            <a:ext cx="79248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The CALL and RET instructions(contd.)</a:t>
            </a:r>
          </a:p>
        </p:txBody>
      </p:sp>
      <p:pic>
        <p:nvPicPr>
          <p:cNvPr id="13315" name="Content Placeholder 3"/>
          <p:cNvPicPr>
            <a:picLocks noGrp="1"/>
          </p:cNvPicPr>
          <p:nvPr>
            <p:ph idx="1"/>
          </p:nvPr>
        </p:nvPicPr>
        <p:blipFill>
          <a:blip r:embed="rId2"/>
          <a:srcRect/>
          <a:stretch>
            <a:fillRect/>
          </a:stretch>
        </p:blipFill>
        <p:spPr>
          <a:xfrm>
            <a:off x="2781300" y="1563688"/>
            <a:ext cx="3895725" cy="5167312"/>
          </a:xfrm>
        </p:spPr>
      </p:pic>
      <p:sp>
        <p:nvSpPr>
          <p:cNvPr id="13316" name="TextBox 4"/>
          <p:cNvSpPr txBox="1">
            <a:spLocks noChangeArrowheads="1"/>
          </p:cNvSpPr>
          <p:nvPr/>
        </p:nvSpPr>
        <p:spPr bwMode="auto">
          <a:xfrm>
            <a:off x="390525" y="3365501"/>
            <a:ext cx="2095500" cy="1569660"/>
          </a:xfrm>
          <a:prstGeom prst="rect">
            <a:avLst/>
          </a:prstGeom>
          <a:noFill/>
          <a:ln w="9525">
            <a:noFill/>
            <a:miter lim="800000"/>
            <a:headEnd/>
            <a:tailEnd/>
          </a:ln>
        </p:spPr>
        <p:txBody>
          <a:bodyPr>
            <a:spAutoFit/>
          </a:bodyPr>
          <a:lstStyle/>
          <a:p>
            <a:pPr eaLnBrk="1" hangingPunct="1"/>
            <a:r>
              <a:rPr lang="en-US" sz="2400">
                <a:latin typeface="Times New Roman" pitchFamily="18" charset="0"/>
                <a:cs typeface="Times New Roman" pitchFamily="18" charset="0"/>
              </a:rPr>
              <a:t>Chart for CALL and RET instruction </a:t>
            </a:r>
            <a:r>
              <a:rPr lang="en-US" sz="2400">
                <a:latin typeface="Times New Roman" pitchFamily="18" charset="0"/>
                <a:cs typeface="Times New Roman" pitchFamily="18" charset="0"/>
                <a:sym typeface="Wingdings" pitchFamily="2" charset="2"/>
              </a:rPr>
              <a:t></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The CALL and RET instructions(contd.)</a:t>
            </a:r>
          </a:p>
        </p:txBody>
      </p:sp>
      <p:sp>
        <p:nvSpPr>
          <p:cNvPr id="3" name="Content Placeholder 2"/>
          <p:cNvSpPr>
            <a:spLocks noGrp="1"/>
          </p:cNvSpPr>
          <p:nvPr>
            <p:ph idx="1"/>
          </p:nvPr>
        </p:nvSpPr>
        <p:spPr>
          <a:xfrm>
            <a:off x="228600" y="1600200"/>
            <a:ext cx="8915400" cy="5029200"/>
          </a:xfrm>
        </p:spPr>
        <p:txBody>
          <a:bodyPr rtlCol="0">
            <a:normAutofit fontScale="77500" lnSpcReduction="20000"/>
          </a:bodyPr>
          <a:lstStyle/>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Types of CALL instructions:</a:t>
            </a:r>
          </a:p>
          <a:p>
            <a:pPr eaLnBrk="1" fontAlgn="auto" hangingPunct="1">
              <a:spcAft>
                <a:spcPts val="0"/>
              </a:spcAft>
              <a:defRPr/>
            </a:pPr>
            <a:r>
              <a:rPr lang="en-US" dirty="0" smtClean="0">
                <a:latin typeface="Times New Roman" pitchFamily="18" charset="0"/>
                <a:cs typeface="Times New Roman" pitchFamily="18" charset="0"/>
              </a:rPr>
              <a:t>DIRECT WITHIN-SEGMENT NEAR CALL: produce the starting address of the procedure by adding a 16-bit signed displacement to the contents of the instruction pointer.</a:t>
            </a:r>
          </a:p>
          <a:p>
            <a:pPr eaLnBrk="1" fontAlgn="auto" hangingPunct="1">
              <a:spcAft>
                <a:spcPts val="0"/>
              </a:spcAft>
              <a:defRPr/>
            </a:pPr>
            <a:r>
              <a:rPr lang="en-US" dirty="0" smtClean="0">
                <a:latin typeface="Times New Roman" pitchFamily="18" charset="0"/>
                <a:cs typeface="Times New Roman" pitchFamily="18" charset="0"/>
              </a:rPr>
              <a:t>INDIRECT WITHIN-SEGMENT NEAR CALL: the instruction pointer is replaced with the 16-bit value stored in the register or memory location.</a:t>
            </a:r>
          </a:p>
          <a:p>
            <a:pPr eaLnBrk="1" fontAlgn="auto" hangingPunct="1">
              <a:spcAft>
                <a:spcPts val="0"/>
              </a:spcAft>
              <a:defRPr/>
            </a:pPr>
            <a:r>
              <a:rPr lang="en-US" dirty="0" smtClean="0">
                <a:latin typeface="Times New Roman" pitchFamily="18" charset="0"/>
                <a:cs typeface="Times New Roman" pitchFamily="18" charset="0"/>
              </a:rPr>
              <a:t>THE DIRECT INTERSEGMENT FAR CALL: used when the called procedure is in different segment. The new value of the instruction pointer is written as bytes 2 and 3 of the instruction code. The low byte of the new IP value is written before the high byte.</a:t>
            </a:r>
          </a:p>
          <a:p>
            <a:pPr eaLnBrk="1" fontAlgn="auto" hangingPunct="1">
              <a:spcAft>
                <a:spcPts val="0"/>
              </a:spcAft>
              <a:defRPr/>
            </a:pPr>
            <a:r>
              <a:rPr lang="en-US" dirty="0" smtClean="0">
                <a:latin typeface="Times New Roman" pitchFamily="18" charset="0"/>
                <a:cs typeface="Times New Roman" pitchFamily="18" charset="0"/>
              </a:rPr>
              <a:t>THE INDIRECT INTERSEGMENT FAR CALL: replaces the instruction pointer and the contents of the segment register with the two 16-bit values from the memory.</a:t>
            </a:r>
          </a:p>
          <a:p>
            <a:pPr eaLnBrk="1" fontAlgn="auto" hangingPunct="1">
              <a:spcAft>
                <a:spcPts val="0"/>
              </a:spcAft>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The CALL and RET instructions</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The 8086 RET instruction:</a:t>
            </a:r>
          </a:p>
          <a:p>
            <a:pPr eaLnBrk="1" fontAlgn="auto" hangingPunct="1">
              <a:spcAft>
                <a:spcPts val="0"/>
              </a:spcAft>
              <a:defRPr/>
            </a:pPr>
            <a:r>
              <a:rPr lang="en-US" dirty="0" smtClean="0">
                <a:latin typeface="Times New Roman" pitchFamily="18" charset="0"/>
                <a:cs typeface="Times New Roman" pitchFamily="18" charset="0"/>
              </a:rPr>
              <a:t>When 8086 does near call it saves the instruction pointer value after the CALL instruction on to the stack.</a:t>
            </a:r>
          </a:p>
          <a:p>
            <a:pPr eaLnBrk="1" fontAlgn="auto" hangingPunct="1">
              <a:spcAft>
                <a:spcPts val="0"/>
              </a:spcAft>
              <a:defRPr/>
            </a:pPr>
            <a:r>
              <a:rPr lang="en-US" dirty="0" smtClean="0">
                <a:latin typeface="Times New Roman" pitchFamily="18" charset="0"/>
                <a:cs typeface="Times New Roman" pitchFamily="18" charset="0"/>
              </a:rPr>
              <a:t>RET at the end of the procedure copies this value from stack back to the instruction pointer (IP).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The 8086 Stack</a:t>
            </a:r>
          </a:p>
        </p:txBody>
      </p:sp>
      <p:sp>
        <p:nvSpPr>
          <p:cNvPr id="16387" name="Content Placeholder 2"/>
          <p:cNvSpPr>
            <a:spLocks noGrp="1"/>
          </p:cNvSpPr>
          <p:nvPr>
            <p:ph idx="1"/>
          </p:nvPr>
        </p:nvSpPr>
        <p:spPr>
          <a:xfrm>
            <a:off x="457200" y="1676400"/>
            <a:ext cx="4648200" cy="4500563"/>
          </a:xfrm>
        </p:spPr>
        <p:txBody>
          <a:bodyPr/>
          <a:lstStyle/>
          <a:p>
            <a:pPr eaLnBrk="1" hangingPunct="1"/>
            <a:r>
              <a:rPr lang="en-US" sz="2800" dirty="0" smtClean="0">
                <a:latin typeface="Times New Roman" pitchFamily="18" charset="0"/>
                <a:cs typeface="Times New Roman" pitchFamily="18" charset="0"/>
              </a:rPr>
              <a:t>Section of memory you set aside for storing return addresses.</a:t>
            </a:r>
          </a:p>
          <a:p>
            <a:pPr eaLnBrk="1" hangingPunct="1"/>
            <a:r>
              <a:rPr lang="en-US" sz="2800" dirty="0" smtClean="0">
                <a:latin typeface="Times New Roman" pitchFamily="18" charset="0"/>
                <a:cs typeface="Times New Roman" pitchFamily="18" charset="0"/>
              </a:rPr>
              <a:t>Also used to store the contents of the registers for the calling program while a procedure executes.</a:t>
            </a:r>
          </a:p>
          <a:p>
            <a:pPr eaLnBrk="1" hangingPunct="1"/>
            <a:r>
              <a:rPr lang="en-US" sz="2800" dirty="0" smtClean="0">
                <a:latin typeface="Times New Roman" pitchFamily="18" charset="0"/>
                <a:cs typeface="Times New Roman" pitchFamily="18" charset="0"/>
              </a:rPr>
              <a:t>Hold data or address that will be acted upon by procedures.</a:t>
            </a:r>
          </a:p>
          <a:p>
            <a:pPr eaLnBrk="1" hangingPunct="1"/>
            <a:endParaRPr lang="en-US" sz="2800" dirty="0" smtClean="0">
              <a:latin typeface="Times New Roman" pitchFamily="18" charset="0"/>
              <a:cs typeface="Times New Roman" pitchFamily="18" charset="0"/>
            </a:endParaRPr>
          </a:p>
        </p:txBody>
      </p:sp>
      <p:pic>
        <p:nvPicPr>
          <p:cNvPr id="16388" name="Picture 3"/>
          <p:cNvPicPr>
            <a:picLocks noChangeAspect="1" noChangeArrowheads="1"/>
          </p:cNvPicPr>
          <p:nvPr/>
        </p:nvPicPr>
        <p:blipFill>
          <a:blip r:embed="rId2"/>
          <a:srcRect/>
          <a:stretch>
            <a:fillRect/>
          </a:stretch>
        </p:blipFill>
        <p:spPr bwMode="auto">
          <a:xfrm>
            <a:off x="5378053" y="1690688"/>
            <a:ext cx="3461147" cy="4240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Using PUSH and POP</a:t>
            </a:r>
          </a:p>
        </p:txBody>
      </p:sp>
      <p:sp>
        <p:nvSpPr>
          <p:cNvPr id="17411" name="Content Placeholder 2"/>
          <p:cNvSpPr>
            <a:spLocks noGrp="1"/>
          </p:cNvSpPr>
          <p:nvPr>
            <p:ph idx="1"/>
          </p:nvPr>
        </p:nvSpPr>
        <p:spPr/>
        <p:txBody>
          <a:bodyPr/>
          <a:lstStyle/>
          <a:p>
            <a:pPr eaLnBrk="1" hangingPunct="1">
              <a:spcBef>
                <a:spcPts val="600"/>
              </a:spcBef>
            </a:pPr>
            <a:r>
              <a:rPr lang="en-US" sz="2800" dirty="0" smtClean="0">
                <a:latin typeface="Times New Roman" pitchFamily="18" charset="0"/>
                <a:cs typeface="Times New Roman" pitchFamily="18" charset="0"/>
              </a:rPr>
              <a:t>The PUSH register/memory instruction decrements the stack pointer by 2 and copies the contents of the specified 16-bit register or memory location to memory at the new top-of-stack location.</a:t>
            </a:r>
          </a:p>
          <a:p>
            <a:pPr eaLnBrk="1" hangingPunct="1">
              <a:spcBef>
                <a:spcPts val="600"/>
              </a:spcBef>
            </a:pPr>
            <a:r>
              <a:rPr lang="en-US" sz="2800" dirty="0" smtClean="0">
                <a:latin typeface="Times New Roman" pitchFamily="18" charset="0"/>
                <a:cs typeface="Times New Roman" pitchFamily="18" charset="0"/>
              </a:rPr>
              <a:t>The POP register/memory instruction copies the word on the top-of-stack to the specified 16-bit register or memory location and increments the stack pointer by 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Passing parameters to and from procedures</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Major ways of passing parameters to and from a procedure:</a:t>
            </a:r>
          </a:p>
          <a:p>
            <a:pPr eaLnBrk="1" fontAlgn="auto" hangingPunct="1">
              <a:spcAft>
                <a:spcPts val="0"/>
              </a:spcAft>
              <a:defRPr/>
            </a:pPr>
            <a:r>
              <a:rPr lang="en-US" dirty="0" smtClean="0">
                <a:latin typeface="Times New Roman" pitchFamily="18" charset="0"/>
                <a:cs typeface="Times New Roman" pitchFamily="18" charset="0"/>
              </a:rPr>
              <a:t>In register</a:t>
            </a:r>
          </a:p>
          <a:p>
            <a:pPr eaLnBrk="1" fontAlgn="auto" hangingPunct="1">
              <a:spcAft>
                <a:spcPts val="0"/>
              </a:spcAft>
              <a:defRPr/>
            </a:pPr>
            <a:r>
              <a:rPr lang="en-US" dirty="0" smtClean="0">
                <a:latin typeface="Times New Roman" pitchFamily="18" charset="0"/>
                <a:cs typeface="Times New Roman" pitchFamily="18" charset="0"/>
              </a:rPr>
              <a:t>In dedicated memory locations accessed by name</a:t>
            </a:r>
          </a:p>
          <a:p>
            <a:pPr eaLnBrk="1" fontAlgn="auto" hangingPunct="1">
              <a:spcAft>
                <a:spcPts val="0"/>
              </a:spcAft>
              <a:defRPr/>
            </a:pPr>
            <a:r>
              <a:rPr lang="en-US" dirty="0" smtClean="0">
                <a:latin typeface="Times New Roman" pitchFamily="18" charset="0"/>
                <a:cs typeface="Times New Roman" pitchFamily="18" charset="0"/>
              </a:rPr>
              <a:t>With pointers passed in registers</a:t>
            </a:r>
          </a:p>
          <a:p>
            <a:pPr eaLnBrk="1" fontAlgn="auto" hangingPunct="1">
              <a:spcAft>
                <a:spcPts val="0"/>
              </a:spcAft>
              <a:defRPr/>
            </a:pPr>
            <a:r>
              <a:rPr lang="en-US" dirty="0" smtClean="0">
                <a:latin typeface="Times New Roman" pitchFamily="18" charset="0"/>
                <a:cs typeface="Times New Roman" pitchFamily="18" charset="0"/>
              </a:rPr>
              <a:t>With the stack</a:t>
            </a:r>
          </a:p>
          <a:p>
            <a:pPr eaLnBrk="1" fontAlgn="auto" hangingPunct="1">
              <a:spcAft>
                <a:spcPts val="0"/>
              </a:spcAft>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dirty="0" smtClean="0">
                <a:latin typeface="Times New Roman" pitchFamily="18" charset="0"/>
                <a:cs typeface="Times New Roman" pitchFamily="18" charset="0"/>
              </a:rPr>
              <a:t>Writing and debugging programs containing procedures</a:t>
            </a:r>
          </a:p>
        </p:txBody>
      </p:sp>
      <p:sp>
        <p:nvSpPr>
          <p:cNvPr id="19459" name="Content Placeholder 2"/>
          <p:cNvSpPr>
            <a:spLocks noGrp="1"/>
          </p:cNvSpPr>
          <p:nvPr>
            <p:ph idx="1"/>
          </p:nvPr>
        </p:nvSpPr>
        <p:spPr>
          <a:xfrm>
            <a:off x="457200" y="1600200"/>
            <a:ext cx="8382000" cy="4525963"/>
          </a:xfrm>
        </p:spPr>
        <p:txBody>
          <a:bodyPr/>
          <a:lstStyle/>
          <a:p>
            <a:pPr eaLnBrk="1" hangingPunct="1"/>
            <a:r>
              <a:rPr lang="en-US" sz="2800" dirty="0" smtClean="0">
                <a:latin typeface="Times New Roman" pitchFamily="18" charset="0"/>
                <a:cs typeface="Times New Roman" pitchFamily="18" charset="0"/>
              </a:rPr>
              <a:t>Carefully workout the overall structure of the program and break it down into modules which can easily be written as procedures.</a:t>
            </a:r>
          </a:p>
          <a:p>
            <a:pPr eaLnBrk="1" hangingPunct="1"/>
            <a:r>
              <a:rPr lang="en-US" sz="2800" dirty="0" smtClean="0">
                <a:latin typeface="Times New Roman" pitchFamily="18" charset="0"/>
                <a:cs typeface="Times New Roman" pitchFamily="18" charset="0"/>
              </a:rPr>
              <a:t>Simulate each procedure with few instructions which simply pass test values to the mainline program. This is called as dummy or stubs.</a:t>
            </a:r>
          </a:p>
          <a:p>
            <a:pPr eaLnBrk="1" hangingPunct="1"/>
            <a:r>
              <a:rPr lang="en-US" sz="2800" dirty="0" smtClean="0">
                <a:latin typeface="Times New Roman" pitchFamily="18" charset="0"/>
                <a:cs typeface="Times New Roman" pitchFamily="18" charset="0"/>
              </a:rPr>
              <a:t>Check that number of PUSH and POP operations are same.</a:t>
            </a:r>
          </a:p>
          <a:p>
            <a:pPr eaLnBrk="1" hangingPunct="1"/>
            <a:r>
              <a:rPr lang="en-US" sz="2800" dirty="0" smtClean="0">
                <a:latin typeface="Times New Roman" pitchFamily="18" charset="0"/>
                <a:cs typeface="Times New Roman" pitchFamily="18" charset="0"/>
              </a:rPr>
              <a:t>Use breakpoints before CALL, RET and start of the program or any key points in the program.</a:t>
            </a:r>
          </a:p>
          <a:p>
            <a:pPr eaLnBrk="1" hangingPunct="1"/>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Reentrant and Recursive procedures</a:t>
            </a:r>
          </a:p>
        </p:txBody>
      </p:sp>
      <p:sp>
        <p:nvSpPr>
          <p:cNvPr id="20483" name="Content Placeholder 2"/>
          <p:cNvSpPr>
            <a:spLocks noGrp="1"/>
          </p:cNvSpPr>
          <p:nvPr>
            <p:ph idx="1"/>
          </p:nvPr>
        </p:nvSpPr>
        <p:spPr/>
        <p:txBody>
          <a:bodyPr/>
          <a:lstStyle/>
          <a:p>
            <a:pPr eaLnBrk="1" hangingPunct="1">
              <a:lnSpc>
                <a:spcPct val="150000"/>
              </a:lnSpc>
            </a:pPr>
            <a:r>
              <a:rPr lang="en-US" b="1" smtClean="0">
                <a:latin typeface="Times New Roman" pitchFamily="18" charset="0"/>
                <a:cs typeface="Times New Roman" pitchFamily="18" charset="0"/>
              </a:rPr>
              <a:t>Reentrant procedures: </a:t>
            </a:r>
            <a:r>
              <a:rPr lang="en-US" smtClean="0">
                <a:latin typeface="Times New Roman" pitchFamily="18" charset="0"/>
                <a:cs typeface="Times New Roman" pitchFamily="18" charset="0"/>
              </a:rPr>
              <a:t>The procedure which can be interrupted, used and “reentered” without losing or writing over anything.</a:t>
            </a:r>
          </a:p>
          <a:p>
            <a:pPr eaLnBrk="1" hangingPunct="1">
              <a:lnSpc>
                <a:spcPct val="150000"/>
              </a:lnSpc>
            </a:pPr>
            <a:r>
              <a:rPr lang="en-US" b="1" smtClean="0">
                <a:latin typeface="Times New Roman" pitchFamily="18" charset="0"/>
                <a:cs typeface="Times New Roman" pitchFamily="18" charset="0"/>
              </a:rPr>
              <a:t>Recursive procedure: </a:t>
            </a:r>
            <a:r>
              <a:rPr lang="en-US" smtClean="0">
                <a:latin typeface="Times New Roman" pitchFamily="18" charset="0"/>
                <a:cs typeface="Times New Roman" pitchFamily="18" charset="0"/>
              </a:rPr>
              <a:t>It is the procedure which call itself.</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pPr eaLnBrk="1" hangingPunct="1"/>
            <a:r>
              <a:rPr lang="en-US" dirty="0" smtClean="0">
                <a:latin typeface="Times New Roman" pitchFamily="18" charset="0"/>
                <a:cs typeface="Times New Roman" pitchFamily="18" charset="0"/>
              </a:rPr>
              <a:t>Writing and Calling Far procedures</a:t>
            </a:r>
          </a:p>
        </p:txBody>
      </p:sp>
      <p:sp>
        <p:nvSpPr>
          <p:cNvPr id="21507" name="Content Placeholder 2"/>
          <p:cNvSpPr>
            <a:spLocks noGrp="1"/>
          </p:cNvSpPr>
          <p:nvPr>
            <p:ph idx="1"/>
          </p:nvPr>
        </p:nvSpPr>
        <p:spPr>
          <a:xfrm>
            <a:off x="457200" y="1143000"/>
            <a:ext cx="8229600" cy="4525963"/>
          </a:xfrm>
        </p:spPr>
        <p:txBody>
          <a:bodyPr/>
          <a:lstStyle/>
          <a:p>
            <a:pPr eaLnBrk="1" hangingPunct="1"/>
            <a:r>
              <a:rPr lang="en-US" dirty="0" smtClean="0">
                <a:latin typeface="Times New Roman" pitchFamily="18" charset="0"/>
                <a:cs typeface="Times New Roman" pitchFamily="18" charset="0"/>
              </a:rPr>
              <a:t>It is the procedure that is located in a segment which has different name from the segment containing the CALL instruction.</a:t>
            </a:r>
          </a:p>
          <a:p>
            <a:pPr eaLnBrk="1" hangingPunct="1"/>
            <a:endParaRPr lang="en-US" dirty="0" smtClean="0">
              <a:latin typeface="Times New Roman" pitchFamily="18" charset="0"/>
              <a:cs typeface="Times New Roman" pitchFamily="18" charset="0"/>
            </a:endParaRPr>
          </a:p>
        </p:txBody>
      </p:sp>
      <p:pic>
        <p:nvPicPr>
          <p:cNvPr id="21508" name="Picture 3"/>
          <p:cNvPicPr>
            <a:picLocks noChangeAspect="1" noChangeArrowheads="1"/>
          </p:cNvPicPr>
          <p:nvPr/>
        </p:nvPicPr>
        <p:blipFill>
          <a:blip r:embed="rId2"/>
          <a:srcRect/>
          <a:stretch>
            <a:fillRect/>
          </a:stretch>
        </p:blipFill>
        <p:spPr bwMode="auto">
          <a:xfrm>
            <a:off x="1329928" y="2840038"/>
            <a:ext cx="4527947" cy="3827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990600"/>
          </a:xfrm>
        </p:spPr>
        <p:txBody>
          <a:bodyPr/>
          <a:lstStyle/>
          <a:p>
            <a:pPr eaLnBrk="1" hangingPunct="1"/>
            <a:r>
              <a:rPr lang="en-US" dirty="0" smtClean="0">
                <a:latin typeface="Times New Roman" pitchFamily="18" charset="0"/>
                <a:cs typeface="Times New Roman" pitchFamily="18" charset="0"/>
              </a:rPr>
              <a:t>Accessing Procedure</a:t>
            </a:r>
          </a:p>
        </p:txBody>
      </p:sp>
      <p:sp>
        <p:nvSpPr>
          <p:cNvPr id="3" name="Content Placeholder 2"/>
          <p:cNvSpPr>
            <a:spLocks noGrp="1"/>
          </p:cNvSpPr>
          <p:nvPr>
            <p:ph idx="1"/>
          </p:nvPr>
        </p:nvSpPr>
        <p:spPr>
          <a:xfrm>
            <a:off x="0" y="960437"/>
            <a:ext cx="9144000" cy="4983163"/>
          </a:xfrm>
        </p:spPr>
        <p:txBody>
          <a:bodyPr rtlCol="0">
            <a:noAutofit/>
          </a:bodyPr>
          <a:lstStyle/>
          <a:p>
            <a:pPr marL="0" indent="0" eaLnBrk="1" fontAlgn="auto" hangingPunct="1">
              <a:spcBef>
                <a:spcPts val="0"/>
              </a:spcBef>
              <a:spcAft>
                <a:spcPts val="0"/>
              </a:spcAft>
              <a:buFont typeface="Arial" pitchFamily="34" charset="0"/>
              <a:buNone/>
              <a:defRPr/>
            </a:pPr>
            <a:r>
              <a:rPr lang="en-US" sz="2600" b="1" dirty="0" smtClean="0">
                <a:latin typeface="Times New Roman" pitchFamily="18" charset="0"/>
                <a:cs typeface="Times New Roman" pitchFamily="18" charset="0"/>
              </a:rPr>
              <a:t>Accessing a procedure in another segment</a:t>
            </a:r>
            <a:endParaRPr lang="en-US" sz="2600" dirty="0" smtClean="0">
              <a:latin typeface="Times New Roman" pitchFamily="18" charset="0"/>
              <a:cs typeface="Times New Roman" pitchFamily="18" charset="0"/>
            </a:endParaRPr>
          </a:p>
          <a:p>
            <a:pPr eaLnBrk="1" fontAlgn="auto" hangingPunct="1">
              <a:spcBef>
                <a:spcPts val="0"/>
              </a:spcBef>
              <a:spcAft>
                <a:spcPts val="0"/>
              </a:spcAft>
              <a:defRPr/>
            </a:pPr>
            <a:r>
              <a:rPr lang="en-US" sz="2600" dirty="0" smtClean="0">
                <a:latin typeface="Times New Roman" pitchFamily="18" charset="0"/>
                <a:cs typeface="Times New Roman" pitchFamily="18" charset="0"/>
              </a:rPr>
              <a:t>Put mainline program in one segment and all the procedures in different segment.</a:t>
            </a:r>
          </a:p>
          <a:p>
            <a:pPr eaLnBrk="1" fontAlgn="auto" hangingPunct="1">
              <a:spcBef>
                <a:spcPts val="0"/>
              </a:spcBef>
              <a:spcAft>
                <a:spcPts val="0"/>
              </a:spcAft>
              <a:defRPr/>
            </a:pPr>
            <a:r>
              <a:rPr lang="en-US" sz="2600" dirty="0" smtClean="0">
                <a:latin typeface="Times New Roman" pitchFamily="18" charset="0"/>
                <a:cs typeface="Times New Roman" pitchFamily="18" charset="0"/>
              </a:rPr>
              <a:t>Using FAR calls the procedures can accessed as discuss above.</a:t>
            </a:r>
          </a:p>
          <a:p>
            <a:pPr marL="0" indent="0" eaLnBrk="1" fontAlgn="auto" hangingPunct="1">
              <a:spcBef>
                <a:spcPts val="0"/>
              </a:spcBef>
              <a:spcAft>
                <a:spcPts val="0"/>
              </a:spcAft>
              <a:buFont typeface="Arial" pitchFamily="34" charset="0"/>
              <a:buNone/>
              <a:defRPr/>
            </a:pPr>
            <a:r>
              <a:rPr lang="en-US" sz="2600" b="1" dirty="0" smtClean="0">
                <a:latin typeface="Times New Roman" pitchFamily="18" charset="0"/>
                <a:cs typeface="Times New Roman" pitchFamily="18" charset="0"/>
              </a:rPr>
              <a:t>Accessing procedure and data in separate assembly module</a:t>
            </a:r>
            <a:endParaRPr lang="en-US" sz="2600" dirty="0" smtClean="0">
              <a:latin typeface="Times New Roman" pitchFamily="18" charset="0"/>
              <a:cs typeface="Times New Roman" pitchFamily="18" charset="0"/>
            </a:endParaRPr>
          </a:p>
          <a:p>
            <a:pPr eaLnBrk="1" fontAlgn="auto" hangingPunct="1">
              <a:spcBef>
                <a:spcPts val="0"/>
              </a:spcBef>
              <a:spcAft>
                <a:spcPts val="0"/>
              </a:spcAft>
              <a:defRPr/>
            </a:pPr>
            <a:r>
              <a:rPr lang="en-US" sz="2600" dirty="0" smtClean="0">
                <a:latin typeface="Times New Roman" pitchFamily="18" charset="0"/>
                <a:cs typeface="Times New Roman" pitchFamily="18" charset="0"/>
              </a:rPr>
              <a:t>Divide the program in the series of module.</a:t>
            </a:r>
          </a:p>
          <a:p>
            <a:pPr eaLnBrk="1" fontAlgn="auto" hangingPunct="1">
              <a:spcBef>
                <a:spcPts val="0"/>
              </a:spcBef>
              <a:spcAft>
                <a:spcPts val="0"/>
              </a:spcAft>
              <a:defRPr/>
            </a:pPr>
            <a:r>
              <a:rPr lang="en-US" sz="2600" dirty="0" smtClean="0">
                <a:latin typeface="Times New Roman" pitchFamily="18" charset="0"/>
                <a:cs typeface="Times New Roman" pitchFamily="18" charset="0"/>
              </a:rPr>
              <a:t>The object code files of each module can be linked together.</a:t>
            </a:r>
          </a:p>
          <a:p>
            <a:pPr eaLnBrk="1" fontAlgn="auto" hangingPunct="1">
              <a:spcBef>
                <a:spcPts val="0"/>
              </a:spcBef>
              <a:spcAft>
                <a:spcPts val="0"/>
              </a:spcAft>
              <a:defRPr/>
            </a:pPr>
            <a:r>
              <a:rPr lang="en-US" sz="2600" dirty="0" smtClean="0">
                <a:latin typeface="Times New Roman" pitchFamily="18" charset="0"/>
                <a:cs typeface="Times New Roman" pitchFamily="18" charset="0"/>
              </a:rPr>
              <a:t>In the module where variables or procedures are declared, you must use PUBLIC directive to let the linker know that it can be accessed from other modules.</a:t>
            </a:r>
          </a:p>
          <a:p>
            <a:pPr eaLnBrk="1" fontAlgn="auto" hangingPunct="1">
              <a:spcBef>
                <a:spcPts val="0"/>
              </a:spcBef>
              <a:spcAft>
                <a:spcPts val="0"/>
              </a:spcAft>
              <a:defRPr/>
            </a:pPr>
            <a:r>
              <a:rPr lang="en-US" sz="2600" dirty="0" smtClean="0">
                <a:latin typeface="Times New Roman" pitchFamily="18" charset="0"/>
                <a:cs typeface="Times New Roman" pitchFamily="18" charset="0"/>
              </a:rPr>
              <a:t>In a module which calls procedure or accesses a variable in another module, you must use the EXTERN directive.</a:t>
            </a:r>
          </a:p>
          <a:p>
            <a:pPr eaLnBrk="1" fontAlgn="auto" hangingPunct="1">
              <a:spcBef>
                <a:spcPts val="0"/>
              </a:spcBef>
              <a:spcAft>
                <a:spcPts val="0"/>
              </a:spcAft>
              <a:defRPr/>
            </a:pPr>
            <a:endParaRPr lang="en-US"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229600" cy="1143000"/>
          </a:xfrm>
        </p:spPr>
        <p:txBody>
          <a:bodyPr/>
          <a:lstStyle/>
          <a:p>
            <a:pPr eaLnBrk="1" hangingPunct="1"/>
            <a:r>
              <a:rPr lang="en-US" smtClean="0">
                <a:latin typeface="Times New Roman" pitchFamily="18" charset="0"/>
                <a:cs typeface="Times New Roman" pitchFamily="18" charset="0"/>
              </a:rPr>
              <a:t>Outline</a:t>
            </a:r>
          </a:p>
        </p:txBody>
      </p:sp>
      <p:sp>
        <p:nvSpPr>
          <p:cNvPr id="3" name="Content Placeholder 2"/>
          <p:cNvSpPr>
            <a:spLocks noGrp="1"/>
          </p:cNvSpPr>
          <p:nvPr>
            <p:ph idx="1"/>
          </p:nvPr>
        </p:nvSpPr>
        <p:spPr>
          <a:xfrm>
            <a:off x="628650" y="1338262"/>
            <a:ext cx="7886700" cy="5245100"/>
          </a:xfrm>
        </p:spPr>
        <p:txBody>
          <a:bodyPr rtlCol="0">
            <a:normAutofit fontScale="70000" lnSpcReduction="20000"/>
          </a:bodyPr>
          <a:lstStyle/>
          <a:p>
            <a:pPr eaLnBrk="1" fontAlgn="auto" hangingPunct="1">
              <a:spcAft>
                <a:spcPts val="0"/>
              </a:spcAft>
              <a:defRPr/>
            </a:pPr>
            <a:r>
              <a:rPr lang="en-US" dirty="0" smtClean="0">
                <a:latin typeface="Times New Roman" pitchFamily="18" charset="0"/>
                <a:cs typeface="Times New Roman" pitchFamily="18" charset="0"/>
              </a:rPr>
              <a:t>The 8086 String instructions</a:t>
            </a:r>
          </a:p>
          <a:p>
            <a:pPr lvl="1" eaLnBrk="1" fontAlgn="auto" hangingPunct="1">
              <a:spcAft>
                <a:spcPts val="0"/>
              </a:spcAft>
              <a:defRPr/>
            </a:pPr>
            <a:r>
              <a:rPr lang="en-US" dirty="0" smtClean="0">
                <a:latin typeface="Times New Roman" pitchFamily="18" charset="0"/>
                <a:cs typeface="Times New Roman" pitchFamily="18" charset="0"/>
              </a:rPr>
              <a:t>Moving a String</a:t>
            </a:r>
          </a:p>
          <a:p>
            <a:pPr lvl="1" eaLnBrk="1" fontAlgn="auto" hangingPunct="1">
              <a:spcAft>
                <a:spcPts val="0"/>
              </a:spcAft>
              <a:defRPr/>
            </a:pPr>
            <a:r>
              <a:rPr lang="en-US" dirty="0" smtClean="0">
                <a:latin typeface="Times New Roman" pitchFamily="18" charset="0"/>
                <a:cs typeface="Times New Roman" pitchFamily="18" charset="0"/>
              </a:rPr>
              <a:t>Using compare string byte to check password</a:t>
            </a:r>
          </a:p>
          <a:p>
            <a:pPr eaLnBrk="1" fontAlgn="auto" hangingPunct="1">
              <a:spcAft>
                <a:spcPts val="0"/>
              </a:spcAft>
              <a:defRPr/>
            </a:pPr>
            <a:r>
              <a:rPr lang="en-US" dirty="0" smtClean="0">
                <a:latin typeface="Times New Roman" pitchFamily="18" charset="0"/>
                <a:cs typeface="Times New Roman" pitchFamily="18" charset="0"/>
              </a:rPr>
              <a:t>Writing and using procedures</a:t>
            </a:r>
          </a:p>
          <a:p>
            <a:pPr lvl="1" eaLnBrk="1" fontAlgn="auto" hangingPunct="1">
              <a:spcAft>
                <a:spcPts val="0"/>
              </a:spcAft>
              <a:defRPr/>
            </a:pPr>
            <a:r>
              <a:rPr lang="en-US" dirty="0" smtClean="0">
                <a:latin typeface="Times New Roman" pitchFamily="18" charset="0"/>
                <a:cs typeface="Times New Roman" pitchFamily="18" charset="0"/>
              </a:rPr>
              <a:t>The CALL and RET instructions</a:t>
            </a:r>
          </a:p>
          <a:p>
            <a:pPr lvl="1" eaLnBrk="1" fontAlgn="auto" hangingPunct="1">
              <a:spcAft>
                <a:spcPts val="0"/>
              </a:spcAft>
              <a:defRPr/>
            </a:pPr>
            <a:r>
              <a:rPr lang="en-US" dirty="0" smtClean="0">
                <a:latin typeface="Times New Roman" pitchFamily="18" charset="0"/>
                <a:cs typeface="Times New Roman" pitchFamily="18" charset="0"/>
              </a:rPr>
              <a:t>The 8086 Stack</a:t>
            </a:r>
          </a:p>
          <a:p>
            <a:pPr lvl="1" eaLnBrk="1" fontAlgn="auto" hangingPunct="1">
              <a:spcAft>
                <a:spcPts val="0"/>
              </a:spcAft>
              <a:defRPr/>
            </a:pPr>
            <a:r>
              <a:rPr lang="en-US" dirty="0" smtClean="0">
                <a:latin typeface="Times New Roman" pitchFamily="18" charset="0"/>
                <a:cs typeface="Times New Roman" pitchFamily="18" charset="0"/>
              </a:rPr>
              <a:t>Using PUSH and POP</a:t>
            </a:r>
          </a:p>
          <a:p>
            <a:pPr lvl="1" eaLnBrk="1" fontAlgn="auto" hangingPunct="1">
              <a:spcAft>
                <a:spcPts val="0"/>
              </a:spcAft>
              <a:defRPr/>
            </a:pPr>
            <a:r>
              <a:rPr lang="en-US" dirty="0" smtClean="0">
                <a:latin typeface="Times New Roman" pitchFamily="18" charset="0"/>
                <a:cs typeface="Times New Roman" pitchFamily="18" charset="0"/>
              </a:rPr>
              <a:t>Passing parameters to and from procedures</a:t>
            </a:r>
          </a:p>
          <a:p>
            <a:pPr lvl="1" eaLnBrk="1" fontAlgn="auto" hangingPunct="1">
              <a:spcAft>
                <a:spcPts val="0"/>
              </a:spcAft>
              <a:defRPr/>
            </a:pPr>
            <a:r>
              <a:rPr lang="en-US" dirty="0" smtClean="0">
                <a:latin typeface="Times New Roman" pitchFamily="18" charset="0"/>
                <a:cs typeface="Times New Roman" pitchFamily="18" charset="0"/>
              </a:rPr>
              <a:t>Writing and debugging program containing procedures</a:t>
            </a:r>
          </a:p>
          <a:p>
            <a:pPr lvl="1" eaLnBrk="1" fontAlgn="auto" hangingPunct="1">
              <a:spcAft>
                <a:spcPts val="0"/>
              </a:spcAft>
              <a:defRPr/>
            </a:pPr>
            <a:r>
              <a:rPr lang="en-US" dirty="0" smtClean="0">
                <a:latin typeface="Times New Roman" pitchFamily="18" charset="0"/>
                <a:cs typeface="Times New Roman" pitchFamily="18" charset="0"/>
              </a:rPr>
              <a:t>Reentrant and Recursive procedures</a:t>
            </a:r>
          </a:p>
          <a:p>
            <a:pPr lvl="1" eaLnBrk="1" fontAlgn="auto" hangingPunct="1">
              <a:spcAft>
                <a:spcPts val="0"/>
              </a:spcAft>
              <a:defRPr/>
            </a:pPr>
            <a:r>
              <a:rPr lang="en-US" dirty="0" smtClean="0">
                <a:latin typeface="Times New Roman" pitchFamily="18" charset="0"/>
                <a:cs typeface="Times New Roman" pitchFamily="18" charset="0"/>
              </a:rPr>
              <a:t>Writing and Calling Far procedures</a:t>
            </a:r>
          </a:p>
          <a:p>
            <a:pPr lvl="1" eaLnBrk="1" fontAlgn="auto" hangingPunct="1">
              <a:spcAft>
                <a:spcPts val="0"/>
              </a:spcAft>
              <a:defRPr/>
            </a:pPr>
            <a:r>
              <a:rPr lang="en-US" dirty="0" smtClean="0">
                <a:latin typeface="Times New Roman" pitchFamily="18" charset="0"/>
                <a:cs typeface="Times New Roman" pitchFamily="18" charset="0"/>
              </a:rPr>
              <a:t>Accessing a procedure</a:t>
            </a:r>
          </a:p>
          <a:p>
            <a:pPr eaLnBrk="1" fontAlgn="auto" hangingPunct="1">
              <a:spcAft>
                <a:spcPts val="0"/>
              </a:spcAft>
              <a:defRPr/>
            </a:pPr>
            <a:r>
              <a:rPr lang="en-US" dirty="0" smtClean="0">
                <a:latin typeface="Times New Roman" pitchFamily="18" charset="0"/>
                <a:cs typeface="Times New Roman" pitchFamily="18" charset="0"/>
              </a:rPr>
              <a:t>Writing and using Assembler Macros</a:t>
            </a:r>
          </a:p>
          <a:p>
            <a:pPr lvl="1" eaLnBrk="1" fontAlgn="auto" hangingPunct="1">
              <a:spcAft>
                <a:spcPts val="0"/>
              </a:spcAft>
              <a:defRPr/>
            </a:pPr>
            <a:r>
              <a:rPr lang="en-US" dirty="0" smtClean="0">
                <a:latin typeface="Times New Roman" pitchFamily="18" charset="0"/>
                <a:cs typeface="Times New Roman" pitchFamily="18" charset="0"/>
              </a:rPr>
              <a:t>Comparison Macros and Procedures</a:t>
            </a:r>
          </a:p>
          <a:p>
            <a:pPr lvl="1" eaLnBrk="1" fontAlgn="auto" hangingPunct="1">
              <a:spcAft>
                <a:spcPts val="0"/>
              </a:spcAft>
              <a:defRPr/>
            </a:pPr>
            <a:r>
              <a:rPr lang="en-US" dirty="0" smtClean="0">
                <a:latin typeface="Times New Roman" pitchFamily="18" charset="0"/>
                <a:cs typeface="Times New Roman" pitchFamily="18" charset="0"/>
              </a:rPr>
              <a:t>Defining and calling a Macro without parameters</a:t>
            </a:r>
          </a:p>
          <a:p>
            <a:pPr lvl="1" eaLnBrk="1" fontAlgn="auto" hangingPunct="1">
              <a:spcAft>
                <a:spcPts val="0"/>
              </a:spcAft>
              <a:defRPr/>
            </a:pPr>
            <a:r>
              <a:rPr lang="en-US" dirty="0" smtClean="0">
                <a:latin typeface="Times New Roman" pitchFamily="18" charset="0"/>
                <a:cs typeface="Times New Roman" pitchFamily="18" charset="0"/>
              </a:rPr>
              <a:t>Passing parameters to Macros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62025" y="2549526"/>
            <a:ext cx="7886700" cy="1325563"/>
          </a:xfrm>
        </p:spPr>
        <p:txBody>
          <a:bodyPr/>
          <a:lstStyle/>
          <a:p>
            <a:pPr eaLnBrk="1" hangingPunct="1"/>
            <a:r>
              <a:rPr lang="en-US" smtClean="0"/>
              <a:t>Writing and using Assembler Macros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Comparison Macros and Procedures</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defRPr/>
            </a:pPr>
            <a:r>
              <a:rPr lang="en-US" dirty="0" smtClean="0"/>
              <a:t>A big advantage of using procedures is that the machine codes for the group of instruction in the procedures needs to be loaded in to main memory only once.</a:t>
            </a:r>
          </a:p>
          <a:p>
            <a:pPr eaLnBrk="1" fontAlgn="auto" hangingPunct="1">
              <a:spcAft>
                <a:spcPts val="0"/>
              </a:spcAft>
              <a:defRPr/>
            </a:pPr>
            <a:r>
              <a:rPr lang="en-US" dirty="0" smtClean="0"/>
              <a:t>Disadvantage using the procedures is the need for the stack.</a:t>
            </a:r>
          </a:p>
          <a:p>
            <a:pPr eaLnBrk="1" fontAlgn="auto" hangingPunct="1">
              <a:spcAft>
                <a:spcPts val="0"/>
              </a:spcAft>
              <a:defRPr/>
            </a:pPr>
            <a:r>
              <a:rPr lang="en-US" dirty="0" smtClean="0"/>
              <a:t>A macro is the group of instruction we bracket and give a name to at the start of the program.</a:t>
            </a:r>
          </a:p>
          <a:p>
            <a:pPr eaLnBrk="1" fontAlgn="auto" hangingPunct="1">
              <a:spcAft>
                <a:spcPts val="0"/>
              </a:spcAft>
              <a:defRPr/>
            </a:pPr>
            <a:r>
              <a:rPr lang="en-US" dirty="0" smtClean="0"/>
              <a:t>Using macro avoids the overhead time involved in calling and returning from a procedures.</a:t>
            </a:r>
          </a:p>
          <a:p>
            <a:pPr eaLnBrk="1" fontAlgn="auto" hangingPunct="1">
              <a:spcAft>
                <a:spcPts val="0"/>
              </a:spcAft>
              <a:defRPr/>
            </a:pPr>
            <a:r>
              <a:rPr lang="en-US" dirty="0" smtClean="0"/>
              <a:t>Disadvantage is that this will make the program take up more memory than using a procedure.</a:t>
            </a:r>
          </a:p>
          <a:p>
            <a:pPr eaLnBrk="1" fontAlgn="auto" hangingPunct="1">
              <a:spcAft>
                <a:spcPts val="0"/>
              </a:spcAft>
              <a:defRPr/>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Defining and calling a Macro without parameters</a:t>
            </a:r>
          </a:p>
        </p:txBody>
      </p:sp>
      <p:pic>
        <p:nvPicPr>
          <p:cNvPr id="25603" name="Content Placeholder 3"/>
          <p:cNvPicPr>
            <a:picLocks noGrp="1"/>
          </p:cNvPicPr>
          <p:nvPr>
            <p:ph idx="1"/>
          </p:nvPr>
        </p:nvPicPr>
        <p:blipFill>
          <a:blip r:embed="rId2"/>
          <a:srcRect/>
          <a:stretch>
            <a:fillRect/>
          </a:stretch>
        </p:blipFill>
        <p:spPr>
          <a:xfrm>
            <a:off x="628650" y="2057400"/>
            <a:ext cx="2333625" cy="40386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Passing parameters to Macros</a:t>
            </a:r>
          </a:p>
        </p:txBody>
      </p:sp>
      <p:sp>
        <p:nvSpPr>
          <p:cNvPr id="26627" name="Content Placeholder 2"/>
          <p:cNvSpPr>
            <a:spLocks noGrp="1"/>
          </p:cNvSpPr>
          <p:nvPr>
            <p:ph idx="1"/>
          </p:nvPr>
        </p:nvSpPr>
        <p:spPr>
          <a:xfrm>
            <a:off x="0" y="1447800"/>
            <a:ext cx="3733800" cy="4351338"/>
          </a:xfrm>
        </p:spPr>
        <p:txBody>
          <a:bodyPr/>
          <a:lstStyle/>
          <a:p>
            <a:pPr eaLnBrk="1" hangingPunct="1"/>
            <a:r>
              <a:rPr lang="en-US" sz="2800" dirty="0" smtClean="0"/>
              <a:t>The words NUMBER, SOURCE and DESTINATION are called as the dummy variables. When we call the macro, values from the calling statements will be put in the instruction in place of the dummies.</a:t>
            </a:r>
          </a:p>
          <a:p>
            <a:pPr eaLnBrk="1" hangingPunct="1"/>
            <a:endParaRPr lang="en-US" sz="2800" dirty="0" smtClean="0"/>
          </a:p>
        </p:txBody>
      </p:sp>
      <p:pic>
        <p:nvPicPr>
          <p:cNvPr id="26628" name="Picture 3"/>
          <p:cNvPicPr>
            <a:picLocks noChangeAspect="1" noChangeArrowheads="1"/>
          </p:cNvPicPr>
          <p:nvPr/>
        </p:nvPicPr>
        <p:blipFill>
          <a:blip r:embed="rId2"/>
          <a:srcRect/>
          <a:stretch>
            <a:fillRect/>
          </a:stretch>
        </p:blipFill>
        <p:spPr bwMode="auto">
          <a:xfrm>
            <a:off x="3962400" y="1600200"/>
            <a:ext cx="4800600" cy="3736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4000" dirty="0" smtClean="0">
                <a:latin typeface="Times New Roman" pitchFamily="18" charset="0"/>
                <a:cs typeface="Times New Roman" pitchFamily="18" charset="0"/>
              </a:rPr>
              <a:t>The 8086 String instructions</a:t>
            </a:r>
          </a:p>
        </p:txBody>
      </p:sp>
      <p:sp>
        <p:nvSpPr>
          <p:cNvPr id="5123" name="Content Placeholder 2"/>
          <p:cNvSpPr>
            <a:spLocks noGrp="1"/>
          </p:cNvSpPr>
          <p:nvPr>
            <p:ph idx="1"/>
          </p:nvPr>
        </p:nvSpPr>
        <p:spPr/>
        <p:txBody>
          <a:bodyPr/>
          <a:lstStyle/>
          <a:p>
            <a:pPr eaLnBrk="1" hangingPunct="1"/>
            <a:r>
              <a:rPr lang="en-US" sz="2800" dirty="0" smtClean="0">
                <a:latin typeface="Times New Roman" pitchFamily="18" charset="0"/>
                <a:cs typeface="Times New Roman" pitchFamily="18" charset="0"/>
              </a:rPr>
              <a:t>A string is the series of bytes stored in successive memory locations.</a:t>
            </a:r>
          </a:p>
          <a:p>
            <a:pPr eaLnBrk="1" hangingPunct="1"/>
            <a:r>
              <a:rPr lang="en-US" sz="2800" dirty="0" smtClean="0">
                <a:latin typeface="Times New Roman" pitchFamily="18" charset="0"/>
                <a:cs typeface="Times New Roman" pitchFamily="18" charset="0"/>
              </a:rPr>
              <a:t>Word processor or text editor programs can be used to create strings.</a:t>
            </a:r>
          </a:p>
          <a:p>
            <a:pPr eaLnBrk="1" hangingPunct="1"/>
            <a:r>
              <a:rPr lang="en-US" sz="2800" dirty="0" smtClean="0">
                <a:latin typeface="Times New Roman" pitchFamily="18" charset="0"/>
                <a:cs typeface="Times New Roman" pitchFamily="18" charset="0"/>
              </a:rPr>
              <a:t>These programs have facility to search through the text.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Moving a String(contd.)</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dirty="0" smtClean="0">
                <a:latin typeface="Times New Roman" pitchFamily="18" charset="0"/>
                <a:cs typeface="Times New Roman" pitchFamily="18" charset="0"/>
              </a:rPr>
              <a:t>Definition:</a:t>
            </a:r>
          </a:p>
          <a:p>
            <a:pPr lvl="1" eaLnBrk="1" fontAlgn="auto" hangingPunct="1">
              <a:spcAft>
                <a:spcPts val="0"/>
              </a:spcAft>
              <a:defRPr/>
            </a:pPr>
            <a:r>
              <a:rPr lang="en-US" dirty="0" smtClean="0">
                <a:latin typeface="Times New Roman" pitchFamily="18" charset="0"/>
                <a:cs typeface="Times New Roman" pitchFamily="18" charset="0"/>
              </a:rPr>
              <a:t>You have a string of ASCII characters in successive memory locations in data segment, and you want to move the string to some new location in the data segment.</a:t>
            </a:r>
          </a:p>
          <a:p>
            <a:pPr eaLnBrk="1" fontAlgn="auto" hangingPunct="1">
              <a:spcAft>
                <a:spcPts val="0"/>
              </a:spcAft>
              <a:defRPr/>
            </a:pPr>
            <a:r>
              <a:rPr lang="en-US" dirty="0" smtClean="0">
                <a:latin typeface="Times New Roman" pitchFamily="18" charset="0"/>
                <a:cs typeface="Times New Roman" pitchFamily="18" charset="0"/>
              </a:rPr>
              <a:t>Basic pseudo code:</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REPEAT</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MOVE BYTE FROM SOURCE STRING</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		TO DESTINATION STRING</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UNTIL ALL BYTES MOVED</a:t>
            </a:r>
          </a:p>
          <a:p>
            <a:pPr eaLnBrk="1" fontAlgn="auto" hangingPunct="1">
              <a:spcAft>
                <a:spcPts val="0"/>
              </a:spcAft>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Moving a String(contd.)</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defRPr/>
            </a:pPr>
            <a:r>
              <a:rPr lang="en-US" dirty="0" smtClean="0">
                <a:latin typeface="Times New Roman" pitchFamily="18" charset="0"/>
                <a:cs typeface="Times New Roman" pitchFamily="18" charset="0"/>
              </a:rPr>
              <a:t>The basic pseudo code doesn’t help much in understanding how the algorithm will be implemented.</a:t>
            </a:r>
          </a:p>
          <a:p>
            <a:pPr eaLnBrk="1" fontAlgn="auto" hangingPunct="1">
              <a:spcAft>
                <a:spcPts val="0"/>
              </a:spcAft>
              <a:defRPr/>
            </a:pPr>
            <a:r>
              <a:rPr lang="en-US" dirty="0" smtClean="0">
                <a:latin typeface="Times New Roman" pitchFamily="18" charset="0"/>
                <a:cs typeface="Times New Roman" pitchFamily="18" charset="0"/>
              </a:rPr>
              <a:t>Expanded code:</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INITIALIZE SOURCE POINTER, SI</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INITIALIZE DESTINATION POINTER, DI</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INITIALIZE COUNTER, CX</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REPEAT</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	COPY BYTE FROM SOURCE TO DESTINATION</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	INCREMENT SOURCE POINTER</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	INCREMENT DESTINATION POINTER</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	DECREMENT COUNTER</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UNTIL COUNTER=0</a:t>
            </a:r>
          </a:p>
          <a:p>
            <a:pPr eaLnBrk="1" fontAlgn="auto" hangingPunct="1">
              <a:spcAft>
                <a:spcPts val="0"/>
              </a:spcAft>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Using compare string byte to check password(contd.)</a:t>
            </a:r>
          </a:p>
        </p:txBody>
      </p:sp>
      <p:sp>
        <p:nvSpPr>
          <p:cNvPr id="8195" name="Content Placeholder 2"/>
          <p:cNvSpPr>
            <a:spLocks noGrp="1"/>
          </p:cNvSpPr>
          <p:nvPr>
            <p:ph idx="1"/>
          </p:nvPr>
        </p:nvSpPr>
        <p:spPr/>
        <p:txBody>
          <a:bodyPr/>
          <a:lstStyle/>
          <a:p>
            <a:pPr eaLnBrk="1" hangingPunct="1"/>
            <a:r>
              <a:rPr lang="en-US" smtClean="0">
                <a:latin typeface="Times New Roman" pitchFamily="18" charset="0"/>
                <a:cs typeface="Times New Roman" pitchFamily="18" charset="0"/>
              </a:rPr>
              <a:t>Definition:</a:t>
            </a:r>
          </a:p>
          <a:p>
            <a:pPr lvl="1" eaLnBrk="1" hangingPunct="1"/>
            <a:r>
              <a:rPr lang="en-US" smtClean="0">
                <a:latin typeface="Times New Roman" pitchFamily="18" charset="0"/>
                <a:cs typeface="Times New Roman" pitchFamily="18" charset="0"/>
              </a:rPr>
              <a:t>We want to compare a user entered password to the correct password stored in the memory. If the passwords do not match we want to sound an alarm and If the passwords matches we will allow access to computer for that user.</a:t>
            </a:r>
          </a:p>
          <a:p>
            <a:pPr eaLnBrk="1" hangingPunct="1"/>
            <a:r>
              <a:rPr lang="en-US" smtClean="0">
                <a:latin typeface="Times New Roman" pitchFamily="18" charset="0"/>
                <a:cs typeface="Times New Roman" pitchFamily="18" charset="0"/>
              </a:rPr>
              <a:t>Need:</a:t>
            </a:r>
          </a:p>
          <a:p>
            <a:pPr lvl="1" eaLnBrk="1" hangingPunct="1"/>
            <a:r>
              <a:rPr lang="en-US" smtClean="0">
                <a:latin typeface="Times New Roman" pitchFamily="18" charset="0"/>
                <a:cs typeface="Times New Roman" pitchFamily="18" charset="0"/>
              </a:rPr>
              <a:t>REPEAT-UNTIL</a:t>
            </a:r>
          </a:p>
          <a:p>
            <a:pPr lvl="1" eaLnBrk="1" hangingPunct="1"/>
            <a:r>
              <a:rPr lang="en-US" smtClean="0">
                <a:latin typeface="Times New Roman" pitchFamily="18" charset="0"/>
                <a:cs typeface="Times New Roman" pitchFamily="18" charset="0"/>
              </a:rPr>
              <a:t>Compare String instruction CMPS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Using compare string byte to check password - Code</a:t>
            </a:r>
          </a:p>
        </p:txBody>
      </p:sp>
      <p:sp>
        <p:nvSpPr>
          <p:cNvPr id="3" name="Content Placeholder 2"/>
          <p:cNvSpPr>
            <a:spLocks noGrp="1"/>
          </p:cNvSpPr>
          <p:nvPr>
            <p:ph idx="1"/>
          </p:nvPr>
        </p:nvSpPr>
        <p:spPr>
          <a:xfrm>
            <a:off x="628650" y="1690688"/>
            <a:ext cx="7886700" cy="4951412"/>
          </a:xfrm>
        </p:spPr>
        <p:txBody>
          <a:bodyPr rtlCol="0">
            <a:normAutofit fontScale="62500" lnSpcReduction="20000"/>
          </a:bodyPr>
          <a:lstStyle/>
          <a:p>
            <a:pPr eaLnBrk="1" fontAlgn="auto" hangingPunct="1">
              <a:spcAft>
                <a:spcPts val="0"/>
              </a:spcAft>
              <a:defRPr/>
            </a:pPr>
            <a:r>
              <a:rPr lang="en-US" b="1" dirty="0" smtClean="0">
                <a:latin typeface="Times New Roman" pitchFamily="18" charset="0"/>
                <a:cs typeface="Times New Roman" pitchFamily="18" charset="0"/>
              </a:rPr>
              <a:t>Code:</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INITIALIZE PORT DEVICE FOR OUTPUT</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INTIALIZE SOURCE POINTER-SI</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INITALIZE DESTINATION POINTER-DI</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INITIALIZE COUNTER-CX</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REPEAT</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	COMPARE SOURCE BYTE WITH DESTINATION BYTE</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	INCREMENT SOURCE POINTER</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	INCREMENT DESTINATION POINTER</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	DECREMENT COUNTER</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UNTIL (STRING BYTES NOT EQUAL) OR (CX=0)</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IF STRING BYTES NOT EQUAL THEN</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	SOUND ALARM</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STOP</a:t>
            </a:r>
          </a:p>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ELSE DO NEXT MAINLINE INSTRUCTION</a:t>
            </a:r>
          </a:p>
          <a:p>
            <a:pPr eaLnBrk="1" fontAlgn="auto" hangingPunct="1">
              <a:spcAft>
                <a:spcPts val="0"/>
              </a:spcAft>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Writing and using procedures</a:t>
            </a:r>
          </a:p>
        </p:txBody>
      </p:sp>
      <p:sp>
        <p:nvSpPr>
          <p:cNvPr id="3" name="Content Placeholder 2"/>
          <p:cNvSpPr>
            <a:spLocks noGrp="1"/>
          </p:cNvSpPr>
          <p:nvPr>
            <p:ph idx="1"/>
          </p:nvPr>
        </p:nvSpPr>
        <p:spPr/>
        <p:txBody>
          <a:bodyPr rtlCol="0">
            <a:normAutofit/>
          </a:bodyPr>
          <a:lstStyle/>
          <a:p>
            <a:pPr marL="0" indent="0" eaLnBrk="1" fontAlgn="auto" hangingPunct="1">
              <a:lnSpc>
                <a:spcPct val="150000"/>
              </a:lnSpc>
              <a:spcAft>
                <a:spcPts val="0"/>
              </a:spcAft>
              <a:buFont typeface="Arial" pitchFamily="34" charset="0"/>
              <a:buNone/>
              <a:defRPr/>
            </a:pPr>
            <a:r>
              <a:rPr lang="en-US" dirty="0" smtClean="0">
                <a:latin typeface="Times New Roman" pitchFamily="18" charset="0"/>
                <a:cs typeface="Times New Roman" pitchFamily="18" charset="0"/>
              </a:rPr>
              <a:t>• Avoid writing the same sequence of instruction again and again.</a:t>
            </a:r>
          </a:p>
          <a:p>
            <a:pPr marL="0" indent="0" eaLnBrk="1" fontAlgn="auto" hangingPunct="1">
              <a:lnSpc>
                <a:spcPct val="150000"/>
              </a:lnSpc>
              <a:spcAft>
                <a:spcPts val="0"/>
              </a:spcAft>
              <a:buFont typeface="Arial" pitchFamily="34" charset="0"/>
              <a:buNone/>
              <a:defRPr/>
            </a:pPr>
            <a:r>
              <a:rPr lang="en-US" dirty="0" smtClean="0">
                <a:latin typeface="Times New Roman" pitchFamily="18" charset="0"/>
                <a:cs typeface="Times New Roman" pitchFamily="18" charset="0"/>
              </a:rPr>
              <a:t>• Write it in a separate subprogram and call that subprogram </a:t>
            </a:r>
            <a:r>
              <a:rPr lang="en-US" dirty="0" smtClean="0">
                <a:latin typeface="Times New Roman" pitchFamily="18" charset="0"/>
                <a:cs typeface="Times New Roman" pitchFamily="18" charset="0"/>
              </a:rPr>
              <a:t>whenever </a:t>
            </a:r>
            <a:r>
              <a:rPr lang="en-US" dirty="0" smtClean="0">
                <a:latin typeface="Times New Roman" pitchFamily="18" charset="0"/>
                <a:cs typeface="Times New Roman" pitchFamily="18" charset="0"/>
              </a:rPr>
              <a:t>necessary.</a:t>
            </a:r>
          </a:p>
          <a:p>
            <a:pPr marL="0" indent="0" eaLnBrk="1" fontAlgn="auto" hangingPunct="1">
              <a:lnSpc>
                <a:spcPct val="150000"/>
              </a:lnSpc>
              <a:spcAft>
                <a:spcPts val="0"/>
              </a:spcAft>
              <a:buFont typeface="Arial" pitchFamily="34" charset="0"/>
              <a:buNone/>
              <a:defRPr/>
            </a:pPr>
            <a:r>
              <a:rPr lang="en-US" dirty="0" smtClean="0">
                <a:latin typeface="Times New Roman" pitchFamily="18" charset="0"/>
                <a:cs typeface="Times New Roman" pitchFamily="18" charset="0"/>
              </a:rPr>
              <a:t>• For that CALL instruction is used.</a:t>
            </a:r>
          </a:p>
          <a:p>
            <a:pPr eaLnBrk="1" fontAlgn="auto" hangingPunct="1">
              <a:lnSpc>
                <a:spcPct val="150000"/>
              </a:lnSpc>
              <a:spcAft>
                <a:spcPts val="0"/>
              </a:spcAft>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28600" y="274638"/>
            <a:ext cx="8534400" cy="1143000"/>
          </a:xfrm>
        </p:spPr>
        <p:txBody>
          <a:bodyPr/>
          <a:lstStyle/>
          <a:p>
            <a:pPr eaLnBrk="1" hangingPunct="1"/>
            <a:r>
              <a:rPr lang="en-US" sz="4000" dirty="0" smtClean="0">
                <a:latin typeface="Times New Roman" pitchFamily="18" charset="0"/>
                <a:cs typeface="Times New Roman" pitchFamily="18" charset="0"/>
              </a:rPr>
              <a:t>The CALL and RET instructions(contd.)</a:t>
            </a:r>
          </a:p>
        </p:txBody>
      </p:sp>
      <p:sp>
        <p:nvSpPr>
          <p:cNvPr id="3" name="Content Placeholder 2"/>
          <p:cNvSpPr>
            <a:spLocks noGrp="1"/>
          </p:cNvSpPr>
          <p:nvPr>
            <p:ph idx="1"/>
          </p:nvPr>
        </p:nvSpPr>
        <p:spPr>
          <a:xfrm>
            <a:off x="457200" y="1600200"/>
            <a:ext cx="8305800" cy="4525963"/>
          </a:xfrm>
        </p:spPr>
        <p:txBody>
          <a:bodyPr rtlCol="0">
            <a:normAutofit/>
          </a:bodyPr>
          <a:lstStyle/>
          <a:p>
            <a:pPr marL="0" indent="0" eaLnBrk="1" fontAlgn="auto" hangingPunct="1">
              <a:spcAft>
                <a:spcPts val="0"/>
              </a:spcAft>
              <a:buFont typeface="Arial" pitchFamily="34" charset="0"/>
              <a:buNone/>
              <a:defRPr/>
            </a:pPr>
            <a:r>
              <a:rPr lang="en-US" dirty="0" smtClean="0">
                <a:latin typeface="Times New Roman" pitchFamily="18" charset="0"/>
                <a:cs typeface="Times New Roman" pitchFamily="18" charset="0"/>
              </a:rPr>
              <a:t>The CALL Instruction:</a:t>
            </a:r>
          </a:p>
          <a:p>
            <a:pPr eaLnBrk="1" fontAlgn="auto" hangingPunct="1">
              <a:spcAft>
                <a:spcPts val="0"/>
              </a:spcAft>
              <a:defRPr/>
            </a:pPr>
            <a:r>
              <a:rPr lang="en-US" dirty="0" smtClean="0">
                <a:latin typeface="Times New Roman" pitchFamily="18" charset="0"/>
                <a:cs typeface="Times New Roman" pitchFamily="18" charset="0"/>
              </a:rPr>
              <a:t>Stores the address of the next instruction to be executed after the CALL instruction to stack. This address is called as the return address.</a:t>
            </a:r>
          </a:p>
          <a:p>
            <a:pPr eaLnBrk="1" fontAlgn="auto" hangingPunct="1">
              <a:spcAft>
                <a:spcPts val="0"/>
              </a:spcAft>
              <a:defRPr/>
            </a:pPr>
            <a:r>
              <a:rPr lang="en-US" dirty="0" smtClean="0">
                <a:latin typeface="Times New Roman" pitchFamily="18" charset="0"/>
                <a:cs typeface="Times New Roman" pitchFamily="18" charset="0"/>
              </a:rPr>
              <a:t>Then it changes the content of the instruction pointer register and in some cases the content of the code segment register to contain the starting address of the procedure</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1150</TotalTime>
  <Words>1144</Words>
  <Application>Microsoft Office PowerPoint</Application>
  <PresentationFormat>On-screen Show (4:3)</PresentationFormat>
  <Paragraphs>129</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Intel 8086 MICROPROCESSOR ARCHITECTURE</vt:lpstr>
      <vt:lpstr>Outline</vt:lpstr>
      <vt:lpstr>The 8086 String instructions</vt:lpstr>
      <vt:lpstr>Moving a String(contd.)</vt:lpstr>
      <vt:lpstr>Moving a String(contd.)</vt:lpstr>
      <vt:lpstr>Using compare string byte to check password(contd.)</vt:lpstr>
      <vt:lpstr>Using compare string byte to check password - Code</vt:lpstr>
      <vt:lpstr>Writing and using procedures</vt:lpstr>
      <vt:lpstr>The CALL and RET instructions(contd.)</vt:lpstr>
      <vt:lpstr>The CALL and RET instructions(contd.)</vt:lpstr>
      <vt:lpstr>The CALL and RET instructions(contd.)</vt:lpstr>
      <vt:lpstr>The CALL and RET instructions</vt:lpstr>
      <vt:lpstr>The 8086 Stack</vt:lpstr>
      <vt:lpstr>Using PUSH and POP</vt:lpstr>
      <vt:lpstr>Passing parameters to and from procedures</vt:lpstr>
      <vt:lpstr>Writing and debugging programs containing procedures</vt:lpstr>
      <vt:lpstr>Reentrant and Recursive procedures</vt:lpstr>
      <vt:lpstr>Writing and Calling Far procedures</vt:lpstr>
      <vt:lpstr>Accessing Procedure</vt:lpstr>
      <vt:lpstr>Writing and using Assembler Macros</vt:lpstr>
      <vt:lpstr>Comparison Macros and Procedures</vt:lpstr>
      <vt:lpstr>Defining and calling a Macro without parameters</vt:lpstr>
      <vt:lpstr>Passing parameters to Macros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SSETSEC019</dc:creator>
  <cp:lastModifiedBy>user</cp:lastModifiedBy>
  <cp:revision>70</cp:revision>
  <cp:lastPrinted>1601-01-01T00:00:00Z</cp:lastPrinted>
  <dcterms:created xsi:type="dcterms:W3CDTF">1601-01-01T00:00:00Z</dcterms:created>
  <dcterms:modified xsi:type="dcterms:W3CDTF">2014-08-21T07:57:05Z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