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tags/tag14.xml" ContentType="application/vnd.openxmlformats-officedocument.presentationml.tags+xml"/>
  <Override PartName="/ppt/tags/tag12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tags/tag13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1.xml" ContentType="application/vnd.openxmlformats-officedocument.presentationml.tag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09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346" r:id="rId9"/>
    <p:sldId id="307" r:id="rId10"/>
    <p:sldId id="308" r:id="rId11"/>
    <p:sldId id="309" r:id="rId12"/>
    <p:sldId id="310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333" r:id="rId29"/>
    <p:sldId id="334" r:id="rId30"/>
    <p:sldId id="335" r:id="rId31"/>
    <p:sldId id="336" r:id="rId32"/>
    <p:sldId id="337" r:id="rId33"/>
    <p:sldId id="338" r:id="rId34"/>
    <p:sldId id="339" r:id="rId35"/>
    <p:sldId id="340" r:id="rId36"/>
    <p:sldId id="341" r:id="rId37"/>
    <p:sldId id="342" r:id="rId38"/>
    <p:sldId id="343" r:id="rId39"/>
    <p:sldId id="344" r:id="rId40"/>
    <p:sldId id="345" r:id="rId41"/>
    <p:sldId id="266" r:id="rId42"/>
    <p:sldId id="267" r:id="rId43"/>
    <p:sldId id="268" r:id="rId44"/>
    <p:sldId id="347" r:id="rId45"/>
    <p:sldId id="269" r:id="rId46"/>
    <p:sldId id="270" r:id="rId47"/>
    <p:sldId id="271" r:id="rId48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FF99CC"/>
    <a:srgbClr val="D60093"/>
    <a:srgbClr val="000099"/>
    <a:srgbClr val="FF3300"/>
    <a:srgbClr val="DA0000"/>
    <a:srgbClr val="990099"/>
    <a:srgbClr val="69B365"/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3740" autoAdjust="0"/>
  </p:normalViewPr>
  <p:slideViewPr>
    <p:cSldViewPr>
      <p:cViewPr varScale="1">
        <p:scale>
          <a:sx n="69" d="100"/>
          <a:sy n="69" d="100"/>
        </p:scale>
        <p:origin x="-133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9C59DB46-DB5D-4035-A035-B7E57CE49B74}" type="datetimeFigureOut">
              <a:rPr lang="en-US"/>
              <a:pPr>
                <a:defRPr/>
              </a:pPr>
              <a:t>2/8/2018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77185F17-BA87-4A72-AB71-BC51907C07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60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FD5A4A8C-0CC2-41AF-A084-F109907756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01C0AB-B812-47C8-91BC-19D8650BDC4B}" type="slidenum">
              <a:rPr lang="en-US" smtClean="0">
                <a:latin typeface="Arial" charset="0"/>
              </a:rPr>
              <a:pPr/>
              <a:t>1</a:t>
            </a:fld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MICROPROCESSORS &amp; MICROCONTROLLERS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FCB5A-FB12-43A6-A28E-5828B0DC3F1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MICROPROCESSORS &amp; MICROCONTROLLERS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1BA3BC-E187-48E0-95F8-F4AB85F1F1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MICROPROCESSORS &amp; MICROCONTROLLERS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DF49F8-3307-4698-B79B-311CF68A20C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MICROPROCESSORS &amp; MICROCONTROLLERS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9AEA68-2C6A-417B-B8F2-BA27680885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MICROPROCESSORS &amp; MICROCONTROLLERS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E9A911-9739-4098-A9CA-E932A19C27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MICROPROCESSORS &amp; MICROCONTROLLERS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A6BC19-E02A-40E1-A9F1-B38EEF62BF8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MICROPROCESSORS &amp; MICROCONTROLLERS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9D084C-7803-42C8-B6B5-1892FFEA55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MICROPROCESSORS &amp; MICROCONTROLLERS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680389-1196-49CC-AEA9-317FB6E6A0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MICROPROCESSORS &amp; MICROCONTROLLERS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019072-7AE8-424F-B8E4-BE12A274B3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MICROPROCESSORS &amp; MICROCONTROLLERS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B836C2-CBFA-4B25-BBE4-FDAC87591D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MICROPROCESSORS &amp; MICROCONTROLLERS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611DF1-BF06-4BF9-A3F3-08DFB7628F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MICROPROCESSORS &amp; MICROCONTROLLERS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CFD92821-DBEF-49B6-9741-48D2CF465E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</p:sldLayoutIdLst>
  <p:transition/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77000"/>
            <a:ext cx="9144000" cy="381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/>
          <a:lstStyle/>
          <a:p>
            <a:pPr algn="l">
              <a:defRPr/>
            </a:pPr>
            <a:r>
              <a:rPr lang="en-US" dirty="0"/>
              <a:t>MICROPROCESSORS &amp; MICROCONTROLLERS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Intel 8086</a:t>
            </a:r>
            <a:br>
              <a:rPr lang="en-US" dirty="0" smtClean="0"/>
            </a:br>
            <a:r>
              <a:rPr lang="en-US" dirty="0" smtClean="0"/>
              <a:t>MICROPROCESSOR</a:t>
            </a:r>
            <a:br>
              <a:rPr lang="en-US" dirty="0" smtClean="0"/>
            </a:br>
            <a:r>
              <a:rPr lang="en-US" dirty="0" smtClean="0"/>
              <a:t>ARCHITECTURE</a:t>
            </a:r>
          </a:p>
        </p:txBody>
      </p:sp>
      <p:sp>
        <p:nvSpPr>
          <p:cNvPr id="3078" name="Subtitle 9"/>
          <p:cNvSpPr>
            <a:spLocks noGrp="1"/>
          </p:cNvSpPr>
          <p:nvPr>
            <p:ph type="subTitle" idx="1"/>
          </p:nvPr>
        </p:nvSpPr>
        <p:spPr>
          <a:xfrm>
            <a:off x="533400" y="1981200"/>
            <a:ext cx="7848600" cy="1752600"/>
          </a:xfrm>
        </p:spPr>
        <p:txBody>
          <a:bodyPr/>
          <a:lstStyle/>
          <a:p>
            <a:pPr eaLnBrk="1" hangingPunct="1"/>
            <a:r>
              <a:rPr lang="en-US" sz="40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8086 System Connections, Timing, &amp; Troubleshooting </a:t>
            </a:r>
          </a:p>
        </p:txBody>
      </p:sp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590800" cy="501650"/>
          </a:xfrm>
        </p:spPr>
        <p:txBody>
          <a:bodyPr/>
          <a:lstStyle/>
          <a:p>
            <a:pPr>
              <a:defRPr/>
            </a:pPr>
            <a:fld id="{3192B054-6C91-47D1-BB13-01CC518ADA4F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8600" y="760413"/>
            <a:ext cx="79248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81000" y="836613"/>
            <a:ext cx="79248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28600" y="7620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Minimum-Mode and Maximum-</a:t>
            </a:r>
            <a:br>
              <a:rPr lang="en-US" altLang="zh-TW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Mode System (cont.)</a:t>
            </a:r>
            <a:endParaRPr lang="zh-TW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267" name="Picture 2" descr="c:\windows\TEMP\~AUT0006.bmp"/>
          <p:cNvPicPr>
            <a:picLocks noGrp="1" noChangeAspect="1" noChangeArrowheads="1"/>
          </p:cNvPicPr>
          <p:nvPr>
            <p:ph idx="1"/>
            <p:custDataLst>
              <p:tags r:id="rId3"/>
            </p:custDataLst>
          </p:nvPr>
        </p:nvPicPr>
        <p:blipFill>
          <a:blip r:embed="rId6"/>
          <a:srcRect b="8298"/>
          <a:stretch>
            <a:fillRect/>
          </a:stretch>
        </p:blipFill>
        <p:spPr>
          <a:xfrm>
            <a:off x="2859109" y="1295400"/>
            <a:ext cx="3922691" cy="5137404"/>
          </a:xfrm>
          <a:noFill/>
        </p:spPr>
      </p:pic>
      <p:sp>
        <p:nvSpPr>
          <p:cNvPr id="11268" name="矩形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57200" y="6267450"/>
            <a:ext cx="79136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dirty="0"/>
              <a:t>Signals common to both minimum and maximum mode</a:t>
            </a:r>
            <a:endParaRPr lang="zh-TW" alt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標題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Minimum-Mode and Maximum-</a:t>
            </a:r>
            <a:br>
              <a:rPr lang="en-US" altLang="zh-TW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Mode System (cont.)</a:t>
            </a:r>
            <a:endParaRPr lang="zh-TW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291" name="Picture 2" descr="c:\windows\TEMP\~AUT0005.bmp"/>
          <p:cNvPicPr>
            <a:picLocks noGrp="1" noChangeAspect="1" noChangeArrowheads="1"/>
          </p:cNvPicPr>
          <p:nvPr>
            <p:ph idx="1"/>
            <p:custDataLst>
              <p:tags r:id="rId3"/>
            </p:custDataLst>
          </p:nvPr>
        </p:nvPicPr>
        <p:blipFill>
          <a:blip r:embed="rId6"/>
          <a:srcRect b="46188"/>
          <a:stretch>
            <a:fillRect/>
          </a:stretch>
        </p:blipFill>
        <p:spPr>
          <a:xfrm>
            <a:off x="2231499" y="1143000"/>
            <a:ext cx="4912251" cy="4851400"/>
          </a:xfrm>
          <a:noFill/>
        </p:spPr>
      </p:pic>
      <p:sp>
        <p:nvSpPr>
          <p:cNvPr id="12292" name="矩形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132138" y="6021388"/>
            <a:ext cx="37941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dirty="0"/>
              <a:t>Unique minimum-mode signals</a:t>
            </a:r>
            <a:endParaRPr lang="zh-TW" alt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Minimum-Mode and Maximum-</a:t>
            </a:r>
            <a:br>
              <a:rPr lang="en-US" altLang="zh-TW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Mode System (cont.)</a:t>
            </a:r>
            <a:endParaRPr lang="zh-TW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315" name="Picture 2" descr="c:\windows\TEMP\~AUT0005.bmp"/>
          <p:cNvPicPr>
            <a:picLocks noGrp="1" noChangeAspect="1" noChangeArrowheads="1"/>
          </p:cNvPicPr>
          <p:nvPr>
            <p:ph idx="1"/>
            <p:custDataLst>
              <p:tags r:id="rId3"/>
            </p:custDataLst>
          </p:nvPr>
        </p:nvPicPr>
        <p:blipFill>
          <a:blip r:embed="rId6"/>
          <a:srcRect t="61964" b="3691"/>
          <a:stretch>
            <a:fillRect/>
          </a:stretch>
        </p:blipFill>
        <p:spPr>
          <a:xfrm>
            <a:off x="1633015" y="1524000"/>
            <a:ext cx="6221935" cy="3921125"/>
          </a:xfrm>
          <a:noFill/>
        </p:spPr>
      </p:pic>
      <p:sp>
        <p:nvSpPr>
          <p:cNvPr id="13316" name="矩形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059113" y="5732463"/>
            <a:ext cx="38592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dirty="0"/>
              <a:t>Unique maximum-mode signals</a:t>
            </a:r>
            <a:endParaRPr lang="zh-TW" alt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>
                <a:solidFill>
                  <a:schemeClr val="tx2">
                    <a:shade val="85000"/>
                    <a:satMod val="150000"/>
                  </a:schemeClr>
                </a:solidFill>
              </a:rPr>
              <a:t>AD</a:t>
            </a:r>
            <a:r>
              <a:rPr baseline="-25000">
                <a:solidFill>
                  <a:schemeClr val="tx2">
                    <a:shade val="85000"/>
                    <a:satMod val="150000"/>
                  </a:schemeClr>
                </a:solidFill>
              </a:rPr>
              <a:t>0</a:t>
            </a:r>
            <a:r>
              <a:rPr>
                <a:solidFill>
                  <a:schemeClr val="tx2">
                    <a:shade val="85000"/>
                    <a:satMod val="150000"/>
                  </a:schemeClr>
                </a:solidFill>
              </a:rPr>
              <a:t> – </a:t>
            </a:r>
            <a: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  <a:t>AD</a:t>
            </a:r>
            <a:r>
              <a:rPr baseline="-25000" smtClean="0">
                <a:solidFill>
                  <a:schemeClr val="tx2">
                    <a:shade val="85000"/>
                    <a:satMod val="150000"/>
                  </a:schemeClr>
                </a:solidFill>
              </a:rPr>
              <a:t>15</a:t>
            </a:r>
            <a: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  <a:t> </a:t>
            </a:r>
            <a:b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</a:br>
            <a:r>
              <a:rPr sz="2400" smtClean="0">
                <a:solidFill>
                  <a:schemeClr val="accent2">
                    <a:lumMod val="75000"/>
                  </a:schemeClr>
                </a:solidFill>
              </a:rPr>
              <a:t>Pin 16-2, 39 (Bi-directional)</a:t>
            </a:r>
            <a:endParaRPr baseline="-25000">
              <a:solidFill>
                <a:schemeClr val="tx2">
                  <a:shade val="85000"/>
                  <a:satMod val="1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10200" cy="4525963"/>
          </a:xfrm>
        </p:spPr>
        <p:txBody>
          <a:bodyPr>
            <a:normAutofit fontScale="85000" lnSpcReduction="20000"/>
          </a:bodyPr>
          <a:lstStyle/>
          <a:p>
            <a:pPr indent="-274320" eaLnBrk="1" fontAlgn="auto" hangingPunct="1">
              <a:spcBef>
                <a:spcPts val="0"/>
              </a:spcBef>
              <a:spcAft>
                <a:spcPts val="1800"/>
              </a:spcAft>
              <a:defRPr/>
            </a:pPr>
            <a:r>
              <a:rPr lang="en-US" dirty="0" smtClean="0"/>
              <a:t>These lines are multiplexed bi-directional address/data bus.</a:t>
            </a:r>
          </a:p>
          <a:p>
            <a:pPr indent="-274320" eaLnBrk="1" fontAlgn="auto" hangingPunct="1">
              <a:spcBef>
                <a:spcPts val="0"/>
              </a:spcBef>
              <a:spcAft>
                <a:spcPts val="1800"/>
              </a:spcAft>
              <a:defRPr/>
            </a:pPr>
            <a:r>
              <a:rPr lang="en-US" dirty="0" smtClean="0"/>
              <a:t>During T</a:t>
            </a:r>
            <a:r>
              <a:rPr lang="en-US" baseline="-25000" dirty="0" smtClean="0"/>
              <a:t>1</a:t>
            </a:r>
            <a:r>
              <a:rPr lang="en-US" dirty="0" smtClean="0"/>
              <a:t>, they carry lower order 16-bit address.</a:t>
            </a:r>
          </a:p>
          <a:p>
            <a:pPr indent="-274320" eaLnBrk="1" fontAlgn="auto" hangingPunct="1">
              <a:spcBef>
                <a:spcPts val="0"/>
              </a:spcBef>
              <a:spcAft>
                <a:spcPts val="1800"/>
              </a:spcAft>
              <a:defRPr/>
            </a:pPr>
            <a:r>
              <a:rPr lang="en-US" dirty="0" smtClean="0"/>
              <a:t>In the remaining clock cycles, they carry 16-bit data.</a:t>
            </a:r>
          </a:p>
          <a:p>
            <a:pPr indent="-274320" eaLnBrk="1" fontAlgn="auto" hangingPunct="1">
              <a:spcBef>
                <a:spcPts val="0"/>
              </a:spcBef>
              <a:spcAft>
                <a:spcPts val="1800"/>
              </a:spcAft>
              <a:defRPr/>
            </a:pPr>
            <a:r>
              <a:rPr lang="en-US" dirty="0" smtClean="0"/>
              <a:t>AD</a:t>
            </a:r>
            <a:r>
              <a:rPr lang="en-US" baseline="-25000" dirty="0" smtClean="0"/>
              <a:t>0</a:t>
            </a:r>
            <a:r>
              <a:rPr lang="en-US" dirty="0" smtClean="0"/>
              <a:t>-AD</a:t>
            </a:r>
            <a:r>
              <a:rPr lang="en-US" baseline="-25000" dirty="0" smtClean="0"/>
              <a:t>7</a:t>
            </a:r>
            <a:r>
              <a:rPr lang="en-US" dirty="0" smtClean="0"/>
              <a:t> carry lower order byte of data.</a:t>
            </a:r>
          </a:p>
          <a:p>
            <a:pPr indent="-274320" eaLnBrk="1" fontAlgn="auto" hangingPunct="1">
              <a:spcBef>
                <a:spcPts val="0"/>
              </a:spcBef>
              <a:spcAft>
                <a:spcPts val="1800"/>
              </a:spcAft>
              <a:defRPr/>
            </a:pPr>
            <a:r>
              <a:rPr lang="en-US" dirty="0" smtClean="0"/>
              <a:t>AD</a:t>
            </a:r>
            <a:r>
              <a:rPr lang="en-US" baseline="-25000" dirty="0" smtClean="0"/>
              <a:t>8</a:t>
            </a:r>
            <a:r>
              <a:rPr lang="en-US" dirty="0" smtClean="0"/>
              <a:t>-AD</a:t>
            </a:r>
            <a:r>
              <a:rPr lang="en-US" baseline="-25000" dirty="0" smtClean="0"/>
              <a:t>15</a:t>
            </a:r>
            <a:r>
              <a:rPr lang="en-US" dirty="0" smtClean="0"/>
              <a:t> carry higher order byte of data.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0BE1FE5D-6447-4B43-8CCC-4BB91183A7CC}" type="slidenum">
              <a:rPr/>
              <a:pPr algn="ctr">
                <a:defRPr/>
              </a:pPr>
              <a:t>13</a:t>
            </a:fld>
            <a:endParaRPr/>
          </a:p>
        </p:txBody>
      </p:sp>
      <p:pic>
        <p:nvPicPr>
          <p:cNvPr id="14341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1863" y="1557338"/>
            <a:ext cx="2736850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6227763" y="1844675"/>
            <a:ext cx="431800" cy="324008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740650" y="1844675"/>
            <a:ext cx="431800" cy="2159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>
                <a:solidFill>
                  <a:schemeClr val="tx2">
                    <a:shade val="85000"/>
                    <a:satMod val="150000"/>
                  </a:schemeClr>
                </a:solidFill>
              </a:rPr>
              <a:t>A</a:t>
            </a:r>
            <a:r>
              <a:rPr baseline="-25000">
                <a:solidFill>
                  <a:schemeClr val="tx2">
                    <a:shade val="85000"/>
                    <a:satMod val="150000"/>
                  </a:schemeClr>
                </a:solidFill>
              </a:rPr>
              <a:t>19</a:t>
            </a:r>
            <a:r>
              <a:rPr>
                <a:solidFill>
                  <a:schemeClr val="tx2">
                    <a:shade val="85000"/>
                    <a:satMod val="150000"/>
                  </a:schemeClr>
                </a:solidFill>
              </a:rPr>
              <a:t>/S</a:t>
            </a:r>
            <a:r>
              <a:rPr baseline="-25000">
                <a:solidFill>
                  <a:schemeClr val="tx2">
                    <a:shade val="85000"/>
                    <a:satMod val="150000"/>
                  </a:schemeClr>
                </a:solidFill>
              </a:rPr>
              <a:t>6</a:t>
            </a:r>
            <a:r>
              <a:rPr>
                <a:solidFill>
                  <a:schemeClr val="tx2">
                    <a:shade val="85000"/>
                    <a:satMod val="150000"/>
                  </a:schemeClr>
                </a:solidFill>
              </a:rPr>
              <a:t>, A</a:t>
            </a:r>
            <a:r>
              <a:rPr baseline="-25000">
                <a:solidFill>
                  <a:schemeClr val="tx2">
                    <a:shade val="85000"/>
                    <a:satMod val="150000"/>
                  </a:schemeClr>
                </a:solidFill>
              </a:rPr>
              <a:t>18</a:t>
            </a:r>
            <a:r>
              <a:rPr>
                <a:solidFill>
                  <a:schemeClr val="tx2">
                    <a:shade val="85000"/>
                    <a:satMod val="150000"/>
                  </a:schemeClr>
                </a:solidFill>
              </a:rPr>
              <a:t>/S</a:t>
            </a:r>
            <a:r>
              <a:rPr baseline="-25000">
                <a:solidFill>
                  <a:schemeClr val="tx2">
                    <a:shade val="85000"/>
                    <a:satMod val="150000"/>
                  </a:schemeClr>
                </a:solidFill>
              </a:rPr>
              <a:t>5</a:t>
            </a:r>
            <a:r>
              <a:rPr>
                <a:solidFill>
                  <a:schemeClr val="tx2">
                    <a:shade val="85000"/>
                    <a:satMod val="150000"/>
                  </a:schemeClr>
                </a:solidFill>
              </a:rPr>
              <a:t>, A</a:t>
            </a:r>
            <a:r>
              <a:rPr baseline="-25000">
                <a:solidFill>
                  <a:schemeClr val="tx2">
                    <a:shade val="85000"/>
                    <a:satMod val="150000"/>
                  </a:schemeClr>
                </a:solidFill>
              </a:rPr>
              <a:t>17</a:t>
            </a:r>
            <a:r>
              <a:rPr>
                <a:solidFill>
                  <a:schemeClr val="tx2">
                    <a:shade val="85000"/>
                    <a:satMod val="150000"/>
                  </a:schemeClr>
                </a:solidFill>
              </a:rPr>
              <a:t>/S</a:t>
            </a:r>
            <a:r>
              <a:rPr baseline="-25000">
                <a:solidFill>
                  <a:schemeClr val="tx2">
                    <a:shade val="85000"/>
                    <a:satMod val="150000"/>
                  </a:schemeClr>
                </a:solidFill>
              </a:rPr>
              <a:t>4</a:t>
            </a:r>
            <a:r>
              <a:rPr>
                <a:solidFill>
                  <a:schemeClr val="tx2">
                    <a:shade val="85000"/>
                    <a:satMod val="150000"/>
                  </a:schemeClr>
                </a:solidFill>
              </a:rPr>
              <a:t>, </a:t>
            </a:r>
            <a: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  <a:t>A</a:t>
            </a:r>
            <a:r>
              <a:rPr baseline="-25000" smtClean="0">
                <a:solidFill>
                  <a:schemeClr val="tx2">
                    <a:shade val="85000"/>
                    <a:satMod val="150000"/>
                  </a:schemeClr>
                </a:solidFill>
              </a:rPr>
              <a:t>16</a:t>
            </a:r>
            <a: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  <a:t>/S</a:t>
            </a:r>
            <a:r>
              <a:rPr baseline="-25000" smtClean="0">
                <a:solidFill>
                  <a:schemeClr val="tx2">
                    <a:shade val="85000"/>
                    <a:satMod val="150000"/>
                  </a:schemeClr>
                </a:solidFill>
              </a:rPr>
              <a:t>3</a:t>
            </a:r>
            <a: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  <a:t/>
            </a:r>
            <a:b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</a:br>
            <a:r>
              <a:rPr sz="2400" smtClean="0">
                <a:solidFill>
                  <a:schemeClr val="accent2">
                    <a:lumMod val="75000"/>
                  </a:schemeClr>
                </a:solidFill>
              </a:rPr>
              <a:t>Pin 35-38 (Unidirectional)</a:t>
            </a:r>
            <a:endParaRPr baseline="-25000">
              <a:solidFill>
                <a:schemeClr val="tx2">
                  <a:shade val="85000"/>
                  <a:satMod val="150000"/>
                </a:schemeClr>
              </a:solidFill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10200" cy="4525963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dirty="0" smtClean="0"/>
              <a:t>These lines are multiplexed unidirectional address and status bus.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dirty="0" smtClean="0"/>
              <a:t>During T</a:t>
            </a:r>
            <a:r>
              <a:rPr lang="en-US" baseline="-25000" dirty="0" smtClean="0"/>
              <a:t>1</a:t>
            </a:r>
            <a:r>
              <a:rPr lang="en-US" dirty="0" smtClean="0"/>
              <a:t>, they carry higher order 4-bit address.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dirty="0" smtClean="0"/>
              <a:t>In the remaining clock cycles, they carry status signals.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D7BFCFA3-9337-45E5-949A-A1F5F5ACDA24}" type="slidenum">
              <a:rPr/>
              <a:pPr algn="ctr">
                <a:defRPr/>
              </a:pPr>
              <a:t>14</a:t>
            </a:fld>
            <a:endParaRPr/>
          </a:p>
        </p:txBody>
      </p:sp>
      <p:pic>
        <p:nvPicPr>
          <p:cNvPr id="15365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1863" y="1557338"/>
            <a:ext cx="2736850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7740650" y="2060575"/>
            <a:ext cx="431800" cy="863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  <a:t>BHE / S</a:t>
            </a:r>
            <a:r>
              <a:rPr baseline="-25000" smtClean="0">
                <a:solidFill>
                  <a:schemeClr val="tx2">
                    <a:shade val="85000"/>
                    <a:satMod val="150000"/>
                  </a:schemeClr>
                </a:solidFill>
              </a:rPr>
              <a:t>7</a:t>
            </a:r>
            <a: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  <a:t> </a:t>
            </a:r>
            <a:b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</a:br>
            <a:r>
              <a:rPr sz="2400" smtClean="0">
                <a:solidFill>
                  <a:schemeClr val="accent2">
                    <a:lumMod val="75000"/>
                  </a:schemeClr>
                </a:solidFill>
              </a:rPr>
              <a:t>Pin 34 (Output)</a:t>
            </a:r>
            <a:endParaRPr baseline="-25000">
              <a:solidFill>
                <a:schemeClr val="tx2">
                  <a:shade val="85000"/>
                  <a:satMod val="1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10200" cy="4525963"/>
          </a:xfrm>
        </p:spPr>
        <p:txBody>
          <a:bodyPr>
            <a:normAutofit fontScale="92500"/>
          </a:bodyPr>
          <a:lstStyle/>
          <a:p>
            <a:pPr indent="-274320" eaLnBrk="1" fontAlgn="auto" hangingPunct="1">
              <a:spcBef>
                <a:spcPts val="0"/>
              </a:spcBef>
              <a:spcAft>
                <a:spcPts val="1800"/>
              </a:spcAft>
              <a:defRPr/>
            </a:pPr>
            <a:r>
              <a:rPr lang="en-US" dirty="0" smtClean="0"/>
              <a:t>BHE stands for Bus High Enable.</a:t>
            </a:r>
          </a:p>
          <a:p>
            <a:pPr indent="-274320" eaLnBrk="1" fontAlgn="auto" hangingPunct="1">
              <a:spcBef>
                <a:spcPts val="0"/>
              </a:spcBef>
              <a:spcAft>
                <a:spcPts val="1800"/>
              </a:spcAft>
              <a:defRPr/>
            </a:pPr>
            <a:r>
              <a:rPr lang="en-US" dirty="0" smtClean="0"/>
              <a:t>BHE signal is used to indicate the transfer of data over higher order data bus (D</a:t>
            </a:r>
            <a:r>
              <a:rPr lang="en-US" baseline="-25000" dirty="0" smtClean="0"/>
              <a:t>8</a:t>
            </a:r>
            <a:r>
              <a:rPr lang="en-US" dirty="0" smtClean="0"/>
              <a:t> – D</a:t>
            </a:r>
            <a:r>
              <a:rPr lang="en-US" baseline="-25000" dirty="0" smtClean="0"/>
              <a:t>15</a:t>
            </a:r>
            <a:r>
              <a:rPr lang="en-US" dirty="0" smtClean="0"/>
              <a:t>).</a:t>
            </a:r>
          </a:p>
          <a:p>
            <a:pPr indent="-274320" eaLnBrk="1" fontAlgn="auto" hangingPunct="1">
              <a:spcBef>
                <a:spcPts val="0"/>
              </a:spcBef>
              <a:spcAft>
                <a:spcPts val="1800"/>
              </a:spcAft>
              <a:defRPr/>
            </a:pPr>
            <a:r>
              <a:rPr lang="en-US" dirty="0" smtClean="0"/>
              <a:t>8-bit I/O devices use this signal.</a:t>
            </a:r>
          </a:p>
          <a:p>
            <a:pPr indent="-274320" eaLnBrk="1" fontAlgn="auto" hangingPunct="1">
              <a:spcBef>
                <a:spcPts val="0"/>
              </a:spcBef>
              <a:spcAft>
                <a:spcPts val="1800"/>
              </a:spcAft>
              <a:defRPr/>
            </a:pPr>
            <a:r>
              <a:rPr lang="en-US" dirty="0" smtClean="0"/>
              <a:t>It is multiplexed with status pin S</a:t>
            </a:r>
            <a:r>
              <a:rPr lang="en-US" baseline="-25000" dirty="0" smtClean="0"/>
              <a:t>7</a:t>
            </a:r>
            <a:r>
              <a:rPr lang="en-US" dirty="0" smtClean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627E580D-E2B3-4E45-8F8A-14C9E5B4888F}" type="slidenum">
              <a:rPr/>
              <a:pPr algn="ctr">
                <a:defRPr/>
              </a:pPr>
              <a:t>15</a:t>
            </a:fld>
            <a:endParaRPr/>
          </a:p>
        </p:txBody>
      </p:sp>
      <p:pic>
        <p:nvPicPr>
          <p:cNvPr id="16389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1863" y="1557338"/>
            <a:ext cx="2736850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7740650" y="2852738"/>
            <a:ext cx="503238" cy="36036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276600" y="404813"/>
            <a:ext cx="1366838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  <a:t>RD (Read)</a:t>
            </a:r>
            <a:b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</a:br>
            <a:r>
              <a:rPr sz="2700" smtClean="0">
                <a:solidFill>
                  <a:schemeClr val="accent2">
                    <a:lumMod val="75000"/>
                  </a:schemeClr>
                </a:solidFill>
              </a:rPr>
              <a:t>Pin 32 (Output)</a:t>
            </a:r>
            <a:endParaRPr sz="2700" baseline="-250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10200" cy="4525963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dirty="0" smtClean="0"/>
              <a:t>It is a read signal used for read operation.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dirty="0" smtClean="0"/>
              <a:t>It is an output signal.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dirty="0" smtClean="0"/>
              <a:t>It is an active low signal.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93A69AD2-CB12-4559-BE88-A67AAADF2511}" type="slidenum">
              <a:rPr/>
              <a:pPr algn="ctr">
                <a:defRPr/>
              </a:pPr>
              <a:t>16</a:t>
            </a:fld>
            <a:endParaRPr/>
          </a:p>
        </p:txBody>
      </p:sp>
      <p:pic>
        <p:nvPicPr>
          <p:cNvPr id="17413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1863" y="1557338"/>
            <a:ext cx="2736850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7740650" y="3284538"/>
            <a:ext cx="360363" cy="36036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132138" y="404813"/>
            <a:ext cx="863600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  <a:t>READY</a:t>
            </a:r>
            <a:b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</a:br>
            <a:r>
              <a:rPr sz="2700" smtClean="0">
                <a:solidFill>
                  <a:schemeClr val="accent2">
                    <a:lumMod val="75000"/>
                  </a:schemeClr>
                </a:solidFill>
              </a:rPr>
              <a:t>Pin 22 (Input)</a:t>
            </a:r>
            <a:endParaRPr sz="2700" baseline="-250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10200" cy="4525963"/>
          </a:xfrm>
        </p:spPr>
        <p:txBody>
          <a:bodyPr>
            <a:normAutofit fontScale="92500"/>
          </a:bodyPr>
          <a:lstStyle/>
          <a:p>
            <a:pPr indent="-274320" eaLnBrk="1" fontAlgn="auto" hangingPunct="1">
              <a:spcBef>
                <a:spcPts val="0"/>
              </a:spcBef>
              <a:spcAft>
                <a:spcPts val="1800"/>
              </a:spcAft>
              <a:defRPr/>
            </a:pPr>
            <a:r>
              <a:rPr lang="en-US" dirty="0" smtClean="0"/>
              <a:t>This is an acknowledgement signal from slower I/O devices or memory.</a:t>
            </a:r>
          </a:p>
          <a:p>
            <a:pPr indent="-274320" eaLnBrk="1" fontAlgn="auto" hangingPunct="1">
              <a:spcBef>
                <a:spcPts val="0"/>
              </a:spcBef>
              <a:spcAft>
                <a:spcPts val="1800"/>
              </a:spcAft>
              <a:defRPr/>
            </a:pPr>
            <a:r>
              <a:rPr lang="en-US" dirty="0" smtClean="0"/>
              <a:t>It is an active high signal.</a:t>
            </a:r>
          </a:p>
          <a:p>
            <a:pPr indent="-274320" eaLnBrk="1" fontAlgn="auto" hangingPunct="1">
              <a:spcBef>
                <a:spcPts val="0"/>
              </a:spcBef>
              <a:spcAft>
                <a:spcPts val="1800"/>
              </a:spcAft>
              <a:defRPr/>
            </a:pPr>
            <a:r>
              <a:rPr lang="en-US" dirty="0" smtClean="0"/>
              <a:t>When high, it indicates that the device is ready to transfer data.</a:t>
            </a:r>
          </a:p>
          <a:p>
            <a:pPr indent="-274320" eaLnBrk="1" fontAlgn="auto" hangingPunct="1">
              <a:spcBef>
                <a:spcPts val="0"/>
              </a:spcBef>
              <a:spcAft>
                <a:spcPts val="1800"/>
              </a:spcAft>
              <a:defRPr/>
            </a:pPr>
            <a:r>
              <a:rPr lang="en-US" dirty="0" smtClean="0"/>
              <a:t>When low, then microprocessor is in wait state.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4A7B2646-1641-471E-9F28-D32DD96D8E12}" type="slidenum">
              <a:rPr/>
              <a:pPr algn="ctr">
                <a:defRPr/>
              </a:pPr>
              <a:t>17</a:t>
            </a:fld>
            <a:endParaRPr/>
          </a:p>
        </p:txBody>
      </p:sp>
      <p:pic>
        <p:nvPicPr>
          <p:cNvPr id="18437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1863" y="1557338"/>
            <a:ext cx="2736850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7740650" y="5445125"/>
            <a:ext cx="576263" cy="3603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  <a:t>RESET</a:t>
            </a:r>
            <a:b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</a:br>
            <a:r>
              <a:rPr sz="2700" smtClean="0">
                <a:solidFill>
                  <a:schemeClr val="accent2">
                    <a:lumMod val="75000"/>
                  </a:schemeClr>
                </a:solidFill>
              </a:rPr>
              <a:t>Pin 21 (Input)</a:t>
            </a:r>
            <a:endParaRPr sz="2700" baseline="-250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10200" cy="4525963"/>
          </a:xfrm>
        </p:spPr>
        <p:txBody>
          <a:bodyPr>
            <a:normAutofit fontScale="92500"/>
          </a:bodyPr>
          <a:lstStyle/>
          <a:p>
            <a:pPr indent="-274320" eaLnBrk="1" fontAlgn="auto" hangingPunct="1">
              <a:spcBef>
                <a:spcPts val="0"/>
              </a:spcBef>
              <a:spcAft>
                <a:spcPts val="1800"/>
              </a:spcAft>
              <a:defRPr/>
            </a:pPr>
            <a:r>
              <a:rPr lang="en-US" dirty="0" smtClean="0"/>
              <a:t>It is a system reset.</a:t>
            </a:r>
          </a:p>
          <a:p>
            <a:pPr indent="-274320" eaLnBrk="1" fontAlgn="auto" hangingPunct="1">
              <a:spcBef>
                <a:spcPts val="0"/>
              </a:spcBef>
              <a:spcAft>
                <a:spcPts val="1800"/>
              </a:spcAft>
              <a:defRPr/>
            </a:pPr>
            <a:r>
              <a:rPr lang="en-US" dirty="0" smtClean="0"/>
              <a:t>It is an active high signal.</a:t>
            </a:r>
          </a:p>
          <a:p>
            <a:pPr indent="-274320" eaLnBrk="1" fontAlgn="auto" hangingPunct="1">
              <a:spcBef>
                <a:spcPts val="0"/>
              </a:spcBef>
              <a:spcAft>
                <a:spcPts val="1800"/>
              </a:spcAft>
              <a:defRPr/>
            </a:pPr>
            <a:r>
              <a:rPr lang="en-US" dirty="0"/>
              <a:t>When high, </a:t>
            </a:r>
            <a:r>
              <a:rPr lang="en-US" dirty="0" smtClean="0"/>
              <a:t>microprocessor </a:t>
            </a:r>
            <a:r>
              <a:rPr lang="en-US" dirty="0"/>
              <a:t>enters into reset state and terminates the current </a:t>
            </a:r>
            <a:r>
              <a:rPr lang="en-US" dirty="0" smtClean="0"/>
              <a:t>activity.</a:t>
            </a:r>
          </a:p>
          <a:p>
            <a:pPr indent="-274320" eaLnBrk="1" fontAlgn="auto" hangingPunct="1">
              <a:spcBef>
                <a:spcPts val="0"/>
              </a:spcBef>
              <a:spcAft>
                <a:spcPts val="1800"/>
              </a:spcAft>
              <a:defRPr/>
            </a:pPr>
            <a:r>
              <a:rPr lang="en-US" dirty="0" smtClean="0"/>
              <a:t>It must be active for at least four clock cycles to reset the microprocessor.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A1880CB5-D652-4D7E-AF10-DF35F07B4D42}" type="slidenum">
              <a:rPr/>
              <a:pPr algn="ctr">
                <a:defRPr/>
              </a:pPr>
              <a:t>18</a:t>
            </a:fld>
            <a:endParaRPr/>
          </a:p>
        </p:txBody>
      </p:sp>
      <p:pic>
        <p:nvPicPr>
          <p:cNvPr id="19461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1863" y="1557338"/>
            <a:ext cx="2736850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7740650" y="5661025"/>
            <a:ext cx="576263" cy="3603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  <a:t>INTR</a:t>
            </a:r>
            <a:b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</a:br>
            <a:r>
              <a:rPr sz="2700" smtClean="0">
                <a:solidFill>
                  <a:schemeClr val="accent2">
                    <a:lumMod val="75000"/>
                  </a:schemeClr>
                </a:solidFill>
              </a:rPr>
              <a:t>Pin 18 (Input)</a:t>
            </a:r>
            <a:endParaRPr sz="2700" baseline="-250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10200" cy="4525963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dirty="0" smtClean="0"/>
              <a:t>It is an interrupt request signal.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dirty="0" smtClean="0"/>
              <a:t>It is active high.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dirty="0" smtClean="0"/>
              <a:t>It is level triggered.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241289F4-1576-4E99-A927-9489CE6F322F}" type="slidenum">
              <a:rPr/>
              <a:pPr algn="ctr">
                <a:defRPr/>
              </a:pPr>
              <a:t>19</a:t>
            </a:fld>
            <a:endParaRPr/>
          </a:p>
        </p:txBody>
      </p:sp>
      <p:pic>
        <p:nvPicPr>
          <p:cNvPr id="20485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1863" y="1557338"/>
            <a:ext cx="2736850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6227763" y="5229225"/>
            <a:ext cx="431800" cy="3603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8425"/>
            <a:ext cx="7772400" cy="641350"/>
          </a:xfrm>
        </p:spPr>
        <p:txBody>
          <a:bodyPr/>
          <a:lstStyle/>
          <a:p>
            <a:pPr eaLnBrk="1" hangingPunct="1"/>
            <a:r>
              <a:rPr lang="en-US" sz="3600" b="1" dirty="0" smtClean="0"/>
              <a:t>MICROCOMPUTER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762000" y="914400"/>
            <a:ext cx="7848600" cy="526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5425" indent="-225425"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microcomputer system is one which uses a  microprocessor as its CPU</a:t>
            </a:r>
          </a:p>
          <a:p>
            <a:pPr marL="225425" indent="-225425"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addition the microcomputer also has a memory unit, input/output devices and system buses.</a:t>
            </a:r>
          </a:p>
          <a:p>
            <a:pPr marL="225425" lvl="1" indent="-225425"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system buses are of three types: </a:t>
            </a:r>
          </a:p>
          <a:p>
            <a:pPr marL="682625" lvl="1" indent="-225425">
              <a:spcBef>
                <a:spcPct val="50000"/>
              </a:spcBef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1.Address bus</a:t>
            </a:r>
          </a:p>
          <a:p>
            <a:pPr marL="682625" lvl="1" indent="-225425">
              <a:spcBef>
                <a:spcPct val="50000"/>
              </a:spcBef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2.Data bus</a:t>
            </a:r>
          </a:p>
          <a:p>
            <a:pPr marL="682625" lvl="1" indent="-225425">
              <a:spcBef>
                <a:spcPct val="50000"/>
              </a:spcBef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3.Control bus</a:t>
            </a:r>
          </a:p>
          <a:p>
            <a:pPr marL="225425" indent="-225425"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Physically buses are group of wires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  <a:t>NMI</a:t>
            </a:r>
            <a:b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</a:br>
            <a:r>
              <a:rPr sz="2700" smtClean="0">
                <a:solidFill>
                  <a:schemeClr val="accent2">
                    <a:lumMod val="75000"/>
                  </a:schemeClr>
                </a:solidFill>
              </a:rPr>
              <a:t>Pin 17 (Input)</a:t>
            </a:r>
            <a:endParaRPr sz="2700" baseline="-250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10200" cy="4525963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dirty="0" smtClean="0"/>
              <a:t>It is a non-</a:t>
            </a:r>
            <a:r>
              <a:rPr lang="en-US" dirty="0" err="1" smtClean="0"/>
              <a:t>maskable</a:t>
            </a:r>
            <a:r>
              <a:rPr lang="en-US" dirty="0" smtClean="0"/>
              <a:t> interrupt signal.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dirty="0" smtClean="0"/>
              <a:t>It is an active high.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dirty="0" smtClean="0"/>
              <a:t>It is an edge triggered interrupt.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C6FDACFC-DECD-4BF3-9024-1375B90C0547}" type="slidenum">
              <a:rPr/>
              <a:pPr algn="ctr">
                <a:defRPr/>
              </a:pPr>
              <a:t>20</a:t>
            </a:fld>
            <a:endParaRPr/>
          </a:p>
        </p:txBody>
      </p:sp>
      <p:pic>
        <p:nvPicPr>
          <p:cNvPr id="21509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1863" y="1557338"/>
            <a:ext cx="2736850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6227763" y="5013325"/>
            <a:ext cx="431800" cy="3603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  <a:t>TEST</a:t>
            </a:r>
            <a:b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</a:br>
            <a:r>
              <a:rPr sz="2700" smtClean="0">
                <a:solidFill>
                  <a:schemeClr val="accent2">
                    <a:lumMod val="75000"/>
                  </a:schemeClr>
                </a:solidFill>
              </a:rPr>
              <a:t>Pin 23 (Input)</a:t>
            </a:r>
            <a:endParaRPr sz="2700" baseline="-250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10200" cy="4525963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smtClean="0"/>
              <a:t>It is used to test the status of math co-processor 8087.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smtClean="0"/>
              <a:t>The BUSY pin of 8087 is connected to this pin of 8086.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smtClean="0"/>
              <a:t>If low, execution continues else microprocessor is in wait state.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11E0890C-23DB-4ABB-9EA3-85BFB59FCEDA}" type="slidenum">
              <a:rPr/>
              <a:pPr algn="ctr">
                <a:defRPr/>
              </a:pPr>
              <a:t>21</a:t>
            </a:fld>
            <a:endParaRPr/>
          </a:p>
        </p:txBody>
      </p:sp>
      <p:pic>
        <p:nvPicPr>
          <p:cNvPr id="22533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1863" y="1557338"/>
            <a:ext cx="2736850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7740650" y="5156200"/>
            <a:ext cx="431800" cy="3603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3779838" y="404813"/>
            <a:ext cx="1584325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00200" y="3276600"/>
            <a:ext cx="90011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  <a:t>CLK</a:t>
            </a:r>
            <a:b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</a:br>
            <a:r>
              <a:rPr sz="2700" smtClean="0">
                <a:solidFill>
                  <a:schemeClr val="accent2">
                    <a:lumMod val="75000"/>
                  </a:schemeClr>
                </a:solidFill>
              </a:rPr>
              <a:t>Pin 19 (Input)</a:t>
            </a:r>
            <a:endParaRPr sz="2700" baseline="-250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10200" cy="4525963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smtClean="0"/>
              <a:t>This clock input provides the basic timing for processor operation.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smtClean="0"/>
              <a:t>It is symmetric square wave with 33% duty cycle.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smtClean="0"/>
              <a:t>The range of frequency of different versions is 5 MHz, 8 MHz and 10 MHz.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69D06FC9-3C1A-4D72-97DF-33A5B23B272B}" type="slidenum">
              <a:rPr/>
              <a:pPr algn="ctr">
                <a:defRPr/>
              </a:pPr>
              <a:t>22</a:t>
            </a:fld>
            <a:endParaRPr/>
          </a:p>
        </p:txBody>
      </p:sp>
      <p:pic>
        <p:nvPicPr>
          <p:cNvPr id="23557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1863" y="1557338"/>
            <a:ext cx="2736850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6300788" y="5445125"/>
            <a:ext cx="431800" cy="3603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  <a:t>V</a:t>
            </a:r>
            <a:r>
              <a:rPr baseline="-25000" smtClean="0">
                <a:solidFill>
                  <a:schemeClr val="tx2">
                    <a:shade val="85000"/>
                    <a:satMod val="150000"/>
                  </a:schemeClr>
                </a:solidFill>
              </a:rPr>
              <a:t>CC</a:t>
            </a:r>
            <a: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  <a:t> and V</a:t>
            </a:r>
            <a:r>
              <a:rPr baseline="-25000" smtClean="0">
                <a:solidFill>
                  <a:schemeClr val="tx2">
                    <a:shade val="85000"/>
                    <a:satMod val="150000"/>
                  </a:schemeClr>
                </a:solidFill>
              </a:rPr>
              <a:t>SS</a:t>
            </a:r>
            <a: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  <a:t/>
            </a:r>
            <a:b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</a:br>
            <a:r>
              <a:rPr sz="2700" smtClean="0">
                <a:solidFill>
                  <a:schemeClr val="accent2">
                    <a:lumMod val="75000"/>
                  </a:schemeClr>
                </a:solidFill>
              </a:rPr>
              <a:t>Pin 40 and Pin 20 (Input)</a:t>
            </a:r>
            <a:endParaRPr sz="2700" baseline="-250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10200" cy="4525963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smtClean="0"/>
              <a:t>V</a:t>
            </a:r>
            <a:r>
              <a:rPr lang="en-US" baseline="-25000" smtClean="0"/>
              <a:t>CC</a:t>
            </a:r>
            <a:r>
              <a:rPr lang="en-US" smtClean="0"/>
              <a:t> is power supply signal.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smtClean="0"/>
              <a:t>+5V DC is supplied through this pin.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smtClean="0"/>
              <a:t>V</a:t>
            </a:r>
            <a:r>
              <a:rPr lang="en-US" baseline="-25000" smtClean="0"/>
              <a:t>SS</a:t>
            </a:r>
            <a:r>
              <a:rPr lang="en-US" smtClean="0"/>
              <a:t> is ground signal.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8F362D7D-4CF8-4D66-8E00-62AB8AC2D5DF}" type="slidenum">
              <a:rPr/>
              <a:pPr algn="ctr">
                <a:defRPr/>
              </a:pPr>
              <a:t>23</a:t>
            </a:fld>
            <a:endParaRPr/>
          </a:p>
        </p:txBody>
      </p:sp>
      <p:pic>
        <p:nvPicPr>
          <p:cNvPr id="24581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1863" y="1557338"/>
            <a:ext cx="2736850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5940425" y="5661025"/>
            <a:ext cx="720725" cy="3603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0650" y="1557338"/>
            <a:ext cx="720725" cy="36036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940425" y="1557338"/>
            <a:ext cx="720725" cy="36036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  <a:t>MN / MX</a:t>
            </a:r>
            <a:b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</a:br>
            <a:r>
              <a:rPr sz="2700" smtClean="0">
                <a:solidFill>
                  <a:schemeClr val="accent2">
                    <a:lumMod val="75000"/>
                  </a:schemeClr>
                </a:solidFill>
              </a:rPr>
              <a:t>Pin 33 (Input)</a:t>
            </a:r>
            <a:endParaRPr sz="2700" baseline="-250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10200" cy="4525963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smtClean="0"/>
              <a:t>8086 works in two modes:</a:t>
            </a:r>
          </a:p>
          <a:p>
            <a:pPr lvl="1"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smtClean="0"/>
              <a:t>Minimum Mode</a:t>
            </a:r>
          </a:p>
          <a:p>
            <a:pPr lvl="1"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smtClean="0"/>
              <a:t>Maximum Mode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smtClean="0"/>
              <a:t>If MN/MX is high, it works in minimum mode.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smtClean="0"/>
              <a:t>If MN/MX is low, it works in maximum mode.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9B136C81-BB5D-4BD1-834F-2C47A3CAC5A7}" type="slidenum">
              <a:rPr/>
              <a:pPr algn="ctr">
                <a:defRPr/>
              </a:pPr>
              <a:t>24</a:t>
            </a:fld>
            <a:endParaRPr/>
          </a:p>
        </p:txBody>
      </p:sp>
      <p:pic>
        <p:nvPicPr>
          <p:cNvPr id="25605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1863" y="1557338"/>
            <a:ext cx="2736850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7740650" y="3068638"/>
            <a:ext cx="576263" cy="36036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4859338" y="404813"/>
            <a:ext cx="865187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051050" y="3810000"/>
            <a:ext cx="5413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981200" y="4953000"/>
            <a:ext cx="5413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  <a:t>MN / MX</a:t>
            </a:r>
            <a:b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</a:br>
            <a:r>
              <a:rPr sz="2700" smtClean="0">
                <a:solidFill>
                  <a:schemeClr val="accent2">
                    <a:lumMod val="75000"/>
                  </a:schemeClr>
                </a:solidFill>
              </a:rPr>
              <a:t>Pin 33 (Input)</a:t>
            </a:r>
            <a:endParaRPr sz="2700" baseline="-250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10200" cy="4525963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smtClean="0"/>
              <a:t>Pins 24 to 31 issue two different sets of signals.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smtClean="0"/>
              <a:t>One set of signals is issued when CPU operates in minimum mode.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smtClean="0"/>
              <a:t>Other set of signals is issued when CPU operates in maximum mode.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4C75073F-3F28-4EFC-904F-B06B16E7FAEB}" type="slidenum">
              <a:rPr/>
              <a:pPr algn="ctr">
                <a:defRPr/>
              </a:pPr>
              <a:t>25</a:t>
            </a:fld>
            <a:endParaRPr/>
          </a:p>
        </p:txBody>
      </p:sp>
      <p:pic>
        <p:nvPicPr>
          <p:cNvPr id="26629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1863" y="1557338"/>
            <a:ext cx="2736850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7740650" y="3068638"/>
            <a:ext cx="576263" cy="36036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4859338" y="404813"/>
            <a:ext cx="865187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2"/>
          <p:cNvSpPr>
            <a:spLocks noGrp="1"/>
          </p:cNvSpPr>
          <p:nvPr>
            <p:ph type="title"/>
          </p:nvPr>
        </p:nvSpPr>
        <p:spPr>
          <a:xfrm>
            <a:off x="457200" y="1916113"/>
            <a:ext cx="8229600" cy="1612900"/>
          </a:xfrm>
        </p:spPr>
        <p:txBody>
          <a:bodyPr/>
          <a:lstStyle/>
          <a:p>
            <a:r>
              <a:rPr lang="en-US" smtClean="0"/>
              <a:t>Pin Description for Minimum Mode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FD5CF6-902B-4E66-88D7-E59CC2B33CAF}" type="slidenum">
              <a:rPr/>
              <a:pPr>
                <a:defRPr/>
              </a:pPr>
              <a:t>26</a:t>
            </a:fld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  <a:t>INTA</a:t>
            </a:r>
            <a:b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</a:br>
            <a:r>
              <a:rPr sz="2700" smtClean="0">
                <a:solidFill>
                  <a:schemeClr val="accent2">
                    <a:lumMod val="75000"/>
                  </a:schemeClr>
                </a:solidFill>
              </a:rPr>
              <a:t>Pin 24 (Output)</a:t>
            </a:r>
            <a:endParaRPr sz="2700" baseline="-250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10200" cy="4525963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smtClean="0"/>
              <a:t>This is an interrupt acknowledge signal.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smtClean="0"/>
              <a:t>When microprocessor receives INTR signal, it acknowledges the interrupt by generating this signal.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smtClean="0"/>
              <a:t>It is an active low signal.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43C5C855-1425-4571-897D-08F1832FF45E}" type="slidenum">
              <a:rPr/>
              <a:pPr algn="ctr">
                <a:defRPr/>
              </a:pPr>
              <a:t>27</a:t>
            </a:fld>
            <a:endParaRPr/>
          </a:p>
        </p:txBody>
      </p:sp>
      <p:pic>
        <p:nvPicPr>
          <p:cNvPr id="28677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1863" y="1557338"/>
            <a:ext cx="2736850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8172450" y="5013325"/>
            <a:ext cx="576263" cy="3603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3924300" y="404813"/>
            <a:ext cx="1295400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  <a:t>ALE</a:t>
            </a:r>
            <a:b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</a:br>
            <a:r>
              <a:rPr sz="2700" smtClean="0">
                <a:solidFill>
                  <a:schemeClr val="accent2">
                    <a:lumMod val="75000"/>
                  </a:schemeClr>
                </a:solidFill>
              </a:rPr>
              <a:t>Pin 25 (Output)</a:t>
            </a:r>
            <a:endParaRPr sz="2700" baseline="-250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10200" cy="4525963"/>
          </a:xfrm>
        </p:spPr>
        <p:txBody>
          <a:bodyPr>
            <a:normAutofit fontScale="92500"/>
          </a:bodyPr>
          <a:lstStyle/>
          <a:p>
            <a:pPr eaLnBrk="1" hangingPunct="1">
              <a:spcBef>
                <a:spcPct val="0"/>
              </a:spcBef>
              <a:spcAft>
                <a:spcPts val="1800"/>
              </a:spcAft>
              <a:defRPr/>
            </a:pPr>
            <a:r>
              <a:rPr lang="en-US" dirty="0" smtClean="0"/>
              <a:t>This is an Address Latch Enable signal.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  <a:defRPr/>
            </a:pPr>
            <a:r>
              <a:rPr lang="en-US" dirty="0" smtClean="0"/>
              <a:t>It indicates that valid address is available on bus AD</a:t>
            </a:r>
            <a:r>
              <a:rPr lang="en-US" baseline="-25000" dirty="0" smtClean="0"/>
              <a:t>0</a:t>
            </a:r>
            <a:r>
              <a:rPr lang="en-US" dirty="0" smtClean="0"/>
              <a:t> – AD</a:t>
            </a:r>
            <a:r>
              <a:rPr lang="en-US" baseline="-25000" dirty="0" smtClean="0"/>
              <a:t>15</a:t>
            </a:r>
            <a:r>
              <a:rPr lang="en-US" dirty="0" smtClean="0"/>
              <a:t>.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  <a:defRPr/>
            </a:pPr>
            <a:r>
              <a:rPr lang="en-US" dirty="0" smtClean="0"/>
              <a:t>It is an active high signal and remains high during T</a:t>
            </a:r>
            <a:r>
              <a:rPr lang="en-US" baseline="-25000" dirty="0" smtClean="0"/>
              <a:t>1</a:t>
            </a:r>
            <a:r>
              <a:rPr lang="en-US" dirty="0" smtClean="0"/>
              <a:t> state.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  <a:defRPr/>
            </a:pPr>
            <a:r>
              <a:rPr lang="en-US" dirty="0" smtClean="0"/>
              <a:t>It is connected to enable pin of latch 8282.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4FB3F382-6085-4AE3-B013-014D71F56051}" type="slidenum">
              <a:rPr/>
              <a:pPr algn="ctr">
                <a:defRPr/>
              </a:pPr>
              <a:t>28</a:t>
            </a:fld>
            <a:endParaRPr/>
          </a:p>
        </p:txBody>
      </p:sp>
      <p:pic>
        <p:nvPicPr>
          <p:cNvPr id="29701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1863" y="1557338"/>
            <a:ext cx="2736850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8172450" y="4724400"/>
            <a:ext cx="576263" cy="3603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  <a:t>DEN</a:t>
            </a:r>
            <a:b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</a:br>
            <a:r>
              <a:rPr sz="2700" smtClean="0">
                <a:solidFill>
                  <a:schemeClr val="accent2">
                    <a:lumMod val="75000"/>
                  </a:schemeClr>
                </a:solidFill>
              </a:rPr>
              <a:t>Pin 26 (Output)</a:t>
            </a:r>
            <a:endParaRPr sz="2700" baseline="-250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10200" cy="4525963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smtClean="0"/>
              <a:t>This is a Data Enable signal.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smtClean="0"/>
              <a:t>This signal is used to enable the transceiver 8286.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smtClean="0"/>
              <a:t>Transceiver is used to separate the data from the address/data bus.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smtClean="0"/>
              <a:t>It is an active low signal.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265EF244-87A2-4889-A0A4-02606257B9FA}" type="slidenum">
              <a:rPr/>
              <a:pPr algn="ctr">
                <a:defRPr/>
              </a:pPr>
              <a:t>29</a:t>
            </a:fld>
            <a:endParaRPr/>
          </a:p>
        </p:txBody>
      </p:sp>
      <p:pic>
        <p:nvPicPr>
          <p:cNvPr id="30725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1863" y="1557338"/>
            <a:ext cx="2736850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8172450" y="4508500"/>
            <a:ext cx="576263" cy="3603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3924300" y="404813"/>
            <a:ext cx="1295400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225"/>
            <a:ext cx="7772400" cy="641350"/>
          </a:xfrm>
        </p:spPr>
        <p:txBody>
          <a:bodyPr/>
          <a:lstStyle/>
          <a:p>
            <a:pPr eaLnBrk="1" hangingPunct="1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8086 BUSES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33400" y="914400"/>
            <a:ext cx="8229600" cy="2046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The 8086 has                                             </a:t>
            </a:r>
          </a:p>
          <a:p>
            <a:pPr marL="692150" lvl="1" indent="-2349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20 address lines </a:t>
            </a:r>
          </a:p>
          <a:p>
            <a:pPr marL="692150" lvl="1" indent="-2349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16 data lines </a:t>
            </a:r>
          </a:p>
          <a:p>
            <a:pPr marL="692150" lvl="1" indent="-2349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4-10 control lines.                                      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533400" y="3352800"/>
            <a:ext cx="7924800" cy="2908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With this the 8086 is able  </a:t>
            </a:r>
          </a:p>
          <a:p>
            <a:pPr marL="692150" lvl="1" indent="-2349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address 1,048,576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(2</a:t>
            </a:r>
            <a:r>
              <a:rPr lang="en-US" sz="2800" baseline="30000" dirty="0" smtClean="0">
                <a:latin typeface="Times New Roman" pitchFamily="18" charset="0"/>
                <a:cs typeface="Times New Roman" pitchFamily="18" charset="0"/>
              </a:rPr>
              <a:t>20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 memory locations/ports.</a:t>
            </a:r>
          </a:p>
          <a:p>
            <a:pPr marL="692150" lvl="1" indent="-2349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manipulate and/or operate on 16-bits(2-bytes) of data at a time.  </a:t>
            </a:r>
          </a:p>
          <a:p>
            <a:pPr marL="692150" lvl="1" indent="-2349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generate necessary control signals.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  <a:t>DT / R</a:t>
            </a:r>
            <a:b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</a:br>
            <a:r>
              <a:rPr sz="2700" smtClean="0">
                <a:solidFill>
                  <a:schemeClr val="accent2">
                    <a:lumMod val="75000"/>
                  </a:schemeClr>
                </a:solidFill>
              </a:rPr>
              <a:t>Pin 27 (Output)</a:t>
            </a:r>
            <a:endParaRPr sz="2700" baseline="-250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10200" cy="4525963"/>
          </a:xfrm>
        </p:spPr>
        <p:txBody>
          <a:bodyPr>
            <a:normAutofit fontScale="92500"/>
          </a:bodyPr>
          <a:lstStyle/>
          <a:p>
            <a:pPr eaLnBrk="1" hangingPunct="1">
              <a:spcBef>
                <a:spcPct val="0"/>
              </a:spcBef>
              <a:spcAft>
                <a:spcPts val="1800"/>
              </a:spcAft>
              <a:defRPr/>
            </a:pPr>
            <a:r>
              <a:rPr lang="en-US" dirty="0" smtClean="0"/>
              <a:t>This is a Data Transmit/Receive signal.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  <a:defRPr/>
            </a:pPr>
            <a:r>
              <a:rPr lang="en-US" dirty="0" smtClean="0"/>
              <a:t>It decides the direction of data flow through the transceiver.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  <a:defRPr/>
            </a:pPr>
            <a:r>
              <a:rPr lang="en-US" dirty="0" smtClean="0"/>
              <a:t>When it is high, data is transmitted out.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  <a:defRPr/>
            </a:pPr>
            <a:r>
              <a:rPr lang="en-US" dirty="0" smtClean="0"/>
              <a:t>When it is low, data is received in.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75B24FBC-5C89-40AE-A3FC-AB09C1AE8F0B}" type="slidenum">
              <a:rPr/>
              <a:pPr algn="ctr">
                <a:defRPr/>
              </a:pPr>
              <a:t>30</a:t>
            </a:fld>
            <a:endParaRPr/>
          </a:p>
        </p:txBody>
      </p:sp>
      <p:pic>
        <p:nvPicPr>
          <p:cNvPr id="31749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1863" y="1557338"/>
            <a:ext cx="2736850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8172450" y="4292600"/>
            <a:ext cx="576263" cy="3603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76825" y="404813"/>
            <a:ext cx="358775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  <a:t>M / IO</a:t>
            </a:r>
            <a:b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</a:br>
            <a:r>
              <a:rPr sz="2700" smtClean="0">
                <a:solidFill>
                  <a:schemeClr val="accent2">
                    <a:lumMod val="75000"/>
                  </a:schemeClr>
                </a:solidFill>
              </a:rPr>
              <a:t>Pin 28 (Output)</a:t>
            </a:r>
            <a:endParaRPr sz="2700" baseline="-250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10200" cy="4525963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smtClean="0"/>
              <a:t>This signal is issued by the microprocessor to distinguish memory access from I/O access.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smtClean="0"/>
              <a:t>When it is high, memory is accessed.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smtClean="0"/>
              <a:t>When it is low, I/O devices are accessed.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69813B39-0156-4D39-B75D-F779FF6DBBD4}" type="slidenum">
              <a:rPr/>
              <a:pPr algn="ctr">
                <a:defRPr/>
              </a:pPr>
              <a:t>31</a:t>
            </a:fld>
            <a:endParaRPr/>
          </a:p>
        </p:txBody>
      </p:sp>
      <p:pic>
        <p:nvPicPr>
          <p:cNvPr id="32773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1863" y="1557338"/>
            <a:ext cx="2736850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8172450" y="4076700"/>
            <a:ext cx="576263" cy="3603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787900" y="404813"/>
            <a:ext cx="647700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  <a:t>WR</a:t>
            </a:r>
            <a:b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</a:br>
            <a:r>
              <a:rPr sz="2700" smtClean="0">
                <a:solidFill>
                  <a:schemeClr val="accent2">
                    <a:lumMod val="75000"/>
                  </a:schemeClr>
                </a:solidFill>
              </a:rPr>
              <a:t>Pin 29 (Output)</a:t>
            </a:r>
            <a:endParaRPr sz="2700" baseline="-250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10200" cy="4525963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smtClean="0"/>
              <a:t>It is a Write signal.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smtClean="0"/>
              <a:t>It is used to write data in memory or output device depending on the status of M/IO signal.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smtClean="0"/>
              <a:t>It is an active low signal.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AFD59D66-CC1E-4BFE-AF5F-2108E997C2E3}" type="slidenum">
              <a:rPr/>
              <a:pPr algn="ctr">
                <a:defRPr/>
              </a:pPr>
              <a:t>32</a:t>
            </a:fld>
            <a:endParaRPr/>
          </a:p>
        </p:txBody>
      </p:sp>
      <p:pic>
        <p:nvPicPr>
          <p:cNvPr id="33797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1863" y="1557338"/>
            <a:ext cx="2736850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8172450" y="3860800"/>
            <a:ext cx="576263" cy="3603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3995738" y="404813"/>
            <a:ext cx="1081087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476375" y="3573463"/>
            <a:ext cx="431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  <a:t>HLDA</a:t>
            </a:r>
            <a:b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</a:br>
            <a:r>
              <a:rPr sz="2700" smtClean="0">
                <a:solidFill>
                  <a:schemeClr val="accent2">
                    <a:lumMod val="75000"/>
                  </a:schemeClr>
                </a:solidFill>
              </a:rPr>
              <a:t>Pin 30 (Output)</a:t>
            </a:r>
            <a:endParaRPr sz="2700" baseline="-250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10200" cy="4525963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smtClean="0"/>
              <a:t>It is a Hold Acknowledge signal.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smtClean="0"/>
              <a:t>It is issued after receiving the HOLD signal.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smtClean="0"/>
              <a:t>It is an active high signal.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09F46D01-C8DF-4E4E-9942-369894A94B54}" type="slidenum">
              <a:rPr/>
              <a:pPr algn="ctr">
                <a:defRPr/>
              </a:pPr>
              <a:t>33</a:t>
            </a:fld>
            <a:endParaRPr/>
          </a:p>
        </p:txBody>
      </p:sp>
      <p:pic>
        <p:nvPicPr>
          <p:cNvPr id="34821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1863" y="1557338"/>
            <a:ext cx="2736850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8172450" y="3644900"/>
            <a:ext cx="576263" cy="3603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  <a:t>HOLD</a:t>
            </a:r>
            <a:b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</a:br>
            <a:r>
              <a:rPr sz="2700" smtClean="0">
                <a:solidFill>
                  <a:schemeClr val="accent2">
                    <a:lumMod val="75000"/>
                  </a:schemeClr>
                </a:solidFill>
              </a:rPr>
              <a:t>Pin 31 (Input)</a:t>
            </a:r>
            <a:endParaRPr sz="2700" baseline="-250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10200" cy="4525963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smtClean="0"/>
              <a:t>When DMA controller needs to use address/data bus, it sends a request to the CPU through this pin.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smtClean="0"/>
              <a:t>It is an active high signal.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smtClean="0"/>
              <a:t>When microprocessor receives HOLD signal, it issues HLDA signal to the DMA controller.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935830CD-F31C-4AEC-85B2-5F51B01F2C6C}" type="slidenum">
              <a:rPr/>
              <a:pPr algn="ctr">
                <a:defRPr/>
              </a:pPr>
              <a:t>34</a:t>
            </a:fld>
            <a:endParaRPr/>
          </a:p>
        </p:txBody>
      </p:sp>
      <p:pic>
        <p:nvPicPr>
          <p:cNvPr id="35845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1863" y="1557338"/>
            <a:ext cx="2736850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8172450" y="3500438"/>
            <a:ext cx="576263" cy="36036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2"/>
          <p:cNvSpPr>
            <a:spLocks noGrp="1"/>
          </p:cNvSpPr>
          <p:nvPr>
            <p:ph type="title"/>
          </p:nvPr>
        </p:nvSpPr>
        <p:spPr>
          <a:xfrm>
            <a:off x="457200" y="1916113"/>
            <a:ext cx="8229600" cy="1612900"/>
          </a:xfrm>
        </p:spPr>
        <p:txBody>
          <a:bodyPr/>
          <a:lstStyle/>
          <a:p>
            <a:r>
              <a:rPr lang="en-US" smtClean="0"/>
              <a:t>Pin Description for Maximum Mode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DB668A-FEAB-4047-834A-87FB35BEC9A7}" type="slidenum">
              <a:rPr/>
              <a:pPr>
                <a:defRPr/>
              </a:pPr>
              <a:t>35</a:t>
            </a:fld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  <a:t>QS</a:t>
            </a:r>
            <a:r>
              <a:rPr baseline="-25000" smtClean="0">
                <a:solidFill>
                  <a:schemeClr val="tx2">
                    <a:shade val="85000"/>
                    <a:satMod val="150000"/>
                  </a:schemeClr>
                </a:solidFill>
              </a:rPr>
              <a:t>1</a:t>
            </a:r>
            <a: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  <a:t> and QS</a:t>
            </a:r>
            <a:r>
              <a:rPr baseline="-25000" smtClean="0">
                <a:solidFill>
                  <a:schemeClr val="tx2">
                    <a:shade val="85000"/>
                    <a:satMod val="150000"/>
                  </a:schemeClr>
                </a:solidFill>
              </a:rPr>
              <a:t>0</a:t>
            </a:r>
            <a: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  <a:t/>
            </a:r>
            <a:b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</a:br>
            <a:r>
              <a:rPr sz="2700" smtClean="0">
                <a:solidFill>
                  <a:schemeClr val="accent2">
                    <a:lumMod val="75000"/>
                  </a:schemeClr>
                </a:solidFill>
              </a:rPr>
              <a:t>Pin 24 and 25 (Output)</a:t>
            </a:r>
            <a:endParaRPr sz="2700" baseline="-250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10200" cy="4525963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smtClean="0"/>
              <a:t>These pins provide the status of instruction queue.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073848CC-7AFA-4BD5-91C2-4C505CD867E3}" type="slidenum">
              <a:rPr/>
              <a:pPr algn="ctr">
                <a:defRPr/>
              </a:pPr>
              <a:t>36</a:t>
            </a:fld>
            <a:endParaRPr/>
          </a:p>
        </p:txBody>
      </p:sp>
      <p:pic>
        <p:nvPicPr>
          <p:cNvPr id="37893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1863" y="1557338"/>
            <a:ext cx="2736850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7740650" y="4797425"/>
            <a:ext cx="576263" cy="5032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4213" y="3195638"/>
          <a:ext cx="532765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948"/>
                <a:gridCol w="863943"/>
                <a:gridCol w="36717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QS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 marL="91424" marR="914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QS</a:t>
                      </a:r>
                      <a:r>
                        <a:rPr lang="en-US" baseline="-25000" dirty="0" smtClean="0"/>
                        <a:t>0</a:t>
                      </a:r>
                      <a:endParaRPr lang="en-US" baseline="-25000" dirty="0"/>
                    </a:p>
                  </a:txBody>
                  <a:tcPr marL="91424" marR="914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 marL="91424" marR="91424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91424" marR="914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91424" marR="9142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operation</a:t>
                      </a:r>
                      <a:endParaRPr lang="en-US" dirty="0"/>
                    </a:p>
                  </a:txBody>
                  <a:tcPr marL="91424" marR="91424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91424" marR="914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91424" marR="9142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dirty="0" smtClean="0"/>
                        <a:t> byte of opcode from queue</a:t>
                      </a:r>
                      <a:endParaRPr lang="en-US" dirty="0"/>
                    </a:p>
                  </a:txBody>
                  <a:tcPr marL="91424" marR="91424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91424" marR="914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91424" marR="9142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 queue</a:t>
                      </a:r>
                      <a:endParaRPr lang="en-US" dirty="0"/>
                    </a:p>
                  </a:txBody>
                  <a:tcPr marL="91424" marR="91424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91424" marR="914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91424" marR="9142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Subsequent byte from queue</a:t>
                      </a:r>
                      <a:endParaRPr lang="en-US" dirty="0"/>
                    </a:p>
                  </a:txBody>
                  <a:tcPr marL="91424" marR="91424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  <a:t>S</a:t>
            </a:r>
            <a:r>
              <a:rPr baseline="-25000" smtClean="0">
                <a:solidFill>
                  <a:schemeClr val="tx2">
                    <a:shade val="85000"/>
                    <a:satMod val="150000"/>
                  </a:schemeClr>
                </a:solidFill>
              </a:rPr>
              <a:t>0</a:t>
            </a:r>
            <a: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  <a:t>, S</a:t>
            </a:r>
            <a:r>
              <a:rPr baseline="-25000" smtClean="0">
                <a:solidFill>
                  <a:schemeClr val="tx2">
                    <a:shade val="85000"/>
                    <a:satMod val="150000"/>
                  </a:schemeClr>
                </a:solidFill>
              </a:rPr>
              <a:t>1</a:t>
            </a:r>
            <a: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  <a:t>, S</a:t>
            </a:r>
            <a:r>
              <a:rPr baseline="-25000" smtClean="0">
                <a:solidFill>
                  <a:schemeClr val="tx2">
                    <a:shade val="85000"/>
                    <a:satMod val="150000"/>
                  </a:schemeClr>
                </a:solidFill>
              </a:rPr>
              <a:t>2</a:t>
            </a:r>
            <a: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  <a:t/>
            </a:r>
            <a:b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</a:br>
            <a:r>
              <a:rPr sz="2700" smtClean="0">
                <a:solidFill>
                  <a:schemeClr val="accent2">
                    <a:lumMod val="75000"/>
                  </a:schemeClr>
                </a:solidFill>
              </a:rPr>
              <a:t>Pin 26, 27, 28 (Output)</a:t>
            </a:r>
            <a:endParaRPr sz="2700" baseline="-250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10200" cy="4525963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smtClean="0"/>
              <a:t>These status signals indicate the operation being done by the microprocessor.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smtClean="0"/>
              <a:t>This information is required by the Bus Controller 8288.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smtClean="0"/>
              <a:t>Bus controller 8288 generates all memory and I/O control signals.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8DEBBCB7-881E-4C0F-83AB-280F4A165116}" type="slidenum">
              <a:rPr/>
              <a:pPr algn="ctr">
                <a:defRPr/>
              </a:pPr>
              <a:t>37</a:t>
            </a:fld>
            <a:endParaRPr/>
          </a:p>
        </p:txBody>
      </p:sp>
      <p:pic>
        <p:nvPicPr>
          <p:cNvPr id="38917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1863" y="1557338"/>
            <a:ext cx="2736850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7740650" y="4149725"/>
            <a:ext cx="360363" cy="7191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3276600" y="404813"/>
            <a:ext cx="574675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211638" y="404813"/>
            <a:ext cx="576262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219700" y="404813"/>
            <a:ext cx="576263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  <a:t>S</a:t>
            </a:r>
            <a:r>
              <a:rPr baseline="-25000" smtClean="0">
                <a:solidFill>
                  <a:schemeClr val="tx2">
                    <a:shade val="85000"/>
                    <a:satMod val="150000"/>
                  </a:schemeClr>
                </a:solidFill>
              </a:rPr>
              <a:t>0</a:t>
            </a:r>
            <a: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  <a:t>, S</a:t>
            </a:r>
            <a:r>
              <a:rPr baseline="-25000" smtClean="0">
                <a:solidFill>
                  <a:schemeClr val="tx2">
                    <a:shade val="85000"/>
                    <a:satMod val="150000"/>
                  </a:schemeClr>
                </a:solidFill>
              </a:rPr>
              <a:t>1</a:t>
            </a:r>
            <a: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  <a:t>, S</a:t>
            </a:r>
            <a:r>
              <a:rPr baseline="-25000" smtClean="0">
                <a:solidFill>
                  <a:schemeClr val="tx2">
                    <a:shade val="85000"/>
                    <a:satMod val="150000"/>
                  </a:schemeClr>
                </a:solidFill>
              </a:rPr>
              <a:t>2</a:t>
            </a:r>
            <a: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  <a:t/>
            </a:r>
            <a:b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</a:br>
            <a:r>
              <a:rPr sz="2700" smtClean="0">
                <a:solidFill>
                  <a:schemeClr val="accent2">
                    <a:lumMod val="75000"/>
                  </a:schemeClr>
                </a:solidFill>
              </a:rPr>
              <a:t>Pin 26, 27, 28 (Output)</a:t>
            </a:r>
            <a:endParaRPr sz="2700" baseline="-250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10200" cy="4525963"/>
          </a:xfrm>
        </p:spPr>
        <p:txBody>
          <a:bodyPr>
            <a:normAutofit/>
          </a:bodyPr>
          <a:lstStyle/>
          <a:p>
            <a:pPr marL="184150" indent="0" eaLnBrk="1" hangingPunct="1">
              <a:spcBef>
                <a:spcPct val="0"/>
              </a:spcBef>
              <a:spcAft>
                <a:spcPts val="1800"/>
              </a:spcAft>
              <a:buFont typeface="Wingdings 2" pitchFamily="18" charset="2"/>
              <a:buNone/>
              <a:defRPr/>
            </a:pPr>
            <a:endParaRPr lang="en-US" dirty="0" smtClean="0"/>
          </a:p>
          <a:p>
            <a:pPr eaLnBrk="1" hangingPunct="1">
              <a:spcBef>
                <a:spcPct val="0"/>
              </a:spcBef>
              <a:spcAft>
                <a:spcPts val="1800"/>
              </a:spcAft>
              <a:defRPr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C10673C3-4EB9-4991-9650-13B428805FF3}" type="slidenum">
              <a:rPr/>
              <a:pPr algn="ctr">
                <a:defRPr/>
              </a:pPr>
              <a:t>38</a:t>
            </a:fld>
            <a:endParaRPr/>
          </a:p>
        </p:txBody>
      </p:sp>
      <p:pic>
        <p:nvPicPr>
          <p:cNvPr id="39941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1863" y="1557338"/>
            <a:ext cx="2736850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7740650" y="4149725"/>
            <a:ext cx="360363" cy="7191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4213" y="1916113"/>
          <a:ext cx="5040312" cy="3338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45"/>
                <a:gridCol w="720045"/>
                <a:gridCol w="720045"/>
                <a:gridCol w="2880177"/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</a:t>
                      </a:r>
                      <a:r>
                        <a:rPr lang="en-US" sz="1800" baseline="-25000" dirty="0" smtClean="0"/>
                        <a:t>2</a:t>
                      </a:r>
                      <a:endParaRPr lang="en-US" sz="1800" baseline="-25000" dirty="0"/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</a:t>
                      </a:r>
                      <a:r>
                        <a:rPr lang="en-US" sz="1800" baseline="-25000" dirty="0" smtClean="0"/>
                        <a:t>1</a:t>
                      </a:r>
                      <a:endParaRPr lang="en-US" sz="1800" baseline="-25000" dirty="0"/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</a:t>
                      </a:r>
                      <a:r>
                        <a:rPr lang="en-US" sz="1800" baseline="-25000" dirty="0" smtClean="0"/>
                        <a:t>0</a:t>
                      </a:r>
                      <a:endParaRPr lang="en-US" sz="1800" baseline="-25000" dirty="0"/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Status</a:t>
                      </a:r>
                      <a:endParaRPr lang="en-US" sz="1800" dirty="0"/>
                    </a:p>
                  </a:txBody>
                  <a:tcPr marL="91436" marR="91436"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Interrupt Acknowledge</a:t>
                      </a:r>
                      <a:endParaRPr lang="en-US" sz="1800" dirty="0"/>
                    </a:p>
                  </a:txBody>
                  <a:tcPr marL="91436" marR="91436"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I/O Read</a:t>
                      </a:r>
                      <a:endParaRPr lang="en-US" sz="1800" dirty="0"/>
                    </a:p>
                  </a:txBody>
                  <a:tcPr marL="91436" marR="91436"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I/O Write</a:t>
                      </a:r>
                      <a:endParaRPr lang="en-US" sz="1800" dirty="0"/>
                    </a:p>
                  </a:txBody>
                  <a:tcPr marL="91436" marR="91436"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Halt</a:t>
                      </a:r>
                      <a:endParaRPr lang="en-US" sz="1800" dirty="0"/>
                    </a:p>
                  </a:txBody>
                  <a:tcPr marL="91436" marR="91436"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Opcode Fetch</a:t>
                      </a:r>
                      <a:endParaRPr lang="en-US" sz="1800" dirty="0"/>
                    </a:p>
                  </a:txBody>
                  <a:tcPr marL="91436" marR="91436"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Memory Read</a:t>
                      </a:r>
                      <a:endParaRPr lang="en-US" sz="1800" dirty="0"/>
                    </a:p>
                  </a:txBody>
                  <a:tcPr marL="91436" marR="91436"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Memory Write</a:t>
                      </a:r>
                      <a:endParaRPr lang="en-US" sz="1800" dirty="0"/>
                    </a:p>
                  </a:txBody>
                  <a:tcPr marL="91436" marR="91436"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Passive</a:t>
                      </a:r>
                      <a:endParaRPr lang="en-US" sz="1800" dirty="0"/>
                    </a:p>
                  </a:txBody>
                  <a:tcPr marL="91436" marR="91436" marT="45733" marB="45733"/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3276600" y="404813"/>
            <a:ext cx="574675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211638" y="404813"/>
            <a:ext cx="576262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19700" y="404813"/>
            <a:ext cx="576263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00113" y="1989138"/>
            <a:ext cx="28733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601788" y="1989138"/>
            <a:ext cx="28733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339975" y="1989138"/>
            <a:ext cx="287338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  <a:t>LOCK</a:t>
            </a:r>
            <a:b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</a:br>
            <a:r>
              <a:rPr sz="2700" smtClean="0">
                <a:solidFill>
                  <a:schemeClr val="accent2">
                    <a:lumMod val="75000"/>
                  </a:schemeClr>
                </a:solidFill>
              </a:rPr>
              <a:t>Pin 29 (Output)</a:t>
            </a:r>
            <a:endParaRPr sz="2700" baseline="-250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10200" cy="4525963"/>
          </a:xfrm>
        </p:spPr>
        <p:txBody>
          <a:bodyPr>
            <a:normAutofit fontScale="92500"/>
          </a:bodyPr>
          <a:lstStyle/>
          <a:p>
            <a:pPr eaLnBrk="1" hangingPunct="1">
              <a:spcBef>
                <a:spcPct val="0"/>
              </a:spcBef>
              <a:spcAft>
                <a:spcPts val="1800"/>
              </a:spcAft>
              <a:defRPr/>
            </a:pPr>
            <a:r>
              <a:rPr lang="en-US" dirty="0" smtClean="0"/>
              <a:t>This signal indicates that other processors should not ask CPU to relinquish the system bus.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  <a:defRPr/>
            </a:pPr>
            <a:r>
              <a:rPr lang="en-US" dirty="0" smtClean="0"/>
              <a:t>When it goes low, all interrupts are masked and HOLD request is not granted.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  <a:defRPr/>
            </a:pPr>
            <a:r>
              <a:rPr lang="en-US" dirty="0" smtClean="0"/>
              <a:t>This pin is activated by using LOCK prefix on any instruction.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2570D7FE-67F9-459D-8D38-C031B2B7ABD3}" type="slidenum">
              <a:rPr/>
              <a:pPr algn="ctr">
                <a:defRPr/>
              </a:pPr>
              <a:t>39</a:t>
            </a:fld>
            <a:endParaRPr/>
          </a:p>
        </p:txBody>
      </p:sp>
      <p:pic>
        <p:nvPicPr>
          <p:cNvPr id="40965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1863" y="1557338"/>
            <a:ext cx="2736850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7740650" y="3933825"/>
            <a:ext cx="503238" cy="2873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3779838" y="404813"/>
            <a:ext cx="1655762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762000"/>
          </a:xfrm>
        </p:spPr>
        <p:txBody>
          <a:bodyPr/>
          <a:lstStyle/>
          <a:p>
            <a:pPr eaLnBrk="1" hangingPunct="1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ARCHITECTURE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533400" y="749300"/>
            <a:ext cx="8001000" cy="1969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The internal architecture of 8086 can be mainly divided into two units:</a:t>
            </a:r>
          </a:p>
          <a:p>
            <a:pPr marL="692150" lvl="1" indent="-2349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Bus Interface Unit (BIU)</a:t>
            </a:r>
          </a:p>
          <a:p>
            <a:pPr marL="692150" lvl="1" indent="-2349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Execution Unit (EU)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457200" y="3048000"/>
            <a:ext cx="8153400" cy="3062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The BIU Contains :</a:t>
            </a:r>
          </a:p>
          <a:p>
            <a:pPr marL="692150" lvl="1" indent="-2349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Code Segment Register (CS)                                                        </a:t>
            </a:r>
          </a:p>
          <a:p>
            <a:pPr marL="692150" lvl="1" indent="-2349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Data Segment Register (DS)     </a:t>
            </a:r>
          </a:p>
          <a:p>
            <a:pPr marL="692150" lvl="1" indent="-2349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Extra Segment Register (ES) </a:t>
            </a:r>
          </a:p>
          <a:p>
            <a:pPr marL="692150" lvl="1" indent="-2349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Stack Segment Register (SS) and    </a:t>
            </a:r>
          </a:p>
          <a:p>
            <a:pPr marL="692150" lvl="1" indent="-2349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Instruction Pointer (IP)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  <a:t>RQ/GT</a:t>
            </a:r>
            <a:r>
              <a:rPr baseline="-25000" smtClean="0">
                <a:solidFill>
                  <a:schemeClr val="tx2">
                    <a:shade val="85000"/>
                    <a:satMod val="150000"/>
                  </a:schemeClr>
                </a:solidFill>
              </a:rPr>
              <a:t>1</a:t>
            </a:r>
            <a: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  <a:t> and RQ/GT</a:t>
            </a:r>
            <a:r>
              <a:rPr baseline="-25000" smtClean="0">
                <a:solidFill>
                  <a:schemeClr val="tx2">
                    <a:shade val="85000"/>
                    <a:satMod val="150000"/>
                  </a:schemeClr>
                </a:solidFill>
              </a:rPr>
              <a:t>0</a:t>
            </a:r>
            <a: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  <a:t/>
            </a:r>
            <a:br>
              <a:rPr smtClean="0">
                <a:solidFill>
                  <a:schemeClr val="tx2">
                    <a:shade val="85000"/>
                    <a:satMod val="150000"/>
                  </a:schemeClr>
                </a:solidFill>
              </a:rPr>
            </a:br>
            <a:r>
              <a:rPr sz="2700" smtClean="0">
                <a:solidFill>
                  <a:schemeClr val="accent2">
                    <a:lumMod val="75000"/>
                  </a:schemeClr>
                </a:solidFill>
              </a:rPr>
              <a:t>Pin 30 and 31 (Bi-directional)</a:t>
            </a:r>
            <a:endParaRPr sz="2700" baseline="-250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10200" cy="4525963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spcBef>
                <a:spcPct val="0"/>
              </a:spcBef>
              <a:spcAft>
                <a:spcPts val="1800"/>
              </a:spcAft>
              <a:defRPr/>
            </a:pPr>
            <a:r>
              <a:rPr lang="en-US" dirty="0" smtClean="0"/>
              <a:t>These are Request/Grant pins.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  <a:defRPr/>
            </a:pPr>
            <a:r>
              <a:rPr lang="en-US" dirty="0" smtClean="0"/>
              <a:t>Other processors request the CPU through these lines to release the system bus.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  <a:defRPr/>
            </a:pPr>
            <a:r>
              <a:rPr lang="en-US" dirty="0" smtClean="0"/>
              <a:t>After receiving the request, CPU sends acknowledge signal on the same lines.</a:t>
            </a:r>
          </a:p>
          <a:p>
            <a:pPr eaLnBrk="1" hangingPunct="1">
              <a:lnSpc>
                <a:spcPct val="160000"/>
              </a:lnSpc>
              <a:spcBef>
                <a:spcPct val="0"/>
              </a:spcBef>
              <a:spcAft>
                <a:spcPts val="1800"/>
              </a:spcAft>
              <a:defRPr/>
            </a:pPr>
            <a:r>
              <a:rPr lang="en-US" dirty="0" smtClean="0"/>
              <a:t>RQ/GT</a:t>
            </a:r>
            <a:r>
              <a:rPr lang="en-US" baseline="-25000" dirty="0" smtClean="0"/>
              <a:t>0</a:t>
            </a:r>
            <a:r>
              <a:rPr lang="en-US" dirty="0" smtClean="0"/>
              <a:t> has higher priority than RQ/GT</a:t>
            </a:r>
            <a:r>
              <a:rPr lang="en-US" baseline="-25000" dirty="0" smtClean="0"/>
              <a:t>1</a:t>
            </a:r>
            <a:r>
              <a:rPr lang="en-US" dirty="0" smtClean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BE3AAD86-8F8F-4354-9D69-F1E173662501}" type="slidenum">
              <a:rPr/>
              <a:pPr algn="ctr">
                <a:defRPr/>
              </a:pPr>
              <a:t>40</a:t>
            </a:fld>
            <a:endParaRPr/>
          </a:p>
        </p:txBody>
      </p:sp>
      <p:pic>
        <p:nvPicPr>
          <p:cNvPr id="41989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1863" y="1557338"/>
            <a:ext cx="2736850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7740650" y="3500438"/>
            <a:ext cx="576263" cy="50482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727200" y="404813"/>
            <a:ext cx="828675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843213" y="404813"/>
            <a:ext cx="973137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92725" y="404813"/>
            <a:ext cx="827088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372225" y="404813"/>
            <a:ext cx="1008063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914400" y="5375560"/>
            <a:ext cx="4333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600200" y="4800600"/>
            <a:ext cx="5222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617663" y="5375560"/>
            <a:ext cx="5207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71550" y="4800600"/>
            <a:ext cx="431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pPr eaLnBrk="1" hangingPunct="1"/>
            <a:r>
              <a:rPr lang="en-US" b="1" smtClean="0"/>
              <a:t>TIMING SEQUENCE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457200" y="990600"/>
            <a:ext cx="8458200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4950" indent="-234950" algn="just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 external clock generator device is connected to 8086 to provide clock signals  throughout the system.</a:t>
            </a:r>
          </a:p>
          <a:p>
            <a:pPr marL="234950" indent="-234950" algn="just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One cycle of clock is called a state or t-state.</a:t>
            </a:r>
          </a:p>
          <a:p>
            <a:pPr marL="234950" indent="-234950" algn="just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Each basic operation such as reading a memory location  or writing to a port requires several states. This group of states is called a machine cycle.</a:t>
            </a:r>
          </a:p>
          <a:p>
            <a:pPr marL="234950" indent="-234950" algn="just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total time required to fetch and execute an instruction is called an instruction cycle. An instruction cycle consists of one or more machine cycle.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458200" cy="1190625"/>
          </a:xfrm>
        </p:spPr>
        <p:txBody>
          <a:bodyPr/>
          <a:lstStyle/>
          <a:p>
            <a:pPr eaLnBrk="1" hangingPunct="1"/>
            <a:r>
              <a:rPr lang="en-US" sz="3600" b="1" dirty="0" smtClean="0"/>
              <a:t>BASIC SIGNAL FLOW ON 8086 BUSES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533400" y="1600200"/>
            <a:ext cx="8305800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Basically there are two operations to see:</a:t>
            </a:r>
          </a:p>
          <a:p>
            <a:pPr lvl="1">
              <a:spcBef>
                <a:spcPct val="50000"/>
              </a:spcBef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1.Read operation </a:t>
            </a:r>
          </a:p>
          <a:p>
            <a:pPr lvl="1">
              <a:spcBef>
                <a:spcPct val="50000"/>
              </a:spcBef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2. Write operation</a:t>
            </a:r>
          </a:p>
          <a:p>
            <a:pPr>
              <a:spcBef>
                <a:spcPct val="50000"/>
              </a:spcBef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Will see what is going on during this two cycles of operation.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762000"/>
          </a:xfrm>
        </p:spPr>
        <p:txBody>
          <a:bodyPr/>
          <a:lstStyle/>
          <a:p>
            <a:pPr eaLnBrk="1" hangingPunct="1"/>
            <a:r>
              <a:rPr lang="en-US" b="1" dirty="0" smtClean="0"/>
              <a:t>READ CYCLE</a:t>
            </a:r>
          </a:p>
        </p:txBody>
      </p:sp>
      <p:sp>
        <p:nvSpPr>
          <p:cNvPr id="12368" name="Text Box 80"/>
          <p:cNvSpPr txBox="1">
            <a:spLocks noChangeArrowheads="1"/>
          </p:cNvSpPr>
          <p:nvPr/>
        </p:nvSpPr>
        <p:spPr bwMode="auto">
          <a:xfrm>
            <a:off x="609600" y="1447800"/>
            <a:ext cx="800100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92150" lvl="1" indent="-234950" algn="just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Here we will see the activities carried out on 8086 buses at various time instants when it reads from a memory location or from a port.</a:t>
            </a:r>
          </a:p>
          <a:p>
            <a:pPr marL="692150" lvl="1" indent="-234950" algn="just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Here we will assume that the 8086 is operated in is minimum mode.</a:t>
            </a:r>
          </a:p>
          <a:p>
            <a:pPr>
              <a:spcBef>
                <a:spcPct val="50000"/>
              </a:spcBef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&amp; MICROCONTROLLERS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680389-1196-49CC-AEA9-317FB6E6A04C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0"/>
            <a:ext cx="9144000" cy="6988893"/>
            <a:chOff x="0" y="0"/>
            <a:chExt cx="9144000" cy="6988893"/>
          </a:xfrm>
        </p:grpSpPr>
        <p:pic>
          <p:nvPicPr>
            <p:cNvPr id="1026" name="Picture 2" descr="http://dc224.4shared.com/doc/YB1lvVeO/preview_html_10113ba0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0"/>
              <a:ext cx="9144000" cy="6988893"/>
            </a:xfrm>
            <a:prstGeom prst="rect">
              <a:avLst/>
            </a:prstGeom>
            <a:noFill/>
          </p:spPr>
        </p:pic>
        <p:sp>
          <p:nvSpPr>
            <p:cNvPr id="6" name="TextBox 5"/>
            <p:cNvSpPr txBox="1"/>
            <p:nvPr/>
          </p:nvSpPr>
          <p:spPr>
            <a:xfrm>
              <a:off x="1447800" y="6488668"/>
              <a:ext cx="13716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Line 3"/>
          <p:cNvSpPr>
            <a:spLocks noChangeShapeType="1"/>
          </p:cNvSpPr>
          <p:nvPr/>
        </p:nvSpPr>
        <p:spPr bwMode="auto">
          <a:xfrm>
            <a:off x="1828800" y="1254760"/>
            <a:ext cx="228600" cy="153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08" name="Line 4"/>
          <p:cNvSpPr>
            <a:spLocks noChangeShapeType="1"/>
          </p:cNvSpPr>
          <p:nvPr/>
        </p:nvSpPr>
        <p:spPr bwMode="auto">
          <a:xfrm flipV="1">
            <a:off x="2057400" y="812800"/>
            <a:ext cx="228600" cy="44196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09" name="Line 5"/>
          <p:cNvSpPr>
            <a:spLocks noChangeShapeType="1"/>
          </p:cNvSpPr>
          <p:nvPr/>
        </p:nvSpPr>
        <p:spPr bwMode="auto">
          <a:xfrm>
            <a:off x="2286000" y="812800"/>
            <a:ext cx="304800" cy="153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10" name="Line 6"/>
          <p:cNvSpPr>
            <a:spLocks noChangeShapeType="1"/>
          </p:cNvSpPr>
          <p:nvPr/>
        </p:nvSpPr>
        <p:spPr bwMode="auto">
          <a:xfrm>
            <a:off x="2590800" y="812800"/>
            <a:ext cx="152400" cy="44196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11" name="Line 7"/>
          <p:cNvSpPr>
            <a:spLocks noChangeShapeType="1"/>
          </p:cNvSpPr>
          <p:nvPr/>
        </p:nvSpPr>
        <p:spPr bwMode="auto">
          <a:xfrm>
            <a:off x="2743200" y="1254760"/>
            <a:ext cx="304800" cy="153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12" name="Line 8"/>
          <p:cNvSpPr>
            <a:spLocks noChangeShapeType="1"/>
          </p:cNvSpPr>
          <p:nvPr/>
        </p:nvSpPr>
        <p:spPr bwMode="auto">
          <a:xfrm flipV="1">
            <a:off x="3048000" y="812800"/>
            <a:ext cx="228600" cy="44196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13" name="Line 9"/>
          <p:cNvSpPr>
            <a:spLocks noChangeShapeType="1"/>
          </p:cNvSpPr>
          <p:nvPr/>
        </p:nvSpPr>
        <p:spPr bwMode="auto">
          <a:xfrm>
            <a:off x="3276600" y="812800"/>
            <a:ext cx="304800" cy="153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14" name="Line 10"/>
          <p:cNvSpPr>
            <a:spLocks noChangeShapeType="1"/>
          </p:cNvSpPr>
          <p:nvPr/>
        </p:nvSpPr>
        <p:spPr bwMode="auto">
          <a:xfrm>
            <a:off x="3581400" y="812800"/>
            <a:ext cx="152400" cy="44196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15" name="Line 11"/>
          <p:cNvSpPr>
            <a:spLocks noChangeShapeType="1"/>
          </p:cNvSpPr>
          <p:nvPr/>
        </p:nvSpPr>
        <p:spPr bwMode="auto">
          <a:xfrm>
            <a:off x="3733800" y="1254760"/>
            <a:ext cx="304800" cy="153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16" name="Line 12"/>
          <p:cNvSpPr>
            <a:spLocks noChangeShapeType="1"/>
          </p:cNvSpPr>
          <p:nvPr/>
        </p:nvSpPr>
        <p:spPr bwMode="auto">
          <a:xfrm flipV="1">
            <a:off x="4038600" y="812800"/>
            <a:ext cx="228600" cy="44196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17" name="Line 13"/>
          <p:cNvSpPr>
            <a:spLocks noChangeShapeType="1"/>
          </p:cNvSpPr>
          <p:nvPr/>
        </p:nvSpPr>
        <p:spPr bwMode="auto">
          <a:xfrm>
            <a:off x="4267200" y="812800"/>
            <a:ext cx="304800" cy="153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18" name="Line 14"/>
          <p:cNvSpPr>
            <a:spLocks noChangeShapeType="1"/>
          </p:cNvSpPr>
          <p:nvPr/>
        </p:nvSpPr>
        <p:spPr bwMode="auto">
          <a:xfrm>
            <a:off x="4572000" y="812800"/>
            <a:ext cx="152400" cy="44196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19" name="Line 15"/>
          <p:cNvSpPr>
            <a:spLocks noChangeShapeType="1"/>
          </p:cNvSpPr>
          <p:nvPr/>
        </p:nvSpPr>
        <p:spPr bwMode="auto">
          <a:xfrm>
            <a:off x="4724400" y="1254760"/>
            <a:ext cx="304800" cy="153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20" name="Line 16"/>
          <p:cNvSpPr>
            <a:spLocks noChangeShapeType="1"/>
          </p:cNvSpPr>
          <p:nvPr/>
        </p:nvSpPr>
        <p:spPr bwMode="auto">
          <a:xfrm flipV="1">
            <a:off x="5029200" y="812800"/>
            <a:ext cx="228600" cy="44196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21" name="Line 17"/>
          <p:cNvSpPr>
            <a:spLocks noChangeShapeType="1"/>
          </p:cNvSpPr>
          <p:nvPr/>
        </p:nvSpPr>
        <p:spPr bwMode="auto">
          <a:xfrm>
            <a:off x="5257800" y="812800"/>
            <a:ext cx="304800" cy="153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22" name="Line 18"/>
          <p:cNvSpPr>
            <a:spLocks noChangeShapeType="1"/>
          </p:cNvSpPr>
          <p:nvPr/>
        </p:nvSpPr>
        <p:spPr bwMode="auto">
          <a:xfrm>
            <a:off x="5562600" y="812800"/>
            <a:ext cx="152400" cy="44196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23" name="Line 19"/>
          <p:cNvSpPr>
            <a:spLocks noChangeShapeType="1"/>
          </p:cNvSpPr>
          <p:nvPr/>
        </p:nvSpPr>
        <p:spPr bwMode="auto">
          <a:xfrm>
            <a:off x="5715000" y="1254760"/>
            <a:ext cx="304800" cy="153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24" name="Line 20"/>
          <p:cNvSpPr>
            <a:spLocks noChangeShapeType="1"/>
          </p:cNvSpPr>
          <p:nvPr/>
        </p:nvSpPr>
        <p:spPr bwMode="auto">
          <a:xfrm flipV="1">
            <a:off x="6019800" y="812800"/>
            <a:ext cx="228600" cy="44196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25" name="Line 21"/>
          <p:cNvSpPr>
            <a:spLocks noChangeShapeType="1"/>
          </p:cNvSpPr>
          <p:nvPr/>
        </p:nvSpPr>
        <p:spPr bwMode="auto">
          <a:xfrm>
            <a:off x="6248400" y="812800"/>
            <a:ext cx="304800" cy="153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26" name="Line 22"/>
          <p:cNvSpPr>
            <a:spLocks noChangeShapeType="1"/>
          </p:cNvSpPr>
          <p:nvPr/>
        </p:nvSpPr>
        <p:spPr bwMode="auto">
          <a:xfrm>
            <a:off x="6553200" y="812800"/>
            <a:ext cx="152400" cy="44196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27" name="Line 23"/>
          <p:cNvSpPr>
            <a:spLocks noChangeShapeType="1"/>
          </p:cNvSpPr>
          <p:nvPr/>
        </p:nvSpPr>
        <p:spPr bwMode="auto">
          <a:xfrm>
            <a:off x="6705600" y="1254760"/>
            <a:ext cx="304800" cy="153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28" name="Text Box 24"/>
          <p:cNvSpPr txBox="1">
            <a:spLocks noChangeArrowheads="1"/>
          </p:cNvSpPr>
          <p:nvPr/>
        </p:nvSpPr>
        <p:spPr bwMode="auto">
          <a:xfrm>
            <a:off x="685800" y="739140"/>
            <a:ext cx="990600" cy="441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CLK</a:t>
            </a:r>
          </a:p>
        </p:txBody>
      </p:sp>
      <p:sp>
        <p:nvSpPr>
          <p:cNvPr id="47129" name="Line 25"/>
          <p:cNvSpPr>
            <a:spLocks noChangeShapeType="1"/>
          </p:cNvSpPr>
          <p:nvPr/>
        </p:nvSpPr>
        <p:spPr bwMode="auto">
          <a:xfrm flipV="1">
            <a:off x="7010400" y="812800"/>
            <a:ext cx="228600" cy="44196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30" name="Line 26"/>
          <p:cNvSpPr>
            <a:spLocks noChangeShapeType="1"/>
          </p:cNvSpPr>
          <p:nvPr/>
        </p:nvSpPr>
        <p:spPr bwMode="auto">
          <a:xfrm>
            <a:off x="7239000" y="812800"/>
            <a:ext cx="304800" cy="153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31" name="Line 27"/>
          <p:cNvSpPr>
            <a:spLocks noChangeShapeType="1"/>
          </p:cNvSpPr>
          <p:nvPr/>
        </p:nvSpPr>
        <p:spPr bwMode="auto">
          <a:xfrm>
            <a:off x="7543800" y="812800"/>
            <a:ext cx="152400" cy="44196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32" name="Line 28"/>
          <p:cNvSpPr>
            <a:spLocks noChangeShapeType="1"/>
          </p:cNvSpPr>
          <p:nvPr/>
        </p:nvSpPr>
        <p:spPr bwMode="auto">
          <a:xfrm>
            <a:off x="7696200" y="1254760"/>
            <a:ext cx="304800" cy="153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33" name="Line 29"/>
          <p:cNvSpPr>
            <a:spLocks noChangeShapeType="1"/>
          </p:cNvSpPr>
          <p:nvPr/>
        </p:nvSpPr>
        <p:spPr bwMode="auto">
          <a:xfrm flipV="1">
            <a:off x="8001000" y="812800"/>
            <a:ext cx="228600" cy="44196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34" name="Line 30"/>
          <p:cNvSpPr>
            <a:spLocks noChangeShapeType="1"/>
          </p:cNvSpPr>
          <p:nvPr/>
        </p:nvSpPr>
        <p:spPr bwMode="auto">
          <a:xfrm>
            <a:off x="8229600" y="812800"/>
            <a:ext cx="304800" cy="153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35" name="Line 31"/>
          <p:cNvSpPr>
            <a:spLocks noChangeShapeType="1"/>
          </p:cNvSpPr>
          <p:nvPr/>
        </p:nvSpPr>
        <p:spPr bwMode="auto">
          <a:xfrm>
            <a:off x="1905000" y="1549400"/>
            <a:ext cx="914400" cy="1535"/>
          </a:xfrm>
          <a:prstGeom prst="line">
            <a:avLst/>
          </a:pr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36" name="Line 32"/>
          <p:cNvSpPr>
            <a:spLocks noChangeShapeType="1"/>
          </p:cNvSpPr>
          <p:nvPr/>
        </p:nvSpPr>
        <p:spPr bwMode="auto">
          <a:xfrm>
            <a:off x="1828800" y="1991360"/>
            <a:ext cx="914400" cy="1535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37" name="Line 33"/>
          <p:cNvSpPr>
            <a:spLocks noChangeShapeType="1"/>
          </p:cNvSpPr>
          <p:nvPr/>
        </p:nvSpPr>
        <p:spPr bwMode="auto">
          <a:xfrm flipV="1">
            <a:off x="2743200" y="1549400"/>
            <a:ext cx="228600" cy="441960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38" name="Line 34"/>
          <p:cNvSpPr>
            <a:spLocks noChangeShapeType="1"/>
          </p:cNvSpPr>
          <p:nvPr/>
        </p:nvSpPr>
        <p:spPr bwMode="auto">
          <a:xfrm>
            <a:off x="2819400" y="1549400"/>
            <a:ext cx="152400" cy="441960"/>
          </a:xfrm>
          <a:prstGeom prst="line">
            <a:avLst/>
          </a:pr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39" name="Line 35"/>
          <p:cNvSpPr>
            <a:spLocks noChangeShapeType="1"/>
          </p:cNvSpPr>
          <p:nvPr/>
        </p:nvSpPr>
        <p:spPr bwMode="auto">
          <a:xfrm>
            <a:off x="2971800" y="1549400"/>
            <a:ext cx="4724400" cy="1535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40" name="Line 36"/>
          <p:cNvSpPr>
            <a:spLocks noChangeShapeType="1"/>
          </p:cNvSpPr>
          <p:nvPr/>
        </p:nvSpPr>
        <p:spPr bwMode="auto">
          <a:xfrm>
            <a:off x="2971800" y="1991360"/>
            <a:ext cx="4724400" cy="1535"/>
          </a:xfrm>
          <a:prstGeom prst="line">
            <a:avLst/>
          </a:pr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41" name="Line 37"/>
          <p:cNvSpPr>
            <a:spLocks noChangeShapeType="1"/>
          </p:cNvSpPr>
          <p:nvPr/>
        </p:nvSpPr>
        <p:spPr bwMode="auto">
          <a:xfrm>
            <a:off x="7696200" y="1549400"/>
            <a:ext cx="152400" cy="441960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42" name="Line 38"/>
          <p:cNvSpPr>
            <a:spLocks noChangeShapeType="1"/>
          </p:cNvSpPr>
          <p:nvPr/>
        </p:nvSpPr>
        <p:spPr bwMode="auto">
          <a:xfrm flipV="1">
            <a:off x="7620000" y="1549400"/>
            <a:ext cx="228600" cy="441960"/>
          </a:xfrm>
          <a:prstGeom prst="line">
            <a:avLst/>
          </a:pr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43" name="Line 39"/>
          <p:cNvSpPr>
            <a:spLocks noChangeShapeType="1"/>
          </p:cNvSpPr>
          <p:nvPr/>
        </p:nvSpPr>
        <p:spPr bwMode="auto">
          <a:xfrm>
            <a:off x="7848600" y="1549400"/>
            <a:ext cx="914400" cy="1535"/>
          </a:xfrm>
          <a:prstGeom prst="line">
            <a:avLst/>
          </a:pr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44" name="Line 40"/>
          <p:cNvSpPr>
            <a:spLocks noChangeShapeType="1"/>
          </p:cNvSpPr>
          <p:nvPr/>
        </p:nvSpPr>
        <p:spPr bwMode="auto">
          <a:xfrm>
            <a:off x="7848600" y="1991360"/>
            <a:ext cx="914400" cy="1535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45" name="Text Box 41"/>
          <p:cNvSpPr txBox="1">
            <a:spLocks noChangeArrowheads="1"/>
          </p:cNvSpPr>
          <p:nvPr/>
        </p:nvSpPr>
        <p:spPr bwMode="auto">
          <a:xfrm>
            <a:off x="381000" y="1475740"/>
            <a:ext cx="1295400" cy="441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 </a:t>
            </a:r>
            <a:r>
              <a:rPr lang="en-US" b="1">
                <a:solidFill>
                  <a:srgbClr val="000099"/>
                </a:solidFill>
              </a:rPr>
              <a:t>M</a:t>
            </a:r>
            <a:r>
              <a:rPr lang="en-US" b="1"/>
              <a:t>/</a:t>
            </a:r>
            <a:r>
              <a:rPr lang="en-US" b="1">
                <a:solidFill>
                  <a:srgbClr val="66FF33"/>
                </a:solidFill>
              </a:rPr>
              <a:t>IO</a:t>
            </a:r>
          </a:p>
        </p:txBody>
      </p:sp>
      <p:sp>
        <p:nvSpPr>
          <p:cNvPr id="47146" name="Line 42"/>
          <p:cNvSpPr>
            <a:spLocks noChangeShapeType="1"/>
          </p:cNvSpPr>
          <p:nvPr/>
        </p:nvSpPr>
        <p:spPr bwMode="auto">
          <a:xfrm>
            <a:off x="838200" y="1522465"/>
            <a:ext cx="228600" cy="15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47" name="Line 43"/>
          <p:cNvSpPr>
            <a:spLocks noChangeShapeType="1"/>
          </p:cNvSpPr>
          <p:nvPr/>
        </p:nvSpPr>
        <p:spPr bwMode="auto">
          <a:xfrm>
            <a:off x="1828800" y="2727960"/>
            <a:ext cx="685800" cy="153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48" name="Line 44"/>
          <p:cNvSpPr>
            <a:spLocks noChangeShapeType="1"/>
          </p:cNvSpPr>
          <p:nvPr/>
        </p:nvSpPr>
        <p:spPr bwMode="auto">
          <a:xfrm flipV="1">
            <a:off x="2514600" y="2286000"/>
            <a:ext cx="228600" cy="44196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49" name="Line 45"/>
          <p:cNvSpPr>
            <a:spLocks noChangeShapeType="1"/>
          </p:cNvSpPr>
          <p:nvPr/>
        </p:nvSpPr>
        <p:spPr bwMode="auto">
          <a:xfrm>
            <a:off x="3505200" y="2727960"/>
            <a:ext cx="5257800" cy="153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50" name="Line 46"/>
          <p:cNvSpPr>
            <a:spLocks noChangeShapeType="1"/>
          </p:cNvSpPr>
          <p:nvPr/>
        </p:nvSpPr>
        <p:spPr bwMode="auto">
          <a:xfrm>
            <a:off x="3352800" y="2286000"/>
            <a:ext cx="152400" cy="44196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51" name="Line 47"/>
          <p:cNvSpPr>
            <a:spLocks noChangeShapeType="1"/>
          </p:cNvSpPr>
          <p:nvPr/>
        </p:nvSpPr>
        <p:spPr bwMode="auto">
          <a:xfrm>
            <a:off x="2743200" y="2286000"/>
            <a:ext cx="609600" cy="153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52" name="Text Box 48"/>
          <p:cNvSpPr txBox="1">
            <a:spLocks noChangeArrowheads="1"/>
          </p:cNvSpPr>
          <p:nvPr/>
        </p:nvSpPr>
        <p:spPr bwMode="auto">
          <a:xfrm>
            <a:off x="685800" y="2286000"/>
            <a:ext cx="1219200" cy="441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ALE</a:t>
            </a:r>
          </a:p>
        </p:txBody>
      </p:sp>
      <p:sp>
        <p:nvSpPr>
          <p:cNvPr id="47153" name="Line 49"/>
          <p:cNvSpPr>
            <a:spLocks noChangeShapeType="1"/>
          </p:cNvSpPr>
          <p:nvPr/>
        </p:nvSpPr>
        <p:spPr bwMode="auto">
          <a:xfrm>
            <a:off x="1828800" y="3169920"/>
            <a:ext cx="1143000" cy="1535"/>
          </a:xfrm>
          <a:prstGeom prst="line">
            <a:avLst/>
          </a:prstGeom>
          <a:noFill/>
          <a:ln w="5715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54" name="Line 50"/>
          <p:cNvSpPr>
            <a:spLocks noChangeShapeType="1"/>
          </p:cNvSpPr>
          <p:nvPr/>
        </p:nvSpPr>
        <p:spPr bwMode="auto">
          <a:xfrm>
            <a:off x="1828800" y="3611880"/>
            <a:ext cx="1066800" cy="1535"/>
          </a:xfrm>
          <a:prstGeom prst="line">
            <a:avLst/>
          </a:prstGeom>
          <a:noFill/>
          <a:ln w="5715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55" name="Line 51"/>
          <p:cNvSpPr>
            <a:spLocks noChangeShapeType="1"/>
          </p:cNvSpPr>
          <p:nvPr/>
        </p:nvSpPr>
        <p:spPr bwMode="auto">
          <a:xfrm flipV="1">
            <a:off x="2895600" y="3169920"/>
            <a:ext cx="228600" cy="441960"/>
          </a:xfrm>
          <a:prstGeom prst="line">
            <a:avLst/>
          </a:prstGeom>
          <a:noFill/>
          <a:ln w="5715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56" name="Line 52"/>
          <p:cNvSpPr>
            <a:spLocks noChangeShapeType="1"/>
          </p:cNvSpPr>
          <p:nvPr/>
        </p:nvSpPr>
        <p:spPr bwMode="auto">
          <a:xfrm>
            <a:off x="2971800" y="3169920"/>
            <a:ext cx="152400" cy="441960"/>
          </a:xfrm>
          <a:prstGeom prst="line">
            <a:avLst/>
          </a:prstGeom>
          <a:noFill/>
          <a:ln w="5715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57" name="Line 53"/>
          <p:cNvSpPr>
            <a:spLocks noChangeShapeType="1"/>
          </p:cNvSpPr>
          <p:nvPr/>
        </p:nvSpPr>
        <p:spPr bwMode="auto">
          <a:xfrm>
            <a:off x="3124200" y="3169920"/>
            <a:ext cx="914400" cy="1535"/>
          </a:xfrm>
          <a:prstGeom prst="line">
            <a:avLst/>
          </a:prstGeom>
          <a:noFill/>
          <a:ln w="5715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58" name="Line 54"/>
          <p:cNvSpPr>
            <a:spLocks noChangeShapeType="1"/>
          </p:cNvSpPr>
          <p:nvPr/>
        </p:nvSpPr>
        <p:spPr bwMode="auto">
          <a:xfrm>
            <a:off x="3124200" y="3611880"/>
            <a:ext cx="838200" cy="1535"/>
          </a:xfrm>
          <a:prstGeom prst="line">
            <a:avLst/>
          </a:prstGeom>
          <a:noFill/>
          <a:ln w="5715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59" name="Line 55"/>
          <p:cNvSpPr>
            <a:spLocks noChangeShapeType="1"/>
          </p:cNvSpPr>
          <p:nvPr/>
        </p:nvSpPr>
        <p:spPr bwMode="auto">
          <a:xfrm>
            <a:off x="4038600" y="3169920"/>
            <a:ext cx="76200" cy="220980"/>
          </a:xfrm>
          <a:prstGeom prst="line">
            <a:avLst/>
          </a:prstGeom>
          <a:noFill/>
          <a:ln w="5715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60" name="Line 56"/>
          <p:cNvSpPr>
            <a:spLocks noChangeShapeType="1"/>
          </p:cNvSpPr>
          <p:nvPr/>
        </p:nvSpPr>
        <p:spPr bwMode="auto">
          <a:xfrm flipV="1">
            <a:off x="3962400" y="3317240"/>
            <a:ext cx="152400" cy="294640"/>
          </a:xfrm>
          <a:prstGeom prst="line">
            <a:avLst/>
          </a:prstGeom>
          <a:noFill/>
          <a:ln w="5715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61" name="Line 57"/>
          <p:cNvSpPr>
            <a:spLocks noChangeShapeType="1"/>
          </p:cNvSpPr>
          <p:nvPr/>
        </p:nvSpPr>
        <p:spPr bwMode="auto">
          <a:xfrm>
            <a:off x="4724400" y="3169920"/>
            <a:ext cx="1219200" cy="1535"/>
          </a:xfrm>
          <a:prstGeom prst="line">
            <a:avLst/>
          </a:prstGeom>
          <a:noFill/>
          <a:ln w="5715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62" name="Line 58"/>
          <p:cNvSpPr>
            <a:spLocks noChangeShapeType="1"/>
          </p:cNvSpPr>
          <p:nvPr/>
        </p:nvSpPr>
        <p:spPr bwMode="auto">
          <a:xfrm>
            <a:off x="4724400" y="3611880"/>
            <a:ext cx="1143000" cy="1535"/>
          </a:xfrm>
          <a:prstGeom prst="line">
            <a:avLst/>
          </a:prstGeom>
          <a:noFill/>
          <a:ln w="5715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63" name="Line 59"/>
          <p:cNvSpPr>
            <a:spLocks noChangeShapeType="1"/>
          </p:cNvSpPr>
          <p:nvPr/>
        </p:nvSpPr>
        <p:spPr bwMode="auto">
          <a:xfrm>
            <a:off x="4114800" y="3390900"/>
            <a:ext cx="533400" cy="1535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64" name="Line 60"/>
          <p:cNvSpPr>
            <a:spLocks noChangeShapeType="1"/>
          </p:cNvSpPr>
          <p:nvPr/>
        </p:nvSpPr>
        <p:spPr bwMode="auto">
          <a:xfrm flipV="1">
            <a:off x="4648200" y="3169920"/>
            <a:ext cx="76200" cy="220980"/>
          </a:xfrm>
          <a:prstGeom prst="line">
            <a:avLst/>
          </a:prstGeom>
          <a:noFill/>
          <a:ln w="5715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65" name="Line 61"/>
          <p:cNvSpPr>
            <a:spLocks noChangeShapeType="1"/>
          </p:cNvSpPr>
          <p:nvPr/>
        </p:nvSpPr>
        <p:spPr bwMode="auto">
          <a:xfrm>
            <a:off x="4572000" y="3317240"/>
            <a:ext cx="152400" cy="294640"/>
          </a:xfrm>
          <a:prstGeom prst="line">
            <a:avLst/>
          </a:prstGeom>
          <a:noFill/>
          <a:ln w="5715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66" name="Line 62"/>
          <p:cNvSpPr>
            <a:spLocks noChangeShapeType="1"/>
          </p:cNvSpPr>
          <p:nvPr/>
        </p:nvSpPr>
        <p:spPr bwMode="auto">
          <a:xfrm>
            <a:off x="5943600" y="3169920"/>
            <a:ext cx="76200" cy="220980"/>
          </a:xfrm>
          <a:prstGeom prst="line">
            <a:avLst/>
          </a:prstGeom>
          <a:noFill/>
          <a:ln w="5715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67" name="Line 63"/>
          <p:cNvSpPr>
            <a:spLocks noChangeShapeType="1"/>
          </p:cNvSpPr>
          <p:nvPr/>
        </p:nvSpPr>
        <p:spPr bwMode="auto">
          <a:xfrm flipV="1">
            <a:off x="5867400" y="3317240"/>
            <a:ext cx="152400" cy="294640"/>
          </a:xfrm>
          <a:prstGeom prst="line">
            <a:avLst/>
          </a:prstGeom>
          <a:noFill/>
          <a:ln w="5715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68" name="Line 64"/>
          <p:cNvSpPr>
            <a:spLocks noChangeShapeType="1"/>
          </p:cNvSpPr>
          <p:nvPr/>
        </p:nvSpPr>
        <p:spPr bwMode="auto">
          <a:xfrm flipV="1">
            <a:off x="6019800" y="3169920"/>
            <a:ext cx="76200" cy="220980"/>
          </a:xfrm>
          <a:prstGeom prst="line">
            <a:avLst/>
          </a:prstGeom>
          <a:noFill/>
          <a:ln w="5715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69" name="Line 65"/>
          <p:cNvSpPr>
            <a:spLocks noChangeShapeType="1"/>
          </p:cNvSpPr>
          <p:nvPr/>
        </p:nvSpPr>
        <p:spPr bwMode="auto">
          <a:xfrm>
            <a:off x="5943600" y="3317240"/>
            <a:ext cx="152400" cy="294640"/>
          </a:xfrm>
          <a:prstGeom prst="line">
            <a:avLst/>
          </a:prstGeom>
          <a:noFill/>
          <a:ln w="5715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70" name="Line 66"/>
          <p:cNvSpPr>
            <a:spLocks noChangeShapeType="1"/>
          </p:cNvSpPr>
          <p:nvPr/>
        </p:nvSpPr>
        <p:spPr bwMode="auto">
          <a:xfrm>
            <a:off x="6096000" y="3169920"/>
            <a:ext cx="914400" cy="1535"/>
          </a:xfrm>
          <a:prstGeom prst="line">
            <a:avLst/>
          </a:prstGeom>
          <a:noFill/>
          <a:ln w="5715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71" name="Line 67"/>
          <p:cNvSpPr>
            <a:spLocks noChangeShapeType="1"/>
          </p:cNvSpPr>
          <p:nvPr/>
        </p:nvSpPr>
        <p:spPr bwMode="auto">
          <a:xfrm>
            <a:off x="6096000" y="3611880"/>
            <a:ext cx="914400" cy="1535"/>
          </a:xfrm>
          <a:prstGeom prst="line">
            <a:avLst/>
          </a:prstGeom>
          <a:noFill/>
          <a:ln w="5715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72" name="Line 68"/>
          <p:cNvSpPr>
            <a:spLocks noChangeShapeType="1"/>
          </p:cNvSpPr>
          <p:nvPr/>
        </p:nvSpPr>
        <p:spPr bwMode="auto">
          <a:xfrm>
            <a:off x="7010400" y="3169920"/>
            <a:ext cx="76200" cy="220980"/>
          </a:xfrm>
          <a:prstGeom prst="line">
            <a:avLst/>
          </a:prstGeom>
          <a:noFill/>
          <a:ln w="5715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73" name="Line 69"/>
          <p:cNvSpPr>
            <a:spLocks noChangeShapeType="1"/>
          </p:cNvSpPr>
          <p:nvPr/>
        </p:nvSpPr>
        <p:spPr bwMode="auto">
          <a:xfrm flipV="1">
            <a:off x="6934200" y="3317240"/>
            <a:ext cx="152400" cy="294640"/>
          </a:xfrm>
          <a:prstGeom prst="line">
            <a:avLst/>
          </a:prstGeom>
          <a:noFill/>
          <a:ln w="5715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74" name="Line 70"/>
          <p:cNvSpPr>
            <a:spLocks noChangeShapeType="1"/>
          </p:cNvSpPr>
          <p:nvPr/>
        </p:nvSpPr>
        <p:spPr bwMode="auto">
          <a:xfrm>
            <a:off x="7086600" y="3390900"/>
            <a:ext cx="1752600" cy="1535"/>
          </a:xfrm>
          <a:prstGeom prst="line">
            <a:avLst/>
          </a:prstGeom>
          <a:noFill/>
          <a:ln w="57150">
            <a:solidFill>
              <a:srgbClr val="80008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75" name="Text Box 71"/>
          <p:cNvSpPr txBox="1">
            <a:spLocks noChangeArrowheads="1"/>
          </p:cNvSpPr>
          <p:nvPr/>
        </p:nvSpPr>
        <p:spPr bwMode="auto">
          <a:xfrm>
            <a:off x="381000" y="2875280"/>
            <a:ext cx="1371600" cy="441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47176" name="Text Box 72"/>
          <p:cNvSpPr txBox="1">
            <a:spLocks noChangeArrowheads="1"/>
          </p:cNvSpPr>
          <p:nvPr/>
        </p:nvSpPr>
        <p:spPr bwMode="auto">
          <a:xfrm>
            <a:off x="381000" y="2875280"/>
            <a:ext cx="1371600" cy="794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800080"/>
                </a:solidFill>
              </a:rPr>
              <a:t>ADDR/ DATA</a:t>
            </a:r>
          </a:p>
        </p:txBody>
      </p:sp>
      <p:sp>
        <p:nvSpPr>
          <p:cNvPr id="47177" name="Line 73"/>
          <p:cNvSpPr>
            <a:spLocks noChangeShapeType="1"/>
          </p:cNvSpPr>
          <p:nvPr/>
        </p:nvSpPr>
        <p:spPr bwMode="auto">
          <a:xfrm>
            <a:off x="1828800" y="3832860"/>
            <a:ext cx="1143000" cy="1535"/>
          </a:xfrm>
          <a:prstGeom prst="line">
            <a:avLst/>
          </a:prstGeom>
          <a:noFill/>
          <a:ln w="5715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78" name="Line 74"/>
          <p:cNvSpPr>
            <a:spLocks noChangeShapeType="1"/>
          </p:cNvSpPr>
          <p:nvPr/>
        </p:nvSpPr>
        <p:spPr bwMode="auto">
          <a:xfrm>
            <a:off x="1828800" y="4274820"/>
            <a:ext cx="1066800" cy="1535"/>
          </a:xfrm>
          <a:prstGeom prst="line">
            <a:avLst/>
          </a:prstGeom>
          <a:noFill/>
          <a:ln w="5715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79" name="Line 75"/>
          <p:cNvSpPr>
            <a:spLocks noChangeShapeType="1"/>
          </p:cNvSpPr>
          <p:nvPr/>
        </p:nvSpPr>
        <p:spPr bwMode="auto">
          <a:xfrm flipV="1">
            <a:off x="2895600" y="3832860"/>
            <a:ext cx="228600" cy="441960"/>
          </a:xfrm>
          <a:prstGeom prst="line">
            <a:avLst/>
          </a:prstGeom>
          <a:noFill/>
          <a:ln w="5715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80" name="Line 76"/>
          <p:cNvSpPr>
            <a:spLocks noChangeShapeType="1"/>
          </p:cNvSpPr>
          <p:nvPr/>
        </p:nvSpPr>
        <p:spPr bwMode="auto">
          <a:xfrm>
            <a:off x="2971800" y="3832860"/>
            <a:ext cx="152400" cy="441960"/>
          </a:xfrm>
          <a:prstGeom prst="line">
            <a:avLst/>
          </a:prstGeom>
          <a:noFill/>
          <a:ln w="5715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81" name="Line 77"/>
          <p:cNvSpPr>
            <a:spLocks noChangeShapeType="1"/>
          </p:cNvSpPr>
          <p:nvPr/>
        </p:nvSpPr>
        <p:spPr bwMode="auto">
          <a:xfrm>
            <a:off x="3124200" y="3832860"/>
            <a:ext cx="990600" cy="0"/>
          </a:xfrm>
          <a:prstGeom prst="line">
            <a:avLst/>
          </a:prstGeom>
          <a:noFill/>
          <a:ln w="5715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82" name="Line 78"/>
          <p:cNvSpPr>
            <a:spLocks noChangeShapeType="1"/>
          </p:cNvSpPr>
          <p:nvPr/>
        </p:nvSpPr>
        <p:spPr bwMode="auto">
          <a:xfrm>
            <a:off x="3124200" y="4274820"/>
            <a:ext cx="990600" cy="0"/>
          </a:xfrm>
          <a:prstGeom prst="line">
            <a:avLst/>
          </a:prstGeom>
          <a:noFill/>
          <a:ln w="5715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83" name="Line 80"/>
          <p:cNvSpPr>
            <a:spLocks noChangeShapeType="1"/>
          </p:cNvSpPr>
          <p:nvPr/>
        </p:nvSpPr>
        <p:spPr bwMode="auto">
          <a:xfrm>
            <a:off x="3048000" y="2138680"/>
            <a:ext cx="0" cy="45669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84" name="Line 83"/>
          <p:cNvSpPr>
            <a:spLocks noChangeShapeType="1"/>
          </p:cNvSpPr>
          <p:nvPr/>
        </p:nvSpPr>
        <p:spPr bwMode="auto">
          <a:xfrm flipV="1">
            <a:off x="4038600" y="3832860"/>
            <a:ext cx="228600" cy="441960"/>
          </a:xfrm>
          <a:prstGeom prst="line">
            <a:avLst/>
          </a:prstGeom>
          <a:noFill/>
          <a:ln w="5715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85" name="Line 84"/>
          <p:cNvSpPr>
            <a:spLocks noChangeShapeType="1"/>
          </p:cNvSpPr>
          <p:nvPr/>
        </p:nvSpPr>
        <p:spPr bwMode="auto">
          <a:xfrm>
            <a:off x="4114800" y="3832860"/>
            <a:ext cx="152400" cy="441960"/>
          </a:xfrm>
          <a:prstGeom prst="line">
            <a:avLst/>
          </a:prstGeom>
          <a:noFill/>
          <a:ln w="5715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86" name="Line 85"/>
          <p:cNvSpPr>
            <a:spLocks noChangeShapeType="1"/>
          </p:cNvSpPr>
          <p:nvPr/>
        </p:nvSpPr>
        <p:spPr bwMode="auto">
          <a:xfrm>
            <a:off x="4267200" y="3832860"/>
            <a:ext cx="4495800" cy="0"/>
          </a:xfrm>
          <a:prstGeom prst="line">
            <a:avLst/>
          </a:prstGeom>
          <a:noFill/>
          <a:ln w="5715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87" name="Line 86"/>
          <p:cNvSpPr>
            <a:spLocks noChangeShapeType="1"/>
          </p:cNvSpPr>
          <p:nvPr/>
        </p:nvSpPr>
        <p:spPr bwMode="auto">
          <a:xfrm>
            <a:off x="4267200" y="4274820"/>
            <a:ext cx="4495800" cy="0"/>
          </a:xfrm>
          <a:prstGeom prst="line">
            <a:avLst/>
          </a:prstGeom>
          <a:noFill/>
          <a:ln w="5715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88" name="Text Box 87"/>
          <p:cNvSpPr txBox="1">
            <a:spLocks noChangeArrowheads="1"/>
          </p:cNvSpPr>
          <p:nvPr/>
        </p:nvSpPr>
        <p:spPr bwMode="auto">
          <a:xfrm>
            <a:off x="381000" y="3611880"/>
            <a:ext cx="1447800" cy="794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800080"/>
                </a:solidFill>
              </a:rPr>
              <a:t>ADDR/ STATUS</a:t>
            </a:r>
          </a:p>
        </p:txBody>
      </p:sp>
      <p:grpSp>
        <p:nvGrpSpPr>
          <p:cNvPr id="135" name="Group 134"/>
          <p:cNvGrpSpPr/>
          <p:nvPr/>
        </p:nvGrpSpPr>
        <p:grpSpPr>
          <a:xfrm>
            <a:off x="1828800" y="4495800"/>
            <a:ext cx="6934200" cy="441960"/>
            <a:chOff x="1828800" y="4495800"/>
            <a:chExt cx="6934200" cy="441960"/>
          </a:xfrm>
        </p:grpSpPr>
        <p:sp>
          <p:nvSpPr>
            <p:cNvPr id="47189" name="Line 88"/>
            <p:cNvSpPr>
              <a:spLocks noChangeShapeType="1"/>
            </p:cNvSpPr>
            <p:nvPr/>
          </p:nvSpPr>
          <p:spPr bwMode="auto">
            <a:xfrm>
              <a:off x="1828800" y="4495800"/>
              <a:ext cx="2590800" cy="153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90" name="Line 89"/>
            <p:cNvSpPr>
              <a:spLocks noChangeShapeType="1"/>
            </p:cNvSpPr>
            <p:nvPr/>
          </p:nvSpPr>
          <p:spPr bwMode="auto">
            <a:xfrm>
              <a:off x="4419600" y="4495800"/>
              <a:ext cx="152400" cy="44196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91" name="Line 90"/>
            <p:cNvSpPr>
              <a:spLocks noChangeShapeType="1"/>
            </p:cNvSpPr>
            <p:nvPr/>
          </p:nvSpPr>
          <p:spPr bwMode="auto">
            <a:xfrm>
              <a:off x="4572000" y="4937760"/>
              <a:ext cx="19812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92" name="Line 91"/>
            <p:cNvSpPr>
              <a:spLocks noChangeShapeType="1"/>
            </p:cNvSpPr>
            <p:nvPr/>
          </p:nvSpPr>
          <p:spPr bwMode="auto">
            <a:xfrm flipV="1">
              <a:off x="6553200" y="4495800"/>
              <a:ext cx="228600" cy="44196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93" name="Line 92"/>
            <p:cNvSpPr>
              <a:spLocks noChangeShapeType="1"/>
            </p:cNvSpPr>
            <p:nvPr/>
          </p:nvSpPr>
          <p:spPr bwMode="auto">
            <a:xfrm>
              <a:off x="6781800" y="4495800"/>
              <a:ext cx="19812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7194" name="Text Box 93"/>
          <p:cNvSpPr txBox="1">
            <a:spLocks noChangeArrowheads="1"/>
          </p:cNvSpPr>
          <p:nvPr/>
        </p:nvSpPr>
        <p:spPr bwMode="auto">
          <a:xfrm>
            <a:off x="381000" y="4348480"/>
            <a:ext cx="152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33CCCC"/>
                </a:solidFill>
              </a:rPr>
              <a:t>RD</a:t>
            </a:r>
            <a:endParaRPr lang="en-US" b="1" dirty="0">
              <a:solidFill>
                <a:srgbClr val="33CCCC"/>
              </a:solidFill>
            </a:endParaRPr>
          </a:p>
        </p:txBody>
      </p:sp>
      <p:sp>
        <p:nvSpPr>
          <p:cNvPr id="47195" name="Line 94"/>
          <p:cNvSpPr>
            <a:spLocks noChangeShapeType="1"/>
          </p:cNvSpPr>
          <p:nvPr/>
        </p:nvSpPr>
        <p:spPr bwMode="auto">
          <a:xfrm>
            <a:off x="381000" y="434848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97" name="Line 96"/>
          <p:cNvSpPr>
            <a:spLocks noChangeShapeType="1"/>
          </p:cNvSpPr>
          <p:nvPr/>
        </p:nvSpPr>
        <p:spPr bwMode="auto">
          <a:xfrm>
            <a:off x="1828800" y="5011420"/>
            <a:ext cx="2209800" cy="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98" name="Line 97"/>
          <p:cNvSpPr>
            <a:spLocks noChangeShapeType="1"/>
          </p:cNvSpPr>
          <p:nvPr/>
        </p:nvSpPr>
        <p:spPr bwMode="auto">
          <a:xfrm>
            <a:off x="3352800" y="5011420"/>
            <a:ext cx="152400" cy="44196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99" name="Line 98"/>
          <p:cNvSpPr>
            <a:spLocks noChangeShapeType="1"/>
          </p:cNvSpPr>
          <p:nvPr/>
        </p:nvSpPr>
        <p:spPr bwMode="auto">
          <a:xfrm>
            <a:off x="4038600" y="5011420"/>
            <a:ext cx="152400" cy="44196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200" name="Line 99"/>
          <p:cNvSpPr>
            <a:spLocks noChangeShapeType="1"/>
          </p:cNvSpPr>
          <p:nvPr/>
        </p:nvSpPr>
        <p:spPr bwMode="auto">
          <a:xfrm flipV="1">
            <a:off x="5257800" y="5011420"/>
            <a:ext cx="228600" cy="44196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201" name="Line 100"/>
          <p:cNvSpPr>
            <a:spLocks noChangeShapeType="1"/>
          </p:cNvSpPr>
          <p:nvPr/>
        </p:nvSpPr>
        <p:spPr bwMode="auto">
          <a:xfrm>
            <a:off x="3505200" y="5453380"/>
            <a:ext cx="1752600" cy="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202" name="Line 101"/>
          <p:cNvSpPr>
            <a:spLocks noChangeShapeType="1"/>
          </p:cNvSpPr>
          <p:nvPr/>
        </p:nvSpPr>
        <p:spPr bwMode="auto">
          <a:xfrm>
            <a:off x="5486400" y="5011420"/>
            <a:ext cx="3276600" cy="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203" name="Text Box 102"/>
          <p:cNvSpPr txBox="1">
            <a:spLocks noChangeArrowheads="1"/>
          </p:cNvSpPr>
          <p:nvPr/>
        </p:nvSpPr>
        <p:spPr bwMode="auto">
          <a:xfrm>
            <a:off x="381000" y="4864100"/>
            <a:ext cx="1371600" cy="441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33CC"/>
                </a:solidFill>
              </a:rPr>
              <a:t>READY</a:t>
            </a:r>
          </a:p>
        </p:txBody>
      </p:sp>
      <p:sp>
        <p:nvSpPr>
          <p:cNvPr id="47204" name="Line 103"/>
          <p:cNvSpPr>
            <a:spLocks noChangeShapeType="1"/>
          </p:cNvSpPr>
          <p:nvPr/>
        </p:nvSpPr>
        <p:spPr bwMode="auto">
          <a:xfrm>
            <a:off x="1905000" y="5379720"/>
            <a:ext cx="533400" cy="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205" name="Line 104"/>
          <p:cNvSpPr>
            <a:spLocks noChangeShapeType="1"/>
          </p:cNvSpPr>
          <p:nvPr/>
        </p:nvSpPr>
        <p:spPr bwMode="auto">
          <a:xfrm>
            <a:off x="2438400" y="5379720"/>
            <a:ext cx="152400" cy="44196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206" name="Line 105"/>
          <p:cNvSpPr>
            <a:spLocks noChangeShapeType="1"/>
          </p:cNvSpPr>
          <p:nvPr/>
        </p:nvSpPr>
        <p:spPr bwMode="auto">
          <a:xfrm flipV="1">
            <a:off x="7391400" y="5379720"/>
            <a:ext cx="228600" cy="44196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207" name="Line 106"/>
          <p:cNvSpPr>
            <a:spLocks noChangeShapeType="1"/>
          </p:cNvSpPr>
          <p:nvPr/>
        </p:nvSpPr>
        <p:spPr bwMode="auto">
          <a:xfrm>
            <a:off x="2590800" y="5821680"/>
            <a:ext cx="4800600" cy="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208" name="Line 107"/>
          <p:cNvSpPr>
            <a:spLocks noChangeShapeType="1"/>
          </p:cNvSpPr>
          <p:nvPr/>
        </p:nvSpPr>
        <p:spPr bwMode="auto">
          <a:xfrm>
            <a:off x="7620000" y="5379720"/>
            <a:ext cx="1143000" cy="1535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209" name="Text Box 108"/>
          <p:cNvSpPr txBox="1">
            <a:spLocks noChangeArrowheads="1"/>
          </p:cNvSpPr>
          <p:nvPr/>
        </p:nvSpPr>
        <p:spPr bwMode="auto">
          <a:xfrm>
            <a:off x="381000" y="5379720"/>
            <a:ext cx="1447800" cy="441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8000"/>
                </a:solidFill>
              </a:rPr>
              <a:t>DT/R</a:t>
            </a:r>
          </a:p>
        </p:txBody>
      </p:sp>
      <p:sp>
        <p:nvSpPr>
          <p:cNvPr id="47210" name="Line 110"/>
          <p:cNvSpPr>
            <a:spLocks noChangeShapeType="1"/>
          </p:cNvSpPr>
          <p:nvPr/>
        </p:nvSpPr>
        <p:spPr bwMode="auto">
          <a:xfrm>
            <a:off x="990600" y="5379720"/>
            <a:ext cx="228600" cy="15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211" name="Line 111"/>
          <p:cNvSpPr>
            <a:spLocks noChangeShapeType="1"/>
          </p:cNvSpPr>
          <p:nvPr/>
        </p:nvSpPr>
        <p:spPr bwMode="auto">
          <a:xfrm>
            <a:off x="1905000" y="5969000"/>
            <a:ext cx="2590800" cy="1535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212" name="Line 112"/>
          <p:cNvSpPr>
            <a:spLocks noChangeShapeType="1"/>
          </p:cNvSpPr>
          <p:nvPr/>
        </p:nvSpPr>
        <p:spPr bwMode="auto">
          <a:xfrm>
            <a:off x="4495800" y="5969000"/>
            <a:ext cx="152400" cy="44196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213" name="Line 113"/>
          <p:cNvSpPr>
            <a:spLocks noChangeShapeType="1"/>
          </p:cNvSpPr>
          <p:nvPr/>
        </p:nvSpPr>
        <p:spPr bwMode="auto">
          <a:xfrm>
            <a:off x="4648200" y="6410960"/>
            <a:ext cx="1981200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214" name="Line 114"/>
          <p:cNvSpPr>
            <a:spLocks noChangeShapeType="1"/>
          </p:cNvSpPr>
          <p:nvPr/>
        </p:nvSpPr>
        <p:spPr bwMode="auto">
          <a:xfrm flipV="1">
            <a:off x="6629400" y="5969000"/>
            <a:ext cx="228600" cy="44196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215" name="Line 115"/>
          <p:cNvSpPr>
            <a:spLocks noChangeShapeType="1"/>
          </p:cNvSpPr>
          <p:nvPr/>
        </p:nvSpPr>
        <p:spPr bwMode="auto">
          <a:xfrm>
            <a:off x="6858000" y="5969000"/>
            <a:ext cx="1981200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216" name="Text Box 116"/>
          <p:cNvSpPr txBox="1">
            <a:spLocks noChangeArrowheads="1"/>
          </p:cNvSpPr>
          <p:nvPr/>
        </p:nvSpPr>
        <p:spPr bwMode="auto">
          <a:xfrm>
            <a:off x="381000" y="5895340"/>
            <a:ext cx="1371600" cy="441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CC00"/>
                </a:solidFill>
              </a:rPr>
              <a:t>DEN</a:t>
            </a:r>
          </a:p>
        </p:txBody>
      </p:sp>
      <p:sp>
        <p:nvSpPr>
          <p:cNvPr id="47217" name="Line 117"/>
          <p:cNvSpPr>
            <a:spLocks noChangeShapeType="1"/>
          </p:cNvSpPr>
          <p:nvPr/>
        </p:nvSpPr>
        <p:spPr bwMode="auto">
          <a:xfrm>
            <a:off x="381000" y="589534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218" name="Line 118"/>
          <p:cNvSpPr>
            <a:spLocks noChangeShapeType="1"/>
          </p:cNvSpPr>
          <p:nvPr/>
        </p:nvSpPr>
        <p:spPr bwMode="auto">
          <a:xfrm>
            <a:off x="3581400" y="5011420"/>
            <a:ext cx="152400" cy="44196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219" name="Line 119"/>
          <p:cNvSpPr>
            <a:spLocks noChangeShapeType="1"/>
          </p:cNvSpPr>
          <p:nvPr/>
        </p:nvSpPr>
        <p:spPr bwMode="auto">
          <a:xfrm>
            <a:off x="3733800" y="5011420"/>
            <a:ext cx="152400" cy="44196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220" name="Line 120"/>
          <p:cNvSpPr>
            <a:spLocks noChangeShapeType="1"/>
          </p:cNvSpPr>
          <p:nvPr/>
        </p:nvSpPr>
        <p:spPr bwMode="auto">
          <a:xfrm>
            <a:off x="3886200" y="5011420"/>
            <a:ext cx="152400" cy="44196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221" name="Line 121"/>
          <p:cNvSpPr>
            <a:spLocks noChangeShapeType="1"/>
          </p:cNvSpPr>
          <p:nvPr/>
        </p:nvSpPr>
        <p:spPr bwMode="auto">
          <a:xfrm>
            <a:off x="6019800" y="2138680"/>
            <a:ext cx="0" cy="45669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222" name="Line 122"/>
          <p:cNvSpPr>
            <a:spLocks noChangeShapeType="1"/>
          </p:cNvSpPr>
          <p:nvPr/>
        </p:nvSpPr>
        <p:spPr bwMode="auto">
          <a:xfrm>
            <a:off x="2590800" y="76200"/>
            <a:ext cx="0" cy="5892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223" name="Line 123"/>
          <p:cNvSpPr>
            <a:spLocks noChangeShapeType="1"/>
          </p:cNvSpPr>
          <p:nvPr/>
        </p:nvSpPr>
        <p:spPr bwMode="auto">
          <a:xfrm>
            <a:off x="3505200" y="76200"/>
            <a:ext cx="0" cy="5892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224" name="Line 124"/>
          <p:cNvSpPr>
            <a:spLocks noChangeShapeType="1"/>
          </p:cNvSpPr>
          <p:nvPr/>
        </p:nvSpPr>
        <p:spPr bwMode="auto">
          <a:xfrm>
            <a:off x="4495800" y="76200"/>
            <a:ext cx="0" cy="5892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225" name="Line 125"/>
          <p:cNvSpPr>
            <a:spLocks noChangeShapeType="1"/>
          </p:cNvSpPr>
          <p:nvPr/>
        </p:nvSpPr>
        <p:spPr bwMode="auto">
          <a:xfrm>
            <a:off x="5486400" y="76200"/>
            <a:ext cx="0" cy="5892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226" name="Line 126"/>
          <p:cNvSpPr>
            <a:spLocks noChangeShapeType="1"/>
          </p:cNvSpPr>
          <p:nvPr/>
        </p:nvSpPr>
        <p:spPr bwMode="auto">
          <a:xfrm>
            <a:off x="6477000" y="76200"/>
            <a:ext cx="0" cy="5892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227" name="Line 127"/>
          <p:cNvSpPr>
            <a:spLocks noChangeShapeType="1"/>
          </p:cNvSpPr>
          <p:nvPr/>
        </p:nvSpPr>
        <p:spPr bwMode="auto">
          <a:xfrm>
            <a:off x="7543800" y="76200"/>
            <a:ext cx="0" cy="5892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228" name="Text Box 128"/>
          <p:cNvSpPr txBox="1">
            <a:spLocks noChangeArrowheads="1"/>
          </p:cNvSpPr>
          <p:nvPr/>
        </p:nvSpPr>
        <p:spPr bwMode="auto">
          <a:xfrm>
            <a:off x="2667000" y="76200"/>
            <a:ext cx="609600" cy="441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T1</a:t>
            </a:r>
          </a:p>
        </p:txBody>
      </p:sp>
      <p:sp>
        <p:nvSpPr>
          <p:cNvPr id="47229" name="Text Box 129"/>
          <p:cNvSpPr txBox="1">
            <a:spLocks noChangeArrowheads="1"/>
          </p:cNvSpPr>
          <p:nvPr/>
        </p:nvSpPr>
        <p:spPr bwMode="auto">
          <a:xfrm>
            <a:off x="3733800" y="76200"/>
            <a:ext cx="609600" cy="441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T2</a:t>
            </a:r>
          </a:p>
        </p:txBody>
      </p:sp>
      <p:sp>
        <p:nvSpPr>
          <p:cNvPr id="47230" name="Text Box 130"/>
          <p:cNvSpPr txBox="1">
            <a:spLocks noChangeArrowheads="1"/>
          </p:cNvSpPr>
          <p:nvPr/>
        </p:nvSpPr>
        <p:spPr bwMode="auto">
          <a:xfrm>
            <a:off x="4648200" y="76200"/>
            <a:ext cx="609600" cy="441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T3</a:t>
            </a:r>
          </a:p>
        </p:txBody>
      </p:sp>
      <p:sp>
        <p:nvSpPr>
          <p:cNvPr id="47231" name="Text Box 131"/>
          <p:cNvSpPr txBox="1">
            <a:spLocks noChangeArrowheads="1"/>
          </p:cNvSpPr>
          <p:nvPr/>
        </p:nvSpPr>
        <p:spPr bwMode="auto">
          <a:xfrm>
            <a:off x="5638800" y="76200"/>
            <a:ext cx="762000" cy="441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</a:t>
            </a:r>
            <a:r>
              <a:rPr lang="en-US" baseline="-25000"/>
              <a:t>W</a:t>
            </a:r>
            <a:endParaRPr lang="en-US"/>
          </a:p>
        </p:txBody>
      </p:sp>
      <p:sp>
        <p:nvSpPr>
          <p:cNvPr id="47232" name="Text Box 132"/>
          <p:cNvSpPr txBox="1">
            <a:spLocks noChangeArrowheads="1"/>
          </p:cNvSpPr>
          <p:nvPr/>
        </p:nvSpPr>
        <p:spPr bwMode="auto">
          <a:xfrm>
            <a:off x="6629400" y="76200"/>
            <a:ext cx="609600" cy="441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T4</a:t>
            </a:r>
          </a:p>
        </p:txBody>
      </p:sp>
      <p:sp>
        <p:nvSpPr>
          <p:cNvPr id="47233" name="Text Box 133"/>
          <p:cNvSpPr txBox="1">
            <a:spLocks noChangeArrowheads="1"/>
          </p:cNvSpPr>
          <p:nvPr/>
        </p:nvSpPr>
        <p:spPr bwMode="auto">
          <a:xfrm>
            <a:off x="3200400" y="3243580"/>
            <a:ext cx="685800" cy="265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A15-A0</a:t>
            </a:r>
          </a:p>
        </p:txBody>
      </p:sp>
      <p:sp>
        <p:nvSpPr>
          <p:cNvPr id="47234" name="Text Box 134"/>
          <p:cNvSpPr txBox="1">
            <a:spLocks noChangeArrowheads="1"/>
          </p:cNvSpPr>
          <p:nvPr/>
        </p:nvSpPr>
        <p:spPr bwMode="auto">
          <a:xfrm>
            <a:off x="3276600" y="3906520"/>
            <a:ext cx="762000" cy="265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A19-A16</a:t>
            </a:r>
          </a:p>
        </p:txBody>
      </p:sp>
      <p:sp>
        <p:nvSpPr>
          <p:cNvPr id="47235" name="Text Box 135"/>
          <p:cNvSpPr txBox="1">
            <a:spLocks noChangeArrowheads="1"/>
          </p:cNvSpPr>
          <p:nvPr/>
        </p:nvSpPr>
        <p:spPr bwMode="auto">
          <a:xfrm>
            <a:off x="4800600" y="3169920"/>
            <a:ext cx="1066800" cy="441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RESERVED FOR DATA</a:t>
            </a:r>
          </a:p>
        </p:txBody>
      </p:sp>
      <p:sp>
        <p:nvSpPr>
          <p:cNvPr id="47236" name="Text Box 136"/>
          <p:cNvSpPr txBox="1">
            <a:spLocks noChangeArrowheads="1"/>
          </p:cNvSpPr>
          <p:nvPr/>
        </p:nvSpPr>
        <p:spPr bwMode="auto">
          <a:xfrm>
            <a:off x="6248400" y="3169920"/>
            <a:ext cx="685800" cy="441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VALID D15-D0</a:t>
            </a:r>
          </a:p>
        </p:txBody>
      </p:sp>
      <p:sp>
        <p:nvSpPr>
          <p:cNvPr id="47237" name="Text Box 137"/>
          <p:cNvSpPr txBox="1">
            <a:spLocks noChangeArrowheads="1"/>
          </p:cNvSpPr>
          <p:nvPr/>
        </p:nvSpPr>
        <p:spPr bwMode="auto">
          <a:xfrm>
            <a:off x="3124200" y="2801620"/>
            <a:ext cx="2743200" cy="325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  MEMORY ACCESS TIME</a:t>
            </a:r>
          </a:p>
        </p:txBody>
      </p:sp>
      <p:sp>
        <p:nvSpPr>
          <p:cNvPr id="47238" name="Line 139"/>
          <p:cNvSpPr>
            <a:spLocks noChangeShapeType="1"/>
          </p:cNvSpPr>
          <p:nvPr/>
        </p:nvSpPr>
        <p:spPr bwMode="auto">
          <a:xfrm flipH="1">
            <a:off x="3048000" y="294894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7239" name="Line 140"/>
          <p:cNvSpPr>
            <a:spLocks noChangeShapeType="1"/>
          </p:cNvSpPr>
          <p:nvPr/>
        </p:nvSpPr>
        <p:spPr bwMode="auto">
          <a:xfrm>
            <a:off x="5638800" y="294894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762000"/>
          </a:xfrm>
        </p:spPr>
        <p:txBody>
          <a:bodyPr/>
          <a:lstStyle/>
          <a:p>
            <a:pPr eaLnBrk="1" hangingPunct="1"/>
            <a:r>
              <a:rPr lang="en-US" b="1" dirty="0" smtClean="0"/>
              <a:t>WRITE CYCLE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457200" y="1295400"/>
            <a:ext cx="8077200" cy="2877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92150" lvl="1" indent="-234950" algn="just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Here we will see the activities carried out on 8086 bus at various time instants when it writes to a port or a memory location.</a:t>
            </a:r>
          </a:p>
          <a:p>
            <a:pPr marL="692150" lvl="1" indent="-234950" algn="just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Here we will assume that the 8086 is operated in is minimum mode.</a:t>
            </a: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Line 2"/>
          <p:cNvSpPr>
            <a:spLocks noChangeShapeType="1"/>
          </p:cNvSpPr>
          <p:nvPr/>
        </p:nvSpPr>
        <p:spPr bwMode="auto">
          <a:xfrm>
            <a:off x="1676400" y="1219200"/>
            <a:ext cx="228600" cy="15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56" name="Line 3"/>
          <p:cNvSpPr>
            <a:spLocks noChangeShapeType="1"/>
          </p:cNvSpPr>
          <p:nvPr/>
        </p:nvSpPr>
        <p:spPr bwMode="auto">
          <a:xfrm flipV="1">
            <a:off x="1905000" y="762000"/>
            <a:ext cx="2286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57" name="Line 4"/>
          <p:cNvSpPr>
            <a:spLocks noChangeShapeType="1"/>
          </p:cNvSpPr>
          <p:nvPr/>
        </p:nvSpPr>
        <p:spPr bwMode="auto">
          <a:xfrm>
            <a:off x="2133600" y="762000"/>
            <a:ext cx="304800" cy="15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58" name="Line 5"/>
          <p:cNvSpPr>
            <a:spLocks noChangeShapeType="1"/>
          </p:cNvSpPr>
          <p:nvPr/>
        </p:nvSpPr>
        <p:spPr bwMode="auto">
          <a:xfrm>
            <a:off x="2438400" y="762000"/>
            <a:ext cx="1524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59" name="Line 6"/>
          <p:cNvSpPr>
            <a:spLocks noChangeShapeType="1"/>
          </p:cNvSpPr>
          <p:nvPr/>
        </p:nvSpPr>
        <p:spPr bwMode="auto">
          <a:xfrm>
            <a:off x="2590800" y="1219200"/>
            <a:ext cx="304800" cy="15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60" name="Line 7"/>
          <p:cNvSpPr>
            <a:spLocks noChangeShapeType="1"/>
          </p:cNvSpPr>
          <p:nvPr/>
        </p:nvSpPr>
        <p:spPr bwMode="auto">
          <a:xfrm flipV="1">
            <a:off x="2895600" y="762000"/>
            <a:ext cx="2286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61" name="Line 8"/>
          <p:cNvSpPr>
            <a:spLocks noChangeShapeType="1"/>
          </p:cNvSpPr>
          <p:nvPr/>
        </p:nvSpPr>
        <p:spPr bwMode="auto">
          <a:xfrm>
            <a:off x="3124200" y="762000"/>
            <a:ext cx="304800" cy="15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62" name="Line 9"/>
          <p:cNvSpPr>
            <a:spLocks noChangeShapeType="1"/>
          </p:cNvSpPr>
          <p:nvPr/>
        </p:nvSpPr>
        <p:spPr bwMode="auto">
          <a:xfrm>
            <a:off x="3429000" y="762000"/>
            <a:ext cx="1524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63" name="Line 10"/>
          <p:cNvSpPr>
            <a:spLocks noChangeShapeType="1"/>
          </p:cNvSpPr>
          <p:nvPr/>
        </p:nvSpPr>
        <p:spPr bwMode="auto">
          <a:xfrm>
            <a:off x="3581400" y="1219200"/>
            <a:ext cx="304800" cy="15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64" name="Line 11"/>
          <p:cNvSpPr>
            <a:spLocks noChangeShapeType="1"/>
          </p:cNvSpPr>
          <p:nvPr/>
        </p:nvSpPr>
        <p:spPr bwMode="auto">
          <a:xfrm flipV="1">
            <a:off x="3886200" y="762000"/>
            <a:ext cx="2286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65" name="Line 12"/>
          <p:cNvSpPr>
            <a:spLocks noChangeShapeType="1"/>
          </p:cNvSpPr>
          <p:nvPr/>
        </p:nvSpPr>
        <p:spPr bwMode="auto">
          <a:xfrm>
            <a:off x="4114800" y="762000"/>
            <a:ext cx="304800" cy="15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66" name="Line 13"/>
          <p:cNvSpPr>
            <a:spLocks noChangeShapeType="1"/>
          </p:cNvSpPr>
          <p:nvPr/>
        </p:nvSpPr>
        <p:spPr bwMode="auto">
          <a:xfrm>
            <a:off x="4419600" y="762000"/>
            <a:ext cx="1524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67" name="Line 14"/>
          <p:cNvSpPr>
            <a:spLocks noChangeShapeType="1"/>
          </p:cNvSpPr>
          <p:nvPr/>
        </p:nvSpPr>
        <p:spPr bwMode="auto">
          <a:xfrm>
            <a:off x="4572000" y="1219200"/>
            <a:ext cx="304800" cy="15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68" name="Line 15"/>
          <p:cNvSpPr>
            <a:spLocks noChangeShapeType="1"/>
          </p:cNvSpPr>
          <p:nvPr/>
        </p:nvSpPr>
        <p:spPr bwMode="auto">
          <a:xfrm flipV="1">
            <a:off x="4876800" y="762000"/>
            <a:ext cx="2286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69" name="Line 16"/>
          <p:cNvSpPr>
            <a:spLocks noChangeShapeType="1"/>
          </p:cNvSpPr>
          <p:nvPr/>
        </p:nvSpPr>
        <p:spPr bwMode="auto">
          <a:xfrm>
            <a:off x="5105400" y="762000"/>
            <a:ext cx="304800" cy="15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70" name="Line 17"/>
          <p:cNvSpPr>
            <a:spLocks noChangeShapeType="1"/>
          </p:cNvSpPr>
          <p:nvPr/>
        </p:nvSpPr>
        <p:spPr bwMode="auto">
          <a:xfrm>
            <a:off x="5410200" y="762000"/>
            <a:ext cx="1524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71" name="Line 18"/>
          <p:cNvSpPr>
            <a:spLocks noChangeShapeType="1"/>
          </p:cNvSpPr>
          <p:nvPr/>
        </p:nvSpPr>
        <p:spPr bwMode="auto">
          <a:xfrm>
            <a:off x="5562600" y="1219200"/>
            <a:ext cx="304800" cy="15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72" name="Line 19"/>
          <p:cNvSpPr>
            <a:spLocks noChangeShapeType="1"/>
          </p:cNvSpPr>
          <p:nvPr/>
        </p:nvSpPr>
        <p:spPr bwMode="auto">
          <a:xfrm flipV="1">
            <a:off x="5867400" y="762000"/>
            <a:ext cx="2286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73" name="Line 20"/>
          <p:cNvSpPr>
            <a:spLocks noChangeShapeType="1"/>
          </p:cNvSpPr>
          <p:nvPr/>
        </p:nvSpPr>
        <p:spPr bwMode="auto">
          <a:xfrm>
            <a:off x="6096000" y="762000"/>
            <a:ext cx="304800" cy="15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74" name="Line 21"/>
          <p:cNvSpPr>
            <a:spLocks noChangeShapeType="1"/>
          </p:cNvSpPr>
          <p:nvPr/>
        </p:nvSpPr>
        <p:spPr bwMode="auto">
          <a:xfrm>
            <a:off x="6400800" y="762000"/>
            <a:ext cx="1524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75" name="Line 22"/>
          <p:cNvSpPr>
            <a:spLocks noChangeShapeType="1"/>
          </p:cNvSpPr>
          <p:nvPr/>
        </p:nvSpPr>
        <p:spPr bwMode="auto">
          <a:xfrm>
            <a:off x="6553200" y="1219200"/>
            <a:ext cx="304800" cy="15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76" name="Text Box 23"/>
          <p:cNvSpPr txBox="1">
            <a:spLocks noChangeArrowheads="1"/>
          </p:cNvSpPr>
          <p:nvPr/>
        </p:nvSpPr>
        <p:spPr bwMode="auto">
          <a:xfrm>
            <a:off x="533400" y="6858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CLK</a:t>
            </a:r>
          </a:p>
        </p:txBody>
      </p:sp>
      <p:sp>
        <p:nvSpPr>
          <p:cNvPr id="49177" name="Line 24"/>
          <p:cNvSpPr>
            <a:spLocks noChangeShapeType="1"/>
          </p:cNvSpPr>
          <p:nvPr/>
        </p:nvSpPr>
        <p:spPr bwMode="auto">
          <a:xfrm flipV="1">
            <a:off x="6858000" y="762000"/>
            <a:ext cx="2286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78" name="Line 25"/>
          <p:cNvSpPr>
            <a:spLocks noChangeShapeType="1"/>
          </p:cNvSpPr>
          <p:nvPr/>
        </p:nvSpPr>
        <p:spPr bwMode="auto">
          <a:xfrm>
            <a:off x="7086600" y="762000"/>
            <a:ext cx="304800" cy="15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79" name="Line 26"/>
          <p:cNvSpPr>
            <a:spLocks noChangeShapeType="1"/>
          </p:cNvSpPr>
          <p:nvPr/>
        </p:nvSpPr>
        <p:spPr bwMode="auto">
          <a:xfrm>
            <a:off x="7391400" y="762000"/>
            <a:ext cx="1524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80" name="Line 27"/>
          <p:cNvSpPr>
            <a:spLocks noChangeShapeType="1"/>
          </p:cNvSpPr>
          <p:nvPr/>
        </p:nvSpPr>
        <p:spPr bwMode="auto">
          <a:xfrm>
            <a:off x="7543800" y="1219200"/>
            <a:ext cx="304800" cy="15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81" name="Line 28"/>
          <p:cNvSpPr>
            <a:spLocks noChangeShapeType="1"/>
          </p:cNvSpPr>
          <p:nvPr/>
        </p:nvSpPr>
        <p:spPr bwMode="auto">
          <a:xfrm flipV="1">
            <a:off x="7848600" y="762000"/>
            <a:ext cx="2286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82" name="Line 29"/>
          <p:cNvSpPr>
            <a:spLocks noChangeShapeType="1"/>
          </p:cNvSpPr>
          <p:nvPr/>
        </p:nvSpPr>
        <p:spPr bwMode="auto">
          <a:xfrm>
            <a:off x="8077200" y="762000"/>
            <a:ext cx="304800" cy="15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83" name="Line 30"/>
          <p:cNvSpPr>
            <a:spLocks noChangeShapeType="1"/>
          </p:cNvSpPr>
          <p:nvPr/>
        </p:nvSpPr>
        <p:spPr bwMode="auto">
          <a:xfrm>
            <a:off x="1752600" y="1524000"/>
            <a:ext cx="914400" cy="1588"/>
          </a:xfrm>
          <a:prstGeom prst="line">
            <a:avLst/>
          </a:pr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84" name="Line 31"/>
          <p:cNvSpPr>
            <a:spLocks noChangeShapeType="1"/>
          </p:cNvSpPr>
          <p:nvPr/>
        </p:nvSpPr>
        <p:spPr bwMode="auto">
          <a:xfrm>
            <a:off x="1676400" y="1981200"/>
            <a:ext cx="914400" cy="1588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85" name="Line 32"/>
          <p:cNvSpPr>
            <a:spLocks noChangeShapeType="1"/>
          </p:cNvSpPr>
          <p:nvPr/>
        </p:nvSpPr>
        <p:spPr bwMode="auto">
          <a:xfrm flipV="1">
            <a:off x="2590800" y="1524000"/>
            <a:ext cx="228600" cy="457200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86" name="Line 33"/>
          <p:cNvSpPr>
            <a:spLocks noChangeShapeType="1"/>
          </p:cNvSpPr>
          <p:nvPr/>
        </p:nvSpPr>
        <p:spPr bwMode="auto">
          <a:xfrm>
            <a:off x="2667000" y="1524000"/>
            <a:ext cx="152400" cy="457200"/>
          </a:xfrm>
          <a:prstGeom prst="line">
            <a:avLst/>
          </a:pr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87" name="Line 34"/>
          <p:cNvSpPr>
            <a:spLocks noChangeShapeType="1"/>
          </p:cNvSpPr>
          <p:nvPr/>
        </p:nvSpPr>
        <p:spPr bwMode="auto">
          <a:xfrm>
            <a:off x="2819400" y="1524000"/>
            <a:ext cx="4724400" cy="1588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88" name="Line 35"/>
          <p:cNvSpPr>
            <a:spLocks noChangeShapeType="1"/>
          </p:cNvSpPr>
          <p:nvPr/>
        </p:nvSpPr>
        <p:spPr bwMode="auto">
          <a:xfrm>
            <a:off x="2819400" y="1981200"/>
            <a:ext cx="4724400" cy="1588"/>
          </a:xfrm>
          <a:prstGeom prst="line">
            <a:avLst/>
          </a:pr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89" name="Line 36"/>
          <p:cNvSpPr>
            <a:spLocks noChangeShapeType="1"/>
          </p:cNvSpPr>
          <p:nvPr/>
        </p:nvSpPr>
        <p:spPr bwMode="auto">
          <a:xfrm>
            <a:off x="7543800" y="1524000"/>
            <a:ext cx="152400" cy="457200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90" name="Line 37"/>
          <p:cNvSpPr>
            <a:spLocks noChangeShapeType="1"/>
          </p:cNvSpPr>
          <p:nvPr/>
        </p:nvSpPr>
        <p:spPr bwMode="auto">
          <a:xfrm flipV="1">
            <a:off x="7467600" y="1524000"/>
            <a:ext cx="228600" cy="457200"/>
          </a:xfrm>
          <a:prstGeom prst="line">
            <a:avLst/>
          </a:pr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91" name="Line 38"/>
          <p:cNvSpPr>
            <a:spLocks noChangeShapeType="1"/>
          </p:cNvSpPr>
          <p:nvPr/>
        </p:nvSpPr>
        <p:spPr bwMode="auto">
          <a:xfrm>
            <a:off x="7696200" y="1524000"/>
            <a:ext cx="914400" cy="1588"/>
          </a:xfrm>
          <a:prstGeom prst="line">
            <a:avLst/>
          </a:pr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92" name="Line 39"/>
          <p:cNvSpPr>
            <a:spLocks noChangeShapeType="1"/>
          </p:cNvSpPr>
          <p:nvPr/>
        </p:nvSpPr>
        <p:spPr bwMode="auto">
          <a:xfrm>
            <a:off x="7696200" y="1981200"/>
            <a:ext cx="914400" cy="1588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93" name="Text Box 40"/>
          <p:cNvSpPr txBox="1">
            <a:spLocks noChangeArrowheads="1"/>
          </p:cNvSpPr>
          <p:nvPr/>
        </p:nvSpPr>
        <p:spPr bwMode="auto">
          <a:xfrm>
            <a:off x="228600" y="14478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 </a:t>
            </a:r>
            <a:r>
              <a:rPr lang="en-US" b="1">
                <a:solidFill>
                  <a:srgbClr val="000099"/>
                </a:solidFill>
              </a:rPr>
              <a:t>M</a:t>
            </a:r>
            <a:r>
              <a:rPr lang="en-US" b="1"/>
              <a:t>/</a:t>
            </a:r>
            <a:r>
              <a:rPr lang="en-US" b="1">
                <a:solidFill>
                  <a:srgbClr val="66FF33"/>
                </a:solidFill>
              </a:rPr>
              <a:t>IO</a:t>
            </a:r>
          </a:p>
        </p:txBody>
      </p:sp>
      <p:sp>
        <p:nvSpPr>
          <p:cNvPr id="49194" name="Line 41"/>
          <p:cNvSpPr>
            <a:spLocks noChangeShapeType="1"/>
          </p:cNvSpPr>
          <p:nvPr/>
        </p:nvSpPr>
        <p:spPr bwMode="auto">
          <a:xfrm>
            <a:off x="838200" y="1447800"/>
            <a:ext cx="228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95" name="Line 42"/>
          <p:cNvSpPr>
            <a:spLocks noChangeShapeType="1"/>
          </p:cNvSpPr>
          <p:nvPr/>
        </p:nvSpPr>
        <p:spPr bwMode="auto">
          <a:xfrm>
            <a:off x="1676400" y="2743200"/>
            <a:ext cx="685800" cy="158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96" name="Line 43"/>
          <p:cNvSpPr>
            <a:spLocks noChangeShapeType="1"/>
          </p:cNvSpPr>
          <p:nvPr/>
        </p:nvSpPr>
        <p:spPr bwMode="auto">
          <a:xfrm flipV="1">
            <a:off x="2362200" y="2286000"/>
            <a:ext cx="228600" cy="457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97" name="Line 44"/>
          <p:cNvSpPr>
            <a:spLocks noChangeShapeType="1"/>
          </p:cNvSpPr>
          <p:nvPr/>
        </p:nvSpPr>
        <p:spPr bwMode="auto">
          <a:xfrm>
            <a:off x="3352800" y="2743200"/>
            <a:ext cx="5257800" cy="158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98" name="Line 45"/>
          <p:cNvSpPr>
            <a:spLocks noChangeShapeType="1"/>
          </p:cNvSpPr>
          <p:nvPr/>
        </p:nvSpPr>
        <p:spPr bwMode="auto">
          <a:xfrm>
            <a:off x="3200400" y="2286000"/>
            <a:ext cx="152400" cy="457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99" name="Line 46"/>
          <p:cNvSpPr>
            <a:spLocks noChangeShapeType="1"/>
          </p:cNvSpPr>
          <p:nvPr/>
        </p:nvSpPr>
        <p:spPr bwMode="auto">
          <a:xfrm>
            <a:off x="2590800" y="2286000"/>
            <a:ext cx="609600" cy="158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200" name="Text Box 47"/>
          <p:cNvSpPr txBox="1">
            <a:spLocks noChangeArrowheads="1"/>
          </p:cNvSpPr>
          <p:nvPr/>
        </p:nvSpPr>
        <p:spPr bwMode="auto">
          <a:xfrm>
            <a:off x="533400" y="22860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ALE</a:t>
            </a:r>
          </a:p>
        </p:txBody>
      </p:sp>
      <p:sp>
        <p:nvSpPr>
          <p:cNvPr id="49201" name="Line 48"/>
          <p:cNvSpPr>
            <a:spLocks noChangeShapeType="1"/>
          </p:cNvSpPr>
          <p:nvPr/>
        </p:nvSpPr>
        <p:spPr bwMode="auto">
          <a:xfrm>
            <a:off x="1676400" y="3200400"/>
            <a:ext cx="1143000" cy="1588"/>
          </a:xfrm>
          <a:prstGeom prst="line">
            <a:avLst/>
          </a:prstGeom>
          <a:noFill/>
          <a:ln w="5715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202" name="Line 49"/>
          <p:cNvSpPr>
            <a:spLocks noChangeShapeType="1"/>
          </p:cNvSpPr>
          <p:nvPr/>
        </p:nvSpPr>
        <p:spPr bwMode="auto">
          <a:xfrm>
            <a:off x="1676400" y="3657600"/>
            <a:ext cx="1066800" cy="1588"/>
          </a:xfrm>
          <a:prstGeom prst="line">
            <a:avLst/>
          </a:prstGeom>
          <a:noFill/>
          <a:ln w="5715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203" name="Line 50"/>
          <p:cNvSpPr>
            <a:spLocks noChangeShapeType="1"/>
          </p:cNvSpPr>
          <p:nvPr/>
        </p:nvSpPr>
        <p:spPr bwMode="auto">
          <a:xfrm flipV="1">
            <a:off x="2743200" y="3200400"/>
            <a:ext cx="228600" cy="457200"/>
          </a:xfrm>
          <a:prstGeom prst="line">
            <a:avLst/>
          </a:prstGeom>
          <a:noFill/>
          <a:ln w="5715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204" name="Line 51"/>
          <p:cNvSpPr>
            <a:spLocks noChangeShapeType="1"/>
          </p:cNvSpPr>
          <p:nvPr/>
        </p:nvSpPr>
        <p:spPr bwMode="auto">
          <a:xfrm>
            <a:off x="2819400" y="3200400"/>
            <a:ext cx="152400" cy="457200"/>
          </a:xfrm>
          <a:prstGeom prst="line">
            <a:avLst/>
          </a:prstGeom>
          <a:noFill/>
          <a:ln w="5715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205" name="Line 52"/>
          <p:cNvSpPr>
            <a:spLocks noChangeShapeType="1"/>
          </p:cNvSpPr>
          <p:nvPr/>
        </p:nvSpPr>
        <p:spPr bwMode="auto">
          <a:xfrm>
            <a:off x="2971800" y="3200400"/>
            <a:ext cx="914400" cy="1588"/>
          </a:xfrm>
          <a:prstGeom prst="line">
            <a:avLst/>
          </a:prstGeom>
          <a:noFill/>
          <a:ln w="5715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206" name="Line 53"/>
          <p:cNvSpPr>
            <a:spLocks noChangeShapeType="1"/>
          </p:cNvSpPr>
          <p:nvPr/>
        </p:nvSpPr>
        <p:spPr bwMode="auto">
          <a:xfrm>
            <a:off x="2971800" y="3657600"/>
            <a:ext cx="838200" cy="1588"/>
          </a:xfrm>
          <a:prstGeom prst="line">
            <a:avLst/>
          </a:prstGeom>
          <a:noFill/>
          <a:ln w="5715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207" name="Line 56"/>
          <p:cNvSpPr>
            <a:spLocks noChangeShapeType="1"/>
          </p:cNvSpPr>
          <p:nvPr/>
        </p:nvSpPr>
        <p:spPr bwMode="auto">
          <a:xfrm>
            <a:off x="4038600" y="3200400"/>
            <a:ext cx="1752600" cy="1588"/>
          </a:xfrm>
          <a:prstGeom prst="line">
            <a:avLst/>
          </a:prstGeom>
          <a:noFill/>
          <a:ln w="5715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208" name="Line 57"/>
          <p:cNvSpPr>
            <a:spLocks noChangeShapeType="1"/>
          </p:cNvSpPr>
          <p:nvPr/>
        </p:nvSpPr>
        <p:spPr bwMode="auto">
          <a:xfrm>
            <a:off x="4038600" y="3657600"/>
            <a:ext cx="1676400" cy="1588"/>
          </a:xfrm>
          <a:prstGeom prst="line">
            <a:avLst/>
          </a:prstGeom>
          <a:noFill/>
          <a:ln w="5715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209" name="Line 65"/>
          <p:cNvSpPr>
            <a:spLocks noChangeShapeType="1"/>
          </p:cNvSpPr>
          <p:nvPr/>
        </p:nvSpPr>
        <p:spPr bwMode="auto">
          <a:xfrm>
            <a:off x="5791200" y="3200400"/>
            <a:ext cx="1066800" cy="1588"/>
          </a:xfrm>
          <a:prstGeom prst="line">
            <a:avLst/>
          </a:prstGeom>
          <a:noFill/>
          <a:ln w="5715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210" name="Line 66"/>
          <p:cNvSpPr>
            <a:spLocks noChangeShapeType="1"/>
          </p:cNvSpPr>
          <p:nvPr/>
        </p:nvSpPr>
        <p:spPr bwMode="auto">
          <a:xfrm>
            <a:off x="5715000" y="3657600"/>
            <a:ext cx="1143000" cy="1588"/>
          </a:xfrm>
          <a:prstGeom prst="line">
            <a:avLst/>
          </a:prstGeom>
          <a:noFill/>
          <a:ln w="5715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211" name="Line 67"/>
          <p:cNvSpPr>
            <a:spLocks noChangeShapeType="1"/>
          </p:cNvSpPr>
          <p:nvPr/>
        </p:nvSpPr>
        <p:spPr bwMode="auto">
          <a:xfrm>
            <a:off x="6858000" y="3200400"/>
            <a:ext cx="76200" cy="228600"/>
          </a:xfrm>
          <a:prstGeom prst="line">
            <a:avLst/>
          </a:prstGeom>
          <a:noFill/>
          <a:ln w="5715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212" name="Line 68"/>
          <p:cNvSpPr>
            <a:spLocks noChangeShapeType="1"/>
          </p:cNvSpPr>
          <p:nvPr/>
        </p:nvSpPr>
        <p:spPr bwMode="auto">
          <a:xfrm flipV="1">
            <a:off x="6781800" y="3352800"/>
            <a:ext cx="152400" cy="304800"/>
          </a:xfrm>
          <a:prstGeom prst="line">
            <a:avLst/>
          </a:prstGeom>
          <a:noFill/>
          <a:ln w="5715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213" name="Line 69"/>
          <p:cNvSpPr>
            <a:spLocks noChangeShapeType="1"/>
          </p:cNvSpPr>
          <p:nvPr/>
        </p:nvSpPr>
        <p:spPr bwMode="auto">
          <a:xfrm>
            <a:off x="6934200" y="3429000"/>
            <a:ext cx="1752600" cy="1588"/>
          </a:xfrm>
          <a:prstGeom prst="line">
            <a:avLst/>
          </a:prstGeom>
          <a:noFill/>
          <a:ln w="57150">
            <a:solidFill>
              <a:srgbClr val="80008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214" name="Text Box 70"/>
          <p:cNvSpPr txBox="1">
            <a:spLocks noChangeArrowheads="1"/>
          </p:cNvSpPr>
          <p:nvPr/>
        </p:nvSpPr>
        <p:spPr bwMode="auto">
          <a:xfrm>
            <a:off x="228600" y="28956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49215" name="Text Box 71"/>
          <p:cNvSpPr txBox="1">
            <a:spLocks noChangeArrowheads="1"/>
          </p:cNvSpPr>
          <p:nvPr/>
        </p:nvSpPr>
        <p:spPr bwMode="auto">
          <a:xfrm>
            <a:off x="228600" y="2895600"/>
            <a:ext cx="1371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800080"/>
                </a:solidFill>
              </a:rPr>
              <a:t>ADDR/ DATA</a:t>
            </a:r>
          </a:p>
        </p:txBody>
      </p:sp>
      <p:sp>
        <p:nvSpPr>
          <p:cNvPr id="49216" name="Line 72"/>
          <p:cNvSpPr>
            <a:spLocks noChangeShapeType="1"/>
          </p:cNvSpPr>
          <p:nvPr/>
        </p:nvSpPr>
        <p:spPr bwMode="auto">
          <a:xfrm>
            <a:off x="1676400" y="3886200"/>
            <a:ext cx="1143000" cy="1588"/>
          </a:xfrm>
          <a:prstGeom prst="line">
            <a:avLst/>
          </a:prstGeom>
          <a:noFill/>
          <a:ln w="5715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217" name="Line 73"/>
          <p:cNvSpPr>
            <a:spLocks noChangeShapeType="1"/>
          </p:cNvSpPr>
          <p:nvPr/>
        </p:nvSpPr>
        <p:spPr bwMode="auto">
          <a:xfrm>
            <a:off x="1676400" y="4343400"/>
            <a:ext cx="1066800" cy="1588"/>
          </a:xfrm>
          <a:prstGeom prst="line">
            <a:avLst/>
          </a:prstGeom>
          <a:noFill/>
          <a:ln w="5715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218" name="Line 74"/>
          <p:cNvSpPr>
            <a:spLocks noChangeShapeType="1"/>
          </p:cNvSpPr>
          <p:nvPr/>
        </p:nvSpPr>
        <p:spPr bwMode="auto">
          <a:xfrm flipV="1">
            <a:off x="2743200" y="3886200"/>
            <a:ext cx="228600" cy="457200"/>
          </a:xfrm>
          <a:prstGeom prst="line">
            <a:avLst/>
          </a:prstGeom>
          <a:noFill/>
          <a:ln w="5715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219" name="Line 75"/>
          <p:cNvSpPr>
            <a:spLocks noChangeShapeType="1"/>
          </p:cNvSpPr>
          <p:nvPr/>
        </p:nvSpPr>
        <p:spPr bwMode="auto">
          <a:xfrm>
            <a:off x="2819400" y="3886200"/>
            <a:ext cx="152400" cy="457200"/>
          </a:xfrm>
          <a:prstGeom prst="line">
            <a:avLst/>
          </a:prstGeom>
          <a:noFill/>
          <a:ln w="5715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220" name="Line 76"/>
          <p:cNvSpPr>
            <a:spLocks noChangeShapeType="1"/>
          </p:cNvSpPr>
          <p:nvPr/>
        </p:nvSpPr>
        <p:spPr bwMode="auto">
          <a:xfrm>
            <a:off x="2971800" y="3886200"/>
            <a:ext cx="990600" cy="0"/>
          </a:xfrm>
          <a:prstGeom prst="line">
            <a:avLst/>
          </a:prstGeom>
          <a:noFill/>
          <a:ln w="5715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221" name="Line 77"/>
          <p:cNvSpPr>
            <a:spLocks noChangeShapeType="1"/>
          </p:cNvSpPr>
          <p:nvPr/>
        </p:nvSpPr>
        <p:spPr bwMode="auto">
          <a:xfrm>
            <a:off x="2971800" y="4343400"/>
            <a:ext cx="990600" cy="0"/>
          </a:xfrm>
          <a:prstGeom prst="line">
            <a:avLst/>
          </a:prstGeom>
          <a:noFill/>
          <a:ln w="5715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222" name="Line 79"/>
          <p:cNvSpPr>
            <a:spLocks noChangeShapeType="1"/>
          </p:cNvSpPr>
          <p:nvPr/>
        </p:nvSpPr>
        <p:spPr bwMode="auto">
          <a:xfrm flipV="1">
            <a:off x="3886200" y="3886200"/>
            <a:ext cx="228600" cy="457200"/>
          </a:xfrm>
          <a:prstGeom prst="line">
            <a:avLst/>
          </a:prstGeom>
          <a:noFill/>
          <a:ln w="5715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223" name="Line 80"/>
          <p:cNvSpPr>
            <a:spLocks noChangeShapeType="1"/>
          </p:cNvSpPr>
          <p:nvPr/>
        </p:nvSpPr>
        <p:spPr bwMode="auto">
          <a:xfrm>
            <a:off x="3962400" y="3886200"/>
            <a:ext cx="152400" cy="457200"/>
          </a:xfrm>
          <a:prstGeom prst="line">
            <a:avLst/>
          </a:prstGeom>
          <a:noFill/>
          <a:ln w="5715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224" name="Line 81"/>
          <p:cNvSpPr>
            <a:spLocks noChangeShapeType="1"/>
          </p:cNvSpPr>
          <p:nvPr/>
        </p:nvSpPr>
        <p:spPr bwMode="auto">
          <a:xfrm>
            <a:off x="4114800" y="3886200"/>
            <a:ext cx="4495800" cy="0"/>
          </a:xfrm>
          <a:prstGeom prst="line">
            <a:avLst/>
          </a:prstGeom>
          <a:noFill/>
          <a:ln w="5715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225" name="Line 82"/>
          <p:cNvSpPr>
            <a:spLocks noChangeShapeType="1"/>
          </p:cNvSpPr>
          <p:nvPr/>
        </p:nvSpPr>
        <p:spPr bwMode="auto">
          <a:xfrm>
            <a:off x="4114800" y="4343400"/>
            <a:ext cx="4495800" cy="0"/>
          </a:xfrm>
          <a:prstGeom prst="line">
            <a:avLst/>
          </a:prstGeom>
          <a:noFill/>
          <a:ln w="5715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226" name="Text Box 83"/>
          <p:cNvSpPr txBox="1">
            <a:spLocks noChangeArrowheads="1"/>
          </p:cNvSpPr>
          <p:nvPr/>
        </p:nvSpPr>
        <p:spPr bwMode="auto">
          <a:xfrm>
            <a:off x="228600" y="3657600"/>
            <a:ext cx="1447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800080"/>
                </a:solidFill>
              </a:rPr>
              <a:t>ADDR/ STATUS</a:t>
            </a:r>
          </a:p>
        </p:txBody>
      </p:sp>
      <p:grpSp>
        <p:nvGrpSpPr>
          <p:cNvPr id="122" name="Group 121"/>
          <p:cNvGrpSpPr/>
          <p:nvPr/>
        </p:nvGrpSpPr>
        <p:grpSpPr>
          <a:xfrm>
            <a:off x="1676400" y="4572000"/>
            <a:ext cx="6858000" cy="457200"/>
            <a:chOff x="1676400" y="4572000"/>
            <a:chExt cx="6858000" cy="457200"/>
          </a:xfrm>
        </p:grpSpPr>
        <p:sp>
          <p:nvSpPr>
            <p:cNvPr id="49227" name="Line 84"/>
            <p:cNvSpPr>
              <a:spLocks noChangeShapeType="1"/>
            </p:cNvSpPr>
            <p:nvPr/>
          </p:nvSpPr>
          <p:spPr bwMode="auto">
            <a:xfrm>
              <a:off x="1676400" y="4572000"/>
              <a:ext cx="16764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28" name="Line 85"/>
            <p:cNvSpPr>
              <a:spLocks noChangeShapeType="1"/>
            </p:cNvSpPr>
            <p:nvPr/>
          </p:nvSpPr>
          <p:spPr bwMode="auto">
            <a:xfrm>
              <a:off x="3352800" y="4572000"/>
              <a:ext cx="152400" cy="4572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29" name="Line 86"/>
            <p:cNvSpPr>
              <a:spLocks noChangeShapeType="1"/>
            </p:cNvSpPr>
            <p:nvPr/>
          </p:nvSpPr>
          <p:spPr bwMode="auto">
            <a:xfrm>
              <a:off x="3505200" y="5029200"/>
              <a:ext cx="2895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30" name="Line 87"/>
            <p:cNvSpPr>
              <a:spLocks noChangeShapeType="1"/>
            </p:cNvSpPr>
            <p:nvPr/>
          </p:nvSpPr>
          <p:spPr bwMode="auto">
            <a:xfrm flipV="1">
              <a:off x="6324600" y="4572000"/>
              <a:ext cx="228600" cy="4572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31" name="Line 88"/>
            <p:cNvSpPr>
              <a:spLocks noChangeShapeType="1"/>
            </p:cNvSpPr>
            <p:nvPr/>
          </p:nvSpPr>
          <p:spPr bwMode="auto">
            <a:xfrm>
              <a:off x="6553200" y="4572000"/>
              <a:ext cx="19812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232" name="Line 91"/>
          <p:cNvSpPr>
            <a:spLocks noChangeShapeType="1"/>
          </p:cNvSpPr>
          <p:nvPr/>
        </p:nvSpPr>
        <p:spPr bwMode="auto">
          <a:xfrm>
            <a:off x="838200" y="4495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233" name="Line 92"/>
          <p:cNvSpPr>
            <a:spLocks noChangeShapeType="1"/>
          </p:cNvSpPr>
          <p:nvPr/>
        </p:nvSpPr>
        <p:spPr bwMode="auto">
          <a:xfrm>
            <a:off x="1676400" y="5105400"/>
            <a:ext cx="2209800" cy="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234" name="Line 93"/>
          <p:cNvSpPr>
            <a:spLocks noChangeShapeType="1"/>
          </p:cNvSpPr>
          <p:nvPr/>
        </p:nvSpPr>
        <p:spPr bwMode="auto">
          <a:xfrm>
            <a:off x="3200400" y="5105400"/>
            <a:ext cx="152400" cy="45720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235" name="Line 94"/>
          <p:cNvSpPr>
            <a:spLocks noChangeShapeType="1"/>
          </p:cNvSpPr>
          <p:nvPr/>
        </p:nvSpPr>
        <p:spPr bwMode="auto">
          <a:xfrm>
            <a:off x="3886200" y="5105400"/>
            <a:ext cx="152400" cy="45720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236" name="Line 95"/>
          <p:cNvSpPr>
            <a:spLocks noChangeShapeType="1"/>
          </p:cNvSpPr>
          <p:nvPr/>
        </p:nvSpPr>
        <p:spPr bwMode="auto">
          <a:xfrm flipV="1">
            <a:off x="5105400" y="5105400"/>
            <a:ext cx="228600" cy="45720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237" name="Line 96"/>
          <p:cNvSpPr>
            <a:spLocks noChangeShapeType="1"/>
          </p:cNvSpPr>
          <p:nvPr/>
        </p:nvSpPr>
        <p:spPr bwMode="auto">
          <a:xfrm>
            <a:off x="3352800" y="5562600"/>
            <a:ext cx="1752600" cy="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238" name="Line 97"/>
          <p:cNvSpPr>
            <a:spLocks noChangeShapeType="1"/>
          </p:cNvSpPr>
          <p:nvPr/>
        </p:nvSpPr>
        <p:spPr bwMode="auto">
          <a:xfrm>
            <a:off x="5334000" y="5105400"/>
            <a:ext cx="3276600" cy="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239" name="Text Box 98"/>
          <p:cNvSpPr txBox="1">
            <a:spLocks noChangeArrowheads="1"/>
          </p:cNvSpPr>
          <p:nvPr/>
        </p:nvSpPr>
        <p:spPr bwMode="auto">
          <a:xfrm>
            <a:off x="228600" y="49530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33CC"/>
                </a:solidFill>
              </a:rPr>
              <a:t>READY</a:t>
            </a:r>
          </a:p>
        </p:txBody>
      </p:sp>
      <p:sp>
        <p:nvSpPr>
          <p:cNvPr id="49240" name="Line 99"/>
          <p:cNvSpPr>
            <a:spLocks noChangeShapeType="1"/>
          </p:cNvSpPr>
          <p:nvPr/>
        </p:nvSpPr>
        <p:spPr bwMode="auto">
          <a:xfrm>
            <a:off x="1752600" y="5943600"/>
            <a:ext cx="533400" cy="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241" name="Line 102"/>
          <p:cNvSpPr>
            <a:spLocks noChangeShapeType="1"/>
          </p:cNvSpPr>
          <p:nvPr/>
        </p:nvSpPr>
        <p:spPr bwMode="auto">
          <a:xfrm>
            <a:off x="2438400" y="5638800"/>
            <a:ext cx="5105400" cy="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242" name="Line 103"/>
          <p:cNvSpPr>
            <a:spLocks noChangeShapeType="1"/>
          </p:cNvSpPr>
          <p:nvPr/>
        </p:nvSpPr>
        <p:spPr bwMode="auto">
          <a:xfrm>
            <a:off x="7772400" y="5943600"/>
            <a:ext cx="838200" cy="1588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243" name="Text Box 104"/>
          <p:cNvSpPr txBox="1">
            <a:spLocks noChangeArrowheads="1"/>
          </p:cNvSpPr>
          <p:nvPr/>
        </p:nvSpPr>
        <p:spPr bwMode="auto">
          <a:xfrm>
            <a:off x="228600" y="54864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8000"/>
                </a:solidFill>
              </a:rPr>
              <a:t>DT/R</a:t>
            </a:r>
          </a:p>
        </p:txBody>
      </p:sp>
      <p:sp>
        <p:nvSpPr>
          <p:cNvPr id="49244" name="Line 105"/>
          <p:cNvSpPr>
            <a:spLocks noChangeShapeType="1"/>
          </p:cNvSpPr>
          <p:nvPr/>
        </p:nvSpPr>
        <p:spPr bwMode="auto">
          <a:xfrm>
            <a:off x="685800" y="5561012"/>
            <a:ext cx="228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245" name="Line 106"/>
          <p:cNvSpPr>
            <a:spLocks noChangeShapeType="1"/>
          </p:cNvSpPr>
          <p:nvPr/>
        </p:nvSpPr>
        <p:spPr bwMode="auto">
          <a:xfrm>
            <a:off x="1752600" y="6096000"/>
            <a:ext cx="1600200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246" name="Line 107"/>
          <p:cNvSpPr>
            <a:spLocks noChangeShapeType="1"/>
          </p:cNvSpPr>
          <p:nvPr/>
        </p:nvSpPr>
        <p:spPr bwMode="auto">
          <a:xfrm>
            <a:off x="3352800" y="6096000"/>
            <a:ext cx="152400" cy="45720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247" name="Line 108"/>
          <p:cNvSpPr>
            <a:spLocks noChangeShapeType="1"/>
          </p:cNvSpPr>
          <p:nvPr/>
        </p:nvSpPr>
        <p:spPr bwMode="auto">
          <a:xfrm>
            <a:off x="3505200" y="6553200"/>
            <a:ext cx="2971800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248" name="Line 109"/>
          <p:cNvSpPr>
            <a:spLocks noChangeShapeType="1"/>
          </p:cNvSpPr>
          <p:nvPr/>
        </p:nvSpPr>
        <p:spPr bwMode="auto">
          <a:xfrm flipV="1">
            <a:off x="6477000" y="6096000"/>
            <a:ext cx="228600" cy="45720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249" name="Line 110"/>
          <p:cNvSpPr>
            <a:spLocks noChangeShapeType="1"/>
          </p:cNvSpPr>
          <p:nvPr/>
        </p:nvSpPr>
        <p:spPr bwMode="auto">
          <a:xfrm>
            <a:off x="6705600" y="6096000"/>
            <a:ext cx="1981200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250" name="Text Box 111"/>
          <p:cNvSpPr txBox="1">
            <a:spLocks noChangeArrowheads="1"/>
          </p:cNvSpPr>
          <p:nvPr/>
        </p:nvSpPr>
        <p:spPr bwMode="auto">
          <a:xfrm>
            <a:off x="228600" y="60198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CC00"/>
                </a:solidFill>
              </a:rPr>
              <a:t>DEN</a:t>
            </a:r>
          </a:p>
        </p:txBody>
      </p:sp>
      <p:sp>
        <p:nvSpPr>
          <p:cNvPr id="49251" name="Line 112"/>
          <p:cNvSpPr>
            <a:spLocks noChangeShapeType="1"/>
          </p:cNvSpPr>
          <p:nvPr/>
        </p:nvSpPr>
        <p:spPr bwMode="auto">
          <a:xfrm>
            <a:off x="228600" y="6019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252" name="Line 113"/>
          <p:cNvSpPr>
            <a:spLocks noChangeShapeType="1"/>
          </p:cNvSpPr>
          <p:nvPr/>
        </p:nvSpPr>
        <p:spPr bwMode="auto">
          <a:xfrm>
            <a:off x="3429000" y="5105400"/>
            <a:ext cx="152400" cy="45720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253" name="Line 114"/>
          <p:cNvSpPr>
            <a:spLocks noChangeShapeType="1"/>
          </p:cNvSpPr>
          <p:nvPr/>
        </p:nvSpPr>
        <p:spPr bwMode="auto">
          <a:xfrm>
            <a:off x="3581400" y="5105400"/>
            <a:ext cx="152400" cy="45720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254" name="Line 115"/>
          <p:cNvSpPr>
            <a:spLocks noChangeShapeType="1"/>
          </p:cNvSpPr>
          <p:nvPr/>
        </p:nvSpPr>
        <p:spPr bwMode="auto">
          <a:xfrm>
            <a:off x="3733800" y="5105400"/>
            <a:ext cx="152400" cy="45720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255" name="Line 117"/>
          <p:cNvSpPr>
            <a:spLocks noChangeShapeType="1"/>
          </p:cNvSpPr>
          <p:nvPr/>
        </p:nvSpPr>
        <p:spPr bwMode="auto">
          <a:xfrm>
            <a:off x="2438400" y="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256" name="Line 118"/>
          <p:cNvSpPr>
            <a:spLocks noChangeShapeType="1"/>
          </p:cNvSpPr>
          <p:nvPr/>
        </p:nvSpPr>
        <p:spPr bwMode="auto">
          <a:xfrm>
            <a:off x="3352800" y="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257" name="Line 119"/>
          <p:cNvSpPr>
            <a:spLocks noChangeShapeType="1"/>
          </p:cNvSpPr>
          <p:nvPr/>
        </p:nvSpPr>
        <p:spPr bwMode="auto">
          <a:xfrm>
            <a:off x="4343400" y="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258" name="Line 120"/>
          <p:cNvSpPr>
            <a:spLocks noChangeShapeType="1"/>
          </p:cNvSpPr>
          <p:nvPr/>
        </p:nvSpPr>
        <p:spPr bwMode="auto">
          <a:xfrm>
            <a:off x="5334000" y="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259" name="Line 121"/>
          <p:cNvSpPr>
            <a:spLocks noChangeShapeType="1"/>
          </p:cNvSpPr>
          <p:nvPr/>
        </p:nvSpPr>
        <p:spPr bwMode="auto">
          <a:xfrm>
            <a:off x="6324600" y="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260" name="Line 122"/>
          <p:cNvSpPr>
            <a:spLocks noChangeShapeType="1"/>
          </p:cNvSpPr>
          <p:nvPr/>
        </p:nvSpPr>
        <p:spPr bwMode="auto">
          <a:xfrm>
            <a:off x="7391400" y="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261" name="Text Box 123"/>
          <p:cNvSpPr txBox="1">
            <a:spLocks noChangeArrowheads="1"/>
          </p:cNvSpPr>
          <p:nvPr/>
        </p:nvSpPr>
        <p:spPr bwMode="auto">
          <a:xfrm>
            <a:off x="2514600" y="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T1</a:t>
            </a:r>
          </a:p>
        </p:txBody>
      </p:sp>
      <p:sp>
        <p:nvSpPr>
          <p:cNvPr id="49262" name="Text Box 124"/>
          <p:cNvSpPr txBox="1">
            <a:spLocks noChangeArrowheads="1"/>
          </p:cNvSpPr>
          <p:nvPr/>
        </p:nvSpPr>
        <p:spPr bwMode="auto">
          <a:xfrm>
            <a:off x="3581400" y="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T2</a:t>
            </a:r>
          </a:p>
        </p:txBody>
      </p:sp>
      <p:sp>
        <p:nvSpPr>
          <p:cNvPr id="49263" name="Text Box 125"/>
          <p:cNvSpPr txBox="1">
            <a:spLocks noChangeArrowheads="1"/>
          </p:cNvSpPr>
          <p:nvPr/>
        </p:nvSpPr>
        <p:spPr bwMode="auto">
          <a:xfrm>
            <a:off x="4495800" y="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T3</a:t>
            </a:r>
          </a:p>
        </p:txBody>
      </p:sp>
      <p:sp>
        <p:nvSpPr>
          <p:cNvPr id="49264" name="Text Box 126"/>
          <p:cNvSpPr txBox="1">
            <a:spLocks noChangeArrowheads="1"/>
          </p:cNvSpPr>
          <p:nvPr/>
        </p:nvSpPr>
        <p:spPr bwMode="auto">
          <a:xfrm>
            <a:off x="5486400" y="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</a:t>
            </a:r>
            <a:r>
              <a:rPr lang="en-US" baseline="-25000"/>
              <a:t>W</a:t>
            </a:r>
            <a:endParaRPr lang="en-US"/>
          </a:p>
        </p:txBody>
      </p:sp>
      <p:sp>
        <p:nvSpPr>
          <p:cNvPr id="49265" name="Text Box 127"/>
          <p:cNvSpPr txBox="1">
            <a:spLocks noChangeArrowheads="1"/>
          </p:cNvSpPr>
          <p:nvPr/>
        </p:nvSpPr>
        <p:spPr bwMode="auto">
          <a:xfrm>
            <a:off x="6477000" y="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T4</a:t>
            </a:r>
          </a:p>
        </p:txBody>
      </p:sp>
      <p:sp>
        <p:nvSpPr>
          <p:cNvPr id="49266" name="Text Box 128"/>
          <p:cNvSpPr txBox="1">
            <a:spLocks noChangeArrowheads="1"/>
          </p:cNvSpPr>
          <p:nvPr/>
        </p:nvSpPr>
        <p:spPr bwMode="auto">
          <a:xfrm>
            <a:off x="3048000" y="3276600"/>
            <a:ext cx="685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A15-A0</a:t>
            </a:r>
          </a:p>
        </p:txBody>
      </p:sp>
      <p:sp>
        <p:nvSpPr>
          <p:cNvPr id="49267" name="Text Box 129"/>
          <p:cNvSpPr txBox="1">
            <a:spLocks noChangeArrowheads="1"/>
          </p:cNvSpPr>
          <p:nvPr/>
        </p:nvSpPr>
        <p:spPr bwMode="auto">
          <a:xfrm>
            <a:off x="3124200" y="3962400"/>
            <a:ext cx="762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A19-A16</a:t>
            </a:r>
          </a:p>
        </p:txBody>
      </p:sp>
      <p:sp>
        <p:nvSpPr>
          <p:cNvPr id="49268" name="Line 135"/>
          <p:cNvSpPr>
            <a:spLocks noChangeShapeType="1"/>
          </p:cNvSpPr>
          <p:nvPr/>
        </p:nvSpPr>
        <p:spPr bwMode="auto">
          <a:xfrm flipV="1">
            <a:off x="3810000" y="3200400"/>
            <a:ext cx="228600" cy="457200"/>
          </a:xfrm>
          <a:prstGeom prst="line">
            <a:avLst/>
          </a:prstGeom>
          <a:noFill/>
          <a:ln w="5715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269" name="Line 136"/>
          <p:cNvSpPr>
            <a:spLocks noChangeShapeType="1"/>
          </p:cNvSpPr>
          <p:nvPr/>
        </p:nvSpPr>
        <p:spPr bwMode="auto">
          <a:xfrm>
            <a:off x="3886200" y="3200400"/>
            <a:ext cx="152400" cy="457200"/>
          </a:xfrm>
          <a:prstGeom prst="line">
            <a:avLst/>
          </a:prstGeom>
          <a:noFill/>
          <a:ln w="5715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270" name="Text Box 137"/>
          <p:cNvSpPr txBox="1">
            <a:spLocks noChangeArrowheads="1"/>
          </p:cNvSpPr>
          <p:nvPr/>
        </p:nvSpPr>
        <p:spPr bwMode="auto">
          <a:xfrm>
            <a:off x="4114800" y="3276600"/>
            <a:ext cx="2667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       DATA OUT (D15-D0)</a:t>
            </a:r>
          </a:p>
        </p:txBody>
      </p:sp>
      <p:sp>
        <p:nvSpPr>
          <p:cNvPr id="49271" name="Text Box 138"/>
          <p:cNvSpPr txBox="1">
            <a:spLocks noChangeArrowheads="1"/>
          </p:cNvSpPr>
          <p:nvPr/>
        </p:nvSpPr>
        <p:spPr bwMode="auto">
          <a:xfrm>
            <a:off x="685800" y="44958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66FFFF"/>
                </a:solidFill>
              </a:rPr>
              <a:t>WR</a:t>
            </a:r>
          </a:p>
        </p:txBody>
      </p:sp>
      <p:sp>
        <p:nvSpPr>
          <p:cNvPr id="49272" name="Line 141"/>
          <p:cNvSpPr>
            <a:spLocks noChangeShapeType="1"/>
          </p:cNvSpPr>
          <p:nvPr/>
        </p:nvSpPr>
        <p:spPr bwMode="auto">
          <a:xfrm flipH="1">
            <a:off x="2209800" y="5638800"/>
            <a:ext cx="228600" cy="30480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273" name="Line 142"/>
          <p:cNvSpPr>
            <a:spLocks noChangeShapeType="1"/>
          </p:cNvSpPr>
          <p:nvPr/>
        </p:nvSpPr>
        <p:spPr bwMode="auto">
          <a:xfrm>
            <a:off x="7467600" y="5638800"/>
            <a:ext cx="304800" cy="30480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914400" y="1092875"/>
            <a:ext cx="7696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The EU contains the following 8-bit registers:</a:t>
            </a:r>
          </a:p>
          <a:p>
            <a:pPr marL="692150" lvl="1" indent="-2349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AH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&amp; AL (AX-16 BIT)</a:t>
            </a:r>
          </a:p>
          <a:p>
            <a:pPr marL="692150" lvl="1" indent="-2349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BH &amp; BL (BX-16 BIT)</a:t>
            </a:r>
          </a:p>
          <a:p>
            <a:pPr marL="692150" lvl="1" indent="-2349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CH &amp; CL (CX-16 BIT)</a:t>
            </a:r>
          </a:p>
          <a:p>
            <a:pPr marL="692150" lvl="1" indent="-2349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DH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&amp;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DL (DX-16 BIT)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838200" y="3693855"/>
            <a:ext cx="7772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It also includes the following 16-bit registers:</a:t>
            </a:r>
          </a:p>
          <a:p>
            <a:pPr marL="692150" lvl="1" indent="-2349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Stack Pointer (SP)</a:t>
            </a:r>
          </a:p>
          <a:p>
            <a:pPr marL="692150" lvl="1" indent="-2349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Base Pointer (BP)</a:t>
            </a:r>
          </a:p>
          <a:p>
            <a:pPr marL="692150" lvl="1" indent="-2349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Source Index (SI)</a:t>
            </a:r>
          </a:p>
          <a:p>
            <a:pPr marL="692150" lvl="1" indent="-2349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Destination Index (DI)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85800" y="76200"/>
            <a:ext cx="7772400" cy="762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ARCHITECTURE Cont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981200"/>
            <a:ext cx="7772400" cy="2133600"/>
          </a:xfrm>
        </p:spPr>
        <p:txBody>
          <a:bodyPr/>
          <a:lstStyle/>
          <a:p>
            <a:pPr eaLnBrk="1" hangingPunct="1"/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8086 SYSTEM CONNECTIONS,TIMING &amp; TROUBLESHOOTING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/>
          <p:cNvGrpSpPr/>
          <p:nvPr/>
        </p:nvGrpSpPr>
        <p:grpSpPr>
          <a:xfrm>
            <a:off x="381000" y="0"/>
            <a:ext cx="8534400" cy="6975765"/>
            <a:chOff x="381000" y="0"/>
            <a:chExt cx="8534400" cy="6975765"/>
          </a:xfrm>
        </p:grpSpPr>
        <p:sp>
          <p:nvSpPr>
            <p:cNvPr id="9219" name="Rectangle 8"/>
            <p:cNvSpPr>
              <a:spLocks noChangeArrowheads="1"/>
            </p:cNvSpPr>
            <p:nvPr/>
          </p:nvSpPr>
          <p:spPr bwMode="auto">
            <a:xfrm>
              <a:off x="2895600" y="0"/>
              <a:ext cx="2895600" cy="6858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220" name="Line 9"/>
            <p:cNvSpPr>
              <a:spLocks noChangeShapeType="1"/>
            </p:cNvSpPr>
            <p:nvPr/>
          </p:nvSpPr>
          <p:spPr bwMode="auto">
            <a:xfrm>
              <a:off x="2590800" y="16002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1" name="Line 10"/>
            <p:cNvSpPr>
              <a:spLocks noChangeShapeType="1"/>
            </p:cNvSpPr>
            <p:nvPr/>
          </p:nvSpPr>
          <p:spPr bwMode="auto">
            <a:xfrm>
              <a:off x="2590800" y="18288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2" name="Line 13"/>
            <p:cNvSpPr>
              <a:spLocks noChangeShapeType="1"/>
            </p:cNvSpPr>
            <p:nvPr/>
          </p:nvSpPr>
          <p:spPr bwMode="auto">
            <a:xfrm>
              <a:off x="2590800" y="11430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3" name="Line 14"/>
            <p:cNvSpPr>
              <a:spLocks noChangeShapeType="1"/>
            </p:cNvSpPr>
            <p:nvPr/>
          </p:nvSpPr>
          <p:spPr bwMode="auto">
            <a:xfrm>
              <a:off x="2590800" y="13716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4" name="Line 15"/>
            <p:cNvSpPr>
              <a:spLocks noChangeShapeType="1"/>
            </p:cNvSpPr>
            <p:nvPr/>
          </p:nvSpPr>
          <p:spPr bwMode="auto">
            <a:xfrm>
              <a:off x="2590800" y="25146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5" name="Line 16"/>
            <p:cNvSpPr>
              <a:spLocks noChangeShapeType="1"/>
            </p:cNvSpPr>
            <p:nvPr/>
          </p:nvSpPr>
          <p:spPr bwMode="auto">
            <a:xfrm>
              <a:off x="2590800" y="27432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6" name="Line 17"/>
            <p:cNvSpPr>
              <a:spLocks noChangeShapeType="1"/>
            </p:cNvSpPr>
            <p:nvPr/>
          </p:nvSpPr>
          <p:spPr bwMode="auto">
            <a:xfrm>
              <a:off x="2590800" y="20574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7" name="Line 18"/>
            <p:cNvSpPr>
              <a:spLocks noChangeShapeType="1"/>
            </p:cNvSpPr>
            <p:nvPr/>
          </p:nvSpPr>
          <p:spPr bwMode="auto">
            <a:xfrm>
              <a:off x="2590800" y="22860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8" name="Line 19"/>
            <p:cNvSpPr>
              <a:spLocks noChangeShapeType="1"/>
            </p:cNvSpPr>
            <p:nvPr/>
          </p:nvSpPr>
          <p:spPr bwMode="auto">
            <a:xfrm>
              <a:off x="2590800" y="35052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9" name="Line 20"/>
            <p:cNvSpPr>
              <a:spLocks noChangeShapeType="1"/>
            </p:cNvSpPr>
            <p:nvPr/>
          </p:nvSpPr>
          <p:spPr bwMode="auto">
            <a:xfrm>
              <a:off x="2590800" y="38862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0" name="Line 21"/>
            <p:cNvSpPr>
              <a:spLocks noChangeShapeType="1"/>
            </p:cNvSpPr>
            <p:nvPr/>
          </p:nvSpPr>
          <p:spPr bwMode="auto">
            <a:xfrm>
              <a:off x="2590800" y="30480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1" name="Line 22"/>
            <p:cNvSpPr>
              <a:spLocks noChangeShapeType="1"/>
            </p:cNvSpPr>
            <p:nvPr/>
          </p:nvSpPr>
          <p:spPr bwMode="auto">
            <a:xfrm>
              <a:off x="2590800" y="32766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2" name="Line 23"/>
            <p:cNvSpPr>
              <a:spLocks noChangeShapeType="1"/>
            </p:cNvSpPr>
            <p:nvPr/>
          </p:nvSpPr>
          <p:spPr bwMode="auto">
            <a:xfrm>
              <a:off x="2590800" y="46482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3" name="Line 24"/>
            <p:cNvSpPr>
              <a:spLocks noChangeShapeType="1"/>
            </p:cNvSpPr>
            <p:nvPr/>
          </p:nvSpPr>
          <p:spPr bwMode="auto">
            <a:xfrm>
              <a:off x="2590800" y="48768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4" name="Line 25"/>
            <p:cNvSpPr>
              <a:spLocks noChangeShapeType="1"/>
            </p:cNvSpPr>
            <p:nvPr/>
          </p:nvSpPr>
          <p:spPr bwMode="auto">
            <a:xfrm>
              <a:off x="2590800" y="41148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5" name="Line 26"/>
            <p:cNvSpPr>
              <a:spLocks noChangeShapeType="1"/>
            </p:cNvSpPr>
            <p:nvPr/>
          </p:nvSpPr>
          <p:spPr bwMode="auto">
            <a:xfrm>
              <a:off x="2590800" y="43434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6" name="Line 27"/>
            <p:cNvSpPr>
              <a:spLocks noChangeShapeType="1"/>
            </p:cNvSpPr>
            <p:nvPr/>
          </p:nvSpPr>
          <p:spPr bwMode="auto">
            <a:xfrm>
              <a:off x="2590800" y="56388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7" name="Line 28"/>
            <p:cNvSpPr>
              <a:spLocks noChangeShapeType="1"/>
            </p:cNvSpPr>
            <p:nvPr/>
          </p:nvSpPr>
          <p:spPr bwMode="auto">
            <a:xfrm>
              <a:off x="2590800" y="60198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8" name="Line 29"/>
            <p:cNvSpPr>
              <a:spLocks noChangeShapeType="1"/>
            </p:cNvSpPr>
            <p:nvPr/>
          </p:nvSpPr>
          <p:spPr bwMode="auto">
            <a:xfrm>
              <a:off x="2590800" y="51054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9" name="Line 30"/>
            <p:cNvSpPr>
              <a:spLocks noChangeShapeType="1"/>
            </p:cNvSpPr>
            <p:nvPr/>
          </p:nvSpPr>
          <p:spPr bwMode="auto">
            <a:xfrm>
              <a:off x="2590800" y="53340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40" name="Line 111"/>
            <p:cNvSpPr>
              <a:spLocks noChangeShapeType="1"/>
            </p:cNvSpPr>
            <p:nvPr/>
          </p:nvSpPr>
          <p:spPr bwMode="auto">
            <a:xfrm>
              <a:off x="5791200" y="9906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41" name="Line 112"/>
            <p:cNvSpPr>
              <a:spLocks noChangeShapeType="1"/>
            </p:cNvSpPr>
            <p:nvPr/>
          </p:nvSpPr>
          <p:spPr bwMode="auto">
            <a:xfrm>
              <a:off x="5791200" y="12192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42" name="Line 113"/>
            <p:cNvSpPr>
              <a:spLocks noChangeShapeType="1"/>
            </p:cNvSpPr>
            <p:nvPr/>
          </p:nvSpPr>
          <p:spPr bwMode="auto">
            <a:xfrm>
              <a:off x="5791200" y="5334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43" name="Line 114"/>
            <p:cNvSpPr>
              <a:spLocks noChangeShapeType="1"/>
            </p:cNvSpPr>
            <p:nvPr/>
          </p:nvSpPr>
          <p:spPr bwMode="auto">
            <a:xfrm>
              <a:off x="5791200" y="7620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44" name="Line 115"/>
            <p:cNvSpPr>
              <a:spLocks noChangeShapeType="1"/>
            </p:cNvSpPr>
            <p:nvPr/>
          </p:nvSpPr>
          <p:spPr bwMode="auto">
            <a:xfrm>
              <a:off x="5791200" y="19812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45" name="Line 116"/>
            <p:cNvSpPr>
              <a:spLocks noChangeShapeType="1"/>
            </p:cNvSpPr>
            <p:nvPr/>
          </p:nvSpPr>
          <p:spPr bwMode="auto">
            <a:xfrm>
              <a:off x="5791200" y="23622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46" name="Line 117"/>
            <p:cNvSpPr>
              <a:spLocks noChangeShapeType="1"/>
            </p:cNvSpPr>
            <p:nvPr/>
          </p:nvSpPr>
          <p:spPr bwMode="auto">
            <a:xfrm>
              <a:off x="5791200" y="14478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47" name="Line 118"/>
            <p:cNvSpPr>
              <a:spLocks noChangeShapeType="1"/>
            </p:cNvSpPr>
            <p:nvPr/>
          </p:nvSpPr>
          <p:spPr bwMode="auto">
            <a:xfrm>
              <a:off x="5791200" y="17526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48" name="Line 119"/>
            <p:cNvSpPr>
              <a:spLocks noChangeShapeType="1"/>
            </p:cNvSpPr>
            <p:nvPr/>
          </p:nvSpPr>
          <p:spPr bwMode="auto">
            <a:xfrm>
              <a:off x="5791200" y="35052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49" name="Line 120"/>
            <p:cNvSpPr>
              <a:spLocks noChangeShapeType="1"/>
            </p:cNvSpPr>
            <p:nvPr/>
          </p:nvSpPr>
          <p:spPr bwMode="auto">
            <a:xfrm>
              <a:off x="5791200" y="38862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50" name="Line 121"/>
            <p:cNvSpPr>
              <a:spLocks noChangeShapeType="1"/>
            </p:cNvSpPr>
            <p:nvPr/>
          </p:nvSpPr>
          <p:spPr bwMode="auto">
            <a:xfrm>
              <a:off x="5791200" y="27432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51" name="Line 122"/>
            <p:cNvSpPr>
              <a:spLocks noChangeShapeType="1"/>
            </p:cNvSpPr>
            <p:nvPr/>
          </p:nvSpPr>
          <p:spPr bwMode="auto">
            <a:xfrm>
              <a:off x="5791200" y="30480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52" name="Line 123"/>
            <p:cNvSpPr>
              <a:spLocks noChangeShapeType="1"/>
            </p:cNvSpPr>
            <p:nvPr/>
          </p:nvSpPr>
          <p:spPr bwMode="auto">
            <a:xfrm>
              <a:off x="5791200" y="51054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53" name="Line 124"/>
            <p:cNvSpPr>
              <a:spLocks noChangeShapeType="1"/>
            </p:cNvSpPr>
            <p:nvPr/>
          </p:nvSpPr>
          <p:spPr bwMode="auto">
            <a:xfrm>
              <a:off x="5791200" y="53340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54" name="Line 125"/>
            <p:cNvSpPr>
              <a:spLocks noChangeShapeType="1"/>
            </p:cNvSpPr>
            <p:nvPr/>
          </p:nvSpPr>
          <p:spPr bwMode="auto">
            <a:xfrm>
              <a:off x="5791200" y="42672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55" name="Line 126"/>
            <p:cNvSpPr>
              <a:spLocks noChangeShapeType="1"/>
            </p:cNvSpPr>
            <p:nvPr/>
          </p:nvSpPr>
          <p:spPr bwMode="auto">
            <a:xfrm>
              <a:off x="5791200" y="45720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56" name="Line 127"/>
            <p:cNvSpPr>
              <a:spLocks noChangeShapeType="1"/>
            </p:cNvSpPr>
            <p:nvPr/>
          </p:nvSpPr>
          <p:spPr bwMode="auto">
            <a:xfrm>
              <a:off x="5791200" y="61722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57" name="Line 128"/>
            <p:cNvSpPr>
              <a:spLocks noChangeShapeType="1"/>
            </p:cNvSpPr>
            <p:nvPr/>
          </p:nvSpPr>
          <p:spPr bwMode="auto">
            <a:xfrm>
              <a:off x="5791200" y="64770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58" name="Line 130"/>
            <p:cNvSpPr>
              <a:spLocks noChangeShapeType="1"/>
            </p:cNvSpPr>
            <p:nvPr/>
          </p:nvSpPr>
          <p:spPr bwMode="auto">
            <a:xfrm>
              <a:off x="5791200" y="57150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59" name="Text Box 132"/>
            <p:cNvSpPr txBox="1">
              <a:spLocks noChangeArrowheads="1"/>
            </p:cNvSpPr>
            <p:nvPr/>
          </p:nvSpPr>
          <p:spPr bwMode="auto">
            <a:xfrm>
              <a:off x="3352800" y="3505200"/>
              <a:ext cx="1981200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200" b="1" dirty="0"/>
                <a:t>8086 CPU</a:t>
              </a:r>
            </a:p>
          </p:txBody>
        </p:sp>
        <p:sp>
          <p:nvSpPr>
            <p:cNvPr id="9260" name="Text Box 134"/>
            <p:cNvSpPr txBox="1">
              <a:spLocks noChangeArrowheads="1"/>
            </p:cNvSpPr>
            <p:nvPr/>
          </p:nvSpPr>
          <p:spPr bwMode="auto">
            <a:xfrm>
              <a:off x="3048000" y="914400"/>
              <a:ext cx="228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1</a:t>
              </a:r>
            </a:p>
          </p:txBody>
        </p:sp>
        <p:sp>
          <p:nvSpPr>
            <p:cNvPr id="9261" name="Text Box 135"/>
            <p:cNvSpPr txBox="1">
              <a:spLocks noChangeArrowheads="1"/>
            </p:cNvSpPr>
            <p:nvPr/>
          </p:nvSpPr>
          <p:spPr bwMode="auto">
            <a:xfrm>
              <a:off x="2971800" y="5791200"/>
              <a:ext cx="685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20</a:t>
              </a:r>
            </a:p>
          </p:txBody>
        </p:sp>
        <p:sp>
          <p:nvSpPr>
            <p:cNvPr id="9262" name="Text Box 136"/>
            <p:cNvSpPr txBox="1">
              <a:spLocks noChangeArrowheads="1"/>
            </p:cNvSpPr>
            <p:nvPr/>
          </p:nvSpPr>
          <p:spPr bwMode="auto">
            <a:xfrm>
              <a:off x="2971800" y="4648200"/>
              <a:ext cx="1066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16</a:t>
              </a:r>
            </a:p>
          </p:txBody>
        </p:sp>
        <p:sp>
          <p:nvSpPr>
            <p:cNvPr id="9263" name="Text Box 137"/>
            <p:cNvSpPr txBox="1">
              <a:spLocks noChangeArrowheads="1"/>
            </p:cNvSpPr>
            <p:nvPr/>
          </p:nvSpPr>
          <p:spPr bwMode="auto">
            <a:xfrm>
              <a:off x="3048000" y="1219200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2</a:t>
              </a:r>
            </a:p>
          </p:txBody>
        </p:sp>
        <p:sp>
          <p:nvSpPr>
            <p:cNvPr id="9264" name="AutoShape 140"/>
            <p:cNvSpPr>
              <a:spLocks/>
            </p:cNvSpPr>
            <p:nvPr/>
          </p:nvSpPr>
          <p:spPr bwMode="auto">
            <a:xfrm>
              <a:off x="2133600" y="1371600"/>
              <a:ext cx="228600" cy="3581400"/>
            </a:xfrm>
            <a:prstGeom prst="leftBrace">
              <a:avLst>
                <a:gd name="adj1" fmla="val 13055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265" name="AutoShape 141"/>
            <p:cNvSpPr>
              <a:spLocks/>
            </p:cNvSpPr>
            <p:nvPr/>
          </p:nvSpPr>
          <p:spPr bwMode="auto">
            <a:xfrm>
              <a:off x="6248400" y="990600"/>
              <a:ext cx="228600" cy="685800"/>
            </a:xfrm>
            <a:prstGeom prst="rightBrace">
              <a:avLst>
                <a:gd name="adj1" fmla="val 2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266" name="Text Box 142"/>
            <p:cNvSpPr txBox="1">
              <a:spLocks noChangeArrowheads="1"/>
            </p:cNvSpPr>
            <p:nvPr/>
          </p:nvSpPr>
          <p:spPr bwMode="auto">
            <a:xfrm>
              <a:off x="1752600" y="914400"/>
              <a:ext cx="1066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GND</a:t>
              </a:r>
            </a:p>
          </p:txBody>
        </p:sp>
        <p:sp>
          <p:nvSpPr>
            <p:cNvPr id="9267" name="Text Box 143"/>
            <p:cNvSpPr txBox="1">
              <a:spLocks noChangeArrowheads="1"/>
            </p:cNvSpPr>
            <p:nvPr/>
          </p:nvSpPr>
          <p:spPr bwMode="auto">
            <a:xfrm>
              <a:off x="6096000" y="304800"/>
              <a:ext cx="990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VCC</a:t>
              </a:r>
            </a:p>
          </p:txBody>
        </p:sp>
        <p:sp>
          <p:nvSpPr>
            <p:cNvPr id="9268" name="Text Box 144"/>
            <p:cNvSpPr txBox="1">
              <a:spLocks noChangeArrowheads="1"/>
            </p:cNvSpPr>
            <p:nvPr/>
          </p:nvSpPr>
          <p:spPr bwMode="auto">
            <a:xfrm>
              <a:off x="6096000" y="609600"/>
              <a:ext cx="990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AD15</a:t>
              </a:r>
            </a:p>
          </p:txBody>
        </p:sp>
        <p:sp>
          <p:nvSpPr>
            <p:cNvPr id="9269" name="Text Box 145"/>
            <p:cNvSpPr txBox="1">
              <a:spLocks noChangeArrowheads="1"/>
            </p:cNvSpPr>
            <p:nvPr/>
          </p:nvSpPr>
          <p:spPr bwMode="auto">
            <a:xfrm>
              <a:off x="2971800" y="4953000"/>
              <a:ext cx="1066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17</a:t>
              </a:r>
            </a:p>
          </p:txBody>
        </p:sp>
        <p:sp>
          <p:nvSpPr>
            <p:cNvPr id="9270" name="Text Box 146"/>
            <p:cNvSpPr txBox="1">
              <a:spLocks noChangeArrowheads="1"/>
            </p:cNvSpPr>
            <p:nvPr/>
          </p:nvSpPr>
          <p:spPr bwMode="auto">
            <a:xfrm>
              <a:off x="2971800" y="5181600"/>
              <a:ext cx="1066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18</a:t>
              </a:r>
            </a:p>
          </p:txBody>
        </p:sp>
        <p:sp>
          <p:nvSpPr>
            <p:cNvPr id="9271" name="Text Box 147"/>
            <p:cNvSpPr txBox="1">
              <a:spLocks noChangeArrowheads="1"/>
            </p:cNvSpPr>
            <p:nvPr/>
          </p:nvSpPr>
          <p:spPr bwMode="auto">
            <a:xfrm>
              <a:off x="2971800" y="5486400"/>
              <a:ext cx="1066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19</a:t>
              </a:r>
            </a:p>
          </p:txBody>
        </p:sp>
        <p:sp>
          <p:nvSpPr>
            <p:cNvPr id="9272" name="Text Box 148"/>
            <p:cNvSpPr txBox="1">
              <a:spLocks noChangeArrowheads="1"/>
            </p:cNvSpPr>
            <p:nvPr/>
          </p:nvSpPr>
          <p:spPr bwMode="auto">
            <a:xfrm>
              <a:off x="381000" y="2819400"/>
              <a:ext cx="1524000" cy="822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AD14 TO AD0</a:t>
              </a:r>
            </a:p>
          </p:txBody>
        </p:sp>
        <p:sp>
          <p:nvSpPr>
            <p:cNvPr id="9273" name="Text Box 149"/>
            <p:cNvSpPr txBox="1">
              <a:spLocks noChangeArrowheads="1"/>
            </p:cNvSpPr>
            <p:nvPr/>
          </p:nvSpPr>
          <p:spPr bwMode="auto">
            <a:xfrm>
              <a:off x="6477000" y="990600"/>
              <a:ext cx="1524000" cy="822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A16-A19 &amp; S3-S6</a:t>
              </a:r>
            </a:p>
          </p:txBody>
        </p:sp>
        <p:sp>
          <p:nvSpPr>
            <p:cNvPr id="9274" name="Text Box 150"/>
            <p:cNvSpPr txBox="1">
              <a:spLocks noChangeArrowheads="1"/>
            </p:cNvSpPr>
            <p:nvPr/>
          </p:nvSpPr>
          <p:spPr bwMode="auto">
            <a:xfrm>
              <a:off x="1676400" y="5791200"/>
              <a:ext cx="1066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GND</a:t>
              </a:r>
            </a:p>
          </p:txBody>
        </p:sp>
        <p:sp>
          <p:nvSpPr>
            <p:cNvPr id="9275" name="Text Box 151"/>
            <p:cNvSpPr txBox="1">
              <a:spLocks noChangeArrowheads="1"/>
            </p:cNvSpPr>
            <p:nvPr/>
          </p:nvSpPr>
          <p:spPr bwMode="auto">
            <a:xfrm>
              <a:off x="1676400" y="5486400"/>
              <a:ext cx="1066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CLK</a:t>
              </a:r>
            </a:p>
          </p:txBody>
        </p:sp>
        <p:sp>
          <p:nvSpPr>
            <p:cNvPr id="9276" name="Text Box 152"/>
            <p:cNvSpPr txBox="1">
              <a:spLocks noChangeArrowheads="1"/>
            </p:cNvSpPr>
            <p:nvPr/>
          </p:nvSpPr>
          <p:spPr bwMode="auto">
            <a:xfrm>
              <a:off x="1752600" y="4876800"/>
              <a:ext cx="1066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NMI</a:t>
              </a:r>
            </a:p>
          </p:txBody>
        </p:sp>
        <p:sp>
          <p:nvSpPr>
            <p:cNvPr id="9277" name="Text Box 153"/>
            <p:cNvSpPr txBox="1">
              <a:spLocks noChangeArrowheads="1"/>
            </p:cNvSpPr>
            <p:nvPr/>
          </p:nvSpPr>
          <p:spPr bwMode="auto">
            <a:xfrm>
              <a:off x="1676400" y="5181600"/>
              <a:ext cx="1066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INTR</a:t>
              </a:r>
            </a:p>
          </p:txBody>
        </p:sp>
        <p:sp>
          <p:nvSpPr>
            <p:cNvPr id="9278" name="Text Box 154"/>
            <p:cNvSpPr txBox="1">
              <a:spLocks noChangeArrowheads="1"/>
            </p:cNvSpPr>
            <p:nvPr/>
          </p:nvSpPr>
          <p:spPr bwMode="auto">
            <a:xfrm>
              <a:off x="5257800" y="6248400"/>
              <a:ext cx="5334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22</a:t>
              </a:r>
            </a:p>
          </p:txBody>
        </p:sp>
        <p:sp>
          <p:nvSpPr>
            <p:cNvPr id="9279" name="Text Box 155"/>
            <p:cNvSpPr txBox="1">
              <a:spLocks noChangeArrowheads="1"/>
            </p:cNvSpPr>
            <p:nvPr/>
          </p:nvSpPr>
          <p:spPr bwMode="auto">
            <a:xfrm>
              <a:off x="5257800" y="5943600"/>
              <a:ext cx="609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23</a:t>
              </a:r>
            </a:p>
          </p:txBody>
        </p:sp>
        <p:sp>
          <p:nvSpPr>
            <p:cNvPr id="9280" name="Text Box 156"/>
            <p:cNvSpPr txBox="1">
              <a:spLocks noChangeArrowheads="1"/>
            </p:cNvSpPr>
            <p:nvPr/>
          </p:nvSpPr>
          <p:spPr bwMode="auto">
            <a:xfrm>
              <a:off x="5257800" y="5562600"/>
              <a:ext cx="685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24</a:t>
              </a:r>
            </a:p>
          </p:txBody>
        </p:sp>
        <p:sp>
          <p:nvSpPr>
            <p:cNvPr id="9281" name="Text Box 158"/>
            <p:cNvSpPr txBox="1">
              <a:spLocks noChangeArrowheads="1"/>
            </p:cNvSpPr>
            <p:nvPr/>
          </p:nvSpPr>
          <p:spPr bwMode="auto">
            <a:xfrm>
              <a:off x="5257800" y="5181600"/>
              <a:ext cx="685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25</a:t>
              </a:r>
            </a:p>
          </p:txBody>
        </p:sp>
        <p:sp>
          <p:nvSpPr>
            <p:cNvPr id="9282" name="Text Box 159"/>
            <p:cNvSpPr txBox="1">
              <a:spLocks noChangeArrowheads="1"/>
            </p:cNvSpPr>
            <p:nvPr/>
          </p:nvSpPr>
          <p:spPr bwMode="auto">
            <a:xfrm>
              <a:off x="5257800" y="4800600"/>
              <a:ext cx="685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26</a:t>
              </a:r>
            </a:p>
          </p:txBody>
        </p:sp>
        <p:sp>
          <p:nvSpPr>
            <p:cNvPr id="9283" name="Text Box 160"/>
            <p:cNvSpPr txBox="1">
              <a:spLocks noChangeArrowheads="1"/>
            </p:cNvSpPr>
            <p:nvPr/>
          </p:nvSpPr>
          <p:spPr bwMode="auto">
            <a:xfrm>
              <a:off x="5257800" y="3962400"/>
              <a:ext cx="685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28</a:t>
              </a:r>
            </a:p>
          </p:txBody>
        </p:sp>
        <p:sp>
          <p:nvSpPr>
            <p:cNvPr id="9284" name="Text Box 161"/>
            <p:cNvSpPr txBox="1">
              <a:spLocks noChangeArrowheads="1"/>
            </p:cNvSpPr>
            <p:nvPr/>
          </p:nvSpPr>
          <p:spPr bwMode="auto">
            <a:xfrm>
              <a:off x="5257800" y="3581400"/>
              <a:ext cx="685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29</a:t>
              </a:r>
            </a:p>
          </p:txBody>
        </p:sp>
        <p:sp>
          <p:nvSpPr>
            <p:cNvPr id="9285" name="Text Box 162"/>
            <p:cNvSpPr txBox="1">
              <a:spLocks noChangeArrowheads="1"/>
            </p:cNvSpPr>
            <p:nvPr/>
          </p:nvSpPr>
          <p:spPr bwMode="auto">
            <a:xfrm>
              <a:off x="5257800" y="1524000"/>
              <a:ext cx="685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35</a:t>
              </a:r>
            </a:p>
          </p:txBody>
        </p:sp>
        <p:sp>
          <p:nvSpPr>
            <p:cNvPr id="9286" name="Text Box 163"/>
            <p:cNvSpPr txBox="1">
              <a:spLocks noChangeArrowheads="1"/>
            </p:cNvSpPr>
            <p:nvPr/>
          </p:nvSpPr>
          <p:spPr bwMode="auto">
            <a:xfrm>
              <a:off x="5334000" y="304800"/>
              <a:ext cx="685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40</a:t>
              </a:r>
            </a:p>
          </p:txBody>
        </p:sp>
        <p:sp>
          <p:nvSpPr>
            <p:cNvPr id="9287" name="Text Box 164"/>
            <p:cNvSpPr txBox="1">
              <a:spLocks noChangeArrowheads="1"/>
            </p:cNvSpPr>
            <p:nvPr/>
          </p:nvSpPr>
          <p:spPr bwMode="auto">
            <a:xfrm>
              <a:off x="5257800" y="1828800"/>
              <a:ext cx="685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34</a:t>
              </a:r>
            </a:p>
          </p:txBody>
        </p:sp>
        <p:sp>
          <p:nvSpPr>
            <p:cNvPr id="9288" name="Text Box 165"/>
            <p:cNvSpPr txBox="1">
              <a:spLocks noChangeArrowheads="1"/>
            </p:cNvSpPr>
            <p:nvPr/>
          </p:nvSpPr>
          <p:spPr bwMode="auto">
            <a:xfrm>
              <a:off x="5257800" y="2133600"/>
              <a:ext cx="685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33</a:t>
              </a:r>
            </a:p>
          </p:txBody>
        </p:sp>
        <p:sp>
          <p:nvSpPr>
            <p:cNvPr id="9289" name="Text Box 166"/>
            <p:cNvSpPr txBox="1">
              <a:spLocks noChangeArrowheads="1"/>
            </p:cNvSpPr>
            <p:nvPr/>
          </p:nvSpPr>
          <p:spPr bwMode="auto">
            <a:xfrm>
              <a:off x="5257800" y="2514600"/>
              <a:ext cx="685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32</a:t>
              </a:r>
            </a:p>
          </p:txBody>
        </p:sp>
        <p:sp>
          <p:nvSpPr>
            <p:cNvPr id="9290" name="Text Box 167"/>
            <p:cNvSpPr txBox="1">
              <a:spLocks noChangeArrowheads="1"/>
            </p:cNvSpPr>
            <p:nvPr/>
          </p:nvSpPr>
          <p:spPr bwMode="auto">
            <a:xfrm>
              <a:off x="6172200" y="1828800"/>
              <a:ext cx="1600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BHE/S7</a:t>
              </a:r>
            </a:p>
          </p:txBody>
        </p:sp>
        <p:sp>
          <p:nvSpPr>
            <p:cNvPr id="9291" name="Line 168"/>
            <p:cNvSpPr>
              <a:spLocks noChangeShapeType="1"/>
            </p:cNvSpPr>
            <p:nvPr/>
          </p:nvSpPr>
          <p:spPr bwMode="auto">
            <a:xfrm>
              <a:off x="6324600" y="18288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92" name="Text Box 170"/>
            <p:cNvSpPr txBox="1">
              <a:spLocks noChangeArrowheads="1"/>
            </p:cNvSpPr>
            <p:nvPr/>
          </p:nvSpPr>
          <p:spPr bwMode="auto">
            <a:xfrm>
              <a:off x="6096000" y="2209800"/>
              <a:ext cx="152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MN/MX</a:t>
              </a:r>
            </a:p>
          </p:txBody>
        </p:sp>
        <p:sp>
          <p:nvSpPr>
            <p:cNvPr id="9293" name="Line 171"/>
            <p:cNvSpPr>
              <a:spLocks noChangeShapeType="1"/>
            </p:cNvSpPr>
            <p:nvPr/>
          </p:nvSpPr>
          <p:spPr bwMode="auto">
            <a:xfrm>
              <a:off x="6858000" y="22098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94" name="Text Box 172"/>
            <p:cNvSpPr txBox="1">
              <a:spLocks noChangeArrowheads="1"/>
            </p:cNvSpPr>
            <p:nvPr/>
          </p:nvSpPr>
          <p:spPr bwMode="auto">
            <a:xfrm>
              <a:off x="6248400" y="2590800"/>
              <a:ext cx="1066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RD</a:t>
              </a:r>
            </a:p>
          </p:txBody>
        </p:sp>
        <p:sp>
          <p:nvSpPr>
            <p:cNvPr id="9295" name="Line 173"/>
            <p:cNvSpPr>
              <a:spLocks noChangeShapeType="1"/>
            </p:cNvSpPr>
            <p:nvPr/>
          </p:nvSpPr>
          <p:spPr bwMode="auto">
            <a:xfrm>
              <a:off x="6324600" y="25908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96" name="Text Box 176"/>
            <p:cNvSpPr txBox="1">
              <a:spLocks noChangeArrowheads="1"/>
            </p:cNvSpPr>
            <p:nvPr/>
          </p:nvSpPr>
          <p:spPr bwMode="auto">
            <a:xfrm>
              <a:off x="5257800" y="2819400"/>
              <a:ext cx="685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31</a:t>
              </a:r>
            </a:p>
          </p:txBody>
        </p:sp>
        <p:sp>
          <p:nvSpPr>
            <p:cNvPr id="9297" name="Text Box 177"/>
            <p:cNvSpPr txBox="1">
              <a:spLocks noChangeArrowheads="1"/>
            </p:cNvSpPr>
            <p:nvPr/>
          </p:nvSpPr>
          <p:spPr bwMode="auto">
            <a:xfrm>
              <a:off x="5257800" y="3200400"/>
              <a:ext cx="685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30</a:t>
              </a:r>
            </a:p>
          </p:txBody>
        </p:sp>
        <p:sp>
          <p:nvSpPr>
            <p:cNvPr id="9298" name="Text Box 178"/>
            <p:cNvSpPr txBox="1">
              <a:spLocks noChangeArrowheads="1"/>
            </p:cNvSpPr>
            <p:nvPr/>
          </p:nvSpPr>
          <p:spPr bwMode="auto">
            <a:xfrm>
              <a:off x="5257800" y="4343400"/>
              <a:ext cx="685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27</a:t>
              </a:r>
            </a:p>
          </p:txBody>
        </p:sp>
        <p:sp>
          <p:nvSpPr>
            <p:cNvPr id="9299" name="Text Box 179"/>
            <p:cNvSpPr txBox="1">
              <a:spLocks noChangeArrowheads="1"/>
            </p:cNvSpPr>
            <p:nvPr/>
          </p:nvSpPr>
          <p:spPr bwMode="auto">
            <a:xfrm>
              <a:off x="6248400" y="2971800"/>
              <a:ext cx="2667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RQ/GTO(HOLD)</a:t>
              </a:r>
            </a:p>
          </p:txBody>
        </p:sp>
        <p:sp>
          <p:nvSpPr>
            <p:cNvPr id="9300" name="Line 181"/>
            <p:cNvSpPr>
              <a:spLocks noChangeShapeType="1"/>
            </p:cNvSpPr>
            <p:nvPr/>
          </p:nvSpPr>
          <p:spPr bwMode="auto">
            <a:xfrm>
              <a:off x="6400800" y="29718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01" name="Line 182"/>
            <p:cNvSpPr>
              <a:spLocks noChangeShapeType="1"/>
            </p:cNvSpPr>
            <p:nvPr/>
          </p:nvSpPr>
          <p:spPr bwMode="auto">
            <a:xfrm>
              <a:off x="6934200" y="29718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02" name="Text Box 183"/>
            <p:cNvSpPr txBox="1">
              <a:spLocks noChangeArrowheads="1"/>
            </p:cNvSpPr>
            <p:nvPr/>
          </p:nvSpPr>
          <p:spPr bwMode="auto">
            <a:xfrm>
              <a:off x="6248400" y="3352800"/>
              <a:ext cx="2667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RQ/GT1(HLDA)</a:t>
              </a:r>
            </a:p>
          </p:txBody>
        </p:sp>
        <p:sp>
          <p:nvSpPr>
            <p:cNvPr id="9303" name="Line 184"/>
            <p:cNvSpPr>
              <a:spLocks noChangeShapeType="1"/>
            </p:cNvSpPr>
            <p:nvPr/>
          </p:nvSpPr>
          <p:spPr bwMode="auto">
            <a:xfrm>
              <a:off x="6400800" y="33528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04" name="Line 185"/>
            <p:cNvSpPr>
              <a:spLocks noChangeShapeType="1"/>
            </p:cNvSpPr>
            <p:nvPr/>
          </p:nvSpPr>
          <p:spPr bwMode="auto">
            <a:xfrm>
              <a:off x="6934200" y="33528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05" name="Text Box 186"/>
            <p:cNvSpPr txBox="1">
              <a:spLocks noChangeArrowheads="1"/>
            </p:cNvSpPr>
            <p:nvPr/>
          </p:nvSpPr>
          <p:spPr bwMode="auto">
            <a:xfrm>
              <a:off x="6248400" y="3733800"/>
              <a:ext cx="2667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LOCK (WR)</a:t>
              </a:r>
            </a:p>
          </p:txBody>
        </p:sp>
        <p:sp>
          <p:nvSpPr>
            <p:cNvPr id="9306" name="Line 187"/>
            <p:cNvSpPr>
              <a:spLocks noChangeShapeType="1"/>
            </p:cNvSpPr>
            <p:nvPr/>
          </p:nvSpPr>
          <p:spPr bwMode="auto">
            <a:xfrm>
              <a:off x="6400800" y="3733800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07" name="Line 188"/>
            <p:cNvSpPr>
              <a:spLocks noChangeShapeType="1"/>
            </p:cNvSpPr>
            <p:nvPr/>
          </p:nvSpPr>
          <p:spPr bwMode="auto">
            <a:xfrm>
              <a:off x="7391400" y="37338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08" name="Text Box 190"/>
            <p:cNvSpPr txBox="1">
              <a:spLocks noChangeArrowheads="1"/>
            </p:cNvSpPr>
            <p:nvPr/>
          </p:nvSpPr>
          <p:spPr bwMode="auto">
            <a:xfrm>
              <a:off x="6096000" y="6262255"/>
              <a:ext cx="152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READY</a:t>
              </a:r>
            </a:p>
          </p:txBody>
        </p:sp>
        <p:sp>
          <p:nvSpPr>
            <p:cNvPr id="9309" name="Text Box 191"/>
            <p:cNvSpPr txBox="1">
              <a:spLocks noChangeArrowheads="1"/>
            </p:cNvSpPr>
            <p:nvPr/>
          </p:nvSpPr>
          <p:spPr bwMode="auto">
            <a:xfrm>
              <a:off x="6096000" y="5943600"/>
              <a:ext cx="152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TEST</a:t>
              </a:r>
            </a:p>
          </p:txBody>
        </p:sp>
        <p:sp>
          <p:nvSpPr>
            <p:cNvPr id="9310" name="Line 192"/>
            <p:cNvSpPr>
              <a:spLocks noChangeShapeType="1"/>
            </p:cNvSpPr>
            <p:nvPr/>
          </p:nvSpPr>
          <p:spPr bwMode="auto">
            <a:xfrm>
              <a:off x="6248400" y="60198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11" name="Text Box 193"/>
            <p:cNvSpPr txBox="1">
              <a:spLocks noChangeArrowheads="1"/>
            </p:cNvSpPr>
            <p:nvPr/>
          </p:nvSpPr>
          <p:spPr bwMode="auto">
            <a:xfrm>
              <a:off x="6248400" y="4114800"/>
              <a:ext cx="1828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S2 (M/IO)</a:t>
              </a:r>
            </a:p>
          </p:txBody>
        </p:sp>
        <p:sp>
          <p:nvSpPr>
            <p:cNvPr id="9312" name="Line 194"/>
            <p:cNvSpPr>
              <a:spLocks noChangeShapeType="1"/>
            </p:cNvSpPr>
            <p:nvPr/>
          </p:nvSpPr>
          <p:spPr bwMode="auto">
            <a:xfrm>
              <a:off x="6400800" y="41148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13" name="Line 195"/>
            <p:cNvSpPr>
              <a:spLocks noChangeShapeType="1"/>
            </p:cNvSpPr>
            <p:nvPr/>
          </p:nvSpPr>
          <p:spPr bwMode="auto">
            <a:xfrm>
              <a:off x="7239000" y="41148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14" name="Text Box 196"/>
            <p:cNvSpPr txBox="1">
              <a:spLocks noChangeArrowheads="1"/>
            </p:cNvSpPr>
            <p:nvPr/>
          </p:nvSpPr>
          <p:spPr bwMode="auto">
            <a:xfrm>
              <a:off x="6248400" y="4495800"/>
              <a:ext cx="1828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S1 (DT/R)</a:t>
              </a:r>
            </a:p>
          </p:txBody>
        </p:sp>
        <p:sp>
          <p:nvSpPr>
            <p:cNvPr id="9315" name="Line 197"/>
            <p:cNvSpPr>
              <a:spLocks noChangeShapeType="1"/>
            </p:cNvSpPr>
            <p:nvPr/>
          </p:nvSpPr>
          <p:spPr bwMode="auto">
            <a:xfrm>
              <a:off x="6400800" y="44958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16" name="Line 199"/>
            <p:cNvSpPr>
              <a:spLocks noChangeShapeType="1"/>
            </p:cNvSpPr>
            <p:nvPr/>
          </p:nvSpPr>
          <p:spPr bwMode="auto">
            <a:xfrm>
              <a:off x="7315200" y="449580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17" name="Text Box 200"/>
            <p:cNvSpPr txBox="1">
              <a:spLocks noChangeArrowheads="1"/>
            </p:cNvSpPr>
            <p:nvPr/>
          </p:nvSpPr>
          <p:spPr bwMode="auto">
            <a:xfrm>
              <a:off x="6248400" y="4876800"/>
              <a:ext cx="1752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S0 (DEN)</a:t>
              </a:r>
            </a:p>
          </p:txBody>
        </p:sp>
        <p:sp>
          <p:nvSpPr>
            <p:cNvPr id="9318" name="Line 201"/>
            <p:cNvSpPr>
              <a:spLocks noChangeShapeType="1"/>
            </p:cNvSpPr>
            <p:nvPr/>
          </p:nvSpPr>
          <p:spPr bwMode="auto">
            <a:xfrm>
              <a:off x="6400800" y="487680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19" name="Line 202"/>
            <p:cNvSpPr>
              <a:spLocks noChangeShapeType="1"/>
            </p:cNvSpPr>
            <p:nvPr/>
          </p:nvSpPr>
          <p:spPr bwMode="auto">
            <a:xfrm>
              <a:off x="6858000" y="48768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0" name="Text Box 203"/>
            <p:cNvSpPr txBox="1">
              <a:spLocks noChangeArrowheads="1"/>
            </p:cNvSpPr>
            <p:nvPr/>
          </p:nvSpPr>
          <p:spPr bwMode="auto">
            <a:xfrm>
              <a:off x="6248400" y="5181600"/>
              <a:ext cx="2667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QS0 (ALE)</a:t>
              </a:r>
            </a:p>
          </p:txBody>
        </p:sp>
        <p:sp>
          <p:nvSpPr>
            <p:cNvPr id="9321" name="Text Box 204"/>
            <p:cNvSpPr txBox="1">
              <a:spLocks noChangeArrowheads="1"/>
            </p:cNvSpPr>
            <p:nvPr/>
          </p:nvSpPr>
          <p:spPr bwMode="auto">
            <a:xfrm>
              <a:off x="6172200" y="5562600"/>
              <a:ext cx="2133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QS1(INTA)</a:t>
              </a:r>
            </a:p>
          </p:txBody>
        </p:sp>
        <p:sp>
          <p:nvSpPr>
            <p:cNvPr id="9322" name="Line 205"/>
            <p:cNvSpPr>
              <a:spLocks noChangeShapeType="1"/>
            </p:cNvSpPr>
            <p:nvPr/>
          </p:nvSpPr>
          <p:spPr bwMode="auto">
            <a:xfrm>
              <a:off x="6934200" y="55626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3" name="Text Box 206"/>
            <p:cNvSpPr txBox="1">
              <a:spLocks noChangeArrowheads="1"/>
            </p:cNvSpPr>
            <p:nvPr/>
          </p:nvSpPr>
          <p:spPr bwMode="auto">
            <a:xfrm>
              <a:off x="5257800" y="6553200"/>
              <a:ext cx="5334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21</a:t>
              </a:r>
            </a:p>
          </p:txBody>
        </p:sp>
        <p:sp>
          <p:nvSpPr>
            <p:cNvPr id="9324" name="Line 207"/>
            <p:cNvSpPr>
              <a:spLocks noChangeShapeType="1"/>
            </p:cNvSpPr>
            <p:nvPr/>
          </p:nvSpPr>
          <p:spPr bwMode="auto">
            <a:xfrm>
              <a:off x="5777345" y="67056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5" name="Text Box 208"/>
            <p:cNvSpPr txBox="1">
              <a:spLocks noChangeArrowheads="1"/>
            </p:cNvSpPr>
            <p:nvPr/>
          </p:nvSpPr>
          <p:spPr bwMode="auto">
            <a:xfrm>
              <a:off x="6109855" y="6518565"/>
              <a:ext cx="1371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RESET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Box 2"/>
          <p:cNvSpPr txBox="1">
            <a:spLocks noChangeArrowheads="1"/>
          </p:cNvSpPr>
          <p:nvPr/>
        </p:nvSpPr>
        <p:spPr bwMode="auto">
          <a:xfrm>
            <a:off x="228600" y="86380"/>
            <a:ext cx="7467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Basic 8086 System Overview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69521"/>
            <a:ext cx="9144000" cy="6021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33400" y="246063"/>
            <a:ext cx="8213725" cy="900112"/>
          </a:xfrm>
        </p:spPr>
        <p:txBody>
          <a:bodyPr/>
          <a:lstStyle/>
          <a:p>
            <a:pPr eaLnBrk="1" hangingPunct="1"/>
            <a:r>
              <a:rPr lang="en-US" altLang="zh-TW" sz="3200" dirty="0" smtClean="0"/>
              <a:t>Minimum-Mode and Maximum-</a:t>
            </a:r>
            <a:br>
              <a:rPr lang="en-US" altLang="zh-TW" sz="3200" dirty="0" smtClean="0"/>
            </a:br>
            <a:r>
              <a:rPr lang="en-US" altLang="zh-TW" sz="3200" dirty="0" smtClean="0"/>
              <a:t>Mode System</a:t>
            </a:r>
            <a:endParaRPr lang="zh-TW" altLang="en-US" sz="3200" dirty="0" smtClean="0"/>
          </a:p>
        </p:txBody>
      </p:sp>
      <p:sp>
        <p:nvSpPr>
          <p:cNvPr id="3" name="內容版面配置區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  <p:custDataLst>
              <p:tags r:id="rId3"/>
            </p:custDataLst>
          </p:nvPr>
        </p:nvSpPr>
        <p:spPr>
          <a:blipFill rotWithShape="1">
            <a:blip r:embed="rId5" cstate="print"/>
            <a:stretch>
              <a:fillRect l="-334" t="-741" r="-2085" b="-11111"/>
            </a:stretch>
          </a:blipFill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/>
          <a:p>
            <a:pPr eaLnBrk="1" hangingPunct="1">
              <a:defRPr/>
            </a:pPr>
            <a:r>
              <a:rPr lang="zh-TW" altLang="en-US" dirty="0">
                <a:noFill/>
              </a:rPr>
              <a:t> 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RULITCapgTbVUO4Flop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m3QX50GmguF3jS5JuPM0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YpbqiTGjvsJs8uuRRFkWp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009cVo92cgsJ27OGYdlQrk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YVz3qQaWGMG0Var162wZJ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HfRg7o2rBPDn5rMFIMFXY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jRKBeCX6GOzGHVy1Lig4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nnrTDosWLbKGeFc8ILVfH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lVPExppGWYV38csihxuC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CBVpfyJ2obULB8gbmdFTv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S0SkhX5nN03r2w3YR3x4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DbnC5jMr03FKNtCr6OPMP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RuxlOXF0iGLnib9c7wgn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zt7JglobXQH3CiaNtnBGev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ZGaVfjGr5c46gIMhhFTof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1431</TotalTime>
  <Words>1609</Words>
  <Application>Microsoft Office PowerPoint</Application>
  <PresentationFormat>On-screen Show (4:3)</PresentationFormat>
  <Paragraphs>345</Paragraphs>
  <Slides>47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                   Intel 8086 MICROPROCESSOR ARCHITECTURE</vt:lpstr>
      <vt:lpstr>MICROCOMPUTER</vt:lpstr>
      <vt:lpstr>8086 BUSES</vt:lpstr>
      <vt:lpstr>ARCHITECTURE</vt:lpstr>
      <vt:lpstr>Slide 5</vt:lpstr>
      <vt:lpstr>8086 SYSTEM CONNECTIONS,TIMING &amp; TROUBLESHOOTING</vt:lpstr>
      <vt:lpstr>Slide 7</vt:lpstr>
      <vt:lpstr>Slide 8</vt:lpstr>
      <vt:lpstr>Minimum-Mode and Maximum- Mode System</vt:lpstr>
      <vt:lpstr>Minimum-Mode and Maximum- Mode System (cont.)</vt:lpstr>
      <vt:lpstr>Minimum-Mode and Maximum- Mode System (cont.)</vt:lpstr>
      <vt:lpstr>Minimum-Mode and Maximum- Mode System (cont.)</vt:lpstr>
      <vt:lpstr>AD0 – AD15  Pin 16-2, 39 (Bi-directional)</vt:lpstr>
      <vt:lpstr>A19/S6, A18/S5, A17/S4, A16/S3 Pin 35-38 (Unidirectional)</vt:lpstr>
      <vt:lpstr>BHE / S7  Pin 34 (Output)</vt:lpstr>
      <vt:lpstr>RD (Read) Pin 32 (Output)</vt:lpstr>
      <vt:lpstr>READY Pin 22 (Input)</vt:lpstr>
      <vt:lpstr>RESET Pin 21 (Input)</vt:lpstr>
      <vt:lpstr>INTR Pin 18 (Input)</vt:lpstr>
      <vt:lpstr>NMI Pin 17 (Input)</vt:lpstr>
      <vt:lpstr>TEST Pin 23 (Input)</vt:lpstr>
      <vt:lpstr>CLK Pin 19 (Input)</vt:lpstr>
      <vt:lpstr>VCC and VSS Pin 40 and Pin 20 (Input)</vt:lpstr>
      <vt:lpstr>MN / MX Pin 33 (Input)</vt:lpstr>
      <vt:lpstr>MN / MX Pin 33 (Input)</vt:lpstr>
      <vt:lpstr>Pin Description for Minimum Mode</vt:lpstr>
      <vt:lpstr>INTA Pin 24 (Output)</vt:lpstr>
      <vt:lpstr>ALE Pin 25 (Output)</vt:lpstr>
      <vt:lpstr>DEN Pin 26 (Output)</vt:lpstr>
      <vt:lpstr>DT / R Pin 27 (Output)</vt:lpstr>
      <vt:lpstr>M / IO Pin 28 (Output)</vt:lpstr>
      <vt:lpstr>WR Pin 29 (Output)</vt:lpstr>
      <vt:lpstr>HLDA Pin 30 (Output)</vt:lpstr>
      <vt:lpstr>HOLD Pin 31 (Input)</vt:lpstr>
      <vt:lpstr>Pin Description for Maximum Mode</vt:lpstr>
      <vt:lpstr>QS1 and QS0 Pin 24 and 25 (Output)</vt:lpstr>
      <vt:lpstr>S0, S1, S2 Pin 26, 27, 28 (Output)</vt:lpstr>
      <vt:lpstr>S0, S1, S2 Pin 26, 27, 28 (Output)</vt:lpstr>
      <vt:lpstr>LOCK Pin 29 (Output)</vt:lpstr>
      <vt:lpstr>RQ/GT1 and RQ/GT0 Pin 30 and 31 (Bi-directional)</vt:lpstr>
      <vt:lpstr>TIMING SEQUENCE</vt:lpstr>
      <vt:lpstr>BASIC SIGNAL FLOW ON 8086 BUSES</vt:lpstr>
      <vt:lpstr>READ CYCLE</vt:lpstr>
      <vt:lpstr>Slide 44</vt:lpstr>
      <vt:lpstr>Slide 45</vt:lpstr>
      <vt:lpstr>WRITE CYCLE</vt:lpstr>
      <vt:lpstr>Slide 47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SSETSEC019</dc:creator>
  <cp:lastModifiedBy>user</cp:lastModifiedBy>
  <cp:revision>126</cp:revision>
  <cp:lastPrinted>1601-01-01T00:00:00Z</cp:lastPrinted>
  <dcterms:created xsi:type="dcterms:W3CDTF">1601-01-01T00:00:00Z</dcterms:created>
  <dcterms:modified xsi:type="dcterms:W3CDTF">2018-02-08T06:50:59Z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