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9" r:id="rId1"/>
  </p:sldMasterIdLst>
  <p:notesMasterIdLst>
    <p:notesMasterId r:id="rId28"/>
  </p:notesMasterIdLst>
  <p:handoutMasterIdLst>
    <p:handoutMasterId r:id="rId29"/>
  </p:handoutMasterIdLst>
  <p:sldIdLst>
    <p:sldId id="256" r:id="rId2"/>
    <p:sldId id="257" r:id="rId3"/>
    <p:sldId id="263" r:id="rId4"/>
    <p:sldId id="279" r:id="rId5"/>
    <p:sldId id="280" r:id="rId6"/>
    <p:sldId id="281" r:id="rId7"/>
    <p:sldId id="282" r:id="rId8"/>
    <p:sldId id="283" r:id="rId9"/>
    <p:sldId id="284" r:id="rId10"/>
    <p:sldId id="295" r:id="rId11"/>
    <p:sldId id="296" r:id="rId12"/>
    <p:sldId id="297" r:id="rId13"/>
    <p:sldId id="298" r:id="rId14"/>
    <p:sldId id="299" r:id="rId15"/>
    <p:sldId id="300" r:id="rId16"/>
    <p:sldId id="301" r:id="rId17"/>
    <p:sldId id="302" r:id="rId18"/>
    <p:sldId id="286" r:id="rId19"/>
    <p:sldId id="287" r:id="rId20"/>
    <p:sldId id="288" r:id="rId21"/>
    <p:sldId id="289" r:id="rId22"/>
    <p:sldId id="290" r:id="rId23"/>
    <p:sldId id="291" r:id="rId24"/>
    <p:sldId id="292" r:id="rId25"/>
    <p:sldId id="293" r:id="rId26"/>
    <p:sldId id="294" r:id="rId27"/>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F99CC"/>
    <a:srgbClr val="D60093"/>
    <a:srgbClr val="000099"/>
    <a:srgbClr val="FF3300"/>
    <a:srgbClr val="DA0000"/>
    <a:srgbClr val="990099"/>
    <a:srgbClr val="69B365"/>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3740" autoAdjust="0"/>
  </p:normalViewPr>
  <p:slideViewPr>
    <p:cSldViewPr>
      <p:cViewPr>
        <p:scale>
          <a:sx n="70" d="100"/>
          <a:sy n="70" d="100"/>
        </p:scale>
        <p:origin x="-1302"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pitchFamily="34" charset="0"/>
              </a:defRPr>
            </a:lvl1pPr>
          </a:lstStyle>
          <a:p>
            <a:pPr>
              <a:defRPr/>
            </a:pPr>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atin typeface="Arial" pitchFamily="34" charset="0"/>
              </a:defRPr>
            </a:lvl1pPr>
          </a:lstStyle>
          <a:p>
            <a:pPr>
              <a:defRPr/>
            </a:pPr>
            <a:fld id="{5C5FEECF-14A6-44E2-A186-155A83807DCB}" type="datetimeFigureOut">
              <a:rPr lang="en-US"/>
              <a:pPr>
                <a:defRPr/>
              </a:pPr>
              <a:t>2/8/2016</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atin typeface="Arial" pitchFamily="34" charset="0"/>
              </a:defRPr>
            </a:lvl1pPr>
          </a:lstStyle>
          <a:p>
            <a:pPr>
              <a:defRPr/>
            </a:pPr>
            <a:fld id="{E47D1CC8-D038-490D-80B3-8BB58146AE8E}"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27651"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9460"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654"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27655"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1D9C201B-81B9-40DD-A193-1AD1D32FE3CC}"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smtClean="0">
              <a:latin typeface="Arial" charset="0"/>
            </a:endParaRPr>
          </a:p>
        </p:txBody>
      </p:sp>
      <p:sp>
        <p:nvSpPr>
          <p:cNvPr id="20484" name="Slide Number Placeholder 3"/>
          <p:cNvSpPr>
            <a:spLocks noGrp="1"/>
          </p:cNvSpPr>
          <p:nvPr>
            <p:ph type="sldNum" sz="quarter" idx="5"/>
          </p:nvPr>
        </p:nvSpPr>
        <p:spPr>
          <a:noFill/>
        </p:spPr>
        <p:txBody>
          <a:bodyPr/>
          <a:lstStyle/>
          <a:p>
            <a:fld id="{D0FCA944-8A5C-4AA7-ADE6-935BF712CE5D}" type="slidenum">
              <a:rPr lang="en-US" smtClean="0">
                <a:latin typeface="Arial" charset="0"/>
              </a:rPr>
              <a:pPr/>
              <a:t>1</a:t>
            </a:fld>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6" name="Slide Number Placeholder 5"/>
          <p:cNvSpPr>
            <a:spLocks noGrp="1"/>
          </p:cNvSpPr>
          <p:nvPr>
            <p:ph type="sldNum" sz="quarter" idx="12"/>
          </p:nvPr>
        </p:nvSpPr>
        <p:spPr/>
        <p:txBody>
          <a:bodyPr/>
          <a:lstStyle>
            <a:lvl1pPr>
              <a:defRPr/>
            </a:lvl1pPr>
          </a:lstStyle>
          <a:p>
            <a:pPr>
              <a:defRPr/>
            </a:pPr>
            <a:fld id="{1EAE0D54-5621-4E0F-B0AF-939FB425879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6" name="Slide Number Placeholder 5"/>
          <p:cNvSpPr>
            <a:spLocks noGrp="1"/>
          </p:cNvSpPr>
          <p:nvPr>
            <p:ph type="sldNum" sz="quarter" idx="12"/>
          </p:nvPr>
        </p:nvSpPr>
        <p:spPr/>
        <p:txBody>
          <a:bodyPr/>
          <a:lstStyle>
            <a:lvl1pPr>
              <a:defRPr/>
            </a:lvl1pPr>
          </a:lstStyle>
          <a:p>
            <a:pPr>
              <a:defRPr/>
            </a:pPr>
            <a:fld id="{A7BFCB49-480E-40EB-B6FB-CBAFCA19A6C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6" name="Slide Number Placeholder 5"/>
          <p:cNvSpPr>
            <a:spLocks noGrp="1"/>
          </p:cNvSpPr>
          <p:nvPr>
            <p:ph type="sldNum" sz="quarter" idx="12"/>
          </p:nvPr>
        </p:nvSpPr>
        <p:spPr/>
        <p:txBody>
          <a:bodyPr/>
          <a:lstStyle>
            <a:lvl1pPr>
              <a:defRPr/>
            </a:lvl1pPr>
          </a:lstStyle>
          <a:p>
            <a:pPr>
              <a:defRPr/>
            </a:pPr>
            <a:fld id="{9DB9E0D5-C6D9-4934-BE89-89859A9546A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Date Placeholder 3"/>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pPr>
              <a:defRPr/>
            </a:pPr>
            <a:fld id="{91A367BE-3B7D-4FE1-B0D8-219751E255F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6" name="Slide Number Placeholder 5"/>
          <p:cNvSpPr>
            <a:spLocks noGrp="1"/>
          </p:cNvSpPr>
          <p:nvPr>
            <p:ph type="sldNum" sz="quarter" idx="12"/>
          </p:nvPr>
        </p:nvSpPr>
        <p:spPr/>
        <p:txBody>
          <a:bodyPr/>
          <a:lstStyle>
            <a:lvl1pPr>
              <a:defRPr/>
            </a:lvl1pPr>
          </a:lstStyle>
          <a:p>
            <a:pPr>
              <a:defRPr/>
            </a:pPr>
            <a:fld id="{E108C064-981A-4C04-A839-8DBAE170789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6" name="Slide Number Placeholder 5"/>
          <p:cNvSpPr>
            <a:spLocks noGrp="1"/>
          </p:cNvSpPr>
          <p:nvPr>
            <p:ph type="sldNum" sz="quarter" idx="12"/>
          </p:nvPr>
        </p:nvSpPr>
        <p:spPr/>
        <p:txBody>
          <a:bodyPr/>
          <a:lstStyle>
            <a:lvl1pPr>
              <a:defRPr/>
            </a:lvl1pPr>
          </a:lstStyle>
          <a:p>
            <a:pPr>
              <a:defRPr/>
            </a:pPr>
            <a:fld id="{96B96CDD-7FE1-470A-9C0E-D0DC8E41E3F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7" name="Slide Number Placeholder 5"/>
          <p:cNvSpPr>
            <a:spLocks noGrp="1"/>
          </p:cNvSpPr>
          <p:nvPr>
            <p:ph type="sldNum" sz="quarter" idx="12"/>
          </p:nvPr>
        </p:nvSpPr>
        <p:spPr/>
        <p:txBody>
          <a:bodyPr/>
          <a:lstStyle>
            <a:lvl1pPr>
              <a:defRPr/>
            </a:lvl1pPr>
          </a:lstStyle>
          <a:p>
            <a:pPr>
              <a:defRPr/>
            </a:pPr>
            <a:fld id="{B9E7BA4B-275D-498B-B144-D3515A41CCF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9" name="Slide Number Placeholder 5"/>
          <p:cNvSpPr>
            <a:spLocks noGrp="1"/>
          </p:cNvSpPr>
          <p:nvPr>
            <p:ph type="sldNum" sz="quarter" idx="12"/>
          </p:nvPr>
        </p:nvSpPr>
        <p:spPr/>
        <p:txBody>
          <a:bodyPr/>
          <a:lstStyle>
            <a:lvl1pPr>
              <a:defRPr/>
            </a:lvl1pPr>
          </a:lstStyle>
          <a:p>
            <a:pPr>
              <a:defRPr/>
            </a:pPr>
            <a:fld id="{D22E9B88-CD48-48A3-9984-96476FEF2E2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5" name="Slide Number Placeholder 5"/>
          <p:cNvSpPr>
            <a:spLocks noGrp="1"/>
          </p:cNvSpPr>
          <p:nvPr>
            <p:ph type="sldNum" sz="quarter" idx="12"/>
          </p:nvPr>
        </p:nvSpPr>
        <p:spPr/>
        <p:txBody>
          <a:bodyPr/>
          <a:lstStyle>
            <a:lvl1pPr>
              <a:defRPr/>
            </a:lvl1pPr>
          </a:lstStyle>
          <a:p>
            <a:pPr>
              <a:defRPr/>
            </a:pPr>
            <a:fld id="{BCE064A7-D51F-4356-9008-D4649EB7326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4" name="Slide Number Placeholder 5"/>
          <p:cNvSpPr>
            <a:spLocks noGrp="1"/>
          </p:cNvSpPr>
          <p:nvPr>
            <p:ph type="sldNum" sz="quarter" idx="12"/>
          </p:nvPr>
        </p:nvSpPr>
        <p:spPr/>
        <p:txBody>
          <a:bodyPr/>
          <a:lstStyle>
            <a:lvl1pPr>
              <a:defRPr/>
            </a:lvl1pPr>
          </a:lstStyle>
          <a:p>
            <a:pPr>
              <a:defRPr/>
            </a:pPr>
            <a:fld id="{CA8E5D03-B9B2-4DCB-9C2B-0214F0A9DCC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7" name="Slide Number Placeholder 5"/>
          <p:cNvSpPr>
            <a:spLocks noGrp="1"/>
          </p:cNvSpPr>
          <p:nvPr>
            <p:ph type="sldNum" sz="quarter" idx="12"/>
          </p:nvPr>
        </p:nvSpPr>
        <p:spPr/>
        <p:txBody>
          <a:bodyPr/>
          <a:lstStyle>
            <a:lvl1pPr>
              <a:defRPr/>
            </a:lvl1pPr>
          </a:lstStyle>
          <a:p>
            <a:pPr>
              <a:defRPr/>
            </a:pPr>
            <a:fld id="{031BD0BB-E47E-4506-9B68-B4B400FA2FD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7" name="Slide Number Placeholder 5"/>
          <p:cNvSpPr>
            <a:spLocks noGrp="1"/>
          </p:cNvSpPr>
          <p:nvPr>
            <p:ph type="sldNum" sz="quarter" idx="12"/>
          </p:nvPr>
        </p:nvSpPr>
        <p:spPr/>
        <p:txBody>
          <a:bodyPr/>
          <a:lstStyle>
            <a:lvl1pPr>
              <a:defRPr/>
            </a:lvl1pPr>
          </a:lstStyle>
          <a:p>
            <a:pPr>
              <a:defRPr/>
            </a:pPr>
            <a:fld id="{0506ECD4-5EBE-4A59-B852-136B628A0D1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defRPr>
            </a:lvl1pPr>
          </a:lstStyle>
          <a:p>
            <a:pPr>
              <a:defRPr/>
            </a:pPr>
            <a:r>
              <a:rPr lang="en-US"/>
              <a:t>MICROPROCESSORS &amp; MICROCONTROLLERS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defRPr>
            </a:lvl1pPr>
          </a:lstStyle>
          <a:p>
            <a:pPr>
              <a:defRPr/>
            </a:pPr>
            <a:fld id="{7891AAAA-94F8-4845-BC86-892856B27BC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77000"/>
            <a:ext cx="9144000" cy="381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lstStyle/>
          <a:p>
            <a:pPr algn="l">
              <a:defRPr/>
            </a:pPr>
            <a:r>
              <a:rPr lang="en-US" dirty="0"/>
              <a:t>MICROPROCESSORS &amp; MICROCONTROLLERS</a:t>
            </a:r>
          </a:p>
        </p:txBody>
      </p:sp>
      <p:sp>
        <p:nvSpPr>
          <p:cNvPr id="3078" name="Subtitle 9"/>
          <p:cNvSpPr>
            <a:spLocks noGrp="1"/>
          </p:cNvSpPr>
          <p:nvPr>
            <p:ph type="subTitle" idx="1"/>
          </p:nvPr>
        </p:nvSpPr>
        <p:spPr>
          <a:xfrm>
            <a:off x="533400" y="1981200"/>
            <a:ext cx="7848600" cy="1752600"/>
          </a:xfrm>
        </p:spPr>
        <p:txBody>
          <a:bodyPr/>
          <a:lstStyle/>
          <a:p>
            <a:pPr eaLnBrk="1" hangingPunct="1"/>
            <a:r>
              <a:rPr lang="en-US" sz="4000" b="1" i="1" smtClean="0">
                <a:solidFill>
                  <a:srgbClr val="FF0000"/>
                </a:solidFill>
                <a:latin typeface="Times New Roman" pitchFamily="18" charset="0"/>
                <a:cs typeface="Times New Roman" pitchFamily="18" charset="0"/>
              </a:rPr>
              <a:t>8086 Interrupts and Interrupt Applications </a:t>
            </a:r>
          </a:p>
        </p:txBody>
      </p:sp>
      <p:sp>
        <p:nvSpPr>
          <p:cNvPr id="3074" name="Slide Number Placeholder 5"/>
          <p:cNvSpPr>
            <a:spLocks noGrp="1"/>
          </p:cNvSpPr>
          <p:nvPr>
            <p:ph type="sldNum" sz="quarter" idx="12"/>
          </p:nvPr>
        </p:nvSpPr>
        <p:spPr>
          <a:xfrm>
            <a:off x="6553200" y="6356350"/>
            <a:ext cx="2590800" cy="501650"/>
          </a:xfrm>
        </p:spPr>
        <p:txBody>
          <a:bodyPr/>
          <a:lstStyle/>
          <a:p>
            <a:pPr>
              <a:defRPr/>
            </a:pPr>
            <a:fld id="{6D175BED-ABCF-4B6E-87C6-C474C1737E02}" type="slidenum">
              <a:rPr lang="en-US"/>
              <a:pPr>
                <a:defRPr/>
              </a:pPr>
              <a:t>1</a:t>
            </a:fld>
            <a:endParaRPr lang="en-US" dirty="0"/>
          </a:p>
        </p:txBody>
      </p:sp>
      <p:cxnSp>
        <p:nvCxnSpPr>
          <p:cNvPr id="12" name="Straight Connector 11"/>
          <p:cNvCxnSpPr/>
          <p:nvPr/>
        </p:nvCxnSpPr>
        <p:spPr>
          <a:xfrm>
            <a:off x="228600" y="760413"/>
            <a:ext cx="79248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81000" y="836613"/>
            <a:ext cx="792480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a:grpSpLocks/>
          </p:cNvGrpSpPr>
          <p:nvPr/>
        </p:nvGrpSpPr>
        <p:grpSpPr bwMode="auto">
          <a:xfrm>
            <a:off x="304800" y="1143000"/>
            <a:ext cx="8534400" cy="5486400"/>
            <a:chOff x="96" y="48"/>
            <a:chExt cx="5615" cy="4069"/>
          </a:xfrm>
        </p:grpSpPr>
        <p:sp>
          <p:nvSpPr>
            <p:cNvPr id="9220" name="Rectangle 6"/>
            <p:cNvSpPr>
              <a:spLocks noChangeArrowheads="1"/>
            </p:cNvSpPr>
            <p:nvPr/>
          </p:nvSpPr>
          <p:spPr bwMode="auto">
            <a:xfrm>
              <a:off x="1604" y="48"/>
              <a:ext cx="1708" cy="2119"/>
            </a:xfrm>
            <a:prstGeom prst="rect">
              <a:avLst/>
            </a:prstGeom>
            <a:noFill/>
            <a:ln w="9525">
              <a:solidFill>
                <a:schemeClr val="tx1"/>
              </a:solidFill>
              <a:miter lim="800000"/>
              <a:headEnd/>
              <a:tailEnd/>
            </a:ln>
          </p:spPr>
          <p:txBody>
            <a:bodyPr wrap="none" anchor="ctr"/>
            <a:lstStyle/>
            <a:p>
              <a:r>
                <a:rPr lang="en-US" sz="2400">
                  <a:latin typeface="Times New Roman" pitchFamily="18" charset="0"/>
                  <a:cs typeface="Times New Roman" pitchFamily="18" charset="0"/>
                </a:rPr>
                <a:t>1. Push FLAGS</a:t>
              </a:r>
            </a:p>
            <a:p>
              <a:r>
                <a:rPr lang="en-US" sz="2400">
                  <a:latin typeface="Times New Roman" pitchFamily="18" charset="0"/>
                  <a:cs typeface="Times New Roman" pitchFamily="18" charset="0"/>
                </a:rPr>
                <a:t>2. Clear IF</a:t>
              </a:r>
            </a:p>
            <a:p>
              <a:r>
                <a:rPr lang="en-US" sz="2400">
                  <a:latin typeface="Times New Roman" pitchFamily="18" charset="0"/>
                  <a:cs typeface="Times New Roman" pitchFamily="18" charset="0"/>
                </a:rPr>
                <a:t>3. Clear TF</a:t>
              </a:r>
            </a:p>
            <a:p>
              <a:r>
                <a:rPr lang="en-US" sz="2400">
                  <a:latin typeface="Times New Roman" pitchFamily="18" charset="0"/>
                  <a:cs typeface="Times New Roman" pitchFamily="18" charset="0"/>
                </a:rPr>
                <a:t>4. Push CS</a:t>
              </a:r>
            </a:p>
            <a:p>
              <a:r>
                <a:rPr lang="en-US" sz="2400">
                  <a:latin typeface="Times New Roman" pitchFamily="18" charset="0"/>
                  <a:cs typeface="Times New Roman" pitchFamily="18" charset="0"/>
                </a:rPr>
                <a:t>5. Push IP</a:t>
              </a:r>
            </a:p>
            <a:p>
              <a:r>
                <a:rPr lang="en-US" sz="2400">
                  <a:latin typeface="Times New Roman" pitchFamily="18" charset="0"/>
                  <a:cs typeface="Times New Roman" pitchFamily="18" charset="0"/>
                </a:rPr>
                <a:t>6. Fetch ISR</a:t>
              </a:r>
            </a:p>
            <a:p>
              <a:r>
                <a:rPr lang="en-US" sz="2400">
                  <a:latin typeface="Times New Roman" pitchFamily="18" charset="0"/>
                  <a:cs typeface="Times New Roman" pitchFamily="18" charset="0"/>
                </a:rPr>
                <a:t>    address</a:t>
              </a:r>
            </a:p>
          </p:txBody>
        </p:sp>
        <p:sp>
          <p:nvSpPr>
            <p:cNvPr id="9221" name="Text Box 9"/>
            <p:cNvSpPr txBox="1">
              <a:spLocks noChangeArrowheads="1"/>
            </p:cNvSpPr>
            <p:nvPr/>
          </p:nvSpPr>
          <p:spPr bwMode="auto">
            <a:xfrm>
              <a:off x="96" y="240"/>
              <a:ext cx="1036" cy="602"/>
            </a:xfrm>
            <a:prstGeom prst="rect">
              <a:avLst/>
            </a:prstGeom>
            <a:noFill/>
            <a:ln w="9525">
              <a:solidFill>
                <a:schemeClr val="tx1"/>
              </a:solidFill>
              <a:miter lim="800000"/>
              <a:headEnd/>
              <a:tailEnd/>
            </a:ln>
          </p:spPr>
          <p:txBody>
            <a:bodyPr/>
            <a:lstStyle/>
            <a:p>
              <a:pPr algn="ctr"/>
              <a:r>
                <a:rPr lang="en-US" sz="2400">
                  <a:latin typeface="Times New Roman" pitchFamily="18" charset="0"/>
                  <a:cs typeface="Times New Roman" pitchFamily="18" charset="0"/>
                </a:rPr>
                <a:t>main</a:t>
              </a:r>
            </a:p>
            <a:p>
              <a:pPr algn="ctr"/>
              <a:r>
                <a:rPr lang="en-US" sz="2400">
                  <a:latin typeface="Times New Roman" pitchFamily="18" charset="0"/>
                  <a:cs typeface="Times New Roman" pitchFamily="18" charset="0"/>
                </a:rPr>
                <a:t>Program</a:t>
              </a:r>
            </a:p>
          </p:txBody>
        </p:sp>
        <p:sp>
          <p:nvSpPr>
            <p:cNvPr id="9222" name="Text Box 10"/>
            <p:cNvSpPr txBox="1">
              <a:spLocks noChangeArrowheads="1"/>
            </p:cNvSpPr>
            <p:nvPr/>
          </p:nvSpPr>
          <p:spPr bwMode="auto">
            <a:xfrm>
              <a:off x="3984" y="144"/>
              <a:ext cx="1727" cy="871"/>
            </a:xfrm>
            <a:prstGeom prst="rect">
              <a:avLst/>
            </a:prstGeom>
            <a:noFill/>
            <a:ln w="9525">
              <a:solidFill>
                <a:schemeClr val="tx1"/>
              </a:solidFill>
              <a:miter lim="800000"/>
              <a:headEnd/>
              <a:tailEnd/>
            </a:ln>
          </p:spPr>
          <p:txBody>
            <a:bodyPr/>
            <a:lstStyle/>
            <a:p>
              <a:pPr>
                <a:spcBef>
                  <a:spcPct val="50000"/>
                </a:spcBef>
              </a:pPr>
              <a:r>
                <a:rPr lang="en-US" sz="2800">
                  <a:latin typeface="Times New Roman" pitchFamily="18" charset="0"/>
                  <a:cs typeface="Times New Roman" pitchFamily="18" charset="0"/>
                </a:rPr>
                <a:t>Interrupt Service Routine (ISR)</a:t>
              </a:r>
            </a:p>
          </p:txBody>
        </p:sp>
        <p:sp>
          <p:nvSpPr>
            <p:cNvPr id="9223" name="Line 11"/>
            <p:cNvSpPr>
              <a:spLocks noChangeShapeType="1"/>
            </p:cNvSpPr>
            <p:nvPr/>
          </p:nvSpPr>
          <p:spPr bwMode="auto">
            <a:xfrm flipV="1">
              <a:off x="3312" y="576"/>
              <a:ext cx="612" cy="1344"/>
            </a:xfrm>
            <a:prstGeom prst="line">
              <a:avLst/>
            </a:prstGeom>
            <a:noFill/>
            <a:ln w="9525">
              <a:solidFill>
                <a:schemeClr val="tx1"/>
              </a:solidFill>
              <a:round/>
              <a:headEnd/>
              <a:tailEnd type="triangle" w="med" len="med"/>
            </a:ln>
          </p:spPr>
          <p:txBody>
            <a:bodyPr/>
            <a:lstStyle/>
            <a:p>
              <a:endParaRPr lang="en-US"/>
            </a:p>
          </p:txBody>
        </p:sp>
        <p:sp>
          <p:nvSpPr>
            <p:cNvPr id="9224" name="Text Box 13"/>
            <p:cNvSpPr txBox="1">
              <a:spLocks noChangeArrowheads="1"/>
            </p:cNvSpPr>
            <p:nvPr/>
          </p:nvSpPr>
          <p:spPr bwMode="auto">
            <a:xfrm>
              <a:off x="3984" y="1008"/>
              <a:ext cx="1727" cy="3109"/>
            </a:xfrm>
            <a:prstGeom prst="rect">
              <a:avLst/>
            </a:prstGeom>
            <a:noFill/>
            <a:ln w="9525">
              <a:solidFill>
                <a:schemeClr val="tx1"/>
              </a:solidFill>
              <a:miter lim="800000"/>
              <a:headEnd/>
              <a:tailEnd/>
            </a:ln>
          </p:spPr>
          <p:txBody>
            <a:bodyPr/>
            <a:lstStyle/>
            <a:p>
              <a:pPr>
                <a:spcBef>
                  <a:spcPct val="50000"/>
                </a:spcBef>
              </a:pPr>
              <a:r>
                <a:rPr lang="en-US" sz="2000" b="1">
                  <a:latin typeface="Times New Roman" pitchFamily="18" charset="0"/>
                  <a:cs typeface="Times New Roman" pitchFamily="18" charset="0"/>
                </a:rPr>
                <a:t>PUSH registers</a:t>
              </a:r>
            </a:p>
            <a:p>
              <a:pPr>
                <a:spcBef>
                  <a:spcPct val="50000"/>
                </a:spcBef>
              </a:pPr>
              <a:r>
                <a:rPr lang="en-US" sz="2000">
                  <a:latin typeface="Times New Roman" pitchFamily="18" charset="0"/>
                  <a:cs typeface="Times New Roman" pitchFamily="18" charset="0"/>
                </a:rPr>
                <a:t>...</a:t>
              </a:r>
            </a:p>
            <a:p>
              <a:pPr>
                <a:spcBef>
                  <a:spcPct val="50000"/>
                </a:spcBef>
              </a:pPr>
              <a:r>
                <a:rPr lang="en-US" sz="2000">
                  <a:latin typeface="Times New Roman" pitchFamily="18" charset="0"/>
                  <a:cs typeface="Times New Roman" pitchFamily="18" charset="0"/>
                </a:rPr>
                <a:t>...</a:t>
              </a:r>
            </a:p>
            <a:p>
              <a:pPr>
                <a:spcBef>
                  <a:spcPct val="50000"/>
                </a:spcBef>
              </a:pPr>
              <a:r>
                <a:rPr lang="en-US" sz="2000">
                  <a:latin typeface="Times New Roman" pitchFamily="18" charset="0"/>
                  <a:cs typeface="Times New Roman" pitchFamily="18" charset="0"/>
                </a:rPr>
                <a:t>...</a:t>
              </a:r>
            </a:p>
            <a:p>
              <a:pPr>
                <a:spcBef>
                  <a:spcPct val="50000"/>
                </a:spcBef>
              </a:pPr>
              <a:r>
                <a:rPr lang="en-US" sz="2000">
                  <a:latin typeface="Times New Roman" pitchFamily="18" charset="0"/>
                  <a:cs typeface="Times New Roman" pitchFamily="18" charset="0"/>
                </a:rPr>
                <a:t>....</a:t>
              </a:r>
            </a:p>
            <a:p>
              <a:pPr>
                <a:spcBef>
                  <a:spcPct val="50000"/>
                </a:spcBef>
              </a:pPr>
              <a:r>
                <a:rPr lang="en-US" sz="2000">
                  <a:latin typeface="Times New Roman" pitchFamily="18" charset="0"/>
                  <a:cs typeface="Times New Roman" pitchFamily="18" charset="0"/>
                </a:rPr>
                <a:t>...</a:t>
              </a:r>
            </a:p>
            <a:p>
              <a:pPr>
                <a:spcBef>
                  <a:spcPct val="50000"/>
                </a:spcBef>
              </a:pPr>
              <a:r>
                <a:rPr lang="en-US" sz="2000">
                  <a:latin typeface="Times New Roman" pitchFamily="18" charset="0"/>
                  <a:cs typeface="Times New Roman" pitchFamily="18" charset="0"/>
                </a:rPr>
                <a:t>....</a:t>
              </a:r>
            </a:p>
            <a:p>
              <a:pPr>
                <a:spcBef>
                  <a:spcPct val="50000"/>
                </a:spcBef>
              </a:pPr>
              <a:r>
                <a:rPr lang="en-US" sz="2000" b="1">
                  <a:latin typeface="Times New Roman" pitchFamily="18" charset="0"/>
                  <a:cs typeface="Times New Roman" pitchFamily="18" charset="0"/>
                </a:rPr>
                <a:t>POP registers</a:t>
              </a:r>
            </a:p>
            <a:p>
              <a:pPr>
                <a:spcBef>
                  <a:spcPct val="50000"/>
                </a:spcBef>
              </a:pPr>
              <a:r>
                <a:rPr lang="en-US" sz="2000" b="1">
                  <a:latin typeface="Times New Roman" pitchFamily="18" charset="0"/>
                  <a:cs typeface="Times New Roman" pitchFamily="18" charset="0"/>
                </a:rPr>
                <a:t>IRET</a:t>
              </a:r>
            </a:p>
          </p:txBody>
        </p:sp>
        <p:sp>
          <p:nvSpPr>
            <p:cNvPr id="9225" name="Text Box 14"/>
            <p:cNvSpPr txBox="1">
              <a:spLocks noChangeArrowheads="1"/>
            </p:cNvSpPr>
            <p:nvPr/>
          </p:nvSpPr>
          <p:spPr bwMode="auto">
            <a:xfrm>
              <a:off x="1632" y="2480"/>
              <a:ext cx="1632" cy="977"/>
            </a:xfrm>
            <a:prstGeom prst="rect">
              <a:avLst/>
            </a:prstGeom>
            <a:noFill/>
            <a:ln w="9525">
              <a:solidFill>
                <a:schemeClr val="tx1"/>
              </a:solidFill>
              <a:miter lim="800000"/>
              <a:headEnd/>
              <a:tailEnd/>
            </a:ln>
          </p:spPr>
          <p:txBody>
            <a:bodyPr>
              <a:spAutoFit/>
            </a:bodyPr>
            <a:lstStyle/>
            <a:p>
              <a:pPr>
                <a:spcBef>
                  <a:spcPts val="600"/>
                </a:spcBef>
              </a:pPr>
              <a:r>
                <a:rPr lang="en-US" sz="2400">
                  <a:latin typeface="Times New Roman" pitchFamily="18" charset="0"/>
                  <a:cs typeface="Times New Roman" pitchFamily="18" charset="0"/>
                </a:rPr>
                <a:t>POP IP</a:t>
              </a:r>
            </a:p>
            <a:p>
              <a:pPr>
                <a:spcBef>
                  <a:spcPts val="600"/>
                </a:spcBef>
              </a:pPr>
              <a:r>
                <a:rPr lang="en-US" sz="2400">
                  <a:latin typeface="Times New Roman" pitchFamily="18" charset="0"/>
                  <a:cs typeface="Times New Roman" pitchFamily="18" charset="0"/>
                </a:rPr>
                <a:t>POP CS</a:t>
              </a:r>
            </a:p>
            <a:p>
              <a:pPr>
                <a:spcBef>
                  <a:spcPts val="600"/>
                </a:spcBef>
              </a:pPr>
              <a:r>
                <a:rPr lang="en-US" sz="2400">
                  <a:latin typeface="Times New Roman" pitchFamily="18" charset="0"/>
                  <a:cs typeface="Times New Roman" pitchFamily="18" charset="0"/>
                </a:rPr>
                <a:t>POP FLAGS</a:t>
              </a:r>
            </a:p>
          </p:txBody>
        </p:sp>
        <p:sp>
          <p:nvSpPr>
            <p:cNvPr id="9226" name="Line 15"/>
            <p:cNvSpPr>
              <a:spLocks noChangeShapeType="1"/>
            </p:cNvSpPr>
            <p:nvPr/>
          </p:nvSpPr>
          <p:spPr bwMode="auto">
            <a:xfrm flipH="1" flipV="1">
              <a:off x="3293" y="2496"/>
              <a:ext cx="691" cy="1536"/>
            </a:xfrm>
            <a:prstGeom prst="line">
              <a:avLst/>
            </a:prstGeom>
            <a:noFill/>
            <a:ln w="9525">
              <a:solidFill>
                <a:schemeClr val="tx1"/>
              </a:solidFill>
              <a:round/>
              <a:headEnd/>
              <a:tailEnd type="triangle" w="med" len="med"/>
            </a:ln>
          </p:spPr>
          <p:txBody>
            <a:bodyPr/>
            <a:lstStyle/>
            <a:p>
              <a:endParaRPr lang="en-US"/>
            </a:p>
          </p:txBody>
        </p:sp>
        <p:sp>
          <p:nvSpPr>
            <p:cNvPr id="9227" name="Line 17"/>
            <p:cNvSpPr>
              <a:spLocks noChangeShapeType="1"/>
            </p:cNvSpPr>
            <p:nvPr/>
          </p:nvSpPr>
          <p:spPr bwMode="auto">
            <a:xfrm>
              <a:off x="637" y="2470"/>
              <a:ext cx="0" cy="1440"/>
            </a:xfrm>
            <a:prstGeom prst="line">
              <a:avLst/>
            </a:prstGeom>
            <a:noFill/>
            <a:ln w="9525">
              <a:solidFill>
                <a:schemeClr val="tx1"/>
              </a:solidFill>
              <a:round/>
              <a:headEnd/>
              <a:tailEnd type="triangle" w="med" len="med"/>
            </a:ln>
          </p:spPr>
          <p:txBody>
            <a:bodyPr/>
            <a:lstStyle/>
            <a:p>
              <a:endParaRPr lang="en-US"/>
            </a:p>
          </p:txBody>
        </p:sp>
        <p:sp>
          <p:nvSpPr>
            <p:cNvPr id="9228" name="Line 19"/>
            <p:cNvSpPr>
              <a:spLocks noChangeShapeType="1"/>
            </p:cNvSpPr>
            <p:nvPr/>
          </p:nvSpPr>
          <p:spPr bwMode="auto">
            <a:xfrm flipH="1" flipV="1">
              <a:off x="624" y="2448"/>
              <a:ext cx="1008" cy="912"/>
            </a:xfrm>
            <a:prstGeom prst="line">
              <a:avLst/>
            </a:prstGeom>
            <a:noFill/>
            <a:ln w="9525">
              <a:solidFill>
                <a:schemeClr val="tx1"/>
              </a:solidFill>
              <a:round/>
              <a:headEnd/>
              <a:tailEnd type="triangle" w="med" len="med"/>
            </a:ln>
          </p:spPr>
          <p:txBody>
            <a:bodyPr/>
            <a:lstStyle/>
            <a:p>
              <a:endParaRPr lang="en-US"/>
            </a:p>
          </p:txBody>
        </p:sp>
        <p:sp>
          <p:nvSpPr>
            <p:cNvPr id="9229" name="Line 21"/>
            <p:cNvSpPr>
              <a:spLocks noChangeShapeType="1"/>
            </p:cNvSpPr>
            <p:nvPr/>
          </p:nvSpPr>
          <p:spPr bwMode="auto">
            <a:xfrm>
              <a:off x="576" y="864"/>
              <a:ext cx="0" cy="1296"/>
            </a:xfrm>
            <a:prstGeom prst="line">
              <a:avLst/>
            </a:prstGeom>
            <a:noFill/>
            <a:ln w="9525">
              <a:solidFill>
                <a:schemeClr val="tx1"/>
              </a:solidFill>
              <a:round/>
              <a:headEnd/>
              <a:tailEnd type="triangle" w="med" len="med"/>
            </a:ln>
          </p:spPr>
          <p:txBody>
            <a:bodyPr/>
            <a:lstStyle/>
            <a:p>
              <a:endParaRPr lang="en-US"/>
            </a:p>
          </p:txBody>
        </p:sp>
        <p:sp>
          <p:nvSpPr>
            <p:cNvPr id="9230" name="Line 22"/>
            <p:cNvSpPr>
              <a:spLocks noChangeShapeType="1"/>
            </p:cNvSpPr>
            <p:nvPr/>
          </p:nvSpPr>
          <p:spPr bwMode="auto">
            <a:xfrm flipV="1">
              <a:off x="576" y="288"/>
              <a:ext cx="1008" cy="1824"/>
            </a:xfrm>
            <a:prstGeom prst="line">
              <a:avLst/>
            </a:prstGeom>
            <a:noFill/>
            <a:ln w="9525">
              <a:solidFill>
                <a:schemeClr val="tx1"/>
              </a:solidFill>
              <a:round/>
              <a:headEnd/>
              <a:tailEnd type="triangle" w="med" len="med"/>
            </a:ln>
          </p:spPr>
          <p:txBody>
            <a:bodyPr/>
            <a:lstStyle/>
            <a:p>
              <a:endParaRPr lang="en-US"/>
            </a:p>
          </p:txBody>
        </p:sp>
      </p:grpSp>
      <p:sp>
        <p:nvSpPr>
          <p:cNvPr id="9219" name="Rectangle 2"/>
          <p:cNvSpPr>
            <a:spLocks noGrp="1" noChangeArrowheads="1"/>
          </p:cNvSpPr>
          <p:nvPr>
            <p:ph type="title"/>
          </p:nvPr>
        </p:nvSpPr>
        <p:spPr>
          <a:xfrm>
            <a:off x="0" y="0"/>
            <a:ext cx="9144000" cy="1143000"/>
          </a:xfrm>
        </p:spPr>
        <p:txBody>
          <a:bodyPr/>
          <a:lstStyle/>
          <a:p>
            <a:r>
              <a:rPr lang="en-US" smtClean="0">
                <a:latin typeface="Times New Roman" pitchFamily="18" charset="0"/>
                <a:cs typeface="Times New Roman" pitchFamily="18" charset="0"/>
              </a:rPr>
              <a:t>8086 Interrupt Response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304800" y="1676400"/>
            <a:ext cx="8839200" cy="2590800"/>
          </a:xfrm>
        </p:spPr>
        <p:txBody>
          <a:bodyPr/>
          <a:lstStyle/>
          <a:p>
            <a:pPr lvl="1" algn="just"/>
            <a:r>
              <a:rPr lang="en-US" sz="3200" smtClean="0">
                <a:latin typeface="Times New Roman" pitchFamily="18" charset="0"/>
                <a:cs typeface="Times New Roman" pitchFamily="18" charset="0"/>
              </a:rPr>
              <a:t>Simple. It loads its CS and IP registers with the address of ISR.</a:t>
            </a:r>
          </a:p>
          <a:p>
            <a:pPr lvl="1" algn="just"/>
            <a:r>
              <a:rPr lang="en-US" sz="3200" smtClean="0">
                <a:latin typeface="Times New Roman" pitchFamily="18" charset="0"/>
                <a:cs typeface="Times New Roman" pitchFamily="18" charset="0"/>
              </a:rPr>
              <a:t>So, the next instruction to be executed is the first instruction of ISR</a:t>
            </a:r>
          </a:p>
        </p:txBody>
      </p:sp>
      <p:sp>
        <p:nvSpPr>
          <p:cNvPr id="10243" name="Rectangle 2"/>
          <p:cNvSpPr>
            <a:spLocks noChangeArrowheads="1"/>
          </p:cNvSpPr>
          <p:nvPr/>
        </p:nvSpPr>
        <p:spPr bwMode="auto">
          <a:xfrm>
            <a:off x="381000" y="0"/>
            <a:ext cx="8534400" cy="1446213"/>
          </a:xfrm>
          <a:prstGeom prst="rect">
            <a:avLst/>
          </a:prstGeom>
          <a:noFill/>
          <a:ln w="9525">
            <a:noFill/>
            <a:miter lim="800000"/>
            <a:headEnd/>
            <a:tailEnd/>
          </a:ln>
        </p:spPr>
        <p:txBody>
          <a:bodyPr>
            <a:spAutoFit/>
          </a:bodyPr>
          <a:lstStyle/>
          <a:p>
            <a:pPr algn="just"/>
            <a:r>
              <a:rPr lang="en-US" sz="4400">
                <a:latin typeface="Times New Roman" pitchFamily="18" charset="0"/>
                <a:cs typeface="Times New Roman" pitchFamily="18" charset="0"/>
              </a:rPr>
              <a:t>How does 8086 get to Interrupt Service Routine?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0" y="1600200"/>
            <a:ext cx="8915400" cy="3962400"/>
          </a:xfrm>
        </p:spPr>
        <p:txBody>
          <a:bodyPr/>
          <a:lstStyle/>
          <a:p>
            <a:pPr lvl="1"/>
            <a:r>
              <a:rPr lang="en-US" sz="3600" smtClean="0">
                <a:latin typeface="Times New Roman" pitchFamily="18" charset="0"/>
                <a:cs typeface="Times New Roman" pitchFamily="18" charset="0"/>
              </a:rPr>
              <a:t>It goes to </a:t>
            </a:r>
            <a:r>
              <a:rPr lang="en-US" sz="3600" b="1" smtClean="0">
                <a:latin typeface="Times New Roman" pitchFamily="18" charset="0"/>
                <a:cs typeface="Times New Roman" pitchFamily="18" charset="0"/>
              </a:rPr>
              <a:t>specified memory location</a:t>
            </a:r>
            <a:r>
              <a:rPr lang="en-US" sz="3600" smtClean="0">
                <a:latin typeface="Times New Roman" pitchFamily="18" charset="0"/>
                <a:cs typeface="Times New Roman" pitchFamily="18" charset="0"/>
              </a:rPr>
              <a:t> to fetch </a:t>
            </a:r>
            <a:r>
              <a:rPr lang="en-US" sz="3600" b="1" smtClean="0">
                <a:latin typeface="Times New Roman" pitchFamily="18" charset="0"/>
                <a:cs typeface="Times New Roman" pitchFamily="18" charset="0"/>
              </a:rPr>
              <a:t>four consecutive bytes</a:t>
            </a:r>
            <a:endParaRPr lang="en-US" sz="3600" smtClean="0">
              <a:latin typeface="Times New Roman" pitchFamily="18" charset="0"/>
              <a:cs typeface="Times New Roman" pitchFamily="18" charset="0"/>
            </a:endParaRPr>
          </a:p>
          <a:p>
            <a:pPr lvl="2"/>
            <a:r>
              <a:rPr lang="en-US" sz="3200" smtClean="0">
                <a:latin typeface="Times New Roman" pitchFamily="18" charset="0"/>
                <a:cs typeface="Times New Roman" pitchFamily="18" charset="0"/>
              </a:rPr>
              <a:t>higher two bytes to be used as CS</a:t>
            </a:r>
          </a:p>
          <a:p>
            <a:pPr lvl="2"/>
            <a:r>
              <a:rPr lang="en-US" sz="3200" smtClean="0">
                <a:latin typeface="Times New Roman" pitchFamily="18" charset="0"/>
                <a:cs typeface="Times New Roman" pitchFamily="18" charset="0"/>
              </a:rPr>
              <a:t>lower two bytes to be used as IP</a:t>
            </a:r>
          </a:p>
        </p:txBody>
      </p:sp>
      <p:sp>
        <p:nvSpPr>
          <p:cNvPr id="11267" name="Rectangle 2"/>
          <p:cNvSpPr>
            <a:spLocks noChangeArrowheads="1"/>
          </p:cNvSpPr>
          <p:nvPr/>
        </p:nvSpPr>
        <p:spPr bwMode="auto">
          <a:xfrm>
            <a:off x="304800" y="0"/>
            <a:ext cx="8839200" cy="1446213"/>
          </a:xfrm>
          <a:prstGeom prst="rect">
            <a:avLst/>
          </a:prstGeom>
          <a:noFill/>
          <a:ln w="9525">
            <a:noFill/>
            <a:miter lim="800000"/>
            <a:headEnd/>
            <a:tailEnd/>
          </a:ln>
        </p:spPr>
        <p:txBody>
          <a:bodyPr>
            <a:spAutoFit/>
          </a:bodyPr>
          <a:lstStyle/>
          <a:p>
            <a:r>
              <a:rPr lang="en-US" sz="4400">
                <a:latin typeface="Times New Roman" pitchFamily="18" charset="0"/>
                <a:cs typeface="Times New Roman" pitchFamily="18" charset="0"/>
              </a:rPr>
              <a:t>How does 8086 get the address of Interrupt Service Routine (ISR)?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304800" y="1676400"/>
            <a:ext cx="8382000" cy="3048000"/>
          </a:xfrm>
        </p:spPr>
        <p:txBody>
          <a:bodyPr/>
          <a:lstStyle/>
          <a:p>
            <a:pPr algn="just"/>
            <a:r>
              <a:rPr lang="en-US" sz="2800" smtClean="0">
                <a:latin typeface="Times New Roman" pitchFamily="18" charset="0"/>
                <a:cs typeface="Times New Roman" pitchFamily="18" charset="0"/>
              </a:rPr>
              <a:t>In an 8086 system, the first 1Kbytes of memory, from 00000 to 003FF, is set aside as a </a:t>
            </a:r>
            <a:r>
              <a:rPr lang="en-US" sz="2800" b="1" smtClean="0">
                <a:latin typeface="Times New Roman" pitchFamily="18" charset="0"/>
                <a:cs typeface="Times New Roman" pitchFamily="18" charset="0"/>
              </a:rPr>
              <a:t>Table</a:t>
            </a:r>
            <a:r>
              <a:rPr lang="en-US" sz="2800" smtClean="0">
                <a:latin typeface="Times New Roman" pitchFamily="18" charset="0"/>
                <a:cs typeface="Times New Roman" pitchFamily="18" charset="0"/>
              </a:rPr>
              <a:t> for storing the starting addresses of interrupt service routines.</a:t>
            </a:r>
          </a:p>
          <a:p>
            <a:pPr lvl="1" algn="just"/>
            <a:r>
              <a:rPr lang="en-US" smtClean="0">
                <a:latin typeface="Times New Roman" pitchFamily="18" charset="0"/>
                <a:cs typeface="Times New Roman" pitchFamily="18" charset="0"/>
              </a:rPr>
              <a:t>Since 4 bytes are required to store </a:t>
            </a:r>
            <a:r>
              <a:rPr lang="en-US" b="1" smtClean="0">
                <a:latin typeface="Times New Roman" pitchFamily="18" charset="0"/>
                <a:cs typeface="Times New Roman" pitchFamily="18" charset="0"/>
              </a:rPr>
              <a:t>CS and IP</a:t>
            </a:r>
            <a:r>
              <a:rPr lang="en-US" smtClean="0">
                <a:latin typeface="Times New Roman" pitchFamily="18" charset="0"/>
                <a:cs typeface="Times New Roman" pitchFamily="18" charset="0"/>
              </a:rPr>
              <a:t> values for each ISR, the </a:t>
            </a:r>
            <a:r>
              <a:rPr lang="en-US" b="1" smtClean="0">
                <a:latin typeface="Times New Roman" pitchFamily="18" charset="0"/>
                <a:cs typeface="Times New Roman" pitchFamily="18" charset="0"/>
              </a:rPr>
              <a:t>Table</a:t>
            </a:r>
            <a:r>
              <a:rPr lang="en-US" smtClean="0">
                <a:latin typeface="Times New Roman" pitchFamily="18" charset="0"/>
                <a:cs typeface="Times New Roman" pitchFamily="18" charset="0"/>
              </a:rPr>
              <a:t> can hold the starting addresses for up to 256 ISRs.</a:t>
            </a:r>
            <a:endParaRPr lang="en-US" b="1" smtClean="0">
              <a:latin typeface="Times New Roman" pitchFamily="18" charset="0"/>
              <a:cs typeface="Times New Roman" pitchFamily="18" charset="0"/>
            </a:endParaRPr>
          </a:p>
        </p:txBody>
      </p:sp>
      <p:sp>
        <p:nvSpPr>
          <p:cNvPr id="12291" name="Rectangle 2"/>
          <p:cNvSpPr>
            <a:spLocks noChangeArrowheads="1"/>
          </p:cNvSpPr>
          <p:nvPr/>
        </p:nvSpPr>
        <p:spPr bwMode="auto">
          <a:xfrm>
            <a:off x="381000" y="0"/>
            <a:ext cx="8305800" cy="1446213"/>
          </a:xfrm>
          <a:prstGeom prst="rect">
            <a:avLst/>
          </a:prstGeom>
          <a:noFill/>
          <a:ln w="9525">
            <a:noFill/>
            <a:miter lim="800000"/>
            <a:headEnd/>
            <a:tailEnd/>
          </a:ln>
        </p:spPr>
        <p:txBody>
          <a:bodyPr>
            <a:spAutoFit/>
          </a:bodyPr>
          <a:lstStyle/>
          <a:p>
            <a:pPr algn="just"/>
            <a:r>
              <a:rPr lang="en-US" sz="4400">
                <a:latin typeface="Times New Roman" pitchFamily="18" charset="0"/>
                <a:cs typeface="Times New Roman" pitchFamily="18" charset="0"/>
              </a:rPr>
              <a:t>How does 8086 get the address of that </a:t>
            </a:r>
            <a:r>
              <a:rPr lang="en-US" sz="4400" b="1">
                <a:latin typeface="Times New Roman" pitchFamily="18" charset="0"/>
                <a:cs typeface="Times New Roman" pitchFamily="18" charset="0"/>
              </a:rPr>
              <a:t>specified memory location?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152400"/>
            <a:ext cx="8229600" cy="1143000"/>
          </a:xfrm>
        </p:spPr>
        <p:txBody>
          <a:bodyPr/>
          <a:lstStyle/>
          <a:p>
            <a:r>
              <a:rPr lang="en-US" smtClean="0">
                <a:latin typeface="Times New Roman" pitchFamily="18" charset="0"/>
                <a:cs typeface="Times New Roman" pitchFamily="18" charset="0"/>
              </a:rPr>
              <a:t>8086 Interrupt Pointer Table</a:t>
            </a:r>
          </a:p>
        </p:txBody>
      </p:sp>
      <p:sp>
        <p:nvSpPr>
          <p:cNvPr id="13315" name="Rectangle 3"/>
          <p:cNvSpPr>
            <a:spLocks noGrp="1" noChangeArrowheads="1"/>
          </p:cNvSpPr>
          <p:nvPr>
            <p:ph type="body" idx="1"/>
          </p:nvPr>
        </p:nvSpPr>
        <p:spPr>
          <a:xfrm>
            <a:off x="457200" y="1600200"/>
            <a:ext cx="8686800" cy="4525963"/>
          </a:xfrm>
        </p:spPr>
        <p:txBody>
          <a:bodyPr/>
          <a:lstStyle/>
          <a:p>
            <a:r>
              <a:rPr lang="en-US" sz="2800" smtClean="0">
                <a:latin typeface="Times New Roman" pitchFamily="18" charset="0"/>
                <a:cs typeface="Times New Roman" pitchFamily="18" charset="0"/>
              </a:rPr>
              <a:t>The starting address of an ISR is often called </a:t>
            </a:r>
          </a:p>
          <a:p>
            <a:pPr lvl="1"/>
            <a:r>
              <a:rPr lang="en-US" smtClean="0">
                <a:latin typeface="Times New Roman" pitchFamily="18" charset="0"/>
                <a:cs typeface="Times New Roman" pitchFamily="18" charset="0"/>
              </a:rPr>
              <a:t>the </a:t>
            </a:r>
            <a:r>
              <a:rPr lang="en-US" b="1" i="1" smtClean="0">
                <a:latin typeface="Times New Roman" pitchFamily="18" charset="0"/>
                <a:cs typeface="Times New Roman" pitchFamily="18" charset="0"/>
              </a:rPr>
              <a:t>interrupt vector</a:t>
            </a:r>
            <a:r>
              <a:rPr lang="en-US" smtClean="0">
                <a:latin typeface="Times New Roman" pitchFamily="18" charset="0"/>
                <a:cs typeface="Times New Roman" pitchFamily="18" charset="0"/>
              </a:rPr>
              <a:t> or </a:t>
            </a:r>
          </a:p>
          <a:p>
            <a:pPr lvl="1"/>
            <a:r>
              <a:rPr lang="en-US" smtClean="0">
                <a:latin typeface="Times New Roman" pitchFamily="18" charset="0"/>
                <a:cs typeface="Times New Roman" pitchFamily="18" charset="0"/>
              </a:rPr>
              <a:t>the</a:t>
            </a:r>
            <a:r>
              <a:rPr lang="en-US" b="1" i="1" smtClean="0">
                <a:latin typeface="Times New Roman" pitchFamily="18" charset="0"/>
                <a:cs typeface="Times New Roman" pitchFamily="18" charset="0"/>
              </a:rPr>
              <a:t> interrupt pointer.</a:t>
            </a:r>
          </a:p>
          <a:p>
            <a:r>
              <a:rPr lang="en-US" sz="2800" smtClean="0">
                <a:latin typeface="Times New Roman" pitchFamily="18" charset="0"/>
                <a:cs typeface="Times New Roman" pitchFamily="18" charset="0"/>
              </a:rPr>
              <a:t>So the Table is referred to as </a:t>
            </a:r>
          </a:p>
          <a:p>
            <a:pPr lvl="1"/>
            <a:r>
              <a:rPr lang="en-US" b="1" i="1" smtClean="0">
                <a:latin typeface="Times New Roman" pitchFamily="18" charset="0"/>
                <a:cs typeface="Times New Roman" pitchFamily="18" charset="0"/>
              </a:rPr>
              <a:t>interrupt-vector table</a:t>
            </a:r>
            <a:r>
              <a:rPr lang="en-US" smtClean="0">
                <a:latin typeface="Times New Roman" pitchFamily="18" charset="0"/>
                <a:cs typeface="Times New Roman" pitchFamily="18" charset="0"/>
              </a:rPr>
              <a:t> or </a:t>
            </a:r>
          </a:p>
          <a:p>
            <a:pPr lvl="1"/>
            <a:r>
              <a:rPr lang="en-US" b="1" i="1" smtClean="0">
                <a:latin typeface="Times New Roman" pitchFamily="18" charset="0"/>
                <a:cs typeface="Times New Roman" pitchFamily="18" charset="0"/>
              </a:rPr>
              <a:t>interrupt-pointer table.</a:t>
            </a:r>
            <a:endParaRPr lang="en-US"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228600" y="1143000"/>
            <a:ext cx="8686800" cy="5257800"/>
          </a:xfrm>
        </p:spPr>
        <p:txBody>
          <a:bodyPr/>
          <a:lstStyle/>
          <a:p>
            <a:pPr algn="just"/>
            <a:r>
              <a:rPr lang="en-US" smtClean="0">
                <a:latin typeface="Times New Roman" pitchFamily="18" charset="0"/>
                <a:cs typeface="Times New Roman" pitchFamily="18" charset="0"/>
              </a:rPr>
              <a:t>Next slide shows how the 256 interrupt vectors are arranged in the table in memory</a:t>
            </a:r>
          </a:p>
          <a:p>
            <a:pPr algn="just"/>
            <a:r>
              <a:rPr lang="en-US" smtClean="0">
                <a:latin typeface="Times New Roman" pitchFamily="18" charset="0"/>
                <a:cs typeface="Times New Roman" pitchFamily="18" charset="0"/>
              </a:rPr>
              <a:t>Note that </a:t>
            </a:r>
          </a:p>
          <a:p>
            <a:pPr lvl="1" algn="just"/>
            <a:r>
              <a:rPr lang="en-US" smtClean="0">
                <a:latin typeface="Times New Roman" pitchFamily="18" charset="0"/>
                <a:cs typeface="Times New Roman" pitchFamily="18" charset="0"/>
              </a:rPr>
              <a:t>the </a:t>
            </a:r>
            <a:r>
              <a:rPr lang="en-US" b="1" smtClean="0">
                <a:latin typeface="Times New Roman" pitchFamily="18" charset="0"/>
                <a:cs typeface="Times New Roman" pitchFamily="18" charset="0"/>
              </a:rPr>
              <a:t>IP</a:t>
            </a:r>
            <a:r>
              <a:rPr lang="en-US" smtClean="0">
                <a:latin typeface="Times New Roman" pitchFamily="18" charset="0"/>
                <a:cs typeface="Times New Roman" pitchFamily="18" charset="0"/>
              </a:rPr>
              <a:t> value is put in as the </a:t>
            </a:r>
            <a:r>
              <a:rPr lang="en-US" b="1" smtClean="0">
                <a:latin typeface="Times New Roman" pitchFamily="18" charset="0"/>
                <a:cs typeface="Times New Roman" pitchFamily="18" charset="0"/>
              </a:rPr>
              <a:t>low word</a:t>
            </a:r>
            <a:r>
              <a:rPr lang="en-US" smtClean="0">
                <a:latin typeface="Times New Roman" pitchFamily="18" charset="0"/>
                <a:cs typeface="Times New Roman" pitchFamily="18" charset="0"/>
              </a:rPr>
              <a:t> of the vector</a:t>
            </a:r>
          </a:p>
          <a:p>
            <a:pPr lvl="1" algn="just"/>
            <a:r>
              <a:rPr lang="en-US" b="1" smtClean="0">
                <a:latin typeface="Times New Roman" pitchFamily="18" charset="0"/>
                <a:cs typeface="Times New Roman" pitchFamily="18" charset="0"/>
              </a:rPr>
              <a:t>CS</a:t>
            </a:r>
            <a:r>
              <a:rPr lang="en-US" smtClean="0">
                <a:latin typeface="Times New Roman" pitchFamily="18" charset="0"/>
                <a:cs typeface="Times New Roman" pitchFamily="18" charset="0"/>
              </a:rPr>
              <a:t> as </a:t>
            </a:r>
            <a:r>
              <a:rPr lang="en-US" b="1" smtClean="0">
                <a:latin typeface="Times New Roman" pitchFamily="18" charset="0"/>
                <a:cs typeface="Times New Roman" pitchFamily="18" charset="0"/>
              </a:rPr>
              <a:t>high word</a:t>
            </a:r>
            <a:r>
              <a:rPr lang="en-US" smtClean="0">
                <a:latin typeface="Times New Roman" pitchFamily="18" charset="0"/>
                <a:cs typeface="Times New Roman" pitchFamily="18" charset="0"/>
              </a:rPr>
              <a:t> of the vector</a:t>
            </a:r>
            <a:endParaRPr lang="en-US" b="1" smtClean="0">
              <a:latin typeface="Times New Roman" pitchFamily="18" charset="0"/>
              <a:cs typeface="Times New Roman" pitchFamily="18" charset="0"/>
            </a:endParaRPr>
          </a:p>
          <a:p>
            <a:pPr algn="just"/>
            <a:r>
              <a:rPr lang="en-US" smtClean="0">
                <a:latin typeface="Times New Roman" pitchFamily="18" charset="0"/>
                <a:cs typeface="Times New Roman" pitchFamily="18" charset="0"/>
              </a:rPr>
              <a:t> Each double word interrupt vector is identified by a number from 0 to 255</a:t>
            </a:r>
          </a:p>
          <a:p>
            <a:pPr algn="just"/>
            <a:r>
              <a:rPr lang="en-US" smtClean="0">
                <a:latin typeface="Times New Roman" pitchFamily="18" charset="0"/>
                <a:cs typeface="Times New Roman" pitchFamily="18" charset="0"/>
              </a:rPr>
              <a:t>INTEL calls this number the </a:t>
            </a:r>
            <a:r>
              <a:rPr lang="en-US" b="1" i="1" smtClean="0">
                <a:latin typeface="Times New Roman" pitchFamily="18" charset="0"/>
                <a:cs typeface="Times New Roman" pitchFamily="18" charset="0"/>
              </a:rPr>
              <a:t>TYPE</a:t>
            </a:r>
            <a:r>
              <a:rPr lang="en-US" smtClean="0">
                <a:latin typeface="Times New Roman" pitchFamily="18" charset="0"/>
                <a:cs typeface="Times New Roman" pitchFamily="18" charset="0"/>
              </a:rPr>
              <a:t> of the interrupt</a:t>
            </a:r>
          </a:p>
        </p:txBody>
      </p:sp>
      <p:sp>
        <p:nvSpPr>
          <p:cNvPr id="14339" name="Rectangle 2"/>
          <p:cNvSpPr>
            <a:spLocks noGrp="1" noChangeArrowheads="1"/>
          </p:cNvSpPr>
          <p:nvPr>
            <p:ph type="title"/>
          </p:nvPr>
        </p:nvSpPr>
        <p:spPr>
          <a:xfrm>
            <a:off x="0" y="0"/>
            <a:ext cx="8686800" cy="1143000"/>
          </a:xfrm>
        </p:spPr>
        <p:txBody>
          <a:bodyPr/>
          <a:lstStyle/>
          <a:p>
            <a:r>
              <a:rPr lang="en-US" smtClean="0">
                <a:latin typeface="Times New Roman" pitchFamily="18" charset="0"/>
                <a:cs typeface="Times New Roman" pitchFamily="18" charset="0"/>
              </a:rPr>
              <a:t>8086 Interrupt Pointer Table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5867400" y="1981200"/>
            <a:ext cx="2667000" cy="366713"/>
          </a:xfrm>
          <a:prstGeom prst="rect">
            <a:avLst/>
          </a:prstGeom>
          <a:noFill/>
          <a:ln w="9525">
            <a:noFill/>
            <a:miter lim="800000"/>
            <a:headEnd/>
            <a:tailEnd/>
          </a:ln>
        </p:spPr>
        <p:txBody>
          <a:bodyPr>
            <a:spAutoFit/>
          </a:bodyPr>
          <a:lstStyle/>
          <a:p>
            <a:pPr>
              <a:spcBef>
                <a:spcPct val="50000"/>
              </a:spcBef>
            </a:pPr>
            <a:endParaRPr lang="en-US"/>
          </a:p>
        </p:txBody>
      </p:sp>
      <p:sp>
        <p:nvSpPr>
          <p:cNvPr id="15363" name="Text Box 33"/>
          <p:cNvSpPr txBox="1">
            <a:spLocks noChangeArrowheads="1"/>
          </p:cNvSpPr>
          <p:nvPr/>
        </p:nvSpPr>
        <p:spPr bwMode="auto">
          <a:xfrm>
            <a:off x="2971800" y="2209800"/>
            <a:ext cx="3962400" cy="366713"/>
          </a:xfrm>
          <a:prstGeom prst="rect">
            <a:avLst/>
          </a:prstGeom>
          <a:noFill/>
          <a:ln w="9525">
            <a:noFill/>
            <a:miter lim="800000"/>
            <a:headEnd/>
            <a:tailEnd/>
          </a:ln>
        </p:spPr>
        <p:txBody>
          <a:bodyPr>
            <a:spAutoFit/>
          </a:bodyPr>
          <a:lstStyle/>
          <a:p>
            <a:pPr>
              <a:spcBef>
                <a:spcPct val="50000"/>
              </a:spcBef>
            </a:pPr>
            <a:endParaRPr lang="en-US"/>
          </a:p>
        </p:txBody>
      </p:sp>
      <p:sp>
        <p:nvSpPr>
          <p:cNvPr id="15364" name="Text Box 134"/>
          <p:cNvSpPr txBox="1">
            <a:spLocks noChangeArrowheads="1"/>
          </p:cNvSpPr>
          <p:nvPr/>
        </p:nvSpPr>
        <p:spPr bwMode="auto">
          <a:xfrm>
            <a:off x="1066800" y="3200400"/>
            <a:ext cx="1371600" cy="366713"/>
          </a:xfrm>
          <a:prstGeom prst="rect">
            <a:avLst/>
          </a:prstGeom>
          <a:noFill/>
          <a:ln w="9525">
            <a:noFill/>
            <a:miter lim="800000"/>
            <a:headEnd/>
            <a:tailEnd/>
          </a:ln>
        </p:spPr>
        <p:txBody>
          <a:bodyPr>
            <a:spAutoFit/>
          </a:bodyPr>
          <a:lstStyle/>
          <a:p>
            <a:pPr>
              <a:spcBef>
                <a:spcPct val="50000"/>
              </a:spcBef>
            </a:pPr>
            <a:endParaRPr lang="en-US"/>
          </a:p>
        </p:txBody>
      </p:sp>
      <p:graphicFrame>
        <p:nvGraphicFramePr>
          <p:cNvPr id="10911" name="Group 671"/>
          <p:cNvGraphicFramePr>
            <a:graphicFrameLocks noGrp="1"/>
          </p:cNvGraphicFramePr>
          <p:nvPr>
            <p:ph idx="1"/>
          </p:nvPr>
        </p:nvGraphicFramePr>
        <p:xfrm>
          <a:off x="1066800" y="76200"/>
          <a:ext cx="7620000" cy="6705600"/>
        </p:xfrm>
        <a:graphic>
          <a:graphicData uri="http://schemas.openxmlformats.org/drawingml/2006/table">
            <a:tbl>
              <a:tblPr/>
              <a:tblGrid>
                <a:gridCol w="2438400"/>
                <a:gridCol w="914400"/>
                <a:gridCol w="914400"/>
                <a:gridCol w="609600"/>
                <a:gridCol w="2286000"/>
                <a:gridCol w="457200"/>
              </a:tblGrid>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AVAILABLE</a:t>
                      </a: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3FFH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TYPE 255</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FOR USER</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Arial" charset="0"/>
                        </a:rPr>
                        <a:t>...</a:t>
                      </a:r>
                      <a:endParaRPr kumimoji="0" lang="en-US" sz="20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(224)</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080H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TYPE 32</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TYPE 31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RESERVED (27)</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Arial"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014H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TYPE 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TYPE 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010H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INTO   OVERFLOW</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TYPE 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Predefined/</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00CH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INT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Dedicated/Internal</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TYPE 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Interrupts  Pointers</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008H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NON-MASKABLE</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(5)</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TYPE 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004H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SINGLE STEP</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CS Base Address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TYPE 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IP Offset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000H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DIVIDE ERROR</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672"/>
          <p:cNvGrpSpPr>
            <a:grpSpLocks/>
          </p:cNvGrpSpPr>
          <p:nvPr/>
        </p:nvGrpSpPr>
        <p:grpSpPr bwMode="auto">
          <a:xfrm>
            <a:off x="3775075" y="104775"/>
            <a:ext cx="554038" cy="6538913"/>
            <a:chOff x="2378" y="66"/>
            <a:chExt cx="349" cy="4119"/>
          </a:xfrm>
        </p:grpSpPr>
        <p:sp>
          <p:nvSpPr>
            <p:cNvPr id="15488" name="AutoShape 381"/>
            <p:cNvSpPr>
              <a:spLocks/>
            </p:cNvSpPr>
            <p:nvPr/>
          </p:nvSpPr>
          <p:spPr bwMode="auto">
            <a:xfrm>
              <a:off x="2378" y="1785"/>
              <a:ext cx="336" cy="2400"/>
            </a:xfrm>
            <a:prstGeom prst="leftBrace">
              <a:avLst>
                <a:gd name="adj1" fmla="val 59524"/>
                <a:gd name="adj2" fmla="val 50000"/>
              </a:avLst>
            </a:prstGeom>
            <a:noFill/>
            <a:ln w="9525">
              <a:solidFill>
                <a:schemeClr val="tx1"/>
              </a:solidFill>
              <a:round/>
              <a:headEnd/>
              <a:tailEnd/>
            </a:ln>
          </p:spPr>
          <p:txBody>
            <a:bodyPr wrap="none" anchor="ctr"/>
            <a:lstStyle/>
            <a:p>
              <a:endParaRPr lang="en-US"/>
            </a:p>
          </p:txBody>
        </p:sp>
        <p:sp>
          <p:nvSpPr>
            <p:cNvPr id="15489" name="AutoShape 545"/>
            <p:cNvSpPr>
              <a:spLocks/>
            </p:cNvSpPr>
            <p:nvPr/>
          </p:nvSpPr>
          <p:spPr bwMode="auto">
            <a:xfrm>
              <a:off x="2439" y="912"/>
              <a:ext cx="288" cy="816"/>
            </a:xfrm>
            <a:prstGeom prst="leftBrace">
              <a:avLst>
                <a:gd name="adj1" fmla="val 23611"/>
                <a:gd name="adj2" fmla="val 50000"/>
              </a:avLst>
            </a:prstGeom>
            <a:noFill/>
            <a:ln w="9525">
              <a:solidFill>
                <a:schemeClr val="tx1"/>
              </a:solidFill>
              <a:round/>
              <a:headEnd/>
              <a:tailEnd/>
            </a:ln>
          </p:spPr>
          <p:txBody>
            <a:bodyPr wrap="none" anchor="ctr"/>
            <a:lstStyle/>
            <a:p>
              <a:endParaRPr lang="en-US"/>
            </a:p>
          </p:txBody>
        </p:sp>
        <p:sp>
          <p:nvSpPr>
            <p:cNvPr id="15490" name="AutoShape 546"/>
            <p:cNvSpPr>
              <a:spLocks/>
            </p:cNvSpPr>
            <p:nvPr/>
          </p:nvSpPr>
          <p:spPr bwMode="auto">
            <a:xfrm>
              <a:off x="2439" y="66"/>
              <a:ext cx="288" cy="846"/>
            </a:xfrm>
            <a:prstGeom prst="leftBrace">
              <a:avLst>
                <a:gd name="adj1" fmla="val 24479"/>
                <a:gd name="adj2" fmla="val 50000"/>
              </a:avLst>
            </a:prstGeom>
            <a:noFill/>
            <a:ln w="9525">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152400" y="1219200"/>
            <a:ext cx="8915400" cy="5486400"/>
          </a:xfrm>
        </p:spPr>
        <p:txBody>
          <a:bodyPr/>
          <a:lstStyle/>
          <a:p>
            <a:pPr marL="395288" lvl="1" indent="-395288" algn="just">
              <a:buFont typeface="Arial" charset="0"/>
              <a:buChar char="•"/>
            </a:pPr>
            <a:r>
              <a:rPr lang="en-US" smtClean="0">
                <a:latin typeface="Times New Roman" pitchFamily="18" charset="0"/>
                <a:cs typeface="Times New Roman" pitchFamily="18" charset="0"/>
              </a:rPr>
              <a:t>In an 8086 system, each “interrupter” has an id#</a:t>
            </a:r>
          </a:p>
          <a:p>
            <a:pPr marL="395288" lvl="1" indent="-395288" algn="just">
              <a:buFont typeface="Arial" charset="0"/>
              <a:buChar char="•"/>
            </a:pPr>
            <a:r>
              <a:rPr lang="en-US" smtClean="0">
                <a:latin typeface="Times New Roman" pitchFamily="18" charset="0"/>
                <a:cs typeface="Times New Roman" pitchFamily="18" charset="0"/>
              </a:rPr>
              <a:t>8086 treat this id# as interruption type#</a:t>
            </a:r>
          </a:p>
          <a:p>
            <a:pPr marL="395288" lvl="1" indent="-395288" algn="just">
              <a:buFont typeface="Arial" charset="0"/>
              <a:buChar char="•"/>
            </a:pPr>
            <a:r>
              <a:rPr lang="en-US" smtClean="0">
                <a:latin typeface="Times New Roman" pitchFamily="18" charset="0"/>
                <a:cs typeface="Times New Roman" pitchFamily="18" charset="0"/>
              </a:rPr>
              <a:t>after receiving INTR signal, 8086 sends  an INTA signal</a:t>
            </a:r>
          </a:p>
          <a:p>
            <a:pPr marL="395288" lvl="1" indent="-395288" algn="just">
              <a:buFont typeface="Arial" charset="0"/>
              <a:buChar char="•"/>
            </a:pPr>
            <a:r>
              <a:rPr lang="en-US" smtClean="0">
                <a:latin typeface="Times New Roman" pitchFamily="18" charset="0"/>
                <a:cs typeface="Times New Roman" pitchFamily="18" charset="0"/>
              </a:rPr>
              <a:t>after receiving INTA signal, interrupter releases it’s id#, i.e., type# of the interruption.  </a:t>
            </a:r>
          </a:p>
          <a:p>
            <a:pPr algn="just"/>
            <a:r>
              <a:rPr lang="en-US" sz="2800" smtClean="0">
                <a:latin typeface="Times New Roman" pitchFamily="18" charset="0"/>
                <a:cs typeface="Times New Roman" pitchFamily="18" charset="0"/>
              </a:rPr>
              <a:t>8086 multiplies this id# or type# by 4 to produced the desired address in the </a:t>
            </a:r>
            <a:r>
              <a:rPr lang="en-US" sz="2800" b="1" i="1" smtClean="0">
                <a:latin typeface="Times New Roman" pitchFamily="18" charset="0"/>
                <a:cs typeface="Times New Roman" pitchFamily="18" charset="0"/>
              </a:rPr>
              <a:t>vector table</a:t>
            </a:r>
          </a:p>
          <a:p>
            <a:pPr algn="just"/>
            <a:r>
              <a:rPr lang="en-US" sz="2800" smtClean="0">
                <a:latin typeface="Times New Roman" pitchFamily="18" charset="0"/>
                <a:cs typeface="Times New Roman" pitchFamily="18" charset="0"/>
              </a:rPr>
              <a:t>8086 reads 4 bytes of memory starting from this address to get the starting address of ISR</a:t>
            </a:r>
          </a:p>
          <a:p>
            <a:pPr algn="just"/>
            <a:r>
              <a:rPr lang="en-US" sz="2800" smtClean="0">
                <a:latin typeface="Times New Roman" pitchFamily="18" charset="0"/>
                <a:cs typeface="Times New Roman" pitchFamily="18" charset="0"/>
              </a:rPr>
              <a:t>lower 2 byte is loaded in to IP</a:t>
            </a:r>
          </a:p>
          <a:p>
            <a:pPr algn="just"/>
            <a:r>
              <a:rPr lang="en-US" sz="2800" smtClean="0">
                <a:latin typeface="Times New Roman" pitchFamily="18" charset="0"/>
                <a:cs typeface="Times New Roman" pitchFamily="18" charset="0"/>
              </a:rPr>
              <a:t>higher 2 bytes to CS</a:t>
            </a:r>
          </a:p>
        </p:txBody>
      </p:sp>
      <p:sp>
        <p:nvSpPr>
          <p:cNvPr id="16387" name="Rectangle 2"/>
          <p:cNvSpPr>
            <a:spLocks noChangeArrowheads="1"/>
          </p:cNvSpPr>
          <p:nvPr/>
        </p:nvSpPr>
        <p:spPr bwMode="auto">
          <a:xfrm>
            <a:off x="304800" y="0"/>
            <a:ext cx="8610600" cy="1323975"/>
          </a:xfrm>
          <a:prstGeom prst="rect">
            <a:avLst/>
          </a:prstGeom>
          <a:noFill/>
          <a:ln w="9525">
            <a:noFill/>
            <a:miter lim="800000"/>
            <a:headEnd/>
            <a:tailEnd/>
          </a:ln>
        </p:spPr>
        <p:txBody>
          <a:bodyPr>
            <a:spAutoFit/>
          </a:bodyPr>
          <a:lstStyle/>
          <a:p>
            <a:r>
              <a:rPr lang="en-US" sz="4000">
                <a:latin typeface="Times New Roman" pitchFamily="18" charset="0"/>
                <a:cs typeface="Times New Roman" pitchFamily="18" charset="0"/>
              </a:rPr>
              <a:t>How does 8086 get the address of a particular ISR</a:t>
            </a:r>
            <a:r>
              <a:rPr lang="en-US" sz="4000" b="1">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6553200" y="5853112"/>
            <a:ext cx="2133600" cy="365125"/>
          </a:xfrm>
        </p:spPr>
        <p:txBody>
          <a:bodyPr/>
          <a:lstStyle/>
          <a:p>
            <a:fld id="{347A1B42-6116-4271-8A33-B838D0424148}" type="slidenum">
              <a:rPr lang="en-US">
                <a:latin typeface="Times New Roman" pitchFamily="18" charset="0"/>
                <a:cs typeface="Times New Roman" pitchFamily="18" charset="0"/>
              </a:rPr>
              <a:pPr/>
              <a:t>18</a:t>
            </a:fld>
            <a:endParaRPr lang="en-US">
              <a:latin typeface="Times New Roman" pitchFamily="18" charset="0"/>
              <a:cs typeface="Times New Roman" pitchFamily="18" charset="0"/>
            </a:endParaRPr>
          </a:p>
        </p:txBody>
      </p:sp>
      <p:sp>
        <p:nvSpPr>
          <p:cNvPr id="175106" name="Rectangle 2"/>
          <p:cNvSpPr>
            <a:spLocks noGrp="1" noChangeArrowheads="1"/>
          </p:cNvSpPr>
          <p:nvPr>
            <p:ph type="title"/>
          </p:nvPr>
        </p:nvSpPr>
        <p:spPr>
          <a:xfrm>
            <a:off x="457200" y="-228600"/>
            <a:ext cx="8229600" cy="1143000"/>
          </a:xfrm>
        </p:spPr>
        <p:txBody>
          <a:bodyPr/>
          <a:lstStyle/>
          <a:p>
            <a:r>
              <a:rPr lang="en-US" sz="3600" dirty="0">
                <a:latin typeface="Times New Roman" pitchFamily="18" charset="0"/>
                <a:cs typeface="Times New Roman" pitchFamily="18" charset="0"/>
              </a:rPr>
              <a:t>Non-</a:t>
            </a:r>
            <a:r>
              <a:rPr lang="en-US" sz="3600" dirty="0" err="1">
                <a:latin typeface="Times New Roman" pitchFamily="18" charset="0"/>
                <a:cs typeface="Times New Roman" pitchFamily="18" charset="0"/>
              </a:rPr>
              <a:t>Maskable</a:t>
            </a:r>
            <a:r>
              <a:rPr lang="en-US" sz="3600" dirty="0">
                <a:latin typeface="Times New Roman" pitchFamily="18" charset="0"/>
                <a:cs typeface="Times New Roman" pitchFamily="18" charset="0"/>
              </a:rPr>
              <a:t> Interrupt</a:t>
            </a:r>
          </a:p>
        </p:txBody>
      </p:sp>
      <p:sp>
        <p:nvSpPr>
          <p:cNvPr id="175107" name="Rectangle 3"/>
          <p:cNvSpPr>
            <a:spLocks noGrp="1" noChangeArrowheads="1"/>
          </p:cNvSpPr>
          <p:nvPr>
            <p:ph type="body" idx="1"/>
          </p:nvPr>
        </p:nvSpPr>
        <p:spPr>
          <a:xfrm>
            <a:off x="304800" y="1096962"/>
            <a:ext cx="8839200" cy="4525963"/>
          </a:xfrm>
        </p:spPr>
        <p:txBody>
          <a:bodyPr/>
          <a:lstStyle/>
          <a:p>
            <a:pPr>
              <a:lnSpc>
                <a:spcPct val="80000"/>
              </a:lnSpc>
            </a:pPr>
            <a:r>
              <a:rPr lang="en-US" sz="2800" dirty="0">
                <a:latin typeface="Times New Roman" pitchFamily="18" charset="0"/>
                <a:cs typeface="Times New Roman" pitchFamily="18" charset="0"/>
              </a:rPr>
              <a:t>The processor 8086/88 has a non-</a:t>
            </a:r>
            <a:r>
              <a:rPr lang="en-US" sz="2800" dirty="0" err="1">
                <a:latin typeface="Times New Roman" pitchFamily="18" charset="0"/>
                <a:cs typeface="Times New Roman" pitchFamily="18" charset="0"/>
              </a:rPr>
              <a:t>maskable</a:t>
            </a:r>
            <a:r>
              <a:rPr lang="en-US" sz="2800" dirty="0">
                <a:latin typeface="Times New Roman" pitchFamily="18" charset="0"/>
                <a:cs typeface="Times New Roman" pitchFamily="18" charset="0"/>
              </a:rPr>
              <a:t> interrupt pin (NMI), that has the highest priority among the external interrupts. </a:t>
            </a:r>
          </a:p>
          <a:p>
            <a:pPr>
              <a:lnSpc>
                <a:spcPct val="80000"/>
              </a:lnSpc>
            </a:pPr>
            <a:r>
              <a:rPr lang="en-US" sz="2800" dirty="0">
                <a:latin typeface="Times New Roman" pitchFamily="18" charset="0"/>
                <a:cs typeface="Times New Roman" pitchFamily="18" charset="0"/>
              </a:rPr>
              <a:t>TRAP is an internal interrupt having the highest priority among the interrupts except the Divide by zero (Type-0) exception.</a:t>
            </a:r>
          </a:p>
          <a:p>
            <a:pPr>
              <a:lnSpc>
                <a:spcPct val="80000"/>
              </a:lnSpc>
            </a:pPr>
            <a:r>
              <a:rPr lang="en-US" sz="2800" dirty="0">
                <a:latin typeface="Times New Roman" pitchFamily="18" charset="0"/>
                <a:cs typeface="Times New Roman" pitchFamily="18" charset="0"/>
              </a:rPr>
              <a:t>The NMI pin should remain high for at least </a:t>
            </a:r>
            <a:r>
              <a:rPr lang="en-US" sz="2800" dirty="0" smtClean="0">
                <a:latin typeface="Times New Roman" pitchFamily="18" charset="0"/>
                <a:cs typeface="Times New Roman" pitchFamily="18" charset="0"/>
              </a:rPr>
              <a:t>two </a:t>
            </a:r>
            <a:r>
              <a:rPr lang="en-US" sz="2800" dirty="0">
                <a:latin typeface="Times New Roman" pitchFamily="18" charset="0"/>
                <a:cs typeface="Times New Roman" pitchFamily="18" charset="0"/>
              </a:rPr>
              <a:t>clock cycles and need not synchronized with the clock for being sensed. </a:t>
            </a:r>
          </a:p>
          <a:p>
            <a:pPr>
              <a:lnSpc>
                <a:spcPct val="80000"/>
              </a:lnSpc>
            </a:pPr>
            <a:r>
              <a:rPr lang="en-US" sz="2800" dirty="0">
                <a:latin typeface="Times New Roman" pitchFamily="18" charset="0"/>
                <a:cs typeface="Times New Roman" pitchFamily="18" charset="0"/>
              </a:rPr>
              <a:t>When the NMI is activated, the current instruction being executed is completed and then the NMI is served. </a:t>
            </a:r>
          </a:p>
          <a:p>
            <a:pPr>
              <a:lnSpc>
                <a:spcPct val="80000"/>
              </a:lnSpc>
            </a:pPr>
            <a:r>
              <a:rPr lang="en-US" sz="2800" dirty="0">
                <a:latin typeface="Times New Roman" pitchFamily="18" charset="0"/>
                <a:cs typeface="Times New Roman" pitchFamily="18" charset="0"/>
              </a:rPr>
              <a:t>In case of string type instructions, this interrupt will be served only after the complete string has been manipulated.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1B6D122-732B-4F1F-A799-228E9EC9E192}" type="slidenum">
              <a:rPr lang="en-US">
                <a:latin typeface="Times New Roman" pitchFamily="18" charset="0"/>
                <a:cs typeface="Times New Roman" pitchFamily="18" charset="0"/>
              </a:rPr>
              <a:pPr/>
              <a:t>19</a:t>
            </a:fld>
            <a:endParaRPr lang="en-US">
              <a:latin typeface="Times New Roman" pitchFamily="18" charset="0"/>
              <a:cs typeface="Times New Roman" pitchFamily="18" charset="0"/>
            </a:endParaRPr>
          </a:p>
        </p:txBody>
      </p:sp>
      <p:sp>
        <p:nvSpPr>
          <p:cNvPr id="176130" name="Rectangle 2"/>
          <p:cNvSpPr>
            <a:spLocks noGrp="1" noChangeArrowheads="1"/>
          </p:cNvSpPr>
          <p:nvPr>
            <p:ph type="title"/>
          </p:nvPr>
        </p:nvSpPr>
        <p:spPr>
          <a:xfrm>
            <a:off x="457200" y="0"/>
            <a:ext cx="8229600" cy="1143000"/>
          </a:xfrm>
        </p:spPr>
        <p:txBody>
          <a:bodyPr/>
          <a:lstStyle/>
          <a:p>
            <a:r>
              <a:rPr lang="en-US" sz="3600" dirty="0" err="1">
                <a:latin typeface="Times New Roman" pitchFamily="18" charset="0"/>
                <a:cs typeface="Times New Roman" pitchFamily="18" charset="0"/>
              </a:rPr>
              <a:t>Maskable</a:t>
            </a:r>
            <a:r>
              <a:rPr lang="en-US" sz="3600" dirty="0">
                <a:latin typeface="Times New Roman" pitchFamily="18" charset="0"/>
                <a:cs typeface="Times New Roman" pitchFamily="18" charset="0"/>
              </a:rPr>
              <a:t> Interrupt</a:t>
            </a:r>
          </a:p>
        </p:txBody>
      </p:sp>
      <p:sp>
        <p:nvSpPr>
          <p:cNvPr id="176131" name="Rectangle 3"/>
          <p:cNvSpPr>
            <a:spLocks noGrp="1" noChangeArrowheads="1"/>
          </p:cNvSpPr>
          <p:nvPr>
            <p:ph type="body" idx="1"/>
          </p:nvPr>
        </p:nvSpPr>
        <p:spPr>
          <a:xfrm>
            <a:off x="152400" y="1066800"/>
            <a:ext cx="8763000" cy="5059363"/>
          </a:xfrm>
        </p:spPr>
        <p:txBody>
          <a:bodyPr/>
          <a:lstStyle/>
          <a:p>
            <a:pPr>
              <a:lnSpc>
                <a:spcPct val="80000"/>
              </a:lnSpc>
            </a:pPr>
            <a:r>
              <a:rPr lang="en-US" sz="2400" dirty="0">
                <a:latin typeface="Times New Roman" pitchFamily="18" charset="0"/>
                <a:cs typeface="Times New Roman" pitchFamily="18" charset="0"/>
              </a:rPr>
              <a:t>The processor 8086/88 also provides a pin INTR that has lower priority as compared to NMI. </a:t>
            </a:r>
          </a:p>
          <a:p>
            <a:pPr>
              <a:lnSpc>
                <a:spcPct val="80000"/>
              </a:lnSpc>
            </a:pPr>
            <a:r>
              <a:rPr lang="en-US" sz="2400" dirty="0">
                <a:latin typeface="Times New Roman" pitchFamily="18" charset="0"/>
                <a:cs typeface="Times New Roman" pitchFamily="18" charset="0"/>
              </a:rPr>
              <a:t>Further the priorities within the INTR types are decided by the type of the INTR signal that is to be passed to the processor via data bus by some external device like the programmable interrupt controller. </a:t>
            </a:r>
          </a:p>
          <a:p>
            <a:pPr>
              <a:lnSpc>
                <a:spcPct val="80000"/>
              </a:lnSpc>
            </a:pPr>
            <a:r>
              <a:rPr lang="en-US" sz="2400" dirty="0">
                <a:latin typeface="Times New Roman" pitchFamily="18" charset="0"/>
                <a:cs typeface="Times New Roman" pitchFamily="18" charset="0"/>
              </a:rPr>
              <a:t>The INTR signal is level triggered and can be masked by resetting the interrupt flag. </a:t>
            </a:r>
          </a:p>
          <a:p>
            <a:pPr>
              <a:lnSpc>
                <a:spcPct val="80000"/>
              </a:lnSpc>
            </a:pPr>
            <a:r>
              <a:rPr lang="en-US" sz="2400" dirty="0">
                <a:latin typeface="Times New Roman" pitchFamily="18" charset="0"/>
                <a:cs typeface="Times New Roman" pitchFamily="18" charset="0"/>
              </a:rPr>
              <a:t>It is internally synchronized with the transition of the clock. For the INTR signal, to be responded to in the next instruction cycle, it must go high in the last clock cycle of the current instruction or before that. </a:t>
            </a:r>
          </a:p>
          <a:p>
            <a:pPr>
              <a:lnSpc>
                <a:spcPct val="80000"/>
              </a:lnSpc>
            </a:pPr>
            <a:r>
              <a:rPr lang="en-US" sz="2400" dirty="0">
                <a:latin typeface="Times New Roman" pitchFamily="18" charset="0"/>
                <a:cs typeface="Times New Roman" pitchFamily="18" charset="0"/>
              </a:rPr>
              <a:t>The INTR requests appearing after the last clock cycle of the current instruction will be responded to after the execution of the next instruction. </a:t>
            </a:r>
          </a:p>
          <a:p>
            <a:pPr>
              <a:lnSpc>
                <a:spcPct val="80000"/>
              </a:lnSpc>
            </a:pPr>
            <a:r>
              <a:rPr lang="en-US" sz="2400" dirty="0">
                <a:latin typeface="Times New Roman" pitchFamily="18" charset="0"/>
                <a:cs typeface="Times New Roman" pitchFamily="18" charset="0"/>
              </a:rPr>
              <a:t>The status of the pending interrupts is checked at the end of each instruction cycle.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mtClean="0">
                <a:latin typeface="Times New Roman" pitchFamily="18" charset="0"/>
                <a:cs typeface="Times New Roman" pitchFamily="18" charset="0"/>
              </a:rPr>
              <a:t>What is an interrupt?</a:t>
            </a:r>
          </a:p>
        </p:txBody>
      </p:sp>
      <p:sp>
        <p:nvSpPr>
          <p:cNvPr id="4099" name="Rectangle 3"/>
          <p:cNvSpPr>
            <a:spLocks noGrp="1" noChangeArrowheads="1"/>
          </p:cNvSpPr>
          <p:nvPr>
            <p:ph type="body" idx="1"/>
          </p:nvPr>
        </p:nvSpPr>
        <p:spPr>
          <a:xfrm>
            <a:off x="457200" y="1600200"/>
            <a:ext cx="8382000" cy="4525963"/>
          </a:xfrm>
        </p:spPr>
        <p:txBody>
          <a:bodyPr/>
          <a:lstStyle/>
          <a:p>
            <a:r>
              <a:rPr lang="en-US" smtClean="0">
                <a:latin typeface="Times New Roman" pitchFamily="18" charset="0"/>
                <a:cs typeface="Times New Roman" pitchFamily="18" charset="0"/>
              </a:rPr>
              <a:t>capability to suspend the execution of running program and execution of another program to fulfill specific requirement upon request</a:t>
            </a:r>
          </a:p>
          <a:p>
            <a:endParaRPr lang="en-US" smtClean="0">
              <a:latin typeface="Times New Roman" pitchFamily="18" charset="0"/>
              <a:cs typeface="Times New Roman" pitchFamily="18" charset="0"/>
            </a:endParaRPr>
          </a:p>
          <a:p>
            <a:r>
              <a:rPr lang="en-US" smtClean="0">
                <a:latin typeface="Times New Roman" pitchFamily="18" charset="0"/>
                <a:cs typeface="Times New Roman" pitchFamily="18" charset="0"/>
              </a:rPr>
              <a:t>after finishing the second program, automatically return to the first program and start execution from where it was left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6553200" y="5853112"/>
            <a:ext cx="2133600" cy="365125"/>
          </a:xfrm>
        </p:spPr>
        <p:txBody>
          <a:bodyPr/>
          <a:lstStyle/>
          <a:p>
            <a:fld id="{AEC9F2E4-9A2C-45D9-95E1-162F352F9417}" type="slidenum">
              <a:rPr lang="en-US"/>
              <a:pPr/>
              <a:t>20</a:t>
            </a:fld>
            <a:endParaRPr lang="en-US"/>
          </a:p>
        </p:txBody>
      </p:sp>
      <p:sp>
        <p:nvSpPr>
          <p:cNvPr id="178178" name="Rectangle 2"/>
          <p:cNvSpPr>
            <a:spLocks noGrp="1" noChangeArrowheads="1"/>
          </p:cNvSpPr>
          <p:nvPr>
            <p:ph type="title"/>
          </p:nvPr>
        </p:nvSpPr>
        <p:spPr>
          <a:xfrm>
            <a:off x="457200" y="-228600"/>
            <a:ext cx="8229600" cy="1143000"/>
          </a:xfrm>
        </p:spPr>
        <p:txBody>
          <a:bodyPr/>
          <a:lstStyle/>
          <a:p>
            <a:r>
              <a:rPr lang="en-US" sz="3600"/>
              <a:t>Maskable Interrupt</a:t>
            </a:r>
          </a:p>
        </p:txBody>
      </p:sp>
      <p:sp>
        <p:nvSpPr>
          <p:cNvPr id="178179" name="Rectangle 3"/>
          <p:cNvSpPr>
            <a:spLocks noGrp="1" noChangeArrowheads="1"/>
          </p:cNvSpPr>
          <p:nvPr>
            <p:ph type="body" idx="1"/>
          </p:nvPr>
        </p:nvSpPr>
        <p:spPr>
          <a:xfrm>
            <a:off x="228600" y="1096962"/>
            <a:ext cx="8915400" cy="4525963"/>
          </a:xfrm>
        </p:spPr>
        <p:txBody>
          <a:bodyPr/>
          <a:lstStyle/>
          <a:p>
            <a:pPr>
              <a:lnSpc>
                <a:spcPct val="80000"/>
              </a:lnSpc>
            </a:pPr>
            <a:r>
              <a:rPr lang="en-US" sz="2800" dirty="0"/>
              <a:t>If the IF is set, the processor is ready to respond to any INTR interrupt if the IF is reset, the processor will not serve any interrupt appearing at this pin. </a:t>
            </a:r>
          </a:p>
          <a:p>
            <a:pPr>
              <a:lnSpc>
                <a:spcPct val="80000"/>
              </a:lnSpc>
            </a:pPr>
            <a:r>
              <a:rPr lang="en-US" sz="2800" dirty="0"/>
              <a:t>However, once the processor responds to an INTR signal, the IF is automatically reset. </a:t>
            </a:r>
          </a:p>
          <a:p>
            <a:pPr>
              <a:lnSpc>
                <a:spcPct val="80000"/>
              </a:lnSpc>
            </a:pPr>
            <a:r>
              <a:rPr lang="en-US" sz="2800" dirty="0"/>
              <a:t>If one wants the processor to further respond to any type of INTR signal, the IF should again be set. </a:t>
            </a:r>
          </a:p>
          <a:p>
            <a:pPr>
              <a:lnSpc>
                <a:spcPct val="80000"/>
              </a:lnSpc>
            </a:pPr>
            <a:r>
              <a:rPr lang="en-US" sz="2800" dirty="0"/>
              <a:t>The interrupt acknowledge sequence is as shown in figure.</a:t>
            </a:r>
          </a:p>
          <a:p>
            <a:pPr>
              <a:lnSpc>
                <a:spcPct val="80000"/>
              </a:lnSpc>
            </a:pPr>
            <a:r>
              <a:rPr lang="en-US" sz="2800" dirty="0"/>
              <a:t>Suppose the external signal interrupts the processor and the pin LOCK bar goes low at the trailing edge of the first ALE pulse that appears after the interrupt signal preventing the use of bus for any other purpose.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B0FCD50-74C2-4EC4-9B04-B9C69A5EB79F}" type="slidenum">
              <a:rPr lang="en-US"/>
              <a:pPr/>
              <a:t>21</a:t>
            </a:fld>
            <a:endParaRPr lang="en-US"/>
          </a:p>
        </p:txBody>
      </p:sp>
      <p:sp>
        <p:nvSpPr>
          <p:cNvPr id="179202" name="Rectangle 2"/>
          <p:cNvSpPr>
            <a:spLocks noGrp="1" noChangeArrowheads="1"/>
          </p:cNvSpPr>
          <p:nvPr>
            <p:ph type="title"/>
          </p:nvPr>
        </p:nvSpPr>
        <p:spPr>
          <a:xfrm>
            <a:off x="457200" y="-152400"/>
            <a:ext cx="8229600" cy="1143000"/>
          </a:xfrm>
        </p:spPr>
        <p:txBody>
          <a:bodyPr/>
          <a:lstStyle/>
          <a:p>
            <a:r>
              <a:rPr lang="en-US" sz="3600" dirty="0" err="1"/>
              <a:t>Maskable</a:t>
            </a:r>
            <a:r>
              <a:rPr lang="en-US" sz="3600" dirty="0"/>
              <a:t> Interrupt</a:t>
            </a:r>
          </a:p>
        </p:txBody>
      </p:sp>
      <p:sp>
        <p:nvSpPr>
          <p:cNvPr id="179203" name="Rectangle 3"/>
          <p:cNvSpPr>
            <a:spLocks noGrp="1" noChangeArrowheads="1"/>
          </p:cNvSpPr>
          <p:nvPr>
            <p:ph type="body" idx="1"/>
          </p:nvPr>
        </p:nvSpPr>
        <p:spPr>
          <a:xfrm>
            <a:off x="304800" y="838200"/>
            <a:ext cx="8610600" cy="5287963"/>
          </a:xfrm>
        </p:spPr>
        <p:txBody>
          <a:bodyPr/>
          <a:lstStyle/>
          <a:p>
            <a:pPr>
              <a:lnSpc>
                <a:spcPct val="80000"/>
              </a:lnSpc>
            </a:pPr>
            <a:r>
              <a:rPr lang="en-US" sz="2800" dirty="0"/>
              <a:t>The pin LOCK bar remains low till the start of next machine cycle. </a:t>
            </a:r>
          </a:p>
          <a:p>
            <a:pPr>
              <a:lnSpc>
                <a:spcPct val="80000"/>
              </a:lnSpc>
            </a:pPr>
            <a:r>
              <a:rPr lang="en-US" sz="2800" dirty="0"/>
              <a:t>When trailing the trailing edge of the LOCK bar, the INTA goes low and remains low for two clock states before returning back to the high state.</a:t>
            </a:r>
          </a:p>
          <a:p>
            <a:pPr>
              <a:lnSpc>
                <a:spcPct val="80000"/>
              </a:lnSpc>
            </a:pPr>
            <a:r>
              <a:rPr lang="en-US" sz="2800" dirty="0"/>
              <a:t>It remains high till the start of the next machine cycle i.e. next trailing edge of ALE.</a:t>
            </a:r>
          </a:p>
          <a:p>
            <a:pPr>
              <a:lnSpc>
                <a:spcPct val="80000"/>
              </a:lnSpc>
            </a:pPr>
            <a:r>
              <a:rPr lang="en-US" sz="2800" dirty="0"/>
              <a:t>Then INTA again goes low, remains low for the two states before returning to the high state. </a:t>
            </a:r>
          </a:p>
          <a:p>
            <a:pPr>
              <a:lnSpc>
                <a:spcPct val="80000"/>
              </a:lnSpc>
            </a:pPr>
            <a:r>
              <a:rPr lang="en-US" sz="2800" dirty="0"/>
              <a:t>The first trailing edge of ALE floats the bus AD0  - to - AD7, while second trailing edge prepares the bus to accept the type of interrupt. </a:t>
            </a:r>
          </a:p>
          <a:p>
            <a:pPr>
              <a:lnSpc>
                <a:spcPct val="80000"/>
              </a:lnSpc>
            </a:pPr>
            <a:r>
              <a:rPr lang="en-US" sz="2800" dirty="0"/>
              <a:t>The type of interrupt remains on the bus for a period of two cycles.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44036F8-98CE-45A5-B107-2D312A050F14}" type="slidenum">
              <a:rPr lang="en-US">
                <a:latin typeface="Times New Roman" pitchFamily="18" charset="0"/>
                <a:cs typeface="Times New Roman" pitchFamily="18" charset="0"/>
              </a:rPr>
              <a:pPr/>
              <a:t>22</a:t>
            </a:fld>
            <a:endParaRPr lang="en-US">
              <a:latin typeface="Times New Roman" pitchFamily="18" charset="0"/>
              <a:cs typeface="Times New Roman" pitchFamily="18" charset="0"/>
            </a:endParaRPr>
          </a:p>
        </p:txBody>
      </p:sp>
      <p:sp>
        <p:nvSpPr>
          <p:cNvPr id="180226" name="Rectangle 2"/>
          <p:cNvSpPr>
            <a:spLocks noGrp="1" noChangeArrowheads="1"/>
          </p:cNvSpPr>
          <p:nvPr>
            <p:ph type="title"/>
          </p:nvPr>
        </p:nvSpPr>
        <p:spPr>
          <a:xfrm>
            <a:off x="457200" y="0"/>
            <a:ext cx="8229600" cy="1143000"/>
          </a:xfrm>
        </p:spPr>
        <p:txBody>
          <a:bodyPr/>
          <a:lstStyle/>
          <a:p>
            <a:r>
              <a:rPr lang="en-US" sz="3600" dirty="0" err="1">
                <a:latin typeface="Times New Roman" pitchFamily="18" charset="0"/>
                <a:cs typeface="Times New Roman" pitchFamily="18" charset="0"/>
              </a:rPr>
              <a:t>Maskable</a:t>
            </a:r>
            <a:r>
              <a:rPr lang="en-US" sz="3600" dirty="0">
                <a:latin typeface="Times New Roman" pitchFamily="18" charset="0"/>
                <a:cs typeface="Times New Roman" pitchFamily="18" charset="0"/>
              </a:rPr>
              <a:t> Interrupt</a:t>
            </a:r>
          </a:p>
        </p:txBody>
      </p:sp>
      <p:sp>
        <p:nvSpPr>
          <p:cNvPr id="180227" name="Rectangle 3"/>
          <p:cNvSpPr>
            <a:spLocks noGrp="1" noChangeArrowheads="1"/>
          </p:cNvSpPr>
          <p:nvPr>
            <p:ph type="body" idx="1"/>
          </p:nvPr>
        </p:nvSpPr>
        <p:spPr>
          <a:xfrm>
            <a:off x="304800" y="1143000"/>
            <a:ext cx="8839200" cy="457200"/>
          </a:xfrm>
        </p:spPr>
        <p:txBody>
          <a:bodyPr/>
          <a:lstStyle/>
          <a:p>
            <a:pPr>
              <a:lnSpc>
                <a:spcPct val="80000"/>
              </a:lnSpc>
              <a:buFontTx/>
              <a:buNone/>
            </a:pPr>
            <a:r>
              <a:rPr lang="en-US" sz="2000">
                <a:solidFill>
                  <a:srgbClr val="FF3300"/>
                </a:solidFill>
                <a:latin typeface="Times New Roman" pitchFamily="18" charset="0"/>
                <a:cs typeface="Times New Roman" pitchFamily="18" charset="0"/>
              </a:rPr>
              <a:t>Interrupt acknowledge sequence of 8086</a:t>
            </a:r>
          </a:p>
        </p:txBody>
      </p:sp>
      <p:pic>
        <p:nvPicPr>
          <p:cNvPr id="180229" name="Picture 5"/>
          <p:cNvPicPr>
            <a:picLocks noChangeAspect="1" noChangeArrowheads="1"/>
          </p:cNvPicPr>
          <p:nvPr/>
        </p:nvPicPr>
        <p:blipFill>
          <a:blip r:embed="rId2"/>
          <a:srcRect/>
          <a:stretch>
            <a:fillRect/>
          </a:stretch>
        </p:blipFill>
        <p:spPr bwMode="auto">
          <a:xfrm>
            <a:off x="1066800" y="1736725"/>
            <a:ext cx="7315200" cy="377240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C99EAE82-3CB8-4370-A87D-F47CAD23EA0F}" type="slidenum">
              <a:rPr lang="en-US"/>
              <a:pPr/>
              <a:t>23</a:t>
            </a:fld>
            <a:endParaRPr lang="en-US"/>
          </a:p>
        </p:txBody>
      </p:sp>
      <p:sp>
        <p:nvSpPr>
          <p:cNvPr id="183298" name="Rectangle 2"/>
          <p:cNvSpPr>
            <a:spLocks noGrp="1" noChangeArrowheads="1"/>
          </p:cNvSpPr>
          <p:nvPr>
            <p:ph type="title"/>
          </p:nvPr>
        </p:nvSpPr>
        <p:spPr>
          <a:xfrm>
            <a:off x="152400" y="76200"/>
            <a:ext cx="8839200" cy="304800"/>
          </a:xfrm>
        </p:spPr>
        <p:txBody>
          <a:bodyPr/>
          <a:lstStyle/>
          <a:p>
            <a:r>
              <a:rPr lang="en-US" sz="2800" b="1" dirty="0">
                <a:latin typeface="Times New Roman" pitchFamily="18" charset="0"/>
                <a:cs typeface="Times New Roman" pitchFamily="18" charset="0"/>
              </a:rPr>
              <a:t>Interrupt Programming</a:t>
            </a:r>
          </a:p>
        </p:txBody>
      </p:sp>
      <p:grpSp>
        <p:nvGrpSpPr>
          <p:cNvPr id="2" name="Group 17"/>
          <p:cNvGrpSpPr>
            <a:grpSpLocks/>
          </p:cNvGrpSpPr>
          <p:nvPr/>
        </p:nvGrpSpPr>
        <p:grpSpPr bwMode="auto">
          <a:xfrm>
            <a:off x="152400" y="417513"/>
            <a:ext cx="8763000" cy="6376987"/>
            <a:chOff x="96" y="263"/>
            <a:chExt cx="5520" cy="4017"/>
          </a:xfrm>
        </p:grpSpPr>
        <p:grpSp>
          <p:nvGrpSpPr>
            <p:cNvPr id="3" name="Group 10"/>
            <p:cNvGrpSpPr>
              <a:grpSpLocks/>
            </p:cNvGrpSpPr>
            <p:nvPr/>
          </p:nvGrpSpPr>
          <p:grpSpPr bwMode="auto">
            <a:xfrm>
              <a:off x="96" y="263"/>
              <a:ext cx="4032" cy="4017"/>
              <a:chOff x="960" y="303"/>
              <a:chExt cx="4032" cy="4017"/>
            </a:xfrm>
          </p:grpSpPr>
          <p:pic>
            <p:nvPicPr>
              <p:cNvPr id="183300" name="Picture 4"/>
              <p:cNvPicPr>
                <a:picLocks noChangeAspect="1" noChangeArrowheads="1"/>
              </p:cNvPicPr>
              <p:nvPr/>
            </p:nvPicPr>
            <p:blipFill>
              <a:blip r:embed="rId2"/>
              <a:srcRect/>
              <a:stretch>
                <a:fillRect/>
              </a:stretch>
            </p:blipFill>
            <p:spPr bwMode="auto">
              <a:xfrm>
                <a:off x="960" y="303"/>
                <a:ext cx="4032" cy="609"/>
              </a:xfrm>
              <a:prstGeom prst="rect">
                <a:avLst/>
              </a:prstGeom>
              <a:noFill/>
              <a:ln w="9525">
                <a:noFill/>
                <a:miter lim="800000"/>
                <a:headEnd/>
                <a:tailEnd/>
              </a:ln>
              <a:effectLst/>
            </p:spPr>
          </p:pic>
          <p:pic>
            <p:nvPicPr>
              <p:cNvPr id="183301" name="Picture 5"/>
              <p:cNvPicPr>
                <a:picLocks noChangeAspect="1" noChangeArrowheads="1"/>
              </p:cNvPicPr>
              <p:nvPr/>
            </p:nvPicPr>
            <p:blipFill>
              <a:blip r:embed="rId3"/>
              <a:srcRect/>
              <a:stretch>
                <a:fillRect/>
              </a:stretch>
            </p:blipFill>
            <p:spPr bwMode="auto">
              <a:xfrm>
                <a:off x="1248" y="869"/>
                <a:ext cx="3744" cy="3451"/>
              </a:xfrm>
              <a:prstGeom prst="rect">
                <a:avLst/>
              </a:prstGeom>
              <a:noFill/>
              <a:ln w="9525">
                <a:noFill/>
                <a:miter lim="800000"/>
                <a:headEnd/>
                <a:tailEnd/>
              </a:ln>
              <a:effectLst/>
            </p:spPr>
          </p:pic>
          <p:grpSp>
            <p:nvGrpSpPr>
              <p:cNvPr id="4" name="Group 8"/>
              <p:cNvGrpSpPr>
                <a:grpSpLocks/>
              </p:cNvGrpSpPr>
              <p:nvPr/>
            </p:nvGrpSpPr>
            <p:grpSpPr bwMode="auto">
              <a:xfrm>
                <a:off x="960" y="336"/>
                <a:ext cx="4032" cy="3984"/>
                <a:chOff x="528" y="336"/>
                <a:chExt cx="4800" cy="3984"/>
              </a:xfrm>
            </p:grpSpPr>
            <p:sp>
              <p:nvSpPr>
                <p:cNvPr id="183302" name="Rectangle 6"/>
                <p:cNvSpPr>
                  <a:spLocks noChangeArrowheads="1"/>
                </p:cNvSpPr>
                <p:nvPr/>
              </p:nvSpPr>
              <p:spPr bwMode="auto">
                <a:xfrm>
                  <a:off x="528" y="336"/>
                  <a:ext cx="4800" cy="480"/>
                </a:xfrm>
                <a:prstGeom prst="rect">
                  <a:avLst/>
                </a:prstGeom>
                <a:noFill/>
                <a:ln w="9525">
                  <a:solidFill>
                    <a:schemeClr val="tx1"/>
                  </a:solidFill>
                  <a:miter lim="800000"/>
                  <a:headEnd/>
                  <a:tailEnd/>
                </a:ln>
                <a:effectLst/>
              </p:spPr>
              <p:txBody>
                <a:bodyPr wrap="none" anchor="ctr"/>
                <a:lstStyle/>
                <a:p>
                  <a:endParaRPr lang="en-US"/>
                </a:p>
              </p:txBody>
            </p:sp>
            <p:sp>
              <p:nvSpPr>
                <p:cNvPr id="183303" name="Rectangle 7"/>
                <p:cNvSpPr>
                  <a:spLocks noChangeArrowheads="1"/>
                </p:cNvSpPr>
                <p:nvPr/>
              </p:nvSpPr>
              <p:spPr bwMode="auto">
                <a:xfrm>
                  <a:off x="528" y="816"/>
                  <a:ext cx="4800" cy="3504"/>
                </a:xfrm>
                <a:prstGeom prst="rect">
                  <a:avLst/>
                </a:prstGeom>
                <a:noFill/>
                <a:ln w="9525">
                  <a:solidFill>
                    <a:schemeClr val="tx1"/>
                  </a:solidFill>
                  <a:miter lim="800000"/>
                  <a:headEnd/>
                  <a:tailEnd/>
                </a:ln>
                <a:effectLst/>
              </p:spPr>
              <p:txBody>
                <a:bodyPr wrap="none" anchor="ctr"/>
                <a:lstStyle/>
                <a:p>
                  <a:endParaRPr lang="en-US"/>
                </a:p>
              </p:txBody>
            </p:sp>
          </p:grpSp>
        </p:grpSp>
        <p:grpSp>
          <p:nvGrpSpPr>
            <p:cNvPr id="5" name="Group 16"/>
            <p:cNvGrpSpPr>
              <a:grpSpLocks/>
            </p:cNvGrpSpPr>
            <p:nvPr/>
          </p:nvGrpSpPr>
          <p:grpSpPr bwMode="auto">
            <a:xfrm>
              <a:off x="4128" y="776"/>
              <a:ext cx="1488" cy="1056"/>
              <a:chOff x="4128" y="2736"/>
              <a:chExt cx="1488" cy="1056"/>
            </a:xfrm>
          </p:grpSpPr>
          <p:pic>
            <p:nvPicPr>
              <p:cNvPr id="183310" name="Picture 14"/>
              <p:cNvPicPr>
                <a:picLocks noChangeAspect="1" noChangeArrowheads="1"/>
              </p:cNvPicPr>
              <p:nvPr/>
            </p:nvPicPr>
            <p:blipFill>
              <a:blip r:embed="rId4"/>
              <a:srcRect/>
              <a:stretch>
                <a:fillRect/>
              </a:stretch>
            </p:blipFill>
            <p:spPr bwMode="auto">
              <a:xfrm>
                <a:off x="4320" y="2880"/>
                <a:ext cx="864" cy="769"/>
              </a:xfrm>
              <a:prstGeom prst="rect">
                <a:avLst/>
              </a:prstGeom>
              <a:noFill/>
              <a:ln w="9525">
                <a:noFill/>
                <a:miter lim="800000"/>
                <a:headEnd/>
                <a:tailEnd/>
              </a:ln>
              <a:effectLst/>
            </p:spPr>
          </p:pic>
          <p:sp>
            <p:nvSpPr>
              <p:cNvPr id="183311" name="Rectangle 15"/>
              <p:cNvSpPr>
                <a:spLocks noChangeArrowheads="1"/>
              </p:cNvSpPr>
              <p:nvPr/>
            </p:nvSpPr>
            <p:spPr bwMode="auto">
              <a:xfrm>
                <a:off x="4128" y="2736"/>
                <a:ext cx="1488" cy="1056"/>
              </a:xfrm>
              <a:prstGeom prst="rect">
                <a:avLst/>
              </a:prstGeom>
              <a:noFill/>
              <a:ln w="9525">
                <a:solidFill>
                  <a:schemeClr val="tx1"/>
                </a:solid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F595EE1-2723-4115-88E3-A0229D4637E1}" type="slidenum">
              <a:rPr lang="en-US">
                <a:latin typeface="Times New Roman" pitchFamily="18" charset="0"/>
                <a:cs typeface="Times New Roman" pitchFamily="18" charset="0"/>
              </a:rPr>
              <a:pPr/>
              <a:t>24</a:t>
            </a:fld>
            <a:endParaRPr lang="en-US">
              <a:latin typeface="Times New Roman" pitchFamily="18" charset="0"/>
              <a:cs typeface="Times New Roman" pitchFamily="18" charset="0"/>
            </a:endParaRPr>
          </a:p>
        </p:txBody>
      </p:sp>
      <p:sp>
        <p:nvSpPr>
          <p:cNvPr id="181250" name="Rectangle 2"/>
          <p:cNvSpPr>
            <a:spLocks noGrp="1" noChangeArrowheads="1"/>
          </p:cNvSpPr>
          <p:nvPr>
            <p:ph type="title"/>
          </p:nvPr>
        </p:nvSpPr>
        <p:spPr>
          <a:xfrm>
            <a:off x="457200" y="-152400"/>
            <a:ext cx="8229600" cy="1143000"/>
          </a:xfrm>
        </p:spPr>
        <p:txBody>
          <a:bodyPr/>
          <a:lstStyle/>
          <a:p>
            <a:r>
              <a:rPr lang="en-US" sz="3600" b="1" dirty="0">
                <a:latin typeface="Times New Roman" pitchFamily="18" charset="0"/>
                <a:cs typeface="Times New Roman" pitchFamily="18" charset="0"/>
              </a:rPr>
              <a:t>Interrupt Programming</a:t>
            </a:r>
          </a:p>
        </p:txBody>
      </p:sp>
      <p:sp>
        <p:nvSpPr>
          <p:cNvPr id="181251" name="Rectangle 3"/>
          <p:cNvSpPr>
            <a:spLocks noGrp="1" noChangeArrowheads="1"/>
          </p:cNvSpPr>
          <p:nvPr>
            <p:ph type="body" idx="1"/>
          </p:nvPr>
        </p:nvSpPr>
        <p:spPr>
          <a:xfrm>
            <a:off x="152400" y="838200"/>
            <a:ext cx="8839200" cy="5791200"/>
          </a:xfrm>
        </p:spPr>
        <p:txBody>
          <a:bodyPr/>
          <a:lstStyle/>
          <a:p>
            <a:pPr>
              <a:lnSpc>
                <a:spcPct val="90000"/>
              </a:lnSpc>
            </a:pPr>
            <a:r>
              <a:rPr lang="en-US" sz="2400">
                <a:latin typeface="Times New Roman" pitchFamily="18" charset="0"/>
                <a:cs typeface="Times New Roman" pitchFamily="18" charset="0"/>
              </a:rPr>
              <a:t>While programming for any type of interrupt, the programmer must, either externally or through the program, set interrupt vector table for that type preferably with the CS and IP addresses of the interrupt service routine. </a:t>
            </a:r>
          </a:p>
          <a:p>
            <a:pPr>
              <a:lnSpc>
                <a:spcPct val="90000"/>
              </a:lnSpc>
            </a:pPr>
            <a:r>
              <a:rPr lang="en-US" sz="2400">
                <a:latin typeface="Times New Roman" pitchFamily="18" charset="0"/>
                <a:cs typeface="Times New Roman" pitchFamily="18" charset="0"/>
              </a:rPr>
              <a:t>The method of defining the interrupt service routine for software as well as hardware is the same. </a:t>
            </a:r>
          </a:p>
          <a:p>
            <a:pPr>
              <a:lnSpc>
                <a:spcPct val="90000"/>
              </a:lnSpc>
            </a:pPr>
            <a:r>
              <a:rPr lang="en-US" sz="2400">
                <a:latin typeface="Times New Roman" pitchFamily="18" charset="0"/>
                <a:cs typeface="Times New Roman" pitchFamily="18" charset="0"/>
              </a:rPr>
              <a:t>To execute the above program, </a:t>
            </a:r>
          </a:p>
          <a:p>
            <a:pPr lvl="1">
              <a:lnSpc>
                <a:spcPct val="90000"/>
              </a:lnSpc>
            </a:pPr>
            <a:r>
              <a:rPr lang="en-US" sz="2400">
                <a:latin typeface="Times New Roman" pitchFamily="18" charset="0"/>
                <a:cs typeface="Times New Roman" pitchFamily="18" charset="0"/>
              </a:rPr>
              <a:t>first assemble it using MASM.EXE, link it using LINK.EXE. </a:t>
            </a:r>
          </a:p>
          <a:p>
            <a:pPr lvl="1">
              <a:lnSpc>
                <a:spcPct val="90000"/>
              </a:lnSpc>
            </a:pPr>
            <a:r>
              <a:rPr lang="en-US" sz="2400">
                <a:latin typeface="Times New Roman" pitchFamily="18" charset="0"/>
                <a:cs typeface="Times New Roman" pitchFamily="18" charset="0"/>
              </a:rPr>
              <a:t>Then execute the above program at a DOS prompt. </a:t>
            </a:r>
          </a:p>
          <a:p>
            <a:pPr lvl="1">
              <a:lnSpc>
                <a:spcPct val="90000"/>
              </a:lnSpc>
            </a:pPr>
            <a:r>
              <a:rPr lang="en-US" sz="2400">
                <a:latin typeface="Times New Roman" pitchFamily="18" charset="0"/>
                <a:cs typeface="Times New Roman" pitchFamily="18" charset="0"/>
              </a:rPr>
              <a:t>After execution, you will find a new file RESULT in the directory. </a:t>
            </a:r>
          </a:p>
          <a:p>
            <a:pPr lvl="1">
              <a:lnSpc>
                <a:spcPct val="90000"/>
              </a:lnSpc>
            </a:pPr>
            <a:r>
              <a:rPr lang="en-US" sz="2400">
                <a:latin typeface="Times New Roman" pitchFamily="18" charset="0"/>
                <a:cs typeface="Times New Roman" pitchFamily="18" charset="0"/>
              </a:rPr>
              <a:t>Then apply an external pulse to IRQ2 pin of the IBM PC IO channel. </a:t>
            </a:r>
          </a:p>
          <a:p>
            <a:pPr lvl="1">
              <a:lnSpc>
                <a:spcPct val="90000"/>
              </a:lnSpc>
            </a:pPr>
            <a:r>
              <a:rPr lang="en-US" sz="2400">
                <a:latin typeface="Times New Roman" pitchFamily="18" charset="0"/>
                <a:cs typeface="Times New Roman" pitchFamily="18" charset="0"/>
              </a:rPr>
              <a:t>This will again cause the execution of ISR that writes 500 H bytes into the file.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A41F7A45-0921-4B1B-B986-CF69D09D70FA}" type="slidenum">
              <a:rPr lang="en-US">
                <a:latin typeface="Times New Roman" pitchFamily="18" charset="0"/>
                <a:cs typeface="Times New Roman" pitchFamily="18" charset="0"/>
              </a:rPr>
              <a:pPr/>
              <a:t>25</a:t>
            </a:fld>
            <a:endParaRPr lang="en-US">
              <a:latin typeface="Times New Roman" pitchFamily="18" charset="0"/>
              <a:cs typeface="Times New Roman" pitchFamily="18" charset="0"/>
            </a:endParaRPr>
          </a:p>
        </p:txBody>
      </p:sp>
      <p:sp>
        <p:nvSpPr>
          <p:cNvPr id="182274" name="Rectangle 2"/>
          <p:cNvSpPr>
            <a:spLocks noGrp="1" noChangeArrowheads="1"/>
          </p:cNvSpPr>
          <p:nvPr>
            <p:ph type="title"/>
          </p:nvPr>
        </p:nvSpPr>
        <p:spPr>
          <a:xfrm>
            <a:off x="457200" y="-152400"/>
            <a:ext cx="8229600" cy="1143000"/>
          </a:xfrm>
        </p:spPr>
        <p:txBody>
          <a:bodyPr/>
          <a:lstStyle/>
          <a:p>
            <a:r>
              <a:rPr lang="en-US" sz="3600" b="1" dirty="0">
                <a:latin typeface="Times New Roman" pitchFamily="18" charset="0"/>
                <a:cs typeface="Times New Roman" pitchFamily="18" charset="0"/>
              </a:rPr>
              <a:t>Interrupt Programming</a:t>
            </a:r>
          </a:p>
        </p:txBody>
      </p:sp>
      <p:sp>
        <p:nvSpPr>
          <p:cNvPr id="182275" name="Rectangle 3"/>
          <p:cNvSpPr>
            <a:spLocks noGrp="1" noChangeArrowheads="1"/>
          </p:cNvSpPr>
          <p:nvPr>
            <p:ph type="body" idx="1"/>
          </p:nvPr>
        </p:nvSpPr>
        <p:spPr>
          <a:xfrm>
            <a:off x="228600" y="1143000"/>
            <a:ext cx="3429000" cy="533400"/>
          </a:xfrm>
        </p:spPr>
        <p:txBody>
          <a:bodyPr/>
          <a:lstStyle/>
          <a:p>
            <a:pPr>
              <a:lnSpc>
                <a:spcPct val="80000"/>
              </a:lnSpc>
              <a:buFontTx/>
              <a:buNone/>
            </a:pPr>
            <a:r>
              <a:rPr lang="en-US" sz="1600">
                <a:solidFill>
                  <a:srgbClr val="FF3300"/>
                </a:solidFill>
                <a:latin typeface="Times New Roman" pitchFamily="18" charset="0"/>
                <a:cs typeface="Times New Roman" pitchFamily="18" charset="0"/>
              </a:rPr>
              <a:t>Transfer of control during execution </a:t>
            </a:r>
          </a:p>
          <a:p>
            <a:pPr>
              <a:lnSpc>
                <a:spcPct val="80000"/>
              </a:lnSpc>
              <a:buFontTx/>
              <a:buNone/>
            </a:pPr>
            <a:r>
              <a:rPr lang="en-US" sz="1600">
                <a:solidFill>
                  <a:srgbClr val="FF3300"/>
                </a:solidFill>
                <a:latin typeface="Times New Roman" pitchFamily="18" charset="0"/>
                <a:cs typeface="Times New Roman" pitchFamily="18" charset="0"/>
              </a:rPr>
              <a:t>of an interrupt service routine</a:t>
            </a:r>
          </a:p>
        </p:txBody>
      </p:sp>
      <p:pic>
        <p:nvPicPr>
          <p:cNvPr id="182277" name="Picture 5"/>
          <p:cNvPicPr>
            <a:picLocks noChangeAspect="1" noChangeArrowheads="1"/>
          </p:cNvPicPr>
          <p:nvPr/>
        </p:nvPicPr>
        <p:blipFill>
          <a:blip r:embed="rId2"/>
          <a:srcRect/>
          <a:stretch>
            <a:fillRect/>
          </a:stretch>
        </p:blipFill>
        <p:spPr bwMode="auto">
          <a:xfrm>
            <a:off x="3886200" y="838200"/>
            <a:ext cx="4648200" cy="3160713"/>
          </a:xfrm>
          <a:prstGeom prst="rect">
            <a:avLst/>
          </a:prstGeom>
          <a:noFill/>
          <a:ln w="9525">
            <a:noFill/>
            <a:miter lim="800000"/>
            <a:headEnd/>
            <a:tailEnd/>
          </a:ln>
          <a:effectLst/>
        </p:spPr>
      </p:pic>
      <p:pic>
        <p:nvPicPr>
          <p:cNvPr id="182278" name="Picture 6"/>
          <p:cNvPicPr>
            <a:picLocks noChangeAspect="1" noChangeArrowheads="1"/>
          </p:cNvPicPr>
          <p:nvPr/>
        </p:nvPicPr>
        <p:blipFill>
          <a:blip r:embed="rId3"/>
          <a:srcRect/>
          <a:stretch>
            <a:fillRect/>
          </a:stretch>
        </p:blipFill>
        <p:spPr bwMode="auto">
          <a:xfrm>
            <a:off x="2743200" y="4038600"/>
            <a:ext cx="6124575" cy="2497138"/>
          </a:xfrm>
          <a:prstGeom prst="rect">
            <a:avLst/>
          </a:prstGeom>
          <a:noFill/>
          <a:ln w="9525">
            <a:noFill/>
            <a:miter lim="800000"/>
            <a:headEnd/>
            <a:tailEnd/>
          </a:ln>
          <a:effectLst/>
        </p:spPr>
      </p:pic>
      <p:sp>
        <p:nvSpPr>
          <p:cNvPr id="182279" name="Text Box 7"/>
          <p:cNvSpPr txBox="1">
            <a:spLocks noChangeArrowheads="1"/>
          </p:cNvSpPr>
          <p:nvPr/>
        </p:nvSpPr>
        <p:spPr bwMode="auto">
          <a:xfrm>
            <a:off x="228600" y="4876800"/>
            <a:ext cx="2590800" cy="641350"/>
          </a:xfrm>
          <a:prstGeom prst="rect">
            <a:avLst/>
          </a:prstGeom>
          <a:noFill/>
          <a:ln w="9525">
            <a:noFill/>
            <a:miter lim="800000"/>
            <a:headEnd/>
            <a:tailEnd/>
          </a:ln>
          <a:effectLst/>
        </p:spPr>
        <p:txBody>
          <a:bodyPr>
            <a:spAutoFit/>
          </a:bodyPr>
          <a:lstStyle/>
          <a:p>
            <a:pPr algn="l">
              <a:spcBef>
                <a:spcPct val="50000"/>
              </a:spcBef>
            </a:pPr>
            <a:r>
              <a:rPr lang="en-US">
                <a:solidFill>
                  <a:srgbClr val="FF3300"/>
                </a:solidFill>
                <a:latin typeface="Times New Roman" pitchFamily="18" charset="0"/>
                <a:cs typeface="Times New Roman" pitchFamily="18" charset="0"/>
              </a:rPr>
              <a:t>Transfer of control for nested interrupts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4730EAB1-E4B4-4C7A-8AC1-12EDA200570E}" type="slidenum">
              <a:rPr lang="en-US"/>
              <a:pPr/>
              <a:t>26</a:t>
            </a:fld>
            <a:endParaRPr lang="en-US"/>
          </a:p>
        </p:txBody>
      </p:sp>
      <p:sp>
        <p:nvSpPr>
          <p:cNvPr id="185348" name="Rectangle 4"/>
          <p:cNvSpPr>
            <a:spLocks noGrp="1" noChangeArrowheads="1"/>
          </p:cNvSpPr>
          <p:nvPr>
            <p:ph type="title"/>
          </p:nvPr>
        </p:nvSpPr>
        <p:spPr>
          <a:xfrm>
            <a:off x="152400" y="76200"/>
            <a:ext cx="8839200" cy="304800"/>
          </a:xfrm>
          <a:noFill/>
          <a:ln/>
        </p:spPr>
        <p:txBody>
          <a:bodyPr/>
          <a:lstStyle/>
          <a:p>
            <a:r>
              <a:rPr lang="en-US" sz="2800" b="1"/>
              <a:t>Interrupt Programming</a:t>
            </a:r>
          </a:p>
        </p:txBody>
      </p:sp>
      <p:grpSp>
        <p:nvGrpSpPr>
          <p:cNvPr id="2" name="Group 10"/>
          <p:cNvGrpSpPr>
            <a:grpSpLocks/>
          </p:cNvGrpSpPr>
          <p:nvPr/>
        </p:nvGrpSpPr>
        <p:grpSpPr bwMode="auto">
          <a:xfrm>
            <a:off x="0" y="419100"/>
            <a:ext cx="9144000" cy="6172200"/>
            <a:chOff x="0" y="288"/>
            <a:chExt cx="5760" cy="3888"/>
          </a:xfrm>
        </p:grpSpPr>
        <p:pic>
          <p:nvPicPr>
            <p:cNvPr id="185349" name="Picture 5"/>
            <p:cNvPicPr>
              <a:picLocks noChangeAspect="1" noChangeArrowheads="1"/>
            </p:cNvPicPr>
            <p:nvPr/>
          </p:nvPicPr>
          <p:blipFill>
            <a:blip r:embed="rId2"/>
            <a:srcRect/>
            <a:stretch>
              <a:fillRect/>
            </a:stretch>
          </p:blipFill>
          <p:spPr bwMode="auto">
            <a:xfrm>
              <a:off x="0" y="288"/>
              <a:ext cx="4512" cy="3888"/>
            </a:xfrm>
            <a:prstGeom prst="rect">
              <a:avLst/>
            </a:prstGeom>
            <a:noFill/>
            <a:ln w="9525">
              <a:noFill/>
              <a:miter lim="800000"/>
              <a:headEnd/>
              <a:tailEnd/>
            </a:ln>
            <a:effectLst/>
          </p:spPr>
        </p:pic>
        <p:sp>
          <p:nvSpPr>
            <p:cNvPr id="185350" name="Rectangle 6"/>
            <p:cNvSpPr>
              <a:spLocks noChangeArrowheads="1"/>
            </p:cNvSpPr>
            <p:nvPr/>
          </p:nvSpPr>
          <p:spPr bwMode="auto">
            <a:xfrm>
              <a:off x="48" y="288"/>
              <a:ext cx="4464" cy="3888"/>
            </a:xfrm>
            <a:prstGeom prst="rect">
              <a:avLst/>
            </a:prstGeom>
            <a:noFill/>
            <a:ln w="9525">
              <a:solidFill>
                <a:schemeClr val="tx1"/>
              </a:solidFill>
              <a:miter lim="800000"/>
              <a:headEnd/>
              <a:tailEnd/>
            </a:ln>
            <a:effectLst/>
          </p:spPr>
          <p:txBody>
            <a:bodyPr wrap="none" anchor="ctr"/>
            <a:lstStyle/>
            <a:p>
              <a:endParaRPr lang="en-US"/>
            </a:p>
          </p:txBody>
        </p:sp>
        <p:grpSp>
          <p:nvGrpSpPr>
            <p:cNvPr id="3" name="Group 9"/>
            <p:cNvGrpSpPr>
              <a:grpSpLocks/>
            </p:cNvGrpSpPr>
            <p:nvPr/>
          </p:nvGrpSpPr>
          <p:grpSpPr bwMode="auto">
            <a:xfrm>
              <a:off x="4512" y="3360"/>
              <a:ext cx="1248" cy="816"/>
              <a:chOff x="3792" y="3216"/>
              <a:chExt cx="1344" cy="912"/>
            </a:xfrm>
          </p:grpSpPr>
          <p:sp>
            <p:nvSpPr>
              <p:cNvPr id="185351" name="Rectangle 7"/>
              <p:cNvSpPr>
                <a:spLocks noChangeArrowheads="1"/>
              </p:cNvSpPr>
              <p:nvPr/>
            </p:nvSpPr>
            <p:spPr bwMode="auto">
              <a:xfrm>
                <a:off x="3792" y="3216"/>
                <a:ext cx="1344" cy="912"/>
              </a:xfrm>
              <a:prstGeom prst="rect">
                <a:avLst/>
              </a:prstGeom>
              <a:noFill/>
              <a:ln w="9525">
                <a:solidFill>
                  <a:schemeClr val="tx1"/>
                </a:solidFill>
                <a:miter lim="800000"/>
                <a:headEnd/>
                <a:tailEnd/>
              </a:ln>
              <a:effectLst/>
            </p:spPr>
            <p:txBody>
              <a:bodyPr wrap="none" anchor="ctr"/>
              <a:lstStyle/>
              <a:p>
                <a:endParaRPr lang="en-US"/>
              </a:p>
            </p:txBody>
          </p:sp>
          <p:pic>
            <p:nvPicPr>
              <p:cNvPr id="185352" name="Picture 8"/>
              <p:cNvPicPr>
                <a:picLocks noChangeAspect="1" noChangeArrowheads="1"/>
              </p:cNvPicPr>
              <p:nvPr/>
            </p:nvPicPr>
            <p:blipFill>
              <a:blip r:embed="rId3"/>
              <a:srcRect/>
              <a:stretch>
                <a:fillRect/>
              </a:stretch>
            </p:blipFill>
            <p:spPr bwMode="auto">
              <a:xfrm>
                <a:off x="3840" y="3312"/>
                <a:ext cx="1245" cy="771"/>
              </a:xfrm>
              <a:prstGeom prst="rect">
                <a:avLst/>
              </a:prstGeom>
              <a:noFill/>
              <a:ln w="9525">
                <a:noFill/>
                <a:miter lim="800000"/>
                <a:headEnd/>
                <a:tailEnd/>
              </a:ln>
              <a:effectLst/>
            </p:spPr>
          </p:pic>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latin typeface="Times New Roman" pitchFamily="18" charset="0"/>
                <a:cs typeface="Times New Roman" pitchFamily="18" charset="0"/>
              </a:rPr>
              <a:t>Interrupt overview</a:t>
            </a:r>
          </a:p>
        </p:txBody>
      </p:sp>
      <p:sp>
        <p:nvSpPr>
          <p:cNvPr id="5123" name="Rectangle 3"/>
          <p:cNvSpPr>
            <a:spLocks noGrp="1" noChangeArrowheads="1"/>
          </p:cNvSpPr>
          <p:nvPr>
            <p:ph type="body" idx="1"/>
          </p:nvPr>
        </p:nvSpPr>
        <p:spPr>
          <a:xfrm>
            <a:off x="228600" y="1600200"/>
            <a:ext cx="8686800" cy="4495800"/>
          </a:xfrm>
        </p:spPr>
        <p:txBody>
          <a:bodyPr/>
          <a:lstStyle/>
          <a:p>
            <a:pPr algn="just"/>
            <a:r>
              <a:rPr lang="en-US" sz="2800" smtClean="0">
                <a:latin typeface="Times New Roman" pitchFamily="18" charset="0"/>
                <a:cs typeface="Times New Roman" pitchFamily="18" charset="0"/>
              </a:rPr>
              <a:t>Most microprocessors allow normal program execution to be interrupted by some external signal or by a special instruction in the program.</a:t>
            </a:r>
          </a:p>
          <a:p>
            <a:pPr algn="just"/>
            <a:r>
              <a:rPr lang="en-US" sz="2800" smtClean="0">
                <a:latin typeface="Times New Roman" pitchFamily="18" charset="0"/>
                <a:cs typeface="Times New Roman" pitchFamily="18" charset="0"/>
              </a:rPr>
              <a:t>In response to an interrupt, the microprocessor stops executing its current program and calls a procedure which “services” the interrupt. </a:t>
            </a:r>
          </a:p>
          <a:p>
            <a:pPr algn="just"/>
            <a:r>
              <a:rPr lang="en-US" sz="2800" smtClean="0">
                <a:latin typeface="Times New Roman" pitchFamily="18" charset="0"/>
                <a:cs typeface="Times New Roman" pitchFamily="18" charset="0"/>
              </a:rPr>
              <a:t>A special instruction --- IRET --- at the end of interrupt-service procedure returns execution to the interrupted main program.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3B9B24A-2D94-43BB-BCDF-8BA1C5941518}" type="slidenum">
              <a:rPr lang="en-US">
                <a:latin typeface="Times New Roman" pitchFamily="18" charset="0"/>
                <a:cs typeface="Times New Roman" pitchFamily="18" charset="0"/>
              </a:rPr>
              <a:pPr/>
              <a:t>4</a:t>
            </a:fld>
            <a:endParaRPr lang="en-US">
              <a:latin typeface="Times New Roman" pitchFamily="18" charset="0"/>
              <a:cs typeface="Times New Roman" pitchFamily="18" charset="0"/>
            </a:endParaRPr>
          </a:p>
        </p:txBody>
      </p:sp>
      <p:sp>
        <p:nvSpPr>
          <p:cNvPr id="167938" name="Rectangle 2"/>
          <p:cNvSpPr>
            <a:spLocks noGrp="1" noChangeArrowheads="1"/>
          </p:cNvSpPr>
          <p:nvPr>
            <p:ph type="title"/>
          </p:nvPr>
        </p:nvSpPr>
        <p:spPr>
          <a:xfrm>
            <a:off x="457200" y="-76200"/>
            <a:ext cx="8229600" cy="1143000"/>
          </a:xfrm>
        </p:spPr>
        <p:txBody>
          <a:bodyPr/>
          <a:lstStyle/>
          <a:p>
            <a:r>
              <a:rPr lang="en-US" sz="3600" b="1" dirty="0">
                <a:latin typeface="Times New Roman" pitchFamily="18" charset="0"/>
                <a:cs typeface="Times New Roman" pitchFamily="18" charset="0"/>
              </a:rPr>
              <a:t>Interrupt Cycle Of 8086/8088</a:t>
            </a:r>
          </a:p>
        </p:txBody>
      </p:sp>
      <p:sp>
        <p:nvSpPr>
          <p:cNvPr id="167939" name="Rectangle 3"/>
          <p:cNvSpPr>
            <a:spLocks noGrp="1" noChangeArrowheads="1"/>
          </p:cNvSpPr>
          <p:nvPr>
            <p:ph type="body" idx="1"/>
          </p:nvPr>
        </p:nvSpPr>
        <p:spPr>
          <a:xfrm>
            <a:off x="0" y="838200"/>
            <a:ext cx="9144000" cy="5791200"/>
          </a:xfrm>
        </p:spPr>
        <p:txBody>
          <a:bodyPr/>
          <a:lstStyle/>
          <a:p>
            <a:pPr marL="381000" indent="-381000">
              <a:lnSpc>
                <a:spcPct val="80000"/>
              </a:lnSpc>
            </a:pPr>
            <a:r>
              <a:rPr lang="en-US" sz="2400" dirty="0" smtClean="0">
                <a:latin typeface="Times New Roman" pitchFamily="18" charset="0"/>
                <a:cs typeface="Times New Roman" pitchFamily="18" charset="0"/>
              </a:rPr>
              <a:t>Suppose </a:t>
            </a:r>
            <a:r>
              <a:rPr lang="en-US" sz="2400" dirty="0">
                <a:latin typeface="Times New Roman" pitchFamily="18" charset="0"/>
                <a:cs typeface="Times New Roman" pitchFamily="18" charset="0"/>
              </a:rPr>
              <a:t>an external device interrupts the CPU at the interrupt pin, either NMI or INTR of the 8086, while the CPU is executing an instruction of a program then 8086 performs following steps, </a:t>
            </a:r>
          </a:p>
          <a:p>
            <a:pPr marL="804863" lvl="2" indent="-341313">
              <a:lnSpc>
                <a:spcPct val="80000"/>
              </a:lnSpc>
              <a:buFontTx/>
              <a:buAutoNum type="arabicPeriod"/>
            </a:pPr>
            <a:r>
              <a:rPr lang="en-US" dirty="0">
                <a:latin typeface="Times New Roman" pitchFamily="18" charset="0"/>
                <a:cs typeface="Times New Roman" pitchFamily="18" charset="0"/>
              </a:rPr>
              <a:t>The CPU first completes the execution of the current instruction. </a:t>
            </a:r>
          </a:p>
          <a:p>
            <a:pPr marL="804863" lvl="2" indent="-341313">
              <a:lnSpc>
                <a:spcPct val="80000"/>
              </a:lnSpc>
              <a:buFontTx/>
              <a:buAutoNum type="arabicPeriod"/>
            </a:pPr>
            <a:r>
              <a:rPr lang="en-US" dirty="0">
                <a:latin typeface="Times New Roman" pitchFamily="18" charset="0"/>
                <a:cs typeface="Times New Roman" pitchFamily="18" charset="0"/>
              </a:rPr>
              <a:t>The IP is then incremented to point to the next instruction. </a:t>
            </a:r>
          </a:p>
          <a:p>
            <a:pPr marL="804863" lvl="2" indent="-341313">
              <a:lnSpc>
                <a:spcPct val="80000"/>
              </a:lnSpc>
              <a:buFontTx/>
              <a:buAutoNum type="arabicPeriod"/>
            </a:pPr>
            <a:r>
              <a:rPr lang="en-US" dirty="0">
                <a:latin typeface="Times New Roman" pitchFamily="18" charset="0"/>
                <a:cs typeface="Times New Roman" pitchFamily="18" charset="0"/>
              </a:rPr>
              <a:t>The CPU then acknowledges the requesting device on its INTA bar pin immediately if it is a NMI, TRAP or Divide by zero  interrupt. </a:t>
            </a:r>
          </a:p>
          <a:p>
            <a:pPr marL="804863" lvl="2" indent="-341313">
              <a:lnSpc>
                <a:spcPct val="80000"/>
              </a:lnSpc>
              <a:buFontTx/>
              <a:buAutoNum type="arabicPeriod"/>
            </a:pPr>
            <a:r>
              <a:rPr lang="en-US" dirty="0">
                <a:latin typeface="Times New Roman" pitchFamily="18" charset="0"/>
                <a:cs typeface="Times New Roman" pitchFamily="18" charset="0"/>
              </a:rPr>
              <a:t>If it is an INT request, the CPU checks the IF flag. </a:t>
            </a:r>
          </a:p>
          <a:p>
            <a:pPr marL="804863" lvl="2" indent="-341313">
              <a:lnSpc>
                <a:spcPct val="80000"/>
              </a:lnSpc>
              <a:buFontTx/>
              <a:buAutoNum type="arabicPeriod"/>
            </a:pPr>
            <a:r>
              <a:rPr lang="en-US" dirty="0">
                <a:latin typeface="Times New Roman" pitchFamily="18" charset="0"/>
                <a:cs typeface="Times New Roman" pitchFamily="18" charset="0"/>
              </a:rPr>
              <a:t>If </a:t>
            </a:r>
            <a:r>
              <a:rPr lang="en-US" dirty="0" err="1">
                <a:latin typeface="Times New Roman" pitchFamily="18" charset="0"/>
                <a:cs typeface="Times New Roman" pitchFamily="18" charset="0"/>
              </a:rPr>
              <a:t>IF</a:t>
            </a:r>
            <a:r>
              <a:rPr lang="en-US" dirty="0">
                <a:latin typeface="Times New Roman" pitchFamily="18" charset="0"/>
                <a:cs typeface="Times New Roman" pitchFamily="18" charset="0"/>
              </a:rPr>
              <a:t> is set, the interrupt request is acknowledged using the INTA bar pin. If </a:t>
            </a:r>
            <a:r>
              <a:rPr lang="en-US" dirty="0" err="1">
                <a:latin typeface="Times New Roman" pitchFamily="18" charset="0"/>
                <a:cs typeface="Times New Roman" pitchFamily="18" charset="0"/>
              </a:rPr>
              <a:t>IF</a:t>
            </a:r>
            <a:r>
              <a:rPr lang="en-US" dirty="0">
                <a:latin typeface="Times New Roman" pitchFamily="18" charset="0"/>
                <a:cs typeface="Times New Roman" pitchFamily="18" charset="0"/>
              </a:rPr>
              <a:t> is not set, the interrupt requests are ignored. </a:t>
            </a:r>
            <a:endParaRPr lang="en-US" dirty="0" smtClean="0">
              <a:latin typeface="Times New Roman" pitchFamily="18" charset="0"/>
              <a:cs typeface="Times New Roman" pitchFamily="18" charset="0"/>
            </a:endParaRPr>
          </a:p>
          <a:p>
            <a:pPr marL="800100" lvl="1" indent="-342900">
              <a:lnSpc>
                <a:spcPct val="80000"/>
              </a:lnSpc>
              <a:buFontTx/>
              <a:buAutoNum type="arabicPeriod" startAt="6"/>
            </a:pPr>
            <a:r>
              <a:rPr lang="en-US" sz="2400" dirty="0" smtClean="0">
                <a:latin typeface="Times New Roman" pitchFamily="18" charset="0"/>
                <a:cs typeface="Times New Roman" pitchFamily="18" charset="0"/>
              </a:rPr>
              <a:t>After an interrupt is acknowledged, CPU computes the vector address from the type of interrupt that may be passed through the interrupt structure of the CPU internally (in case of software interrupt, NMI, TRAP and divide by zero interrupts) or externally, i.e. from an interrupt controller in case of external interrupts.</a:t>
            </a:r>
          </a:p>
          <a:p>
            <a:pPr marL="800100" lvl="1" indent="-342900">
              <a:lnSpc>
                <a:spcPct val="80000"/>
              </a:lnSpc>
              <a:buFontTx/>
              <a:buAutoNum type="arabicPeriod" startAt="6"/>
            </a:pPr>
            <a:r>
              <a:rPr lang="en-US" sz="2400" dirty="0" smtClean="0">
                <a:latin typeface="Times New Roman" pitchFamily="18" charset="0"/>
                <a:cs typeface="Times New Roman" pitchFamily="18" charset="0"/>
              </a:rPr>
              <a:t>The contents of IP and CS are next pushed to the stack.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C469102-6B9D-476D-939C-A681A8ED9899}" type="slidenum">
              <a:rPr lang="en-US">
                <a:latin typeface="Times New Roman" pitchFamily="18" charset="0"/>
                <a:cs typeface="Times New Roman" pitchFamily="18" charset="0"/>
              </a:rPr>
              <a:pPr/>
              <a:t>5</a:t>
            </a:fld>
            <a:endParaRPr lang="en-US">
              <a:latin typeface="Times New Roman" pitchFamily="18" charset="0"/>
              <a:cs typeface="Times New Roman" pitchFamily="18" charset="0"/>
            </a:endParaRPr>
          </a:p>
        </p:txBody>
      </p:sp>
      <p:sp>
        <p:nvSpPr>
          <p:cNvPr id="168962" name="Rectangle 2"/>
          <p:cNvSpPr>
            <a:spLocks noGrp="1" noChangeArrowheads="1"/>
          </p:cNvSpPr>
          <p:nvPr>
            <p:ph type="title"/>
          </p:nvPr>
        </p:nvSpPr>
        <p:spPr>
          <a:xfrm>
            <a:off x="457200" y="-228600"/>
            <a:ext cx="8229600" cy="1143000"/>
          </a:xfrm>
        </p:spPr>
        <p:txBody>
          <a:bodyPr/>
          <a:lstStyle/>
          <a:p>
            <a:r>
              <a:rPr lang="en-US" sz="3600" b="1" dirty="0">
                <a:latin typeface="Times New Roman" pitchFamily="18" charset="0"/>
                <a:cs typeface="Times New Roman" pitchFamily="18" charset="0"/>
              </a:rPr>
              <a:t>Interrupt Cycle Of 8086/8088</a:t>
            </a:r>
          </a:p>
        </p:txBody>
      </p:sp>
      <p:sp>
        <p:nvSpPr>
          <p:cNvPr id="168963" name="Rectangle 3"/>
          <p:cNvSpPr>
            <a:spLocks noGrp="1" noChangeArrowheads="1"/>
          </p:cNvSpPr>
          <p:nvPr>
            <p:ph type="body" idx="1"/>
          </p:nvPr>
        </p:nvSpPr>
        <p:spPr>
          <a:xfrm>
            <a:off x="0" y="914400"/>
            <a:ext cx="9144000" cy="5943600"/>
          </a:xfrm>
        </p:spPr>
        <p:txBody>
          <a:bodyPr/>
          <a:lstStyle/>
          <a:p>
            <a:pPr marL="800100" lvl="1" indent="-342900">
              <a:lnSpc>
                <a:spcPct val="80000"/>
              </a:lnSpc>
              <a:buFontTx/>
              <a:buAutoNum type="arabicPeriod" startAt="6"/>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contents of IP and CS now point to the address of the next instruction of the main program from which the execution is to be continued after executing the ISR. </a:t>
            </a:r>
          </a:p>
          <a:p>
            <a:pPr marL="800100" lvl="1" indent="-342900">
              <a:lnSpc>
                <a:spcPct val="80000"/>
              </a:lnSpc>
              <a:buFontTx/>
              <a:buAutoNum type="arabicPeriod" startAt="6"/>
            </a:pPr>
            <a:r>
              <a:rPr lang="en-US" sz="2400" dirty="0">
                <a:latin typeface="Times New Roman" pitchFamily="18" charset="0"/>
                <a:cs typeface="Times New Roman" pitchFamily="18" charset="0"/>
              </a:rPr>
              <a:t>The PSW is also pushed to the stack. </a:t>
            </a:r>
          </a:p>
          <a:p>
            <a:pPr marL="800100" lvl="1" indent="-342900">
              <a:lnSpc>
                <a:spcPct val="80000"/>
              </a:lnSpc>
              <a:buFontTx/>
              <a:buAutoNum type="arabicPeriod" startAt="6"/>
            </a:pPr>
            <a:r>
              <a:rPr lang="en-US" sz="2400" dirty="0">
                <a:latin typeface="Times New Roman" pitchFamily="18" charset="0"/>
                <a:cs typeface="Times New Roman" pitchFamily="18" charset="0"/>
              </a:rPr>
              <a:t>The interrupt flag (IF) is cleared. </a:t>
            </a:r>
          </a:p>
          <a:p>
            <a:pPr marL="800100" lvl="1" indent="-342900">
              <a:lnSpc>
                <a:spcPct val="80000"/>
              </a:lnSpc>
              <a:buFontTx/>
              <a:buAutoNum type="arabicPeriod" startAt="6"/>
            </a:pPr>
            <a:r>
              <a:rPr lang="en-US" sz="2400" dirty="0">
                <a:latin typeface="Times New Roman" pitchFamily="18" charset="0"/>
                <a:cs typeface="Times New Roman" pitchFamily="18" charset="0"/>
              </a:rPr>
              <a:t>The TF is also cleared, after every response to the single step interrupt.  </a:t>
            </a:r>
          </a:p>
          <a:p>
            <a:pPr marL="800100" lvl="1" indent="-342900">
              <a:lnSpc>
                <a:spcPct val="80000"/>
              </a:lnSpc>
              <a:buFontTx/>
              <a:buAutoNum type="arabicPeriod" startAt="6"/>
            </a:pPr>
            <a:r>
              <a:rPr lang="en-US" sz="2400" dirty="0">
                <a:latin typeface="Times New Roman" pitchFamily="18" charset="0"/>
                <a:cs typeface="Times New Roman" pitchFamily="18" charset="0"/>
              </a:rPr>
              <a:t>The control is then transferred to the interrupt service routine for serving the interrupting device. </a:t>
            </a:r>
          </a:p>
          <a:p>
            <a:pPr marL="800100" lvl="1" indent="-342900">
              <a:lnSpc>
                <a:spcPct val="80000"/>
              </a:lnSpc>
              <a:buFontTx/>
              <a:buAutoNum type="arabicPeriod" startAt="6"/>
            </a:pPr>
            <a:r>
              <a:rPr lang="en-US" sz="2400" dirty="0">
                <a:latin typeface="Times New Roman" pitchFamily="18" charset="0"/>
                <a:cs typeface="Times New Roman" pitchFamily="18" charset="0"/>
              </a:rPr>
              <a:t>The new address of ISR is found out from interrupt vector table. </a:t>
            </a:r>
          </a:p>
          <a:p>
            <a:pPr marL="800100" lvl="1" indent="-342900">
              <a:lnSpc>
                <a:spcPct val="80000"/>
              </a:lnSpc>
              <a:buFontTx/>
              <a:buAutoNum type="arabicPeriod" startAt="6"/>
            </a:pPr>
            <a:r>
              <a:rPr lang="en-US" sz="2400" dirty="0">
                <a:latin typeface="Times New Roman" pitchFamily="18" charset="0"/>
                <a:cs typeface="Times New Roman" pitchFamily="18" charset="0"/>
              </a:rPr>
              <a:t>The execution of ISR starts. </a:t>
            </a:r>
          </a:p>
          <a:p>
            <a:pPr marL="800100" lvl="1" indent="-342900">
              <a:lnSpc>
                <a:spcPct val="80000"/>
              </a:lnSpc>
              <a:buFontTx/>
              <a:buAutoNum type="arabicPeriod" startAt="6"/>
            </a:pPr>
            <a:r>
              <a:rPr lang="en-US" sz="2400" dirty="0">
                <a:latin typeface="Times New Roman" pitchFamily="18" charset="0"/>
                <a:cs typeface="Times New Roman" pitchFamily="18" charset="0"/>
              </a:rPr>
              <a:t>If further interrupts are to be responded to during the time the first interrupt is being serviced, the IF should again be set to 1 by the ISR of the first interrupt.</a:t>
            </a:r>
          </a:p>
          <a:p>
            <a:pPr marL="381000" indent="-381000">
              <a:lnSpc>
                <a:spcPct val="80000"/>
              </a:lnSpc>
            </a:pPr>
            <a:r>
              <a:rPr lang="en-US" sz="2400" dirty="0">
                <a:latin typeface="Times New Roman" pitchFamily="18" charset="0"/>
                <a:cs typeface="Times New Roman" pitchFamily="18" charset="0"/>
              </a:rPr>
              <a:t>Note that the responses to the NMI, TRAP and divide by zero interrupt requests are independent of the IF flag.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6553200" y="5853112"/>
            <a:ext cx="2133600" cy="365125"/>
          </a:xfrm>
        </p:spPr>
        <p:txBody>
          <a:bodyPr/>
          <a:lstStyle/>
          <a:p>
            <a:fld id="{F026DB1D-08D6-4899-AE59-716F75607ED2}" type="slidenum">
              <a:rPr lang="en-US">
                <a:latin typeface="Times New Roman" pitchFamily="18" charset="0"/>
                <a:cs typeface="Times New Roman" pitchFamily="18" charset="0"/>
              </a:rPr>
              <a:pPr/>
              <a:t>6</a:t>
            </a:fld>
            <a:endParaRPr lang="en-US">
              <a:latin typeface="Times New Roman" pitchFamily="18" charset="0"/>
              <a:cs typeface="Times New Roman" pitchFamily="18" charset="0"/>
            </a:endParaRPr>
          </a:p>
        </p:txBody>
      </p:sp>
      <p:sp>
        <p:nvSpPr>
          <p:cNvPr id="169986" name="Rectangle 2"/>
          <p:cNvSpPr>
            <a:spLocks noGrp="1" noChangeArrowheads="1"/>
          </p:cNvSpPr>
          <p:nvPr>
            <p:ph type="title"/>
          </p:nvPr>
        </p:nvSpPr>
        <p:spPr>
          <a:xfrm>
            <a:off x="457200" y="-228600"/>
            <a:ext cx="8229600" cy="1143000"/>
          </a:xfrm>
        </p:spPr>
        <p:txBody>
          <a:bodyPr/>
          <a:lstStyle/>
          <a:p>
            <a:r>
              <a:rPr lang="en-US" sz="3600" b="1">
                <a:latin typeface="Times New Roman" pitchFamily="18" charset="0"/>
                <a:cs typeface="Times New Roman" pitchFamily="18" charset="0"/>
              </a:rPr>
              <a:t>Interrupt Cycle Of 8086/8088</a:t>
            </a:r>
          </a:p>
        </p:txBody>
      </p:sp>
      <p:sp>
        <p:nvSpPr>
          <p:cNvPr id="169987" name="Rectangle 3"/>
          <p:cNvSpPr>
            <a:spLocks noGrp="1" noChangeArrowheads="1"/>
          </p:cNvSpPr>
          <p:nvPr>
            <p:ph type="body" idx="1"/>
          </p:nvPr>
        </p:nvSpPr>
        <p:spPr>
          <a:xfrm>
            <a:off x="304800" y="777875"/>
            <a:ext cx="8686800" cy="4860925"/>
          </a:xfrm>
        </p:spPr>
        <p:txBody>
          <a:bodyPr/>
          <a:lstStyle/>
          <a:p>
            <a:pPr>
              <a:lnSpc>
                <a:spcPct val="90000"/>
              </a:lnSpc>
            </a:pPr>
            <a:r>
              <a:rPr lang="en-US" sz="2800" dirty="0">
                <a:latin typeface="Times New Roman" pitchFamily="18" charset="0"/>
                <a:cs typeface="Times New Roman" pitchFamily="18" charset="0"/>
              </a:rPr>
              <a:t>If the interrupt flag is not set, the subsequent interrupt signals will not acknowledged by the processor, till the current one is completed. </a:t>
            </a:r>
          </a:p>
          <a:p>
            <a:pPr>
              <a:lnSpc>
                <a:spcPct val="90000"/>
              </a:lnSpc>
            </a:pPr>
            <a:r>
              <a:rPr lang="en-US" sz="2800" dirty="0">
                <a:latin typeface="Times New Roman" pitchFamily="18" charset="0"/>
                <a:cs typeface="Times New Roman" pitchFamily="18" charset="0"/>
              </a:rPr>
              <a:t>The programmable interrupt controller is used for managing such multiple interrupts based on their priorities. </a:t>
            </a:r>
          </a:p>
          <a:p>
            <a:pPr>
              <a:lnSpc>
                <a:spcPct val="90000"/>
              </a:lnSpc>
            </a:pPr>
            <a:r>
              <a:rPr lang="en-US" sz="2800" dirty="0">
                <a:latin typeface="Times New Roman" pitchFamily="18" charset="0"/>
                <a:cs typeface="Times New Roman" pitchFamily="18" charset="0"/>
              </a:rPr>
              <a:t>At the end of ISR the last instruction should be IRET. When the CPU executes IRET, the contents of flags, IP and CS which were saved at the start by the CALL instruction are now retrieved to the respective registers. </a:t>
            </a:r>
          </a:p>
          <a:p>
            <a:pPr>
              <a:lnSpc>
                <a:spcPct val="90000"/>
              </a:lnSpc>
            </a:pPr>
            <a:r>
              <a:rPr lang="en-US" sz="2800" dirty="0">
                <a:latin typeface="Times New Roman" pitchFamily="18" charset="0"/>
                <a:cs typeface="Times New Roman" pitchFamily="18" charset="0"/>
              </a:rPr>
              <a:t>The execution continues onwards from this address, received by IP and CS.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F0F3B3B-79F6-4E75-90B4-8D2EF320CCD6}" type="slidenum">
              <a:rPr lang="en-US">
                <a:latin typeface="Times New Roman" pitchFamily="18" charset="0"/>
                <a:cs typeface="Times New Roman" pitchFamily="18" charset="0"/>
              </a:rPr>
              <a:pPr/>
              <a:t>7</a:t>
            </a:fld>
            <a:endParaRPr lang="en-US">
              <a:latin typeface="Times New Roman" pitchFamily="18" charset="0"/>
              <a:cs typeface="Times New Roman" pitchFamily="18" charset="0"/>
            </a:endParaRPr>
          </a:p>
        </p:txBody>
      </p:sp>
      <p:sp>
        <p:nvSpPr>
          <p:cNvPr id="171010" name="Rectangle 2"/>
          <p:cNvSpPr>
            <a:spLocks noGrp="1" noChangeArrowheads="1"/>
          </p:cNvSpPr>
          <p:nvPr>
            <p:ph type="title"/>
          </p:nvPr>
        </p:nvSpPr>
        <p:spPr>
          <a:xfrm>
            <a:off x="457200" y="0"/>
            <a:ext cx="8229600" cy="1143000"/>
          </a:xfrm>
        </p:spPr>
        <p:txBody>
          <a:bodyPr/>
          <a:lstStyle/>
          <a:p>
            <a:r>
              <a:rPr lang="en-US" sz="3600" b="1" dirty="0">
                <a:latin typeface="Times New Roman" pitchFamily="18" charset="0"/>
                <a:cs typeface="Times New Roman" pitchFamily="18" charset="0"/>
              </a:rPr>
              <a:t>Interrupt Cycle Of 8086/8088</a:t>
            </a:r>
          </a:p>
        </p:txBody>
      </p:sp>
      <p:sp>
        <p:nvSpPr>
          <p:cNvPr id="171011" name="Rectangle 3"/>
          <p:cNvSpPr>
            <a:spLocks noGrp="1" noChangeArrowheads="1"/>
          </p:cNvSpPr>
          <p:nvPr>
            <p:ph type="body" idx="1"/>
          </p:nvPr>
        </p:nvSpPr>
        <p:spPr>
          <a:xfrm>
            <a:off x="304800" y="1066800"/>
            <a:ext cx="8839200" cy="5181600"/>
          </a:xfrm>
        </p:spPr>
        <p:txBody>
          <a:bodyPr/>
          <a:lstStyle/>
          <a:p>
            <a:r>
              <a:rPr lang="en-US" sz="2600" dirty="0">
                <a:latin typeface="Times New Roman" pitchFamily="18" charset="0"/>
                <a:cs typeface="Times New Roman" pitchFamily="18" charset="0"/>
              </a:rPr>
              <a:t>Every external and internal interrupt is assigned with a type (N) that is either implicit (in case of NMI, TRAP and divide by zero) or specified in the instruction INT N (in case of internal interrupts.) in case of external interrupts, the type is passed to the processor by an external hardware like programmable  interrupt controller. </a:t>
            </a:r>
          </a:p>
          <a:p>
            <a:r>
              <a:rPr lang="en-US" sz="2600" dirty="0">
                <a:latin typeface="Times New Roman" pitchFamily="18" charset="0"/>
                <a:cs typeface="Times New Roman" pitchFamily="18" charset="0"/>
              </a:rPr>
              <a:t>In the 0</a:t>
            </a:r>
            <a:r>
              <a:rPr lang="en-US" sz="2600" baseline="30000" dirty="0">
                <a:latin typeface="Times New Roman" pitchFamily="18" charset="0"/>
                <a:cs typeface="Times New Roman" pitchFamily="18" charset="0"/>
              </a:rPr>
              <a:t>th</a:t>
            </a:r>
            <a:r>
              <a:rPr lang="en-US" sz="2600" dirty="0">
                <a:latin typeface="Times New Roman" pitchFamily="18" charset="0"/>
                <a:cs typeface="Times New Roman" pitchFamily="18" charset="0"/>
              </a:rPr>
              <a:t> segment of physical address space i.e. CS=0000, Intel has reserved 1024 locations for storing the interrupt vector table. </a:t>
            </a:r>
          </a:p>
          <a:p>
            <a:r>
              <a:rPr lang="en-US" sz="2600" dirty="0">
                <a:latin typeface="Times New Roman" pitchFamily="18" charset="0"/>
                <a:cs typeface="Times New Roman" pitchFamily="18" charset="0"/>
              </a:rPr>
              <a:t>The 8086 supports a total of 256 types of the interrupts i.e. from 00 to FFH. </a:t>
            </a:r>
          </a:p>
          <a:p>
            <a:r>
              <a:rPr lang="en-US" sz="2600" dirty="0">
                <a:latin typeface="Times New Roman" pitchFamily="18" charset="0"/>
                <a:cs typeface="Times New Roman" pitchFamily="18" charset="0"/>
              </a:rPr>
              <a:t>Each interrupt requires 4 bytes, i.e. two bytes each for IP and CS of its ISR. </a:t>
            </a:r>
          </a:p>
          <a:p>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20CD7D6-C951-4030-AA61-D5F1CC9E034B}" type="slidenum">
              <a:rPr lang="en-US">
                <a:latin typeface="Times New Roman" pitchFamily="18" charset="0"/>
                <a:cs typeface="Times New Roman" pitchFamily="18" charset="0"/>
              </a:rPr>
              <a:pPr/>
              <a:t>8</a:t>
            </a:fld>
            <a:endParaRPr lang="en-US">
              <a:latin typeface="Times New Roman" pitchFamily="18" charset="0"/>
              <a:cs typeface="Times New Roman" pitchFamily="18" charset="0"/>
            </a:endParaRPr>
          </a:p>
        </p:txBody>
      </p:sp>
      <p:sp>
        <p:nvSpPr>
          <p:cNvPr id="172034" name="Rectangle 2"/>
          <p:cNvSpPr>
            <a:spLocks noGrp="1" noChangeArrowheads="1"/>
          </p:cNvSpPr>
          <p:nvPr>
            <p:ph type="title"/>
          </p:nvPr>
        </p:nvSpPr>
        <p:spPr>
          <a:xfrm>
            <a:off x="457200" y="-152400"/>
            <a:ext cx="8229600" cy="1143000"/>
          </a:xfrm>
        </p:spPr>
        <p:txBody>
          <a:bodyPr/>
          <a:lstStyle/>
          <a:p>
            <a:r>
              <a:rPr lang="en-US" sz="3600" b="1" dirty="0">
                <a:latin typeface="Times New Roman" pitchFamily="18" charset="0"/>
                <a:cs typeface="Times New Roman" pitchFamily="18" charset="0"/>
              </a:rPr>
              <a:t>Interrupt Cycle Of 8086/8088</a:t>
            </a:r>
          </a:p>
        </p:txBody>
      </p:sp>
      <p:sp>
        <p:nvSpPr>
          <p:cNvPr id="172035" name="Rectangle 3"/>
          <p:cNvSpPr>
            <a:spLocks noGrp="1" noChangeArrowheads="1"/>
          </p:cNvSpPr>
          <p:nvPr>
            <p:ph type="body" idx="1"/>
          </p:nvPr>
        </p:nvSpPr>
        <p:spPr>
          <a:xfrm>
            <a:off x="152400" y="990600"/>
            <a:ext cx="8991600" cy="5029200"/>
          </a:xfrm>
        </p:spPr>
        <p:txBody>
          <a:bodyPr/>
          <a:lstStyle/>
          <a:p>
            <a:r>
              <a:rPr lang="en-US" sz="2400" dirty="0">
                <a:latin typeface="Times New Roman" pitchFamily="18" charset="0"/>
                <a:cs typeface="Times New Roman" pitchFamily="18" charset="0"/>
              </a:rPr>
              <a:t>Thus a total of 1024  bytes are required for 256 interrupts types, hence the interrupt vector table starts at location 0000: 0000 and ends at 0000: 03FF H.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interrupt vector table contains the IP and CS of all the interrupt types stored sequentially from address 0000: 0000 to 0000: 03FF H. </a:t>
            </a:r>
          </a:p>
          <a:p>
            <a:r>
              <a:rPr lang="en-US" sz="2400" dirty="0">
                <a:latin typeface="Times New Roman" pitchFamily="18" charset="0"/>
                <a:cs typeface="Times New Roman" pitchFamily="18" charset="0"/>
              </a:rPr>
              <a:t>The interrupt type N is multiplied by 4 and the hexadecimal multiplication obtained gives the offset address in the 0</a:t>
            </a:r>
            <a:r>
              <a:rPr lang="en-US" sz="2400" baseline="30000" dirty="0">
                <a:latin typeface="Times New Roman" pitchFamily="18" charset="0"/>
                <a:cs typeface="Times New Roman" pitchFamily="18" charset="0"/>
              </a:rPr>
              <a:t>th </a:t>
            </a:r>
            <a:r>
              <a:rPr lang="en-US" sz="2400" dirty="0">
                <a:latin typeface="Times New Roman" pitchFamily="18" charset="0"/>
                <a:cs typeface="Times New Roman" pitchFamily="18" charset="0"/>
              </a:rPr>
              <a:t>code segment at which the IP and CS addresses of the interrupt service routine (ISR) are stored.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execution automatically starts from the new CS: IP.</a:t>
            </a:r>
            <a:endParaRPr lang="en-US" sz="4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7A5F6CE-D3A3-4B96-B444-761E05656786}" type="slidenum">
              <a:rPr lang="en-US"/>
              <a:pPr/>
              <a:t>9</a:t>
            </a:fld>
            <a:endParaRPr lang="en-US"/>
          </a:p>
        </p:txBody>
      </p:sp>
      <p:sp>
        <p:nvSpPr>
          <p:cNvPr id="173058" name="Rectangle 2"/>
          <p:cNvSpPr>
            <a:spLocks noGrp="1" noChangeArrowheads="1"/>
          </p:cNvSpPr>
          <p:nvPr>
            <p:ph type="title"/>
          </p:nvPr>
        </p:nvSpPr>
        <p:spPr>
          <a:xfrm>
            <a:off x="457200" y="-152400"/>
            <a:ext cx="8229600" cy="1143000"/>
          </a:xfrm>
        </p:spPr>
        <p:txBody>
          <a:bodyPr/>
          <a:lstStyle/>
          <a:p>
            <a:r>
              <a:rPr lang="en-US" sz="3600" b="1" dirty="0">
                <a:latin typeface="Times New Roman" pitchFamily="18" charset="0"/>
                <a:cs typeface="Times New Roman" pitchFamily="18" charset="0"/>
              </a:rPr>
              <a:t>Interrupt Cycle Of 8086/8088</a:t>
            </a:r>
          </a:p>
        </p:txBody>
      </p:sp>
      <p:grpSp>
        <p:nvGrpSpPr>
          <p:cNvPr id="2" name="Group 6"/>
          <p:cNvGrpSpPr>
            <a:grpSpLocks/>
          </p:cNvGrpSpPr>
          <p:nvPr/>
        </p:nvGrpSpPr>
        <p:grpSpPr bwMode="auto">
          <a:xfrm>
            <a:off x="87313" y="838200"/>
            <a:ext cx="8751887" cy="5562600"/>
            <a:chOff x="0" y="528"/>
            <a:chExt cx="5513" cy="3504"/>
          </a:xfrm>
        </p:grpSpPr>
        <p:pic>
          <p:nvPicPr>
            <p:cNvPr id="173060" name="Picture 4"/>
            <p:cNvPicPr>
              <a:picLocks noChangeAspect="1" noChangeArrowheads="1"/>
            </p:cNvPicPr>
            <p:nvPr/>
          </p:nvPicPr>
          <p:blipFill>
            <a:blip r:embed="rId2"/>
            <a:srcRect/>
            <a:stretch>
              <a:fillRect/>
            </a:stretch>
          </p:blipFill>
          <p:spPr bwMode="auto">
            <a:xfrm>
              <a:off x="246" y="528"/>
              <a:ext cx="5267" cy="3504"/>
            </a:xfrm>
            <a:prstGeom prst="rect">
              <a:avLst/>
            </a:prstGeom>
            <a:noFill/>
            <a:ln>
              <a:noFill/>
            </a:ln>
            <a:effectLst/>
          </p:spPr>
        </p:pic>
        <p:sp>
          <p:nvSpPr>
            <p:cNvPr id="173061" name="Text Box 5"/>
            <p:cNvSpPr txBox="1">
              <a:spLocks noChangeArrowheads="1"/>
            </p:cNvSpPr>
            <p:nvPr/>
          </p:nvSpPr>
          <p:spPr bwMode="auto">
            <a:xfrm>
              <a:off x="0" y="3264"/>
              <a:ext cx="2496" cy="231"/>
            </a:xfrm>
            <a:prstGeom prst="rect">
              <a:avLst/>
            </a:prstGeom>
            <a:noFill/>
            <a:ln w="9525">
              <a:noFill/>
              <a:miter lim="800000"/>
              <a:headEnd/>
              <a:tailEnd/>
            </a:ln>
            <a:effectLst/>
          </p:spPr>
          <p:txBody>
            <a:bodyPr>
              <a:spAutoFit/>
            </a:bodyPr>
            <a:lstStyle/>
            <a:p>
              <a:pPr algn="l">
                <a:spcBef>
                  <a:spcPct val="50000"/>
                </a:spcBef>
              </a:pPr>
              <a:r>
                <a:rPr lang="en-US">
                  <a:solidFill>
                    <a:srgbClr val="FF3300"/>
                  </a:solidFill>
                </a:rPr>
                <a:t>Interrupt Response Sequence</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1305</TotalTime>
  <Words>2004</Words>
  <Application>Microsoft Office PowerPoint</Application>
  <PresentationFormat>On-screen Show (4:3)</PresentationFormat>
  <Paragraphs>198</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Slide 1</vt:lpstr>
      <vt:lpstr>What is an interrupt?</vt:lpstr>
      <vt:lpstr>Interrupt overview</vt:lpstr>
      <vt:lpstr>Interrupt Cycle Of 8086/8088</vt:lpstr>
      <vt:lpstr>Interrupt Cycle Of 8086/8088</vt:lpstr>
      <vt:lpstr>Interrupt Cycle Of 8086/8088</vt:lpstr>
      <vt:lpstr>Interrupt Cycle Of 8086/8088</vt:lpstr>
      <vt:lpstr>Interrupt Cycle Of 8086/8088</vt:lpstr>
      <vt:lpstr>Interrupt Cycle Of 8086/8088</vt:lpstr>
      <vt:lpstr>8086 Interrupt Response</vt:lpstr>
      <vt:lpstr>Slide 11</vt:lpstr>
      <vt:lpstr>Slide 12</vt:lpstr>
      <vt:lpstr>Slide 13</vt:lpstr>
      <vt:lpstr>8086 Interrupt Pointer Table</vt:lpstr>
      <vt:lpstr>8086 Interrupt Pointer Table</vt:lpstr>
      <vt:lpstr>Slide 16</vt:lpstr>
      <vt:lpstr>Slide 17</vt:lpstr>
      <vt:lpstr>Non-Maskable Interrupt</vt:lpstr>
      <vt:lpstr>Maskable Interrupt</vt:lpstr>
      <vt:lpstr>Maskable Interrupt</vt:lpstr>
      <vt:lpstr>Maskable Interrupt</vt:lpstr>
      <vt:lpstr>Maskable Interrupt</vt:lpstr>
      <vt:lpstr>Interrupt Programming</vt:lpstr>
      <vt:lpstr>Interrupt Programming</vt:lpstr>
      <vt:lpstr>Interrupt Programming</vt:lpstr>
      <vt:lpstr>Interrupt Programming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munmun</dc:creator>
  <cp:lastModifiedBy>user</cp:lastModifiedBy>
  <cp:revision>71</cp:revision>
  <cp:lastPrinted>1601-01-01T00:00:00Z</cp:lastPrinted>
  <dcterms:created xsi:type="dcterms:W3CDTF">1601-01-01T00:00:00Z</dcterms:created>
  <dcterms:modified xsi:type="dcterms:W3CDTF">2016-02-08T06:45:59Z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