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94" r:id="rId2"/>
    <p:sldId id="295" r:id="rId3"/>
    <p:sldId id="296" r:id="rId4"/>
    <p:sldId id="257" r:id="rId5"/>
    <p:sldId id="275" r:id="rId6"/>
    <p:sldId id="267" r:id="rId7"/>
    <p:sldId id="286" r:id="rId8"/>
    <p:sldId id="287" r:id="rId9"/>
    <p:sldId id="289" r:id="rId10"/>
    <p:sldId id="290" r:id="rId11"/>
    <p:sldId id="288" r:id="rId12"/>
    <p:sldId id="266" r:id="rId13"/>
    <p:sldId id="268" r:id="rId14"/>
    <p:sldId id="269" r:id="rId15"/>
    <p:sldId id="273" r:id="rId16"/>
    <p:sldId id="270" r:id="rId17"/>
    <p:sldId id="277" r:id="rId18"/>
    <p:sldId id="291" r:id="rId19"/>
    <p:sldId id="292" r:id="rId20"/>
    <p:sldId id="293" r:id="rId21"/>
    <p:sldId id="278" r:id="rId22"/>
    <p:sldId id="279" r:id="rId23"/>
    <p:sldId id="280" r:id="rId24"/>
    <p:sldId id="281" r:id="rId25"/>
    <p:sldId id="282" r:id="rId26"/>
    <p:sldId id="283" r:id="rId27"/>
    <p:sldId id="284" r:id="rId28"/>
    <p:sldId id="285" r:id="rId29"/>
    <p:sldId id="265" r:id="rId30"/>
  </p:sldIdLst>
  <p:sldSz cx="9144000" cy="6858000" type="screen4x3"/>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660"/>
  </p:normalViewPr>
  <p:slideViewPr>
    <p:cSldViewPr>
      <p:cViewPr>
        <p:scale>
          <a:sx n="78" d="100"/>
          <a:sy n="78" d="100"/>
        </p:scale>
        <p:origin x="-93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2013/7/11</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2013/7/11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2013/7/11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2013/7/11</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4346" y="1714488"/>
            <a:ext cx="9540552" cy="1857388"/>
          </a:xfrm>
        </p:spPr>
        <p:txBody>
          <a:bodyPr>
            <a:normAutofit/>
          </a:bodyPr>
          <a:lstStyle/>
          <a:p>
            <a:pPr algn="ctr"/>
            <a:r>
              <a:rPr lang="zh-CN" altLang="en-US" sz="4400" dirty="0" smtClean="0">
                <a:solidFill>
                  <a:srgbClr val="FFFF00"/>
                </a:solidFill>
              </a:rPr>
              <a:t>深圳大学城开放实验室服务平台网站建设项目需求研讨会</a:t>
            </a:r>
            <a:endParaRPr lang="zh-CN" altLang="en-US" sz="4400" dirty="0">
              <a:solidFill>
                <a:srgbClr val="FFFF00"/>
              </a:solidFill>
            </a:endParaRPr>
          </a:p>
        </p:txBody>
      </p:sp>
      <p:sp>
        <p:nvSpPr>
          <p:cNvPr id="38915" name="Rectangle 3"/>
          <p:cNvSpPr>
            <a:spLocks noChangeArrowheads="1"/>
          </p:cNvSpPr>
          <p:nvPr/>
        </p:nvSpPr>
        <p:spPr bwMode="auto">
          <a:xfrm>
            <a:off x="35496"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日期占位符 3"/>
          <p:cNvSpPr>
            <a:spLocks noGrp="1"/>
          </p:cNvSpPr>
          <p:nvPr>
            <p:ph type="dt" sz="half" idx="10"/>
          </p:nvPr>
        </p:nvSpPr>
        <p:spPr>
          <a:xfrm>
            <a:off x="457200" y="5786454"/>
            <a:ext cx="8329642" cy="935021"/>
          </a:xfrm>
        </p:spPr>
        <p:txBody>
          <a:bodyPr/>
          <a:lstStyle/>
          <a:p>
            <a:pPr algn="r"/>
            <a:fld id="{BCABEE5B-78B5-428D-9B4B-527B0478ADBA}" type="datetime3">
              <a:rPr lang="zh-CN" altLang="en-US" sz="3600" smtClean="0">
                <a:solidFill>
                  <a:srgbClr val="FFFF00"/>
                </a:solidFill>
                <a:latin typeface="+mn-ea"/>
              </a:rPr>
              <a:pPr algn="r"/>
              <a:t>2013年7月11日星期四</a:t>
            </a:fld>
            <a:endParaRPr lang="zh-CN" altLang="en-US" sz="3600" dirty="0">
              <a:solidFill>
                <a:srgbClr val="FFFF00"/>
              </a:solidFill>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项目背景及现状</a:t>
            </a:r>
            <a:endParaRPr lang="zh-CN" altLang="en-US" dirty="0"/>
          </a:p>
        </p:txBody>
      </p:sp>
      <p:pic>
        <p:nvPicPr>
          <p:cNvPr id="6" name="Content Placeholder 5" descr="expert_sys.jpg"/>
          <p:cNvPicPr>
            <a:picLocks noGrp="1" noChangeAspect="1"/>
          </p:cNvPicPr>
          <p:nvPr>
            <p:ph idx="1"/>
          </p:nvPr>
        </p:nvPicPr>
        <p:blipFill>
          <a:blip r:embed="rId2" cstate="print"/>
          <a:stretch>
            <a:fillRect/>
          </a:stretch>
        </p:blipFill>
        <p:spPr>
          <a:xfrm>
            <a:off x="1424680" y="1935163"/>
            <a:ext cx="6294639" cy="4389437"/>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项目背景及现状</a:t>
            </a:r>
            <a:endParaRPr lang="zh-CN" altLang="en-US" dirty="0"/>
          </a:p>
        </p:txBody>
      </p:sp>
      <p:pic>
        <p:nvPicPr>
          <p:cNvPr id="5" name="Content Placeholder 4" descr="tech_transf2.jpg"/>
          <p:cNvPicPr>
            <a:picLocks noGrp="1" noChangeAspect="1"/>
          </p:cNvPicPr>
          <p:nvPr>
            <p:ph idx="1"/>
          </p:nvPr>
        </p:nvPicPr>
        <p:blipFill>
          <a:blip r:embed="rId2" cstate="print"/>
          <a:stretch>
            <a:fillRect/>
          </a:stretch>
        </p:blipFill>
        <p:spPr>
          <a:xfrm>
            <a:off x="702960" y="1935163"/>
            <a:ext cx="7738080" cy="4389437"/>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项目建设目标</a:t>
            </a:r>
            <a:endParaRPr lang="zh-CN" altLang="en-US" dirty="0"/>
          </a:p>
        </p:txBody>
      </p:sp>
      <p:sp>
        <p:nvSpPr>
          <p:cNvPr id="3" name="内容占位符 2"/>
          <p:cNvSpPr>
            <a:spLocks noGrp="1"/>
          </p:cNvSpPr>
          <p:nvPr>
            <p:ph idx="1"/>
          </p:nvPr>
        </p:nvSpPr>
        <p:spPr/>
        <p:txBody>
          <a:bodyPr>
            <a:normAutofit/>
          </a:bodyPr>
          <a:lstStyle/>
          <a:p>
            <a:r>
              <a:rPr lang="zh-CN" altLang="en-US" dirty="0" smtClean="0"/>
              <a:t>开放实验室是指学校正式建制的各级各类实验室，在完成正常教学、科研和社会任务的前提下，利用现有师资、仪器设备、环境条件等资源，能够提供优质服务，具有较强的教学、科研和社会服务能力，能够面对全校师生和社会开放使用的实验室。 </a:t>
            </a:r>
            <a:endParaRPr lang="zh-CN" altLang="zh-CN" dirty="0" smtClean="0"/>
          </a:p>
          <a:p>
            <a:r>
              <a:rPr lang="zh-CN" altLang="en-US" dirty="0" smtClean="0"/>
              <a:t>开放实验室根据教学计划安排、创新人才培养需要及实验室功能、条件确定。向全校师生和社会全面开放，主要对象是全校师生，兼顾面向社会大众服务。</a:t>
            </a:r>
            <a:endParaRPr lang="en-US" altLang="zh-CN" dirty="0" smtClean="0"/>
          </a:p>
          <a:p>
            <a:r>
              <a:rPr lang="zh-CN" altLang="en-US" dirty="0" smtClean="0"/>
              <a:t>开放实验室采用的方式是以实验者为主体、专家加以指导的实验模式。</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项目需求分析</a:t>
            </a:r>
            <a:endParaRPr lang="zh-CN" altLang="en-US" dirty="0"/>
          </a:p>
        </p:txBody>
      </p:sp>
      <p:sp>
        <p:nvSpPr>
          <p:cNvPr id="3" name="内容占位符 2"/>
          <p:cNvSpPr>
            <a:spLocks noGrp="1"/>
          </p:cNvSpPr>
          <p:nvPr>
            <p:ph idx="1"/>
          </p:nvPr>
        </p:nvSpPr>
        <p:spPr>
          <a:xfrm>
            <a:off x="457200" y="1935480"/>
            <a:ext cx="4042792" cy="4389120"/>
          </a:xfrm>
        </p:spPr>
        <p:txBody>
          <a:bodyPr>
            <a:normAutofit/>
          </a:bodyPr>
          <a:lstStyle/>
          <a:p>
            <a:pPr>
              <a:buNone/>
            </a:pPr>
            <a:r>
              <a:rPr lang="en-US" altLang="zh-CN" sz="3600" dirty="0" smtClean="0">
                <a:solidFill>
                  <a:schemeClr val="tx2"/>
                </a:solidFill>
                <a:latin typeface="+mj-lt"/>
                <a:ea typeface="+mj-ea"/>
                <a:cs typeface="+mj-cs"/>
              </a:rPr>
              <a:t>3.1 </a:t>
            </a:r>
            <a:r>
              <a:rPr lang="zh-CN" altLang="en-US" sz="3600" dirty="0" smtClean="0">
                <a:solidFill>
                  <a:schemeClr val="tx2"/>
                </a:solidFill>
                <a:latin typeface="+mj-lt"/>
                <a:ea typeface="+mj-ea"/>
                <a:cs typeface="+mj-cs"/>
              </a:rPr>
              <a:t>使用者</a:t>
            </a:r>
            <a:endParaRPr lang="en-US" altLang="zh-CN" sz="3600" dirty="0" smtClean="0">
              <a:solidFill>
                <a:schemeClr val="tx2"/>
              </a:solidFill>
              <a:latin typeface="+mj-lt"/>
              <a:ea typeface="+mj-ea"/>
              <a:cs typeface="+mj-cs"/>
            </a:endParaRPr>
          </a:p>
          <a:p>
            <a:pPr>
              <a:buNone/>
            </a:pPr>
            <a:r>
              <a:rPr lang="zh-CN" altLang="en-US" dirty="0" smtClean="0">
                <a:latin typeface="黑体" pitchFamily="49" charset="-122"/>
                <a:ea typeface="黑体" pitchFamily="49" charset="-122"/>
              </a:rPr>
              <a:t>普通用户</a:t>
            </a:r>
            <a:r>
              <a:rPr lang="zh-CN" altLang="en-US" dirty="0" smtClean="0"/>
              <a:t>：</a:t>
            </a:r>
            <a:endParaRPr lang="en-US" altLang="zh-CN" dirty="0" smtClean="0"/>
          </a:p>
          <a:p>
            <a:pPr>
              <a:buNone/>
            </a:pPr>
            <a:r>
              <a:rPr lang="en-US" altLang="zh-CN" dirty="0" smtClean="0"/>
              <a:t>    1.</a:t>
            </a:r>
            <a:r>
              <a:rPr lang="zh-CN" altLang="en-US" dirty="0" smtClean="0"/>
              <a:t>学生</a:t>
            </a:r>
            <a:r>
              <a:rPr lang="en-US" altLang="zh-CN" dirty="0" smtClean="0"/>
              <a:t>(U1);</a:t>
            </a:r>
          </a:p>
          <a:p>
            <a:pPr>
              <a:buNone/>
            </a:pPr>
            <a:r>
              <a:rPr lang="en-US" altLang="zh-CN" dirty="0" smtClean="0"/>
              <a:t>    2.</a:t>
            </a:r>
            <a:r>
              <a:rPr lang="zh-CN" altLang="en-US" dirty="0" smtClean="0"/>
              <a:t>老师</a:t>
            </a:r>
            <a:r>
              <a:rPr lang="en-US" altLang="zh-CN" dirty="0" smtClean="0"/>
              <a:t>(U2);</a:t>
            </a:r>
          </a:p>
          <a:p>
            <a:pPr>
              <a:buNone/>
            </a:pPr>
            <a:r>
              <a:rPr lang="en-US" altLang="zh-CN" dirty="0" smtClean="0"/>
              <a:t>    3.</a:t>
            </a:r>
            <a:r>
              <a:rPr lang="zh-CN" altLang="en-US" dirty="0" smtClean="0"/>
              <a:t>专家</a:t>
            </a:r>
            <a:r>
              <a:rPr lang="en-US" altLang="zh-CN" dirty="0" smtClean="0"/>
              <a:t>(U3);</a:t>
            </a:r>
          </a:p>
          <a:p>
            <a:pPr>
              <a:buNone/>
            </a:pPr>
            <a:r>
              <a:rPr lang="en-US" altLang="zh-CN" dirty="0" smtClean="0"/>
              <a:t>    4.</a:t>
            </a:r>
            <a:r>
              <a:rPr lang="zh-CN" altLang="en-US" dirty="0" smtClean="0"/>
              <a:t>校外企业用户</a:t>
            </a:r>
            <a:r>
              <a:rPr lang="en-US" altLang="zh-CN" dirty="0" smtClean="0"/>
              <a:t>(U4).</a:t>
            </a:r>
          </a:p>
        </p:txBody>
      </p:sp>
      <p:sp>
        <p:nvSpPr>
          <p:cNvPr id="4" name="内容占位符 2"/>
          <p:cNvSpPr txBox="1">
            <a:spLocks/>
          </p:cNvSpPr>
          <p:nvPr/>
        </p:nvSpPr>
        <p:spPr>
          <a:xfrm>
            <a:off x="4860032" y="1992208"/>
            <a:ext cx="4042792"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altLang="zh-CN" sz="3600" b="0" i="0" u="none" strike="noStrike" kern="1200" cap="none" spc="0" normalizeH="0" baseline="0" noProof="0" dirty="0" smtClean="0">
              <a:ln>
                <a:noFill/>
              </a:ln>
              <a:solidFill>
                <a:schemeClr val="tx2"/>
              </a:solidFill>
              <a:effectLst/>
              <a:uLnTx/>
              <a:uFillTx/>
              <a:latin typeface="+mj-lt"/>
              <a:ea typeface="+mj-ea"/>
              <a:cs typeface="+mj-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zh-CN" altLang="en-US" sz="2600" b="0" i="0" u="none" strike="noStrike" kern="1200" cap="none" spc="0" normalizeH="0" baseline="0" noProof="0" dirty="0" smtClean="0">
                <a:ln>
                  <a:noFill/>
                </a:ln>
                <a:solidFill>
                  <a:srgbClr val="C00000"/>
                </a:solidFill>
                <a:effectLst/>
                <a:uLnTx/>
                <a:uFillTx/>
                <a:latin typeface="黑体" pitchFamily="49" charset="-122"/>
                <a:ea typeface="黑体" pitchFamily="49" charset="-122"/>
                <a:cs typeface="+mn-cs"/>
              </a:rPr>
              <a:t>管理员</a:t>
            </a:r>
            <a:r>
              <a:rPr kumimoji="0" lang="en-US" altLang="zh-CN" sz="2600" b="0" i="0" u="none" strike="noStrike" kern="1200" cap="none" spc="0" normalizeH="0" baseline="0" noProof="0" dirty="0" smtClean="0">
                <a:ln>
                  <a:noFill/>
                </a:ln>
                <a:solidFill>
                  <a:srgbClr val="C00000"/>
                </a:solidFill>
                <a:effectLst/>
                <a:uLnTx/>
                <a:uFillTx/>
                <a:latin typeface="黑体" pitchFamily="49" charset="-122"/>
                <a:ea typeface="黑体" pitchFamily="49" charset="-122"/>
                <a:cs typeface="+mn-cs"/>
              </a:rPr>
              <a:t>:</a:t>
            </a:r>
            <a:endParaRPr kumimoji="0" lang="en-US" altLang="zh-CN" sz="2600" b="0" i="0" u="none" strike="noStrike" kern="1200" cap="none" spc="0" normalizeH="0" baseline="0" noProof="0" dirty="0" smtClean="0">
              <a:ln>
                <a:noFill/>
              </a:ln>
              <a:solidFill>
                <a:srgbClr val="C00000"/>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altLang="zh-CN" sz="2600" b="0" i="0" u="none" strike="noStrike" kern="1200" cap="none" spc="0" normalizeH="0" baseline="0" noProof="0" dirty="0" smtClean="0">
                <a:ln>
                  <a:noFill/>
                </a:ln>
                <a:solidFill>
                  <a:srgbClr val="C00000"/>
                </a:solidFill>
                <a:effectLst/>
                <a:uLnTx/>
                <a:uFillTx/>
                <a:latin typeface="+mn-lt"/>
                <a:ea typeface="+mn-ea"/>
                <a:cs typeface="+mn-cs"/>
              </a:rPr>
              <a:t>    1.</a:t>
            </a:r>
            <a:r>
              <a:rPr kumimoji="0" lang="zh-CN" altLang="en-US" sz="2600" b="0" i="0" u="none" strike="noStrike" kern="1200" cap="none" spc="0" normalizeH="0" baseline="0" noProof="0" dirty="0" smtClean="0">
                <a:ln>
                  <a:noFill/>
                </a:ln>
                <a:solidFill>
                  <a:srgbClr val="C00000"/>
                </a:solidFill>
                <a:effectLst/>
                <a:uLnTx/>
                <a:uFillTx/>
                <a:latin typeface="+mn-lt"/>
                <a:ea typeface="+mn-ea"/>
                <a:cs typeface="+mn-cs"/>
              </a:rPr>
              <a:t> 实验室管理员</a:t>
            </a:r>
            <a:r>
              <a:rPr kumimoji="0" lang="en-US" altLang="zh-CN" sz="2600" b="0" i="0" u="none" strike="noStrike" kern="1200" cap="none" spc="0" normalizeH="0" baseline="0" noProof="0" dirty="0" smtClean="0">
                <a:ln>
                  <a:noFill/>
                </a:ln>
                <a:solidFill>
                  <a:srgbClr val="C00000"/>
                </a:solidFill>
                <a:effectLst/>
                <a:uLnTx/>
                <a:uFillTx/>
                <a:latin typeface="+mn-lt"/>
                <a:ea typeface="+mn-ea"/>
                <a:cs typeface="+mn-cs"/>
              </a:rPr>
              <a:t>(UA1);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altLang="zh-CN" sz="2600" b="0" i="0" u="none" strike="noStrike" kern="1200" cap="none" spc="0" normalizeH="0" baseline="0" noProof="0" dirty="0" smtClean="0">
                <a:ln>
                  <a:noFill/>
                </a:ln>
                <a:solidFill>
                  <a:srgbClr val="C00000"/>
                </a:solidFill>
                <a:effectLst/>
                <a:uLnTx/>
                <a:uFillTx/>
                <a:latin typeface="+mn-lt"/>
                <a:ea typeface="+mn-ea"/>
                <a:cs typeface="+mn-cs"/>
              </a:rPr>
              <a:t>    2.</a:t>
            </a:r>
            <a:r>
              <a:rPr kumimoji="0" lang="zh-CN" altLang="en-US" sz="2600" b="0" i="0" u="none" strike="noStrike" kern="1200" cap="none" spc="0" normalizeH="0" baseline="0" noProof="0" dirty="0" smtClean="0">
                <a:ln>
                  <a:noFill/>
                </a:ln>
                <a:solidFill>
                  <a:srgbClr val="C00000"/>
                </a:solidFill>
                <a:effectLst/>
                <a:uLnTx/>
                <a:uFillTx/>
                <a:latin typeface="+mn-lt"/>
                <a:ea typeface="+mn-ea"/>
                <a:cs typeface="+mn-cs"/>
              </a:rPr>
              <a:t>系统管理员</a:t>
            </a:r>
            <a:r>
              <a:rPr kumimoji="0" lang="en-US" altLang="zh-CN" sz="2600" b="0" i="0" u="none" strike="noStrike" kern="1200" cap="none" spc="0" normalizeH="0" baseline="0" noProof="0" dirty="0" smtClean="0">
                <a:ln>
                  <a:noFill/>
                </a:ln>
                <a:solidFill>
                  <a:srgbClr val="C00000"/>
                </a:solidFill>
                <a:effectLst/>
                <a:uLnTx/>
                <a:uFillTx/>
                <a:latin typeface="+mn-lt"/>
                <a:ea typeface="+mn-ea"/>
                <a:cs typeface="+mn-cs"/>
              </a:rPr>
              <a:t>(UA2).</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项目需求分析</a:t>
            </a:r>
            <a:endParaRPr lang="zh-CN" altLang="en-US" dirty="0"/>
          </a:p>
        </p:txBody>
      </p:sp>
      <p:sp>
        <p:nvSpPr>
          <p:cNvPr id="3" name="内容占位符 2"/>
          <p:cNvSpPr>
            <a:spLocks noGrp="1"/>
          </p:cNvSpPr>
          <p:nvPr>
            <p:ph idx="1"/>
          </p:nvPr>
        </p:nvSpPr>
        <p:spPr>
          <a:xfrm>
            <a:off x="457200" y="1935480"/>
            <a:ext cx="7499176" cy="4922520"/>
          </a:xfrm>
        </p:spPr>
        <p:txBody>
          <a:bodyPr>
            <a:normAutofit fontScale="70000" lnSpcReduction="20000"/>
          </a:bodyPr>
          <a:lstStyle/>
          <a:p>
            <a:pPr>
              <a:buNone/>
            </a:pPr>
            <a:r>
              <a:rPr lang="en-US" altLang="zh-CN" sz="4000" dirty="0" smtClean="0">
                <a:solidFill>
                  <a:schemeClr val="tx2"/>
                </a:solidFill>
                <a:latin typeface="+mj-lt"/>
                <a:ea typeface="+mj-ea"/>
                <a:cs typeface="+mj-cs"/>
              </a:rPr>
              <a:t>3.2 </a:t>
            </a:r>
            <a:r>
              <a:rPr lang="zh-CN" altLang="en-US" sz="4000" dirty="0" smtClean="0">
                <a:solidFill>
                  <a:schemeClr val="tx2"/>
                </a:solidFill>
                <a:latin typeface="+mj-lt"/>
                <a:ea typeface="+mj-ea"/>
                <a:cs typeface="+mj-cs"/>
              </a:rPr>
              <a:t>功能模块 </a:t>
            </a:r>
            <a:r>
              <a:rPr lang="en-US" altLang="zh-CN" sz="4000" dirty="0" smtClean="0">
                <a:solidFill>
                  <a:schemeClr val="tx2"/>
                </a:solidFill>
                <a:latin typeface="+mj-lt"/>
                <a:ea typeface="+mj-ea"/>
                <a:cs typeface="+mj-cs"/>
              </a:rPr>
              <a:t>(</a:t>
            </a:r>
            <a:r>
              <a:rPr lang="zh-CN" altLang="en-US" sz="4000" dirty="0" smtClean="0">
                <a:solidFill>
                  <a:schemeClr val="tx2"/>
                </a:solidFill>
                <a:latin typeface="+mj-lt"/>
                <a:ea typeface="+mj-ea"/>
                <a:cs typeface="+mj-cs"/>
              </a:rPr>
              <a:t>平台门户，普通使用者模式</a:t>
            </a:r>
            <a:r>
              <a:rPr lang="en-US" altLang="zh-CN" sz="4000" dirty="0" smtClean="0">
                <a:solidFill>
                  <a:schemeClr val="tx2"/>
                </a:solidFill>
                <a:latin typeface="+mj-lt"/>
                <a:ea typeface="+mj-ea"/>
                <a:cs typeface="+mj-cs"/>
              </a:rPr>
              <a:t>ONLY)</a:t>
            </a:r>
          </a:p>
          <a:p>
            <a:pPr>
              <a:buNone/>
            </a:pPr>
            <a:r>
              <a:rPr lang="en-US" altLang="zh-CN" sz="2900" dirty="0" smtClean="0">
                <a:solidFill>
                  <a:srgbClr val="00B050"/>
                </a:solidFill>
              </a:rPr>
              <a:t>1.</a:t>
            </a:r>
            <a:r>
              <a:rPr lang="zh-CN" altLang="en-US" sz="2900" dirty="0" smtClean="0">
                <a:solidFill>
                  <a:srgbClr val="00B050"/>
                </a:solidFill>
              </a:rPr>
              <a:t>重点实验室</a:t>
            </a:r>
          </a:p>
          <a:p>
            <a:pPr>
              <a:buNone/>
            </a:pPr>
            <a:r>
              <a:rPr lang="en-US" altLang="zh-CN" sz="2900" dirty="0" smtClean="0">
                <a:solidFill>
                  <a:srgbClr val="00B050"/>
                </a:solidFill>
              </a:rPr>
              <a:t>2.</a:t>
            </a:r>
            <a:r>
              <a:rPr lang="zh-CN" altLang="en-US" sz="2900" dirty="0" smtClean="0">
                <a:solidFill>
                  <a:srgbClr val="00B050"/>
                </a:solidFill>
              </a:rPr>
              <a:t>公共技术服务平台  </a:t>
            </a:r>
          </a:p>
          <a:p>
            <a:pPr>
              <a:buNone/>
            </a:pPr>
            <a:r>
              <a:rPr lang="en-US" altLang="zh-CN" sz="2900" dirty="0" smtClean="0">
                <a:solidFill>
                  <a:srgbClr val="00B050"/>
                </a:solidFill>
              </a:rPr>
              <a:t>3.</a:t>
            </a:r>
            <a:r>
              <a:rPr lang="zh-CN" altLang="en-US" sz="2900" dirty="0" smtClean="0">
                <a:solidFill>
                  <a:srgbClr val="00B050"/>
                </a:solidFill>
              </a:rPr>
              <a:t>科技文献</a:t>
            </a:r>
          </a:p>
          <a:p>
            <a:pPr>
              <a:buNone/>
            </a:pPr>
            <a:r>
              <a:rPr lang="en-US" altLang="zh-CN" sz="2900" dirty="0" smtClean="0">
                <a:solidFill>
                  <a:srgbClr val="00B050"/>
                </a:solidFill>
              </a:rPr>
              <a:t>4.</a:t>
            </a:r>
            <a:r>
              <a:rPr lang="zh-CN" altLang="en-US" sz="2900" dirty="0" smtClean="0">
                <a:solidFill>
                  <a:srgbClr val="00B050"/>
                </a:solidFill>
              </a:rPr>
              <a:t>新闻通知</a:t>
            </a:r>
          </a:p>
          <a:p>
            <a:pPr>
              <a:buNone/>
            </a:pPr>
            <a:r>
              <a:rPr lang="en-US" altLang="zh-CN" sz="2900" dirty="0" smtClean="0">
                <a:solidFill>
                  <a:srgbClr val="00B050"/>
                </a:solidFill>
              </a:rPr>
              <a:t>5.</a:t>
            </a:r>
            <a:r>
              <a:rPr lang="zh-CN" altLang="en-US" sz="2900" dirty="0" smtClean="0">
                <a:solidFill>
                  <a:srgbClr val="00B050"/>
                </a:solidFill>
              </a:rPr>
              <a:t>政策法规</a:t>
            </a:r>
          </a:p>
          <a:p>
            <a:pPr>
              <a:buNone/>
            </a:pPr>
            <a:r>
              <a:rPr lang="en-US" altLang="zh-CN" sz="2900" dirty="0" smtClean="0">
                <a:solidFill>
                  <a:srgbClr val="00B050"/>
                </a:solidFill>
              </a:rPr>
              <a:t>6.</a:t>
            </a:r>
            <a:r>
              <a:rPr lang="zh-CN" altLang="en-US" sz="2900" dirty="0" smtClean="0">
                <a:solidFill>
                  <a:srgbClr val="00B050"/>
                </a:solidFill>
              </a:rPr>
              <a:t>下载中心</a:t>
            </a:r>
            <a:r>
              <a:rPr lang="zh-CN" altLang="en-US" sz="2900" dirty="0" smtClean="0"/>
              <a:t>  </a:t>
            </a:r>
          </a:p>
          <a:p>
            <a:pPr>
              <a:buNone/>
            </a:pPr>
            <a:r>
              <a:rPr lang="en-US" altLang="zh-CN" sz="2900" dirty="0" smtClean="0">
                <a:solidFill>
                  <a:srgbClr val="FF0000"/>
                </a:solidFill>
              </a:rPr>
              <a:t>7.</a:t>
            </a:r>
            <a:r>
              <a:rPr lang="zh-CN" altLang="en-US" sz="2900" dirty="0" smtClean="0">
                <a:solidFill>
                  <a:srgbClr val="FF0000"/>
                </a:solidFill>
              </a:rPr>
              <a:t>仪器设备</a:t>
            </a:r>
            <a:r>
              <a:rPr lang="en-US" altLang="zh-CN" sz="2900" dirty="0" smtClean="0">
                <a:solidFill>
                  <a:srgbClr val="FF0000"/>
                </a:solidFill>
              </a:rPr>
              <a:t>(</a:t>
            </a:r>
            <a:r>
              <a:rPr lang="zh-CN" altLang="en-US" sz="2900" dirty="0" smtClean="0">
                <a:solidFill>
                  <a:srgbClr val="FF0000"/>
                </a:solidFill>
              </a:rPr>
              <a:t>含使用预约</a:t>
            </a:r>
            <a:r>
              <a:rPr lang="en-US" altLang="zh-CN" sz="2900" dirty="0" smtClean="0">
                <a:solidFill>
                  <a:srgbClr val="FF0000"/>
                </a:solidFill>
              </a:rPr>
              <a:t>)</a:t>
            </a:r>
          </a:p>
          <a:p>
            <a:pPr>
              <a:buNone/>
            </a:pPr>
            <a:r>
              <a:rPr lang="en-US" altLang="zh-CN" sz="2900" dirty="0" smtClean="0">
                <a:solidFill>
                  <a:srgbClr val="FF0000"/>
                </a:solidFill>
              </a:rPr>
              <a:t>8.</a:t>
            </a:r>
            <a:r>
              <a:rPr lang="zh-CN" altLang="en-US" sz="2900" dirty="0" smtClean="0">
                <a:solidFill>
                  <a:srgbClr val="FF0000"/>
                </a:solidFill>
              </a:rPr>
              <a:t>行业检测</a:t>
            </a:r>
            <a:r>
              <a:rPr lang="en-US" altLang="zh-CN" sz="2900" dirty="0" smtClean="0">
                <a:solidFill>
                  <a:srgbClr val="FF0000"/>
                </a:solidFill>
              </a:rPr>
              <a:t>(</a:t>
            </a:r>
            <a:r>
              <a:rPr lang="zh-CN" altLang="en-US" sz="2900" dirty="0" smtClean="0">
                <a:solidFill>
                  <a:srgbClr val="FF0000"/>
                </a:solidFill>
              </a:rPr>
              <a:t>含检测预约</a:t>
            </a:r>
            <a:r>
              <a:rPr lang="en-US" altLang="zh-CN" sz="2900" dirty="0" smtClean="0">
                <a:solidFill>
                  <a:srgbClr val="FF0000"/>
                </a:solidFill>
              </a:rPr>
              <a:t>)</a:t>
            </a:r>
          </a:p>
          <a:p>
            <a:pPr>
              <a:buNone/>
            </a:pPr>
            <a:r>
              <a:rPr lang="en-US" altLang="zh-CN" sz="2900" dirty="0" smtClean="0">
                <a:solidFill>
                  <a:srgbClr val="FF0000"/>
                </a:solidFill>
              </a:rPr>
              <a:t>9.</a:t>
            </a:r>
            <a:r>
              <a:rPr lang="zh-CN" altLang="en-US" sz="2900" dirty="0" smtClean="0">
                <a:solidFill>
                  <a:srgbClr val="FF0000"/>
                </a:solidFill>
              </a:rPr>
              <a:t>专家咨询</a:t>
            </a:r>
          </a:p>
          <a:p>
            <a:pPr>
              <a:buNone/>
            </a:pPr>
            <a:r>
              <a:rPr lang="en-US" altLang="zh-CN" sz="2900" dirty="0" smtClean="0">
                <a:solidFill>
                  <a:srgbClr val="FF0000"/>
                </a:solidFill>
              </a:rPr>
              <a:t>10.</a:t>
            </a:r>
            <a:r>
              <a:rPr lang="zh-CN" altLang="en-US" sz="2900" dirty="0" smtClean="0">
                <a:solidFill>
                  <a:srgbClr val="FF0000"/>
                </a:solidFill>
              </a:rPr>
              <a:t>科技成果与技术转移</a:t>
            </a:r>
            <a:r>
              <a:rPr lang="zh-CN" altLang="en-US" sz="2900" dirty="0" smtClean="0"/>
              <a:t> </a:t>
            </a:r>
            <a:endParaRPr lang="en-US" altLang="zh-CN" sz="2900" dirty="0" smtClean="0"/>
          </a:p>
          <a:p>
            <a:pPr>
              <a:buNone/>
            </a:pPr>
            <a:r>
              <a:rPr lang="en-US" altLang="zh-CN" sz="2900" dirty="0" smtClean="0"/>
              <a:t>11.</a:t>
            </a:r>
            <a:r>
              <a:rPr lang="zh-CN" altLang="en-US" sz="2900" dirty="0" smtClean="0"/>
              <a:t>信息搜索</a:t>
            </a:r>
            <a:endParaRPr lang="en-US" altLang="zh-CN" sz="2900" dirty="0" smtClean="0"/>
          </a:p>
          <a:p>
            <a:pPr>
              <a:buNone/>
            </a:pPr>
            <a:r>
              <a:rPr lang="en-US" altLang="zh-CN" sz="2900" dirty="0" smtClean="0"/>
              <a:t>12.</a:t>
            </a:r>
            <a:r>
              <a:rPr lang="zh-CN" altLang="en-US" sz="2900" dirty="0" smtClean="0"/>
              <a:t>注册</a:t>
            </a:r>
            <a:r>
              <a:rPr lang="en-US" altLang="zh-CN" sz="2900" dirty="0" smtClean="0"/>
              <a:t>/</a:t>
            </a:r>
            <a:r>
              <a:rPr lang="zh-CN" altLang="en-US" sz="2900" dirty="0" smtClean="0"/>
              <a:t>登录认证</a:t>
            </a:r>
            <a:endParaRPr lang="en-US" altLang="zh-CN" sz="2900" dirty="0" smtClean="0"/>
          </a:p>
          <a:p>
            <a:pPr>
              <a:buNone/>
            </a:pPr>
            <a:r>
              <a:rPr lang="en-US" altLang="zh-CN" sz="2900" dirty="0" smtClean="0"/>
              <a:t>13.</a:t>
            </a:r>
            <a:r>
              <a:rPr lang="zh-CN" altLang="en-US" sz="2900" dirty="0" smtClean="0"/>
              <a:t>管理平台 入口</a:t>
            </a:r>
            <a:endParaRPr lang="en-US" altLang="zh-CN" sz="2900" dirty="0" smtClean="0"/>
          </a:p>
          <a:p>
            <a:pPr>
              <a:buNone/>
            </a:pPr>
            <a:r>
              <a:rPr lang="en-US" altLang="zh-CN" sz="2900" dirty="0" smtClean="0"/>
              <a:t>    (</a:t>
            </a:r>
            <a:r>
              <a:rPr lang="zh-CN" altLang="en-US" sz="2300" b="1" dirty="0" smtClean="0"/>
              <a:t>点击此链接后，需要登录</a:t>
            </a:r>
            <a:r>
              <a:rPr lang="zh-CN" altLang="en-US" sz="2300" b="1" dirty="0" smtClean="0">
                <a:solidFill>
                  <a:srgbClr val="FF0000"/>
                </a:solidFill>
              </a:rPr>
              <a:t>管理员帐号</a:t>
            </a:r>
            <a:r>
              <a:rPr lang="zh-CN" altLang="en-US" sz="2300" b="1" dirty="0" smtClean="0"/>
              <a:t>进入管理平台</a:t>
            </a:r>
            <a:r>
              <a:rPr lang="en-US" altLang="zh-CN" sz="2900" dirty="0" smtClean="0"/>
              <a:t>)</a:t>
            </a:r>
          </a:p>
        </p:txBody>
      </p:sp>
      <p:sp>
        <p:nvSpPr>
          <p:cNvPr id="4" name="Right Brace 3"/>
          <p:cNvSpPr/>
          <p:nvPr/>
        </p:nvSpPr>
        <p:spPr>
          <a:xfrm>
            <a:off x="3779912" y="2348880"/>
            <a:ext cx="792088" cy="17281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标题 1"/>
          <p:cNvSpPr txBox="1">
            <a:spLocks/>
          </p:cNvSpPr>
          <p:nvPr/>
        </p:nvSpPr>
        <p:spPr>
          <a:xfrm>
            <a:off x="4716016" y="2852936"/>
            <a:ext cx="4536504" cy="57606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00B050"/>
                </a:solidFill>
                <a:effectLst/>
                <a:uLnTx/>
                <a:uFillTx/>
                <a:latin typeface="+mj-lt"/>
                <a:ea typeface="+mj-ea"/>
                <a:cs typeface="+mj-cs"/>
              </a:rPr>
              <a:t>信息展示类模块</a:t>
            </a:r>
            <a:endParaRPr kumimoji="0" lang="zh-CN" altLang="en-US" sz="3200" b="0" i="0" u="none" strike="noStrike" kern="1200" cap="none" spc="0" normalizeH="0" baseline="0" noProof="0" dirty="0">
              <a:ln>
                <a:noFill/>
              </a:ln>
              <a:solidFill>
                <a:srgbClr val="00B050"/>
              </a:solidFill>
              <a:effectLst/>
              <a:uLnTx/>
              <a:uFillTx/>
              <a:latin typeface="+mj-lt"/>
              <a:ea typeface="+mj-ea"/>
              <a:cs typeface="+mj-cs"/>
            </a:endParaRPr>
          </a:p>
        </p:txBody>
      </p:sp>
      <p:sp>
        <p:nvSpPr>
          <p:cNvPr id="6" name="Right Brace 5"/>
          <p:cNvSpPr/>
          <p:nvPr/>
        </p:nvSpPr>
        <p:spPr>
          <a:xfrm>
            <a:off x="3779912" y="4149080"/>
            <a:ext cx="792088"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标题 1"/>
          <p:cNvSpPr txBox="1">
            <a:spLocks/>
          </p:cNvSpPr>
          <p:nvPr/>
        </p:nvSpPr>
        <p:spPr>
          <a:xfrm>
            <a:off x="4716016" y="4365104"/>
            <a:ext cx="4536504" cy="57606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FF0000"/>
                </a:solidFill>
                <a:effectLst/>
                <a:uLnTx/>
                <a:uFillTx/>
                <a:latin typeface="+mj-lt"/>
                <a:ea typeface="+mj-ea"/>
                <a:cs typeface="+mj-cs"/>
              </a:rPr>
              <a:t>核心模块</a:t>
            </a:r>
            <a:endParaRPr kumimoji="0" lang="zh-CN" altLang="en-US" sz="3200" b="0" i="0" u="none" strike="noStrike" kern="1200" cap="none" spc="0" normalizeH="0" baseline="0" noProof="0" dirty="0">
              <a:ln>
                <a:noFill/>
              </a:ln>
              <a:solidFill>
                <a:srgbClr val="FF0000"/>
              </a:solidFill>
              <a:effectLst/>
              <a:uLnTx/>
              <a:uFillTx/>
              <a:latin typeface="+mj-lt"/>
              <a:ea typeface="+mj-ea"/>
              <a:cs typeface="+mj-cs"/>
            </a:endParaRPr>
          </a:p>
        </p:txBody>
      </p:sp>
      <p:sp>
        <p:nvSpPr>
          <p:cNvPr id="8" name="Right Brace 7"/>
          <p:cNvSpPr/>
          <p:nvPr/>
        </p:nvSpPr>
        <p:spPr>
          <a:xfrm>
            <a:off x="3779912" y="5373216"/>
            <a:ext cx="792088" cy="8640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标题 1"/>
          <p:cNvSpPr txBox="1">
            <a:spLocks/>
          </p:cNvSpPr>
          <p:nvPr/>
        </p:nvSpPr>
        <p:spPr>
          <a:xfrm>
            <a:off x="4716016" y="5445224"/>
            <a:ext cx="4536504" cy="57606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3200" dirty="0" smtClean="0">
                <a:latin typeface="+mj-lt"/>
                <a:ea typeface="+mj-ea"/>
                <a:cs typeface="+mj-cs"/>
              </a:rPr>
              <a:t>通用</a:t>
            </a:r>
            <a:r>
              <a:rPr kumimoji="0" lang="zh-CN" altLang="en-US" sz="3200" b="0" i="0" u="none" strike="noStrike" kern="1200" cap="none" spc="0" normalizeH="0" baseline="0" noProof="0" dirty="0" smtClean="0">
                <a:ln>
                  <a:noFill/>
                </a:ln>
                <a:effectLst/>
                <a:uLnTx/>
                <a:uFillTx/>
                <a:latin typeface="+mj-lt"/>
                <a:ea typeface="+mj-ea"/>
                <a:cs typeface="+mj-cs"/>
              </a:rPr>
              <a:t>模块</a:t>
            </a:r>
            <a:endParaRPr kumimoji="0" lang="zh-CN" altLang="en-US" sz="3200" b="0" i="0" u="none" strike="noStrike" kern="1200" cap="none" spc="0" normalizeH="0" baseline="0" noProof="0" dirty="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项目需求分析</a:t>
            </a:r>
            <a:endParaRPr lang="zh-CN" altLang="en-US" dirty="0"/>
          </a:p>
        </p:txBody>
      </p:sp>
      <p:sp>
        <p:nvSpPr>
          <p:cNvPr id="3" name="内容占位符 2"/>
          <p:cNvSpPr>
            <a:spLocks noGrp="1"/>
          </p:cNvSpPr>
          <p:nvPr>
            <p:ph idx="1"/>
          </p:nvPr>
        </p:nvSpPr>
        <p:spPr>
          <a:xfrm>
            <a:off x="457200" y="1935480"/>
            <a:ext cx="8003232" cy="4389120"/>
          </a:xfrm>
        </p:spPr>
        <p:txBody>
          <a:bodyPr>
            <a:normAutofit fontScale="62500" lnSpcReduction="20000"/>
          </a:bodyPr>
          <a:lstStyle/>
          <a:p>
            <a:pPr>
              <a:buNone/>
            </a:pPr>
            <a:r>
              <a:rPr lang="en-US" altLang="zh-CN" sz="3600" dirty="0" smtClean="0">
                <a:solidFill>
                  <a:schemeClr val="tx2"/>
                </a:solidFill>
                <a:latin typeface="+mj-lt"/>
                <a:ea typeface="+mj-ea"/>
                <a:cs typeface="+mj-cs"/>
              </a:rPr>
              <a:t>3.2 </a:t>
            </a:r>
            <a:r>
              <a:rPr lang="zh-CN" altLang="en-US" sz="3600" dirty="0" smtClean="0">
                <a:solidFill>
                  <a:schemeClr val="tx2"/>
                </a:solidFill>
                <a:latin typeface="+mj-lt"/>
                <a:ea typeface="+mj-ea"/>
                <a:cs typeface="+mj-cs"/>
              </a:rPr>
              <a:t>功能模块 </a:t>
            </a:r>
            <a:r>
              <a:rPr lang="en-US" altLang="zh-CN" sz="3600" dirty="0" smtClean="0">
                <a:solidFill>
                  <a:schemeClr val="tx2"/>
                </a:solidFill>
                <a:latin typeface="+mj-lt"/>
                <a:ea typeface="+mj-ea"/>
                <a:cs typeface="+mj-cs"/>
              </a:rPr>
              <a:t>(</a:t>
            </a:r>
            <a:r>
              <a:rPr lang="zh-CN" altLang="en-US" sz="3600" dirty="0" smtClean="0">
                <a:solidFill>
                  <a:schemeClr val="tx2"/>
                </a:solidFill>
                <a:latin typeface="+mj-lt"/>
                <a:ea typeface="+mj-ea"/>
                <a:cs typeface="+mj-cs"/>
              </a:rPr>
              <a:t>管理平台</a:t>
            </a:r>
            <a:r>
              <a:rPr lang="en-US" altLang="zh-CN" sz="3600" dirty="0" smtClean="0">
                <a:solidFill>
                  <a:schemeClr val="tx2"/>
                </a:solidFill>
                <a:latin typeface="+mj-lt"/>
                <a:ea typeface="+mj-ea"/>
                <a:cs typeface="+mj-cs"/>
              </a:rPr>
              <a:t>)</a:t>
            </a:r>
          </a:p>
          <a:p>
            <a:pPr>
              <a:buNone/>
            </a:pPr>
            <a:r>
              <a:rPr lang="zh-CN" altLang="en-US" dirty="0" smtClean="0">
                <a:latin typeface="黑体" pitchFamily="49" charset="-122"/>
                <a:ea typeface="黑体" pitchFamily="49" charset="-122"/>
              </a:rPr>
              <a:t> </a:t>
            </a:r>
            <a:r>
              <a:rPr lang="zh-CN" altLang="en-US" sz="3200" dirty="0" smtClean="0">
                <a:latin typeface="黑体" pitchFamily="49" charset="-122"/>
                <a:ea typeface="黑体" pitchFamily="49" charset="-122"/>
              </a:rPr>
              <a:t>门户普通信息管理后台</a:t>
            </a:r>
            <a:r>
              <a:rPr lang="en-US" altLang="zh-CN" sz="3200" dirty="0" smtClean="0">
                <a:latin typeface="黑体" pitchFamily="49" charset="-122"/>
                <a:ea typeface="黑体" pitchFamily="49" charset="-122"/>
              </a:rPr>
              <a:t>:</a:t>
            </a:r>
            <a:endParaRPr lang="en-US" altLang="zh-CN" sz="3200" dirty="0" smtClean="0"/>
          </a:p>
          <a:p>
            <a:pPr lvl="0">
              <a:buNone/>
              <a:defRPr/>
            </a:pPr>
            <a:r>
              <a:rPr lang="en-US" altLang="zh-CN" sz="3200" dirty="0" smtClean="0"/>
              <a:t>    1.</a:t>
            </a:r>
            <a:r>
              <a:rPr lang="zh-CN" altLang="en-US" sz="3200" dirty="0" smtClean="0"/>
              <a:t>信息管理</a:t>
            </a:r>
            <a:r>
              <a:rPr lang="en-US" altLang="zh-CN" sz="3200" dirty="0" smtClean="0"/>
              <a:t>:</a:t>
            </a:r>
          </a:p>
          <a:p>
            <a:pPr lvl="0">
              <a:buNone/>
              <a:defRPr/>
            </a:pPr>
            <a:r>
              <a:rPr lang="en-US" altLang="zh-CN" sz="3200" dirty="0" smtClean="0"/>
              <a:t>       (</a:t>
            </a:r>
            <a:r>
              <a:rPr lang="zh-CN" altLang="en-US" sz="2900" i="1" dirty="0" smtClean="0">
                <a:latin typeface="华文细黑" pitchFamily="2" charset="-122"/>
                <a:ea typeface="华文细黑" pitchFamily="2" charset="-122"/>
              </a:rPr>
              <a:t>科技文献、政策法规、新闻通知、公共技术服务平台、下载中心、重点实验室</a:t>
            </a:r>
            <a:r>
              <a:rPr lang="en-US" altLang="zh-CN" sz="3200" dirty="0" smtClean="0"/>
              <a:t>)</a:t>
            </a:r>
            <a:endParaRPr lang="zh-CN" altLang="en-US" sz="3200" dirty="0" smtClean="0"/>
          </a:p>
          <a:p>
            <a:pPr lvl="0">
              <a:buNone/>
              <a:defRPr/>
            </a:pPr>
            <a:r>
              <a:rPr lang="zh-CN" altLang="en-US" sz="3200" dirty="0" smtClean="0"/>
              <a:t>    </a:t>
            </a:r>
            <a:r>
              <a:rPr lang="en-US" altLang="zh-CN" sz="3200" dirty="0" smtClean="0"/>
              <a:t>2.</a:t>
            </a:r>
            <a:r>
              <a:rPr lang="zh-CN" altLang="en-US" sz="3200" dirty="0" smtClean="0"/>
              <a:t>报表管理</a:t>
            </a:r>
            <a:endParaRPr lang="en-US" altLang="zh-CN" sz="3200" dirty="0" smtClean="0"/>
          </a:p>
          <a:p>
            <a:pPr lvl="0">
              <a:buNone/>
              <a:defRPr/>
            </a:pPr>
            <a:r>
              <a:rPr lang="en-US" altLang="zh-CN" sz="3200" dirty="0" smtClean="0"/>
              <a:t>    3.</a:t>
            </a:r>
            <a:r>
              <a:rPr lang="zh-CN" altLang="en-US" sz="3200" dirty="0" smtClean="0"/>
              <a:t>专家信息与咨询管理</a:t>
            </a:r>
            <a:endParaRPr lang="en-US" altLang="zh-CN" sz="3200" dirty="0" smtClean="0"/>
          </a:p>
          <a:p>
            <a:pPr lvl="0">
              <a:buNone/>
              <a:defRPr/>
            </a:pPr>
            <a:r>
              <a:rPr lang="en-US" altLang="zh-CN" sz="3200" dirty="0" smtClean="0"/>
              <a:t>    4.</a:t>
            </a:r>
            <a:r>
              <a:rPr lang="zh-CN" altLang="en-US" sz="3200" dirty="0" smtClean="0"/>
              <a:t>用户、角色、权限管理</a:t>
            </a:r>
            <a:endParaRPr lang="en-US" altLang="zh-CN" sz="3200" dirty="0" smtClean="0"/>
          </a:p>
          <a:p>
            <a:pPr lvl="0">
              <a:buNone/>
              <a:defRPr/>
            </a:pPr>
            <a:endParaRPr lang="en-US" altLang="zh-CN" sz="3200" dirty="0" smtClean="0"/>
          </a:p>
          <a:p>
            <a:pPr lvl="0">
              <a:buNone/>
              <a:defRPr/>
            </a:pPr>
            <a:r>
              <a:rPr lang="zh-CN" altLang="en-US" sz="3200" dirty="0" smtClean="0">
                <a:latin typeface="黑体" pitchFamily="49" charset="-122"/>
                <a:ea typeface="黑体" pitchFamily="49" charset="-122"/>
              </a:rPr>
              <a:t> 设备、预约与技术转移管理后台</a:t>
            </a:r>
            <a:r>
              <a:rPr lang="en-US" altLang="zh-CN" sz="3200" dirty="0" smtClean="0">
                <a:latin typeface="黑体" pitchFamily="49" charset="-122"/>
                <a:ea typeface="黑体" pitchFamily="49" charset="-122"/>
              </a:rPr>
              <a:t>:</a:t>
            </a:r>
            <a:endParaRPr lang="zh-CN" altLang="en-US" sz="3200" dirty="0" smtClean="0"/>
          </a:p>
          <a:p>
            <a:pPr lvl="0">
              <a:buNone/>
              <a:defRPr/>
            </a:pPr>
            <a:r>
              <a:rPr lang="zh-CN" altLang="en-US" sz="3200" dirty="0" smtClean="0"/>
              <a:t>    </a:t>
            </a:r>
            <a:r>
              <a:rPr lang="en-US" altLang="zh-CN" sz="3200" dirty="0" smtClean="0"/>
              <a:t>1.</a:t>
            </a:r>
            <a:r>
              <a:rPr lang="zh-CN" altLang="en-US" sz="3200" dirty="0" smtClean="0"/>
              <a:t>仪器设备管理</a:t>
            </a:r>
            <a:r>
              <a:rPr lang="en-US" altLang="zh-CN" sz="3200" dirty="0" smtClean="0"/>
              <a:t>(</a:t>
            </a:r>
            <a:r>
              <a:rPr lang="zh-CN" altLang="en-US" sz="2900" i="1" dirty="0" smtClean="0">
                <a:latin typeface="华文细黑" pitchFamily="2" charset="-122"/>
                <a:ea typeface="华文细黑" pitchFamily="2" charset="-122"/>
              </a:rPr>
              <a:t>含预约管理</a:t>
            </a:r>
            <a:r>
              <a:rPr lang="en-US" altLang="zh-CN" sz="3200" dirty="0" smtClean="0"/>
              <a:t>)</a:t>
            </a:r>
            <a:endParaRPr lang="zh-CN" altLang="en-US" sz="3200" dirty="0" smtClean="0"/>
          </a:p>
          <a:p>
            <a:pPr lvl="0">
              <a:buNone/>
              <a:defRPr/>
            </a:pPr>
            <a:r>
              <a:rPr lang="zh-CN" altLang="en-US" sz="3200" dirty="0" smtClean="0"/>
              <a:t>    </a:t>
            </a:r>
            <a:r>
              <a:rPr lang="en-US" altLang="zh-CN" sz="3200" dirty="0" smtClean="0"/>
              <a:t>2.</a:t>
            </a:r>
            <a:r>
              <a:rPr lang="zh-CN" altLang="en-US" sz="3200" dirty="0" smtClean="0"/>
              <a:t>行业检测管理</a:t>
            </a:r>
            <a:r>
              <a:rPr lang="en-US" altLang="zh-CN" sz="3200" dirty="0" smtClean="0"/>
              <a:t>(</a:t>
            </a:r>
            <a:r>
              <a:rPr lang="zh-CN" altLang="en-US" sz="2900" i="1" dirty="0" smtClean="0">
                <a:latin typeface="华文细黑" pitchFamily="2" charset="-122"/>
                <a:ea typeface="华文细黑" pitchFamily="2" charset="-122"/>
              </a:rPr>
              <a:t>含预约管理</a:t>
            </a:r>
            <a:r>
              <a:rPr lang="en-US" altLang="zh-CN" sz="3200" dirty="0" smtClean="0"/>
              <a:t>) </a:t>
            </a:r>
          </a:p>
          <a:p>
            <a:pPr lvl="0">
              <a:buNone/>
              <a:defRPr/>
            </a:pPr>
            <a:r>
              <a:rPr lang="en-US" altLang="zh-CN" sz="3200" dirty="0" smtClean="0"/>
              <a:t>    3.</a:t>
            </a:r>
            <a:r>
              <a:rPr lang="zh-CN" altLang="en-US" sz="3200" dirty="0" smtClean="0"/>
              <a:t>科技成果与技术转移 </a:t>
            </a:r>
            <a:r>
              <a:rPr lang="en-US" altLang="zh-CN" sz="3200" dirty="0" smtClean="0"/>
              <a:t>(</a:t>
            </a:r>
            <a:r>
              <a:rPr lang="zh-CN" altLang="en-US" sz="2900" i="1" dirty="0" smtClean="0">
                <a:latin typeface="华文细黑" pitchFamily="2" charset="-122"/>
                <a:ea typeface="华文细黑" pitchFamily="2" charset="-122"/>
              </a:rPr>
              <a:t>科研成果信息、技术介绍、技术转移案例、技术转移项目等 几个方面 的管理</a:t>
            </a:r>
            <a:r>
              <a:rPr lang="en-US" altLang="zh-CN" sz="3200" dirty="0" smtClean="0"/>
              <a:t>) </a:t>
            </a:r>
            <a:endParaRPr lang="zh-CN" altLang="en-US" sz="3200" dirty="0" smtClean="0"/>
          </a:p>
          <a:p>
            <a:pPr lvl="0">
              <a:buNone/>
              <a:defRPr/>
            </a:pPr>
            <a:endParaRPr lang="en-US" altLang="zh-CN"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项目需求分析</a:t>
            </a:r>
            <a:endParaRPr lang="zh-CN" altLang="en-US" dirty="0"/>
          </a:p>
        </p:txBody>
      </p:sp>
      <p:sp>
        <p:nvSpPr>
          <p:cNvPr id="3" name="内容占位符 2"/>
          <p:cNvSpPr>
            <a:spLocks noGrp="1"/>
          </p:cNvSpPr>
          <p:nvPr>
            <p:ph idx="1"/>
          </p:nvPr>
        </p:nvSpPr>
        <p:spPr>
          <a:xfrm>
            <a:off x="457200" y="1935480"/>
            <a:ext cx="8003232" cy="4589864"/>
          </a:xfrm>
        </p:spPr>
        <p:txBody>
          <a:bodyPr>
            <a:normAutofit lnSpcReduction="10000"/>
          </a:bodyPr>
          <a:lstStyle/>
          <a:p>
            <a:pPr>
              <a:buNone/>
            </a:pPr>
            <a:r>
              <a:rPr lang="en-US" altLang="zh-CN" sz="3600" dirty="0" smtClean="0">
                <a:solidFill>
                  <a:schemeClr val="tx2"/>
                </a:solidFill>
                <a:latin typeface="+mj-lt"/>
                <a:ea typeface="+mj-ea"/>
                <a:cs typeface="+mj-cs"/>
              </a:rPr>
              <a:t>3.3 </a:t>
            </a:r>
            <a:r>
              <a:rPr lang="zh-CN" altLang="en-US" sz="3600" dirty="0" smtClean="0">
                <a:solidFill>
                  <a:schemeClr val="tx2"/>
                </a:solidFill>
                <a:latin typeface="+mj-lt"/>
                <a:ea typeface="+mj-ea"/>
                <a:cs typeface="+mj-cs"/>
              </a:rPr>
              <a:t>模块介绍</a:t>
            </a:r>
            <a:endParaRPr lang="en-US" altLang="zh-CN" sz="3600" dirty="0" smtClean="0">
              <a:solidFill>
                <a:schemeClr val="tx2"/>
              </a:solidFill>
              <a:latin typeface="+mj-lt"/>
              <a:ea typeface="+mj-ea"/>
              <a:cs typeface="+mj-cs"/>
            </a:endParaRPr>
          </a:p>
          <a:p>
            <a:pPr>
              <a:buNone/>
            </a:pPr>
            <a:r>
              <a:rPr lang="en-US" altLang="zh-CN" dirty="0" smtClean="0"/>
              <a:t>1.</a:t>
            </a:r>
            <a:r>
              <a:rPr lang="zh-CN" altLang="en-US" dirty="0" smtClean="0"/>
              <a:t> 重点实验室</a:t>
            </a:r>
          </a:p>
          <a:p>
            <a:pPr>
              <a:buNone/>
            </a:pPr>
            <a:r>
              <a:rPr lang="zh-CN" altLang="en-US" dirty="0" smtClean="0"/>
              <a:t> </a:t>
            </a:r>
            <a:r>
              <a:rPr lang="en-US" altLang="zh-CN" dirty="0" smtClean="0"/>
              <a:t>---</a:t>
            </a:r>
            <a:r>
              <a:rPr lang="zh-CN" altLang="en-US" dirty="0" smtClean="0"/>
              <a:t>展示实验室介绍，成员介绍及成果等，按类别或行业展示</a:t>
            </a:r>
            <a:r>
              <a:rPr lang="en-US" altLang="zh-CN" dirty="0" smtClean="0"/>
              <a:t>; </a:t>
            </a:r>
            <a:r>
              <a:rPr lang="zh-CN" altLang="en-US" dirty="0" smtClean="0"/>
              <a:t> </a:t>
            </a:r>
            <a:endParaRPr lang="en-US" altLang="zh-CN" dirty="0" smtClean="0"/>
          </a:p>
          <a:p>
            <a:pPr>
              <a:buNone/>
            </a:pPr>
            <a:endParaRPr lang="en-US" altLang="zh-CN" dirty="0" smtClean="0"/>
          </a:p>
          <a:p>
            <a:pPr>
              <a:buNone/>
            </a:pPr>
            <a:r>
              <a:rPr lang="en-US" altLang="zh-CN" dirty="0" smtClean="0"/>
              <a:t>2.</a:t>
            </a:r>
            <a:r>
              <a:rPr lang="zh-CN" altLang="en-US" dirty="0" smtClean="0"/>
              <a:t> 公共技术服务平台</a:t>
            </a:r>
          </a:p>
          <a:p>
            <a:pPr>
              <a:buNone/>
            </a:pPr>
            <a:r>
              <a:rPr lang="zh-CN" altLang="en-US" dirty="0" smtClean="0"/>
              <a:t> </a:t>
            </a:r>
            <a:r>
              <a:rPr lang="en-US" altLang="zh-CN" dirty="0" smtClean="0"/>
              <a:t>---</a:t>
            </a:r>
            <a:r>
              <a:rPr lang="zh-CN" altLang="en-US" dirty="0" smtClean="0"/>
              <a:t>按类别展示能对外提供技术服务的平台介绍</a:t>
            </a:r>
            <a:r>
              <a:rPr lang="en-US" altLang="zh-CN" dirty="0" smtClean="0"/>
              <a:t>;</a:t>
            </a:r>
          </a:p>
          <a:p>
            <a:pPr>
              <a:buNone/>
            </a:pPr>
            <a:endParaRPr lang="en-US" altLang="zh-CN" dirty="0" smtClean="0"/>
          </a:p>
          <a:p>
            <a:pPr>
              <a:buNone/>
            </a:pPr>
            <a:r>
              <a:rPr lang="en-US" altLang="zh-CN" dirty="0" smtClean="0"/>
              <a:t>3.</a:t>
            </a:r>
            <a:r>
              <a:rPr lang="zh-CN" altLang="en-US" dirty="0" smtClean="0"/>
              <a:t> 科技文献</a:t>
            </a:r>
          </a:p>
          <a:p>
            <a:pPr>
              <a:buNone/>
            </a:pPr>
            <a:r>
              <a:rPr lang="zh-CN" altLang="en-US" dirty="0" smtClean="0"/>
              <a:t> </a:t>
            </a:r>
            <a:r>
              <a:rPr lang="en-US" altLang="zh-CN" dirty="0" smtClean="0"/>
              <a:t>---</a:t>
            </a:r>
            <a:r>
              <a:rPr lang="zh-CN" altLang="en-US" dirty="0" smtClean="0"/>
              <a:t>利用‘文献港’查询相关文献并展示</a:t>
            </a:r>
            <a:r>
              <a:rPr lang="en-US" altLang="zh-CN" dirty="0" smtClean="0"/>
              <a:t>; </a:t>
            </a:r>
            <a:r>
              <a:rPr lang="zh-CN" altLang="en-US" dirty="0" smtClean="0"/>
              <a:t> </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项目需求分析</a:t>
            </a:r>
            <a:endParaRPr lang="zh-CN" altLang="en-US" dirty="0"/>
          </a:p>
        </p:txBody>
      </p:sp>
      <p:sp>
        <p:nvSpPr>
          <p:cNvPr id="3" name="内容占位符 2"/>
          <p:cNvSpPr>
            <a:spLocks noGrp="1"/>
          </p:cNvSpPr>
          <p:nvPr>
            <p:ph idx="1"/>
          </p:nvPr>
        </p:nvSpPr>
        <p:spPr>
          <a:xfrm>
            <a:off x="457200" y="1935480"/>
            <a:ext cx="8003232" cy="4661872"/>
          </a:xfrm>
        </p:spPr>
        <p:txBody>
          <a:bodyPr>
            <a:normAutofit lnSpcReduction="10000"/>
          </a:bodyPr>
          <a:lstStyle/>
          <a:p>
            <a:pPr>
              <a:buNone/>
            </a:pPr>
            <a:r>
              <a:rPr lang="en-US" altLang="zh-CN" sz="3600" dirty="0" smtClean="0">
                <a:solidFill>
                  <a:schemeClr val="tx2"/>
                </a:solidFill>
                <a:latin typeface="+mj-lt"/>
                <a:ea typeface="+mj-ea"/>
                <a:cs typeface="+mj-cs"/>
              </a:rPr>
              <a:t>3.3 </a:t>
            </a:r>
            <a:r>
              <a:rPr lang="zh-CN" altLang="en-US" sz="3600" dirty="0" smtClean="0">
                <a:solidFill>
                  <a:schemeClr val="tx2"/>
                </a:solidFill>
                <a:latin typeface="+mj-lt"/>
                <a:ea typeface="+mj-ea"/>
                <a:cs typeface="+mj-cs"/>
              </a:rPr>
              <a:t>模块介绍</a:t>
            </a:r>
            <a:endParaRPr lang="en-US" altLang="zh-CN" sz="3600" dirty="0" smtClean="0">
              <a:solidFill>
                <a:schemeClr val="tx2"/>
              </a:solidFill>
              <a:latin typeface="+mj-lt"/>
              <a:ea typeface="+mj-ea"/>
              <a:cs typeface="+mj-cs"/>
            </a:endParaRPr>
          </a:p>
          <a:p>
            <a:pPr>
              <a:buNone/>
            </a:pPr>
            <a:r>
              <a:rPr lang="en-US" altLang="zh-CN" dirty="0" smtClean="0"/>
              <a:t>4.</a:t>
            </a:r>
            <a:r>
              <a:rPr lang="zh-CN" altLang="en-US" dirty="0" smtClean="0"/>
              <a:t> 新闻通知</a:t>
            </a:r>
          </a:p>
          <a:p>
            <a:pPr>
              <a:buNone/>
            </a:pPr>
            <a:r>
              <a:rPr lang="zh-CN" altLang="en-US" dirty="0" smtClean="0"/>
              <a:t> </a:t>
            </a:r>
            <a:r>
              <a:rPr lang="en-US" altLang="zh-CN" dirty="0" smtClean="0"/>
              <a:t>---</a:t>
            </a:r>
            <a:r>
              <a:rPr lang="zh-CN" altLang="en-US" dirty="0" smtClean="0"/>
              <a:t>按类别展示新闻和通知</a:t>
            </a:r>
            <a:endParaRPr lang="en-US" altLang="zh-CN" dirty="0" smtClean="0"/>
          </a:p>
          <a:p>
            <a:pPr>
              <a:buNone/>
            </a:pPr>
            <a:endParaRPr lang="en-US" altLang="zh-CN" dirty="0" smtClean="0"/>
          </a:p>
          <a:p>
            <a:pPr>
              <a:buNone/>
            </a:pPr>
            <a:r>
              <a:rPr lang="en-US" altLang="zh-CN" dirty="0" smtClean="0"/>
              <a:t>5.</a:t>
            </a:r>
            <a:r>
              <a:rPr lang="zh-CN" altLang="en-US" dirty="0" smtClean="0"/>
              <a:t> 政策法规</a:t>
            </a:r>
          </a:p>
          <a:p>
            <a:pPr>
              <a:buNone/>
            </a:pPr>
            <a:r>
              <a:rPr lang="zh-CN" altLang="en-US" dirty="0" smtClean="0"/>
              <a:t> </a:t>
            </a:r>
            <a:r>
              <a:rPr lang="en-US" altLang="zh-CN" dirty="0" smtClean="0"/>
              <a:t>---</a:t>
            </a:r>
            <a:r>
              <a:rPr lang="zh-CN" altLang="en-US" dirty="0" smtClean="0"/>
              <a:t>按类别展示政策和法规信息</a:t>
            </a:r>
            <a:endParaRPr lang="en-US" altLang="zh-CN" dirty="0" smtClean="0"/>
          </a:p>
          <a:p>
            <a:pPr>
              <a:buNone/>
            </a:pPr>
            <a:endParaRPr lang="en-US" altLang="zh-CN" dirty="0" smtClean="0"/>
          </a:p>
          <a:p>
            <a:pPr>
              <a:buNone/>
            </a:pPr>
            <a:r>
              <a:rPr lang="en-US" altLang="zh-CN" dirty="0" smtClean="0"/>
              <a:t>6.</a:t>
            </a:r>
            <a:r>
              <a:rPr lang="zh-CN" altLang="en-US" dirty="0" smtClean="0"/>
              <a:t> 下载中心</a:t>
            </a:r>
          </a:p>
          <a:p>
            <a:pPr>
              <a:buNone/>
            </a:pPr>
            <a:r>
              <a:rPr lang="zh-CN" altLang="en-US" dirty="0" smtClean="0"/>
              <a:t> </a:t>
            </a:r>
            <a:r>
              <a:rPr lang="en-US" altLang="zh-CN" dirty="0" smtClean="0"/>
              <a:t>---</a:t>
            </a:r>
            <a:r>
              <a:rPr lang="zh-CN" altLang="en-US" dirty="0" smtClean="0"/>
              <a:t>按类别展示可下载的文档，如专业知识，流程介绍等。</a:t>
            </a: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项目需求分析</a:t>
            </a:r>
            <a:endParaRPr lang="zh-CN" altLang="en-US" dirty="0"/>
          </a:p>
        </p:txBody>
      </p:sp>
      <p:pic>
        <p:nvPicPr>
          <p:cNvPr id="5" name="Content Placeholder 4" descr="展示首页.jpg"/>
          <p:cNvPicPr>
            <a:picLocks noGrp="1" noChangeAspect="1"/>
          </p:cNvPicPr>
          <p:nvPr>
            <p:ph idx="1"/>
          </p:nvPr>
        </p:nvPicPr>
        <p:blipFill>
          <a:blip r:embed="rId2" cstate="print"/>
          <a:stretch>
            <a:fillRect/>
          </a:stretch>
        </p:blipFill>
        <p:spPr>
          <a:xfrm>
            <a:off x="457200" y="2128911"/>
            <a:ext cx="8229600" cy="400194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项目需求分析</a:t>
            </a:r>
            <a:endParaRPr lang="zh-CN" altLang="en-US" dirty="0"/>
          </a:p>
        </p:txBody>
      </p:sp>
      <p:pic>
        <p:nvPicPr>
          <p:cNvPr id="6" name="Content Placeholder 5" descr="新闻.jpg"/>
          <p:cNvPicPr>
            <a:picLocks noGrp="1" noChangeAspect="1"/>
          </p:cNvPicPr>
          <p:nvPr>
            <p:ph idx="1"/>
          </p:nvPr>
        </p:nvPicPr>
        <p:blipFill>
          <a:blip r:embed="rId2" cstate="print"/>
          <a:stretch>
            <a:fillRect/>
          </a:stretch>
        </p:blipFill>
        <p:spPr>
          <a:xfrm>
            <a:off x="457200" y="2128911"/>
            <a:ext cx="8229600" cy="400194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深圳大学城开放实验室服务平台架构图20130515.jpg"/>
          <p:cNvPicPr>
            <a:picLocks noGrp="1" noChangeAspect="1"/>
          </p:cNvPicPr>
          <p:nvPr>
            <p:ph idx="1"/>
          </p:nvPr>
        </p:nvPicPr>
        <p:blipFill>
          <a:blip r:embed="rId2" cstate="print"/>
          <a:stretch>
            <a:fillRect/>
          </a:stretch>
        </p:blipFill>
        <p:spPr>
          <a:xfrm>
            <a:off x="71406" y="500042"/>
            <a:ext cx="8982941" cy="575312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项目需求分析</a:t>
            </a:r>
            <a:endParaRPr lang="zh-CN" altLang="en-US" dirty="0"/>
          </a:p>
        </p:txBody>
      </p:sp>
      <p:pic>
        <p:nvPicPr>
          <p:cNvPr id="5" name="Content Placeholder 4" descr="重点实验室.jpg"/>
          <p:cNvPicPr>
            <a:picLocks noGrp="1" noChangeAspect="1"/>
          </p:cNvPicPr>
          <p:nvPr>
            <p:ph idx="1"/>
          </p:nvPr>
        </p:nvPicPr>
        <p:blipFill>
          <a:blip r:embed="rId2" cstate="print"/>
          <a:stretch>
            <a:fillRect/>
          </a:stretch>
        </p:blipFill>
        <p:spPr>
          <a:xfrm>
            <a:off x="457200" y="2128911"/>
            <a:ext cx="8229600" cy="400194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项目需求分析</a:t>
            </a:r>
            <a:endParaRPr lang="zh-CN" altLang="en-US" dirty="0"/>
          </a:p>
        </p:txBody>
      </p:sp>
      <p:sp>
        <p:nvSpPr>
          <p:cNvPr id="3" name="内容占位符 2"/>
          <p:cNvSpPr>
            <a:spLocks noGrp="1"/>
          </p:cNvSpPr>
          <p:nvPr>
            <p:ph idx="1"/>
          </p:nvPr>
        </p:nvSpPr>
        <p:spPr>
          <a:xfrm>
            <a:off x="457200" y="1935480"/>
            <a:ext cx="8003232" cy="4661872"/>
          </a:xfrm>
        </p:spPr>
        <p:txBody>
          <a:bodyPr>
            <a:normAutofit fontScale="92500" lnSpcReduction="10000"/>
          </a:bodyPr>
          <a:lstStyle/>
          <a:p>
            <a:pPr>
              <a:buNone/>
            </a:pPr>
            <a:r>
              <a:rPr lang="en-US" altLang="zh-CN" sz="3600" dirty="0" smtClean="0">
                <a:solidFill>
                  <a:schemeClr val="tx2"/>
                </a:solidFill>
                <a:latin typeface="+mj-lt"/>
                <a:ea typeface="+mj-ea"/>
                <a:cs typeface="+mj-cs"/>
              </a:rPr>
              <a:t>3.3 </a:t>
            </a:r>
            <a:r>
              <a:rPr lang="zh-CN" altLang="en-US" sz="3600" dirty="0" smtClean="0">
                <a:solidFill>
                  <a:schemeClr val="tx2"/>
                </a:solidFill>
                <a:latin typeface="+mj-lt"/>
                <a:ea typeface="+mj-ea"/>
                <a:cs typeface="+mj-cs"/>
              </a:rPr>
              <a:t>模块介绍</a:t>
            </a:r>
            <a:endParaRPr lang="en-US" altLang="zh-CN" sz="3600" dirty="0" smtClean="0">
              <a:solidFill>
                <a:schemeClr val="tx2"/>
              </a:solidFill>
              <a:latin typeface="+mj-lt"/>
              <a:ea typeface="+mj-ea"/>
              <a:cs typeface="+mj-cs"/>
            </a:endParaRPr>
          </a:p>
          <a:p>
            <a:pPr>
              <a:buNone/>
            </a:pPr>
            <a:r>
              <a:rPr lang="en-US" altLang="zh-CN" dirty="0" smtClean="0"/>
              <a:t>7.</a:t>
            </a:r>
            <a:r>
              <a:rPr lang="zh-CN" altLang="en-US" dirty="0" smtClean="0"/>
              <a:t> 仪器设备</a:t>
            </a:r>
            <a:r>
              <a:rPr lang="en-US" altLang="zh-CN" dirty="0" smtClean="0"/>
              <a:t>(</a:t>
            </a:r>
            <a:r>
              <a:rPr lang="zh-CN" altLang="en-US" dirty="0" smtClean="0"/>
              <a:t>含使用预约</a:t>
            </a:r>
            <a:r>
              <a:rPr lang="en-US" altLang="zh-CN" dirty="0" smtClean="0"/>
              <a:t>)</a:t>
            </a:r>
          </a:p>
          <a:p>
            <a:pPr>
              <a:buNone/>
            </a:pPr>
            <a:r>
              <a:rPr lang="en-US" altLang="zh-CN" dirty="0" smtClean="0"/>
              <a:t> ---</a:t>
            </a:r>
            <a:r>
              <a:rPr lang="zh-CN" altLang="en-US" dirty="0" smtClean="0"/>
              <a:t>按类别或行业类型展示仪器设备</a:t>
            </a:r>
          </a:p>
          <a:p>
            <a:pPr>
              <a:buNone/>
            </a:pPr>
            <a:r>
              <a:rPr lang="zh-CN" altLang="en-US" dirty="0" smtClean="0"/>
              <a:t> </a:t>
            </a:r>
            <a:r>
              <a:rPr lang="en-US" altLang="zh-CN" dirty="0" smtClean="0"/>
              <a:t>---</a:t>
            </a:r>
            <a:r>
              <a:rPr lang="zh-CN" altLang="en-US" dirty="0" smtClean="0"/>
              <a:t>用户可以通过各种条件查询相关仪器设备</a:t>
            </a:r>
          </a:p>
          <a:p>
            <a:pPr>
              <a:buNone/>
            </a:pPr>
            <a:r>
              <a:rPr lang="zh-CN" altLang="en-US" dirty="0" smtClean="0"/>
              <a:t> </a:t>
            </a:r>
            <a:r>
              <a:rPr lang="en-US" altLang="zh-CN" dirty="0" smtClean="0"/>
              <a:t>---</a:t>
            </a:r>
            <a:r>
              <a:rPr lang="zh-CN" altLang="en-US" dirty="0" smtClean="0"/>
              <a:t>仪器设备显示信息中含有报价和预约入口</a:t>
            </a:r>
          </a:p>
          <a:p>
            <a:pPr>
              <a:buNone/>
            </a:pPr>
            <a:r>
              <a:rPr lang="zh-CN" altLang="en-US" dirty="0" smtClean="0"/>
              <a:t> </a:t>
            </a:r>
            <a:r>
              <a:rPr lang="en-US" altLang="zh-CN" dirty="0" smtClean="0"/>
              <a:t>---</a:t>
            </a:r>
            <a:r>
              <a:rPr lang="zh-CN" altLang="en-US" dirty="0" smtClean="0"/>
              <a:t>选择预约后，用户可以看到该设备的可用时间段等信息，填写相关申请信息后提交</a:t>
            </a:r>
            <a:r>
              <a:rPr lang="en-US" altLang="zh-CN" dirty="0" smtClean="0"/>
              <a:t>.</a:t>
            </a:r>
          </a:p>
          <a:p>
            <a:pPr>
              <a:buNone/>
            </a:pPr>
            <a:r>
              <a:rPr lang="en-US" altLang="zh-CN" dirty="0" smtClean="0"/>
              <a:t> ---</a:t>
            </a:r>
            <a:r>
              <a:rPr lang="zh-CN" altLang="en-US" dirty="0" smtClean="0"/>
              <a:t>提交后系统提示用户：如果预约成功，用户会收到通知（校外用户会收到二维码，用于进入实验室登记使用）</a:t>
            </a:r>
          </a:p>
          <a:p>
            <a:pPr>
              <a:buNone/>
            </a:pPr>
            <a:r>
              <a:rPr lang="zh-CN" altLang="en-US" dirty="0" smtClean="0"/>
              <a:t> </a:t>
            </a:r>
            <a:r>
              <a:rPr lang="en-US" altLang="zh-CN" dirty="0" smtClean="0"/>
              <a:t>---</a:t>
            </a:r>
            <a:r>
              <a:rPr lang="zh-CN" altLang="en-US" dirty="0" smtClean="0"/>
              <a:t>用户可以浏览并管理自己的预约记录</a:t>
            </a:r>
            <a:r>
              <a:rPr lang="en-US" altLang="zh-CN" dirty="0" smtClean="0"/>
              <a:t>.(</a:t>
            </a:r>
            <a:r>
              <a:rPr lang="zh-CN" altLang="en-US" dirty="0" smtClean="0"/>
              <a:t>如取消</a:t>
            </a:r>
            <a:r>
              <a:rPr lang="en-US" altLang="zh-CN" dirty="0" smtClean="0"/>
              <a:t>)</a:t>
            </a:r>
          </a:p>
          <a:p>
            <a:pPr>
              <a:buNone/>
            </a:pPr>
            <a:r>
              <a:rPr lang="en-US" altLang="zh-CN" dirty="0" smtClean="0"/>
              <a:t> ---</a:t>
            </a:r>
            <a:r>
              <a:rPr lang="zh-CN" altLang="en-US" dirty="0" smtClean="0"/>
              <a:t>申请获批准后系统会有提示</a:t>
            </a:r>
            <a:r>
              <a:rPr lang="en-US" altLang="zh-CN"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项目需求分析</a:t>
            </a:r>
            <a:endParaRPr lang="zh-CN" altLang="en-US" dirty="0"/>
          </a:p>
        </p:txBody>
      </p:sp>
      <p:sp>
        <p:nvSpPr>
          <p:cNvPr id="3" name="内容占位符 2"/>
          <p:cNvSpPr>
            <a:spLocks noGrp="1"/>
          </p:cNvSpPr>
          <p:nvPr>
            <p:ph idx="1"/>
          </p:nvPr>
        </p:nvSpPr>
        <p:spPr>
          <a:xfrm>
            <a:off x="457200" y="1935480"/>
            <a:ext cx="8003232" cy="4661872"/>
          </a:xfrm>
        </p:spPr>
        <p:txBody>
          <a:bodyPr>
            <a:normAutofit fontScale="92500" lnSpcReduction="20000"/>
          </a:bodyPr>
          <a:lstStyle/>
          <a:p>
            <a:pPr>
              <a:buNone/>
            </a:pPr>
            <a:r>
              <a:rPr lang="en-US" altLang="zh-CN" sz="3600" dirty="0" smtClean="0">
                <a:solidFill>
                  <a:schemeClr val="tx2"/>
                </a:solidFill>
                <a:latin typeface="+mj-lt"/>
                <a:ea typeface="+mj-ea"/>
                <a:cs typeface="+mj-cs"/>
              </a:rPr>
              <a:t>3.3 </a:t>
            </a:r>
            <a:r>
              <a:rPr lang="zh-CN" altLang="en-US" sz="3600" dirty="0" smtClean="0">
                <a:solidFill>
                  <a:schemeClr val="tx2"/>
                </a:solidFill>
                <a:latin typeface="+mj-lt"/>
                <a:ea typeface="+mj-ea"/>
                <a:cs typeface="+mj-cs"/>
              </a:rPr>
              <a:t>模块介绍</a:t>
            </a:r>
            <a:endParaRPr lang="en-US" altLang="zh-CN" sz="3600" dirty="0" smtClean="0">
              <a:solidFill>
                <a:schemeClr val="tx2"/>
              </a:solidFill>
              <a:latin typeface="+mj-lt"/>
              <a:ea typeface="+mj-ea"/>
              <a:cs typeface="+mj-cs"/>
            </a:endParaRPr>
          </a:p>
          <a:p>
            <a:pPr>
              <a:buNone/>
            </a:pPr>
            <a:r>
              <a:rPr lang="en-US" altLang="zh-CN" dirty="0" smtClean="0"/>
              <a:t>8.</a:t>
            </a:r>
            <a:r>
              <a:rPr lang="zh-CN" altLang="en-US" dirty="0" smtClean="0"/>
              <a:t> 行业检测</a:t>
            </a:r>
            <a:r>
              <a:rPr lang="en-US" altLang="zh-CN" dirty="0" smtClean="0"/>
              <a:t>(</a:t>
            </a:r>
            <a:r>
              <a:rPr lang="zh-CN" altLang="en-US" dirty="0" smtClean="0"/>
              <a:t>含检测预约</a:t>
            </a:r>
            <a:r>
              <a:rPr lang="en-US" altLang="zh-CN" dirty="0" smtClean="0"/>
              <a:t>) </a:t>
            </a:r>
          </a:p>
          <a:p>
            <a:pPr>
              <a:buNone/>
            </a:pPr>
            <a:r>
              <a:rPr lang="en-US" altLang="zh-CN" dirty="0" smtClean="0"/>
              <a:t> ---</a:t>
            </a:r>
            <a:r>
              <a:rPr lang="zh-CN" altLang="en-US" dirty="0" smtClean="0"/>
              <a:t>按实验室类别或行业类型展示可供选择的测试项目</a:t>
            </a:r>
          </a:p>
          <a:p>
            <a:pPr>
              <a:buNone/>
            </a:pPr>
            <a:r>
              <a:rPr lang="zh-CN" altLang="en-US" dirty="0" smtClean="0"/>
              <a:t> </a:t>
            </a:r>
            <a:r>
              <a:rPr lang="en-US" altLang="zh-CN" dirty="0" smtClean="0"/>
              <a:t>---</a:t>
            </a:r>
            <a:r>
              <a:rPr lang="zh-CN" altLang="en-US" dirty="0" smtClean="0"/>
              <a:t>用户可以通过各种条件查询相关测试项目</a:t>
            </a:r>
          </a:p>
          <a:p>
            <a:pPr>
              <a:buNone/>
            </a:pPr>
            <a:r>
              <a:rPr lang="zh-CN" altLang="en-US" dirty="0" smtClean="0"/>
              <a:t> </a:t>
            </a:r>
            <a:r>
              <a:rPr lang="en-US" altLang="zh-CN" dirty="0" smtClean="0"/>
              <a:t>---</a:t>
            </a:r>
            <a:r>
              <a:rPr lang="zh-CN" altLang="en-US" dirty="0" smtClean="0"/>
              <a:t>测试项目显示信息中含有报价和申请表下载链接以及‘预约’链接</a:t>
            </a:r>
            <a:r>
              <a:rPr lang="en-US" altLang="zh-CN" dirty="0" smtClean="0"/>
              <a:t>.</a:t>
            </a:r>
          </a:p>
          <a:p>
            <a:pPr>
              <a:buNone/>
            </a:pPr>
            <a:r>
              <a:rPr lang="en-US" altLang="zh-CN" dirty="0" smtClean="0"/>
              <a:t> ---</a:t>
            </a:r>
            <a:r>
              <a:rPr lang="zh-CN" altLang="en-US" dirty="0" smtClean="0"/>
              <a:t>用户线下填写完申请表后，选择‘预约’，然后上传申请表并提交</a:t>
            </a:r>
            <a:r>
              <a:rPr lang="en-US" altLang="zh-CN" dirty="0" smtClean="0"/>
              <a:t>.</a:t>
            </a:r>
          </a:p>
          <a:p>
            <a:pPr>
              <a:buNone/>
            </a:pPr>
            <a:r>
              <a:rPr lang="en-US" altLang="zh-CN" dirty="0" smtClean="0"/>
              <a:t> ---</a:t>
            </a:r>
            <a:r>
              <a:rPr lang="zh-CN" altLang="en-US" dirty="0" smtClean="0"/>
              <a:t>提交后系统返回给用户预约报告号，用户凭此号可以在后续阶段查询状态</a:t>
            </a:r>
            <a:r>
              <a:rPr lang="en-US" altLang="zh-CN" dirty="0" smtClean="0"/>
              <a:t>.</a:t>
            </a:r>
          </a:p>
          <a:p>
            <a:pPr>
              <a:buNone/>
            </a:pPr>
            <a:r>
              <a:rPr lang="en-US" altLang="zh-CN" dirty="0" smtClean="0"/>
              <a:t> ---</a:t>
            </a:r>
            <a:r>
              <a:rPr lang="zh-CN" altLang="en-US" dirty="0" smtClean="0"/>
              <a:t>用户可以浏览并管理自己的预约记录</a:t>
            </a:r>
            <a:r>
              <a:rPr lang="en-US" altLang="zh-CN" dirty="0" smtClean="0"/>
              <a:t>.(</a:t>
            </a:r>
            <a:r>
              <a:rPr lang="zh-CN" altLang="en-US" dirty="0" smtClean="0"/>
              <a:t>如取消</a:t>
            </a:r>
            <a:r>
              <a:rPr lang="en-US" altLang="zh-CN" dirty="0" smtClean="0"/>
              <a:t>)</a:t>
            </a:r>
          </a:p>
          <a:p>
            <a:pPr>
              <a:buNone/>
            </a:pPr>
            <a:r>
              <a:rPr lang="en-US" altLang="zh-CN" dirty="0" smtClean="0"/>
              <a:t> ---</a:t>
            </a:r>
            <a:r>
              <a:rPr lang="zh-CN" altLang="en-US" dirty="0" smtClean="0"/>
              <a:t>申请获批准后系统会有提示</a:t>
            </a:r>
            <a:r>
              <a:rPr lang="en-US" altLang="zh-CN"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项目需求分析</a:t>
            </a:r>
            <a:endParaRPr lang="zh-CN" altLang="en-US" dirty="0"/>
          </a:p>
        </p:txBody>
      </p:sp>
      <p:sp>
        <p:nvSpPr>
          <p:cNvPr id="3" name="内容占位符 2"/>
          <p:cNvSpPr>
            <a:spLocks noGrp="1"/>
          </p:cNvSpPr>
          <p:nvPr>
            <p:ph idx="1"/>
          </p:nvPr>
        </p:nvSpPr>
        <p:spPr>
          <a:xfrm>
            <a:off x="457200" y="1935480"/>
            <a:ext cx="8003232" cy="4922520"/>
          </a:xfrm>
        </p:spPr>
        <p:txBody>
          <a:bodyPr>
            <a:normAutofit fontScale="77500" lnSpcReduction="20000"/>
          </a:bodyPr>
          <a:lstStyle/>
          <a:p>
            <a:pPr>
              <a:buNone/>
            </a:pPr>
            <a:r>
              <a:rPr lang="en-US" altLang="zh-CN" sz="3600" dirty="0" smtClean="0">
                <a:solidFill>
                  <a:schemeClr val="tx2"/>
                </a:solidFill>
                <a:latin typeface="+mj-lt"/>
                <a:ea typeface="+mj-ea"/>
                <a:cs typeface="+mj-cs"/>
              </a:rPr>
              <a:t>3.3 </a:t>
            </a:r>
            <a:r>
              <a:rPr lang="zh-CN" altLang="en-US" sz="3600" dirty="0" smtClean="0">
                <a:solidFill>
                  <a:schemeClr val="tx2"/>
                </a:solidFill>
                <a:latin typeface="+mj-lt"/>
                <a:ea typeface="+mj-ea"/>
                <a:cs typeface="+mj-cs"/>
              </a:rPr>
              <a:t>模块介绍</a:t>
            </a:r>
            <a:endParaRPr lang="en-US" altLang="zh-CN" sz="3600" dirty="0" smtClean="0">
              <a:solidFill>
                <a:schemeClr val="tx2"/>
              </a:solidFill>
              <a:latin typeface="+mj-lt"/>
              <a:ea typeface="+mj-ea"/>
              <a:cs typeface="+mj-cs"/>
            </a:endParaRPr>
          </a:p>
          <a:p>
            <a:pPr>
              <a:buNone/>
            </a:pPr>
            <a:r>
              <a:rPr lang="en-US" altLang="zh-CN" dirty="0" smtClean="0"/>
              <a:t>9.</a:t>
            </a:r>
            <a:r>
              <a:rPr lang="zh-CN" altLang="en-US" dirty="0" smtClean="0"/>
              <a:t> 专家咨询</a:t>
            </a:r>
          </a:p>
          <a:p>
            <a:pPr>
              <a:buNone/>
            </a:pPr>
            <a:r>
              <a:rPr lang="zh-CN" altLang="en-US" dirty="0" smtClean="0"/>
              <a:t> </a:t>
            </a:r>
            <a:r>
              <a:rPr lang="en-US" altLang="zh-CN" dirty="0" smtClean="0"/>
              <a:t>---</a:t>
            </a:r>
            <a:r>
              <a:rPr lang="zh-CN" altLang="en-US" dirty="0" smtClean="0"/>
              <a:t>系统会对用户进行判断</a:t>
            </a:r>
            <a:r>
              <a:rPr lang="en-US" altLang="zh-CN" dirty="0" smtClean="0"/>
              <a:t>:</a:t>
            </a:r>
          </a:p>
          <a:p>
            <a:pPr>
              <a:buNone/>
            </a:pPr>
            <a:r>
              <a:rPr lang="en-US" altLang="zh-CN" dirty="0" smtClean="0"/>
              <a:t> ---</a:t>
            </a:r>
            <a:r>
              <a:rPr lang="zh-CN" altLang="en-US" dirty="0" smtClean="0"/>
              <a:t>如果是普通用户</a:t>
            </a:r>
            <a:r>
              <a:rPr lang="en-US" altLang="zh-CN" dirty="0" smtClean="0"/>
              <a:t>:</a:t>
            </a:r>
          </a:p>
          <a:p>
            <a:pPr>
              <a:buNone/>
            </a:pPr>
            <a:r>
              <a:rPr lang="en-US" altLang="zh-CN" dirty="0" smtClean="0"/>
              <a:t>    </a:t>
            </a:r>
            <a:r>
              <a:rPr lang="zh-CN" altLang="en-US" dirty="0" smtClean="0"/>
              <a:t>系统将展示‘提问模块’，‘历史问答记录’，‘经典问答’及‘专家介绍’等</a:t>
            </a:r>
            <a:r>
              <a:rPr lang="en-US" altLang="zh-CN" dirty="0" smtClean="0"/>
              <a:t>;</a:t>
            </a:r>
          </a:p>
          <a:p>
            <a:pPr>
              <a:buNone/>
            </a:pPr>
            <a:r>
              <a:rPr lang="en-US" altLang="zh-CN" dirty="0" smtClean="0"/>
              <a:t>    </a:t>
            </a:r>
            <a:r>
              <a:rPr lang="zh-CN" altLang="en-US" dirty="0" smtClean="0"/>
              <a:t>点击‘提问模块’后可以输入问题标题和描述，可以选择指定专家回答</a:t>
            </a:r>
            <a:r>
              <a:rPr lang="en-US" altLang="zh-CN" dirty="0" smtClean="0"/>
              <a:t>;</a:t>
            </a:r>
          </a:p>
          <a:p>
            <a:pPr>
              <a:buNone/>
            </a:pPr>
            <a:r>
              <a:rPr lang="en-US" altLang="zh-CN" dirty="0" smtClean="0"/>
              <a:t>    </a:t>
            </a:r>
            <a:r>
              <a:rPr lang="zh-CN" altLang="en-US" dirty="0" smtClean="0"/>
              <a:t>系统也将展示该用户已提出的问题列表，方便用户查询状态和结果。</a:t>
            </a:r>
          </a:p>
          <a:p>
            <a:pPr>
              <a:buNone/>
            </a:pPr>
            <a:r>
              <a:rPr lang="zh-CN" altLang="en-US" dirty="0" smtClean="0"/>
              <a:t>    用户登录时，如果专家已经解答问题，系统会有提示。</a:t>
            </a:r>
          </a:p>
          <a:p>
            <a:pPr>
              <a:buNone/>
            </a:pPr>
            <a:r>
              <a:rPr lang="zh-CN" altLang="en-US" dirty="0" smtClean="0"/>
              <a:t> </a:t>
            </a:r>
            <a:r>
              <a:rPr lang="en-US" altLang="zh-CN" dirty="0" smtClean="0"/>
              <a:t>---</a:t>
            </a:r>
            <a:r>
              <a:rPr lang="zh-CN" altLang="en-US" dirty="0" smtClean="0"/>
              <a:t>如果是专家</a:t>
            </a:r>
            <a:r>
              <a:rPr lang="en-US" altLang="zh-CN" dirty="0" smtClean="0"/>
              <a:t>:</a:t>
            </a:r>
          </a:p>
          <a:p>
            <a:pPr>
              <a:buNone/>
            </a:pPr>
            <a:r>
              <a:rPr lang="en-US" altLang="zh-CN" dirty="0" smtClean="0"/>
              <a:t>    </a:t>
            </a:r>
            <a:r>
              <a:rPr lang="zh-CN" altLang="en-US" dirty="0" smtClean="0"/>
              <a:t>系统将展示‘回答问题’，‘历史问答记录’，‘经典问答’及‘专家介绍’等</a:t>
            </a:r>
            <a:r>
              <a:rPr lang="en-US" altLang="zh-CN" dirty="0" smtClean="0"/>
              <a:t>;</a:t>
            </a:r>
          </a:p>
          <a:p>
            <a:pPr>
              <a:buNone/>
            </a:pPr>
            <a:r>
              <a:rPr lang="en-US" altLang="zh-CN" dirty="0" smtClean="0"/>
              <a:t>    </a:t>
            </a:r>
            <a:r>
              <a:rPr lang="zh-CN" altLang="en-US" dirty="0" smtClean="0"/>
              <a:t>点击‘回答问题’后可以输入问题解答。</a:t>
            </a:r>
          </a:p>
          <a:p>
            <a:pPr>
              <a:buNone/>
            </a:pPr>
            <a:r>
              <a:rPr lang="zh-CN" altLang="en-US" dirty="0" smtClean="0"/>
              <a:t>    一旦专家登录，系统会在显眼位置提示专家有未回答的问题。</a:t>
            </a:r>
          </a:p>
          <a:p>
            <a:pPr>
              <a:buNone/>
            </a:pPr>
            <a:r>
              <a:rPr lang="zh-CN" altLang="en-US" dirty="0" smtClean="0"/>
              <a:t>    专家也可浏览自己的回答记录</a:t>
            </a:r>
            <a:r>
              <a:rPr lang="en-US" altLang="zh-CN"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项目需求分析</a:t>
            </a:r>
            <a:endParaRPr lang="zh-CN" altLang="en-US" dirty="0"/>
          </a:p>
        </p:txBody>
      </p:sp>
      <p:sp>
        <p:nvSpPr>
          <p:cNvPr id="3" name="内容占位符 2"/>
          <p:cNvSpPr>
            <a:spLocks noGrp="1"/>
          </p:cNvSpPr>
          <p:nvPr>
            <p:ph idx="1"/>
          </p:nvPr>
        </p:nvSpPr>
        <p:spPr>
          <a:xfrm>
            <a:off x="457200" y="1935480"/>
            <a:ext cx="8003232" cy="4922520"/>
          </a:xfrm>
        </p:spPr>
        <p:txBody>
          <a:bodyPr>
            <a:normAutofit/>
          </a:bodyPr>
          <a:lstStyle/>
          <a:p>
            <a:pPr>
              <a:buNone/>
            </a:pPr>
            <a:r>
              <a:rPr lang="en-US" altLang="zh-CN" sz="3600" dirty="0" smtClean="0">
                <a:solidFill>
                  <a:schemeClr val="tx2"/>
                </a:solidFill>
                <a:latin typeface="+mj-lt"/>
                <a:ea typeface="+mj-ea"/>
                <a:cs typeface="+mj-cs"/>
              </a:rPr>
              <a:t>3.3 </a:t>
            </a:r>
            <a:r>
              <a:rPr lang="zh-CN" altLang="en-US" sz="3600" dirty="0" smtClean="0">
                <a:solidFill>
                  <a:schemeClr val="tx2"/>
                </a:solidFill>
                <a:latin typeface="+mj-lt"/>
                <a:ea typeface="+mj-ea"/>
                <a:cs typeface="+mj-cs"/>
              </a:rPr>
              <a:t>模块介绍</a:t>
            </a:r>
            <a:endParaRPr lang="en-US" altLang="zh-CN" sz="3600" dirty="0" smtClean="0">
              <a:solidFill>
                <a:schemeClr val="tx2"/>
              </a:solidFill>
              <a:latin typeface="+mj-lt"/>
              <a:ea typeface="+mj-ea"/>
              <a:cs typeface="+mj-cs"/>
            </a:endParaRPr>
          </a:p>
          <a:p>
            <a:pPr>
              <a:buNone/>
            </a:pPr>
            <a:r>
              <a:rPr lang="en-US" altLang="zh-CN" dirty="0" smtClean="0"/>
              <a:t>10.</a:t>
            </a:r>
            <a:r>
              <a:rPr lang="zh-CN" altLang="en-US" dirty="0" smtClean="0"/>
              <a:t> 科技成果与技术转移</a:t>
            </a:r>
            <a:endParaRPr lang="en-US" altLang="zh-CN" dirty="0" smtClean="0"/>
          </a:p>
          <a:p>
            <a:pPr>
              <a:buNone/>
            </a:pPr>
            <a:r>
              <a:rPr lang="en-US" altLang="zh-CN" dirty="0" smtClean="0"/>
              <a:t> ---</a:t>
            </a:r>
            <a:r>
              <a:rPr lang="zh-CN" altLang="en-US" dirty="0" smtClean="0"/>
              <a:t>按类别或行业等类型展示科技成果信息</a:t>
            </a:r>
          </a:p>
          <a:p>
            <a:pPr>
              <a:buNone/>
            </a:pPr>
            <a:r>
              <a:rPr lang="zh-CN" altLang="en-US" dirty="0" smtClean="0"/>
              <a:t> </a:t>
            </a:r>
            <a:r>
              <a:rPr lang="en-US" altLang="zh-CN" dirty="0" smtClean="0"/>
              <a:t>---</a:t>
            </a:r>
            <a:r>
              <a:rPr lang="zh-CN" altLang="en-US" dirty="0" smtClean="0"/>
              <a:t>展示技术转移成功案例及流程介绍</a:t>
            </a:r>
          </a:p>
          <a:p>
            <a:pPr>
              <a:buNone/>
            </a:pPr>
            <a:r>
              <a:rPr lang="zh-CN" altLang="en-US" dirty="0" smtClean="0"/>
              <a:t> </a:t>
            </a:r>
            <a:r>
              <a:rPr lang="en-US" altLang="zh-CN" dirty="0" smtClean="0"/>
              <a:t>---</a:t>
            </a:r>
            <a:r>
              <a:rPr lang="zh-CN" altLang="en-US" dirty="0" smtClean="0"/>
              <a:t>展示进行中的技术转移项目的状态</a:t>
            </a:r>
            <a:r>
              <a:rPr lang="en-US" altLang="zh-CN"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项目需求分析</a:t>
            </a:r>
            <a:endParaRPr lang="zh-CN" altLang="en-US" dirty="0"/>
          </a:p>
        </p:txBody>
      </p:sp>
      <p:sp>
        <p:nvSpPr>
          <p:cNvPr id="3" name="内容占位符 2"/>
          <p:cNvSpPr>
            <a:spLocks noGrp="1"/>
          </p:cNvSpPr>
          <p:nvPr>
            <p:ph idx="1"/>
          </p:nvPr>
        </p:nvSpPr>
        <p:spPr>
          <a:xfrm>
            <a:off x="457200" y="1935480"/>
            <a:ext cx="8003232" cy="4922520"/>
          </a:xfrm>
        </p:spPr>
        <p:txBody>
          <a:bodyPr>
            <a:normAutofit/>
          </a:bodyPr>
          <a:lstStyle/>
          <a:p>
            <a:pPr>
              <a:buNone/>
            </a:pPr>
            <a:r>
              <a:rPr lang="en-US" altLang="zh-CN" sz="3600" dirty="0" smtClean="0">
                <a:solidFill>
                  <a:schemeClr val="tx2"/>
                </a:solidFill>
                <a:latin typeface="+mj-lt"/>
                <a:ea typeface="+mj-ea"/>
                <a:cs typeface="+mj-cs"/>
              </a:rPr>
              <a:t>3.3 </a:t>
            </a:r>
            <a:r>
              <a:rPr lang="zh-CN" altLang="en-US" sz="3600" dirty="0" smtClean="0">
                <a:solidFill>
                  <a:schemeClr val="tx2"/>
                </a:solidFill>
                <a:latin typeface="+mj-lt"/>
                <a:ea typeface="+mj-ea"/>
                <a:cs typeface="+mj-cs"/>
              </a:rPr>
              <a:t>模块介绍</a:t>
            </a:r>
            <a:endParaRPr lang="en-US" altLang="zh-CN" sz="3600" dirty="0" smtClean="0">
              <a:solidFill>
                <a:schemeClr val="tx2"/>
              </a:solidFill>
              <a:latin typeface="+mj-lt"/>
              <a:ea typeface="+mj-ea"/>
              <a:cs typeface="+mj-cs"/>
            </a:endParaRPr>
          </a:p>
          <a:p>
            <a:pPr>
              <a:buNone/>
            </a:pPr>
            <a:r>
              <a:rPr lang="en-US" altLang="zh-CN" dirty="0" smtClean="0"/>
              <a:t>11.</a:t>
            </a:r>
            <a:r>
              <a:rPr lang="zh-CN" altLang="en-US" dirty="0" smtClean="0"/>
              <a:t> 门户普通信息管理后台</a:t>
            </a:r>
            <a:r>
              <a:rPr lang="en-US" altLang="zh-CN" dirty="0" smtClean="0"/>
              <a:t>:</a:t>
            </a:r>
          </a:p>
          <a:p>
            <a:pPr>
              <a:buNone/>
            </a:pPr>
            <a:r>
              <a:rPr lang="en-US" altLang="zh-CN" dirty="0" smtClean="0"/>
              <a:t>    1).</a:t>
            </a:r>
            <a:r>
              <a:rPr lang="zh-CN" altLang="en-US" dirty="0" smtClean="0"/>
              <a:t>信息管理</a:t>
            </a:r>
            <a:r>
              <a:rPr lang="en-US" altLang="zh-CN" dirty="0" smtClean="0"/>
              <a:t>:</a:t>
            </a:r>
          </a:p>
          <a:p>
            <a:pPr>
              <a:buNone/>
            </a:pPr>
            <a:r>
              <a:rPr lang="en-US" altLang="zh-CN" dirty="0" smtClean="0"/>
              <a:t>       (</a:t>
            </a:r>
            <a:r>
              <a:rPr lang="zh-CN" altLang="en-US" dirty="0" smtClean="0"/>
              <a:t>科技文献、政策法规、新闻通知、公共技术服务平台、下载中心</a:t>
            </a:r>
            <a:r>
              <a:rPr lang="en-US" altLang="zh-CN" dirty="0" smtClean="0"/>
              <a:t>)</a:t>
            </a:r>
          </a:p>
          <a:p>
            <a:pPr>
              <a:buNone/>
            </a:pPr>
            <a:r>
              <a:rPr lang="en-US" altLang="zh-CN" dirty="0" smtClean="0"/>
              <a:t>    2).</a:t>
            </a:r>
            <a:r>
              <a:rPr lang="zh-CN" altLang="en-US" dirty="0" smtClean="0"/>
              <a:t>报表管理</a:t>
            </a:r>
          </a:p>
          <a:p>
            <a:pPr>
              <a:buNone/>
            </a:pPr>
            <a:r>
              <a:rPr lang="zh-CN" altLang="en-US" dirty="0" smtClean="0"/>
              <a:t>    </a:t>
            </a:r>
            <a:r>
              <a:rPr lang="en-US" altLang="zh-CN" dirty="0" smtClean="0"/>
              <a:t>3).</a:t>
            </a:r>
            <a:r>
              <a:rPr lang="zh-CN" altLang="en-US" dirty="0" smtClean="0"/>
              <a:t>专家咨询管理</a:t>
            </a:r>
          </a:p>
          <a:p>
            <a:pPr>
              <a:buNone/>
            </a:pPr>
            <a:r>
              <a:rPr lang="zh-CN" altLang="en-US" dirty="0" smtClean="0"/>
              <a:t>    </a:t>
            </a:r>
            <a:r>
              <a:rPr lang="en-US" altLang="zh-CN" dirty="0" smtClean="0"/>
              <a:t>4).</a:t>
            </a:r>
            <a:r>
              <a:rPr lang="zh-CN" altLang="en-US" dirty="0" smtClean="0"/>
              <a:t>用户、角色、权限管理</a:t>
            </a:r>
            <a:r>
              <a:rPr lang="en-US" altLang="zh-CN" dirty="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项目需求分析</a:t>
            </a:r>
            <a:endParaRPr lang="zh-CN" altLang="en-US" dirty="0"/>
          </a:p>
        </p:txBody>
      </p:sp>
      <p:sp>
        <p:nvSpPr>
          <p:cNvPr id="3" name="内容占位符 2"/>
          <p:cNvSpPr>
            <a:spLocks noGrp="1"/>
          </p:cNvSpPr>
          <p:nvPr>
            <p:ph idx="1"/>
          </p:nvPr>
        </p:nvSpPr>
        <p:spPr>
          <a:xfrm>
            <a:off x="457200" y="1935480"/>
            <a:ext cx="8003232" cy="4922520"/>
          </a:xfrm>
        </p:spPr>
        <p:txBody>
          <a:bodyPr>
            <a:normAutofit fontScale="92500" lnSpcReduction="10000"/>
          </a:bodyPr>
          <a:lstStyle/>
          <a:p>
            <a:pPr>
              <a:buNone/>
            </a:pPr>
            <a:r>
              <a:rPr lang="en-US" altLang="zh-CN" sz="3600" dirty="0" smtClean="0">
                <a:solidFill>
                  <a:schemeClr val="tx2"/>
                </a:solidFill>
                <a:latin typeface="+mj-lt"/>
                <a:ea typeface="+mj-ea"/>
                <a:cs typeface="+mj-cs"/>
              </a:rPr>
              <a:t>3.3 </a:t>
            </a:r>
            <a:r>
              <a:rPr lang="zh-CN" altLang="en-US" sz="3600" dirty="0" smtClean="0">
                <a:solidFill>
                  <a:schemeClr val="tx2"/>
                </a:solidFill>
                <a:latin typeface="+mj-lt"/>
                <a:ea typeface="+mj-ea"/>
                <a:cs typeface="+mj-cs"/>
              </a:rPr>
              <a:t>模块介绍</a:t>
            </a:r>
            <a:endParaRPr lang="en-US" altLang="zh-CN" sz="3600" dirty="0" smtClean="0">
              <a:solidFill>
                <a:schemeClr val="tx2"/>
              </a:solidFill>
              <a:latin typeface="+mj-lt"/>
              <a:ea typeface="+mj-ea"/>
              <a:cs typeface="+mj-cs"/>
            </a:endParaRPr>
          </a:p>
          <a:p>
            <a:pPr>
              <a:buNone/>
            </a:pPr>
            <a:r>
              <a:rPr lang="en-US" altLang="zh-CN" dirty="0" smtClean="0"/>
              <a:t>12.</a:t>
            </a:r>
            <a:r>
              <a:rPr lang="zh-CN" altLang="en-US" dirty="0" smtClean="0"/>
              <a:t> 设备、预约与技术转移管理后台</a:t>
            </a:r>
            <a:r>
              <a:rPr lang="en-US" altLang="zh-CN" dirty="0" smtClean="0"/>
              <a:t>:</a:t>
            </a:r>
          </a:p>
          <a:p>
            <a:pPr>
              <a:buNone/>
            </a:pPr>
            <a:r>
              <a:rPr lang="en-US" altLang="zh-CN" dirty="0" smtClean="0"/>
              <a:t>    1).</a:t>
            </a:r>
            <a:r>
              <a:rPr lang="zh-CN" altLang="en-US" dirty="0" smtClean="0"/>
              <a:t>仪器设备管理</a:t>
            </a:r>
            <a:r>
              <a:rPr lang="en-US" altLang="zh-CN" dirty="0" smtClean="0"/>
              <a:t>(</a:t>
            </a:r>
            <a:r>
              <a:rPr lang="zh-CN" altLang="en-US" dirty="0" smtClean="0"/>
              <a:t>含使用预约</a:t>
            </a:r>
            <a:r>
              <a:rPr lang="en-US" altLang="zh-CN" dirty="0" smtClean="0"/>
              <a:t>)</a:t>
            </a:r>
          </a:p>
          <a:p>
            <a:pPr>
              <a:buNone/>
            </a:pPr>
            <a:r>
              <a:rPr lang="en-US" altLang="zh-CN" dirty="0" smtClean="0"/>
              <a:t>    ---</a:t>
            </a:r>
            <a:r>
              <a:rPr lang="zh-CN" altLang="en-US" dirty="0" smtClean="0"/>
              <a:t>管理仪器设备，增删改设备和相关信息</a:t>
            </a:r>
            <a:r>
              <a:rPr lang="en-US" altLang="zh-CN" dirty="0" smtClean="0"/>
              <a:t>(</a:t>
            </a:r>
            <a:r>
              <a:rPr lang="zh-CN" altLang="en-US" dirty="0" smtClean="0"/>
              <a:t>包括日常维护信息，以及可使用时间段</a:t>
            </a:r>
            <a:r>
              <a:rPr lang="en-US" altLang="zh-CN" dirty="0" smtClean="0"/>
              <a:t>)</a:t>
            </a:r>
          </a:p>
          <a:p>
            <a:pPr>
              <a:buNone/>
            </a:pPr>
            <a:r>
              <a:rPr lang="en-US" altLang="zh-CN" dirty="0" smtClean="0"/>
              <a:t>    ---</a:t>
            </a:r>
            <a:r>
              <a:rPr lang="zh-CN" altLang="en-US" dirty="0" smtClean="0"/>
              <a:t>预约处理流程</a:t>
            </a:r>
            <a:r>
              <a:rPr lang="en-US" altLang="zh-CN" dirty="0" smtClean="0"/>
              <a:t>:</a:t>
            </a:r>
          </a:p>
          <a:p>
            <a:pPr>
              <a:buNone/>
            </a:pPr>
            <a:r>
              <a:rPr lang="en-US" altLang="zh-CN" dirty="0" smtClean="0"/>
              <a:t>    ---</a:t>
            </a:r>
            <a:r>
              <a:rPr lang="zh-CN" altLang="en-US" dirty="0" smtClean="0"/>
              <a:t>打开预约申请列表，针对对应设备申请，系统自动展开空闲时间表，进行相关管理</a:t>
            </a:r>
            <a:r>
              <a:rPr lang="en-US" altLang="zh-CN" dirty="0" smtClean="0"/>
              <a:t>(</a:t>
            </a:r>
            <a:r>
              <a:rPr lang="zh-CN" altLang="en-US" dirty="0" smtClean="0"/>
              <a:t>批准，拒绝申请等</a:t>
            </a:r>
            <a:r>
              <a:rPr lang="en-US" altLang="zh-CN" dirty="0" smtClean="0"/>
              <a:t>)</a:t>
            </a:r>
          </a:p>
          <a:p>
            <a:pPr>
              <a:buNone/>
            </a:pPr>
            <a:r>
              <a:rPr lang="en-US" altLang="zh-CN" dirty="0" smtClean="0"/>
              <a:t>    ---</a:t>
            </a:r>
            <a:r>
              <a:rPr lang="zh-CN" altLang="en-US" dirty="0" smtClean="0"/>
              <a:t>管理员可调整预约申请的使用时间，确定后系统自动更新设备的可用时间信息</a:t>
            </a:r>
            <a:r>
              <a:rPr lang="en-US" altLang="zh-CN" dirty="0" smtClean="0"/>
              <a:t>.</a:t>
            </a:r>
          </a:p>
          <a:p>
            <a:pPr>
              <a:buNone/>
            </a:pPr>
            <a:r>
              <a:rPr lang="en-US" altLang="zh-CN" dirty="0" smtClean="0"/>
              <a:t>    ---email</a:t>
            </a:r>
            <a:r>
              <a:rPr lang="zh-CN" altLang="en-US" dirty="0" smtClean="0"/>
              <a:t>和站内消息将发给申请者，同时申请者会收到对应的预约二维码，凭此二维码上门使用设备</a:t>
            </a:r>
            <a:r>
              <a:rPr lang="en-US" altLang="zh-CN"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项目需求分析</a:t>
            </a:r>
            <a:endParaRPr lang="zh-CN" altLang="en-US" dirty="0"/>
          </a:p>
        </p:txBody>
      </p:sp>
      <p:sp>
        <p:nvSpPr>
          <p:cNvPr id="3" name="内容占位符 2"/>
          <p:cNvSpPr>
            <a:spLocks noGrp="1"/>
          </p:cNvSpPr>
          <p:nvPr>
            <p:ph idx="1"/>
          </p:nvPr>
        </p:nvSpPr>
        <p:spPr>
          <a:xfrm>
            <a:off x="457200" y="1935480"/>
            <a:ext cx="8003232" cy="4922520"/>
          </a:xfrm>
        </p:spPr>
        <p:txBody>
          <a:bodyPr>
            <a:normAutofit lnSpcReduction="10000"/>
          </a:bodyPr>
          <a:lstStyle/>
          <a:p>
            <a:pPr>
              <a:buNone/>
            </a:pPr>
            <a:r>
              <a:rPr lang="en-US" altLang="zh-CN" sz="3600" dirty="0" smtClean="0">
                <a:solidFill>
                  <a:schemeClr val="tx2"/>
                </a:solidFill>
                <a:latin typeface="+mj-lt"/>
                <a:ea typeface="+mj-ea"/>
                <a:cs typeface="+mj-cs"/>
              </a:rPr>
              <a:t>3.3 </a:t>
            </a:r>
            <a:r>
              <a:rPr lang="zh-CN" altLang="en-US" sz="3600" dirty="0" smtClean="0">
                <a:solidFill>
                  <a:schemeClr val="tx2"/>
                </a:solidFill>
                <a:latin typeface="+mj-lt"/>
                <a:ea typeface="+mj-ea"/>
                <a:cs typeface="+mj-cs"/>
              </a:rPr>
              <a:t>模块介绍</a:t>
            </a:r>
            <a:endParaRPr lang="en-US" altLang="zh-CN" sz="3600" dirty="0" smtClean="0">
              <a:solidFill>
                <a:schemeClr val="tx2"/>
              </a:solidFill>
              <a:latin typeface="+mj-lt"/>
              <a:ea typeface="+mj-ea"/>
              <a:cs typeface="+mj-cs"/>
            </a:endParaRPr>
          </a:p>
          <a:p>
            <a:pPr>
              <a:buNone/>
            </a:pPr>
            <a:r>
              <a:rPr lang="en-US" altLang="zh-CN" dirty="0" smtClean="0"/>
              <a:t>12.</a:t>
            </a:r>
            <a:r>
              <a:rPr lang="zh-CN" altLang="en-US" dirty="0" smtClean="0"/>
              <a:t> 设备、预约与技术转移管理后台</a:t>
            </a:r>
            <a:r>
              <a:rPr lang="en-US" altLang="zh-CN" dirty="0" smtClean="0"/>
              <a:t>:</a:t>
            </a:r>
          </a:p>
          <a:p>
            <a:pPr>
              <a:buNone/>
            </a:pPr>
            <a:r>
              <a:rPr lang="en-US" altLang="zh-CN" dirty="0" smtClean="0"/>
              <a:t>    2).</a:t>
            </a:r>
            <a:r>
              <a:rPr lang="zh-CN" altLang="en-US" dirty="0" smtClean="0"/>
              <a:t> 行业检测管理</a:t>
            </a:r>
            <a:r>
              <a:rPr lang="en-US" altLang="zh-CN" dirty="0" smtClean="0"/>
              <a:t>(</a:t>
            </a:r>
            <a:r>
              <a:rPr lang="zh-CN" altLang="en-US" dirty="0" smtClean="0"/>
              <a:t>含检测预约</a:t>
            </a:r>
            <a:r>
              <a:rPr lang="en-US" altLang="zh-CN" dirty="0" smtClean="0"/>
              <a:t>) </a:t>
            </a:r>
          </a:p>
          <a:p>
            <a:pPr>
              <a:buNone/>
            </a:pPr>
            <a:r>
              <a:rPr lang="en-US" altLang="zh-CN" dirty="0" smtClean="0"/>
              <a:t>    ---</a:t>
            </a:r>
            <a:r>
              <a:rPr lang="zh-CN" altLang="en-US" dirty="0" smtClean="0"/>
              <a:t>管理行业检测项目，增删改检测项目及相关信息</a:t>
            </a:r>
            <a:r>
              <a:rPr lang="en-US" altLang="zh-CN" dirty="0" smtClean="0"/>
              <a:t>.</a:t>
            </a:r>
          </a:p>
          <a:p>
            <a:pPr>
              <a:buNone/>
            </a:pPr>
            <a:r>
              <a:rPr lang="en-US" altLang="zh-CN" dirty="0" smtClean="0"/>
              <a:t>    ---</a:t>
            </a:r>
            <a:r>
              <a:rPr lang="zh-CN" altLang="en-US" dirty="0" smtClean="0"/>
              <a:t>预约处理流程</a:t>
            </a:r>
            <a:r>
              <a:rPr lang="en-US" altLang="zh-CN" dirty="0" smtClean="0"/>
              <a:t>:</a:t>
            </a:r>
          </a:p>
          <a:p>
            <a:pPr>
              <a:buNone/>
            </a:pPr>
            <a:r>
              <a:rPr lang="en-US" altLang="zh-CN" dirty="0" smtClean="0"/>
              <a:t>    ---</a:t>
            </a:r>
            <a:r>
              <a:rPr lang="zh-CN" altLang="en-US" dirty="0" smtClean="0"/>
              <a:t>打开预约申请列表，下载预约申请表后进行相关管理</a:t>
            </a:r>
            <a:r>
              <a:rPr lang="en-US" altLang="zh-CN" dirty="0" smtClean="0"/>
              <a:t>(</a:t>
            </a:r>
            <a:r>
              <a:rPr lang="zh-CN" altLang="en-US" dirty="0" smtClean="0"/>
              <a:t>批准，拒绝申请等</a:t>
            </a:r>
            <a:r>
              <a:rPr lang="en-US" altLang="zh-CN" dirty="0" smtClean="0"/>
              <a:t>)</a:t>
            </a:r>
          </a:p>
          <a:p>
            <a:pPr>
              <a:buNone/>
            </a:pPr>
            <a:r>
              <a:rPr lang="en-US" altLang="zh-CN" dirty="0" smtClean="0"/>
              <a:t>    ---</a:t>
            </a:r>
            <a:r>
              <a:rPr lang="zh-CN" altLang="en-US" dirty="0" smtClean="0"/>
              <a:t>管理员点击确定后系统自动更新相关信息</a:t>
            </a:r>
            <a:r>
              <a:rPr lang="en-US" altLang="zh-CN" dirty="0" smtClean="0"/>
              <a:t>.</a:t>
            </a:r>
            <a:r>
              <a:rPr lang="zh-CN" altLang="en-US" dirty="0" smtClean="0"/>
              <a:t>管理员如有必要将更新预约申请对应的相关信息，如预计返回结果时间等</a:t>
            </a:r>
            <a:r>
              <a:rPr lang="en-US" altLang="zh-CN" dirty="0" smtClean="0"/>
              <a:t>.</a:t>
            </a:r>
          </a:p>
          <a:p>
            <a:pPr>
              <a:buNone/>
            </a:pPr>
            <a:r>
              <a:rPr lang="en-US" altLang="zh-CN" dirty="0" smtClean="0"/>
              <a:t>    ---email</a:t>
            </a:r>
            <a:r>
              <a:rPr lang="zh-CN" altLang="en-US" dirty="0" smtClean="0"/>
              <a:t>和站内消息将发给申请者</a:t>
            </a:r>
            <a:r>
              <a:rPr lang="en-US" altLang="zh-CN"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项目需求分析</a:t>
            </a:r>
            <a:endParaRPr lang="zh-CN" altLang="en-US" dirty="0"/>
          </a:p>
        </p:txBody>
      </p:sp>
      <p:sp>
        <p:nvSpPr>
          <p:cNvPr id="3" name="内容占位符 2"/>
          <p:cNvSpPr>
            <a:spLocks noGrp="1"/>
          </p:cNvSpPr>
          <p:nvPr>
            <p:ph idx="1"/>
          </p:nvPr>
        </p:nvSpPr>
        <p:spPr>
          <a:xfrm>
            <a:off x="457200" y="1935480"/>
            <a:ext cx="8003232" cy="4922520"/>
          </a:xfrm>
        </p:spPr>
        <p:txBody>
          <a:bodyPr>
            <a:normAutofit/>
          </a:bodyPr>
          <a:lstStyle/>
          <a:p>
            <a:pPr>
              <a:buNone/>
            </a:pPr>
            <a:r>
              <a:rPr lang="en-US" altLang="zh-CN" sz="3600" dirty="0" smtClean="0">
                <a:solidFill>
                  <a:schemeClr val="tx2"/>
                </a:solidFill>
                <a:latin typeface="+mj-lt"/>
                <a:ea typeface="+mj-ea"/>
                <a:cs typeface="+mj-cs"/>
              </a:rPr>
              <a:t>3.3 </a:t>
            </a:r>
            <a:r>
              <a:rPr lang="zh-CN" altLang="en-US" sz="3600" dirty="0" smtClean="0">
                <a:solidFill>
                  <a:schemeClr val="tx2"/>
                </a:solidFill>
                <a:latin typeface="+mj-lt"/>
                <a:ea typeface="+mj-ea"/>
                <a:cs typeface="+mj-cs"/>
              </a:rPr>
              <a:t>模块介绍</a:t>
            </a:r>
            <a:endParaRPr lang="en-US" altLang="zh-CN" sz="3600" dirty="0" smtClean="0">
              <a:solidFill>
                <a:schemeClr val="tx2"/>
              </a:solidFill>
              <a:latin typeface="+mj-lt"/>
              <a:ea typeface="+mj-ea"/>
              <a:cs typeface="+mj-cs"/>
            </a:endParaRPr>
          </a:p>
          <a:p>
            <a:pPr>
              <a:buNone/>
            </a:pPr>
            <a:r>
              <a:rPr lang="en-US" altLang="zh-CN" dirty="0" smtClean="0"/>
              <a:t>12.</a:t>
            </a:r>
            <a:r>
              <a:rPr lang="zh-CN" altLang="en-US" dirty="0" smtClean="0"/>
              <a:t> 设备、预约与技术转移管理后台</a:t>
            </a:r>
            <a:r>
              <a:rPr lang="en-US" altLang="zh-CN" dirty="0" smtClean="0"/>
              <a:t>:</a:t>
            </a:r>
          </a:p>
          <a:p>
            <a:pPr>
              <a:buNone/>
            </a:pPr>
            <a:r>
              <a:rPr lang="en-US" altLang="zh-CN" dirty="0" smtClean="0"/>
              <a:t>    3).</a:t>
            </a:r>
            <a:r>
              <a:rPr lang="zh-CN" altLang="en-US" dirty="0" smtClean="0"/>
              <a:t> 科技成果与技术转移 </a:t>
            </a:r>
            <a:r>
              <a:rPr lang="en-US" altLang="zh-CN" dirty="0" smtClean="0"/>
              <a:t>(</a:t>
            </a:r>
            <a:r>
              <a:rPr lang="zh-CN" altLang="en-US" dirty="0" smtClean="0"/>
              <a:t>重点实验室、科研成果信息、技术介绍、专家信息、技术转移案例</a:t>
            </a:r>
            <a:r>
              <a:rPr lang="en-US" altLang="zh-CN" dirty="0" smtClean="0"/>
              <a:t>) - </a:t>
            </a:r>
            <a:r>
              <a:rPr lang="en-US" altLang="zh-CN" dirty="0" err="1" smtClean="0"/>
              <a:t>Shen</a:t>
            </a:r>
            <a:endParaRPr lang="en-US" altLang="zh-CN" dirty="0" smtClean="0"/>
          </a:p>
          <a:p>
            <a:pPr>
              <a:buNone/>
            </a:pPr>
            <a:r>
              <a:rPr lang="en-US" altLang="zh-CN" dirty="0" smtClean="0"/>
              <a:t>		 ---</a:t>
            </a:r>
            <a:r>
              <a:rPr lang="zh-CN" altLang="en-US" dirty="0" smtClean="0"/>
              <a:t>管理科技成果信息，增删改等操作</a:t>
            </a:r>
            <a:r>
              <a:rPr lang="en-US" altLang="zh-CN" dirty="0" smtClean="0"/>
              <a:t>.</a:t>
            </a:r>
          </a:p>
          <a:p>
            <a:pPr>
              <a:buNone/>
            </a:pPr>
            <a:r>
              <a:rPr lang="en-US" altLang="zh-CN" dirty="0" smtClean="0"/>
              <a:t>		 ---</a:t>
            </a:r>
            <a:r>
              <a:rPr lang="zh-CN" altLang="en-US" dirty="0" smtClean="0"/>
              <a:t>管理技术转移成功案例及流程介绍信息，增删改等操作</a:t>
            </a:r>
            <a:r>
              <a:rPr lang="en-US" altLang="zh-CN" dirty="0" smtClean="0"/>
              <a:t>.</a:t>
            </a:r>
          </a:p>
          <a:p>
            <a:pPr>
              <a:buNone/>
            </a:pPr>
            <a:r>
              <a:rPr lang="en-US" altLang="zh-CN" dirty="0" smtClean="0"/>
              <a:t>		 ---</a:t>
            </a:r>
            <a:r>
              <a:rPr lang="zh-CN" altLang="en-US" dirty="0" smtClean="0"/>
              <a:t>管理技术转移项目，增删改等操作</a:t>
            </a:r>
            <a:r>
              <a:rPr lang="en-US" altLang="zh-CN" dirty="0" smtClean="0"/>
              <a:t>.(</a:t>
            </a:r>
            <a:r>
              <a:rPr lang="zh-CN" altLang="en-US" dirty="0" smtClean="0"/>
              <a:t>包括项目状态更新</a:t>
            </a:r>
            <a:r>
              <a:rPr lang="en-US" altLang="zh-CN"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79104" y="2862064"/>
            <a:ext cx="8229600" cy="1143000"/>
          </a:xfrm>
        </p:spPr>
        <p:txBody>
          <a:bodyPr>
            <a:noAutofit/>
          </a:bodyPr>
          <a:lstStyle/>
          <a:p>
            <a:r>
              <a:rPr lang="zh-CN" altLang="en-US" sz="9600" dirty="0" smtClean="0"/>
              <a:t>  谢谢！</a:t>
            </a:r>
            <a:endParaRPr lang="zh-CN" altLang="en-US" sz="9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平台网站建设管理架构图20130618.jpg"/>
          <p:cNvPicPr>
            <a:picLocks noGrp="1" noChangeAspect="1"/>
          </p:cNvPicPr>
          <p:nvPr>
            <p:ph idx="1"/>
          </p:nvPr>
        </p:nvPicPr>
        <p:blipFill>
          <a:blip r:embed="rId2" cstate="print"/>
          <a:stretch>
            <a:fillRect/>
          </a:stretch>
        </p:blipFill>
        <p:spPr>
          <a:xfrm>
            <a:off x="0" y="1142984"/>
            <a:ext cx="9144032" cy="4802735"/>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汇报内容</a:t>
            </a:r>
            <a:endParaRPr lang="zh-CN" altLang="en-US" dirty="0"/>
          </a:p>
        </p:txBody>
      </p:sp>
      <p:sp>
        <p:nvSpPr>
          <p:cNvPr id="3" name="内容占位符 2"/>
          <p:cNvSpPr>
            <a:spLocks noGrp="1"/>
          </p:cNvSpPr>
          <p:nvPr>
            <p:ph idx="1"/>
          </p:nvPr>
        </p:nvSpPr>
        <p:spPr>
          <a:xfrm>
            <a:off x="457200" y="1935480"/>
            <a:ext cx="8229600" cy="4589864"/>
          </a:xfrm>
        </p:spPr>
        <p:txBody>
          <a:bodyPr>
            <a:normAutofit lnSpcReduction="10000"/>
          </a:bodyPr>
          <a:lstStyle/>
          <a:p>
            <a:pPr>
              <a:buNone/>
            </a:pPr>
            <a:r>
              <a:rPr lang="en-US" altLang="zh-CN" sz="3600" smtClean="0">
                <a:latin typeface="华文细黑" pitchFamily="2" charset="-122"/>
                <a:ea typeface="华文细黑" pitchFamily="2" charset="-122"/>
              </a:rPr>
              <a:t>1</a:t>
            </a:r>
            <a:r>
              <a:rPr lang="en-US" altLang="zh-CN" sz="3600" dirty="0" smtClean="0">
                <a:latin typeface="华文细黑" pitchFamily="2" charset="-122"/>
                <a:ea typeface="华文细黑" pitchFamily="2" charset="-122"/>
              </a:rPr>
              <a:t>.</a:t>
            </a:r>
            <a:r>
              <a:rPr lang="zh-CN" altLang="en-US" sz="3600" dirty="0" smtClean="0">
                <a:latin typeface="华文细黑" pitchFamily="2" charset="-122"/>
                <a:ea typeface="华文细黑" pitchFamily="2" charset="-122"/>
              </a:rPr>
              <a:t>项目背景及现状</a:t>
            </a:r>
          </a:p>
          <a:p>
            <a:pPr>
              <a:buNone/>
            </a:pPr>
            <a:r>
              <a:rPr lang="en-US" altLang="zh-CN" sz="3600" dirty="0" smtClean="0">
                <a:latin typeface="华文细黑" pitchFamily="2" charset="-122"/>
                <a:ea typeface="华文细黑" pitchFamily="2" charset="-122"/>
              </a:rPr>
              <a:t>2.</a:t>
            </a:r>
            <a:r>
              <a:rPr lang="zh-CN" altLang="en-US" sz="3600" dirty="0" smtClean="0">
                <a:latin typeface="华文细黑" pitchFamily="2" charset="-122"/>
                <a:ea typeface="华文细黑" pitchFamily="2" charset="-122"/>
              </a:rPr>
              <a:t>项目建设目标</a:t>
            </a:r>
            <a:endParaRPr lang="en-US" altLang="zh-CN" sz="3600" dirty="0" smtClean="0">
              <a:latin typeface="华文细黑" pitchFamily="2" charset="-122"/>
              <a:ea typeface="华文细黑" pitchFamily="2" charset="-122"/>
            </a:endParaRPr>
          </a:p>
          <a:p>
            <a:pPr>
              <a:buNone/>
            </a:pPr>
            <a:r>
              <a:rPr lang="en-US" altLang="zh-CN" sz="3600" dirty="0" smtClean="0">
                <a:latin typeface="华文细黑" pitchFamily="2" charset="-122"/>
                <a:ea typeface="华文细黑" pitchFamily="2" charset="-122"/>
              </a:rPr>
              <a:t>3.</a:t>
            </a:r>
            <a:r>
              <a:rPr lang="zh-CN" altLang="en-US" sz="3600" dirty="0" smtClean="0">
                <a:latin typeface="华文细黑" pitchFamily="2" charset="-122"/>
                <a:ea typeface="华文细黑" pitchFamily="2" charset="-122"/>
              </a:rPr>
              <a:t>项目需求分析</a:t>
            </a:r>
            <a:r>
              <a:rPr lang="en-US" altLang="zh-CN" sz="3600" dirty="0" smtClean="0">
                <a:latin typeface="华文细黑" pitchFamily="2" charset="-122"/>
                <a:ea typeface="华文细黑" pitchFamily="2" charset="-122"/>
              </a:rPr>
              <a:t>:</a:t>
            </a:r>
          </a:p>
          <a:p>
            <a:pPr>
              <a:buNone/>
            </a:pPr>
            <a:r>
              <a:rPr lang="en-US" altLang="zh-CN" sz="3600" dirty="0" smtClean="0">
                <a:latin typeface="华文细黑" pitchFamily="2" charset="-122"/>
                <a:ea typeface="华文细黑" pitchFamily="2" charset="-122"/>
              </a:rPr>
              <a:t>  3.1 </a:t>
            </a:r>
            <a:r>
              <a:rPr lang="zh-CN" altLang="en-US" sz="3600" dirty="0" smtClean="0">
                <a:latin typeface="华文细黑" pitchFamily="2" charset="-122"/>
                <a:ea typeface="华文细黑" pitchFamily="2" charset="-122"/>
              </a:rPr>
              <a:t>使用者</a:t>
            </a:r>
            <a:endParaRPr lang="en-US" altLang="zh-CN" sz="3600" dirty="0" smtClean="0">
              <a:latin typeface="华文细黑" pitchFamily="2" charset="-122"/>
              <a:ea typeface="华文细黑" pitchFamily="2" charset="-122"/>
            </a:endParaRPr>
          </a:p>
          <a:p>
            <a:pPr>
              <a:buNone/>
            </a:pPr>
            <a:r>
              <a:rPr lang="zh-CN" altLang="en-US" sz="3600" dirty="0" smtClean="0">
                <a:latin typeface="华文细黑" pitchFamily="2" charset="-122"/>
                <a:ea typeface="华文细黑" pitchFamily="2" charset="-122"/>
              </a:rPr>
              <a:t>  </a:t>
            </a:r>
            <a:r>
              <a:rPr lang="en-US" altLang="zh-CN" sz="3600" dirty="0" smtClean="0">
                <a:latin typeface="华文细黑" pitchFamily="2" charset="-122"/>
                <a:ea typeface="华文细黑" pitchFamily="2" charset="-122"/>
              </a:rPr>
              <a:t>3.2 </a:t>
            </a:r>
            <a:r>
              <a:rPr lang="zh-CN" altLang="en-US" sz="3600" dirty="0" smtClean="0">
                <a:latin typeface="华文细黑" pitchFamily="2" charset="-122"/>
                <a:ea typeface="华文细黑" pitchFamily="2" charset="-122"/>
              </a:rPr>
              <a:t>功能模块</a:t>
            </a:r>
            <a:endParaRPr lang="en-US" altLang="zh-CN" sz="3600" dirty="0" smtClean="0">
              <a:latin typeface="华文细黑" pitchFamily="2" charset="-122"/>
              <a:ea typeface="华文细黑" pitchFamily="2" charset="-122"/>
            </a:endParaRPr>
          </a:p>
          <a:p>
            <a:pPr>
              <a:buNone/>
            </a:pPr>
            <a:r>
              <a:rPr lang="zh-CN" altLang="en-US" sz="3600" dirty="0" smtClean="0">
                <a:latin typeface="华文细黑" pitchFamily="2" charset="-122"/>
                <a:ea typeface="华文细黑" pitchFamily="2" charset="-122"/>
              </a:rPr>
              <a:t>  </a:t>
            </a:r>
            <a:r>
              <a:rPr lang="en-US" altLang="zh-CN" sz="3600" dirty="0" smtClean="0">
                <a:latin typeface="华文细黑" pitchFamily="2" charset="-122"/>
                <a:ea typeface="华文细黑" pitchFamily="2" charset="-122"/>
              </a:rPr>
              <a:t>3.3 </a:t>
            </a:r>
            <a:r>
              <a:rPr lang="zh-CN" altLang="en-US" sz="3600" dirty="0" smtClean="0">
                <a:latin typeface="华文细黑" pitchFamily="2" charset="-122"/>
                <a:ea typeface="华文细黑" pitchFamily="2" charset="-122"/>
              </a:rPr>
              <a:t>模块介绍</a:t>
            </a:r>
          </a:p>
          <a:p>
            <a:pPr>
              <a:buNone/>
            </a:pPr>
            <a:r>
              <a:rPr lang="en-US" altLang="zh-CN" sz="3600" dirty="0" smtClean="0">
                <a:latin typeface="华文细黑" pitchFamily="2" charset="-122"/>
                <a:ea typeface="华文细黑" pitchFamily="2" charset="-122"/>
              </a:rPr>
              <a:t>4.Q&amp;A</a:t>
            </a:r>
            <a:endParaRPr lang="zh-CN" altLang="en-US" sz="3600" dirty="0" smtClean="0">
              <a:latin typeface="华文细黑" pitchFamily="2" charset="-122"/>
              <a:ea typeface="华文细黑"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项目背景及现状</a:t>
            </a:r>
            <a:endParaRPr lang="zh-CN" altLang="en-US" dirty="0"/>
          </a:p>
        </p:txBody>
      </p:sp>
      <p:sp>
        <p:nvSpPr>
          <p:cNvPr id="3" name="内容占位符 2"/>
          <p:cNvSpPr>
            <a:spLocks noGrp="1"/>
          </p:cNvSpPr>
          <p:nvPr>
            <p:ph idx="1"/>
          </p:nvPr>
        </p:nvSpPr>
        <p:spPr/>
        <p:txBody>
          <a:bodyPr>
            <a:normAutofit/>
          </a:bodyPr>
          <a:lstStyle/>
          <a:p>
            <a:r>
              <a:rPr lang="zh-CN" altLang="en-US" dirty="0" smtClean="0"/>
              <a:t>深圳大学城现有各级各类重点实验室</a:t>
            </a:r>
            <a:r>
              <a:rPr lang="en-US" altLang="zh-CN" dirty="0" smtClean="0"/>
              <a:t>30</a:t>
            </a:r>
            <a:r>
              <a:rPr lang="zh-CN" altLang="en-US" dirty="0" smtClean="0"/>
              <a:t>个左右，包括国家重点实验室深圳分室</a:t>
            </a:r>
            <a:r>
              <a:rPr lang="en-US" altLang="zh-CN" dirty="0" smtClean="0"/>
              <a:t>1</a:t>
            </a:r>
            <a:r>
              <a:rPr lang="zh-CN" altLang="en-US" dirty="0" smtClean="0"/>
              <a:t>个，国家级工程研究中心分中心</a:t>
            </a:r>
            <a:r>
              <a:rPr lang="en-US" altLang="zh-CN" dirty="0" smtClean="0"/>
              <a:t>2</a:t>
            </a:r>
            <a:r>
              <a:rPr lang="zh-CN" altLang="en-US" dirty="0" smtClean="0"/>
              <a:t>个，教育部工程研究中心分中心</a:t>
            </a:r>
            <a:r>
              <a:rPr lang="en-US" altLang="zh-CN" dirty="0" smtClean="0"/>
              <a:t>2</a:t>
            </a:r>
            <a:r>
              <a:rPr lang="zh-CN" altLang="en-US" dirty="0" smtClean="0"/>
              <a:t>个，广东省重点实验室</a:t>
            </a:r>
            <a:r>
              <a:rPr lang="en-US" altLang="zh-CN" dirty="0" smtClean="0"/>
              <a:t>1</a:t>
            </a:r>
            <a:r>
              <a:rPr lang="zh-CN" altLang="en-US" dirty="0" smtClean="0"/>
              <a:t>个、深圳市重点实验室</a:t>
            </a:r>
            <a:r>
              <a:rPr lang="en-US" altLang="zh-CN" dirty="0" smtClean="0"/>
              <a:t>16</a:t>
            </a:r>
            <a:r>
              <a:rPr lang="zh-CN" altLang="en-US" dirty="0" smtClean="0"/>
              <a:t>个，正在筹建中的国家级重点实验室</a:t>
            </a:r>
            <a:r>
              <a:rPr lang="en-US" altLang="zh-CN" dirty="0" smtClean="0"/>
              <a:t>9</a:t>
            </a:r>
            <a:r>
              <a:rPr lang="zh-CN" altLang="en-US" dirty="0" smtClean="0"/>
              <a:t>个（</a:t>
            </a:r>
            <a:r>
              <a:rPr lang="en-US" altLang="zh-CN" dirty="0" smtClean="0"/>
              <a:t>2</a:t>
            </a:r>
            <a:r>
              <a:rPr lang="zh-CN" altLang="en-US" dirty="0" smtClean="0"/>
              <a:t>个进入国家重点实验室培育期）。 </a:t>
            </a:r>
            <a:endParaRPr lang="zh-CN" altLang="zh-CN" dirty="0" smtClean="0"/>
          </a:p>
          <a:p>
            <a:r>
              <a:rPr lang="zh-CN" altLang="en-US" dirty="0" smtClean="0"/>
              <a:t>大学城各院共发表核心刊论文</a:t>
            </a:r>
            <a:r>
              <a:rPr lang="en-US" altLang="zh-CN" dirty="0" smtClean="0"/>
              <a:t>8159</a:t>
            </a:r>
            <a:r>
              <a:rPr lang="zh-CN" altLang="en-US" dirty="0" smtClean="0"/>
              <a:t>篇，其中</a:t>
            </a:r>
            <a:r>
              <a:rPr lang="en-US" altLang="zh-CN" dirty="0" smtClean="0"/>
              <a:t>5873</a:t>
            </a:r>
            <a:r>
              <a:rPr lang="zh-CN" altLang="en-US" dirty="0" smtClean="0"/>
              <a:t>篇被三大检索收录；获专利授权</a:t>
            </a:r>
            <a:r>
              <a:rPr lang="en-US" altLang="zh-CN" dirty="0" smtClean="0"/>
              <a:t>356</a:t>
            </a:r>
            <a:r>
              <a:rPr lang="zh-CN" altLang="en-US" dirty="0" smtClean="0"/>
              <a:t>项；承担国家级、省市级项目</a:t>
            </a:r>
            <a:r>
              <a:rPr lang="en-US" altLang="zh-CN" dirty="0" smtClean="0"/>
              <a:t>1583</a:t>
            </a:r>
            <a:r>
              <a:rPr lang="zh-CN" altLang="en-US" dirty="0" smtClean="0"/>
              <a:t>项，到账科研经费</a:t>
            </a:r>
            <a:r>
              <a:rPr lang="en-US" altLang="zh-CN" dirty="0" smtClean="0"/>
              <a:t>12</a:t>
            </a:r>
            <a:r>
              <a:rPr lang="zh-CN" altLang="en-US" dirty="0" smtClean="0"/>
              <a:t>亿元，并且出现了一些突破性科研成果。</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项目背景及现状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随着国内外实验室管理系统（</a:t>
            </a:r>
            <a:r>
              <a:rPr lang="en-US" altLang="zh-CN" dirty="0" smtClean="0"/>
              <a:t>LMS</a:t>
            </a:r>
            <a:r>
              <a:rPr lang="zh-CN" altLang="en-US" dirty="0" smtClean="0"/>
              <a:t>）技术的迅速发展，为了有效利用和挖掘实验室资源条件，充分发挥实验室在实施素质教育以及高新技术开发和科技成果转化中的重要作用，推动实验教学改革，根据</a:t>
            </a:r>
            <a:r>
              <a:rPr lang="en-US" altLang="zh-CN" dirty="0" smtClean="0"/>
              <a:t>《</a:t>
            </a:r>
            <a:r>
              <a:rPr lang="zh-CN" altLang="en-US" dirty="0" smtClean="0"/>
              <a:t>深圳大学城开放实验室服务平台工作方案</a:t>
            </a:r>
            <a:r>
              <a:rPr lang="en-US" altLang="zh-CN" dirty="0" smtClean="0"/>
              <a:t>》, </a:t>
            </a:r>
            <a:r>
              <a:rPr lang="zh-CN" altLang="en-US" dirty="0" smtClean="0"/>
              <a:t>按照“突出共享、创新机制、统筹规划、分步实施、综合集成、优化配置、政府推动、多方共建”的原则，结合深圳建设国家创新型城市的总体要求，加快科技资源开放与共享，促进科技信息交流与互动，建成适应科技创新需求和科技发展需要的科技基础条件网络支撑体系，实现资源共享、平台共建、服务共管、效益共赢。 </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项目背景及现状</a:t>
            </a:r>
            <a:endParaRPr lang="zh-CN" altLang="en-US" dirty="0"/>
          </a:p>
        </p:txBody>
      </p:sp>
      <p:pic>
        <p:nvPicPr>
          <p:cNvPr id="5" name="Content Placeholder 4" descr="mainpage.jpg"/>
          <p:cNvPicPr>
            <a:picLocks noGrp="1" noChangeAspect="1"/>
          </p:cNvPicPr>
          <p:nvPr>
            <p:ph idx="1"/>
          </p:nvPr>
        </p:nvPicPr>
        <p:blipFill>
          <a:blip r:embed="rId2" cstate="print"/>
          <a:stretch>
            <a:fillRect/>
          </a:stretch>
        </p:blipFill>
        <p:spPr>
          <a:xfrm>
            <a:off x="1450281" y="1935163"/>
            <a:ext cx="6243437" cy="438943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项目背景及现状</a:t>
            </a:r>
            <a:endParaRPr lang="zh-CN" altLang="en-US" dirty="0"/>
          </a:p>
        </p:txBody>
      </p:sp>
      <p:pic>
        <p:nvPicPr>
          <p:cNvPr id="6" name="Content Placeholder 5" descr="equipments.jpg"/>
          <p:cNvPicPr>
            <a:picLocks noGrp="1" noChangeAspect="1"/>
          </p:cNvPicPr>
          <p:nvPr>
            <p:ph idx="1"/>
          </p:nvPr>
        </p:nvPicPr>
        <p:blipFill>
          <a:blip r:embed="rId2" cstate="print"/>
          <a:stretch>
            <a:fillRect/>
          </a:stretch>
        </p:blipFill>
        <p:spPr>
          <a:xfrm>
            <a:off x="922950" y="1935163"/>
            <a:ext cx="7298100" cy="438943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项目背景及现状</a:t>
            </a:r>
            <a:endParaRPr lang="zh-CN" altLang="en-US" dirty="0"/>
          </a:p>
        </p:txBody>
      </p:sp>
      <p:pic>
        <p:nvPicPr>
          <p:cNvPr id="5" name="Content Placeholder 4" descr="spec_eq.jpg"/>
          <p:cNvPicPr>
            <a:picLocks noGrp="1" noChangeAspect="1"/>
          </p:cNvPicPr>
          <p:nvPr>
            <p:ph idx="1"/>
          </p:nvPr>
        </p:nvPicPr>
        <p:blipFill>
          <a:blip r:embed="rId2" cstate="print"/>
          <a:stretch>
            <a:fillRect/>
          </a:stretch>
        </p:blipFill>
        <p:spPr>
          <a:xfrm>
            <a:off x="1439792" y="1935163"/>
            <a:ext cx="6264416" cy="4389437"/>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1446</TotalTime>
  <Words>1691</Words>
  <Application>Microsoft Office PowerPoint</Application>
  <PresentationFormat>On-screen Show (4:3)</PresentationFormat>
  <Paragraphs>164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流畅</vt:lpstr>
      <vt:lpstr>深圳大学城开放实验室服务平台网站建设项目需求研讨会</vt:lpstr>
      <vt:lpstr>Slide 2</vt:lpstr>
      <vt:lpstr>Slide 3</vt:lpstr>
      <vt:lpstr>汇报内容</vt:lpstr>
      <vt:lpstr>1.项目背景及现状</vt:lpstr>
      <vt:lpstr>1.项目背景及现状</vt:lpstr>
      <vt:lpstr>1.项目背景及现状</vt:lpstr>
      <vt:lpstr>1.项目背景及现状</vt:lpstr>
      <vt:lpstr>1.项目背景及现状</vt:lpstr>
      <vt:lpstr>1.项目背景及现状</vt:lpstr>
      <vt:lpstr>1.项目背景及现状</vt:lpstr>
      <vt:lpstr>2.项目建设目标</vt:lpstr>
      <vt:lpstr>3.项目需求分析</vt:lpstr>
      <vt:lpstr>3.项目需求分析</vt:lpstr>
      <vt:lpstr>3.项目需求分析</vt:lpstr>
      <vt:lpstr>3.项目需求分析</vt:lpstr>
      <vt:lpstr>3.项目需求分析</vt:lpstr>
      <vt:lpstr>3.项目需求分析</vt:lpstr>
      <vt:lpstr>3.项目需求分析</vt:lpstr>
      <vt:lpstr>3.项目需求分析</vt:lpstr>
      <vt:lpstr>3.项目需求分析</vt:lpstr>
      <vt:lpstr>3.项目需求分析</vt:lpstr>
      <vt:lpstr>3.项目需求分析</vt:lpstr>
      <vt:lpstr>3.项目需求分析</vt:lpstr>
      <vt:lpstr>3.项目需求分析</vt:lpstr>
      <vt:lpstr>3.项目需求分析</vt:lpstr>
      <vt:lpstr>3.项目需求分析</vt:lpstr>
      <vt:lpstr>3.项目需求分析</vt:lpstr>
      <vt:lpstr>  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IT运维管理 SAAS云应用服务平台 </dc:title>
  <dc:creator>Administrator</dc:creator>
  <cp:lastModifiedBy>kshen3</cp:lastModifiedBy>
  <cp:revision>144</cp:revision>
  <dcterms:created xsi:type="dcterms:W3CDTF">2013-06-21T06:30:40Z</dcterms:created>
  <dcterms:modified xsi:type="dcterms:W3CDTF">2013-07-11T06:22:22Z</dcterms:modified>
</cp:coreProperties>
</file>