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72" r:id="rId2"/>
    <p:sldId id="273" r:id="rId3"/>
    <p:sldId id="274" r:id="rId4"/>
    <p:sldId id="278" r:id="rId5"/>
    <p:sldId id="275" r:id="rId6"/>
    <p:sldId id="279" r:id="rId7"/>
    <p:sldId id="305" r:id="rId8"/>
    <p:sldId id="304" r:id="rId9"/>
    <p:sldId id="306" r:id="rId10"/>
    <p:sldId id="276" r:id="rId11"/>
    <p:sldId id="277" r:id="rId12"/>
    <p:sldId id="281" r:id="rId13"/>
    <p:sldId id="284" r:id="rId14"/>
    <p:sldId id="283" r:id="rId15"/>
    <p:sldId id="286" r:id="rId16"/>
    <p:sldId id="290" r:id="rId17"/>
    <p:sldId id="291" r:id="rId18"/>
    <p:sldId id="292" r:id="rId19"/>
    <p:sldId id="287" r:id="rId20"/>
    <p:sldId id="297" r:id="rId21"/>
    <p:sldId id="298" r:id="rId22"/>
    <p:sldId id="299" r:id="rId23"/>
    <p:sldId id="300" r:id="rId24"/>
    <p:sldId id="301" r:id="rId25"/>
    <p:sldId id="293" r:id="rId26"/>
    <p:sldId id="295" r:id="rId27"/>
    <p:sldId id="294" r:id="rId28"/>
    <p:sldId id="296" r:id="rId29"/>
    <p:sldId id="280" r:id="rId30"/>
    <p:sldId id="282" r:id="rId31"/>
    <p:sldId id="288" r:id="rId32"/>
    <p:sldId id="289" r:id="rId33"/>
    <p:sldId id="30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89488" autoAdjust="0"/>
  </p:normalViewPr>
  <p:slideViewPr>
    <p:cSldViewPr snapToGrid="0">
      <p:cViewPr>
        <p:scale>
          <a:sx n="69" d="100"/>
          <a:sy n="69" d="100"/>
        </p:scale>
        <p:origin x="1762" y="252"/>
      </p:cViewPr>
      <p:guideLst/>
    </p:cSldViewPr>
  </p:slideViewPr>
  <p:outlineViewPr>
    <p:cViewPr>
      <p:scale>
        <a:sx n="33" d="100"/>
        <a:sy n="33" d="100"/>
      </p:scale>
      <p:origin x="0" y="-3090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4953F-8351-42A2-9DC2-35875937C144}" type="datetimeFigureOut">
              <a:rPr lang="zh-CN" altLang="en-US" smtClean="0"/>
              <a:t>2019/11/1 Friday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3C7C-BA54-4493-8E1E-BDAED3E9B570}" type="slidenum">
              <a:rPr lang="zh-CN" altLang="en-US" smtClean="0"/>
              <a:t>‹#›</a:t>
            </a:fld>
            <a:endParaRPr lang="zh-CN" altLang="en-US"/>
          </a:p>
        </p:txBody>
      </p:sp>
    </p:spTree>
    <p:extLst>
      <p:ext uri="{BB962C8B-B14F-4D97-AF65-F5344CB8AC3E}">
        <p14:creationId xmlns:p14="http://schemas.microsoft.com/office/powerpoint/2010/main" val="7143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今天讲的内容是</a:t>
            </a:r>
            <a:r>
              <a:rPr lang="en-US" altLang="zh-CN" dirty="0"/>
              <a:t>MA-AIRL</a:t>
            </a:r>
            <a:r>
              <a:rPr lang="zh-CN" altLang="en-US" dirty="0"/>
              <a:t>。</a:t>
            </a:r>
            <a:endParaRPr lang="en-US" altLang="zh-CN" dirty="0"/>
          </a:p>
          <a:p>
            <a:r>
              <a:rPr lang="zh-CN" altLang="en-US" dirty="0"/>
              <a:t>这个作者搞了两篇把逆强化学习移植到</a:t>
            </a:r>
            <a:r>
              <a:rPr lang="en-US" altLang="zh-CN" dirty="0"/>
              <a:t>multiagent</a:t>
            </a:r>
            <a:r>
              <a:rPr lang="zh-CN" altLang="en-US" dirty="0"/>
              <a:t>上的内容。</a:t>
            </a:r>
            <a:r>
              <a:rPr lang="en-US" altLang="zh-CN" dirty="0"/>
              <a:t>GAIL</a:t>
            </a:r>
            <a:r>
              <a:rPr lang="zh-CN" altLang="en-US" dirty="0"/>
              <a:t>和单体</a:t>
            </a:r>
            <a:r>
              <a:rPr lang="en-US" altLang="zh-CN" dirty="0"/>
              <a:t>AIRL</a:t>
            </a:r>
            <a:r>
              <a:rPr lang="zh-CN" altLang="en-US" dirty="0"/>
              <a:t>都是</a:t>
            </a:r>
            <a:r>
              <a:rPr lang="en-US" altLang="zh-CN" dirty="0"/>
              <a:t>Levine</a:t>
            </a:r>
            <a:r>
              <a:rPr lang="zh-CN" altLang="en-US" dirty="0"/>
              <a:t>他们搞的，然后两篇文章都是这拨人移植到多智能体环境中 。</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a:t>
            </a:fld>
            <a:endParaRPr lang="zh-CN" altLang="en-US"/>
          </a:p>
        </p:txBody>
      </p:sp>
    </p:spTree>
    <p:extLst>
      <p:ext uri="{BB962C8B-B14F-4D97-AF65-F5344CB8AC3E}">
        <p14:creationId xmlns:p14="http://schemas.microsoft.com/office/powerpoint/2010/main" val="1555167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由于多个智能体之间是相关的，所以这里就有一个“达到平衡”的概念</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10</a:t>
            </a:fld>
            <a:endParaRPr lang="zh-CN" altLang="en-US"/>
          </a:p>
        </p:txBody>
      </p:sp>
    </p:spTree>
    <p:extLst>
      <p:ext uri="{BB962C8B-B14F-4D97-AF65-F5344CB8AC3E}">
        <p14:creationId xmlns:p14="http://schemas.microsoft.com/office/powerpoint/2010/main" val="112149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有限理性</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11</a:t>
            </a:fld>
            <a:endParaRPr lang="zh-CN" altLang="en-US"/>
          </a:p>
        </p:txBody>
      </p:sp>
    </p:spTree>
    <p:extLst>
      <p:ext uri="{BB962C8B-B14F-4D97-AF65-F5344CB8AC3E}">
        <p14:creationId xmlns:p14="http://schemas.microsoft.com/office/powerpoint/2010/main" val="78385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Transition kernel </a:t>
            </a:r>
            <a:r>
              <a:rPr lang="zh-CN" altLang="en-US" dirty="0"/>
              <a:t>是一种能够定义随机过程的函数。</a:t>
            </a:r>
            <a:endParaRPr lang="en-US" altLang="zh-CN" dirty="0"/>
          </a:p>
          <a:p>
            <a:r>
              <a:rPr lang="zh-CN" altLang="en-US" dirty="0"/>
              <a:t>有点像我之前讲的</a:t>
            </a:r>
            <a:r>
              <a:rPr lang="en-US" altLang="zh-CN" dirty="0"/>
              <a:t>fictitious play</a:t>
            </a:r>
            <a:r>
              <a:rPr lang="zh-CN" altLang="en-US" dirty="0"/>
              <a:t>，但是不再是</a:t>
            </a:r>
            <a:r>
              <a:rPr lang="en-US" altLang="zh-CN" dirty="0"/>
              <a:t>Nash</a:t>
            </a:r>
          </a:p>
          <a:p>
            <a:r>
              <a:rPr lang="zh-CN" altLang="en-US" dirty="0"/>
              <a:t>在</a:t>
            </a:r>
            <a:r>
              <a:rPr lang="en-US" altLang="zh-CN" dirty="0"/>
              <a:t>paper</a:t>
            </a:r>
            <a:r>
              <a:rPr lang="zh-CN" altLang="en-US" dirty="0"/>
              <a:t>剩下的部分里，假设</a:t>
            </a:r>
            <a:r>
              <a:rPr lang="en-US" altLang="zh-CN" dirty="0"/>
              <a:t>lambda=1</a:t>
            </a:r>
          </a:p>
          <a:p>
            <a:r>
              <a:rPr lang="en-US" altLang="zh-CN" dirty="0"/>
              <a:t>LSBRE</a:t>
            </a:r>
            <a:r>
              <a:rPr lang="zh-CN" altLang="en-US" dirty="0"/>
              <a:t>可以看成是</a:t>
            </a:r>
            <a:r>
              <a:rPr lang="en-US" altLang="zh-CN" dirty="0"/>
              <a:t>LQRE</a:t>
            </a:r>
            <a:r>
              <a:rPr lang="zh-CN" altLang="en-US" dirty="0"/>
              <a:t>的一个自然延伸</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13</a:t>
            </a:fld>
            <a:endParaRPr lang="zh-CN" altLang="en-US"/>
          </a:p>
        </p:txBody>
      </p:sp>
    </p:spTree>
    <p:extLst>
      <p:ext uri="{BB962C8B-B14F-4D97-AF65-F5344CB8AC3E}">
        <p14:creationId xmlns:p14="http://schemas.microsoft.com/office/powerpoint/2010/main" val="318456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Entropy</a:t>
            </a:r>
            <a:r>
              <a:rPr lang="zh-CN" altLang="en-US" dirty="0"/>
              <a:t>作为正则项放在这个位置是为了一会证明定理</a:t>
            </a:r>
            <a:r>
              <a:rPr lang="en-US" altLang="zh-CN" dirty="0"/>
              <a:t>1</a:t>
            </a:r>
            <a:r>
              <a:rPr lang="zh-CN" altLang="en-US" dirty="0"/>
              <a:t>的方便。</a:t>
            </a:r>
            <a:endParaRPr lang="en-US" altLang="zh-CN" dirty="0"/>
          </a:p>
          <a:p>
            <a:r>
              <a:rPr lang="zh-CN" altLang="en-US" dirty="0"/>
              <a:t>注意到这里是没有折扣因子这个概念的，这是因为作者假设步数有限</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14</a:t>
            </a:fld>
            <a:endParaRPr lang="zh-CN" altLang="en-US"/>
          </a:p>
        </p:txBody>
      </p:sp>
    </p:spTree>
    <p:extLst>
      <p:ext uri="{BB962C8B-B14F-4D97-AF65-F5344CB8AC3E}">
        <p14:creationId xmlns:p14="http://schemas.microsoft.com/office/powerpoint/2010/main" val="92172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注意到他每个时间的</a:t>
            </a:r>
            <a:r>
              <a:rPr lang="en-US" altLang="zh-CN" dirty="0"/>
              <a:t>policy</a:t>
            </a:r>
            <a:r>
              <a:rPr lang="zh-CN" altLang="en-US" dirty="0"/>
              <a:t>是拆开考虑的，这样就可以把游戏拆成</a:t>
            </a:r>
            <a:r>
              <a:rPr lang="en-US" altLang="zh-CN" dirty="0"/>
              <a:t>T</a:t>
            </a:r>
            <a:r>
              <a:rPr lang="zh-CN" altLang="en-US" dirty="0"/>
              <a:t>个单状态</a:t>
            </a:r>
            <a:r>
              <a:rPr lang="en-US" altLang="zh-CN" dirty="0"/>
              <a:t>game</a:t>
            </a:r>
            <a:r>
              <a:rPr lang="zh-CN" altLang="en-US" dirty="0"/>
              <a:t>讨论。每个状态都有一个动作向量的</a:t>
            </a:r>
            <a:r>
              <a:rPr lang="en-US" altLang="zh-CN" dirty="0"/>
              <a:t>Markov Chain</a:t>
            </a:r>
            <a:r>
              <a:rPr lang="zh-CN" altLang="en-US" dirty="0"/>
              <a:t>，这个</a:t>
            </a:r>
            <a:r>
              <a:rPr lang="en-US" altLang="zh-CN" dirty="0"/>
              <a:t>Chain</a:t>
            </a:r>
            <a:r>
              <a:rPr lang="zh-CN" altLang="en-US" dirty="0"/>
              <a:t>的步数是迭代求解的步数，也就是</a:t>
            </a:r>
            <a:r>
              <a:rPr lang="en-US" altLang="zh-CN" dirty="0"/>
              <a:t>z</a:t>
            </a:r>
            <a:r>
              <a:rPr lang="zh-CN" altLang="en-US" dirty="0"/>
              <a:t>的上标第二项；</a:t>
            </a:r>
            <a:r>
              <a:rPr lang="en-US" altLang="zh-CN" dirty="0"/>
              <a:t>z</a:t>
            </a:r>
            <a:r>
              <a:rPr lang="zh-CN" altLang="en-US" dirty="0"/>
              <a:t>的上标第一项标识的是不同时间步的动作向量</a:t>
            </a:r>
            <a:r>
              <a:rPr lang="en-US" altLang="zh-CN" dirty="0"/>
              <a:t>Markov Chain</a:t>
            </a:r>
          </a:p>
          <a:p>
            <a:r>
              <a:rPr lang="zh-CN" altLang="en-US" dirty="0"/>
              <a:t>所以整个</a:t>
            </a:r>
            <a:r>
              <a:rPr lang="en-US" altLang="zh-CN" dirty="0"/>
              <a:t>Markov Game</a:t>
            </a:r>
            <a:r>
              <a:rPr lang="zh-CN" altLang="en-US" dirty="0"/>
              <a:t>的</a:t>
            </a:r>
            <a:r>
              <a:rPr lang="en-US" altLang="zh-CN" dirty="0"/>
              <a:t>LSBRE</a:t>
            </a:r>
            <a:r>
              <a:rPr lang="zh-CN" altLang="en-US" dirty="0"/>
              <a:t>是</a:t>
            </a:r>
            <a:r>
              <a:rPr lang="en-US" altLang="zh-CN" dirty="0"/>
              <a:t>T</a:t>
            </a:r>
            <a:r>
              <a:rPr lang="zh-CN" altLang="en-US" dirty="0"/>
              <a:t>个不同的</a:t>
            </a:r>
            <a:r>
              <a:rPr lang="en-US" altLang="zh-CN" dirty="0"/>
              <a:t>joint policy</a:t>
            </a:r>
            <a:r>
              <a:rPr lang="zh-CN" altLang="en-US" dirty="0"/>
              <a:t>构成的序列，每个</a:t>
            </a:r>
            <a:r>
              <a:rPr lang="en-US" altLang="zh-CN" dirty="0"/>
              <a:t>joint policy</a:t>
            </a:r>
            <a:r>
              <a:rPr lang="zh-CN" altLang="en-US" dirty="0"/>
              <a:t>代表了</a:t>
            </a:r>
            <a:r>
              <a:rPr lang="en-US" altLang="zh-CN" dirty="0"/>
              <a:t>T</a:t>
            </a:r>
            <a:r>
              <a:rPr lang="zh-CN" altLang="en-US" dirty="0"/>
              <a:t>步</a:t>
            </a:r>
            <a:r>
              <a:rPr lang="en-US" altLang="zh-CN" dirty="0"/>
              <a:t>game</a:t>
            </a:r>
            <a:r>
              <a:rPr lang="zh-CN" altLang="en-US" dirty="0"/>
              <a:t>中的一步，在任意一个状态上求</a:t>
            </a:r>
            <a:r>
              <a:rPr lang="en-US" altLang="zh-CN" dirty="0"/>
              <a:t>LSBRE</a:t>
            </a:r>
            <a:r>
              <a:rPr lang="zh-CN" altLang="en-US" dirty="0"/>
              <a:t>迭代到稳定的结果。注意</a:t>
            </a:r>
            <a:r>
              <a:rPr lang="en-US" altLang="zh-CN" dirty="0"/>
              <a:t>Q</a:t>
            </a:r>
            <a:r>
              <a:rPr lang="zh-CN" altLang="en-US" dirty="0"/>
              <a:t>值是会考虑转移后的收益的。按道理说，如果能求出每一步对每种状态的这个</a:t>
            </a:r>
            <a:r>
              <a:rPr lang="en-US" altLang="zh-CN" dirty="0"/>
              <a:t>joint policy</a:t>
            </a:r>
            <a:r>
              <a:rPr lang="zh-CN" altLang="en-US" dirty="0"/>
              <a:t>，也就能得到想要的答案。</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15</a:t>
            </a:fld>
            <a:endParaRPr lang="zh-CN" altLang="en-US"/>
          </a:p>
        </p:txBody>
      </p:sp>
    </p:spTree>
    <p:extLst>
      <p:ext uri="{BB962C8B-B14F-4D97-AF65-F5344CB8AC3E}">
        <p14:creationId xmlns:p14="http://schemas.microsoft.com/office/powerpoint/2010/main" val="273567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这个就是说，他证明了对于一个</a:t>
            </a:r>
            <a:r>
              <a:rPr lang="en-US" altLang="zh-CN" dirty="0"/>
              <a:t>trajectory</a:t>
            </a:r>
            <a:r>
              <a:rPr lang="zh-CN" altLang="en-US" dirty="0"/>
              <a:t>，</a:t>
            </a:r>
            <a:r>
              <a:rPr lang="en-US" altLang="zh-CN" dirty="0"/>
              <a:t>LSBRE</a:t>
            </a:r>
            <a:r>
              <a:rPr lang="zh-CN" altLang="en-US" dirty="0"/>
              <a:t>的解是在假定真实的</a:t>
            </a:r>
            <a:r>
              <a:rPr lang="en-US" altLang="zh-CN" dirty="0"/>
              <a:t>reward</a:t>
            </a:r>
            <a:r>
              <a:rPr lang="zh-CN" altLang="en-US" dirty="0"/>
              <a:t>（也就是</a:t>
            </a:r>
            <a:r>
              <a:rPr lang="en-US" altLang="zh-CN" dirty="0" err="1"/>
              <a:t>p_quota</a:t>
            </a:r>
            <a:r>
              <a:rPr lang="zh-CN" altLang="en-US" dirty="0"/>
              <a:t>）满足最大熵性质（也就是概率和</a:t>
            </a:r>
            <a:r>
              <a:rPr lang="en-US" altLang="zh-CN" dirty="0" err="1"/>
              <a:t>exp^reward</a:t>
            </a:r>
            <a:r>
              <a:rPr lang="zh-CN" altLang="en-US" dirty="0"/>
              <a:t>成正比）情况下，在</a:t>
            </a:r>
            <a:r>
              <a:rPr lang="en-US" altLang="zh-CN" dirty="0"/>
              <a:t>KL</a:t>
            </a:r>
            <a:r>
              <a:rPr lang="zh-CN" altLang="en-US" dirty="0"/>
              <a:t>意义上最贴近真实策略的解。</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16</a:t>
            </a:fld>
            <a:endParaRPr lang="zh-CN" altLang="en-US"/>
          </a:p>
        </p:txBody>
      </p:sp>
    </p:spTree>
    <p:extLst>
      <p:ext uri="{BB962C8B-B14F-4D97-AF65-F5344CB8AC3E}">
        <p14:creationId xmlns:p14="http://schemas.microsoft.com/office/powerpoint/2010/main" val="174490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是假定的专家真实的</a:t>
            </a:r>
            <a:r>
              <a:rPr lang="en-US" altLang="zh-CN" dirty="0"/>
              <a:t>trajectory</a:t>
            </a:r>
            <a:r>
              <a:rPr lang="zh-CN" altLang="en-US" dirty="0"/>
              <a:t>概率分布，</a:t>
            </a:r>
            <a:r>
              <a:rPr lang="en-US" altLang="zh-CN" dirty="0" err="1"/>
              <a:t>P_hat</a:t>
            </a:r>
            <a:r>
              <a:rPr lang="zh-CN" altLang="en-US" dirty="0"/>
              <a:t>是按照</a:t>
            </a:r>
            <a:r>
              <a:rPr lang="en-US" altLang="zh-CN" dirty="0"/>
              <a:t>LSBRE</a:t>
            </a:r>
            <a:r>
              <a:rPr lang="zh-CN" altLang="en-US" dirty="0"/>
              <a:t>求出来的概率分布。</a:t>
            </a:r>
            <a:endParaRPr lang="en-US" altLang="zh-CN" dirty="0"/>
          </a:p>
          <a:p>
            <a:r>
              <a:rPr lang="zh-CN" altLang="en-US" dirty="0"/>
              <a:t>从</a:t>
            </a:r>
            <a:r>
              <a:rPr lang="en-US" altLang="zh-CN" dirty="0"/>
              <a:t>17</a:t>
            </a:r>
            <a:r>
              <a:rPr lang="zh-CN" altLang="en-US" dirty="0"/>
              <a:t>式开始，把</a:t>
            </a:r>
            <a:r>
              <a:rPr lang="en-US" altLang="zh-CN" dirty="0"/>
              <a:t>KL</a:t>
            </a:r>
            <a:r>
              <a:rPr lang="zh-CN" altLang="en-US" dirty="0"/>
              <a:t>散度按定义写开（注意到这里是后一项减前一项，所以</a:t>
            </a:r>
            <a:r>
              <a:rPr lang="en-US" altLang="zh-CN" dirty="0"/>
              <a:t>min</a:t>
            </a:r>
            <a:r>
              <a:rPr lang="zh-CN" altLang="en-US" dirty="0"/>
              <a:t>变</a:t>
            </a:r>
            <a:r>
              <a:rPr lang="en-US" altLang="zh-CN" dirty="0"/>
              <a:t>max</a:t>
            </a:r>
            <a:r>
              <a:rPr lang="zh-CN" altLang="en-US" dirty="0"/>
              <a:t>了），去掉可以抵消的项，就刚好剩下</a:t>
            </a:r>
            <a:r>
              <a:rPr lang="en-US" altLang="zh-CN" dirty="0"/>
              <a:t>reward</a:t>
            </a:r>
            <a:r>
              <a:rPr lang="zh-CN" altLang="en-US" dirty="0"/>
              <a:t>和</a:t>
            </a:r>
            <a:r>
              <a:rPr lang="en-US" altLang="zh-CN" dirty="0"/>
              <a:t>log</a:t>
            </a:r>
            <a:r>
              <a:rPr lang="zh-CN" altLang="en-US" dirty="0"/>
              <a:t>两项了。中间那一大堆中括号里面的都是“环境强加给你的概率”，</a:t>
            </a:r>
            <a:r>
              <a:rPr lang="en-US" altLang="zh-CN" dirty="0"/>
              <a:t>eta</a:t>
            </a:r>
            <a:r>
              <a:rPr lang="zh-CN" altLang="en-US" dirty="0"/>
              <a:t>表示初始在这个状态的概率，后面的乘积是转移概率。</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17</a:t>
            </a:fld>
            <a:endParaRPr lang="zh-CN" altLang="en-US"/>
          </a:p>
        </p:txBody>
      </p:sp>
    </p:spTree>
    <p:extLst>
      <p:ext uri="{BB962C8B-B14F-4D97-AF65-F5344CB8AC3E}">
        <p14:creationId xmlns:p14="http://schemas.microsoft.com/office/powerpoint/2010/main" val="27029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它这个</a:t>
            </a:r>
            <a:r>
              <a:rPr lang="en-US" altLang="zh-CN" dirty="0"/>
              <a:t>18</a:t>
            </a:r>
            <a:r>
              <a:rPr lang="zh-CN" altLang="en-US" dirty="0"/>
              <a:t>式，相当于把自己的动作从外层的期望里拆出来，然后放进去，这样</a:t>
            </a:r>
            <a:r>
              <a:rPr lang="en-US" altLang="zh-CN" dirty="0"/>
              <a:t>log</a:t>
            </a:r>
            <a:r>
              <a:rPr lang="zh-CN" altLang="en-US" dirty="0"/>
              <a:t>项就变成了它这个</a:t>
            </a:r>
            <a:r>
              <a:rPr lang="en-US" altLang="zh-CN" dirty="0"/>
              <a:t>π_quota</a:t>
            </a:r>
            <a:r>
              <a:rPr lang="zh-CN" altLang="en-US" dirty="0"/>
              <a:t>的期望，而把</a:t>
            </a:r>
            <a:r>
              <a:rPr lang="en-US" altLang="zh-CN" dirty="0" err="1"/>
              <a:t>ri</a:t>
            </a:r>
            <a:r>
              <a:rPr lang="zh-CN" altLang="en-US" dirty="0"/>
              <a:t>项在</a:t>
            </a:r>
            <a:r>
              <a:rPr lang="en-US" altLang="zh-CN" dirty="0"/>
              <a:t>log</a:t>
            </a:r>
            <a:r>
              <a:rPr lang="zh-CN" altLang="en-US" dirty="0"/>
              <a:t>里面加一个</a:t>
            </a:r>
            <a:r>
              <a:rPr lang="en-US" altLang="zh-CN" dirty="0"/>
              <a:t>exp</a:t>
            </a:r>
            <a:r>
              <a:rPr lang="zh-CN" altLang="en-US" dirty="0"/>
              <a:t>，然后配一个分母，拆成</a:t>
            </a:r>
            <a:r>
              <a:rPr lang="en-US" altLang="zh-CN" dirty="0"/>
              <a:t>KL</a:t>
            </a:r>
            <a:r>
              <a:rPr lang="zh-CN" altLang="en-US" dirty="0"/>
              <a:t>散度之外的</a:t>
            </a:r>
            <a:r>
              <a:rPr lang="en-US" altLang="zh-CN" dirty="0"/>
              <a:t>Vi</a:t>
            </a:r>
            <a:r>
              <a:rPr lang="zh-CN" altLang="en-US" dirty="0"/>
              <a:t>和</a:t>
            </a:r>
            <a:r>
              <a:rPr lang="en-US" altLang="zh-CN" dirty="0"/>
              <a:t>KL</a:t>
            </a:r>
            <a:r>
              <a:rPr lang="zh-CN" altLang="en-US" dirty="0"/>
              <a:t>散度之内的</a:t>
            </a:r>
            <a:r>
              <a:rPr lang="en-US" altLang="zh-CN" dirty="0"/>
              <a:t>exp</a:t>
            </a:r>
            <a:r>
              <a:rPr lang="zh-CN" altLang="en-US" dirty="0"/>
              <a:t>之和。</a:t>
            </a:r>
            <a:endParaRPr lang="en-US" altLang="zh-CN" dirty="0"/>
          </a:p>
          <a:p>
            <a:r>
              <a:rPr lang="en-US" altLang="zh-CN" dirty="0"/>
              <a:t>19</a:t>
            </a:r>
            <a:r>
              <a:rPr lang="zh-CN" altLang="en-US" dirty="0"/>
              <a:t>式的减</a:t>
            </a:r>
            <a:r>
              <a:rPr lang="en-US" altLang="zh-CN" dirty="0"/>
              <a:t>V</a:t>
            </a:r>
            <a:r>
              <a:rPr lang="zh-CN" altLang="en-US" dirty="0"/>
              <a:t>相当于归一项，可以看出它是和</a:t>
            </a:r>
            <a:r>
              <a:rPr lang="en-US" altLang="zh-CN" dirty="0" err="1"/>
              <a:t>exp^reward</a:t>
            </a:r>
            <a:r>
              <a:rPr lang="zh-CN" altLang="en-US" dirty="0"/>
              <a:t>成正比的。注意到这里的</a:t>
            </a:r>
            <a:r>
              <a:rPr lang="en-US" altLang="zh-CN" dirty="0"/>
              <a:t>V</a:t>
            </a:r>
            <a:r>
              <a:rPr lang="zh-CN" altLang="en-US" dirty="0"/>
              <a:t>的</a:t>
            </a:r>
            <a:r>
              <a:rPr lang="en-US" altLang="zh-CN" dirty="0"/>
              <a:t>exp</a:t>
            </a:r>
            <a:r>
              <a:rPr lang="zh-CN" altLang="en-US" dirty="0"/>
              <a:t>是一个</a:t>
            </a:r>
            <a:r>
              <a:rPr lang="en-US" altLang="zh-CN" dirty="0"/>
              <a:t>partition function</a:t>
            </a:r>
            <a:r>
              <a:rPr lang="zh-CN" altLang="en-US" dirty="0"/>
              <a:t>，也就是概率里面的分母项；但是你确实也可以把</a:t>
            </a:r>
            <a:r>
              <a:rPr lang="en-US" altLang="zh-CN" dirty="0"/>
              <a:t>V</a:t>
            </a:r>
            <a:r>
              <a:rPr lang="zh-CN" altLang="en-US" dirty="0"/>
              <a:t>当成一个</a:t>
            </a:r>
            <a:r>
              <a:rPr lang="en-US" altLang="zh-CN" dirty="0"/>
              <a:t>state</a:t>
            </a:r>
            <a:r>
              <a:rPr lang="zh-CN" altLang="en-US" dirty="0"/>
              <a:t>的</a:t>
            </a:r>
            <a:r>
              <a:rPr lang="en-US" altLang="zh-CN" dirty="0"/>
              <a:t>value</a:t>
            </a:r>
            <a:r>
              <a:rPr lang="zh-CN" altLang="en-US" dirty="0"/>
              <a:t>来理解，因为动作是按照</a:t>
            </a:r>
            <a:r>
              <a:rPr lang="en-US" altLang="zh-CN" dirty="0" err="1"/>
              <a:t>reward^exp</a:t>
            </a:r>
            <a:r>
              <a:rPr lang="zh-CN" altLang="en-US" dirty="0"/>
              <a:t>为正比的概率选择的。</a:t>
            </a:r>
            <a:endParaRPr lang="en-US" altLang="zh-CN" dirty="0"/>
          </a:p>
          <a:p>
            <a:r>
              <a:rPr lang="en-US" altLang="zh-CN" dirty="0"/>
              <a:t>19</a:t>
            </a:r>
            <a:r>
              <a:rPr lang="zh-CN" altLang="en-US" dirty="0"/>
              <a:t>式是因为你要让上面那坨负的</a:t>
            </a:r>
            <a:r>
              <a:rPr lang="en-US" altLang="zh-CN" dirty="0"/>
              <a:t>KL</a:t>
            </a:r>
            <a:r>
              <a:rPr lang="zh-CN" altLang="en-US" dirty="0"/>
              <a:t>等于</a:t>
            </a:r>
            <a:r>
              <a:rPr lang="en-US" altLang="zh-CN" dirty="0"/>
              <a:t>0</a:t>
            </a:r>
            <a:r>
              <a:rPr lang="zh-CN" altLang="en-US" dirty="0"/>
              <a:t>才能取到最优。把</a:t>
            </a:r>
            <a:r>
              <a:rPr lang="en-US" altLang="zh-CN" dirty="0"/>
              <a:t>19</a:t>
            </a:r>
            <a:r>
              <a:rPr lang="zh-CN" altLang="en-US" dirty="0"/>
              <a:t>式带进</a:t>
            </a:r>
            <a:r>
              <a:rPr lang="en-US" altLang="zh-CN" dirty="0"/>
              <a:t>18</a:t>
            </a:r>
            <a:r>
              <a:rPr lang="zh-CN" altLang="en-US" dirty="0"/>
              <a:t>式上面一行（即</a:t>
            </a:r>
            <a:r>
              <a:rPr lang="en-US" altLang="zh-CN" dirty="0"/>
              <a:t>17</a:t>
            </a:r>
            <a:r>
              <a:rPr lang="zh-CN" altLang="en-US" dirty="0"/>
              <a:t>式），得到</a:t>
            </a:r>
            <a:r>
              <a:rPr lang="en-US" altLang="zh-CN" dirty="0"/>
              <a:t>20</a:t>
            </a:r>
            <a:r>
              <a:rPr lang="zh-CN" altLang="en-US" dirty="0"/>
              <a:t>式，刚好就把前面的</a:t>
            </a:r>
            <a:r>
              <a:rPr lang="en-US" altLang="zh-CN" dirty="0" err="1"/>
              <a:t>ri</a:t>
            </a:r>
            <a:r>
              <a:rPr lang="zh-CN" altLang="en-US" dirty="0"/>
              <a:t>项抵掉</a:t>
            </a:r>
            <a:endParaRPr lang="en-US" altLang="zh-CN" dirty="0"/>
          </a:p>
          <a:p>
            <a:r>
              <a:rPr lang="zh-CN" altLang="en-US" dirty="0"/>
              <a:t>于是发现</a:t>
            </a:r>
            <a:r>
              <a:rPr lang="en-US" altLang="zh-CN" dirty="0"/>
              <a:t>18</a:t>
            </a:r>
            <a:r>
              <a:rPr lang="zh-CN" altLang="en-US" dirty="0"/>
              <a:t>式就等于</a:t>
            </a:r>
            <a:r>
              <a:rPr lang="en-US" altLang="zh-CN" dirty="0"/>
              <a:t>V</a:t>
            </a:r>
            <a:r>
              <a:rPr lang="zh-CN" altLang="en-US" dirty="0"/>
              <a:t>对状态和他人动作这个概率分布的期望。换句话说，原来那个最小化</a:t>
            </a:r>
            <a:r>
              <a:rPr lang="en-US" altLang="zh-CN" dirty="0"/>
              <a:t>KL</a:t>
            </a:r>
            <a:r>
              <a:rPr lang="zh-CN" altLang="en-US" dirty="0"/>
              <a:t>散度的问题（</a:t>
            </a:r>
            <a:r>
              <a:rPr lang="en-US" altLang="zh-CN" dirty="0"/>
              <a:t>16</a:t>
            </a:r>
            <a:r>
              <a:rPr lang="zh-CN" altLang="en-US" dirty="0"/>
              <a:t>式）等于</a:t>
            </a:r>
            <a:r>
              <a:rPr lang="en-US" altLang="zh-CN" dirty="0"/>
              <a:t>V</a:t>
            </a:r>
            <a:r>
              <a:rPr lang="zh-CN" altLang="en-US" dirty="0"/>
              <a:t>的期望。</a:t>
            </a:r>
            <a:endParaRPr lang="en-US" altLang="zh-CN" dirty="0"/>
          </a:p>
          <a:p>
            <a:r>
              <a:rPr lang="en-US" altLang="zh-CN" dirty="0"/>
              <a:t>20</a:t>
            </a:r>
            <a:r>
              <a:rPr lang="zh-CN" altLang="en-US" dirty="0"/>
              <a:t>式之前的分析都是一步的情况，那到了</a:t>
            </a:r>
            <a:r>
              <a:rPr lang="en-US" altLang="zh-CN" dirty="0"/>
              <a:t>21</a:t>
            </a:r>
            <a:r>
              <a:rPr lang="zh-CN" altLang="en-US" dirty="0"/>
              <a:t>式自然要分析考虑下一步转移的情况，</a:t>
            </a:r>
            <a:r>
              <a:rPr lang="en-US" altLang="zh-CN" dirty="0"/>
              <a:t>21</a:t>
            </a:r>
            <a:r>
              <a:rPr lang="zh-CN" altLang="en-US" dirty="0"/>
              <a:t>式多出来的内部的</a:t>
            </a:r>
            <a:r>
              <a:rPr lang="en-US" altLang="zh-CN" dirty="0"/>
              <a:t>E</a:t>
            </a:r>
            <a:r>
              <a:rPr lang="zh-CN" altLang="en-US" dirty="0"/>
              <a:t>就是指把转移考虑了的结果。</a:t>
            </a:r>
            <a:endParaRPr lang="en-US" altLang="zh-CN" dirty="0"/>
          </a:p>
          <a:p>
            <a:r>
              <a:rPr lang="zh-CN" altLang="en-US" dirty="0"/>
              <a:t>既然刚才说过</a:t>
            </a:r>
            <a:r>
              <a:rPr lang="en-US" altLang="zh-CN" dirty="0"/>
              <a:t>V</a:t>
            </a:r>
            <a:r>
              <a:rPr lang="zh-CN" altLang="en-US" dirty="0"/>
              <a:t>可以被理解为正常意义下一个</a:t>
            </a:r>
            <a:r>
              <a:rPr lang="en-US" altLang="zh-CN" dirty="0"/>
              <a:t>state</a:t>
            </a:r>
            <a:r>
              <a:rPr lang="zh-CN" altLang="en-US" dirty="0"/>
              <a:t>的</a:t>
            </a:r>
            <a:r>
              <a:rPr lang="en-US" altLang="zh-CN" dirty="0"/>
              <a:t>value</a:t>
            </a:r>
            <a:r>
              <a:rPr lang="zh-CN" altLang="en-US" dirty="0"/>
              <a:t>，所以当你把</a:t>
            </a:r>
            <a:r>
              <a:rPr lang="en-US" altLang="zh-CN" dirty="0"/>
              <a:t>21</a:t>
            </a:r>
            <a:r>
              <a:rPr lang="zh-CN" altLang="en-US" dirty="0"/>
              <a:t>式的自己动作的期望拿进来的时候，把</a:t>
            </a:r>
            <a:r>
              <a:rPr lang="en-US" altLang="zh-CN" dirty="0"/>
              <a:t>reward</a:t>
            </a:r>
            <a:r>
              <a:rPr lang="zh-CN" altLang="en-US" dirty="0"/>
              <a:t>和后面下一步的</a:t>
            </a:r>
            <a:r>
              <a:rPr lang="en-US" altLang="zh-CN" dirty="0"/>
              <a:t>V</a:t>
            </a:r>
            <a:r>
              <a:rPr lang="zh-CN" altLang="en-US" dirty="0"/>
              <a:t>组合起来就是这一步的</a:t>
            </a:r>
            <a:r>
              <a:rPr lang="en-US" altLang="zh-CN" dirty="0"/>
              <a:t>V</a:t>
            </a:r>
            <a:r>
              <a:rPr lang="zh-CN" altLang="en-US" dirty="0"/>
              <a:t>了。（注意本文中所有的</a:t>
            </a:r>
            <a:r>
              <a:rPr lang="en-US" altLang="zh-CN" dirty="0"/>
              <a:t>V</a:t>
            </a:r>
            <a:r>
              <a:rPr lang="zh-CN" altLang="en-US" dirty="0"/>
              <a:t>和</a:t>
            </a:r>
            <a:r>
              <a:rPr lang="en-US" altLang="zh-CN" dirty="0"/>
              <a:t>Q</a:t>
            </a:r>
            <a:r>
              <a:rPr lang="zh-CN" altLang="en-US" dirty="0"/>
              <a:t>都是没有折扣因子的，因为步数是有限的）</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18</a:t>
            </a:fld>
            <a:endParaRPr lang="zh-CN" altLang="en-US"/>
          </a:p>
        </p:txBody>
      </p:sp>
    </p:spTree>
    <p:extLst>
      <p:ext uri="{BB962C8B-B14F-4D97-AF65-F5344CB8AC3E}">
        <p14:creationId xmlns:p14="http://schemas.microsoft.com/office/powerpoint/2010/main" val="787647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a:t>
            </a:r>
            <a:r>
              <a:rPr lang="zh-CN" altLang="en-US" dirty="0"/>
              <a:t>式要最大化那个式子，最优解当然就是让负的</a:t>
            </a:r>
            <a:r>
              <a:rPr lang="en-US" altLang="zh-CN" dirty="0"/>
              <a:t>KL</a:t>
            </a:r>
            <a:r>
              <a:rPr lang="zh-CN" altLang="en-US" dirty="0"/>
              <a:t>那一坨等于</a:t>
            </a:r>
            <a:r>
              <a:rPr lang="en-US" altLang="zh-CN" dirty="0"/>
              <a:t>0</a:t>
            </a:r>
            <a:r>
              <a:rPr lang="zh-CN" altLang="en-US" dirty="0"/>
              <a:t>，所以答案就是这个玩意儿。</a:t>
            </a:r>
            <a:endParaRPr lang="en-US" altLang="zh-CN" dirty="0"/>
          </a:p>
          <a:p>
            <a:r>
              <a:rPr lang="zh-CN" altLang="en-US" dirty="0"/>
              <a:t>发现这个</a:t>
            </a:r>
            <a:r>
              <a:rPr lang="en-US" altLang="zh-CN" dirty="0"/>
              <a:t>25</a:t>
            </a:r>
            <a:r>
              <a:rPr lang="zh-CN" altLang="en-US" dirty="0"/>
              <a:t>式刚好和之前的</a:t>
            </a:r>
            <a:r>
              <a:rPr lang="en-US" altLang="zh-CN" dirty="0"/>
              <a:t>LSBRE</a:t>
            </a:r>
            <a:r>
              <a:rPr lang="zh-CN" altLang="en-US" dirty="0"/>
              <a:t>定义相同（还是注意这里</a:t>
            </a:r>
            <a:r>
              <a:rPr lang="en-US" altLang="zh-CN" dirty="0"/>
              <a:t>V</a:t>
            </a:r>
            <a:r>
              <a:rPr lang="zh-CN" altLang="en-US" dirty="0"/>
              <a:t>既是一个</a:t>
            </a:r>
            <a:r>
              <a:rPr lang="en-US" altLang="zh-CN" dirty="0"/>
              <a:t>partition function</a:t>
            </a:r>
            <a:r>
              <a:rPr lang="zh-CN" altLang="en-US" dirty="0"/>
              <a:t>又是</a:t>
            </a:r>
            <a:r>
              <a:rPr lang="en-US" altLang="zh-CN" dirty="0"/>
              <a:t>value</a:t>
            </a:r>
            <a:r>
              <a:rPr lang="zh-CN" altLang="en-US"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19</a:t>
            </a:fld>
            <a:endParaRPr lang="zh-CN" altLang="en-US"/>
          </a:p>
        </p:txBody>
      </p:sp>
    </p:spTree>
    <p:extLst>
      <p:ext uri="{BB962C8B-B14F-4D97-AF65-F5344CB8AC3E}">
        <p14:creationId xmlns:p14="http://schemas.microsoft.com/office/powerpoint/2010/main" val="2843220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a:t>
            </a:r>
            <a:r>
              <a:rPr lang="en-US" altLang="zh-CN" dirty="0"/>
              <a:t>LSBRE</a:t>
            </a:r>
            <a:r>
              <a:rPr lang="zh-CN" altLang="en-US" dirty="0"/>
              <a:t>和</a:t>
            </a:r>
            <a:r>
              <a:rPr lang="en-US" altLang="zh-CN" dirty="0"/>
              <a:t>MA-AIRL</a:t>
            </a:r>
            <a:r>
              <a:rPr lang="zh-CN" altLang="en-US" dirty="0"/>
              <a:t>的关系是假设</a:t>
            </a:r>
            <a:r>
              <a:rPr lang="en-US" altLang="zh-CN" dirty="0"/>
              <a:t>expert</a:t>
            </a:r>
            <a:r>
              <a:rPr lang="zh-CN" altLang="en-US" dirty="0"/>
              <a:t>的</a:t>
            </a:r>
            <a:r>
              <a:rPr lang="en-US" altLang="zh-CN" dirty="0"/>
              <a:t>policy</a:t>
            </a:r>
            <a:r>
              <a:rPr lang="zh-CN" altLang="en-US" dirty="0"/>
              <a:t>都满足在某个</a:t>
            </a:r>
            <a:r>
              <a:rPr lang="en-US" altLang="zh-CN" dirty="0"/>
              <a:t>reward function</a:t>
            </a:r>
            <a:r>
              <a:rPr lang="zh-CN" altLang="en-US" dirty="0"/>
              <a:t>下唯一的</a:t>
            </a:r>
            <a:r>
              <a:rPr lang="en-US" altLang="zh-CN" dirty="0"/>
              <a:t>LSBRE</a:t>
            </a:r>
            <a:r>
              <a:rPr lang="zh-CN" altLang="en-US" dirty="0"/>
              <a:t>（对比单个</a:t>
            </a:r>
            <a:r>
              <a:rPr lang="en-US" altLang="zh-CN" dirty="0"/>
              <a:t>agent IRL</a:t>
            </a:r>
            <a:r>
              <a:rPr lang="zh-CN" altLang="en-US" dirty="0"/>
              <a:t>的情况下是假设一个</a:t>
            </a:r>
            <a:r>
              <a:rPr lang="en-US" altLang="zh-CN" dirty="0"/>
              <a:t>agent </a:t>
            </a:r>
            <a:r>
              <a:rPr lang="zh-CN" altLang="en-US" dirty="0"/>
              <a:t>的</a:t>
            </a:r>
            <a:r>
              <a:rPr lang="en-US" altLang="zh-CN" dirty="0"/>
              <a:t>policy</a:t>
            </a:r>
            <a:r>
              <a:rPr lang="zh-CN" altLang="en-US" dirty="0"/>
              <a:t>满足在某个</a:t>
            </a:r>
            <a:r>
              <a:rPr lang="en-US" altLang="zh-CN" dirty="0"/>
              <a:t>reward function</a:t>
            </a:r>
            <a:r>
              <a:rPr lang="zh-CN" altLang="en-US" dirty="0"/>
              <a:t>下动作概率和</a:t>
            </a:r>
            <a:r>
              <a:rPr lang="en-US" altLang="zh-CN" dirty="0" err="1"/>
              <a:t>exp^reward</a:t>
            </a:r>
            <a:r>
              <a:rPr lang="zh-CN" altLang="en-US" dirty="0"/>
              <a:t>成正比，这里变成了“如果每个人都动作概率满足和</a:t>
            </a:r>
            <a:r>
              <a:rPr lang="en-US" altLang="zh-CN" dirty="0" err="1"/>
              <a:t>exp^reward</a:t>
            </a:r>
            <a:r>
              <a:rPr lang="zh-CN" altLang="en-US" dirty="0"/>
              <a:t>成正比，并且达到平衡”，可以说是一个自然的延拓）</a:t>
            </a:r>
            <a:endParaRPr lang="en-US" altLang="zh-CN" dirty="0"/>
          </a:p>
          <a:p>
            <a:r>
              <a:rPr lang="zh-CN" altLang="en-US" dirty="0"/>
              <a:t>我们的想法是最大化专家在我们的</a:t>
            </a:r>
            <a:r>
              <a:rPr lang="en-US" altLang="zh-CN" dirty="0"/>
              <a:t>reward</a:t>
            </a:r>
            <a:r>
              <a:rPr lang="zh-CN" altLang="en-US" dirty="0"/>
              <a:t>函数下</a:t>
            </a:r>
            <a:r>
              <a:rPr lang="en-US" altLang="zh-CN" dirty="0"/>
              <a:t>trajectory</a:t>
            </a:r>
            <a:r>
              <a:rPr lang="zh-CN" altLang="en-US" dirty="0"/>
              <a:t>对数似然（前提是假定专家针对某个</a:t>
            </a:r>
            <a:r>
              <a:rPr lang="en-US" altLang="zh-CN" dirty="0"/>
              <a:t>function</a:t>
            </a:r>
            <a:r>
              <a:rPr lang="zh-CN" altLang="en-US" dirty="0"/>
              <a:t>满足</a:t>
            </a:r>
            <a:r>
              <a:rPr lang="en-US" altLang="zh-CN" dirty="0"/>
              <a:t>LSBRE</a:t>
            </a:r>
            <a:r>
              <a:rPr lang="zh-CN" altLang="en-US" dirty="0"/>
              <a:t>），这个没有问题。这里去掉了一些诸如起始位置概率和转移概率这种和参数无关的概率。</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20</a:t>
            </a:fld>
            <a:endParaRPr lang="zh-CN" altLang="en-US"/>
          </a:p>
        </p:txBody>
      </p:sp>
    </p:spTree>
    <p:extLst>
      <p:ext uri="{BB962C8B-B14F-4D97-AF65-F5344CB8AC3E}">
        <p14:creationId xmlns:p14="http://schemas.microsoft.com/office/powerpoint/2010/main" val="120297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在这个模型中，关键的几个元素：</a:t>
            </a:r>
            <a:r>
              <a:rPr lang="en-US" altLang="zh-CN" dirty="0"/>
              <a:t>LSBRE</a:t>
            </a:r>
            <a:r>
              <a:rPr lang="zh-CN" altLang="en-US" dirty="0"/>
              <a:t>，对抗学习以及</a:t>
            </a:r>
            <a:r>
              <a:rPr lang="en-US" altLang="zh-CN" dirty="0"/>
              <a:t>reward shaping</a:t>
            </a:r>
            <a:r>
              <a:rPr lang="zh-CN" altLang="en-US" dirty="0"/>
              <a:t>分别有什么用呢？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Adversarial learning</a:t>
            </a:r>
            <a:r>
              <a:rPr lang="zh-CN" altLang="en-US" dirty="0"/>
              <a:t>：是整个算法的基石，整个论文都是围绕“如何产生一种</a:t>
            </a:r>
            <a:r>
              <a:rPr lang="en-US" altLang="zh-CN" dirty="0"/>
              <a:t>policy</a:t>
            </a:r>
            <a:r>
              <a:rPr lang="zh-CN" altLang="en-US" dirty="0"/>
              <a:t>和</a:t>
            </a:r>
            <a:r>
              <a:rPr lang="en-US" altLang="zh-CN" dirty="0"/>
              <a:t>expert</a:t>
            </a:r>
            <a:r>
              <a:rPr lang="zh-CN" altLang="en-US" dirty="0"/>
              <a:t>所表现出的</a:t>
            </a:r>
            <a:r>
              <a:rPr lang="en-US" altLang="zh-CN" dirty="0"/>
              <a:t>trajectory</a:t>
            </a:r>
            <a:r>
              <a:rPr lang="zh-CN" altLang="en-US" dirty="0"/>
              <a:t>一致，以及在满足</a:t>
            </a:r>
            <a:r>
              <a:rPr lang="en-US" altLang="zh-CN" dirty="0"/>
              <a:t>LSBRE</a:t>
            </a:r>
            <a:r>
              <a:rPr lang="zh-CN" altLang="en-US" dirty="0"/>
              <a:t>假定上，</a:t>
            </a:r>
            <a:r>
              <a:rPr lang="en-US" altLang="zh-CN" dirty="0"/>
              <a:t>reward</a:t>
            </a:r>
            <a:r>
              <a:rPr lang="zh-CN" altLang="en-US" dirty="0"/>
              <a:t>是什么”所展开的。既然要产生</a:t>
            </a:r>
            <a:r>
              <a:rPr lang="en-US" altLang="zh-CN" dirty="0"/>
              <a:t>policy</a:t>
            </a:r>
            <a:r>
              <a:rPr lang="zh-CN" altLang="en-US" dirty="0"/>
              <a:t>，那么为了评判它就必须用</a:t>
            </a:r>
            <a:r>
              <a:rPr lang="en-US" altLang="zh-CN" dirty="0"/>
              <a:t>adversarial framework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LSBRE</a:t>
            </a:r>
            <a:r>
              <a:rPr lang="zh-CN" altLang="en-US" dirty="0"/>
              <a:t>：</a:t>
            </a:r>
            <a:r>
              <a:rPr lang="en-US" altLang="zh-CN" dirty="0"/>
              <a:t>LSBRE</a:t>
            </a:r>
            <a:r>
              <a:rPr lang="zh-CN" altLang="en-US" dirty="0"/>
              <a:t>是</a:t>
            </a:r>
            <a:r>
              <a:rPr lang="en-US" altLang="zh-CN" dirty="0"/>
              <a:t>maxent</a:t>
            </a:r>
            <a:r>
              <a:rPr lang="zh-CN" altLang="en-US" dirty="0"/>
              <a:t>条件和</a:t>
            </a:r>
            <a:r>
              <a:rPr lang="en-US" altLang="zh-CN" dirty="0" err="1"/>
              <a:t>nash</a:t>
            </a:r>
            <a:r>
              <a:rPr lang="zh-CN" altLang="en-US" dirty="0"/>
              <a:t>均衡二者共同的自然延拓。它是一种对</a:t>
            </a:r>
            <a:r>
              <a:rPr lang="en-US" altLang="zh-CN" dirty="0"/>
              <a:t>expert</a:t>
            </a:r>
            <a:r>
              <a:rPr lang="zh-CN" altLang="en-US" dirty="0"/>
              <a:t>行为的假设，假设</a:t>
            </a:r>
            <a:r>
              <a:rPr lang="en-US" altLang="zh-CN" dirty="0"/>
              <a:t>expert</a:t>
            </a:r>
            <a:r>
              <a:rPr lang="zh-CN" altLang="en-US" dirty="0"/>
              <a:t>中每个</a:t>
            </a:r>
            <a:r>
              <a:rPr lang="en-US" altLang="zh-CN" dirty="0"/>
              <a:t>agent</a:t>
            </a:r>
            <a:r>
              <a:rPr lang="zh-CN" altLang="en-US" dirty="0"/>
              <a:t>的行为都是</a:t>
            </a:r>
            <a:r>
              <a:rPr lang="en-US" altLang="zh-CN" dirty="0"/>
              <a:t>LSBRE</a:t>
            </a:r>
            <a:r>
              <a:rPr lang="zh-CN" altLang="en-US" dirty="0"/>
              <a:t>的。可以说</a:t>
            </a:r>
            <a:r>
              <a:rPr lang="en-US" altLang="zh-CN" dirty="0"/>
              <a:t>LSBRE</a:t>
            </a:r>
            <a:r>
              <a:rPr lang="zh-CN" altLang="en-US" dirty="0"/>
              <a:t>这个观点是全文的核心；它巧妙地将</a:t>
            </a:r>
            <a:r>
              <a:rPr lang="en-US" altLang="zh-CN" dirty="0"/>
              <a:t>multi-agent</a:t>
            </a:r>
            <a:r>
              <a:rPr lang="zh-CN" altLang="en-US" dirty="0"/>
              <a:t>和</a:t>
            </a:r>
            <a:r>
              <a:rPr lang="en-US" altLang="zh-CN" dirty="0"/>
              <a:t>IRL</a:t>
            </a:r>
            <a:r>
              <a:rPr lang="zh-CN" altLang="en-US" dirty="0"/>
              <a:t>中的两个重要假定性质结合起来。在这个基础上，才有了我们最大化在</a:t>
            </a:r>
            <a:r>
              <a:rPr lang="en-US" altLang="zh-CN" dirty="0"/>
              <a:t>LSBRE</a:t>
            </a:r>
            <a:r>
              <a:rPr lang="zh-CN" altLang="en-US" dirty="0"/>
              <a:t>基础上的最大（伪）似然估计，才能很好地恢复</a:t>
            </a:r>
            <a:r>
              <a:rPr lang="en-US" altLang="zh-CN" dirty="0"/>
              <a:t>reward</a:t>
            </a:r>
            <a:r>
              <a:rPr lang="zh-CN" altLang="en-US" dirty="0"/>
              <a:t>函数。相比之下，</a:t>
            </a:r>
            <a:r>
              <a:rPr lang="en-US" altLang="zh-CN" dirty="0"/>
              <a:t>MA-GAIL</a:t>
            </a:r>
            <a:r>
              <a:rPr lang="zh-CN" altLang="en-US" dirty="0"/>
              <a:t>假设了所有</a:t>
            </a:r>
            <a:r>
              <a:rPr lang="en-US" altLang="zh-CN" dirty="0"/>
              <a:t>agent</a:t>
            </a:r>
            <a:r>
              <a:rPr lang="zh-CN" altLang="en-US" dirty="0"/>
              <a:t>满足</a:t>
            </a:r>
            <a:r>
              <a:rPr lang="en-US" altLang="zh-CN" dirty="0"/>
              <a:t>Nash</a:t>
            </a:r>
            <a:r>
              <a:rPr lang="zh-CN" altLang="en-US" dirty="0"/>
              <a:t>均衡，同时用了非常复杂的拉格朗日对偶变换，也给出了一个</a:t>
            </a:r>
            <a:r>
              <a:rPr lang="en-US" altLang="zh-CN" dirty="0"/>
              <a:t>reward function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Reward shaping</a:t>
            </a:r>
            <a:r>
              <a:rPr lang="zh-CN" altLang="en-US" dirty="0"/>
              <a:t>：在前面推导理论保证不变的前提下解决</a:t>
            </a:r>
            <a:r>
              <a:rPr lang="en-US" altLang="zh-CN" dirty="0"/>
              <a:t>IRL</a:t>
            </a:r>
            <a:r>
              <a:rPr lang="zh-CN" altLang="en-US" dirty="0"/>
              <a:t>解函数不唯一的问题。相比于其他三个，这个要点相对独立。</a:t>
            </a:r>
            <a:r>
              <a:rPr lang="en-US" altLang="zh-CN" dirty="0"/>
              <a:t>Reward shaping</a:t>
            </a:r>
            <a:r>
              <a:rPr lang="zh-CN" altLang="en-US" dirty="0"/>
              <a:t>在单体的</a:t>
            </a:r>
            <a:r>
              <a:rPr lang="en-US" altLang="zh-CN" dirty="0"/>
              <a:t>AIRL</a:t>
            </a:r>
            <a:r>
              <a:rPr lang="zh-CN" altLang="en-US" dirty="0"/>
              <a:t>中也有。</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a:t>
            </a:fld>
            <a:endParaRPr lang="zh-CN" altLang="en-US"/>
          </a:p>
        </p:txBody>
      </p:sp>
    </p:spTree>
    <p:extLst>
      <p:ext uri="{BB962C8B-B14F-4D97-AF65-F5344CB8AC3E}">
        <p14:creationId xmlns:p14="http://schemas.microsoft.com/office/powerpoint/2010/main" val="246688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所谓“伪最大似然”是一种条件概率的似然，它在</a:t>
            </a:r>
            <a:r>
              <a:rPr lang="en-US" altLang="zh-CN" dirty="0"/>
              <a:t>Markov/Bayes</a:t>
            </a:r>
            <a:r>
              <a:rPr lang="zh-CN" altLang="en-US" dirty="0"/>
              <a:t>情况下往往比真正的最大似然更好计算。</a:t>
            </a:r>
            <a:endParaRPr lang="en-US" altLang="zh-CN" dirty="0"/>
          </a:p>
          <a:p>
            <a:r>
              <a:rPr lang="zh-CN" altLang="en-US" dirty="0"/>
              <a:t>伪最大似然是指，对于一个随机向量，它产生的概率等于它的每一维在其他所有相关的维固定情况下的条件概率，相当于加了一堆条件概率定下来每个值用来消除相关性。</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21</a:t>
            </a:fld>
            <a:endParaRPr lang="zh-CN" altLang="en-US"/>
          </a:p>
        </p:txBody>
      </p:sp>
    </p:spTree>
    <p:extLst>
      <p:ext uri="{BB962C8B-B14F-4D97-AF65-F5344CB8AC3E}">
        <p14:creationId xmlns:p14="http://schemas.microsoft.com/office/powerpoint/2010/main" val="75629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假定示范和示范之间是</a:t>
            </a:r>
            <a:r>
              <a:rPr lang="en-US" altLang="zh-CN" dirty="0" err="1"/>
              <a:t>iid</a:t>
            </a:r>
            <a:r>
              <a:rPr lang="zh-CN" altLang="en-US" dirty="0"/>
              <a:t>的，而且它们都是从一个未知函数所构造的</a:t>
            </a:r>
            <a:r>
              <a:rPr lang="en-US" altLang="zh-CN" dirty="0"/>
              <a:t>LSBRE</a:t>
            </a:r>
            <a:r>
              <a:rPr lang="zh-CN" altLang="en-US" dirty="0"/>
              <a:t>中取出的，而且还假设带</a:t>
            </a:r>
            <a:r>
              <a:rPr lang="en-US" altLang="zh-CN" dirty="0"/>
              <a:t>omega</a:t>
            </a:r>
            <a:r>
              <a:rPr lang="zh-CN" altLang="en-US" dirty="0"/>
              <a:t>参数的</a:t>
            </a:r>
            <a:r>
              <a:rPr lang="en-US" altLang="zh-CN" dirty="0" err="1"/>
              <a:t>pi_i</a:t>
            </a:r>
            <a:r>
              <a:rPr lang="zh-CN" altLang="en-US" dirty="0"/>
              <a:t>都对</a:t>
            </a:r>
            <a:r>
              <a:rPr lang="en-US" altLang="zh-CN" dirty="0" err="1"/>
              <a:t>omega_i</a:t>
            </a:r>
            <a:r>
              <a:rPr lang="zh-CN" altLang="en-US" dirty="0"/>
              <a:t>可微，那么有</a:t>
            </a:r>
            <a:r>
              <a:rPr lang="en-US" altLang="zh-CN" dirty="0"/>
              <a:t>1</a:t>
            </a:r>
            <a:r>
              <a:rPr lang="zh-CN" altLang="en-US" dirty="0"/>
              <a:t>的概率，当专家样本足够多时，上面这个方程有一个解，这个解趋近于最大化我们</a:t>
            </a:r>
            <a:r>
              <a:rPr lang="en-US" altLang="zh-CN" dirty="0"/>
              <a:t>(8)</a:t>
            </a:r>
            <a:r>
              <a:rPr lang="zh-CN" altLang="en-US" dirty="0"/>
              <a:t>里面的要求的式子。</a:t>
            </a:r>
            <a:endParaRPr lang="en-US" altLang="zh-CN" dirty="0"/>
          </a:p>
          <a:p>
            <a:endParaRPr lang="en-US" altLang="zh-CN" dirty="0"/>
          </a:p>
          <a:p>
            <a:r>
              <a:rPr lang="zh-CN" altLang="en-US" dirty="0"/>
              <a:t>注意到在</a:t>
            </a:r>
            <a:r>
              <a:rPr lang="en-US" altLang="zh-CN" dirty="0"/>
              <a:t>(8)</a:t>
            </a:r>
            <a:r>
              <a:rPr lang="zh-CN" altLang="en-US" dirty="0"/>
              <a:t>这个式子里面各个动作应该是不独立的，到</a:t>
            </a:r>
            <a:r>
              <a:rPr lang="en-US" altLang="zh-CN" dirty="0"/>
              <a:t>(9)</a:t>
            </a:r>
            <a:r>
              <a:rPr lang="zh-CN" altLang="en-US" dirty="0"/>
              <a:t>和</a:t>
            </a:r>
            <a:r>
              <a:rPr lang="en-US" altLang="zh-CN" dirty="0"/>
              <a:t>(10)</a:t>
            </a:r>
            <a:r>
              <a:rPr lang="zh-CN" altLang="en-US" dirty="0"/>
              <a:t>里面就变成可以在给定其他动作值的条件下把概率互相乘起来了。这里实际上应用了 </a:t>
            </a:r>
            <a:r>
              <a:rPr lang="en-US" altLang="zh-CN" dirty="0"/>
              <a:t>Maximum Pseudolikelihood Estimation</a:t>
            </a:r>
            <a:r>
              <a:rPr lang="zh-CN" altLang="en-US" dirty="0"/>
              <a:t>（伪最大似然估计）。</a:t>
            </a:r>
            <a:endParaRPr lang="en-US" altLang="zh-CN" dirty="0"/>
          </a:p>
          <a:p>
            <a:endParaRPr lang="en-US" altLang="zh-CN" dirty="0"/>
          </a:p>
          <a:p>
            <a:r>
              <a:rPr lang="zh-CN" altLang="en-US" dirty="0"/>
              <a:t>他这里写的有点歧义，结合单体</a:t>
            </a:r>
            <a:r>
              <a:rPr lang="en-US" altLang="zh-CN" dirty="0"/>
              <a:t>AIRL</a:t>
            </a:r>
            <a:r>
              <a:rPr lang="zh-CN" altLang="en-US" dirty="0"/>
              <a:t>论文分析的话，</a:t>
            </a:r>
            <a:r>
              <a:rPr lang="en-US" altLang="zh-CN" dirty="0"/>
              <a:t>10</a:t>
            </a:r>
            <a:r>
              <a:rPr lang="zh-CN" altLang="en-US" dirty="0"/>
              <a:t>这个式子应该是指最大化过程中的梯度而不是指要最大化的函数。这个定理直观理解的话，就是相当于给出了最优解的一个既不充分也不必要条件：定理</a:t>
            </a:r>
            <a:r>
              <a:rPr lang="en-US" altLang="zh-CN" dirty="0"/>
              <a:t>2</a:t>
            </a:r>
            <a:r>
              <a:rPr lang="zh-CN" altLang="en-US" dirty="0"/>
              <a:t>证明的是，</a:t>
            </a:r>
            <a:r>
              <a:rPr lang="en-US" altLang="zh-CN" dirty="0"/>
              <a:t>(9)</a:t>
            </a:r>
            <a:r>
              <a:rPr lang="zh-CN" altLang="en-US" dirty="0"/>
              <a:t>这个方程一定有一个根可以最大化</a:t>
            </a:r>
            <a:r>
              <a:rPr lang="en-US" altLang="zh-CN" dirty="0"/>
              <a:t>(8)</a:t>
            </a:r>
            <a:r>
              <a:rPr lang="zh-CN" altLang="en-US" dirty="0"/>
              <a:t>这个目标。而按照</a:t>
            </a:r>
            <a:r>
              <a:rPr lang="en-US" altLang="zh-CN" dirty="0"/>
              <a:t>(10)</a:t>
            </a:r>
            <a:r>
              <a:rPr lang="zh-CN" altLang="en-US" dirty="0"/>
              <a:t>这么优化，等我们优化到最大值或者鞍点的时候，都可以找到</a:t>
            </a:r>
            <a:r>
              <a:rPr lang="en-US" altLang="zh-CN" dirty="0"/>
              <a:t>(9)</a:t>
            </a:r>
            <a:r>
              <a:rPr lang="zh-CN" altLang="en-US" dirty="0"/>
              <a:t>这个方程的一个根。然后祈祷我们找到的这个最大值或者鞍点就是那个能最大化</a:t>
            </a:r>
            <a:r>
              <a:rPr lang="en-US" altLang="zh-CN" dirty="0"/>
              <a:t>(8)</a:t>
            </a:r>
            <a:r>
              <a:rPr lang="zh-CN" altLang="en-US" dirty="0"/>
              <a:t>的根。不过从直观感受上说，这样最大化出来的结果应该就是答案。</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22</a:t>
            </a:fld>
            <a:endParaRPr lang="zh-CN" altLang="en-US"/>
          </a:p>
        </p:txBody>
      </p:sp>
    </p:spTree>
    <p:extLst>
      <p:ext uri="{BB962C8B-B14F-4D97-AF65-F5344CB8AC3E}">
        <p14:creationId xmlns:p14="http://schemas.microsoft.com/office/powerpoint/2010/main" val="3808288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文章只证明了如果</a:t>
            </a:r>
            <a:r>
              <a:rPr lang="en-US" altLang="zh-CN" dirty="0"/>
              <a:t>Markov Game</a:t>
            </a:r>
            <a:r>
              <a:rPr lang="zh-CN" altLang="en-US" dirty="0"/>
              <a:t>只有一步、一个状态的情况，多步的情况可以用归纳法证明。</a:t>
            </a:r>
            <a:endParaRPr lang="en-US" altLang="zh-CN" dirty="0"/>
          </a:p>
          <a:p>
            <a:endParaRPr lang="en-US" altLang="zh-CN" dirty="0"/>
          </a:p>
          <a:p>
            <a:r>
              <a:rPr lang="zh-CN" altLang="en-US" dirty="0"/>
              <a:t>大概的想法应该是把我们要求的函数按</a:t>
            </a:r>
            <a:r>
              <a:rPr lang="en-US" altLang="zh-CN" dirty="0"/>
              <a:t>LSBRE</a:t>
            </a:r>
            <a:r>
              <a:rPr lang="zh-CN" altLang="en-US" dirty="0"/>
              <a:t>的定义写开（</a:t>
            </a:r>
            <a:r>
              <a:rPr lang="en-US" altLang="zh-CN" dirty="0"/>
              <a:t>m</a:t>
            </a:r>
            <a:r>
              <a:rPr lang="zh-CN" altLang="en-US" dirty="0"/>
              <a:t>是专家</a:t>
            </a:r>
            <a:r>
              <a:rPr lang="en-US" altLang="zh-CN" dirty="0"/>
              <a:t>trajectory</a:t>
            </a:r>
            <a:r>
              <a:rPr lang="zh-CN" altLang="en-US" dirty="0"/>
              <a:t>的数量，</a:t>
            </a:r>
            <a:r>
              <a:rPr lang="en-US" altLang="zh-CN" dirty="0"/>
              <a:t>n</a:t>
            </a:r>
            <a:r>
              <a:rPr lang="zh-CN" altLang="en-US" dirty="0"/>
              <a:t>是人数，这些东西之间肯定是乘起来的。注意到这里只有一个状态所以通篇没有</a:t>
            </a:r>
            <a:r>
              <a:rPr lang="en-US" altLang="zh-CN" dirty="0"/>
              <a:t>state</a:t>
            </a:r>
            <a:r>
              <a:rPr lang="zh-CN" altLang="en-US" dirty="0"/>
              <a:t>出现），把</a:t>
            </a:r>
            <a:r>
              <a:rPr lang="en-US" altLang="zh-CN" dirty="0"/>
              <a:t>policy</a:t>
            </a:r>
            <a:r>
              <a:rPr lang="zh-CN" altLang="en-US" dirty="0"/>
              <a:t>展开，然后提出分母，上面变成</a:t>
            </a:r>
            <a:r>
              <a:rPr lang="en-US" altLang="zh-CN" dirty="0"/>
              <a:t>reward</a:t>
            </a:r>
            <a:r>
              <a:rPr lang="zh-CN" altLang="en-US" dirty="0"/>
              <a:t>。再把</a:t>
            </a:r>
            <a:r>
              <a:rPr lang="en-US" altLang="zh-CN" dirty="0"/>
              <a:t>trajectory</a:t>
            </a:r>
            <a:r>
              <a:rPr lang="zh-CN" altLang="en-US" dirty="0"/>
              <a:t>取平均这个求和写到里面，就得到</a:t>
            </a:r>
            <a:r>
              <a:rPr lang="en-US" altLang="zh-CN" dirty="0"/>
              <a:t>28</a:t>
            </a:r>
            <a:r>
              <a:rPr lang="zh-CN" altLang="en-US" dirty="0"/>
              <a:t>式。</a:t>
            </a:r>
            <a:endParaRPr lang="en-US" altLang="zh-CN" dirty="0"/>
          </a:p>
          <a:p>
            <a:r>
              <a:rPr lang="zh-CN" altLang="en-US" dirty="0"/>
              <a:t>然后对</a:t>
            </a:r>
            <a:r>
              <a:rPr lang="en-US" altLang="zh-CN" dirty="0"/>
              <a:t>28</a:t>
            </a:r>
            <a:r>
              <a:rPr lang="zh-CN" altLang="en-US" dirty="0"/>
              <a:t>式求导，在</a:t>
            </a:r>
            <a:r>
              <a:rPr lang="en-US" altLang="zh-CN" dirty="0"/>
              <a:t>30</a:t>
            </a:r>
            <a:r>
              <a:rPr lang="zh-CN" altLang="en-US" dirty="0"/>
              <a:t>式那里把</a:t>
            </a:r>
            <a:r>
              <a:rPr lang="en-US" altLang="zh-CN" dirty="0"/>
              <a:t>Z</a:t>
            </a:r>
            <a:r>
              <a:rPr lang="zh-CN" altLang="en-US" dirty="0"/>
              <a:t>写成诸</a:t>
            </a:r>
            <a:r>
              <a:rPr lang="en-US" altLang="zh-CN" dirty="0" err="1"/>
              <a:t>exp^reward</a:t>
            </a:r>
            <a:r>
              <a:rPr lang="zh-CN" altLang="en-US" dirty="0"/>
              <a:t>之和，提出来之后得到</a:t>
            </a:r>
            <a:r>
              <a:rPr lang="en-US" altLang="zh-CN" dirty="0"/>
              <a:t>pi</a:t>
            </a:r>
            <a:r>
              <a:rPr lang="zh-CN" altLang="en-US" dirty="0"/>
              <a:t>。对</a:t>
            </a:r>
            <a:r>
              <a:rPr lang="en-US" altLang="zh-CN" dirty="0"/>
              <a:t>31</a:t>
            </a:r>
            <a:r>
              <a:rPr lang="zh-CN" altLang="en-US" dirty="0"/>
              <a:t>式的</a:t>
            </a:r>
            <a:r>
              <a:rPr lang="en-US" altLang="zh-CN" dirty="0"/>
              <a:t>m</a:t>
            </a:r>
            <a:r>
              <a:rPr lang="zh-CN" altLang="en-US" dirty="0"/>
              <a:t>取极限，然后令</a:t>
            </a:r>
            <a:r>
              <a:rPr lang="en-US" altLang="zh-CN" dirty="0"/>
              <a:t>omega=omega</a:t>
            </a:r>
            <a:r>
              <a:rPr lang="zh-CN" altLang="en-US" dirty="0"/>
              <a:t>星，发现</a:t>
            </a:r>
            <a:r>
              <a:rPr lang="en-US" altLang="zh-CN" dirty="0"/>
              <a:t>33</a:t>
            </a:r>
            <a:r>
              <a:rPr lang="zh-CN" altLang="en-US" dirty="0"/>
              <a:t>式中间那一坨</a:t>
            </a:r>
            <a:r>
              <a:rPr lang="en-US" altLang="zh-CN" dirty="0"/>
              <a:t>p-</a:t>
            </a:r>
            <a:r>
              <a:rPr lang="en-US" altLang="zh-CN" dirty="0" err="1"/>
              <a:t>pi_i</a:t>
            </a:r>
            <a:r>
              <a:rPr lang="zh-CN" altLang="en-US" dirty="0"/>
              <a:t>刚好是</a:t>
            </a:r>
            <a:r>
              <a:rPr lang="en-US" altLang="zh-CN" dirty="0"/>
              <a:t>0</a:t>
            </a:r>
            <a:r>
              <a:rPr lang="zh-CN" altLang="en-US" dirty="0"/>
              <a:t>，于是发现真实的参数确实就是题目中方程的一个根。所以最大化题目中那个方程的左边，在</a:t>
            </a:r>
            <a:r>
              <a:rPr lang="en-US" altLang="zh-CN" dirty="0"/>
              <a:t>m</a:t>
            </a:r>
            <a:r>
              <a:rPr lang="zh-CN" altLang="en-US" dirty="0"/>
              <a:t>足够大的情况下，有</a:t>
            </a:r>
            <a:r>
              <a:rPr lang="en-US" altLang="zh-CN" dirty="0"/>
              <a:t>1</a:t>
            </a:r>
            <a:r>
              <a:rPr lang="zh-CN" altLang="en-US" dirty="0"/>
              <a:t>的概率的确就能接近我们要找的真实</a:t>
            </a:r>
            <a:r>
              <a:rPr lang="en-US" altLang="zh-CN" dirty="0"/>
              <a:t>expert</a:t>
            </a:r>
            <a:r>
              <a:rPr lang="zh-CN" altLang="en-US" dirty="0"/>
              <a:t>的</a:t>
            </a:r>
            <a:r>
              <a:rPr lang="en-US" altLang="zh-CN" dirty="0"/>
              <a:t>reward</a:t>
            </a:r>
            <a:r>
              <a:rPr lang="zh-CN" altLang="en-US" dirty="0"/>
              <a:t>（他就是那个让</a:t>
            </a:r>
            <a:r>
              <a:rPr lang="en-US" altLang="zh-CN" dirty="0"/>
              <a:t>(8)</a:t>
            </a:r>
            <a:r>
              <a:rPr lang="zh-CN" altLang="en-US" dirty="0"/>
              <a:t>式取最大似然的解）。</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23</a:t>
            </a:fld>
            <a:endParaRPr lang="zh-CN" altLang="en-US"/>
          </a:p>
        </p:txBody>
      </p:sp>
    </p:spTree>
    <p:extLst>
      <p:ext uri="{BB962C8B-B14F-4D97-AF65-F5344CB8AC3E}">
        <p14:creationId xmlns:p14="http://schemas.microsoft.com/office/powerpoint/2010/main" val="72331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第一个式子是原始目标。我们希望通过最大化第二个式子，找到一个能最大化第一个式子的解。而第二个式子也不好算，所以还要把分母再提出去。</a:t>
            </a:r>
            <a:endParaRPr lang="en-US" altLang="zh-CN" dirty="0"/>
          </a:p>
          <a:p>
            <a:endParaRPr lang="en-US" altLang="zh-CN" dirty="0"/>
          </a:p>
          <a:p>
            <a:r>
              <a:rPr lang="zh-CN" altLang="en-US" dirty="0"/>
              <a:t>第三个式子这里可以理解为，既然我们知道</a:t>
            </a:r>
            <a:r>
              <a:rPr lang="en-US" altLang="zh-CN" dirty="0" err="1"/>
              <a:t>pi_i^t</a:t>
            </a:r>
            <a:r>
              <a:rPr lang="zh-CN" altLang="en-US" dirty="0"/>
              <a:t>，也就是第</a:t>
            </a:r>
            <a:r>
              <a:rPr lang="en-US" altLang="zh-CN" dirty="0" err="1"/>
              <a:t>i</a:t>
            </a:r>
            <a:r>
              <a:rPr lang="zh-CN" altLang="en-US" dirty="0"/>
              <a:t>个人在第</a:t>
            </a:r>
            <a:r>
              <a:rPr lang="en-US" altLang="zh-CN" dirty="0"/>
              <a:t>t</a:t>
            </a:r>
            <a:r>
              <a:rPr lang="zh-CN" altLang="en-US" dirty="0"/>
              <a:t>时间的做</a:t>
            </a:r>
            <a:r>
              <a:rPr lang="en-US" altLang="zh-CN" dirty="0" err="1"/>
              <a:t>a_i^t</a:t>
            </a:r>
            <a:r>
              <a:rPr lang="zh-CN" altLang="en-US" dirty="0"/>
              <a:t>这个动作的概率是和</a:t>
            </a:r>
            <a:r>
              <a:rPr lang="en-US" altLang="zh-CN" dirty="0" err="1"/>
              <a:t>exp^reward</a:t>
            </a:r>
            <a:r>
              <a:rPr lang="zh-CN" altLang="en-US" dirty="0"/>
              <a:t>成正比的，那我们把就把概率里面的归一项拿掉，从</a:t>
            </a:r>
            <a:r>
              <a:rPr lang="en-US" altLang="zh-CN" dirty="0"/>
              <a:t>log</a:t>
            </a:r>
            <a:r>
              <a:rPr lang="zh-CN" altLang="en-US" dirty="0"/>
              <a:t>里面拆开。</a:t>
            </a:r>
            <a:r>
              <a:rPr lang="en-US" altLang="zh-CN" dirty="0"/>
              <a:t>Z</a:t>
            </a:r>
            <a:r>
              <a:rPr lang="zh-CN" altLang="en-US" dirty="0"/>
              <a:t>可以看做一个人的</a:t>
            </a:r>
            <a:r>
              <a:rPr lang="en-US" altLang="zh-CN" dirty="0"/>
              <a:t>partition function</a:t>
            </a:r>
            <a:r>
              <a:rPr lang="zh-CN" altLang="en-US" dirty="0"/>
              <a:t>对所有路径的积分。类似我们一开始看到的</a:t>
            </a:r>
            <a:r>
              <a:rPr lang="en-US" altLang="zh-CN" dirty="0"/>
              <a:t>maxent IRL</a:t>
            </a:r>
            <a:r>
              <a:rPr lang="zh-CN" altLang="en-US" dirty="0"/>
              <a:t>里面的那个</a:t>
            </a:r>
            <a:r>
              <a:rPr lang="en-US" altLang="zh-CN" dirty="0"/>
              <a:t>Z</a:t>
            </a:r>
            <a:r>
              <a:rPr lang="zh-CN" altLang="en-US" dirty="0"/>
              <a:t>分母。</a:t>
            </a:r>
            <a:r>
              <a:rPr lang="en-US" altLang="zh-CN" dirty="0"/>
              <a:t>Z</a:t>
            </a:r>
            <a:r>
              <a:rPr lang="zh-CN" altLang="en-US" dirty="0"/>
              <a:t>原则上是不能直接计算的，所以我们拿</a:t>
            </a:r>
            <a:r>
              <a:rPr lang="en-US" altLang="zh-CN" dirty="0"/>
              <a:t>generator</a:t>
            </a:r>
            <a:r>
              <a:rPr lang="zh-CN" altLang="en-US" dirty="0"/>
              <a:t>来做</a:t>
            </a:r>
            <a:r>
              <a:rPr lang="en-US" altLang="zh-CN" dirty="0"/>
              <a:t>importance sampling</a:t>
            </a:r>
            <a:r>
              <a:rPr lang="zh-CN" altLang="en-US" dirty="0"/>
              <a:t>（</a:t>
            </a:r>
            <a:r>
              <a:rPr lang="en-US" altLang="zh-CN" dirty="0"/>
              <a:t>generator</a:t>
            </a:r>
            <a:r>
              <a:rPr lang="zh-CN" altLang="en-US" dirty="0"/>
              <a:t>的</a:t>
            </a:r>
            <a:r>
              <a:rPr lang="en-US" altLang="zh-CN" dirty="0"/>
              <a:t>reward</a:t>
            </a:r>
            <a:r>
              <a:rPr lang="zh-CN" altLang="en-US" dirty="0"/>
              <a:t>和真实的</a:t>
            </a:r>
            <a:r>
              <a:rPr lang="en-US" altLang="zh-CN" dirty="0"/>
              <a:t>reward</a:t>
            </a:r>
            <a:r>
              <a:rPr lang="zh-CN" altLang="en-US" dirty="0"/>
              <a:t>不一定完全一样，这导致他们轨迹的概率分布也不一样，所以需要</a:t>
            </a:r>
            <a:r>
              <a:rPr lang="en-US" altLang="zh-CN" dirty="0"/>
              <a:t>importance sampling</a:t>
            </a:r>
            <a:r>
              <a:rPr lang="zh-CN" altLang="en-US" dirty="0"/>
              <a:t>做修正。）</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24</a:t>
            </a:fld>
            <a:endParaRPr lang="zh-CN" altLang="en-US"/>
          </a:p>
        </p:txBody>
      </p:sp>
    </p:spTree>
    <p:extLst>
      <p:ext uri="{BB962C8B-B14F-4D97-AF65-F5344CB8AC3E}">
        <p14:creationId xmlns:p14="http://schemas.microsoft.com/office/powerpoint/2010/main" val="22423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
            </a:r>
            <a:r>
              <a:rPr lang="zh-CN" altLang="en-US" dirty="0"/>
              <a:t>是由</a:t>
            </a:r>
            <a:r>
              <a:rPr lang="en-US" altLang="zh-CN" dirty="0"/>
              <a:t>discriminator</a:t>
            </a:r>
            <a:r>
              <a:rPr lang="zh-CN" altLang="en-US" dirty="0"/>
              <a:t>产生的，对应一个满足我们刚才我们所说的</a:t>
            </a:r>
            <a:r>
              <a:rPr lang="en-US" altLang="zh-CN" dirty="0"/>
              <a:t>LSBRE</a:t>
            </a:r>
            <a:r>
              <a:rPr lang="zh-CN" altLang="en-US" dirty="0"/>
              <a:t>的</a:t>
            </a:r>
            <a:r>
              <a:rPr lang="en-US" altLang="zh-CN" dirty="0"/>
              <a:t>reward</a:t>
            </a:r>
            <a:r>
              <a:rPr lang="zh-CN" altLang="en-US" dirty="0"/>
              <a:t>函数。在理想情况下，</a:t>
            </a:r>
            <a:r>
              <a:rPr lang="en-US" altLang="zh-CN" dirty="0"/>
              <a:t>q</a:t>
            </a:r>
            <a:r>
              <a:rPr lang="zh-CN" altLang="en-US" dirty="0"/>
              <a:t>会变成</a:t>
            </a:r>
            <a:r>
              <a:rPr lang="en-US" altLang="zh-CN" dirty="0"/>
              <a:t>expert</a:t>
            </a:r>
            <a:r>
              <a:rPr lang="zh-CN" altLang="en-US" dirty="0"/>
              <a:t>的</a:t>
            </a:r>
            <a:r>
              <a:rPr lang="en-US" altLang="zh-CN" dirty="0"/>
              <a:t>policy</a:t>
            </a:r>
            <a:r>
              <a:rPr lang="zh-CN" altLang="en-US" dirty="0"/>
              <a:t>而</a:t>
            </a:r>
            <a:r>
              <a:rPr lang="en-US" altLang="zh-CN" dirty="0"/>
              <a:t>f</a:t>
            </a:r>
            <a:r>
              <a:rPr lang="zh-CN" altLang="en-US" dirty="0"/>
              <a:t>会变成</a:t>
            </a:r>
            <a:r>
              <a:rPr lang="en-US" altLang="zh-CN" dirty="0"/>
              <a:t>advantage</a:t>
            </a:r>
            <a:r>
              <a:rPr lang="zh-CN" altLang="en-US" dirty="0"/>
              <a:t>。</a:t>
            </a:r>
            <a:endParaRPr lang="en-US" altLang="zh-CN" dirty="0"/>
          </a:p>
          <a:p>
            <a:endParaRPr lang="en-US" altLang="zh-CN" dirty="0"/>
          </a:p>
          <a:p>
            <a:r>
              <a:rPr lang="zh-CN" altLang="en-US" dirty="0"/>
              <a:t>既然我们已经证明，当所有人都达到</a:t>
            </a:r>
            <a:r>
              <a:rPr lang="en-US" altLang="zh-CN" dirty="0"/>
              <a:t>LSBRE</a:t>
            </a:r>
            <a:r>
              <a:rPr lang="zh-CN" altLang="en-US" dirty="0"/>
              <a:t>平衡时，</a:t>
            </a:r>
            <a:r>
              <a:rPr lang="en-US" altLang="zh-CN" dirty="0"/>
              <a:t>IRL</a:t>
            </a:r>
            <a:r>
              <a:rPr lang="zh-CN" altLang="en-US" dirty="0"/>
              <a:t>的结果具有良好的性质，那么我们就可以直接简单地将一维</a:t>
            </a:r>
            <a:r>
              <a:rPr lang="en-US" altLang="zh-CN" dirty="0"/>
              <a:t>AIRL</a:t>
            </a:r>
            <a:r>
              <a:rPr lang="zh-CN" altLang="en-US" dirty="0"/>
              <a:t>的情况扩展到多维去找这个</a:t>
            </a:r>
            <a:r>
              <a:rPr lang="en-US" altLang="zh-CN" dirty="0"/>
              <a:t>LSBRE</a:t>
            </a:r>
            <a:r>
              <a:rPr lang="zh-CN" altLang="en-US" dirty="0"/>
              <a:t>。</a:t>
            </a:r>
            <a:endParaRPr lang="en-US" altLang="zh-CN" dirty="0"/>
          </a:p>
          <a:p>
            <a:endParaRPr lang="en-US" altLang="zh-CN" dirty="0"/>
          </a:p>
          <a:p>
            <a:r>
              <a:rPr lang="zh-CN" altLang="en-US" dirty="0"/>
              <a:t>从刚才的最后一个式子到</a:t>
            </a:r>
            <a:r>
              <a:rPr lang="en-US" altLang="zh-CN" dirty="0"/>
              <a:t>practical</a:t>
            </a:r>
            <a:r>
              <a:rPr lang="zh-CN" altLang="en-US" dirty="0"/>
              <a:t>，实际上就是推导了</a:t>
            </a:r>
            <a:r>
              <a:rPr lang="en-US" altLang="zh-CN" dirty="0"/>
              <a:t>generator</a:t>
            </a:r>
            <a:r>
              <a:rPr lang="zh-CN" altLang="en-US" dirty="0"/>
              <a:t>的</a:t>
            </a:r>
            <a:r>
              <a:rPr lang="en-US" altLang="zh-CN" dirty="0"/>
              <a:t>reward</a:t>
            </a:r>
            <a:r>
              <a:rPr lang="zh-CN" altLang="en-US" dirty="0"/>
              <a:t>。刚才讲</a:t>
            </a:r>
            <a:r>
              <a:rPr lang="en-US" altLang="zh-CN" dirty="0"/>
              <a:t>LSBRE</a:t>
            </a:r>
            <a:r>
              <a:rPr lang="zh-CN" altLang="en-US" dirty="0"/>
              <a:t>绕了这么大一个圈子，其实就是告诉你，</a:t>
            </a:r>
            <a:r>
              <a:rPr lang="en-US" altLang="zh-CN" dirty="0"/>
              <a:t>AIRL</a:t>
            </a:r>
            <a:r>
              <a:rPr lang="zh-CN" altLang="en-US" dirty="0"/>
              <a:t>从理论上可以有保证地简单推广到多维的情况，而且在这种情况下找到的是一个叫</a:t>
            </a:r>
            <a:r>
              <a:rPr lang="en-US" altLang="zh-CN" dirty="0"/>
              <a:t>LSBRE</a:t>
            </a:r>
            <a:r>
              <a:rPr lang="zh-CN" altLang="en-US" dirty="0"/>
              <a:t>的平衡。</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25</a:t>
            </a:fld>
            <a:endParaRPr lang="zh-CN" altLang="en-US"/>
          </a:p>
        </p:txBody>
      </p:sp>
    </p:spTree>
    <p:extLst>
      <p:ext uri="{BB962C8B-B14F-4D97-AF65-F5344CB8AC3E}">
        <p14:creationId xmlns:p14="http://schemas.microsoft.com/office/powerpoint/2010/main" val="420266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MA-AIRL</a:t>
            </a:r>
            <a:r>
              <a:rPr lang="zh-CN" altLang="en-US" dirty="0"/>
              <a:t>它希望最后</a:t>
            </a:r>
            <a:r>
              <a:rPr lang="en-US" altLang="zh-CN" dirty="0" err="1"/>
              <a:t>q_theta</a:t>
            </a:r>
            <a:r>
              <a:rPr lang="zh-CN" altLang="en-US" dirty="0"/>
              <a:t>可以产生</a:t>
            </a:r>
            <a:r>
              <a:rPr lang="en-US" altLang="zh-CN" dirty="0"/>
              <a:t>expert policy</a:t>
            </a:r>
            <a:r>
              <a:rPr lang="zh-CN" altLang="en-US" dirty="0"/>
              <a:t>，而</a:t>
            </a:r>
            <a:r>
              <a:rPr lang="en-US" altLang="zh-CN" dirty="0" err="1"/>
              <a:t>f_omega</a:t>
            </a:r>
            <a:r>
              <a:rPr lang="en-US" altLang="zh-CN" dirty="0"/>
              <a:t> = g + potential function</a:t>
            </a:r>
            <a:r>
              <a:rPr lang="zh-CN" altLang="en-US" dirty="0"/>
              <a:t>可以表示</a:t>
            </a:r>
            <a:r>
              <a:rPr lang="en-US" altLang="zh-CN" dirty="0"/>
              <a:t>expert</a:t>
            </a:r>
            <a:r>
              <a:rPr lang="zh-CN" altLang="en-US" dirty="0"/>
              <a:t>的</a:t>
            </a:r>
            <a:r>
              <a:rPr lang="en-US" altLang="zh-CN" dirty="0"/>
              <a:t>advantage</a:t>
            </a:r>
            <a:r>
              <a:rPr lang="zh-CN" altLang="en-US" dirty="0"/>
              <a:t>函数。</a:t>
            </a:r>
            <a:endParaRPr lang="en-US" altLang="zh-CN" dirty="0"/>
          </a:p>
          <a:p>
            <a:r>
              <a:rPr lang="en-US" altLang="zh-CN" dirty="0"/>
              <a:t>MA-AIRL</a:t>
            </a:r>
            <a:r>
              <a:rPr lang="zh-CN" altLang="en-US" dirty="0"/>
              <a:t>它的步骤是：</a:t>
            </a:r>
            <a:endParaRPr lang="en-US" altLang="zh-CN" dirty="0"/>
          </a:p>
          <a:p>
            <a:r>
              <a:rPr lang="zh-CN" altLang="en-US" dirty="0"/>
              <a:t>每次用</a:t>
            </a:r>
            <a:r>
              <a:rPr lang="en-US" altLang="zh-CN" dirty="0"/>
              <a:t>generator</a:t>
            </a:r>
            <a:r>
              <a:rPr lang="zh-CN" altLang="en-US" dirty="0"/>
              <a:t>基于</a:t>
            </a:r>
            <a:r>
              <a:rPr lang="en-US" altLang="zh-CN" dirty="0"/>
              <a:t>MDP</a:t>
            </a:r>
            <a:r>
              <a:rPr lang="zh-CN" altLang="en-US" dirty="0"/>
              <a:t>环境产生一些</a:t>
            </a:r>
            <a:r>
              <a:rPr lang="en-US" altLang="zh-CN" dirty="0"/>
              <a:t>trajectory</a:t>
            </a:r>
            <a:r>
              <a:rPr lang="zh-CN" altLang="en-US" dirty="0"/>
              <a:t>，然后从专家的</a:t>
            </a:r>
            <a:r>
              <a:rPr lang="en-US" altLang="zh-CN" dirty="0"/>
              <a:t>trajectory</a:t>
            </a:r>
            <a:r>
              <a:rPr lang="zh-CN" altLang="en-US" dirty="0"/>
              <a:t>集合和自己现有的</a:t>
            </a:r>
            <a:r>
              <a:rPr lang="en-US" altLang="zh-CN" dirty="0"/>
              <a:t>trajectory</a:t>
            </a:r>
            <a:r>
              <a:rPr lang="zh-CN" altLang="en-US" dirty="0"/>
              <a:t>集合中分别抽出一些，用它们作为训练数据优化</a:t>
            </a:r>
            <a:r>
              <a:rPr lang="en-US" altLang="zh-CN" dirty="0"/>
              <a:t>discriminator</a:t>
            </a:r>
            <a:r>
              <a:rPr lang="zh-CN" altLang="en-US" dirty="0"/>
              <a:t>。注意</a:t>
            </a:r>
            <a:r>
              <a:rPr lang="en-US" altLang="zh-CN" dirty="0"/>
              <a:t>discriminator</a:t>
            </a:r>
            <a:r>
              <a:rPr lang="zh-CN" altLang="en-US" dirty="0"/>
              <a:t>是有</a:t>
            </a:r>
            <a:r>
              <a:rPr lang="zh-CN" altLang="en-US" b="0" dirty="0"/>
              <a:t>特殊结</a:t>
            </a:r>
            <a:r>
              <a:rPr lang="zh-CN" altLang="en-US" dirty="0"/>
              <a:t>构的，也就是右边那个式子。</a:t>
            </a:r>
            <a:endParaRPr lang="en-US" altLang="zh-CN" dirty="0"/>
          </a:p>
          <a:p>
            <a:r>
              <a:rPr lang="zh-CN" altLang="en-US" dirty="0"/>
              <a:t>然后用</a:t>
            </a:r>
            <a:r>
              <a:rPr lang="en-US" altLang="zh-CN" dirty="0"/>
              <a:t>discriminator</a:t>
            </a:r>
            <a:r>
              <a:rPr lang="zh-CN" altLang="en-US" dirty="0"/>
              <a:t>的结果优化。把</a:t>
            </a:r>
            <a:r>
              <a:rPr lang="en-US" altLang="zh-CN" dirty="0"/>
              <a:t>discriminator</a:t>
            </a:r>
            <a:r>
              <a:rPr lang="zh-CN" altLang="en-US" dirty="0"/>
              <a:t>优化后的那个认为的</a:t>
            </a:r>
            <a:r>
              <a:rPr lang="en-US" altLang="zh-CN" dirty="0"/>
              <a:t>reward</a:t>
            </a:r>
            <a:r>
              <a:rPr lang="zh-CN" altLang="en-US" dirty="0"/>
              <a:t>函数拿出来，然后在这个估出来的</a:t>
            </a:r>
            <a:r>
              <a:rPr lang="en-US" altLang="zh-CN" dirty="0"/>
              <a:t>reward</a:t>
            </a:r>
            <a:r>
              <a:rPr lang="zh-CN" altLang="en-US" dirty="0"/>
              <a:t>函数的基础上优化</a:t>
            </a:r>
            <a:r>
              <a:rPr lang="en-US" altLang="zh-CN" dirty="0"/>
              <a:t>policy</a:t>
            </a:r>
            <a:r>
              <a:rPr lang="zh-CN" altLang="en-US" dirty="0"/>
              <a:t>。</a:t>
            </a:r>
            <a:endParaRPr lang="en-US" altLang="zh-CN" dirty="0"/>
          </a:p>
          <a:p>
            <a:endParaRPr lang="en-US" altLang="zh-CN" dirty="0"/>
          </a:p>
          <a:p>
            <a:r>
              <a:rPr lang="zh-CN" altLang="en-US" dirty="0"/>
              <a:t>从算法形式上，</a:t>
            </a:r>
            <a:r>
              <a:rPr lang="en-US" altLang="zh-CN" dirty="0"/>
              <a:t>MA-AIRL</a:t>
            </a:r>
            <a:r>
              <a:rPr lang="zh-CN" altLang="en-US" dirty="0"/>
              <a:t>就是</a:t>
            </a:r>
            <a:r>
              <a:rPr lang="en-US" altLang="zh-CN" dirty="0"/>
              <a:t>AIRL</a:t>
            </a:r>
            <a:r>
              <a:rPr lang="zh-CN" altLang="en-US" dirty="0"/>
              <a:t>的简单延拓。</a:t>
            </a:r>
            <a:endParaRPr lang="en-US" altLang="zh-CN" dirty="0"/>
          </a:p>
          <a:p>
            <a:endParaRPr lang="en-US" altLang="zh-CN" dirty="0"/>
          </a:p>
          <a:p>
            <a:r>
              <a:rPr lang="zh-CN" altLang="en-US" dirty="0"/>
              <a:t>其实这个东西和普通的</a:t>
            </a:r>
            <a:r>
              <a:rPr lang="en-US" altLang="zh-CN" dirty="0"/>
              <a:t>GAIL</a:t>
            </a:r>
            <a:r>
              <a:rPr lang="zh-CN" altLang="en-US" dirty="0"/>
              <a:t>有点点像，但是区别在于普通的</a:t>
            </a:r>
            <a:r>
              <a:rPr lang="en-US" altLang="zh-CN" dirty="0"/>
              <a:t>GAIL</a:t>
            </a:r>
            <a:r>
              <a:rPr lang="zh-CN" altLang="en-US" dirty="0"/>
              <a:t>是直接把“</a:t>
            </a:r>
            <a:r>
              <a:rPr lang="en-US" altLang="zh-CN" dirty="0"/>
              <a:t>discriminator</a:t>
            </a:r>
            <a:r>
              <a:rPr lang="zh-CN" altLang="en-US" dirty="0"/>
              <a:t>学得像不像</a:t>
            </a:r>
            <a:r>
              <a:rPr lang="en-US" altLang="zh-CN" dirty="0"/>
              <a:t>”</a:t>
            </a:r>
            <a:r>
              <a:rPr lang="zh-CN" altLang="en-US" dirty="0"/>
              <a:t>作为某种</a:t>
            </a:r>
            <a:r>
              <a:rPr lang="en-US" altLang="zh-CN" dirty="0"/>
              <a:t>reward</a:t>
            </a:r>
            <a:r>
              <a:rPr lang="zh-CN" altLang="en-US" dirty="0"/>
              <a:t>，而这里认为</a:t>
            </a:r>
            <a:r>
              <a:rPr lang="en-US" altLang="zh-CN" dirty="0"/>
              <a:t>reward</a:t>
            </a:r>
            <a:r>
              <a:rPr lang="zh-CN" altLang="en-US" dirty="0"/>
              <a:t>是一个特殊的函数。因此，可以说虽然前面分析了一大堆，但是实际上和</a:t>
            </a:r>
            <a:r>
              <a:rPr lang="en-US" altLang="zh-CN" dirty="0"/>
              <a:t>GAIL</a:t>
            </a:r>
            <a:r>
              <a:rPr lang="zh-CN" altLang="en-US" dirty="0"/>
              <a:t>的区别也不过就是把每个</a:t>
            </a:r>
            <a:r>
              <a:rPr lang="en-US" altLang="zh-CN" dirty="0"/>
              <a:t>step</a:t>
            </a:r>
            <a:r>
              <a:rPr lang="zh-CN" altLang="en-US" dirty="0"/>
              <a:t>拆开考虑，然后</a:t>
            </a:r>
            <a:r>
              <a:rPr lang="en-US" altLang="zh-CN" dirty="0"/>
              <a:t>generator</a:t>
            </a:r>
            <a:r>
              <a:rPr lang="zh-CN" altLang="en-US" dirty="0"/>
              <a:t>的</a:t>
            </a:r>
            <a:r>
              <a:rPr lang="en-US" altLang="zh-CN" dirty="0"/>
              <a:t>reward</a:t>
            </a:r>
            <a:r>
              <a:rPr lang="zh-CN" altLang="en-US" dirty="0"/>
              <a:t>函数和</a:t>
            </a:r>
            <a:r>
              <a:rPr lang="en-US" altLang="zh-CN" dirty="0"/>
              <a:t>GAIL</a:t>
            </a:r>
            <a:r>
              <a:rPr lang="zh-CN" altLang="en-US" dirty="0"/>
              <a:t>不一样（当然像上面写的一样，也可以直接用</a:t>
            </a:r>
            <a:r>
              <a:rPr lang="en-US" altLang="zh-CN" dirty="0"/>
              <a:t>log D - log(1-D)</a:t>
            </a:r>
            <a:r>
              <a:rPr lang="zh-CN" altLang="en-US" dirty="0"/>
              <a:t>做</a:t>
            </a:r>
            <a:r>
              <a:rPr lang="en-US" altLang="zh-CN" dirty="0"/>
              <a:t>reward</a:t>
            </a:r>
            <a:r>
              <a:rPr lang="zh-CN" altLang="en-US" dirty="0"/>
              <a:t>，这个就是直接扩展单</a:t>
            </a:r>
            <a:r>
              <a:rPr lang="en-US" altLang="zh-CN" dirty="0"/>
              <a:t>agent</a:t>
            </a:r>
            <a:r>
              <a:rPr lang="zh-CN" altLang="en-US" dirty="0"/>
              <a:t>的</a:t>
            </a:r>
            <a:r>
              <a:rPr lang="en-US" altLang="zh-CN" dirty="0"/>
              <a:t>AIRL</a:t>
            </a:r>
            <a:r>
              <a:rPr lang="zh-CN" altLang="en-US" dirty="0"/>
              <a:t>了。</a:t>
            </a:r>
            <a:r>
              <a:rPr lang="en-US" altLang="zh-CN" dirty="0"/>
              <a:t>AIRL</a:t>
            </a:r>
            <a:r>
              <a:rPr lang="zh-CN" altLang="en-US" dirty="0"/>
              <a:t>也是有单</a:t>
            </a:r>
            <a:r>
              <a:rPr lang="en-US" altLang="zh-CN" dirty="0"/>
              <a:t>agent</a:t>
            </a:r>
            <a:r>
              <a:rPr lang="zh-CN" altLang="en-US" dirty="0"/>
              <a:t>版本的。</a:t>
            </a:r>
            <a:r>
              <a:rPr lang="en-US" altLang="zh-CN" dirty="0"/>
              <a:t>AIRL</a:t>
            </a:r>
            <a:r>
              <a:rPr lang="zh-CN" altLang="en-US" dirty="0"/>
              <a:t>和</a:t>
            </a:r>
            <a:r>
              <a:rPr lang="en-US" altLang="zh-CN" dirty="0"/>
              <a:t>GAIL</a:t>
            </a:r>
            <a:r>
              <a:rPr lang="zh-CN" altLang="en-US" dirty="0"/>
              <a:t>从算法层面上，基本上区别也就是用</a:t>
            </a:r>
            <a:r>
              <a:rPr lang="en-US" altLang="zh-CN" dirty="0"/>
              <a:t>log D</a:t>
            </a:r>
            <a:r>
              <a:rPr lang="zh-CN" altLang="en-US" dirty="0"/>
              <a:t>还是用</a:t>
            </a:r>
            <a:r>
              <a:rPr lang="en-US" altLang="zh-CN" dirty="0"/>
              <a:t>log D – log(1-D)</a:t>
            </a:r>
            <a:r>
              <a:rPr lang="zh-CN" altLang="en-US" dirty="0"/>
              <a:t>了。）</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26</a:t>
            </a:fld>
            <a:endParaRPr lang="zh-CN" altLang="en-US"/>
          </a:p>
        </p:txBody>
      </p:sp>
    </p:spTree>
    <p:extLst>
      <p:ext uri="{BB962C8B-B14F-4D97-AF65-F5344CB8AC3E}">
        <p14:creationId xmlns:p14="http://schemas.microsoft.com/office/powerpoint/2010/main" val="913348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到现在为止还剩下一个问题：我们并没有假定</a:t>
            </a:r>
            <a:r>
              <a:rPr lang="en-US" altLang="zh-CN" dirty="0"/>
              <a:t>f</a:t>
            </a:r>
            <a:r>
              <a:rPr lang="zh-CN" altLang="en-US" dirty="0"/>
              <a:t>的形式。但是有很多</a:t>
            </a:r>
            <a:r>
              <a:rPr lang="en-US" altLang="zh-CN" dirty="0"/>
              <a:t>f</a:t>
            </a:r>
            <a:r>
              <a:rPr lang="zh-CN" altLang="en-US" dirty="0"/>
              <a:t>都满足给出的采样中让专家轨迹满足我们题目假设的情况，那么如何确定唯一的函数呢？这就需要合适的</a:t>
            </a:r>
            <a:r>
              <a:rPr lang="en-US" altLang="zh-CN" dirty="0"/>
              <a:t>reward shaping</a:t>
            </a:r>
            <a:r>
              <a:rPr lang="zh-CN" altLang="en-US" dirty="0"/>
              <a:t>来帮助。这个实际上在</a:t>
            </a:r>
            <a:r>
              <a:rPr lang="en-US" altLang="zh-CN" dirty="0"/>
              <a:t>AIRL</a:t>
            </a:r>
            <a:r>
              <a:rPr lang="zh-CN" altLang="en-US" dirty="0"/>
              <a:t>中出现了的。</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27</a:t>
            </a:fld>
            <a:endParaRPr lang="zh-CN" altLang="en-US"/>
          </a:p>
        </p:txBody>
      </p:sp>
    </p:spTree>
    <p:extLst>
      <p:ext uri="{BB962C8B-B14F-4D97-AF65-F5344CB8AC3E}">
        <p14:creationId xmlns:p14="http://schemas.microsoft.com/office/powerpoint/2010/main" val="4242681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势函数是只和</a:t>
            </a:r>
            <a:r>
              <a:rPr lang="en-US" altLang="zh-CN" dirty="0"/>
              <a:t>state</a:t>
            </a:r>
            <a:r>
              <a:rPr lang="zh-CN" altLang="en-US" dirty="0"/>
              <a:t>有关的函数。</a:t>
            </a:r>
            <a:endParaRPr lang="en-US" altLang="zh-CN" dirty="0"/>
          </a:p>
          <a:p>
            <a:r>
              <a:rPr lang="zh-CN" altLang="en-US" dirty="0"/>
              <a:t>据</a:t>
            </a:r>
            <a:r>
              <a:rPr lang="en-US" altLang="zh-CN" dirty="0"/>
              <a:t>single-agent</a:t>
            </a:r>
            <a:r>
              <a:rPr lang="zh-CN" altLang="en-US" dirty="0"/>
              <a:t>的</a:t>
            </a:r>
            <a:r>
              <a:rPr lang="en-US" altLang="zh-CN" dirty="0"/>
              <a:t>AIRL</a:t>
            </a:r>
            <a:r>
              <a:rPr lang="zh-CN" altLang="en-US" dirty="0"/>
              <a:t>论文说，这样设计</a:t>
            </a:r>
            <a:r>
              <a:rPr lang="en-US" altLang="zh-CN" dirty="0"/>
              <a:t>reward</a:t>
            </a:r>
            <a:r>
              <a:rPr lang="zh-CN" altLang="en-US" dirty="0"/>
              <a:t>有一个好处，就是把</a:t>
            </a:r>
            <a:r>
              <a:rPr lang="en-US" altLang="zh-CN" dirty="0"/>
              <a:t>h</a:t>
            </a:r>
            <a:r>
              <a:rPr lang="zh-CN" altLang="en-US" dirty="0"/>
              <a:t>这个只和状态有关的项抽出来，可以让它对</a:t>
            </a:r>
            <a:r>
              <a:rPr lang="en-US" altLang="zh-CN" dirty="0"/>
              <a:t>dynamic</a:t>
            </a:r>
            <a:r>
              <a:rPr lang="zh-CN" altLang="en-US" dirty="0"/>
              <a:t>变化情况下</a:t>
            </a:r>
            <a:r>
              <a:rPr lang="en-US" altLang="zh-CN" dirty="0"/>
              <a:t>reward</a:t>
            </a:r>
            <a:r>
              <a:rPr lang="zh-CN" altLang="en-US" dirty="0"/>
              <a:t>函数不变这种情况，</a:t>
            </a:r>
            <a:r>
              <a:rPr lang="en-US" altLang="zh-CN" dirty="0"/>
              <a:t>reward</a:t>
            </a:r>
            <a:r>
              <a:rPr lang="zh-CN" altLang="en-US" dirty="0"/>
              <a:t>的恢复更鲁棒。在满足一定条件的情况下（真正的</a:t>
            </a:r>
            <a:r>
              <a:rPr lang="en-US" altLang="zh-CN" dirty="0"/>
              <a:t>reward</a:t>
            </a:r>
            <a:r>
              <a:rPr lang="zh-CN" altLang="en-US" dirty="0"/>
              <a:t>只和状态有关，并且</a:t>
            </a:r>
            <a:r>
              <a:rPr lang="en-US" altLang="zh-CN" dirty="0"/>
              <a:t>MDP</a:t>
            </a:r>
            <a:r>
              <a:rPr lang="zh-CN" altLang="en-US" dirty="0"/>
              <a:t>是</a:t>
            </a:r>
            <a:r>
              <a:rPr lang="en-US" altLang="zh-CN" dirty="0"/>
              <a:t>deterministic</a:t>
            </a:r>
            <a:r>
              <a:rPr lang="zh-CN" altLang="en-US" dirty="0"/>
              <a:t>的），可以证明，单智能体的</a:t>
            </a:r>
            <a:r>
              <a:rPr lang="en-US" altLang="zh-CN" dirty="0"/>
              <a:t>AIRL</a:t>
            </a:r>
            <a:r>
              <a:rPr lang="zh-CN" altLang="en-US" dirty="0"/>
              <a:t>在相差常数意义下，</a:t>
            </a:r>
            <a:r>
              <a:rPr lang="en-US" altLang="zh-CN" dirty="0"/>
              <a:t>g</a:t>
            </a:r>
            <a:r>
              <a:rPr lang="zh-CN" altLang="en-US" dirty="0"/>
              <a:t>最后收敛到</a:t>
            </a:r>
            <a:r>
              <a:rPr lang="en-US" altLang="zh-CN" dirty="0"/>
              <a:t>reward</a:t>
            </a:r>
            <a:r>
              <a:rPr lang="zh-CN" altLang="en-US" dirty="0"/>
              <a:t>而</a:t>
            </a:r>
            <a:r>
              <a:rPr lang="en-US" altLang="zh-CN" dirty="0"/>
              <a:t>h</a:t>
            </a:r>
            <a:r>
              <a:rPr lang="zh-CN" altLang="en-US" dirty="0"/>
              <a:t>最后收敛到</a:t>
            </a:r>
            <a:r>
              <a:rPr lang="en-US" altLang="zh-CN" dirty="0"/>
              <a:t>state</a:t>
            </a:r>
            <a:r>
              <a:rPr lang="zh-CN" altLang="en-US" dirty="0"/>
              <a:t>的</a:t>
            </a:r>
            <a:r>
              <a:rPr lang="en-US" altLang="zh-CN" dirty="0"/>
              <a:t>value</a:t>
            </a:r>
            <a:r>
              <a:rPr lang="zh-CN" altLang="en-US" dirty="0"/>
              <a:t>。整个</a:t>
            </a:r>
            <a:r>
              <a:rPr lang="en-US" altLang="zh-CN" dirty="0"/>
              <a:t>f</a:t>
            </a:r>
            <a:r>
              <a:rPr lang="zh-CN" altLang="en-US" dirty="0"/>
              <a:t>就是一个</a:t>
            </a:r>
            <a:r>
              <a:rPr lang="en-US" altLang="zh-CN" dirty="0"/>
              <a:t>advantage</a:t>
            </a:r>
            <a:r>
              <a:rPr lang="zh-CN" altLang="en-US" dirty="0"/>
              <a:t>。至于为什么这里就略去不证了，前面已经放了很多公式了。</a:t>
            </a:r>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28</a:t>
            </a:fld>
            <a:endParaRPr lang="zh-CN" altLang="en-US"/>
          </a:p>
        </p:txBody>
      </p:sp>
    </p:spTree>
    <p:extLst>
      <p:ext uri="{BB962C8B-B14F-4D97-AF65-F5344CB8AC3E}">
        <p14:creationId xmlns:p14="http://schemas.microsoft.com/office/powerpoint/2010/main" val="293380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上面那张图是</a:t>
            </a:r>
            <a:r>
              <a:rPr lang="en-US" altLang="zh-CN" dirty="0"/>
              <a:t>Cooperative Communication</a:t>
            </a:r>
            <a:r>
              <a:rPr lang="zh-CN" altLang="en-US" dirty="0"/>
              <a:t>，一个</a:t>
            </a:r>
            <a:r>
              <a:rPr lang="en-US" altLang="zh-CN" dirty="0"/>
              <a:t>agent</a:t>
            </a:r>
            <a:r>
              <a:rPr lang="zh-CN" altLang="en-US" dirty="0"/>
              <a:t>对另一个</a:t>
            </a:r>
            <a:r>
              <a:rPr lang="en-US" altLang="zh-CN" dirty="0"/>
              <a:t>agent</a:t>
            </a:r>
            <a:r>
              <a:rPr lang="zh-CN" altLang="en-US" dirty="0"/>
              <a:t>说你要到哪个</a:t>
            </a:r>
            <a:r>
              <a:rPr lang="en-US" altLang="zh-CN" dirty="0"/>
              <a:t>landmark</a:t>
            </a:r>
            <a:r>
              <a:rPr lang="zh-CN" altLang="en-US" dirty="0"/>
              <a:t>去</a:t>
            </a:r>
            <a:endParaRPr lang="en-US" altLang="zh-CN" dirty="0"/>
          </a:p>
          <a:p>
            <a:r>
              <a:rPr lang="zh-CN" altLang="en-US" dirty="0"/>
              <a:t>下面那张图是</a:t>
            </a:r>
            <a:r>
              <a:rPr lang="en-US" altLang="zh-CN" dirty="0"/>
              <a:t>Cooperative Navigation</a:t>
            </a:r>
            <a:r>
              <a:rPr lang="zh-CN" altLang="en-US" dirty="0"/>
              <a:t>，几个</a:t>
            </a:r>
            <a:r>
              <a:rPr lang="en-US" altLang="zh-CN" dirty="0"/>
              <a:t>agent</a:t>
            </a:r>
            <a:r>
              <a:rPr lang="zh-CN" altLang="en-US" dirty="0"/>
              <a:t>要达成谁占领哪个的默契，同时避免和其他</a:t>
            </a:r>
            <a:r>
              <a:rPr lang="en-US" altLang="zh-CN" dirty="0"/>
              <a:t>agent</a:t>
            </a:r>
            <a:r>
              <a:rPr lang="zh-CN" altLang="en-US" dirty="0"/>
              <a:t>相撞。</a:t>
            </a:r>
            <a:endParaRPr lang="en-US" altLang="zh-CN" dirty="0"/>
          </a:p>
          <a:p>
            <a:r>
              <a:rPr lang="zh-CN" altLang="en-US" dirty="0"/>
              <a:t>上面的表是两个合作项目，下面是竞争</a:t>
            </a:r>
            <a:r>
              <a:rPr lang="en-US" altLang="zh-CN" dirty="0"/>
              <a:t>keep away</a:t>
            </a:r>
            <a:r>
              <a:rPr lang="zh-CN" altLang="en-US" dirty="0"/>
              <a:t>（有几个</a:t>
            </a:r>
            <a:r>
              <a:rPr lang="en-US" altLang="zh-CN" dirty="0"/>
              <a:t>landmark</a:t>
            </a:r>
            <a:r>
              <a:rPr lang="zh-CN" altLang="en-US" dirty="0"/>
              <a:t>，有一方知道正确的目标要去占领那个目标，另一方要推断出意图去阻止它）。注意到最下面</a:t>
            </a:r>
            <a:r>
              <a:rPr lang="en-US" altLang="zh-CN" dirty="0"/>
              <a:t>Expert reward </a:t>
            </a:r>
            <a:r>
              <a:rPr lang="zh-CN" altLang="en-US" dirty="0"/>
              <a:t>低说明</a:t>
            </a:r>
            <a:r>
              <a:rPr lang="en-US" altLang="zh-CN" dirty="0"/>
              <a:t>AIRL</a:t>
            </a:r>
            <a:r>
              <a:rPr lang="zh-CN" altLang="en-US" dirty="0"/>
              <a:t>的阻挡更成功。</a:t>
            </a:r>
            <a:endParaRPr lang="en-US" altLang="zh-CN" dirty="0"/>
          </a:p>
          <a:p>
            <a:r>
              <a:rPr lang="en-US" altLang="zh-CN" dirty="0"/>
              <a:t>Experts </a:t>
            </a:r>
            <a:r>
              <a:rPr lang="zh-CN" altLang="en-US" dirty="0"/>
              <a:t>是</a:t>
            </a:r>
            <a:r>
              <a:rPr lang="en-US" altLang="zh-CN" dirty="0"/>
              <a:t>ACKTR</a:t>
            </a:r>
            <a:r>
              <a:rPr lang="zh-CN" altLang="en-US" dirty="0"/>
              <a:t>训练出来的。</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30</a:t>
            </a:fld>
            <a:endParaRPr lang="zh-CN" altLang="en-US"/>
          </a:p>
        </p:txBody>
      </p:sp>
    </p:spTree>
    <p:extLst>
      <p:ext uri="{BB962C8B-B14F-4D97-AF65-F5344CB8AC3E}">
        <p14:creationId xmlns:p14="http://schemas.microsoft.com/office/powerpoint/2010/main" val="743286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它认为对于合作的</a:t>
            </a:r>
            <a:r>
              <a:rPr lang="en-US" altLang="zh-CN" dirty="0"/>
              <a:t>agent</a:t>
            </a:r>
            <a:r>
              <a:rPr lang="zh-CN" altLang="en-US" dirty="0"/>
              <a:t>来说，如果给二者分别恢复的</a:t>
            </a:r>
            <a:r>
              <a:rPr lang="en-US" altLang="zh-CN" dirty="0"/>
              <a:t>reward</a:t>
            </a:r>
            <a:r>
              <a:rPr lang="zh-CN" altLang="en-US" dirty="0"/>
              <a:t>之间越相关，说明</a:t>
            </a:r>
            <a:r>
              <a:rPr lang="en-US" altLang="zh-CN" dirty="0"/>
              <a:t>IRL</a:t>
            </a:r>
            <a:r>
              <a:rPr lang="zh-CN" altLang="en-US" dirty="0"/>
              <a:t>算法性能越好（假定真实的</a:t>
            </a:r>
            <a:r>
              <a:rPr lang="en-US" altLang="zh-CN" dirty="0"/>
              <a:t>global reward</a:t>
            </a:r>
            <a:r>
              <a:rPr lang="zh-CN" altLang="en-US" dirty="0"/>
              <a:t>存在）</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31</a:t>
            </a:fld>
            <a:endParaRPr lang="zh-CN" altLang="en-US"/>
          </a:p>
        </p:txBody>
      </p:sp>
    </p:spTree>
    <p:extLst>
      <p:ext uri="{BB962C8B-B14F-4D97-AF65-F5344CB8AC3E}">
        <p14:creationId xmlns:p14="http://schemas.microsoft.com/office/powerpoint/2010/main" val="263116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Preliminary </a:t>
            </a:r>
            <a:r>
              <a:rPr lang="zh-CN" altLang="en-US" dirty="0"/>
              <a:t>的第一部分：首先回顾</a:t>
            </a:r>
            <a:r>
              <a:rPr lang="en-US" altLang="zh-CN" dirty="0"/>
              <a:t>IRL</a:t>
            </a:r>
            <a:r>
              <a:rPr lang="zh-CN" altLang="en-US" dirty="0"/>
              <a:t>的前人工作，并且提到对抗学习。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为什么叫做“最大熵”？就是说，除了这个假设之外，没有任何的信息，也就是（代表不确定性的）熵最大。而通过信息论的推导可以得到概率分布恰好是一个指数分布。</a:t>
            </a:r>
            <a:endParaRPr lang="en-US" altLang="zh-CN" dirty="0"/>
          </a:p>
          <a:p>
            <a:endParaRPr lang="en-US" altLang="zh-CN" dirty="0"/>
          </a:p>
          <a:p>
            <a:r>
              <a:rPr lang="zh-CN" altLang="en-US" dirty="0"/>
              <a:t>右上角那个</a:t>
            </a:r>
            <a:r>
              <a:rPr lang="en-US" altLang="zh-CN" dirty="0"/>
              <a:t>IRL</a:t>
            </a:r>
            <a:r>
              <a:rPr lang="zh-CN" altLang="en-US" dirty="0"/>
              <a:t>应该是指</a:t>
            </a:r>
            <a:r>
              <a:rPr lang="en-US" altLang="zh-CN" dirty="0"/>
              <a:t>advantage</a:t>
            </a:r>
            <a:r>
              <a:rPr lang="zh-CN" altLang="en-US"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3</a:t>
            </a:fld>
            <a:endParaRPr lang="zh-CN" altLang="en-US"/>
          </a:p>
        </p:txBody>
      </p:sp>
    </p:spTree>
    <p:extLst>
      <p:ext uri="{BB962C8B-B14F-4D97-AF65-F5344CB8AC3E}">
        <p14:creationId xmlns:p14="http://schemas.microsoft.com/office/powerpoint/2010/main" val="1424768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完结撒花。说实话一开始读这篇文章的时候我非常惊叹于这个有机地把</a:t>
            </a:r>
            <a:r>
              <a:rPr lang="en-US" altLang="zh-CN" dirty="0"/>
              <a:t>Maxent IRL</a:t>
            </a:r>
            <a:r>
              <a:rPr lang="zh-CN" altLang="en-US" dirty="0"/>
              <a:t>的假设和有限理性的假设结合起来的想法，但是总觉得到后来就是从一个优美的起点出发一路续命推导最后给出一个若即若离的理论保证</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33</a:t>
            </a:fld>
            <a:endParaRPr lang="zh-CN" altLang="en-US"/>
          </a:p>
        </p:txBody>
      </p:sp>
    </p:spTree>
    <p:extLst>
      <p:ext uri="{BB962C8B-B14F-4D97-AF65-F5344CB8AC3E}">
        <p14:creationId xmlns:p14="http://schemas.microsoft.com/office/powerpoint/2010/main" val="189074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这个下面实际上就是</a:t>
            </a:r>
            <a:r>
              <a:rPr lang="en-US" altLang="zh-CN" dirty="0" err="1"/>
              <a:t>MaxEnt</a:t>
            </a:r>
            <a:r>
              <a:rPr lang="en-US" altLang="zh-CN" dirty="0"/>
              <a:t> IRL</a:t>
            </a:r>
            <a:r>
              <a:rPr lang="zh-CN" altLang="en-US" dirty="0"/>
              <a:t>的定义。左边那一项是环境决定的的随机性，右边就是</a:t>
            </a:r>
            <a:r>
              <a:rPr lang="en-US" altLang="zh-CN" dirty="0" err="1"/>
              <a:t>exp^reward</a:t>
            </a:r>
            <a:r>
              <a:rPr lang="zh-CN" altLang="en-US" dirty="0"/>
              <a:t>。</a:t>
            </a:r>
            <a:endParaRPr lang="en-US" altLang="zh-CN" dirty="0"/>
          </a:p>
          <a:p>
            <a:r>
              <a:rPr lang="zh-CN" altLang="en-US" dirty="0"/>
              <a:t>那么最大化</a:t>
            </a:r>
            <a:r>
              <a:rPr lang="en-US" altLang="zh-CN" dirty="0"/>
              <a:t>trajectory</a:t>
            </a:r>
            <a:r>
              <a:rPr lang="zh-CN" altLang="en-US" dirty="0"/>
              <a:t>产生的对数似然。</a:t>
            </a:r>
            <a:endParaRPr lang="en-US" altLang="zh-CN" dirty="0"/>
          </a:p>
          <a:p>
            <a:r>
              <a:rPr lang="en-US" altLang="zh-CN" dirty="0"/>
              <a:t>Z</a:t>
            </a:r>
            <a:r>
              <a:rPr lang="zh-CN" altLang="en-US" dirty="0"/>
              <a:t>应该就是一个常数项。这个形式和</a:t>
            </a:r>
            <a:r>
              <a:rPr lang="en-US" altLang="zh-CN" dirty="0"/>
              <a:t>maxent IRL</a:t>
            </a:r>
            <a:r>
              <a:rPr lang="zh-CN" altLang="en-US" dirty="0"/>
              <a:t>里面下面有个</a:t>
            </a:r>
            <a:r>
              <a:rPr lang="en-US" altLang="zh-CN" dirty="0"/>
              <a:t>Z(THETA)</a:t>
            </a:r>
            <a:r>
              <a:rPr lang="zh-CN" altLang="en-US" dirty="0"/>
              <a:t>是一致的。它对所有路径积分。</a:t>
            </a:r>
            <a:endParaRPr lang="en-US" altLang="zh-CN" dirty="0"/>
          </a:p>
          <a:p>
            <a:r>
              <a:rPr lang="zh-CN" altLang="en-US" dirty="0"/>
              <a:t>最大熵可以写成</a:t>
            </a:r>
            <a:r>
              <a:rPr lang="en-US" altLang="zh-CN" dirty="0"/>
              <a:t>MLE</a:t>
            </a:r>
            <a:r>
              <a:rPr lang="zh-CN" altLang="en-US" dirty="0"/>
              <a:t>问题。把这个式子放在这里是因为后面会用到。</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4</a:t>
            </a:fld>
            <a:endParaRPr lang="zh-CN" altLang="en-US"/>
          </a:p>
        </p:txBody>
      </p:sp>
    </p:spTree>
    <p:extLst>
      <p:ext uri="{BB962C8B-B14F-4D97-AF65-F5344CB8AC3E}">
        <p14:creationId xmlns:p14="http://schemas.microsoft.com/office/powerpoint/2010/main" val="407449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GAIL</a:t>
            </a:r>
            <a:r>
              <a:rPr lang="zh-CN" altLang="en-US" dirty="0"/>
              <a:t>是拿</a:t>
            </a:r>
            <a:r>
              <a:rPr lang="en-US" altLang="zh-CN" dirty="0"/>
              <a:t>Discriminator</a:t>
            </a:r>
            <a:r>
              <a:rPr lang="zh-CN" altLang="en-US" dirty="0"/>
              <a:t>分得像不像这一点作为</a:t>
            </a:r>
            <a:r>
              <a:rPr lang="en-US" altLang="zh-CN" dirty="0"/>
              <a:t>generator</a:t>
            </a:r>
            <a:r>
              <a:rPr lang="zh-CN" altLang="en-US" dirty="0"/>
              <a:t>的</a:t>
            </a:r>
            <a:r>
              <a:rPr lang="en-US" altLang="zh-CN" dirty="0"/>
              <a:t>reward</a:t>
            </a:r>
            <a:r>
              <a:rPr lang="zh-CN" altLang="en-US" dirty="0"/>
              <a:t>的，所以</a:t>
            </a:r>
            <a:r>
              <a:rPr lang="en-US" altLang="zh-CN" dirty="0"/>
              <a:t>GAIL</a:t>
            </a:r>
            <a:r>
              <a:rPr lang="zh-CN" altLang="en-US" dirty="0"/>
              <a:t>不可能还原</a:t>
            </a:r>
            <a:r>
              <a:rPr lang="en-US" altLang="zh-CN" dirty="0"/>
              <a:t>reward</a:t>
            </a:r>
            <a:r>
              <a:rPr lang="zh-CN" altLang="en-US" dirty="0"/>
              <a:t>函数的本来形式。</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5</a:t>
            </a:fld>
            <a:endParaRPr lang="zh-CN" altLang="en-US"/>
          </a:p>
        </p:txBody>
      </p:sp>
    </p:spTree>
    <p:extLst>
      <p:ext uri="{BB962C8B-B14F-4D97-AF65-F5344CB8AC3E}">
        <p14:creationId xmlns:p14="http://schemas.microsoft.com/office/powerpoint/2010/main" val="268576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这个中间的式子和原本的</a:t>
            </a:r>
            <a:r>
              <a:rPr lang="en-US" altLang="zh-CN" dirty="0"/>
              <a:t>GAN</a:t>
            </a:r>
            <a:r>
              <a:rPr lang="zh-CN" altLang="en-US" dirty="0"/>
              <a:t>达到平衡时就很像，也就是说你这个是</a:t>
            </a:r>
            <a:r>
              <a:rPr lang="en-US" altLang="zh-CN" dirty="0"/>
              <a:t>discriminator</a:t>
            </a:r>
            <a:r>
              <a:rPr lang="zh-CN" altLang="en-US" dirty="0"/>
              <a:t>的</a:t>
            </a:r>
            <a:r>
              <a:rPr lang="en-US" altLang="zh-CN" dirty="0"/>
              <a:t>best response</a:t>
            </a:r>
            <a:r>
              <a:rPr lang="zh-CN" altLang="en-US" dirty="0"/>
              <a:t>所在点</a:t>
            </a:r>
            <a:r>
              <a:rPr lang="en-US" altLang="zh-CN" dirty="0"/>
              <a:t>,exp</a:t>
            </a:r>
            <a:r>
              <a:rPr lang="zh-CN" altLang="en-US" dirty="0"/>
              <a:t>那个就是真样本对应的项，</a:t>
            </a:r>
            <a:r>
              <a:rPr lang="en-US" altLang="zh-CN" dirty="0"/>
              <a:t>q</a:t>
            </a:r>
            <a:r>
              <a:rPr lang="zh-CN" altLang="en-US" dirty="0"/>
              <a:t>是假样本对应的项。</a:t>
            </a:r>
            <a:r>
              <a:rPr lang="en-US" altLang="zh-CN" dirty="0"/>
              <a:t>D</a:t>
            </a:r>
            <a:r>
              <a:rPr lang="zh-CN" altLang="en-US" dirty="0"/>
              <a:t>和</a:t>
            </a:r>
            <a:r>
              <a:rPr lang="en-US" altLang="zh-CN" dirty="0"/>
              <a:t>theta</a:t>
            </a:r>
            <a:r>
              <a:rPr lang="zh-CN" altLang="en-US" dirty="0"/>
              <a:t>都是</a:t>
            </a:r>
            <a:r>
              <a:rPr lang="en-US" altLang="zh-CN" dirty="0"/>
              <a:t>discriminator</a:t>
            </a:r>
            <a:r>
              <a:rPr lang="zh-CN" altLang="en-US" dirty="0"/>
              <a:t>。</a:t>
            </a:r>
            <a:endParaRPr lang="en-US" altLang="zh-CN" dirty="0"/>
          </a:p>
          <a:p>
            <a:r>
              <a:rPr lang="en-US" altLang="zh-CN" dirty="0"/>
              <a:t>Omega</a:t>
            </a:r>
            <a:r>
              <a:rPr lang="zh-CN" altLang="en-US" dirty="0"/>
              <a:t>和</a:t>
            </a:r>
            <a:r>
              <a:rPr lang="en-US" altLang="zh-CN" dirty="0"/>
              <a:t>theta</a:t>
            </a:r>
            <a:r>
              <a:rPr lang="zh-CN" altLang="en-US" dirty="0"/>
              <a:t>是从不同论文里截下来的，实际上都是在说</a:t>
            </a:r>
            <a:r>
              <a:rPr lang="en-US" altLang="zh-CN" dirty="0"/>
              <a:t>Discriminator</a:t>
            </a:r>
            <a:r>
              <a:rPr lang="zh-CN" altLang="en-US" dirty="0"/>
              <a:t>。在</a:t>
            </a:r>
            <a:r>
              <a:rPr lang="en-US" altLang="zh-CN" dirty="0"/>
              <a:t>AIRL</a:t>
            </a:r>
            <a:r>
              <a:rPr lang="zh-CN" altLang="en-US" dirty="0"/>
              <a:t>这个算法里，为了方便推导，规定</a:t>
            </a:r>
            <a:r>
              <a:rPr lang="en-US" altLang="zh-CN" dirty="0"/>
              <a:t>Discriminator</a:t>
            </a:r>
            <a:r>
              <a:rPr lang="zh-CN" altLang="en-US" dirty="0"/>
              <a:t>就是一个简单的逻辑回归二分类器。在</a:t>
            </a:r>
            <a:r>
              <a:rPr lang="en-US" altLang="zh-CN" dirty="0"/>
              <a:t>GAIL</a:t>
            </a:r>
            <a:r>
              <a:rPr lang="zh-CN" altLang="en-US" dirty="0"/>
              <a:t>里面，由于不假定</a:t>
            </a:r>
            <a:r>
              <a:rPr lang="en-US" altLang="zh-CN" dirty="0"/>
              <a:t>D</a:t>
            </a:r>
            <a:r>
              <a:rPr lang="zh-CN" altLang="en-US" dirty="0"/>
              <a:t>的形式，因此</a:t>
            </a:r>
            <a:r>
              <a:rPr lang="en-US" altLang="zh-CN" dirty="0"/>
              <a:t>reward</a:t>
            </a:r>
            <a:r>
              <a:rPr lang="zh-CN" altLang="en-US" dirty="0"/>
              <a:t>函数的信息被隐藏在</a:t>
            </a:r>
            <a:r>
              <a:rPr lang="en-US" altLang="zh-CN" dirty="0"/>
              <a:t>Discriminator</a:t>
            </a:r>
            <a:r>
              <a:rPr lang="zh-CN" altLang="en-US" dirty="0"/>
              <a:t>中了。</a:t>
            </a:r>
            <a:endParaRPr lang="en-US" altLang="zh-CN" dirty="0"/>
          </a:p>
          <a:p>
            <a:endParaRPr lang="en-US" altLang="zh-CN" dirty="0"/>
          </a:p>
          <a:p>
            <a:r>
              <a:rPr lang="en-US" altLang="zh-CN" dirty="0"/>
              <a:t>AIRL</a:t>
            </a:r>
            <a:r>
              <a:rPr lang="zh-CN" altLang="en-US" dirty="0"/>
              <a:t>原文是证明了沿着</a:t>
            </a:r>
            <a:r>
              <a:rPr lang="en-US" altLang="zh-CN" dirty="0"/>
              <a:t>discriminator</a:t>
            </a:r>
            <a:r>
              <a:rPr lang="zh-CN" altLang="en-US" dirty="0"/>
              <a:t>的</a:t>
            </a:r>
            <a:r>
              <a:rPr lang="en-US" altLang="zh-CN" dirty="0"/>
              <a:t>loss</a:t>
            </a:r>
            <a:r>
              <a:rPr lang="zh-CN" altLang="en-US" dirty="0"/>
              <a:t>的梯度去修改</a:t>
            </a:r>
            <a:r>
              <a:rPr lang="en-US" altLang="zh-CN" dirty="0"/>
              <a:t>reward</a:t>
            </a:r>
            <a:r>
              <a:rPr lang="zh-CN" altLang="en-US" dirty="0"/>
              <a:t>函数，刚好和修改</a:t>
            </a:r>
            <a:r>
              <a:rPr lang="en-US" altLang="zh-CN" dirty="0"/>
              <a:t>reward</a:t>
            </a:r>
            <a:r>
              <a:rPr lang="zh-CN" altLang="en-US" dirty="0"/>
              <a:t>函数让专家轨迹</a:t>
            </a:r>
            <a:r>
              <a:rPr lang="en-US" altLang="zh-CN" dirty="0"/>
              <a:t>/generator</a:t>
            </a:r>
            <a:r>
              <a:rPr lang="zh-CN" altLang="en-US" dirty="0"/>
              <a:t>轨迹之间的</a:t>
            </a:r>
            <a:r>
              <a:rPr lang="en-US" altLang="zh-CN" dirty="0"/>
              <a:t>KL</a:t>
            </a:r>
            <a:r>
              <a:rPr lang="zh-CN" altLang="en-US" dirty="0"/>
              <a:t>散度最小化是一致的。直观地去理解可以这么想：</a:t>
            </a:r>
            <a:r>
              <a:rPr lang="en-US" altLang="zh-CN" dirty="0"/>
              <a:t>discriminator</a:t>
            </a:r>
            <a:r>
              <a:rPr lang="zh-CN" altLang="en-US" dirty="0"/>
              <a:t>选一个标准，让专家的</a:t>
            </a:r>
            <a:r>
              <a:rPr lang="en-US" altLang="zh-CN" dirty="0"/>
              <a:t>reward</a:t>
            </a:r>
            <a:r>
              <a:rPr lang="zh-CN" altLang="en-US" dirty="0"/>
              <a:t>越高，同时</a:t>
            </a:r>
            <a:r>
              <a:rPr lang="en-US" altLang="zh-CN" dirty="0"/>
              <a:t>generator</a:t>
            </a:r>
            <a:r>
              <a:rPr lang="zh-CN" altLang="en-US" dirty="0"/>
              <a:t>的</a:t>
            </a:r>
            <a:r>
              <a:rPr lang="en-US" altLang="zh-CN" dirty="0"/>
              <a:t>reward</a:t>
            </a:r>
            <a:r>
              <a:rPr lang="zh-CN" altLang="en-US" dirty="0"/>
              <a:t>越低，也就越容易把专家正确地分进</a:t>
            </a:r>
            <a:r>
              <a:rPr lang="en-US" altLang="zh-CN" dirty="0"/>
              <a:t>1</a:t>
            </a:r>
            <a:r>
              <a:rPr lang="zh-CN" altLang="en-US" dirty="0"/>
              <a:t>类，而把自己正确地分进</a:t>
            </a:r>
            <a:r>
              <a:rPr lang="en-US" altLang="zh-CN" dirty="0"/>
              <a:t>0</a:t>
            </a:r>
            <a:r>
              <a:rPr lang="zh-CN" altLang="en-US" dirty="0"/>
              <a:t>类。这样的话显然是从当前</a:t>
            </a:r>
            <a:r>
              <a:rPr lang="en-US" altLang="zh-CN" dirty="0"/>
              <a:t>reward</a:t>
            </a:r>
            <a:r>
              <a:rPr lang="zh-CN" altLang="en-US" dirty="0"/>
              <a:t>向专家</a:t>
            </a:r>
            <a:r>
              <a:rPr lang="en-US" altLang="zh-CN" dirty="0"/>
              <a:t>reward</a:t>
            </a:r>
            <a:r>
              <a:rPr lang="zh-CN" altLang="en-US" dirty="0"/>
              <a:t>出发是最优解。</a:t>
            </a:r>
            <a:endParaRPr lang="en-US" altLang="zh-CN" dirty="0"/>
          </a:p>
          <a:p>
            <a:endParaRPr lang="en-US" altLang="zh-CN" dirty="0"/>
          </a:p>
          <a:p>
            <a:r>
              <a:rPr lang="zh-CN" altLang="en-US" dirty="0"/>
              <a:t>至于为什么</a:t>
            </a:r>
            <a:r>
              <a:rPr lang="en-US" altLang="zh-CN" dirty="0"/>
              <a:t>generator</a:t>
            </a:r>
            <a:r>
              <a:rPr lang="zh-CN" altLang="en-US" dirty="0"/>
              <a:t>的</a:t>
            </a:r>
            <a:r>
              <a:rPr lang="en-US" altLang="zh-CN" dirty="0"/>
              <a:t>policy</a:t>
            </a:r>
            <a:r>
              <a:rPr lang="zh-CN" altLang="en-US" dirty="0"/>
              <a:t>是</a:t>
            </a:r>
            <a:r>
              <a:rPr lang="en-US" altLang="zh-CN" dirty="0"/>
              <a:t>maximize</a:t>
            </a:r>
            <a:r>
              <a:rPr lang="zh-CN" altLang="en-US" dirty="0"/>
              <a:t>这个，可以发现这里其实是在</a:t>
            </a:r>
            <a:r>
              <a:rPr lang="en-US" altLang="zh-CN" dirty="0"/>
              <a:t>discriminator</a:t>
            </a:r>
            <a:r>
              <a:rPr lang="zh-CN" altLang="en-US" dirty="0"/>
              <a:t>认定的那个</a:t>
            </a:r>
            <a:r>
              <a:rPr lang="en-US" altLang="zh-CN" dirty="0"/>
              <a:t>reward</a:t>
            </a:r>
            <a:r>
              <a:rPr lang="zh-CN" altLang="en-US" dirty="0"/>
              <a:t>的基础上加了一个</a:t>
            </a:r>
            <a:r>
              <a:rPr lang="en-US" altLang="zh-CN" dirty="0"/>
              <a:t>policy</a:t>
            </a:r>
            <a:r>
              <a:rPr lang="zh-CN" altLang="en-US" dirty="0"/>
              <a:t>的</a:t>
            </a:r>
            <a:r>
              <a:rPr lang="en-US" altLang="zh-CN" dirty="0"/>
              <a:t>Entropy</a:t>
            </a:r>
            <a:r>
              <a:rPr lang="zh-CN" altLang="en-US" dirty="0"/>
              <a:t>的正则项。</a:t>
            </a:r>
            <a:r>
              <a:rPr lang="en-US" altLang="zh-CN" dirty="0"/>
              <a:t>IRL</a:t>
            </a:r>
            <a:r>
              <a:rPr lang="zh-CN" altLang="en-US" dirty="0"/>
              <a:t>里面一般都会加这个</a:t>
            </a:r>
            <a:r>
              <a:rPr lang="en-US" altLang="zh-CN" dirty="0"/>
              <a:t>Entropy</a:t>
            </a:r>
            <a:r>
              <a:rPr lang="zh-CN" altLang="en-US" dirty="0"/>
              <a:t>作为正则项，不然很容易导致恢复出来的</a:t>
            </a:r>
            <a:r>
              <a:rPr lang="en-US" altLang="zh-CN" dirty="0"/>
              <a:t>policy</a:t>
            </a:r>
            <a:r>
              <a:rPr lang="zh-CN" altLang="en-US" dirty="0"/>
              <a:t>非常畸形。如果</a:t>
            </a:r>
            <a:r>
              <a:rPr lang="en-US" altLang="zh-CN" dirty="0"/>
              <a:t>discriminator</a:t>
            </a:r>
            <a:r>
              <a:rPr lang="zh-CN" altLang="en-US" dirty="0"/>
              <a:t>认定的那个</a:t>
            </a:r>
            <a:r>
              <a:rPr lang="en-US" altLang="zh-CN" dirty="0"/>
              <a:t>reward</a:t>
            </a:r>
            <a:r>
              <a:rPr lang="zh-CN" altLang="en-US" dirty="0"/>
              <a:t>很挫，那么</a:t>
            </a:r>
            <a:r>
              <a:rPr lang="en-US" altLang="zh-CN" dirty="0"/>
              <a:t>discriminator</a:t>
            </a:r>
            <a:r>
              <a:rPr lang="zh-CN" altLang="en-US" dirty="0"/>
              <a:t>就会很容易把</a:t>
            </a:r>
            <a:r>
              <a:rPr lang="en-US" altLang="zh-CN" dirty="0"/>
              <a:t>generator</a:t>
            </a:r>
            <a:r>
              <a:rPr lang="zh-CN" altLang="en-US" dirty="0"/>
              <a:t>分出来，这样这个</a:t>
            </a:r>
            <a:r>
              <a:rPr lang="en-US" altLang="zh-CN" dirty="0"/>
              <a:t>reward</a:t>
            </a:r>
            <a:r>
              <a:rPr lang="zh-CN" altLang="en-US" dirty="0"/>
              <a:t>就必须被改变。</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AIRL</a:t>
            </a:r>
            <a:r>
              <a:rPr lang="zh-CN" altLang="en-US" dirty="0"/>
              <a:t>相比于</a:t>
            </a:r>
            <a:r>
              <a:rPr lang="en-US" altLang="zh-CN" dirty="0"/>
              <a:t>GAIL</a:t>
            </a:r>
            <a:r>
              <a:rPr lang="zh-CN" altLang="en-US" dirty="0"/>
              <a:t>，有能够恢复</a:t>
            </a:r>
            <a:r>
              <a:rPr lang="en-US" altLang="zh-CN" dirty="0"/>
              <a:t>reward</a:t>
            </a:r>
            <a:r>
              <a:rPr lang="zh-CN" altLang="en-US" dirty="0"/>
              <a:t>函数的能力。</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6</a:t>
            </a:fld>
            <a:endParaRPr lang="zh-CN" altLang="en-US"/>
          </a:p>
        </p:txBody>
      </p:sp>
    </p:spTree>
    <p:extLst>
      <p:ext uri="{BB962C8B-B14F-4D97-AF65-F5344CB8AC3E}">
        <p14:creationId xmlns:p14="http://schemas.microsoft.com/office/powerpoint/2010/main" val="405797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这里就简单地讲一下为什么</a:t>
            </a:r>
            <a:r>
              <a:rPr lang="en-US" altLang="zh-CN" dirty="0"/>
              <a:t>AIRL</a:t>
            </a:r>
            <a:r>
              <a:rPr lang="zh-CN" altLang="en-US" dirty="0"/>
              <a:t>的</a:t>
            </a:r>
            <a:r>
              <a:rPr lang="en-US" altLang="zh-CN" dirty="0"/>
              <a:t>generator</a:t>
            </a:r>
            <a:r>
              <a:rPr lang="zh-CN" altLang="en-US" dirty="0"/>
              <a:t>是这样一种形式。这段推导大概的意思就是说，我们既然要最大化</a:t>
            </a:r>
            <a:r>
              <a:rPr lang="en-US" altLang="zh-CN" dirty="0"/>
              <a:t>expert trajectory</a:t>
            </a:r>
            <a:r>
              <a:rPr lang="zh-CN" altLang="en-US" dirty="0"/>
              <a:t>的对数似然，那么把</a:t>
            </a:r>
            <a:r>
              <a:rPr lang="en-US" altLang="zh-CN" dirty="0" err="1"/>
              <a:t>p_theta</a:t>
            </a:r>
            <a:r>
              <a:rPr lang="en-US" altLang="zh-CN" dirty="0"/>
              <a:t>(tau)</a:t>
            </a:r>
            <a:r>
              <a:rPr lang="zh-CN" altLang="en-US" dirty="0"/>
              <a:t>代入求导。</a:t>
            </a:r>
            <a:r>
              <a:rPr lang="en-US" altLang="zh-CN" dirty="0" err="1"/>
              <a:t>p_theta</a:t>
            </a:r>
            <a:r>
              <a:rPr lang="en-US" altLang="zh-CN" dirty="0"/>
              <a:t>(tau)</a:t>
            </a:r>
            <a:r>
              <a:rPr lang="zh-CN" altLang="en-US" dirty="0"/>
              <a:t>有一个</a:t>
            </a:r>
            <a:r>
              <a:rPr lang="en-US" altLang="zh-CN" dirty="0" err="1"/>
              <a:t>Z_theta</a:t>
            </a:r>
            <a:r>
              <a:rPr lang="zh-CN" altLang="en-US" dirty="0"/>
              <a:t>作为分母，可以理解为归一项，所以求导之后后面会出现一个</a:t>
            </a:r>
            <a:r>
              <a:rPr lang="en-US" altLang="zh-CN" dirty="0" err="1"/>
              <a:t>Z_theta</a:t>
            </a:r>
            <a:r>
              <a:rPr lang="zh-CN" altLang="en-US" dirty="0"/>
              <a:t>。</a:t>
            </a:r>
            <a:endParaRPr lang="en-US" altLang="zh-CN" dirty="0"/>
          </a:p>
          <a:p>
            <a:r>
              <a:rPr lang="zh-CN" altLang="en-US" dirty="0"/>
              <a:t>然后因为整个</a:t>
            </a:r>
            <a:r>
              <a:rPr lang="en-US" altLang="zh-CN" dirty="0"/>
              <a:t>trajectory</a:t>
            </a:r>
            <a:r>
              <a:rPr lang="zh-CN" altLang="en-US" dirty="0"/>
              <a:t>的期望不好求，就把它分解成每一步的期望，就有了中间那个</a:t>
            </a:r>
            <a:r>
              <a:rPr lang="en-US" altLang="zh-CN" dirty="0"/>
              <a:t>rewriting</a:t>
            </a:r>
            <a:r>
              <a:rPr lang="zh-CN" altLang="en-US" dirty="0"/>
              <a:t>的式子。</a:t>
            </a:r>
            <a:endParaRPr lang="en-US" altLang="zh-CN" dirty="0"/>
          </a:p>
          <a:p>
            <a:r>
              <a:rPr lang="zh-CN" altLang="en-US" dirty="0"/>
              <a:t>但是“</a:t>
            </a:r>
            <a:r>
              <a:rPr lang="en-US" altLang="zh-CN" dirty="0" err="1"/>
              <a:t>p_theta</a:t>
            </a:r>
            <a:r>
              <a:rPr lang="zh-CN" altLang="en-US" dirty="0"/>
              <a:t>在第</a:t>
            </a:r>
            <a:r>
              <a:rPr lang="en-US" altLang="zh-CN" dirty="0"/>
              <a:t>t</a:t>
            </a:r>
            <a:r>
              <a:rPr lang="zh-CN" altLang="en-US" dirty="0"/>
              <a:t>步“也就是基于我自己的</a:t>
            </a:r>
            <a:r>
              <a:rPr lang="en-US" altLang="zh-CN" dirty="0"/>
              <a:t>reward</a:t>
            </a:r>
            <a:r>
              <a:rPr lang="zh-CN" altLang="en-US" dirty="0"/>
              <a:t>的</a:t>
            </a:r>
            <a:r>
              <a:rPr lang="en-US" altLang="zh-CN" dirty="0"/>
              <a:t>policy</a:t>
            </a:r>
            <a:r>
              <a:rPr lang="zh-CN" altLang="en-US" dirty="0"/>
              <a:t>这个概率不好采样，方差很大，所以我们改用一个</a:t>
            </a:r>
            <a:r>
              <a:rPr lang="en-US" altLang="zh-CN" dirty="0"/>
              <a:t>mu</a:t>
            </a:r>
            <a:r>
              <a:rPr lang="zh-CN" altLang="en-US" dirty="0"/>
              <a:t>来做</a:t>
            </a:r>
            <a:r>
              <a:rPr lang="en-US" altLang="zh-CN" dirty="0"/>
              <a:t>importance sampling</a:t>
            </a:r>
            <a:r>
              <a:rPr lang="zh-CN" altLang="en-US" dirty="0"/>
              <a:t>，这个</a:t>
            </a:r>
            <a:r>
              <a:rPr lang="en-US" altLang="zh-CN" dirty="0"/>
              <a:t>mu</a:t>
            </a:r>
            <a:r>
              <a:rPr lang="zh-CN" altLang="en-US" dirty="0"/>
              <a:t>按照式子所说就是</a:t>
            </a:r>
            <a:r>
              <a:rPr lang="en-US" altLang="zh-CN" dirty="0"/>
              <a:t>generator</a:t>
            </a:r>
            <a:r>
              <a:rPr lang="zh-CN" altLang="en-US" dirty="0"/>
              <a:t>和</a:t>
            </a:r>
            <a:r>
              <a:rPr lang="en-US" altLang="zh-CN" dirty="0"/>
              <a:t>expert</a:t>
            </a:r>
            <a:r>
              <a:rPr lang="zh-CN" altLang="en-US" dirty="0"/>
              <a:t>的概率各占一半凑成的。这样的话，梯度本来是两个期望相减，后面那个期望就可以写成</a:t>
            </a:r>
            <a:r>
              <a:rPr lang="en-US" altLang="zh-CN" dirty="0"/>
              <a:t>importance sampling</a:t>
            </a:r>
            <a:r>
              <a:rPr lang="zh-CN" altLang="en-US" dirty="0"/>
              <a:t>之后的结果，也就是（</a:t>
            </a:r>
            <a:r>
              <a:rPr lang="en-US" altLang="zh-CN" dirty="0"/>
              <a:t>5</a:t>
            </a:r>
            <a:r>
              <a:rPr lang="zh-CN" altLang="en-US" dirty="0"/>
              <a:t>）式。我们在下一页就会看到</a:t>
            </a:r>
            <a:r>
              <a:rPr lang="en-US" altLang="zh-CN" dirty="0"/>
              <a:t>(5</a:t>
            </a:r>
            <a:r>
              <a:rPr lang="zh-CN" altLang="en-US" dirty="0"/>
              <a:t>）这样处理是为了刚好跟</a:t>
            </a:r>
            <a:r>
              <a:rPr lang="en-US" altLang="zh-CN" dirty="0"/>
              <a:t>discriminator</a:t>
            </a:r>
            <a:r>
              <a:rPr lang="zh-CN" altLang="en-US" dirty="0"/>
              <a:t>的形式对起来</a:t>
            </a:r>
            <a:r>
              <a:rPr lang="en-US" altLang="zh-CN"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7</a:t>
            </a:fld>
            <a:endParaRPr lang="zh-CN" altLang="en-US"/>
          </a:p>
        </p:txBody>
      </p:sp>
    </p:spTree>
    <p:extLst>
      <p:ext uri="{BB962C8B-B14F-4D97-AF65-F5344CB8AC3E}">
        <p14:creationId xmlns:p14="http://schemas.microsoft.com/office/powerpoint/2010/main" val="75059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这里就显示出取那个</a:t>
            </a:r>
            <a:r>
              <a:rPr lang="en-US" altLang="zh-CN" dirty="0"/>
              <a:t>mu</a:t>
            </a:r>
            <a:r>
              <a:rPr lang="zh-CN" altLang="en-US" dirty="0"/>
              <a:t>为</a:t>
            </a:r>
            <a:r>
              <a:rPr lang="en-US" altLang="zh-CN" dirty="0"/>
              <a:t>expert</a:t>
            </a:r>
            <a:r>
              <a:rPr lang="zh-CN" altLang="en-US" dirty="0"/>
              <a:t>的</a:t>
            </a:r>
            <a:r>
              <a:rPr lang="en-US" altLang="zh-CN" dirty="0"/>
              <a:t>policy</a:t>
            </a:r>
            <a:r>
              <a:rPr lang="zh-CN" altLang="en-US" dirty="0"/>
              <a:t>和自己的</a:t>
            </a:r>
            <a:r>
              <a:rPr lang="en-US" altLang="zh-CN" dirty="0"/>
              <a:t>policy</a:t>
            </a:r>
            <a:r>
              <a:rPr lang="zh-CN" altLang="en-US" dirty="0"/>
              <a:t>各占一半的好处：两个期望的分母可以直接组合成二倍的</a:t>
            </a:r>
            <a:r>
              <a:rPr lang="en-US" altLang="zh-CN" dirty="0" err="1"/>
              <a:t>E_mu_t_hat</a:t>
            </a:r>
            <a:r>
              <a:rPr lang="zh-CN" altLang="en-US" dirty="0"/>
              <a:t>。这个也是合理的</a:t>
            </a:r>
            <a:r>
              <a:rPr lang="en-US" altLang="zh-CN" dirty="0"/>
              <a:t>,</a:t>
            </a:r>
            <a:r>
              <a:rPr lang="zh-CN" altLang="en-US" dirty="0"/>
              <a:t>因为你喂给</a:t>
            </a:r>
            <a:r>
              <a:rPr lang="en-US" altLang="zh-CN" dirty="0"/>
              <a:t>discriminator</a:t>
            </a:r>
            <a:r>
              <a:rPr lang="zh-CN" altLang="en-US" dirty="0"/>
              <a:t>的正样本和负样本肯定每个</a:t>
            </a:r>
            <a:r>
              <a:rPr lang="en-US" altLang="zh-CN" dirty="0"/>
              <a:t>batch</a:t>
            </a:r>
            <a:r>
              <a:rPr lang="zh-CN" altLang="en-US" dirty="0"/>
              <a:t>是一半一半</a:t>
            </a:r>
            <a:r>
              <a:rPr lang="en-US" altLang="zh-CN" dirty="0"/>
              <a:t>.</a:t>
            </a:r>
          </a:p>
          <a:p>
            <a:r>
              <a:rPr lang="zh-CN" altLang="en-US" dirty="0"/>
              <a:t>然后下面两个式子基本上都是顺理成章的，就发现原来</a:t>
            </a:r>
            <a:r>
              <a:rPr lang="en-US" altLang="zh-CN" dirty="0"/>
              <a:t>discriminator</a:t>
            </a:r>
            <a:r>
              <a:rPr lang="zh-CN" altLang="en-US" dirty="0"/>
              <a:t>的</a:t>
            </a:r>
            <a:r>
              <a:rPr lang="en-US" altLang="zh-CN" dirty="0"/>
              <a:t>loss</a:t>
            </a:r>
            <a:r>
              <a:rPr lang="zh-CN" altLang="en-US" dirty="0"/>
              <a:t>形式和前面的式子完全一致，于是</a:t>
            </a:r>
            <a:r>
              <a:rPr lang="en-US" altLang="zh-CN" dirty="0"/>
              <a:t>loss</a:t>
            </a:r>
            <a:r>
              <a:rPr lang="zh-CN" altLang="en-US" dirty="0"/>
              <a:t>的</a:t>
            </a:r>
            <a:r>
              <a:rPr lang="en-US" altLang="zh-CN" dirty="0"/>
              <a:t>reward</a:t>
            </a:r>
            <a:r>
              <a:rPr lang="zh-CN" altLang="en-US" dirty="0"/>
              <a:t>函数就被最优化了。</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8</a:t>
            </a:fld>
            <a:endParaRPr lang="zh-CN" altLang="en-US"/>
          </a:p>
        </p:txBody>
      </p:sp>
    </p:spTree>
    <p:extLst>
      <p:ext uri="{BB962C8B-B14F-4D97-AF65-F5344CB8AC3E}">
        <p14:creationId xmlns:p14="http://schemas.microsoft.com/office/powerpoint/2010/main" val="175585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Policy</a:t>
            </a:r>
            <a:r>
              <a:rPr lang="zh-CN" altLang="en-US" dirty="0"/>
              <a:t>这个就比较显然了，就是说</a:t>
            </a:r>
            <a:r>
              <a:rPr lang="en-US" altLang="zh-CN" dirty="0"/>
              <a:t>generator</a:t>
            </a:r>
            <a:r>
              <a:rPr lang="zh-CN" altLang="en-US" dirty="0"/>
              <a:t>这边的那个优化</a:t>
            </a:r>
            <a:r>
              <a:rPr lang="en-US" altLang="zh-CN" dirty="0"/>
              <a:t>reward</a:t>
            </a:r>
            <a:r>
              <a:rPr lang="zh-CN" altLang="en-US" dirty="0"/>
              <a:t>函数刚好就是优化</a:t>
            </a:r>
            <a:r>
              <a:rPr lang="en-US" altLang="zh-CN" dirty="0"/>
              <a:t>discriminator</a:t>
            </a:r>
            <a:r>
              <a:rPr lang="zh-CN" altLang="en-US" dirty="0"/>
              <a:t>带</a:t>
            </a:r>
            <a:r>
              <a:rPr lang="en-US" altLang="zh-CN" dirty="0"/>
              <a:t>Entropy</a:t>
            </a:r>
            <a:r>
              <a:rPr lang="zh-CN" altLang="en-US" dirty="0"/>
              <a:t>正则项的结果。那么加上刚才我们证明了</a:t>
            </a:r>
            <a:r>
              <a:rPr lang="en-US" altLang="zh-CN" dirty="0"/>
              <a:t>discriminator</a:t>
            </a:r>
            <a:r>
              <a:rPr lang="zh-CN" altLang="en-US" dirty="0"/>
              <a:t>估计的那个</a:t>
            </a:r>
            <a:r>
              <a:rPr lang="en-US" altLang="zh-CN" dirty="0"/>
              <a:t>reward</a:t>
            </a:r>
            <a:r>
              <a:rPr lang="zh-CN" altLang="en-US" dirty="0"/>
              <a:t>函数的优化是向着真正的</a:t>
            </a:r>
            <a:r>
              <a:rPr lang="en-US" altLang="zh-CN" dirty="0"/>
              <a:t>expert reward</a:t>
            </a:r>
            <a:r>
              <a:rPr lang="zh-CN" altLang="en-US" dirty="0"/>
              <a:t>方向去优化的，结合起来就说明</a:t>
            </a:r>
            <a:r>
              <a:rPr lang="en-US" altLang="zh-CN" dirty="0"/>
              <a:t>generator</a:t>
            </a:r>
            <a:r>
              <a:rPr lang="zh-CN" altLang="en-US" dirty="0"/>
              <a:t>最后可以学到</a:t>
            </a:r>
            <a:r>
              <a:rPr lang="en-US" altLang="zh-CN" dirty="0"/>
              <a:t>expert</a:t>
            </a:r>
            <a:r>
              <a:rPr lang="zh-CN" altLang="en-US" dirty="0"/>
              <a:t>的</a:t>
            </a:r>
            <a:r>
              <a:rPr lang="en-US" altLang="zh-CN" dirty="0"/>
              <a:t>policy</a:t>
            </a:r>
            <a:r>
              <a:rPr lang="zh-CN" altLang="en-US" dirty="0"/>
              <a:t>。</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9</a:t>
            </a:fld>
            <a:endParaRPr lang="zh-CN" altLang="en-US"/>
          </a:p>
        </p:txBody>
      </p:sp>
    </p:spTree>
    <p:extLst>
      <p:ext uri="{BB962C8B-B14F-4D97-AF65-F5344CB8AC3E}">
        <p14:creationId xmlns:p14="http://schemas.microsoft.com/office/powerpoint/2010/main" val="276789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Rectangle 7"/>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6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92837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416438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32442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90861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03237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1">
                    <a:lumMod val="65000"/>
                  </a:schemeClr>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spcBef>
                <a:spcPts val="0"/>
              </a:spcBef>
              <a:buFontTx/>
              <a:buNone/>
              <a:defRPr sz="1800">
                <a:solidFill>
                  <a:schemeClr val="tx1">
                    <a:lumMod val="65000"/>
                  </a:schemeClr>
                </a:solidFill>
              </a:defRPr>
            </a:lvl1pPr>
          </a:lstStyle>
          <a:p>
            <a:pPr lvl="0"/>
            <a:r>
              <a:rPr lang="zh-CN" altLang="en-US"/>
              <a:t>编辑母版文本样式</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47607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54493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17659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74578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2019/11/1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84452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1000">
              <a:schemeClr val="accent1">
                <a:lumMod val="20000"/>
              </a:schemeClr>
            </a:gs>
            <a:gs pos="100000">
              <a:schemeClr val="accent1">
                <a:lumMod val="0"/>
              </a:schemeClr>
            </a:gs>
          </a:gsLst>
          <a:lin ang="189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rgbClr val="969696"/>
                </a:solidFill>
              </a:defRPr>
            </a:lvl1pPr>
          </a:lstStyle>
          <a:p>
            <a:fld id="{E94D319C-0DE5-4986-957C-C62A33243892}" type="datetimeFigureOut">
              <a:rPr lang="zh-CN" altLang="en-US" smtClean="0"/>
              <a:t>2019/11/1 Friday</a:t>
            </a:fld>
            <a:endParaRPr lang="zh-CN" alt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1">
                    <a:lumMod val="65000"/>
                  </a:schemeClr>
                </a:solidFill>
              </a:defRPr>
            </a:lvl1pPr>
          </a:lstStyle>
          <a:p>
            <a:endParaRPr lang="zh-CN" alt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rgbClr val="777777"/>
                </a:solidFill>
              </a:defRPr>
            </a:lvl1p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54047349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1.wmf"/><Relationship Id="rId5" Type="http://schemas.openxmlformats.org/officeDocument/2006/relationships/oleObject" Target="../embeddings/oleObject1.bin"/><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4273744-8526-4BA5-A61E-A4C66CAEEC6C}"/>
              </a:ext>
            </a:extLst>
          </p:cNvPr>
          <p:cNvSpPr>
            <a:spLocks noGrp="1"/>
          </p:cNvSpPr>
          <p:nvPr>
            <p:ph type="ctrTitle"/>
          </p:nvPr>
        </p:nvSpPr>
        <p:spPr/>
        <p:txBody>
          <a:bodyPr/>
          <a:lstStyle/>
          <a:p>
            <a:endParaRPr lang="zh-CN" altLang="en-US" dirty="0"/>
          </a:p>
        </p:txBody>
      </p:sp>
      <p:sp>
        <p:nvSpPr>
          <p:cNvPr id="5" name="副标题 4">
            <a:extLst>
              <a:ext uri="{FF2B5EF4-FFF2-40B4-BE49-F238E27FC236}">
                <a16:creationId xmlns:a16="http://schemas.microsoft.com/office/drawing/2014/main" id="{F6AE8490-0B4E-4DD5-ADB5-C548B8FA61BC}"/>
              </a:ext>
            </a:extLst>
          </p:cNvPr>
          <p:cNvSpPr>
            <a:spLocks noGrp="1"/>
          </p:cNvSpPr>
          <p:nvPr>
            <p:ph type="subTitle" idx="1"/>
          </p:nvPr>
        </p:nvSpPr>
        <p:spPr/>
        <p:txBody>
          <a:bodyPr/>
          <a:lstStyle/>
          <a:p>
            <a:r>
              <a:rPr lang="en-US" altLang="zh-CN" dirty="0"/>
              <a:t>Kai Yan</a:t>
            </a:r>
          </a:p>
          <a:p>
            <a:r>
              <a:rPr lang="en-US" altLang="zh-CN" dirty="0"/>
              <a:t>EECS, PKU</a:t>
            </a:r>
          </a:p>
          <a:p>
            <a:r>
              <a:rPr lang="en-US" altLang="zh-CN" i="1" dirty="0"/>
              <a:t>(The paper is from ICML 19’)</a:t>
            </a:r>
            <a:endParaRPr lang="zh-CN" altLang="en-US" i="1" dirty="0"/>
          </a:p>
        </p:txBody>
      </p:sp>
      <p:pic>
        <p:nvPicPr>
          <p:cNvPr id="7" name="图片 6">
            <a:extLst>
              <a:ext uri="{FF2B5EF4-FFF2-40B4-BE49-F238E27FC236}">
                <a16:creationId xmlns:a16="http://schemas.microsoft.com/office/drawing/2014/main" id="{1B7BDB46-F071-485F-A616-2501987BB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9482"/>
            <a:ext cx="9144000" cy="1920949"/>
          </a:xfrm>
          <a:prstGeom prst="rect">
            <a:avLst/>
          </a:prstGeom>
        </p:spPr>
      </p:pic>
    </p:spTree>
    <p:extLst>
      <p:ext uri="{BB962C8B-B14F-4D97-AF65-F5344CB8AC3E}">
        <p14:creationId xmlns:p14="http://schemas.microsoft.com/office/powerpoint/2010/main" val="107775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01CF2-9425-42D4-A9E7-A946EFFC9369}"/>
              </a:ext>
            </a:extLst>
          </p:cNvPr>
          <p:cNvSpPr>
            <a:spLocks noGrp="1"/>
          </p:cNvSpPr>
          <p:nvPr>
            <p:ph type="title"/>
          </p:nvPr>
        </p:nvSpPr>
        <p:spPr/>
        <p:txBody>
          <a:bodyPr/>
          <a:lstStyle/>
          <a:p>
            <a:r>
              <a:rPr lang="en-US" altLang="zh-CN" dirty="0"/>
              <a:t>Combine </a:t>
            </a:r>
            <a:r>
              <a:rPr lang="en-US" altLang="zh-CN" dirty="0" err="1"/>
              <a:t>MaxEnt</a:t>
            </a:r>
            <a:r>
              <a:rPr lang="en-US" altLang="zh-CN" dirty="0"/>
              <a:t> IRL with a new Equilibrium Concept</a:t>
            </a:r>
            <a:endParaRPr lang="zh-CN" altLang="en-US" dirty="0"/>
          </a:p>
        </p:txBody>
      </p:sp>
      <p:sp>
        <p:nvSpPr>
          <p:cNvPr id="3" name="内容占位符 2">
            <a:extLst>
              <a:ext uri="{FF2B5EF4-FFF2-40B4-BE49-F238E27FC236}">
                <a16:creationId xmlns:a16="http://schemas.microsoft.com/office/drawing/2014/main" id="{BBB8F228-6F68-447D-8931-04021541C047}"/>
              </a:ext>
            </a:extLst>
          </p:cNvPr>
          <p:cNvSpPr>
            <a:spLocks noGrp="1"/>
          </p:cNvSpPr>
          <p:nvPr>
            <p:ph idx="1"/>
          </p:nvPr>
        </p:nvSpPr>
        <p:spPr/>
        <p:txBody>
          <a:bodyPr>
            <a:normAutofit/>
          </a:bodyPr>
          <a:lstStyle/>
          <a:p>
            <a:pPr>
              <a:lnSpc>
                <a:spcPct val="150000"/>
              </a:lnSpc>
            </a:pPr>
            <a:r>
              <a:rPr lang="en-US" altLang="zh-CN" dirty="0"/>
              <a:t>In MARL, “optimality” which is central to MDP is replaced by an appropriate </a:t>
            </a:r>
            <a:r>
              <a:rPr lang="en-US" altLang="zh-CN" dirty="0">
                <a:solidFill>
                  <a:srgbClr val="FFFF00"/>
                </a:solidFill>
              </a:rPr>
              <a:t>equilibrium solution concept</a:t>
            </a:r>
          </a:p>
          <a:p>
            <a:pPr>
              <a:lnSpc>
                <a:spcPct val="150000"/>
              </a:lnSpc>
            </a:pPr>
            <a:r>
              <a:rPr lang="en-US" altLang="zh-CN" dirty="0"/>
              <a:t>Problem: Nash is incompatible with </a:t>
            </a:r>
            <a:r>
              <a:rPr lang="en-US" altLang="zh-CN" dirty="0" err="1"/>
              <a:t>MaxEnt</a:t>
            </a:r>
            <a:r>
              <a:rPr lang="en-US" altLang="zh-CN" dirty="0"/>
              <a:t> IRL because agents in </a:t>
            </a:r>
            <a:r>
              <a:rPr lang="en-US" altLang="zh-CN" dirty="0">
                <a:solidFill>
                  <a:srgbClr val="FFFF00"/>
                </a:solidFill>
              </a:rPr>
              <a:t>Nash never takes sub-optimal actions</a:t>
            </a:r>
            <a:r>
              <a:rPr lang="en-US" altLang="zh-CN" dirty="0"/>
              <a:t>.</a:t>
            </a:r>
          </a:p>
          <a:p>
            <a:pPr>
              <a:lnSpc>
                <a:spcPct val="150000"/>
              </a:lnSpc>
            </a:pPr>
            <a:r>
              <a:rPr lang="en-US" altLang="zh-CN" dirty="0"/>
              <a:t>Based on logistic quantal response equilibrium (LQRE), and Gibbs sampling, the author propose a new solution concept called </a:t>
            </a:r>
            <a:r>
              <a:rPr lang="en-US" altLang="zh-CN" dirty="0">
                <a:solidFill>
                  <a:srgbClr val="FFFF00"/>
                </a:solidFill>
              </a:rPr>
              <a:t>logistic stochastic best response equilibrium(LSBRE)</a:t>
            </a:r>
          </a:p>
          <a:p>
            <a:endParaRPr lang="zh-CN" altLang="en-US" dirty="0">
              <a:solidFill>
                <a:srgbClr val="FFFF00"/>
              </a:solidFill>
            </a:endParaRPr>
          </a:p>
        </p:txBody>
      </p:sp>
    </p:spTree>
    <p:extLst>
      <p:ext uri="{BB962C8B-B14F-4D97-AF65-F5344CB8AC3E}">
        <p14:creationId xmlns:p14="http://schemas.microsoft.com/office/powerpoint/2010/main" val="180781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22F75-62E1-4D72-BFB8-C60F5C185AEF}"/>
              </a:ext>
            </a:extLst>
          </p:cNvPr>
          <p:cNvSpPr>
            <a:spLocks noGrp="1"/>
          </p:cNvSpPr>
          <p:nvPr>
            <p:ph type="title"/>
          </p:nvPr>
        </p:nvSpPr>
        <p:spPr/>
        <p:txBody>
          <a:bodyPr/>
          <a:lstStyle/>
          <a:p>
            <a:r>
              <a:rPr lang="en-US" altLang="zh-CN" dirty="0"/>
              <a:t>LQRE: Bounded Rationality</a:t>
            </a:r>
            <a:endParaRPr lang="zh-CN" altLang="en-US" dirty="0"/>
          </a:p>
        </p:txBody>
      </p:sp>
      <p:sp>
        <p:nvSpPr>
          <p:cNvPr id="3" name="内容占位符 2">
            <a:extLst>
              <a:ext uri="{FF2B5EF4-FFF2-40B4-BE49-F238E27FC236}">
                <a16:creationId xmlns:a16="http://schemas.microsoft.com/office/drawing/2014/main" id="{38AF51A3-0486-4624-8546-DF1AA7ACADD4}"/>
              </a:ext>
            </a:extLst>
          </p:cNvPr>
          <p:cNvSpPr>
            <a:spLocks noGrp="1"/>
          </p:cNvSpPr>
          <p:nvPr>
            <p:ph idx="1"/>
          </p:nvPr>
        </p:nvSpPr>
        <p:spPr>
          <a:xfrm>
            <a:off x="946404" y="1828802"/>
            <a:ext cx="6446520" cy="4757194"/>
          </a:xfrm>
        </p:spPr>
        <p:txBody>
          <a:bodyPr>
            <a:normAutofit lnSpcReduction="10000"/>
          </a:bodyPr>
          <a:lstStyle/>
          <a:p>
            <a:r>
              <a:rPr lang="en-US" altLang="zh-CN" dirty="0"/>
              <a:t>Assume that a trajectory consists of T steps, define expected return as follows </a:t>
            </a:r>
          </a:p>
          <a:p>
            <a:endParaRPr lang="en-US" altLang="zh-CN" dirty="0"/>
          </a:p>
          <a:p>
            <a:endParaRPr lang="en-US" altLang="zh-CN" dirty="0"/>
          </a:p>
          <a:p>
            <a:r>
              <a:rPr lang="en-US" altLang="zh-CN" dirty="0"/>
              <a:t>Logistic Quantal Response Equilibrium(LQRE):</a:t>
            </a:r>
          </a:p>
          <a:p>
            <a:endParaRPr lang="en-US" altLang="zh-CN" dirty="0"/>
          </a:p>
          <a:p>
            <a:endParaRPr lang="en-US" altLang="zh-CN" dirty="0"/>
          </a:p>
          <a:p>
            <a:endParaRPr lang="en-US" altLang="zh-CN" dirty="0"/>
          </a:p>
          <a:p>
            <a:endParaRPr lang="en-US" altLang="zh-CN" dirty="0"/>
          </a:p>
          <a:p>
            <a:r>
              <a:rPr lang="en-US" altLang="zh-CN" dirty="0"/>
              <a:t>The concept is designed for taking </a:t>
            </a:r>
            <a:r>
              <a:rPr lang="en-US" altLang="zh-CN" dirty="0">
                <a:solidFill>
                  <a:srgbClr val="FFFF00"/>
                </a:solidFill>
              </a:rPr>
              <a:t>bounded rationality </a:t>
            </a:r>
            <a:r>
              <a:rPr lang="en-US" altLang="zh-CN" dirty="0"/>
              <a:t>into consideration; agents will not always maximize its reward</a:t>
            </a:r>
          </a:p>
          <a:p>
            <a:endParaRPr lang="zh-CN" altLang="en-US" dirty="0"/>
          </a:p>
        </p:txBody>
      </p:sp>
      <p:pic>
        <p:nvPicPr>
          <p:cNvPr id="5" name="图片 4">
            <a:extLst>
              <a:ext uri="{FF2B5EF4-FFF2-40B4-BE49-F238E27FC236}">
                <a16:creationId xmlns:a16="http://schemas.microsoft.com/office/drawing/2014/main" id="{5D90C40F-EEE7-4312-A075-540D22118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98" y="2615513"/>
            <a:ext cx="2090075" cy="284312"/>
          </a:xfrm>
          <a:prstGeom prst="rect">
            <a:avLst/>
          </a:prstGeom>
        </p:spPr>
      </p:pic>
      <p:pic>
        <p:nvPicPr>
          <p:cNvPr id="7" name="图片 6">
            <a:extLst>
              <a:ext uri="{FF2B5EF4-FFF2-40B4-BE49-F238E27FC236}">
                <a16:creationId xmlns:a16="http://schemas.microsoft.com/office/drawing/2014/main" id="{1D6EE75F-97DA-4F6E-AB7C-9C31C36C2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873" y="2569213"/>
            <a:ext cx="3696051" cy="484098"/>
          </a:xfrm>
          <a:prstGeom prst="rect">
            <a:avLst/>
          </a:prstGeom>
        </p:spPr>
      </p:pic>
      <p:pic>
        <p:nvPicPr>
          <p:cNvPr id="9" name="图片 8">
            <a:extLst>
              <a:ext uri="{FF2B5EF4-FFF2-40B4-BE49-F238E27FC236}">
                <a16:creationId xmlns:a16="http://schemas.microsoft.com/office/drawing/2014/main" id="{5E492574-DBEB-40F2-A149-A4DFFBC971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3751" y="3804690"/>
            <a:ext cx="4771825" cy="1667449"/>
          </a:xfrm>
          <a:prstGeom prst="rect">
            <a:avLst/>
          </a:prstGeom>
        </p:spPr>
      </p:pic>
    </p:spTree>
    <p:extLst>
      <p:ext uri="{BB962C8B-B14F-4D97-AF65-F5344CB8AC3E}">
        <p14:creationId xmlns:p14="http://schemas.microsoft.com/office/powerpoint/2010/main" val="13677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437FA-614E-4AC4-BB70-79F368E055BA}"/>
              </a:ext>
            </a:extLst>
          </p:cNvPr>
          <p:cNvSpPr>
            <a:spLocks noGrp="1"/>
          </p:cNvSpPr>
          <p:nvPr>
            <p:ph type="title"/>
          </p:nvPr>
        </p:nvSpPr>
        <p:spPr/>
        <p:txBody>
          <a:bodyPr/>
          <a:lstStyle/>
          <a:p>
            <a:r>
              <a:rPr lang="en-US" altLang="zh-CN" dirty="0"/>
              <a:t>Intuition of LSBRE</a:t>
            </a:r>
            <a:endParaRPr lang="zh-CN" altLang="en-US" dirty="0"/>
          </a:p>
        </p:txBody>
      </p:sp>
      <p:sp>
        <p:nvSpPr>
          <p:cNvPr id="3" name="内容占位符 2">
            <a:extLst>
              <a:ext uri="{FF2B5EF4-FFF2-40B4-BE49-F238E27FC236}">
                <a16:creationId xmlns:a16="http://schemas.microsoft.com/office/drawing/2014/main" id="{4E37688C-AC26-4CB4-8EA2-53079671D45C}"/>
              </a:ext>
            </a:extLst>
          </p:cNvPr>
          <p:cNvSpPr>
            <a:spLocks noGrp="1"/>
          </p:cNvSpPr>
          <p:nvPr>
            <p:ph idx="1"/>
          </p:nvPr>
        </p:nvSpPr>
        <p:spPr>
          <a:xfrm>
            <a:off x="946404" y="1828801"/>
            <a:ext cx="6446520" cy="4745619"/>
          </a:xfrm>
        </p:spPr>
        <p:txBody>
          <a:bodyPr>
            <a:normAutofit fontScale="85000" lnSpcReduction="10000"/>
          </a:bodyPr>
          <a:lstStyle/>
          <a:p>
            <a:pPr>
              <a:lnSpc>
                <a:spcPct val="150000"/>
              </a:lnSpc>
            </a:pPr>
            <a:r>
              <a:rPr lang="en-US" altLang="zh-CN" sz="2000" dirty="0"/>
              <a:t>The</a:t>
            </a:r>
            <a:r>
              <a:rPr lang="zh-CN" altLang="en-US" sz="2000" dirty="0"/>
              <a:t> </a:t>
            </a:r>
            <a:r>
              <a:rPr lang="en-US" altLang="zh-CN" sz="2000" dirty="0"/>
              <a:t>author</a:t>
            </a:r>
            <a:r>
              <a:rPr lang="zh-CN" altLang="en-US" sz="2000" dirty="0"/>
              <a:t> </a:t>
            </a:r>
            <a:r>
              <a:rPr lang="en-US" altLang="zh-CN" sz="2000" dirty="0">
                <a:solidFill>
                  <a:srgbClr val="FFFF00"/>
                </a:solidFill>
              </a:rPr>
              <a:t>decomposes a Markov game with T steps as T one-step game</a:t>
            </a:r>
            <a:r>
              <a:rPr lang="en-US" altLang="zh-CN" sz="2000" dirty="0"/>
              <a:t>, thus having T Markov chains of action vector (the steps of which is the number of iteration)</a:t>
            </a:r>
          </a:p>
          <a:p>
            <a:pPr>
              <a:lnSpc>
                <a:spcPct val="150000"/>
              </a:lnSpc>
            </a:pPr>
            <a:r>
              <a:rPr lang="en-US" altLang="zh-CN" sz="2000" dirty="0"/>
              <a:t>Compute an equilibrium called </a:t>
            </a:r>
            <a:r>
              <a:rPr lang="en-US" altLang="zh-CN" sz="2000" dirty="0">
                <a:solidFill>
                  <a:srgbClr val="FFFF00"/>
                </a:solidFill>
              </a:rPr>
              <a:t>LSBRE in each state in each time step</a:t>
            </a:r>
            <a:r>
              <a:rPr lang="en-US" altLang="zh-CN" sz="2000" dirty="0"/>
              <a:t>, forming a policy for each time step</a:t>
            </a:r>
          </a:p>
          <a:p>
            <a:pPr>
              <a:lnSpc>
                <a:spcPct val="150000"/>
              </a:lnSpc>
            </a:pPr>
            <a:r>
              <a:rPr lang="en-US" altLang="zh-CN" sz="2000" dirty="0"/>
              <a:t>Intuitively, LSBRE is computed for one state, one time step by </a:t>
            </a:r>
            <a:r>
              <a:rPr lang="en-US" altLang="zh-CN" sz="2000" dirty="0">
                <a:solidFill>
                  <a:srgbClr val="FFFF00"/>
                </a:solidFill>
              </a:rPr>
              <a:t>each agent (in turns) attempting to optimize its actions while keeping the other agents’ actions fixed.</a:t>
            </a:r>
          </a:p>
          <a:p>
            <a:pPr>
              <a:lnSpc>
                <a:spcPct val="150000"/>
              </a:lnSpc>
            </a:pPr>
            <a:endParaRPr lang="en-US" altLang="zh-CN" sz="2000" dirty="0"/>
          </a:p>
          <a:p>
            <a:pPr>
              <a:lnSpc>
                <a:spcPct val="150000"/>
              </a:lnSpc>
            </a:pPr>
            <a:r>
              <a:rPr lang="en-US" altLang="zh-CN" sz="2000" dirty="0"/>
              <a:t>The outcome is </a:t>
            </a:r>
            <a:r>
              <a:rPr lang="en-US" altLang="zh-CN" sz="2000" dirty="0">
                <a:solidFill>
                  <a:srgbClr val="FFFF00"/>
                </a:solidFill>
              </a:rPr>
              <a:t>a sequence of T policies </a:t>
            </a:r>
          </a:p>
        </p:txBody>
      </p:sp>
    </p:spTree>
    <p:extLst>
      <p:ext uri="{BB962C8B-B14F-4D97-AF65-F5344CB8AC3E}">
        <p14:creationId xmlns:p14="http://schemas.microsoft.com/office/powerpoint/2010/main" val="239280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49CC6-28D0-42B5-BE79-554E912BD83E}"/>
              </a:ext>
            </a:extLst>
          </p:cNvPr>
          <p:cNvSpPr>
            <a:spLocks noGrp="1"/>
          </p:cNvSpPr>
          <p:nvPr>
            <p:ph type="title"/>
          </p:nvPr>
        </p:nvSpPr>
        <p:spPr/>
        <p:txBody>
          <a:bodyPr/>
          <a:lstStyle/>
          <a:p>
            <a:r>
              <a:rPr lang="en-US" altLang="zh-CN" dirty="0"/>
              <a:t>Single State Case</a:t>
            </a:r>
            <a:endParaRPr lang="zh-CN" altLang="en-US" dirty="0"/>
          </a:p>
        </p:txBody>
      </p:sp>
      <p:sp>
        <p:nvSpPr>
          <p:cNvPr id="3" name="内容占位符 2">
            <a:extLst>
              <a:ext uri="{FF2B5EF4-FFF2-40B4-BE49-F238E27FC236}">
                <a16:creationId xmlns:a16="http://schemas.microsoft.com/office/drawing/2014/main" id="{65E5AE3B-22FB-4FF1-9412-767E8BC6F9D4}"/>
              </a:ext>
            </a:extLst>
          </p:cNvPr>
          <p:cNvSpPr>
            <a:spLocks noGrp="1"/>
          </p:cNvSpPr>
          <p:nvPr>
            <p:ph idx="1"/>
          </p:nvPr>
        </p:nvSpPr>
        <p:spPr>
          <a:xfrm>
            <a:off x="946404" y="1828801"/>
            <a:ext cx="6446520" cy="5029199"/>
          </a:xfrm>
        </p:spPr>
        <p:txBody>
          <a:bodyPr>
            <a:normAutofit fontScale="92500"/>
          </a:bodyPr>
          <a:lstStyle/>
          <a:p>
            <a:pPr>
              <a:lnSpc>
                <a:spcPct val="150000"/>
              </a:lnSpc>
            </a:pPr>
            <a:r>
              <a:rPr lang="en-US" altLang="zh-CN" dirty="0"/>
              <a:t>First assume that there is </a:t>
            </a:r>
            <a:r>
              <a:rPr lang="en-US" altLang="zh-CN" dirty="0">
                <a:solidFill>
                  <a:srgbClr val="FFFF00"/>
                </a:solidFill>
              </a:rPr>
              <a:t>only one state </a:t>
            </a:r>
            <a:r>
              <a:rPr lang="en-US" altLang="zh-CN" dirty="0"/>
              <a:t>in our game. Consider the Markov chain over action space</a:t>
            </a:r>
          </a:p>
          <a:p>
            <a:pPr>
              <a:lnSpc>
                <a:spcPct val="150000"/>
              </a:lnSpc>
            </a:pPr>
            <a:r>
              <a:rPr lang="en-US" altLang="zh-CN" dirty="0"/>
              <a:t>The “state” of this Markov chain is action vector</a:t>
            </a:r>
          </a:p>
          <a:p>
            <a:pPr>
              <a:lnSpc>
                <a:spcPct val="150000"/>
              </a:lnSpc>
            </a:pPr>
            <a:r>
              <a:rPr lang="en-US" altLang="zh-CN" dirty="0"/>
              <a:t>The transition kernel of this Markov chain is </a:t>
            </a:r>
          </a:p>
          <a:p>
            <a:pPr>
              <a:lnSpc>
                <a:spcPct val="150000"/>
              </a:lnSpc>
            </a:pPr>
            <a:endParaRPr lang="en-US" altLang="zh-CN" dirty="0"/>
          </a:p>
          <a:p>
            <a:pPr>
              <a:lnSpc>
                <a:spcPct val="150000"/>
              </a:lnSpc>
            </a:pPr>
            <a:r>
              <a:rPr lang="en-US" altLang="zh-CN" dirty="0">
                <a:solidFill>
                  <a:srgbClr val="FFFF00"/>
                </a:solidFill>
              </a:rPr>
              <a:t>The agents’ action is updated in a round-robin manner</a:t>
            </a:r>
            <a:r>
              <a:rPr lang="en-US" altLang="zh-CN" dirty="0"/>
              <a:t>. Given all other players’ action. The </a:t>
            </a:r>
            <a:r>
              <a:rPr lang="en-US" altLang="zh-CN" dirty="0" err="1"/>
              <a:t>i-th</a:t>
            </a:r>
            <a:r>
              <a:rPr lang="en-US" altLang="zh-CN" dirty="0"/>
              <a:t> player picks an action proportionally to                                      </a:t>
            </a:r>
          </a:p>
          <a:p>
            <a:pPr>
              <a:lnSpc>
                <a:spcPct val="150000"/>
              </a:lnSpc>
            </a:pPr>
            <a:r>
              <a:rPr lang="en-US" altLang="zh-CN" dirty="0"/>
              <a:t>When</a:t>
            </a:r>
            <a:r>
              <a:rPr lang="zh-CN" altLang="en-US" dirty="0"/>
              <a:t> </a:t>
            </a:r>
            <a:r>
              <a:rPr lang="en-US" altLang="zh-CN" dirty="0"/>
              <a:t>this process converges to stable distribution, we call this joint policy a </a:t>
            </a:r>
            <a:r>
              <a:rPr lang="en-US" altLang="zh-CN" dirty="0">
                <a:solidFill>
                  <a:srgbClr val="FFFF00"/>
                </a:solidFill>
              </a:rPr>
              <a:t>logistic best response equilibrium(LSBRE)</a:t>
            </a:r>
            <a:endParaRPr lang="zh-CN" altLang="en-US" dirty="0">
              <a:solidFill>
                <a:srgbClr val="FFFF00"/>
              </a:solidFill>
            </a:endParaRPr>
          </a:p>
          <a:p>
            <a:endParaRPr lang="zh-CN" altLang="en-US" dirty="0"/>
          </a:p>
        </p:txBody>
      </p:sp>
      <p:pic>
        <p:nvPicPr>
          <p:cNvPr id="4" name="图片 3">
            <a:extLst>
              <a:ext uri="{FF2B5EF4-FFF2-40B4-BE49-F238E27FC236}">
                <a16:creationId xmlns:a16="http://schemas.microsoft.com/office/drawing/2014/main" id="{D3F6A445-5B3F-40D6-A772-232B0F711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075" y="2333732"/>
            <a:ext cx="2192326" cy="421043"/>
          </a:xfrm>
          <a:prstGeom prst="rect">
            <a:avLst/>
          </a:prstGeom>
        </p:spPr>
      </p:pic>
      <p:pic>
        <p:nvPicPr>
          <p:cNvPr id="6" name="图片 5">
            <a:extLst>
              <a:ext uri="{FF2B5EF4-FFF2-40B4-BE49-F238E27FC236}">
                <a16:creationId xmlns:a16="http://schemas.microsoft.com/office/drawing/2014/main" id="{A711212F-DD26-4227-86B4-EC3203769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139" y="2926979"/>
            <a:ext cx="2246645" cy="370805"/>
          </a:xfrm>
          <a:prstGeom prst="rect">
            <a:avLst/>
          </a:prstGeom>
        </p:spPr>
      </p:pic>
      <p:pic>
        <p:nvPicPr>
          <p:cNvPr id="8" name="图片 7">
            <a:extLst>
              <a:ext uri="{FF2B5EF4-FFF2-40B4-BE49-F238E27FC236}">
                <a16:creationId xmlns:a16="http://schemas.microsoft.com/office/drawing/2014/main" id="{66E68272-1D45-43BC-A6E9-F0646261F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913" y="3840679"/>
            <a:ext cx="5466069" cy="810599"/>
          </a:xfrm>
          <a:prstGeom prst="rect">
            <a:avLst/>
          </a:prstGeom>
        </p:spPr>
      </p:pic>
      <p:pic>
        <p:nvPicPr>
          <p:cNvPr id="10" name="图片 9">
            <a:extLst>
              <a:ext uri="{FF2B5EF4-FFF2-40B4-BE49-F238E27FC236}">
                <a16:creationId xmlns:a16="http://schemas.microsoft.com/office/drawing/2014/main" id="{453BF0D6-E8BA-4784-8D99-464425B5B4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6907" y="5410212"/>
            <a:ext cx="2078902" cy="421043"/>
          </a:xfrm>
          <a:prstGeom prst="rect">
            <a:avLst/>
          </a:prstGeom>
        </p:spPr>
      </p:pic>
    </p:spTree>
    <p:extLst>
      <p:ext uri="{BB962C8B-B14F-4D97-AF65-F5344CB8AC3E}">
        <p14:creationId xmlns:p14="http://schemas.microsoft.com/office/powerpoint/2010/main" val="416284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7553B-2B6C-4285-B611-6D8A254F814E}"/>
              </a:ext>
            </a:extLst>
          </p:cNvPr>
          <p:cNvSpPr>
            <a:spLocks noGrp="1"/>
          </p:cNvSpPr>
          <p:nvPr>
            <p:ph type="title"/>
          </p:nvPr>
        </p:nvSpPr>
        <p:spPr/>
        <p:txBody>
          <a:bodyPr/>
          <a:lstStyle/>
          <a:p>
            <a:r>
              <a:rPr lang="en-US" altLang="zh-CN" dirty="0"/>
              <a:t>The</a:t>
            </a:r>
            <a:r>
              <a:rPr lang="zh-CN" altLang="en-US" dirty="0"/>
              <a:t> </a:t>
            </a:r>
            <a:r>
              <a:rPr lang="en-US" altLang="zh-CN" dirty="0"/>
              <a:t>Q-function Definition</a:t>
            </a:r>
            <a:endParaRPr lang="zh-CN" altLang="en-US" dirty="0"/>
          </a:p>
        </p:txBody>
      </p:sp>
      <p:sp>
        <p:nvSpPr>
          <p:cNvPr id="3" name="内容占位符 2">
            <a:extLst>
              <a:ext uri="{FF2B5EF4-FFF2-40B4-BE49-F238E27FC236}">
                <a16:creationId xmlns:a16="http://schemas.microsoft.com/office/drawing/2014/main" id="{4E265E1B-5254-4246-AC55-3CBEC771FEFA}"/>
              </a:ext>
            </a:extLst>
          </p:cNvPr>
          <p:cNvSpPr>
            <a:spLocks noGrp="1"/>
          </p:cNvSpPr>
          <p:nvPr>
            <p:ph idx="1"/>
          </p:nvPr>
        </p:nvSpPr>
        <p:spPr/>
        <p:txBody>
          <a:bodyPr/>
          <a:lstStyle/>
          <a:p>
            <a:r>
              <a:rPr lang="en-US" altLang="zh-CN" dirty="0"/>
              <a:t>State-action value function (note that </a:t>
            </a:r>
            <a:r>
              <a:rPr lang="el-GR" altLang="zh-CN" dirty="0"/>
              <a:t>γ</a:t>
            </a:r>
            <a:r>
              <a:rPr lang="en-US" altLang="zh-CN" dirty="0"/>
              <a:t>=1)</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Entropy is a </a:t>
            </a:r>
            <a:r>
              <a:rPr lang="en-US" altLang="zh-CN" dirty="0" err="1"/>
              <a:t>regularizer</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4EDB9947-A206-49A0-9033-D84182658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571" y="2399544"/>
            <a:ext cx="5994857" cy="2610868"/>
          </a:xfrm>
          <a:prstGeom prst="rect">
            <a:avLst/>
          </a:prstGeom>
        </p:spPr>
      </p:pic>
      <p:pic>
        <p:nvPicPr>
          <p:cNvPr id="11" name="图片 10">
            <a:extLst>
              <a:ext uri="{FF2B5EF4-FFF2-40B4-BE49-F238E27FC236}">
                <a16:creationId xmlns:a16="http://schemas.microsoft.com/office/drawing/2014/main" id="{2F179A77-8B2C-4941-A155-3DB17AA11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477" y="2973693"/>
            <a:ext cx="2645699" cy="455307"/>
          </a:xfrm>
          <a:prstGeom prst="rect">
            <a:avLst/>
          </a:prstGeom>
        </p:spPr>
      </p:pic>
    </p:spTree>
    <p:extLst>
      <p:ext uri="{BB962C8B-B14F-4D97-AF65-F5344CB8AC3E}">
        <p14:creationId xmlns:p14="http://schemas.microsoft.com/office/powerpoint/2010/main" val="291486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3957-B1F5-442A-BEE3-5333B43431A9}"/>
              </a:ext>
            </a:extLst>
          </p:cNvPr>
          <p:cNvSpPr>
            <a:spLocks noGrp="1"/>
          </p:cNvSpPr>
          <p:nvPr>
            <p:ph type="title"/>
          </p:nvPr>
        </p:nvSpPr>
        <p:spPr/>
        <p:txBody>
          <a:bodyPr/>
          <a:lstStyle/>
          <a:p>
            <a:r>
              <a:rPr lang="en-US" altLang="zh-CN" dirty="0"/>
              <a:t>LSBRE for Markov Games</a:t>
            </a:r>
            <a:endParaRPr lang="zh-CN" altLang="en-US" dirty="0"/>
          </a:p>
        </p:txBody>
      </p:sp>
      <p:pic>
        <p:nvPicPr>
          <p:cNvPr id="7" name="内容占位符 6">
            <a:extLst>
              <a:ext uri="{FF2B5EF4-FFF2-40B4-BE49-F238E27FC236}">
                <a16:creationId xmlns:a16="http://schemas.microsoft.com/office/drawing/2014/main" id="{21B1D83D-BBF6-464B-AEBC-2E9F55860B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79" y="1757708"/>
            <a:ext cx="4259154" cy="3661526"/>
          </a:xfrm>
        </p:spPr>
      </p:pic>
      <p:pic>
        <p:nvPicPr>
          <p:cNvPr id="9" name="图片 8">
            <a:extLst>
              <a:ext uri="{FF2B5EF4-FFF2-40B4-BE49-F238E27FC236}">
                <a16:creationId xmlns:a16="http://schemas.microsoft.com/office/drawing/2014/main" id="{7273A47B-9B39-45A4-B2CC-F5CD739EB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469" y="1757707"/>
            <a:ext cx="4372474" cy="2506067"/>
          </a:xfrm>
          <a:prstGeom prst="rect">
            <a:avLst/>
          </a:prstGeom>
        </p:spPr>
      </p:pic>
    </p:spTree>
    <p:extLst>
      <p:ext uri="{BB962C8B-B14F-4D97-AF65-F5344CB8AC3E}">
        <p14:creationId xmlns:p14="http://schemas.microsoft.com/office/powerpoint/2010/main" val="148755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E809D-106A-44B5-B99D-ECC81D812CEB}"/>
              </a:ext>
            </a:extLst>
          </p:cNvPr>
          <p:cNvSpPr>
            <a:spLocks noGrp="1"/>
          </p:cNvSpPr>
          <p:nvPr>
            <p:ph type="title"/>
          </p:nvPr>
        </p:nvSpPr>
        <p:spPr/>
        <p:txBody>
          <a:bodyPr/>
          <a:lstStyle/>
          <a:p>
            <a:r>
              <a:rPr lang="en-US" altLang="zh-CN" dirty="0"/>
              <a:t>The</a:t>
            </a:r>
            <a:r>
              <a:rPr lang="zh-CN" altLang="en-US" dirty="0"/>
              <a:t> </a:t>
            </a:r>
            <a:r>
              <a:rPr lang="en-US" altLang="zh-CN" dirty="0"/>
              <a:t>Optimality of LSBRE</a:t>
            </a:r>
            <a:br>
              <a:rPr lang="en-US" altLang="zh-CN" dirty="0"/>
            </a:br>
            <a:r>
              <a:rPr lang="en-US" altLang="zh-CN" dirty="0" err="1"/>
              <a:t>w.r.t.</a:t>
            </a:r>
            <a:r>
              <a:rPr lang="en-US" altLang="zh-CN" dirty="0"/>
              <a:t> KL-Divergence</a:t>
            </a:r>
            <a:endParaRPr lang="zh-CN" altLang="en-US" dirty="0"/>
          </a:p>
        </p:txBody>
      </p:sp>
      <p:sp>
        <p:nvSpPr>
          <p:cNvPr id="3" name="内容占位符 2">
            <a:extLst>
              <a:ext uri="{FF2B5EF4-FFF2-40B4-BE49-F238E27FC236}">
                <a16:creationId xmlns:a16="http://schemas.microsoft.com/office/drawing/2014/main" id="{94743980-0FDB-43FA-9292-BA5ABC83FD91}"/>
              </a:ext>
            </a:extLst>
          </p:cNvPr>
          <p:cNvSpPr>
            <a:spLocks noGrp="1"/>
          </p:cNvSpPr>
          <p:nvPr>
            <p:ph idx="1"/>
          </p:nvPr>
        </p:nvSpPr>
        <p:spPr/>
        <p:txBody>
          <a:bodyPr/>
          <a:lstStyle/>
          <a:p>
            <a:r>
              <a:rPr lang="en-US" altLang="zh-CN" dirty="0"/>
              <a:t> </a:t>
            </a:r>
            <a:endParaRPr lang="zh-CN" altLang="en-US" dirty="0"/>
          </a:p>
        </p:txBody>
      </p:sp>
      <p:pic>
        <p:nvPicPr>
          <p:cNvPr id="7" name="图片 6">
            <a:extLst>
              <a:ext uri="{FF2B5EF4-FFF2-40B4-BE49-F238E27FC236}">
                <a16:creationId xmlns:a16="http://schemas.microsoft.com/office/drawing/2014/main" id="{D94A25DF-1FD5-4B44-9188-EC8E70A89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004" y="3098931"/>
            <a:ext cx="3795944" cy="3434792"/>
          </a:xfrm>
          <a:prstGeom prst="rect">
            <a:avLst/>
          </a:prstGeom>
        </p:spPr>
      </p:pic>
      <p:pic>
        <p:nvPicPr>
          <p:cNvPr id="9" name="图片 8">
            <a:extLst>
              <a:ext uri="{FF2B5EF4-FFF2-40B4-BE49-F238E27FC236}">
                <a16:creationId xmlns:a16="http://schemas.microsoft.com/office/drawing/2014/main" id="{5B3EC585-3705-453B-AAC5-B8015FB32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794" y="1914453"/>
            <a:ext cx="3980363" cy="1098826"/>
          </a:xfrm>
          <a:prstGeom prst="rect">
            <a:avLst/>
          </a:prstGeom>
        </p:spPr>
      </p:pic>
    </p:spTree>
    <p:extLst>
      <p:ext uri="{BB962C8B-B14F-4D97-AF65-F5344CB8AC3E}">
        <p14:creationId xmlns:p14="http://schemas.microsoft.com/office/powerpoint/2010/main" val="83010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BDBFE-8083-4BF3-BC8F-D8DD881754B0}"/>
              </a:ext>
            </a:extLst>
          </p:cNvPr>
          <p:cNvSpPr>
            <a:spLocks noGrp="1"/>
          </p:cNvSpPr>
          <p:nvPr>
            <p:ph type="title"/>
          </p:nvPr>
        </p:nvSpPr>
        <p:spPr/>
        <p:txBody>
          <a:bodyPr/>
          <a:lstStyle/>
          <a:p>
            <a:r>
              <a:rPr lang="en-US" altLang="zh-CN" dirty="0"/>
              <a:t>Proof</a:t>
            </a:r>
            <a:endParaRPr lang="zh-CN" altLang="en-US" dirty="0"/>
          </a:p>
        </p:txBody>
      </p:sp>
      <p:pic>
        <p:nvPicPr>
          <p:cNvPr id="9" name="内容占位符 8">
            <a:extLst>
              <a:ext uri="{FF2B5EF4-FFF2-40B4-BE49-F238E27FC236}">
                <a16:creationId xmlns:a16="http://schemas.microsoft.com/office/drawing/2014/main" id="{1FEFE546-D0BC-4DEE-9222-D08BFA276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2224" y="1805651"/>
            <a:ext cx="6419551" cy="4686589"/>
          </a:xfrm>
        </p:spPr>
      </p:pic>
    </p:spTree>
    <p:extLst>
      <p:ext uri="{BB962C8B-B14F-4D97-AF65-F5344CB8AC3E}">
        <p14:creationId xmlns:p14="http://schemas.microsoft.com/office/powerpoint/2010/main" val="159634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1C44F-B3F0-4088-A634-2827E31AA9EB}"/>
              </a:ext>
            </a:extLst>
          </p:cNvPr>
          <p:cNvSpPr>
            <a:spLocks noGrp="1"/>
          </p:cNvSpPr>
          <p:nvPr>
            <p:ph type="title"/>
          </p:nvPr>
        </p:nvSpPr>
        <p:spPr/>
        <p:txBody>
          <a:bodyPr/>
          <a:lstStyle/>
          <a:p>
            <a:r>
              <a:rPr lang="en-US" altLang="zh-CN" dirty="0"/>
              <a:t>Proof</a:t>
            </a:r>
            <a:endParaRPr lang="zh-CN" altLang="en-US" dirty="0"/>
          </a:p>
        </p:txBody>
      </p:sp>
      <p:pic>
        <p:nvPicPr>
          <p:cNvPr id="5" name="内容占位符 4">
            <a:extLst>
              <a:ext uri="{FF2B5EF4-FFF2-40B4-BE49-F238E27FC236}">
                <a16:creationId xmlns:a16="http://schemas.microsoft.com/office/drawing/2014/main" id="{7AEFB90D-5C42-488D-ADEA-83DF2E7E7E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905" y="1828832"/>
            <a:ext cx="7586190" cy="4166853"/>
          </a:xfrm>
        </p:spPr>
      </p:pic>
    </p:spTree>
    <p:extLst>
      <p:ext uri="{BB962C8B-B14F-4D97-AF65-F5344CB8AC3E}">
        <p14:creationId xmlns:p14="http://schemas.microsoft.com/office/powerpoint/2010/main" val="345824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8625B-7002-4DC4-B5E0-A18356298A11}"/>
              </a:ext>
            </a:extLst>
          </p:cNvPr>
          <p:cNvSpPr>
            <a:spLocks noGrp="1"/>
          </p:cNvSpPr>
          <p:nvPr>
            <p:ph type="title"/>
          </p:nvPr>
        </p:nvSpPr>
        <p:spPr/>
        <p:txBody>
          <a:bodyPr/>
          <a:lstStyle/>
          <a:p>
            <a:r>
              <a:rPr lang="en-US" altLang="zh-CN" dirty="0"/>
              <a:t>Proof</a:t>
            </a:r>
            <a:endParaRPr lang="zh-CN" altLang="en-US" dirty="0"/>
          </a:p>
        </p:txBody>
      </p:sp>
      <p:pic>
        <p:nvPicPr>
          <p:cNvPr id="5" name="内容占位符 4">
            <a:extLst>
              <a:ext uri="{FF2B5EF4-FFF2-40B4-BE49-F238E27FC236}">
                <a16:creationId xmlns:a16="http://schemas.microsoft.com/office/drawing/2014/main" id="{8974D84C-2530-452D-A8B8-97036DDB06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47" y="2183523"/>
            <a:ext cx="8988705" cy="2490953"/>
          </a:xfrm>
        </p:spPr>
      </p:pic>
    </p:spTree>
    <p:extLst>
      <p:ext uri="{BB962C8B-B14F-4D97-AF65-F5344CB8AC3E}">
        <p14:creationId xmlns:p14="http://schemas.microsoft.com/office/powerpoint/2010/main" val="390268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2B564-DBFA-44DC-A959-2AAE321D5138}"/>
              </a:ext>
            </a:extLst>
          </p:cNvPr>
          <p:cNvSpPr>
            <a:spLocks noGrp="1"/>
          </p:cNvSpPr>
          <p:nvPr>
            <p:ph type="title"/>
          </p:nvPr>
        </p:nvSpPr>
        <p:spPr/>
        <p:txBody>
          <a:bodyPr/>
          <a:lstStyle/>
          <a:p>
            <a:r>
              <a:rPr lang="en-US" altLang="zh-CN" dirty="0"/>
              <a:t>What is MA-AIRL?</a:t>
            </a:r>
            <a:endParaRPr lang="zh-CN" altLang="en-US" dirty="0"/>
          </a:p>
        </p:txBody>
      </p:sp>
      <p:sp>
        <p:nvSpPr>
          <p:cNvPr id="3" name="内容占位符 2">
            <a:extLst>
              <a:ext uri="{FF2B5EF4-FFF2-40B4-BE49-F238E27FC236}">
                <a16:creationId xmlns:a16="http://schemas.microsoft.com/office/drawing/2014/main" id="{17B1745C-EE59-49D6-8CC7-C7F133A0D715}"/>
              </a:ext>
            </a:extLst>
          </p:cNvPr>
          <p:cNvSpPr>
            <a:spLocks noGrp="1"/>
          </p:cNvSpPr>
          <p:nvPr>
            <p:ph idx="1"/>
          </p:nvPr>
        </p:nvSpPr>
        <p:spPr>
          <a:xfrm>
            <a:off x="946404" y="1828801"/>
            <a:ext cx="6446520" cy="4351337"/>
          </a:xfrm>
        </p:spPr>
        <p:txBody>
          <a:bodyPr/>
          <a:lstStyle/>
          <a:p>
            <a:pPr>
              <a:lnSpc>
                <a:spcPct val="150000"/>
              </a:lnSpc>
            </a:pPr>
            <a:r>
              <a:rPr lang="en-US" altLang="zh-CN" dirty="0"/>
              <a:t>MA-AIRL is a new framework for </a:t>
            </a:r>
            <a:r>
              <a:rPr lang="en-US" altLang="zh-CN" b="1" dirty="0">
                <a:solidFill>
                  <a:srgbClr val="FFFF00"/>
                </a:solidFill>
              </a:rPr>
              <a:t>multi-agent IRL</a:t>
            </a:r>
          </a:p>
          <a:p>
            <a:pPr>
              <a:lnSpc>
                <a:spcPct val="150000"/>
              </a:lnSpc>
            </a:pPr>
            <a:r>
              <a:rPr lang="en-US" altLang="zh-CN" dirty="0"/>
              <a:t>The algorithm is based on </a:t>
            </a:r>
            <a:r>
              <a:rPr lang="en-US" altLang="zh-CN" dirty="0">
                <a:solidFill>
                  <a:srgbClr val="FFFF00"/>
                </a:solidFill>
              </a:rPr>
              <a:t>LSBRE </a:t>
            </a:r>
            <a:r>
              <a:rPr lang="en-US" altLang="zh-CN" dirty="0"/>
              <a:t>within an </a:t>
            </a:r>
            <a:r>
              <a:rPr lang="en-US" altLang="zh-CN" dirty="0">
                <a:solidFill>
                  <a:srgbClr val="FFFF00"/>
                </a:solidFill>
              </a:rPr>
              <a:t>adversarial learning </a:t>
            </a:r>
            <a:r>
              <a:rPr lang="en-US" altLang="zh-CN" dirty="0"/>
              <a:t>framework (with </a:t>
            </a:r>
            <a:r>
              <a:rPr lang="en-US" altLang="zh-CN" dirty="0">
                <a:solidFill>
                  <a:srgbClr val="FFFF00"/>
                </a:solidFill>
              </a:rPr>
              <a:t>reward shaping</a:t>
            </a:r>
            <a:r>
              <a:rPr lang="en-US" altLang="zh-CN" dirty="0"/>
              <a:t>).</a:t>
            </a:r>
          </a:p>
          <a:p>
            <a:pPr>
              <a:lnSpc>
                <a:spcPct val="150000"/>
              </a:lnSpc>
            </a:pPr>
            <a:r>
              <a:rPr lang="en-US" altLang="zh-CN" dirty="0"/>
              <a:t>The author claims that it can solve Markov games with </a:t>
            </a:r>
            <a:r>
              <a:rPr lang="en-US" altLang="zh-CN" dirty="0">
                <a:solidFill>
                  <a:srgbClr val="FFFF00"/>
                </a:solidFill>
              </a:rPr>
              <a:t>high-dimensional</a:t>
            </a:r>
            <a:r>
              <a:rPr lang="en-US" altLang="zh-CN" dirty="0"/>
              <a:t> </a:t>
            </a:r>
            <a:r>
              <a:rPr lang="en-US" altLang="zh-CN" dirty="0">
                <a:solidFill>
                  <a:srgbClr val="FFFF00"/>
                </a:solidFill>
              </a:rPr>
              <a:t>continuous</a:t>
            </a:r>
            <a:r>
              <a:rPr lang="en-US" altLang="zh-CN" dirty="0"/>
              <a:t> state-action space and </a:t>
            </a:r>
            <a:r>
              <a:rPr lang="en-US" altLang="zh-CN" dirty="0">
                <a:solidFill>
                  <a:srgbClr val="FFFF00"/>
                </a:solidFill>
              </a:rPr>
              <a:t>unknown dynamics</a:t>
            </a:r>
            <a:r>
              <a:rPr lang="en-US" altLang="zh-CN" dirty="0"/>
              <a:t>. </a:t>
            </a:r>
          </a:p>
          <a:p>
            <a:pPr>
              <a:lnSpc>
                <a:spcPct val="150000"/>
              </a:lnSpc>
            </a:pPr>
            <a:r>
              <a:rPr lang="en-US" altLang="zh-CN" dirty="0"/>
              <a:t>It outperforms MA-GAIL in experiments.</a:t>
            </a:r>
            <a:endParaRPr lang="zh-CN" altLang="en-US" dirty="0"/>
          </a:p>
        </p:txBody>
      </p:sp>
    </p:spTree>
    <p:extLst>
      <p:ext uri="{BB962C8B-B14F-4D97-AF65-F5344CB8AC3E}">
        <p14:creationId xmlns:p14="http://schemas.microsoft.com/office/powerpoint/2010/main" val="320130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144AE-E662-4841-974D-FC34F7948C1A}"/>
              </a:ext>
            </a:extLst>
          </p:cNvPr>
          <p:cNvSpPr>
            <a:spLocks noGrp="1"/>
          </p:cNvSpPr>
          <p:nvPr>
            <p:ph type="title"/>
          </p:nvPr>
        </p:nvSpPr>
        <p:spPr/>
        <p:txBody>
          <a:bodyPr/>
          <a:lstStyle/>
          <a:p>
            <a:r>
              <a:rPr lang="en-US" altLang="zh-CN" dirty="0"/>
              <a:t>From LSBRE to MA-AIRL</a:t>
            </a:r>
            <a:endParaRPr lang="zh-CN" altLang="en-US" dirty="0"/>
          </a:p>
        </p:txBody>
      </p:sp>
      <p:sp>
        <p:nvSpPr>
          <p:cNvPr id="3" name="内容占位符 2">
            <a:extLst>
              <a:ext uri="{FF2B5EF4-FFF2-40B4-BE49-F238E27FC236}">
                <a16:creationId xmlns:a16="http://schemas.microsoft.com/office/drawing/2014/main" id="{B31B547D-649B-4129-A95D-C1ACB2B89730}"/>
              </a:ext>
            </a:extLst>
          </p:cNvPr>
          <p:cNvSpPr>
            <a:spLocks noGrp="1"/>
          </p:cNvSpPr>
          <p:nvPr>
            <p:ph idx="1"/>
          </p:nvPr>
        </p:nvSpPr>
        <p:spPr>
          <a:xfrm>
            <a:off x="946404" y="1828801"/>
            <a:ext cx="6446520" cy="5029199"/>
          </a:xfrm>
        </p:spPr>
        <p:txBody>
          <a:bodyPr>
            <a:normAutofit/>
          </a:bodyPr>
          <a:lstStyle/>
          <a:p>
            <a:pPr>
              <a:lnSpc>
                <a:spcPct val="150000"/>
              </a:lnSpc>
            </a:pPr>
            <a:r>
              <a:rPr lang="en-US" altLang="zh-CN" dirty="0"/>
              <a:t>We assume that the </a:t>
            </a:r>
            <a:r>
              <a:rPr lang="en-US" altLang="zh-CN" dirty="0">
                <a:solidFill>
                  <a:srgbClr val="FFFF00"/>
                </a:solidFill>
              </a:rPr>
              <a:t>expert policies form a unique LSBRE under some unknown reward functions</a:t>
            </a:r>
          </a:p>
          <a:p>
            <a:pPr>
              <a:lnSpc>
                <a:spcPct val="150000"/>
              </a:lnSpc>
            </a:pPr>
            <a:r>
              <a:rPr lang="en-US" altLang="zh-CN" dirty="0"/>
              <a:t>Rationalize the demonstrations by </a:t>
            </a:r>
            <a:r>
              <a:rPr lang="en-US" altLang="zh-CN" dirty="0">
                <a:solidFill>
                  <a:srgbClr val="FFFF00"/>
                </a:solidFill>
              </a:rPr>
              <a:t>maximizing the likelihood </a:t>
            </a:r>
            <a:r>
              <a:rPr lang="en-US" altLang="zh-CN" dirty="0" err="1">
                <a:solidFill>
                  <a:srgbClr val="FFFF00"/>
                </a:solidFill>
              </a:rPr>
              <a:t>w.r.t.</a:t>
            </a:r>
            <a:r>
              <a:rPr lang="en-US" altLang="zh-CN" dirty="0">
                <a:solidFill>
                  <a:srgbClr val="FFFF00"/>
                </a:solidFill>
              </a:rPr>
              <a:t> LSBRE stationary distribution</a:t>
            </a:r>
          </a:p>
          <a:p>
            <a:pPr>
              <a:lnSpc>
                <a:spcPct val="150000"/>
              </a:lnSpc>
            </a:pPr>
            <a:endParaRPr lang="en-US" altLang="zh-CN" dirty="0"/>
          </a:p>
          <a:p>
            <a:pPr marL="0" indent="0">
              <a:lnSpc>
                <a:spcPct val="150000"/>
              </a:lnSpc>
              <a:buNone/>
            </a:pPr>
            <a:endParaRPr lang="en-US" altLang="zh-CN" dirty="0"/>
          </a:p>
          <a:p>
            <a:pPr>
              <a:lnSpc>
                <a:spcPct val="150000"/>
              </a:lnSpc>
            </a:pPr>
            <a:endParaRPr lang="en-US" altLang="zh-CN" dirty="0"/>
          </a:p>
          <a:p>
            <a:pPr>
              <a:lnSpc>
                <a:spcPct val="150000"/>
              </a:lnSpc>
            </a:pPr>
            <a:r>
              <a:rPr lang="en-US" altLang="zh-CN" dirty="0"/>
              <a:t>Our goal is                                               </a:t>
            </a:r>
          </a:p>
          <a:p>
            <a:endParaRPr lang="en-US" altLang="zh-CN" dirty="0"/>
          </a:p>
          <a:p>
            <a:endParaRPr lang="zh-CN" altLang="en-US" dirty="0"/>
          </a:p>
        </p:txBody>
      </p:sp>
      <p:pic>
        <p:nvPicPr>
          <p:cNvPr id="5" name="图片 4">
            <a:extLst>
              <a:ext uri="{FF2B5EF4-FFF2-40B4-BE49-F238E27FC236}">
                <a16:creationId xmlns:a16="http://schemas.microsoft.com/office/drawing/2014/main" id="{77213399-B8CC-48FB-A8EE-443D18B5DEA9}"/>
              </a:ext>
            </a:extLst>
          </p:cNvPr>
          <p:cNvPicPr>
            <a:picLocks noChangeAspect="1"/>
          </p:cNvPicPr>
          <p:nvPr/>
        </p:nvPicPr>
        <p:blipFill>
          <a:blip r:embed="rId3"/>
          <a:stretch>
            <a:fillRect/>
          </a:stretch>
        </p:blipFill>
        <p:spPr>
          <a:xfrm>
            <a:off x="2535355" y="3692189"/>
            <a:ext cx="4517165" cy="1843940"/>
          </a:xfrm>
          <a:prstGeom prst="rect">
            <a:avLst/>
          </a:prstGeom>
        </p:spPr>
      </p:pic>
      <p:pic>
        <p:nvPicPr>
          <p:cNvPr id="6" name="图片 5">
            <a:extLst>
              <a:ext uri="{FF2B5EF4-FFF2-40B4-BE49-F238E27FC236}">
                <a16:creationId xmlns:a16="http://schemas.microsoft.com/office/drawing/2014/main" id="{C30A29F4-181F-4B3B-89AD-5303902506E0}"/>
              </a:ext>
            </a:extLst>
          </p:cNvPr>
          <p:cNvPicPr>
            <a:picLocks noChangeAspect="1"/>
          </p:cNvPicPr>
          <p:nvPr/>
        </p:nvPicPr>
        <p:blipFill>
          <a:blip r:embed="rId4"/>
          <a:stretch>
            <a:fillRect/>
          </a:stretch>
        </p:blipFill>
        <p:spPr>
          <a:xfrm>
            <a:off x="2535356" y="5673608"/>
            <a:ext cx="2828925" cy="762000"/>
          </a:xfrm>
          <a:prstGeom prst="rect">
            <a:avLst/>
          </a:prstGeom>
        </p:spPr>
      </p:pic>
    </p:spTree>
    <p:extLst>
      <p:ext uri="{BB962C8B-B14F-4D97-AF65-F5344CB8AC3E}">
        <p14:creationId xmlns:p14="http://schemas.microsoft.com/office/powerpoint/2010/main" val="36146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CAFA0-EDA3-48B1-85C1-007F0BFB08DA}"/>
              </a:ext>
            </a:extLst>
          </p:cNvPr>
          <p:cNvSpPr>
            <a:spLocks noGrp="1"/>
          </p:cNvSpPr>
          <p:nvPr>
            <p:ph type="title"/>
          </p:nvPr>
        </p:nvSpPr>
        <p:spPr/>
        <p:txBody>
          <a:bodyPr/>
          <a:lstStyle/>
          <a:p>
            <a:r>
              <a:rPr lang="en-US" altLang="zh-CN" dirty="0"/>
              <a:t>From LSBRE to MA-AIRL</a:t>
            </a:r>
            <a:endParaRPr lang="zh-CN" altLang="en-US" dirty="0"/>
          </a:p>
        </p:txBody>
      </p:sp>
      <p:sp>
        <p:nvSpPr>
          <p:cNvPr id="3" name="内容占位符 2">
            <a:extLst>
              <a:ext uri="{FF2B5EF4-FFF2-40B4-BE49-F238E27FC236}">
                <a16:creationId xmlns:a16="http://schemas.microsoft.com/office/drawing/2014/main" id="{6231BF26-B709-43DD-98FC-94A77D149416}"/>
              </a:ext>
            </a:extLst>
          </p:cNvPr>
          <p:cNvSpPr>
            <a:spLocks noGrp="1"/>
          </p:cNvSpPr>
          <p:nvPr>
            <p:ph idx="1"/>
          </p:nvPr>
        </p:nvSpPr>
        <p:spPr/>
        <p:txBody>
          <a:bodyPr/>
          <a:lstStyle/>
          <a:p>
            <a:r>
              <a:rPr lang="en-US" altLang="zh-CN" dirty="0"/>
              <a:t>Our goal is                                              (8)</a:t>
            </a:r>
          </a:p>
          <a:p>
            <a:endParaRPr lang="en-US" altLang="zh-CN" dirty="0"/>
          </a:p>
          <a:p>
            <a:r>
              <a:rPr lang="en-US" altLang="zh-CN" dirty="0"/>
              <a:t>yet it is hard to optimize since we have </a:t>
            </a:r>
            <a:r>
              <a:rPr lang="en-US" altLang="zh-CN" dirty="0">
                <a:solidFill>
                  <a:srgbClr val="FFFF00"/>
                </a:solidFill>
              </a:rPr>
              <a:t>no closed form of stationary joint policy</a:t>
            </a:r>
            <a:r>
              <a:rPr lang="en-US" altLang="zh-CN" dirty="0"/>
              <a:t> satisfying LSBRE</a:t>
            </a:r>
          </a:p>
          <a:p>
            <a:r>
              <a:rPr lang="en-US" altLang="zh-CN" dirty="0"/>
              <a:t>Therefore we </a:t>
            </a:r>
            <a:r>
              <a:rPr lang="en-US" altLang="zh-CN" dirty="0">
                <a:solidFill>
                  <a:srgbClr val="FFFF00"/>
                </a:solidFill>
              </a:rPr>
              <a:t>approximate the joint likelihood </a:t>
            </a:r>
            <a:r>
              <a:rPr lang="zh-CN" altLang="en-US" dirty="0">
                <a:solidFill>
                  <a:srgbClr val="FFFF00"/>
                </a:solidFill>
              </a:rPr>
              <a:t>               </a:t>
            </a:r>
            <a:r>
              <a:rPr lang="en-US" altLang="zh-CN" dirty="0">
                <a:solidFill>
                  <a:srgbClr val="FFFF00"/>
                </a:solidFill>
              </a:rPr>
              <a:t>with a product of the conditionals</a:t>
            </a:r>
          </a:p>
          <a:p>
            <a:r>
              <a:rPr lang="en-US" altLang="zh-CN" dirty="0"/>
              <a:t>This is called </a:t>
            </a:r>
            <a:r>
              <a:rPr lang="en-US" altLang="zh-CN" dirty="0">
                <a:solidFill>
                  <a:srgbClr val="FFFF00"/>
                </a:solidFill>
              </a:rPr>
              <a:t>pseudolikelihood,</a:t>
            </a:r>
            <a:r>
              <a:rPr lang="zh-CN" altLang="en-US" dirty="0">
                <a:solidFill>
                  <a:srgbClr val="FFFF00"/>
                </a:solidFill>
              </a:rPr>
              <a:t> </a:t>
            </a:r>
            <a:r>
              <a:rPr lang="en-US" altLang="zh-CN" dirty="0"/>
              <a:t>and</a:t>
            </a:r>
            <a:r>
              <a:rPr lang="zh-CN" altLang="en-US" dirty="0"/>
              <a:t> </a:t>
            </a:r>
            <a:r>
              <a:rPr lang="en-US" altLang="zh-CN" dirty="0"/>
              <a:t>is</a:t>
            </a:r>
            <a:r>
              <a:rPr lang="zh-CN" altLang="en-US" dirty="0"/>
              <a:t> </a:t>
            </a:r>
            <a:r>
              <a:rPr lang="en-US" altLang="zh-CN" dirty="0"/>
              <a:t>used</a:t>
            </a:r>
            <a:r>
              <a:rPr lang="zh-CN" altLang="en-US" dirty="0"/>
              <a:t> </a:t>
            </a:r>
            <a:r>
              <a:rPr lang="en-US" altLang="zh-CN" dirty="0"/>
              <a:t>with</a:t>
            </a:r>
            <a:r>
              <a:rPr lang="zh-CN" altLang="en-US" dirty="0"/>
              <a:t> </a:t>
            </a:r>
            <a:r>
              <a:rPr lang="en-US" altLang="zh-CN" dirty="0"/>
              <a:t>theorem 2</a:t>
            </a:r>
          </a:p>
        </p:txBody>
      </p:sp>
      <p:pic>
        <p:nvPicPr>
          <p:cNvPr id="6" name="图片 5">
            <a:extLst>
              <a:ext uri="{FF2B5EF4-FFF2-40B4-BE49-F238E27FC236}">
                <a16:creationId xmlns:a16="http://schemas.microsoft.com/office/drawing/2014/main" id="{C00EA064-1061-4D67-A5C8-337960CA385F}"/>
              </a:ext>
            </a:extLst>
          </p:cNvPr>
          <p:cNvPicPr>
            <a:picLocks noChangeAspect="1"/>
          </p:cNvPicPr>
          <p:nvPr/>
        </p:nvPicPr>
        <p:blipFill>
          <a:blip r:embed="rId3"/>
          <a:stretch>
            <a:fillRect/>
          </a:stretch>
        </p:blipFill>
        <p:spPr>
          <a:xfrm>
            <a:off x="2523781" y="1691322"/>
            <a:ext cx="2828925" cy="762000"/>
          </a:xfrm>
          <a:prstGeom prst="rect">
            <a:avLst/>
          </a:prstGeom>
        </p:spPr>
      </p:pic>
      <p:pic>
        <p:nvPicPr>
          <p:cNvPr id="7" name="图片 6">
            <a:extLst>
              <a:ext uri="{FF2B5EF4-FFF2-40B4-BE49-F238E27FC236}">
                <a16:creationId xmlns:a16="http://schemas.microsoft.com/office/drawing/2014/main" id="{E5919951-AA5B-4D47-AD1F-F4B6A16DB33F}"/>
              </a:ext>
            </a:extLst>
          </p:cNvPr>
          <p:cNvPicPr>
            <a:picLocks noChangeAspect="1"/>
          </p:cNvPicPr>
          <p:nvPr/>
        </p:nvPicPr>
        <p:blipFill>
          <a:blip r:embed="rId4"/>
          <a:stretch>
            <a:fillRect/>
          </a:stretch>
        </p:blipFill>
        <p:spPr>
          <a:xfrm>
            <a:off x="6188855" y="3406331"/>
            <a:ext cx="1204069" cy="389194"/>
          </a:xfrm>
          <a:prstGeom prst="rect">
            <a:avLst/>
          </a:prstGeom>
        </p:spPr>
      </p:pic>
      <p:pic>
        <p:nvPicPr>
          <p:cNvPr id="8" name="图片 7">
            <a:extLst>
              <a:ext uri="{FF2B5EF4-FFF2-40B4-BE49-F238E27FC236}">
                <a16:creationId xmlns:a16="http://schemas.microsoft.com/office/drawing/2014/main" id="{5B660F42-E1FE-4AB9-8661-7B4E624192DB}"/>
              </a:ext>
            </a:extLst>
          </p:cNvPr>
          <p:cNvPicPr>
            <a:picLocks noChangeAspect="1"/>
          </p:cNvPicPr>
          <p:nvPr/>
        </p:nvPicPr>
        <p:blipFill>
          <a:blip r:embed="rId5"/>
          <a:stretch>
            <a:fillRect/>
          </a:stretch>
        </p:blipFill>
        <p:spPr>
          <a:xfrm>
            <a:off x="4920627" y="3840892"/>
            <a:ext cx="1956619" cy="304800"/>
          </a:xfrm>
          <a:prstGeom prst="rect">
            <a:avLst/>
          </a:prstGeom>
        </p:spPr>
      </p:pic>
    </p:spTree>
    <p:extLst>
      <p:ext uri="{BB962C8B-B14F-4D97-AF65-F5344CB8AC3E}">
        <p14:creationId xmlns:p14="http://schemas.microsoft.com/office/powerpoint/2010/main" val="405211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99360-3BF2-4C12-8072-58904D248667}"/>
              </a:ext>
            </a:extLst>
          </p:cNvPr>
          <p:cNvSpPr>
            <a:spLocks noGrp="1"/>
          </p:cNvSpPr>
          <p:nvPr>
            <p:ph type="title"/>
          </p:nvPr>
        </p:nvSpPr>
        <p:spPr/>
        <p:txBody>
          <a:bodyPr/>
          <a:lstStyle/>
          <a:p>
            <a:r>
              <a:rPr lang="en-US" altLang="zh-CN" dirty="0"/>
              <a:t>From LSBRE to MA-AIRL</a:t>
            </a:r>
            <a:endParaRPr lang="zh-CN" altLang="en-US" dirty="0"/>
          </a:p>
        </p:txBody>
      </p:sp>
      <p:sp>
        <p:nvSpPr>
          <p:cNvPr id="3" name="内容占位符 2">
            <a:extLst>
              <a:ext uri="{FF2B5EF4-FFF2-40B4-BE49-F238E27FC236}">
                <a16:creationId xmlns:a16="http://schemas.microsoft.com/office/drawing/2014/main" id="{DAFBCBAC-735E-4A57-91A1-BCA77EB481D1}"/>
              </a:ext>
            </a:extLst>
          </p:cNvPr>
          <p:cNvSpPr>
            <a:spLocks noGrp="1"/>
          </p:cNvSpPr>
          <p:nvPr>
            <p:ph idx="1"/>
          </p:nvPr>
        </p:nvSpPr>
        <p:spPr/>
        <p:txBody>
          <a:bodyPr/>
          <a:lstStyle/>
          <a:p>
            <a:r>
              <a:rPr lang="en-US" altLang="zh-CN" dirty="0"/>
              <a:t> </a:t>
            </a:r>
            <a:endParaRPr lang="zh-CN" altLang="en-US" dirty="0"/>
          </a:p>
        </p:txBody>
      </p:sp>
      <p:pic>
        <p:nvPicPr>
          <p:cNvPr id="4" name="图片 3">
            <a:extLst>
              <a:ext uri="{FF2B5EF4-FFF2-40B4-BE49-F238E27FC236}">
                <a16:creationId xmlns:a16="http://schemas.microsoft.com/office/drawing/2014/main" id="{8029C432-6AE0-4E4C-AC0E-3294147465AA}"/>
              </a:ext>
            </a:extLst>
          </p:cNvPr>
          <p:cNvPicPr>
            <a:picLocks noChangeAspect="1"/>
          </p:cNvPicPr>
          <p:nvPr/>
        </p:nvPicPr>
        <p:blipFill>
          <a:blip r:embed="rId3"/>
          <a:stretch>
            <a:fillRect/>
          </a:stretch>
        </p:blipFill>
        <p:spPr>
          <a:xfrm>
            <a:off x="1751076" y="1685926"/>
            <a:ext cx="5476875" cy="3095625"/>
          </a:xfrm>
          <a:prstGeom prst="rect">
            <a:avLst/>
          </a:prstGeom>
        </p:spPr>
      </p:pic>
      <p:pic>
        <p:nvPicPr>
          <p:cNvPr id="6" name="图片 5">
            <a:extLst>
              <a:ext uri="{FF2B5EF4-FFF2-40B4-BE49-F238E27FC236}">
                <a16:creationId xmlns:a16="http://schemas.microsoft.com/office/drawing/2014/main" id="{2554489B-3296-42D8-AEEC-92690E23BE62}"/>
              </a:ext>
            </a:extLst>
          </p:cNvPr>
          <p:cNvPicPr>
            <a:picLocks noChangeAspect="1"/>
          </p:cNvPicPr>
          <p:nvPr/>
        </p:nvPicPr>
        <p:blipFill>
          <a:blip r:embed="rId4"/>
          <a:stretch>
            <a:fillRect/>
          </a:stretch>
        </p:blipFill>
        <p:spPr>
          <a:xfrm>
            <a:off x="1381258" y="4781551"/>
            <a:ext cx="6216510" cy="2099891"/>
          </a:xfrm>
          <a:prstGeom prst="rect">
            <a:avLst/>
          </a:prstGeom>
        </p:spPr>
      </p:pic>
      <p:pic>
        <p:nvPicPr>
          <p:cNvPr id="7" name="图片 6">
            <a:extLst>
              <a:ext uri="{FF2B5EF4-FFF2-40B4-BE49-F238E27FC236}">
                <a16:creationId xmlns:a16="http://schemas.microsoft.com/office/drawing/2014/main" id="{896531EE-5F42-4FFA-897D-F54EFC65D648}"/>
              </a:ext>
            </a:extLst>
          </p:cNvPr>
          <p:cNvPicPr>
            <a:picLocks noChangeAspect="1"/>
          </p:cNvPicPr>
          <p:nvPr/>
        </p:nvPicPr>
        <p:blipFill>
          <a:blip r:embed="rId5"/>
          <a:stretch>
            <a:fillRect/>
          </a:stretch>
        </p:blipFill>
        <p:spPr>
          <a:xfrm>
            <a:off x="2755201" y="222622"/>
            <a:ext cx="2828925" cy="762000"/>
          </a:xfrm>
          <a:prstGeom prst="rect">
            <a:avLst/>
          </a:prstGeom>
        </p:spPr>
      </p:pic>
      <p:sp>
        <p:nvSpPr>
          <p:cNvPr id="8" name="文本框 7">
            <a:extLst>
              <a:ext uri="{FF2B5EF4-FFF2-40B4-BE49-F238E27FC236}">
                <a16:creationId xmlns:a16="http://schemas.microsoft.com/office/drawing/2014/main" id="{FE92D756-F49A-4B47-89E8-CE1D81463465}"/>
              </a:ext>
            </a:extLst>
          </p:cNvPr>
          <p:cNvSpPr txBox="1"/>
          <p:nvPr/>
        </p:nvSpPr>
        <p:spPr>
          <a:xfrm>
            <a:off x="5584126" y="418956"/>
            <a:ext cx="774571" cy="369332"/>
          </a:xfrm>
          <a:prstGeom prst="rect">
            <a:avLst/>
          </a:prstGeom>
          <a:noFill/>
        </p:spPr>
        <p:txBody>
          <a:bodyPr wrap="none" rtlCol="0">
            <a:spAutoFit/>
          </a:bodyPr>
          <a:lstStyle/>
          <a:p>
            <a:r>
              <a:rPr lang="zh-CN" altLang="en-US" dirty="0"/>
              <a:t>（</a:t>
            </a:r>
            <a:r>
              <a:rPr lang="en-US" altLang="zh-CN" dirty="0"/>
              <a:t>8</a:t>
            </a:r>
            <a:r>
              <a:rPr lang="zh-CN" altLang="en-US" dirty="0"/>
              <a:t>）</a:t>
            </a:r>
          </a:p>
        </p:txBody>
      </p:sp>
    </p:spTree>
    <p:extLst>
      <p:ext uri="{BB962C8B-B14F-4D97-AF65-F5344CB8AC3E}">
        <p14:creationId xmlns:p14="http://schemas.microsoft.com/office/powerpoint/2010/main" val="380689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0F81B-F486-46B1-9C0A-EF7BDAA8B228}"/>
              </a:ext>
            </a:extLst>
          </p:cNvPr>
          <p:cNvSpPr>
            <a:spLocks noGrp="1"/>
          </p:cNvSpPr>
          <p:nvPr>
            <p:ph type="title"/>
          </p:nvPr>
        </p:nvSpPr>
        <p:spPr/>
        <p:txBody>
          <a:bodyPr/>
          <a:lstStyle/>
          <a:p>
            <a:r>
              <a:rPr lang="en-US" altLang="zh-CN" dirty="0"/>
              <a:t>Proof</a:t>
            </a:r>
            <a:endParaRPr lang="zh-CN" altLang="en-US" dirty="0"/>
          </a:p>
        </p:txBody>
      </p:sp>
      <p:pic>
        <p:nvPicPr>
          <p:cNvPr id="4" name="内容占位符 3">
            <a:extLst>
              <a:ext uri="{FF2B5EF4-FFF2-40B4-BE49-F238E27FC236}">
                <a16:creationId xmlns:a16="http://schemas.microsoft.com/office/drawing/2014/main" id="{856A5171-310D-41FD-9C19-6A2EFBDC08E4}"/>
              </a:ext>
            </a:extLst>
          </p:cNvPr>
          <p:cNvPicPr>
            <a:picLocks noGrp="1" noChangeAspect="1"/>
          </p:cNvPicPr>
          <p:nvPr>
            <p:ph idx="1"/>
          </p:nvPr>
        </p:nvPicPr>
        <p:blipFill>
          <a:blip r:embed="rId4"/>
          <a:stretch>
            <a:fillRect/>
          </a:stretch>
        </p:blipFill>
        <p:spPr>
          <a:xfrm>
            <a:off x="928115" y="1691322"/>
            <a:ext cx="6954243" cy="5182952"/>
          </a:xfrm>
          <a:prstGeom prst="rect">
            <a:avLst/>
          </a:prstGeom>
        </p:spPr>
      </p:pic>
      <p:graphicFrame>
        <p:nvGraphicFramePr>
          <p:cNvPr id="6" name="对象 5">
            <a:extLst>
              <a:ext uri="{FF2B5EF4-FFF2-40B4-BE49-F238E27FC236}">
                <a16:creationId xmlns:a16="http://schemas.microsoft.com/office/drawing/2014/main" id="{6D8E54B7-99EC-4596-8037-925BEC361186}"/>
              </a:ext>
            </a:extLst>
          </p:cNvPr>
          <p:cNvGraphicFramePr>
            <a:graphicFrameLocks noChangeAspect="1"/>
          </p:cNvGraphicFramePr>
          <p:nvPr>
            <p:extLst>
              <p:ext uri="{D42A27DB-BD31-4B8C-83A1-F6EECF244321}">
                <p14:modId xmlns:p14="http://schemas.microsoft.com/office/powerpoint/2010/main" val="2459892621"/>
              </p:ext>
            </p:extLst>
          </p:nvPr>
        </p:nvGraphicFramePr>
        <p:xfrm>
          <a:off x="2517010" y="1257912"/>
          <a:ext cx="4971047" cy="273433"/>
        </p:xfrm>
        <a:graphic>
          <a:graphicData uri="http://schemas.openxmlformats.org/presentationml/2006/ole">
            <mc:AlternateContent xmlns:mc="http://schemas.openxmlformats.org/markup-compatibility/2006">
              <mc:Choice xmlns:v="urn:schemas-microsoft-com:vml" Requires="v">
                <p:oleObj spid="_x0000_s1332" name="BMP 图像" r:id="rId5" imgW="3204360" imgH="176760" progId="Paint.Picture">
                  <p:embed/>
                </p:oleObj>
              </mc:Choice>
              <mc:Fallback>
                <p:oleObj name="BMP 图像" r:id="rId5" imgW="3204360" imgH="176760" progId="Paint.Picture">
                  <p:embed/>
                  <p:pic>
                    <p:nvPicPr>
                      <p:cNvPr id="5" name="对象 4">
                        <a:extLst>
                          <a:ext uri="{FF2B5EF4-FFF2-40B4-BE49-F238E27FC236}">
                            <a16:creationId xmlns:a16="http://schemas.microsoft.com/office/drawing/2014/main" id="{F45E68B6-55D9-433D-AC09-5C9669379A3B}"/>
                          </a:ext>
                        </a:extLst>
                      </p:cNvPr>
                      <p:cNvPicPr/>
                      <p:nvPr/>
                    </p:nvPicPr>
                    <p:blipFill>
                      <a:blip r:embed="rId6"/>
                      <a:stretch>
                        <a:fillRect/>
                      </a:stretch>
                    </p:blipFill>
                    <p:spPr>
                      <a:xfrm>
                        <a:off x="2517010" y="1257912"/>
                        <a:ext cx="4971047" cy="273433"/>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80122FBA-3121-4AD1-9D03-C12A0234E78B}"/>
              </a:ext>
            </a:extLst>
          </p:cNvPr>
          <p:cNvPicPr>
            <a:picLocks noChangeAspect="1"/>
          </p:cNvPicPr>
          <p:nvPr/>
        </p:nvPicPr>
        <p:blipFill>
          <a:blip r:embed="rId7"/>
          <a:stretch>
            <a:fillRect/>
          </a:stretch>
        </p:blipFill>
        <p:spPr>
          <a:xfrm>
            <a:off x="2517010" y="757222"/>
            <a:ext cx="5148435" cy="271319"/>
          </a:xfrm>
          <a:prstGeom prst="rect">
            <a:avLst/>
          </a:prstGeom>
        </p:spPr>
      </p:pic>
    </p:spTree>
    <p:extLst>
      <p:ext uri="{BB962C8B-B14F-4D97-AF65-F5344CB8AC3E}">
        <p14:creationId xmlns:p14="http://schemas.microsoft.com/office/powerpoint/2010/main" val="96325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EA8DD-11EF-4D59-8F57-993576452C7B}"/>
              </a:ext>
            </a:extLst>
          </p:cNvPr>
          <p:cNvSpPr>
            <a:spLocks noGrp="1"/>
          </p:cNvSpPr>
          <p:nvPr>
            <p:ph type="title"/>
          </p:nvPr>
        </p:nvSpPr>
        <p:spPr/>
        <p:txBody>
          <a:bodyPr/>
          <a:lstStyle/>
          <a:p>
            <a:r>
              <a:rPr lang="en-US" altLang="zh-CN" dirty="0"/>
              <a:t>Transforming Goals</a:t>
            </a:r>
            <a:endParaRPr lang="zh-CN" altLang="en-US" dirty="0"/>
          </a:p>
        </p:txBody>
      </p:sp>
      <p:sp>
        <p:nvSpPr>
          <p:cNvPr id="3" name="内容占位符 2">
            <a:extLst>
              <a:ext uri="{FF2B5EF4-FFF2-40B4-BE49-F238E27FC236}">
                <a16:creationId xmlns:a16="http://schemas.microsoft.com/office/drawing/2014/main" id="{2CE0BF41-DCEC-4C16-BDB3-EBF51BFA6329}"/>
              </a:ext>
            </a:extLst>
          </p:cNvPr>
          <p:cNvSpPr>
            <a:spLocks noGrp="1"/>
          </p:cNvSpPr>
          <p:nvPr>
            <p:ph idx="1"/>
          </p:nvPr>
        </p:nvSpPr>
        <p:spPr>
          <a:xfrm>
            <a:off x="946404" y="1828801"/>
            <a:ext cx="6446520" cy="4930814"/>
          </a:xfrm>
        </p:spPr>
        <p:txBody>
          <a:bodyPr/>
          <a:lstStyle/>
          <a:p>
            <a:r>
              <a:rPr lang="en-US" altLang="zh-CN" dirty="0"/>
              <a:t> Our original goal is</a:t>
            </a:r>
          </a:p>
          <a:p>
            <a:endParaRPr lang="en-US" altLang="zh-CN" dirty="0"/>
          </a:p>
          <a:p>
            <a:r>
              <a:rPr lang="en-US" altLang="zh-CN" dirty="0"/>
              <a:t>After theorem 2, the gradient of our alternative goal is</a:t>
            </a:r>
          </a:p>
          <a:p>
            <a:endParaRPr lang="en-US" altLang="zh-CN" dirty="0"/>
          </a:p>
          <a:p>
            <a:pPr>
              <a:lnSpc>
                <a:spcPct val="150000"/>
              </a:lnSpc>
            </a:pPr>
            <a:endParaRPr lang="en-US" altLang="zh-CN" dirty="0"/>
          </a:p>
          <a:p>
            <a:pPr>
              <a:lnSpc>
                <a:spcPct val="150000"/>
              </a:lnSpc>
            </a:pPr>
            <a:r>
              <a:rPr lang="en-US" altLang="zh-CN" dirty="0"/>
              <a:t>Actually, we can instead optimize the following surrogate loss:</a:t>
            </a:r>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D26B35A9-EDAE-414E-880B-F31FF85BD2D7}"/>
              </a:ext>
            </a:extLst>
          </p:cNvPr>
          <p:cNvPicPr>
            <a:picLocks noChangeAspect="1"/>
          </p:cNvPicPr>
          <p:nvPr/>
        </p:nvPicPr>
        <p:blipFill>
          <a:blip r:embed="rId3"/>
          <a:stretch>
            <a:fillRect/>
          </a:stretch>
        </p:blipFill>
        <p:spPr>
          <a:xfrm>
            <a:off x="2078924" y="5293537"/>
            <a:ext cx="4181475" cy="962025"/>
          </a:xfrm>
          <a:prstGeom prst="rect">
            <a:avLst/>
          </a:prstGeom>
        </p:spPr>
      </p:pic>
      <p:pic>
        <p:nvPicPr>
          <p:cNvPr id="6" name="图片 5">
            <a:extLst>
              <a:ext uri="{FF2B5EF4-FFF2-40B4-BE49-F238E27FC236}">
                <a16:creationId xmlns:a16="http://schemas.microsoft.com/office/drawing/2014/main" id="{CBF7858E-67BE-453A-AEAE-A9138BEB3D83}"/>
              </a:ext>
            </a:extLst>
          </p:cNvPr>
          <p:cNvPicPr>
            <a:picLocks noChangeAspect="1"/>
          </p:cNvPicPr>
          <p:nvPr/>
        </p:nvPicPr>
        <p:blipFill>
          <a:blip r:embed="rId4"/>
          <a:stretch>
            <a:fillRect/>
          </a:stretch>
        </p:blipFill>
        <p:spPr>
          <a:xfrm>
            <a:off x="2421825" y="3260413"/>
            <a:ext cx="3495675" cy="895350"/>
          </a:xfrm>
          <a:prstGeom prst="rect">
            <a:avLst/>
          </a:prstGeom>
        </p:spPr>
      </p:pic>
      <p:pic>
        <p:nvPicPr>
          <p:cNvPr id="7" name="图片 6">
            <a:extLst>
              <a:ext uri="{FF2B5EF4-FFF2-40B4-BE49-F238E27FC236}">
                <a16:creationId xmlns:a16="http://schemas.microsoft.com/office/drawing/2014/main" id="{ECDA9834-FB0D-4946-9B97-C5FC9DC7C6C4}"/>
              </a:ext>
            </a:extLst>
          </p:cNvPr>
          <p:cNvPicPr>
            <a:picLocks noChangeAspect="1"/>
          </p:cNvPicPr>
          <p:nvPr/>
        </p:nvPicPr>
        <p:blipFill>
          <a:blip r:embed="rId5"/>
          <a:stretch>
            <a:fillRect/>
          </a:stretch>
        </p:blipFill>
        <p:spPr>
          <a:xfrm>
            <a:off x="3398312" y="1624148"/>
            <a:ext cx="2828925" cy="762000"/>
          </a:xfrm>
          <a:prstGeom prst="rect">
            <a:avLst/>
          </a:prstGeom>
        </p:spPr>
      </p:pic>
    </p:spTree>
    <p:extLst>
      <p:ext uri="{BB962C8B-B14F-4D97-AF65-F5344CB8AC3E}">
        <p14:creationId xmlns:p14="http://schemas.microsoft.com/office/powerpoint/2010/main" val="1321605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05FF8-25CD-49C5-96B4-347BACBD9CEA}"/>
              </a:ext>
            </a:extLst>
          </p:cNvPr>
          <p:cNvSpPr>
            <a:spLocks noGrp="1"/>
          </p:cNvSpPr>
          <p:nvPr>
            <p:ph type="title"/>
          </p:nvPr>
        </p:nvSpPr>
        <p:spPr/>
        <p:txBody>
          <a:bodyPr/>
          <a:lstStyle/>
          <a:p>
            <a:r>
              <a:rPr lang="en-US" altLang="zh-CN" dirty="0"/>
              <a:t>Practical MA-AIRL Framework</a:t>
            </a:r>
            <a:endParaRPr lang="zh-CN" altLang="en-US" dirty="0"/>
          </a:p>
        </p:txBody>
      </p:sp>
      <p:sp>
        <p:nvSpPr>
          <p:cNvPr id="8" name="内容占位符 2">
            <a:extLst>
              <a:ext uri="{FF2B5EF4-FFF2-40B4-BE49-F238E27FC236}">
                <a16:creationId xmlns:a16="http://schemas.microsoft.com/office/drawing/2014/main" id="{994D5382-DBE9-4D44-9575-071F1B93A6A4}"/>
              </a:ext>
            </a:extLst>
          </p:cNvPr>
          <p:cNvSpPr txBox="1">
            <a:spLocks/>
          </p:cNvSpPr>
          <p:nvPr/>
        </p:nvSpPr>
        <p:spPr>
          <a:xfrm>
            <a:off x="1050789" y="1889102"/>
            <a:ext cx="6446520" cy="5029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ltLang="zh-CN" dirty="0"/>
              <a:t>In</a:t>
            </a:r>
            <a:r>
              <a:rPr lang="zh-CN" altLang="en-US" dirty="0"/>
              <a:t> </a:t>
            </a:r>
            <a:r>
              <a:rPr lang="en-US" altLang="zh-CN" dirty="0"/>
              <a:t>MA-AIRL</a:t>
            </a:r>
            <a:r>
              <a:rPr lang="zh-CN" altLang="en-US" dirty="0"/>
              <a:t> </a:t>
            </a:r>
            <a:r>
              <a:rPr lang="en-US" altLang="zh-CN" dirty="0"/>
              <a:t>framework,</a:t>
            </a:r>
            <a:r>
              <a:rPr lang="zh-CN" altLang="en-US" dirty="0"/>
              <a:t> </a:t>
            </a:r>
            <a:r>
              <a:rPr lang="en-US" altLang="zh-CN" dirty="0"/>
              <a:t>we</a:t>
            </a:r>
            <a:r>
              <a:rPr lang="zh-CN" altLang="en-US" dirty="0"/>
              <a:t> </a:t>
            </a:r>
            <a:r>
              <a:rPr lang="en-US" altLang="zh-CN" dirty="0"/>
              <a:t>train</a:t>
            </a:r>
            <a:r>
              <a:rPr lang="zh-CN" altLang="en-US" dirty="0"/>
              <a:t> </a:t>
            </a:r>
            <a:r>
              <a:rPr lang="en-US" altLang="zh-CN" dirty="0">
                <a:solidFill>
                  <a:srgbClr val="FFFF00"/>
                </a:solidFill>
              </a:rPr>
              <a:t>the </a:t>
            </a:r>
            <a:r>
              <a:rPr lang="el-GR" altLang="zh-CN" dirty="0">
                <a:solidFill>
                  <a:srgbClr val="FFFF00"/>
                </a:solidFill>
              </a:rPr>
              <a:t>ω</a:t>
            </a:r>
            <a:r>
              <a:rPr lang="en-US" altLang="zh-CN" dirty="0">
                <a:solidFill>
                  <a:srgbClr val="FFFF00"/>
                </a:solidFill>
              </a:rPr>
              <a:t>-parameterized discriminators</a:t>
            </a:r>
            <a:r>
              <a:rPr lang="en-US" altLang="zh-CN" dirty="0"/>
              <a:t> as</a:t>
            </a:r>
          </a:p>
          <a:p>
            <a:endParaRPr lang="en-US" altLang="zh-CN" dirty="0"/>
          </a:p>
          <a:p>
            <a:endParaRPr lang="en-US" altLang="zh-CN" dirty="0"/>
          </a:p>
          <a:p>
            <a:endParaRPr lang="en-US" altLang="zh-CN" dirty="0"/>
          </a:p>
          <a:p>
            <a:r>
              <a:rPr lang="en-US" altLang="zh-CN" dirty="0"/>
              <a:t>And </a:t>
            </a:r>
            <a:r>
              <a:rPr lang="en-US" altLang="zh-CN" dirty="0">
                <a:solidFill>
                  <a:srgbClr val="FFFF00"/>
                </a:solidFill>
              </a:rPr>
              <a:t>θ-parameterized generators </a:t>
            </a:r>
            <a:r>
              <a:rPr lang="en-US" altLang="zh-CN" dirty="0"/>
              <a:t>as </a:t>
            </a:r>
          </a:p>
          <a:p>
            <a:endParaRPr lang="en-US" altLang="zh-CN" dirty="0"/>
          </a:p>
          <a:p>
            <a:endParaRPr lang="en-US" altLang="zh-CN" dirty="0"/>
          </a:p>
          <a:p>
            <a:endParaRPr lang="en-US" altLang="zh-CN" dirty="0"/>
          </a:p>
          <a:p>
            <a:r>
              <a:rPr lang="en-US" altLang="zh-CN" dirty="0"/>
              <a:t>Intuitively, </a:t>
            </a:r>
            <a:r>
              <a:rPr lang="en-US" altLang="zh-CN" dirty="0" err="1"/>
              <a:t>q_θ</a:t>
            </a:r>
            <a:r>
              <a:rPr lang="en-US" altLang="zh-CN" dirty="0"/>
              <a:t> is trained to minimize the KL divergence between its trajectory distribution</a:t>
            </a:r>
          </a:p>
        </p:txBody>
      </p:sp>
      <p:pic>
        <p:nvPicPr>
          <p:cNvPr id="5" name="内容占位符 4">
            <a:extLst>
              <a:ext uri="{FF2B5EF4-FFF2-40B4-BE49-F238E27FC236}">
                <a16:creationId xmlns:a16="http://schemas.microsoft.com/office/drawing/2014/main" id="{44D45AD7-9117-4F01-918D-7399DC7595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284" y="2560554"/>
            <a:ext cx="3319530" cy="1252508"/>
          </a:xfrm>
        </p:spPr>
      </p:pic>
      <p:pic>
        <p:nvPicPr>
          <p:cNvPr id="7" name="图片 6">
            <a:extLst>
              <a:ext uri="{FF2B5EF4-FFF2-40B4-BE49-F238E27FC236}">
                <a16:creationId xmlns:a16="http://schemas.microsoft.com/office/drawing/2014/main" id="{E043B9C5-6CF3-4764-B82D-8AFD29987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4497" y="4484514"/>
            <a:ext cx="3719104" cy="1313981"/>
          </a:xfrm>
          <a:prstGeom prst="rect">
            <a:avLst/>
          </a:prstGeom>
        </p:spPr>
      </p:pic>
    </p:spTree>
    <p:extLst>
      <p:ext uri="{BB962C8B-B14F-4D97-AF65-F5344CB8AC3E}">
        <p14:creationId xmlns:p14="http://schemas.microsoft.com/office/powerpoint/2010/main" val="6289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8DD93-52A6-4D8E-811F-D9D98CC2251F}"/>
              </a:ext>
            </a:extLst>
          </p:cNvPr>
          <p:cNvSpPr>
            <a:spLocks noGrp="1"/>
          </p:cNvSpPr>
          <p:nvPr>
            <p:ph type="title"/>
          </p:nvPr>
        </p:nvSpPr>
        <p:spPr/>
        <p:txBody>
          <a:bodyPr/>
          <a:lstStyle/>
          <a:p>
            <a:r>
              <a:rPr lang="en-US" altLang="zh-CN" dirty="0"/>
              <a:t>Algorithm</a:t>
            </a:r>
            <a:endParaRPr lang="zh-CN" altLang="en-US" dirty="0"/>
          </a:p>
        </p:txBody>
      </p:sp>
      <p:pic>
        <p:nvPicPr>
          <p:cNvPr id="5" name="内容占位符 4">
            <a:extLst>
              <a:ext uri="{FF2B5EF4-FFF2-40B4-BE49-F238E27FC236}">
                <a16:creationId xmlns:a16="http://schemas.microsoft.com/office/drawing/2014/main" id="{49320291-78D2-4730-9ABB-4661D2AAF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1807" y="1691322"/>
            <a:ext cx="4738674" cy="4974664"/>
          </a:xfrm>
        </p:spPr>
      </p:pic>
      <p:pic>
        <p:nvPicPr>
          <p:cNvPr id="6" name="图片 5">
            <a:extLst>
              <a:ext uri="{FF2B5EF4-FFF2-40B4-BE49-F238E27FC236}">
                <a16:creationId xmlns:a16="http://schemas.microsoft.com/office/drawing/2014/main" id="{DFC154BF-3082-4B44-AAD4-1BADC883F772}"/>
              </a:ext>
            </a:extLst>
          </p:cNvPr>
          <p:cNvPicPr>
            <a:picLocks noChangeAspect="1"/>
          </p:cNvPicPr>
          <p:nvPr/>
        </p:nvPicPr>
        <p:blipFill>
          <a:blip r:embed="rId4"/>
          <a:stretch>
            <a:fillRect/>
          </a:stretch>
        </p:blipFill>
        <p:spPr>
          <a:xfrm>
            <a:off x="7236942" y="2659140"/>
            <a:ext cx="1565535" cy="576776"/>
          </a:xfrm>
          <a:prstGeom prst="rect">
            <a:avLst/>
          </a:prstGeom>
        </p:spPr>
      </p:pic>
    </p:spTree>
    <p:extLst>
      <p:ext uri="{BB962C8B-B14F-4D97-AF65-F5344CB8AC3E}">
        <p14:creationId xmlns:p14="http://schemas.microsoft.com/office/powerpoint/2010/main" val="168667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FE289-C04E-4B7C-B6F4-18FDAA47205C}"/>
              </a:ext>
            </a:extLst>
          </p:cNvPr>
          <p:cNvSpPr>
            <a:spLocks noGrp="1"/>
          </p:cNvSpPr>
          <p:nvPr>
            <p:ph type="title"/>
          </p:nvPr>
        </p:nvSpPr>
        <p:spPr/>
        <p:txBody>
          <a:bodyPr/>
          <a:lstStyle/>
          <a:p>
            <a:r>
              <a:rPr lang="en-US" altLang="zh-CN" dirty="0"/>
              <a:t>Reward Shaping for Solving Ambiguity in MAIRL</a:t>
            </a:r>
            <a:endParaRPr lang="zh-CN" altLang="en-US" dirty="0"/>
          </a:p>
        </p:txBody>
      </p:sp>
      <p:sp>
        <p:nvSpPr>
          <p:cNvPr id="3" name="内容占位符 2">
            <a:extLst>
              <a:ext uri="{FF2B5EF4-FFF2-40B4-BE49-F238E27FC236}">
                <a16:creationId xmlns:a16="http://schemas.microsoft.com/office/drawing/2014/main" id="{61F24D1D-54F1-467D-B4D4-4B48B816386D}"/>
              </a:ext>
            </a:extLst>
          </p:cNvPr>
          <p:cNvSpPr>
            <a:spLocks noGrp="1"/>
          </p:cNvSpPr>
          <p:nvPr>
            <p:ph idx="1"/>
          </p:nvPr>
        </p:nvSpPr>
        <p:spPr/>
        <p:txBody>
          <a:bodyPr/>
          <a:lstStyle/>
          <a:p>
            <a:pPr>
              <a:lnSpc>
                <a:spcPct val="150000"/>
              </a:lnSpc>
            </a:pPr>
            <a:r>
              <a:rPr lang="en-US" altLang="zh-CN" dirty="0"/>
              <a:t>It is proved that in multi-agent systems, </a:t>
            </a:r>
            <a:r>
              <a:rPr lang="en-US" altLang="zh-CN" dirty="0">
                <a:solidFill>
                  <a:srgbClr val="FFFF00"/>
                </a:solidFill>
              </a:rPr>
              <a:t>using the same reward shaping for one or more agents will not alter the set of Nash equilibria.</a:t>
            </a:r>
            <a:endParaRPr lang="zh-CN" altLang="en-US" dirty="0">
              <a:solidFill>
                <a:srgbClr val="FFFF00"/>
              </a:solidFill>
            </a:endParaRPr>
          </a:p>
        </p:txBody>
      </p:sp>
    </p:spTree>
    <p:extLst>
      <p:ext uri="{BB962C8B-B14F-4D97-AF65-F5344CB8AC3E}">
        <p14:creationId xmlns:p14="http://schemas.microsoft.com/office/powerpoint/2010/main" val="279522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EAD98-5628-4324-A0E7-30F6CAB84DA9}"/>
              </a:ext>
            </a:extLst>
          </p:cNvPr>
          <p:cNvSpPr>
            <a:spLocks noGrp="1"/>
          </p:cNvSpPr>
          <p:nvPr>
            <p:ph type="title"/>
          </p:nvPr>
        </p:nvSpPr>
        <p:spPr/>
        <p:txBody>
          <a:bodyPr/>
          <a:lstStyle/>
          <a:p>
            <a:r>
              <a:rPr lang="en-US" altLang="zh-CN" dirty="0"/>
              <a:t>Reward Shaping for Solving Ambiguity in MAIRL</a:t>
            </a:r>
            <a:endParaRPr lang="zh-CN" altLang="en-US" dirty="0"/>
          </a:p>
        </p:txBody>
      </p:sp>
      <p:sp>
        <p:nvSpPr>
          <p:cNvPr id="3" name="内容占位符 2">
            <a:extLst>
              <a:ext uri="{FF2B5EF4-FFF2-40B4-BE49-F238E27FC236}">
                <a16:creationId xmlns:a16="http://schemas.microsoft.com/office/drawing/2014/main" id="{E2A0ADC7-63C9-4871-B60F-EF0541E0082C}"/>
              </a:ext>
            </a:extLst>
          </p:cNvPr>
          <p:cNvSpPr>
            <a:spLocks noGrp="1"/>
          </p:cNvSpPr>
          <p:nvPr>
            <p:ph idx="1"/>
          </p:nvPr>
        </p:nvSpPr>
        <p:spPr>
          <a:xfrm>
            <a:off x="946404" y="1828801"/>
            <a:ext cx="6446520" cy="4906536"/>
          </a:xfrm>
        </p:spPr>
        <p:txBody>
          <a:bodyPr>
            <a:normAutofit fontScale="85000" lnSpcReduction="10000"/>
          </a:bodyPr>
          <a:lstStyle/>
          <a:p>
            <a:pPr marL="0" indent="0">
              <a:lnSpc>
                <a:spcPct val="150000"/>
              </a:lnSpc>
              <a:buNone/>
            </a:pPr>
            <a:r>
              <a:rPr lang="en-US" altLang="zh-CN" dirty="0"/>
              <a:t>We assume that the function in the discriminator which is trained to estimate the recovered reward function has a specific structure:</a:t>
            </a:r>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r>
              <a:rPr lang="en-US" altLang="zh-CN" dirty="0"/>
              <a:t>Where       is a potential function.</a:t>
            </a:r>
          </a:p>
          <a:p>
            <a:pPr marL="0" indent="0">
              <a:lnSpc>
                <a:spcPct val="150000"/>
              </a:lnSpc>
              <a:buNone/>
            </a:pPr>
            <a:r>
              <a:rPr lang="en-US" altLang="zh-CN" dirty="0"/>
              <a:t>It has been shown that </a:t>
            </a:r>
            <a:r>
              <a:rPr lang="en-US" altLang="zh-CN" dirty="0">
                <a:solidFill>
                  <a:srgbClr val="FFFF00"/>
                </a:solidFill>
              </a:rPr>
              <a:t>under suitable assumptions, the function will recover the true reward and value function up to a constant.</a:t>
            </a:r>
          </a:p>
          <a:p>
            <a:pPr marL="0" indent="0">
              <a:lnSpc>
                <a:spcPct val="150000"/>
              </a:lnSpc>
              <a:buNone/>
            </a:pPr>
            <a:r>
              <a:rPr lang="en-US" altLang="zh-CN" dirty="0"/>
              <a:t>In single agent AIRL,</a:t>
            </a:r>
            <a:r>
              <a:rPr lang="zh-CN" altLang="en-US" dirty="0"/>
              <a:t> </a:t>
            </a:r>
            <a:r>
              <a:rPr lang="en-US" altLang="zh-CN" dirty="0"/>
              <a:t>if</a:t>
            </a:r>
            <a:r>
              <a:rPr lang="zh-CN" altLang="en-US" dirty="0"/>
              <a:t> </a:t>
            </a:r>
            <a:r>
              <a:rPr lang="en-US" altLang="zh-CN" dirty="0"/>
              <a:t>MDP</a:t>
            </a:r>
            <a:r>
              <a:rPr lang="zh-CN" altLang="en-US" dirty="0"/>
              <a:t> </a:t>
            </a:r>
            <a:r>
              <a:rPr lang="en-US" altLang="zh-CN" dirty="0"/>
              <a:t>is</a:t>
            </a:r>
            <a:r>
              <a:rPr lang="zh-CN" altLang="en-US" dirty="0"/>
              <a:t> </a:t>
            </a:r>
            <a:r>
              <a:rPr lang="en-US" altLang="zh-CN" dirty="0"/>
              <a:t>deterministic</a:t>
            </a:r>
            <a:r>
              <a:rPr lang="zh-CN" altLang="en-US" dirty="0"/>
              <a:t> </a:t>
            </a:r>
            <a:r>
              <a:rPr lang="en-US" altLang="zh-CN" dirty="0"/>
              <a:t>and</a:t>
            </a:r>
            <a:r>
              <a:rPr lang="zh-CN" altLang="en-US" dirty="0"/>
              <a:t> </a:t>
            </a:r>
            <a:r>
              <a:rPr lang="en-US" altLang="zh-CN" dirty="0"/>
              <a:t>reward is only related with states, then       will be value function and                     will be advantage.</a:t>
            </a:r>
          </a:p>
          <a:p>
            <a:pPr marL="0" indent="0">
              <a:buNone/>
            </a:pPr>
            <a:endParaRPr lang="en-US" altLang="zh-CN" dirty="0">
              <a:solidFill>
                <a:srgbClr val="FFFF00"/>
              </a:solidFill>
            </a:endParaRPr>
          </a:p>
          <a:p>
            <a:pPr marL="0" indent="0">
              <a:buNone/>
            </a:pPr>
            <a:endParaRPr lang="en-US" altLang="zh-CN" dirty="0">
              <a:solidFill>
                <a:srgbClr val="FFFF00"/>
              </a:solidFill>
            </a:endParaRPr>
          </a:p>
        </p:txBody>
      </p:sp>
      <p:pic>
        <p:nvPicPr>
          <p:cNvPr id="9" name="图片 8">
            <a:extLst>
              <a:ext uri="{FF2B5EF4-FFF2-40B4-BE49-F238E27FC236}">
                <a16:creationId xmlns:a16="http://schemas.microsoft.com/office/drawing/2014/main" id="{4AD7633B-E58A-4907-80E9-96499A0CA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998" y="2871265"/>
            <a:ext cx="5965331" cy="557735"/>
          </a:xfrm>
          <a:prstGeom prst="rect">
            <a:avLst/>
          </a:prstGeom>
        </p:spPr>
      </p:pic>
      <p:pic>
        <p:nvPicPr>
          <p:cNvPr id="11" name="图片 10">
            <a:extLst>
              <a:ext uri="{FF2B5EF4-FFF2-40B4-BE49-F238E27FC236}">
                <a16:creationId xmlns:a16="http://schemas.microsoft.com/office/drawing/2014/main" id="{9DFD7BC4-C7FF-43BB-A258-69E5DE7A2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076" y="3721100"/>
            <a:ext cx="374279" cy="374279"/>
          </a:xfrm>
          <a:prstGeom prst="rect">
            <a:avLst/>
          </a:prstGeom>
        </p:spPr>
      </p:pic>
      <p:pic>
        <p:nvPicPr>
          <p:cNvPr id="7" name="图片 6">
            <a:extLst>
              <a:ext uri="{FF2B5EF4-FFF2-40B4-BE49-F238E27FC236}">
                <a16:creationId xmlns:a16="http://schemas.microsoft.com/office/drawing/2014/main" id="{CB7029BF-D809-4899-8FF9-257AF6B27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922" y="5465727"/>
            <a:ext cx="374279" cy="374279"/>
          </a:xfrm>
          <a:prstGeom prst="rect">
            <a:avLst/>
          </a:prstGeom>
        </p:spPr>
      </p:pic>
      <p:pic>
        <p:nvPicPr>
          <p:cNvPr id="8" name="图片 7">
            <a:extLst>
              <a:ext uri="{FF2B5EF4-FFF2-40B4-BE49-F238E27FC236}">
                <a16:creationId xmlns:a16="http://schemas.microsoft.com/office/drawing/2014/main" id="{ED5FD246-4908-4439-A909-0312EBD139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775" y="5428802"/>
            <a:ext cx="1180554" cy="411204"/>
          </a:xfrm>
          <a:prstGeom prst="rect">
            <a:avLst/>
          </a:prstGeom>
        </p:spPr>
      </p:pic>
    </p:spTree>
    <p:extLst>
      <p:ext uri="{BB962C8B-B14F-4D97-AF65-F5344CB8AC3E}">
        <p14:creationId xmlns:p14="http://schemas.microsoft.com/office/powerpoint/2010/main" val="2046764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9D9C7-1F4A-4179-806A-ECDDDC26CBFD}"/>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BB992C3A-8039-4B5C-B8E0-42DCE8B686F2}"/>
              </a:ext>
            </a:extLst>
          </p:cNvPr>
          <p:cNvSpPr>
            <a:spLocks noGrp="1"/>
          </p:cNvSpPr>
          <p:nvPr>
            <p:ph idx="1"/>
          </p:nvPr>
        </p:nvSpPr>
        <p:spPr/>
        <p:txBody>
          <a:bodyPr/>
          <a:lstStyle/>
          <a:p>
            <a:pPr>
              <a:lnSpc>
                <a:spcPct val="150000"/>
              </a:lnSpc>
            </a:pPr>
            <a:r>
              <a:rPr lang="en-US" altLang="zh-CN" dirty="0"/>
              <a:t>Two tasks for MAIRL: </a:t>
            </a:r>
          </a:p>
          <a:p>
            <a:pPr lvl="1">
              <a:lnSpc>
                <a:spcPct val="150000"/>
              </a:lnSpc>
            </a:pPr>
            <a:r>
              <a:rPr lang="en-US" altLang="zh-CN" dirty="0"/>
              <a:t>Can it recover an expert policy?</a:t>
            </a:r>
          </a:p>
          <a:p>
            <a:pPr lvl="1">
              <a:lnSpc>
                <a:spcPct val="150000"/>
              </a:lnSpc>
            </a:pPr>
            <a:r>
              <a:rPr lang="en-US" altLang="zh-CN" dirty="0"/>
              <a:t>Can it recover underlying reward function?</a:t>
            </a:r>
          </a:p>
          <a:p>
            <a:pPr>
              <a:lnSpc>
                <a:spcPct val="150000"/>
              </a:lnSpc>
            </a:pPr>
            <a:r>
              <a:rPr lang="en-US" altLang="zh-CN" dirty="0"/>
              <a:t>The author uses MA-GAIL as baseline</a:t>
            </a:r>
          </a:p>
          <a:p>
            <a:pPr lvl="1">
              <a:lnSpc>
                <a:spcPct val="150000"/>
              </a:lnSpc>
            </a:pPr>
            <a:r>
              <a:rPr lang="en-US" altLang="zh-CN" dirty="0"/>
              <a:t>MA-GAIL = </a:t>
            </a:r>
            <a:r>
              <a:rPr lang="en-US" altLang="zh-CN" dirty="0" err="1"/>
              <a:t>MaxEnt</a:t>
            </a:r>
            <a:r>
              <a:rPr lang="en-US" altLang="zh-CN" dirty="0"/>
              <a:t> RL + Nash Equilibrium</a:t>
            </a:r>
          </a:p>
          <a:p>
            <a:pPr lvl="1">
              <a:lnSpc>
                <a:spcPct val="150000"/>
              </a:lnSpc>
            </a:pPr>
            <a:r>
              <a:rPr lang="en-US" altLang="zh-CN" dirty="0"/>
              <a:t>MA-AIRL = </a:t>
            </a:r>
            <a:r>
              <a:rPr lang="en-US" altLang="zh-CN" dirty="0" err="1"/>
              <a:t>MaxEnt</a:t>
            </a:r>
            <a:r>
              <a:rPr lang="en-US" altLang="zh-CN" dirty="0"/>
              <a:t> RL + LSBRE</a:t>
            </a:r>
            <a:r>
              <a:rPr lang="en-US" altLang="zh-CN" dirty="0">
                <a:solidFill>
                  <a:schemeClr val="tx1"/>
                </a:solidFill>
              </a:rPr>
              <a:t>(logistic stochastic best response equilibrium)   </a:t>
            </a:r>
          </a:p>
          <a:p>
            <a:pPr>
              <a:lnSpc>
                <a:spcPct val="150000"/>
              </a:lnSpc>
            </a:pPr>
            <a:r>
              <a:rPr lang="en-US" altLang="zh-CN" dirty="0"/>
              <a:t>Three scenarios: cooperative navigation, cooperative communication and competitive keep-away in MADDPG</a:t>
            </a:r>
            <a:endParaRPr lang="en-US" altLang="zh-CN" dirty="0">
              <a:solidFill>
                <a:schemeClr val="tx1"/>
              </a:solidFill>
            </a:endParaRPr>
          </a:p>
          <a:p>
            <a:pPr lvl="1"/>
            <a:endParaRPr lang="en-US" altLang="zh-CN" dirty="0">
              <a:solidFill>
                <a:schemeClr val="tx1"/>
              </a:solidFill>
            </a:endParaRPr>
          </a:p>
        </p:txBody>
      </p:sp>
    </p:spTree>
    <p:extLst>
      <p:ext uri="{BB962C8B-B14F-4D97-AF65-F5344CB8AC3E}">
        <p14:creationId xmlns:p14="http://schemas.microsoft.com/office/powerpoint/2010/main" val="314974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4CA19-6E22-48D1-B9C5-959D1E108236}"/>
              </a:ext>
            </a:extLst>
          </p:cNvPr>
          <p:cNvSpPr>
            <a:spLocks noGrp="1"/>
          </p:cNvSpPr>
          <p:nvPr>
            <p:ph type="title"/>
          </p:nvPr>
        </p:nvSpPr>
        <p:spPr/>
        <p:txBody>
          <a:bodyPr/>
          <a:lstStyle/>
          <a:p>
            <a:r>
              <a:rPr lang="en-US" altLang="zh-CN" dirty="0" err="1"/>
              <a:t>MaxEnt</a:t>
            </a:r>
            <a:r>
              <a:rPr lang="en-US" altLang="zh-CN" dirty="0"/>
              <a:t> IRL</a:t>
            </a:r>
            <a:endParaRPr lang="zh-CN" altLang="en-US" dirty="0"/>
          </a:p>
        </p:txBody>
      </p:sp>
      <p:sp>
        <p:nvSpPr>
          <p:cNvPr id="3" name="内容占位符 2">
            <a:extLst>
              <a:ext uri="{FF2B5EF4-FFF2-40B4-BE49-F238E27FC236}">
                <a16:creationId xmlns:a16="http://schemas.microsoft.com/office/drawing/2014/main" id="{A216005E-2885-4A90-B5C4-684B526CFDE4}"/>
              </a:ext>
            </a:extLst>
          </p:cNvPr>
          <p:cNvSpPr>
            <a:spLocks noGrp="1"/>
          </p:cNvSpPr>
          <p:nvPr>
            <p:ph idx="1"/>
          </p:nvPr>
        </p:nvSpPr>
        <p:spPr>
          <a:xfrm>
            <a:off x="946404" y="1828801"/>
            <a:ext cx="6446520" cy="4930814"/>
          </a:xfrm>
        </p:spPr>
        <p:txBody>
          <a:bodyPr>
            <a:normAutofit fontScale="92500"/>
          </a:bodyPr>
          <a:lstStyle/>
          <a:p>
            <a:pPr>
              <a:lnSpc>
                <a:spcPct val="160000"/>
              </a:lnSpc>
            </a:pPr>
            <a:r>
              <a:rPr lang="en-US" altLang="zh-CN" dirty="0"/>
              <a:t>The basic assumption of maxent IRL is that the trajectories of an agent is subject to a probability distribution</a:t>
            </a:r>
          </a:p>
          <a:p>
            <a:pPr>
              <a:lnSpc>
                <a:spcPct val="160000"/>
              </a:lnSpc>
            </a:pPr>
            <a:r>
              <a:rPr lang="en-US" altLang="zh-CN" dirty="0">
                <a:solidFill>
                  <a:srgbClr val="FFFF00"/>
                </a:solidFill>
              </a:rPr>
              <a:t>The probability of a trajectory is proportional to e to the power of </a:t>
            </a:r>
            <a:r>
              <a:rPr lang="en-US" altLang="zh-CN" dirty="0"/>
              <a:t>r, where r is its </a:t>
            </a:r>
            <a:r>
              <a:rPr lang="en-US" altLang="zh-CN" dirty="0">
                <a:solidFill>
                  <a:srgbClr val="FFFF00"/>
                </a:solidFill>
              </a:rPr>
              <a:t>total reward</a:t>
            </a:r>
          </a:p>
          <a:p>
            <a:pPr marL="0" indent="0">
              <a:lnSpc>
                <a:spcPct val="160000"/>
              </a:lnSpc>
              <a:buNone/>
            </a:pPr>
            <a:endParaRPr lang="en-US" altLang="zh-CN" dirty="0">
              <a:solidFill>
                <a:srgbClr val="FFFF00"/>
              </a:solidFill>
            </a:endParaRPr>
          </a:p>
          <a:p>
            <a:pPr>
              <a:lnSpc>
                <a:spcPct val="160000"/>
              </a:lnSpc>
            </a:pPr>
            <a:r>
              <a:rPr lang="en-US" altLang="zh-CN" dirty="0"/>
              <a:t>f is the (hand-made) feature vector and </a:t>
            </a:r>
            <a:r>
              <a:rPr lang="el-GR" altLang="zh-CN" dirty="0"/>
              <a:t>θ</a:t>
            </a:r>
            <a:r>
              <a:rPr lang="en-US" altLang="zh-CN" dirty="0"/>
              <a:t> is the parameters for our reward function</a:t>
            </a:r>
          </a:p>
          <a:p>
            <a:pPr>
              <a:lnSpc>
                <a:spcPct val="160000"/>
              </a:lnSpc>
            </a:pPr>
            <a:r>
              <a:rPr lang="en-US" altLang="zh-CN" dirty="0"/>
              <a:t>ANNs are used to extract features later (Deep Maxent IRL)</a:t>
            </a:r>
          </a:p>
        </p:txBody>
      </p:sp>
      <p:pic>
        <p:nvPicPr>
          <p:cNvPr id="7" name="图片 6">
            <a:extLst>
              <a:ext uri="{FF2B5EF4-FFF2-40B4-BE49-F238E27FC236}">
                <a16:creationId xmlns:a16="http://schemas.microsoft.com/office/drawing/2014/main" id="{7EAC6B84-B6D3-46C9-AA5B-BA81724D3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334" y="3765491"/>
            <a:ext cx="4791619" cy="806510"/>
          </a:xfrm>
          <a:prstGeom prst="rect">
            <a:avLst/>
          </a:prstGeom>
        </p:spPr>
      </p:pic>
    </p:spTree>
    <p:extLst>
      <p:ext uri="{BB962C8B-B14F-4D97-AF65-F5344CB8AC3E}">
        <p14:creationId xmlns:p14="http://schemas.microsoft.com/office/powerpoint/2010/main" val="316751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70BBE-B3AB-4182-81C2-7E66B1A26C0C}"/>
              </a:ext>
            </a:extLst>
          </p:cNvPr>
          <p:cNvSpPr>
            <a:spLocks noGrp="1"/>
          </p:cNvSpPr>
          <p:nvPr>
            <p:ph type="title"/>
          </p:nvPr>
        </p:nvSpPr>
        <p:spPr/>
        <p:txBody>
          <a:bodyPr/>
          <a:lstStyle/>
          <a:p>
            <a:r>
              <a:rPr lang="en-US" altLang="zh-CN" dirty="0"/>
              <a:t>Experiments</a:t>
            </a:r>
            <a:endParaRPr lang="zh-CN" altLang="en-US" dirty="0"/>
          </a:p>
        </p:txBody>
      </p:sp>
      <p:pic>
        <p:nvPicPr>
          <p:cNvPr id="7" name="内容占位符 6">
            <a:extLst>
              <a:ext uri="{FF2B5EF4-FFF2-40B4-BE49-F238E27FC236}">
                <a16:creationId xmlns:a16="http://schemas.microsoft.com/office/drawing/2014/main" id="{DF3579CA-944D-473A-BF18-C6EE039CBA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979" y="1830949"/>
            <a:ext cx="3857417" cy="4203202"/>
          </a:xfrm>
        </p:spPr>
      </p:pic>
      <p:pic>
        <p:nvPicPr>
          <p:cNvPr id="9" name="图片 8">
            <a:extLst>
              <a:ext uri="{FF2B5EF4-FFF2-40B4-BE49-F238E27FC236}">
                <a16:creationId xmlns:a16="http://schemas.microsoft.com/office/drawing/2014/main" id="{CA404111-2F66-4602-B0ED-444265FDA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567" y="1430256"/>
            <a:ext cx="2512598" cy="2309970"/>
          </a:xfrm>
          <a:prstGeom prst="rect">
            <a:avLst/>
          </a:prstGeom>
        </p:spPr>
      </p:pic>
      <p:pic>
        <p:nvPicPr>
          <p:cNvPr id="11" name="图片 10">
            <a:extLst>
              <a:ext uri="{FF2B5EF4-FFF2-40B4-BE49-F238E27FC236}">
                <a16:creationId xmlns:a16="http://schemas.microsoft.com/office/drawing/2014/main" id="{7B60D7FA-AE57-493D-83AA-EDB3B9CB5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9507" y="3932550"/>
            <a:ext cx="2445056" cy="2309970"/>
          </a:xfrm>
          <a:prstGeom prst="rect">
            <a:avLst/>
          </a:prstGeom>
        </p:spPr>
      </p:pic>
    </p:spTree>
    <p:extLst>
      <p:ext uri="{BB962C8B-B14F-4D97-AF65-F5344CB8AC3E}">
        <p14:creationId xmlns:p14="http://schemas.microsoft.com/office/powerpoint/2010/main" val="36330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1C09B-1957-450D-855C-52E4748F6A0E}"/>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C09441AC-FC17-451B-B09A-9A117782AB54}"/>
              </a:ext>
            </a:extLst>
          </p:cNvPr>
          <p:cNvSpPr>
            <a:spLocks noGrp="1"/>
          </p:cNvSpPr>
          <p:nvPr>
            <p:ph idx="1"/>
          </p:nvPr>
        </p:nvSpPr>
        <p:spPr>
          <a:xfrm>
            <a:off x="946404" y="1828801"/>
            <a:ext cx="6446520" cy="5029199"/>
          </a:xfrm>
        </p:spPr>
        <p:txBody>
          <a:bodyPr>
            <a:normAutofit lnSpcReduction="10000"/>
          </a:bodyPr>
          <a:lstStyle/>
          <a:p>
            <a:pPr>
              <a:lnSpc>
                <a:spcPct val="150000"/>
              </a:lnSpc>
            </a:pPr>
            <a:r>
              <a:rPr lang="en-US" altLang="zh-CN" dirty="0"/>
              <a:t>For reward recovery, the author evaluate</a:t>
            </a:r>
            <a:r>
              <a:rPr lang="en-US" altLang="zh-CN" dirty="0">
                <a:solidFill>
                  <a:srgbClr val="FFFF00"/>
                </a:solidFill>
              </a:rPr>
              <a:t> the statistical correlations </a:t>
            </a:r>
            <a:r>
              <a:rPr lang="en-US" altLang="zh-CN" dirty="0"/>
              <a:t>between the ground truth rewards</a:t>
            </a:r>
          </a:p>
          <a:p>
            <a:pPr>
              <a:lnSpc>
                <a:spcPct val="150000"/>
              </a:lnSpc>
            </a:pPr>
            <a:r>
              <a:rPr lang="en-US" altLang="zh-CN" dirty="0"/>
              <a:t>Two metrics are used:</a:t>
            </a:r>
          </a:p>
          <a:p>
            <a:pPr lvl="1">
              <a:lnSpc>
                <a:spcPct val="150000"/>
              </a:lnSpc>
            </a:pPr>
            <a:r>
              <a:rPr lang="en-US" altLang="zh-CN" dirty="0"/>
              <a:t>Pearson’s correlation coefficient(PCC): the </a:t>
            </a:r>
            <a:r>
              <a:rPr lang="en-US" altLang="zh-CN" dirty="0">
                <a:solidFill>
                  <a:srgbClr val="FFFF00"/>
                </a:solidFill>
              </a:rPr>
              <a:t>linear correlation </a:t>
            </a:r>
            <a:r>
              <a:rPr lang="en-US" altLang="zh-CN" dirty="0"/>
              <a:t>between two random variables</a:t>
            </a:r>
          </a:p>
          <a:p>
            <a:pPr lvl="1">
              <a:lnSpc>
                <a:spcPct val="150000"/>
              </a:lnSpc>
            </a:pPr>
            <a:endParaRPr lang="en-US" altLang="zh-CN" dirty="0"/>
          </a:p>
          <a:p>
            <a:pPr lvl="1">
              <a:lnSpc>
                <a:spcPct val="150000"/>
              </a:lnSpc>
            </a:pPr>
            <a:endParaRPr lang="en-US" altLang="zh-CN" dirty="0"/>
          </a:p>
          <a:p>
            <a:pPr lvl="1">
              <a:lnSpc>
                <a:spcPct val="150000"/>
              </a:lnSpc>
            </a:pPr>
            <a:r>
              <a:rPr lang="en-US" altLang="zh-CN" dirty="0"/>
              <a:t>Spearman’s rank correlation coefficient(SCC): dependence of the </a:t>
            </a:r>
            <a:r>
              <a:rPr lang="en-US" altLang="zh-CN" dirty="0">
                <a:solidFill>
                  <a:srgbClr val="FFFF00"/>
                </a:solidFill>
              </a:rPr>
              <a:t>rankings</a:t>
            </a:r>
            <a:r>
              <a:rPr lang="en-US" altLang="zh-CN" dirty="0"/>
              <a:t> of two random variables </a:t>
            </a:r>
          </a:p>
          <a:p>
            <a:pPr lvl="2">
              <a:lnSpc>
                <a:spcPct val="150000"/>
              </a:lnSpc>
            </a:pPr>
            <a:r>
              <a:rPr lang="en-US" altLang="zh-CN" dirty="0"/>
              <a:t>SCC gives each variable a discrete “level” and uses their PCC as output</a:t>
            </a:r>
          </a:p>
          <a:p>
            <a:pPr lvl="2">
              <a:lnSpc>
                <a:spcPct val="150000"/>
              </a:lnSpc>
            </a:pPr>
            <a:r>
              <a:rPr lang="en-US" altLang="zh-CN" dirty="0"/>
              <a:t>Therefore, more monotonic data has higher SCC</a:t>
            </a:r>
          </a:p>
          <a:p>
            <a:endParaRPr lang="zh-CN" altLang="en-US" dirty="0"/>
          </a:p>
        </p:txBody>
      </p:sp>
      <p:pic>
        <p:nvPicPr>
          <p:cNvPr id="7" name="图片 6">
            <a:extLst>
              <a:ext uri="{FF2B5EF4-FFF2-40B4-BE49-F238E27FC236}">
                <a16:creationId xmlns:a16="http://schemas.microsoft.com/office/drawing/2014/main" id="{D72050FA-0291-4127-BD12-FC295F683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215" y="4010979"/>
            <a:ext cx="1912898" cy="838811"/>
          </a:xfrm>
          <a:prstGeom prst="rect">
            <a:avLst/>
          </a:prstGeom>
        </p:spPr>
      </p:pic>
    </p:spTree>
    <p:extLst>
      <p:ext uri="{BB962C8B-B14F-4D97-AF65-F5344CB8AC3E}">
        <p14:creationId xmlns:p14="http://schemas.microsoft.com/office/powerpoint/2010/main" val="3874026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95EDE-3451-4CFE-B75B-5848A4CFF054}"/>
              </a:ext>
            </a:extLst>
          </p:cNvPr>
          <p:cNvSpPr>
            <a:spLocks noGrp="1"/>
          </p:cNvSpPr>
          <p:nvPr>
            <p:ph type="title"/>
          </p:nvPr>
        </p:nvSpPr>
        <p:spPr/>
        <p:txBody>
          <a:bodyPr/>
          <a:lstStyle/>
          <a:p>
            <a:r>
              <a:rPr lang="en-US" altLang="zh-CN" dirty="0"/>
              <a:t>Experiments</a:t>
            </a:r>
            <a:endParaRPr lang="zh-CN" altLang="en-US" dirty="0"/>
          </a:p>
        </p:txBody>
      </p:sp>
      <p:pic>
        <p:nvPicPr>
          <p:cNvPr id="4" name="内容占位符 3">
            <a:extLst>
              <a:ext uri="{FF2B5EF4-FFF2-40B4-BE49-F238E27FC236}">
                <a16:creationId xmlns:a16="http://schemas.microsoft.com/office/drawing/2014/main" id="{4672AF35-444A-44C4-90B9-617078CA3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9" y="1840374"/>
            <a:ext cx="3663152" cy="4351338"/>
          </a:xfrm>
          <a:prstGeom prst="rect">
            <a:avLst/>
          </a:prstGeom>
        </p:spPr>
      </p:pic>
      <p:pic>
        <p:nvPicPr>
          <p:cNvPr id="6" name="图片 5">
            <a:extLst>
              <a:ext uri="{FF2B5EF4-FFF2-40B4-BE49-F238E27FC236}">
                <a16:creationId xmlns:a16="http://schemas.microsoft.com/office/drawing/2014/main" id="{56628D21-0D69-41F1-A9B1-17957F7B3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558" y="3009045"/>
            <a:ext cx="4578903" cy="2013995"/>
          </a:xfrm>
          <a:prstGeom prst="rect">
            <a:avLst/>
          </a:prstGeom>
        </p:spPr>
      </p:pic>
    </p:spTree>
    <p:extLst>
      <p:ext uri="{BB962C8B-B14F-4D97-AF65-F5344CB8AC3E}">
        <p14:creationId xmlns:p14="http://schemas.microsoft.com/office/powerpoint/2010/main" val="187083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0F2ED-A730-451F-83BE-3BAA03379E34}"/>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5C81F2D3-8093-4399-8B62-0482CD318598}"/>
              </a:ext>
            </a:extLst>
          </p:cNvPr>
          <p:cNvSpPr>
            <a:spLocks noGrp="1"/>
          </p:cNvSpPr>
          <p:nvPr>
            <p:ph idx="1"/>
          </p:nvPr>
        </p:nvSpPr>
        <p:spPr/>
        <p:txBody>
          <a:bodyPr>
            <a:normAutofit lnSpcReduction="10000"/>
          </a:bodyPr>
          <a:lstStyle/>
          <a:p>
            <a:r>
              <a:rPr lang="en-US" altLang="zh-CN" dirty="0" err="1"/>
              <a:t>MaxEnt</a:t>
            </a:r>
            <a:r>
              <a:rPr lang="en-US" altLang="zh-CN" dirty="0"/>
              <a:t> IRL</a:t>
            </a:r>
          </a:p>
          <a:p>
            <a:r>
              <a:rPr lang="en-US" altLang="zh-CN" dirty="0" err="1"/>
              <a:t>MaxEnt</a:t>
            </a:r>
            <a:r>
              <a:rPr lang="en-US" altLang="zh-CN" dirty="0"/>
              <a:t> Deep IRL</a:t>
            </a:r>
          </a:p>
          <a:p>
            <a:r>
              <a:rPr lang="en-US" altLang="zh-CN" dirty="0"/>
              <a:t>Guided Cost Learning</a:t>
            </a:r>
          </a:p>
          <a:p>
            <a:r>
              <a:rPr lang="en-US" altLang="zh-CN" dirty="0"/>
              <a:t>GAIL</a:t>
            </a:r>
          </a:p>
          <a:p>
            <a:r>
              <a:rPr lang="en-US" altLang="zh-CN" dirty="0"/>
              <a:t>A Connection Between Generative Adversarial Networks, Inverse Reinforcement Learning, and Energy-Based Models</a:t>
            </a:r>
          </a:p>
          <a:p>
            <a:r>
              <a:rPr lang="en-US" altLang="zh-CN" dirty="0"/>
              <a:t>AIRL</a:t>
            </a:r>
          </a:p>
          <a:p>
            <a:r>
              <a:rPr lang="en-US" altLang="zh-CN" dirty="0"/>
              <a:t>MA-GAIL</a:t>
            </a:r>
          </a:p>
          <a:p>
            <a:r>
              <a:rPr lang="en-US" altLang="zh-CN" dirty="0"/>
              <a:t>MA-AIRL</a:t>
            </a:r>
          </a:p>
          <a:p>
            <a:r>
              <a:rPr lang="en-US" altLang="zh-CN" dirty="0"/>
              <a:t>MADDPG</a:t>
            </a:r>
          </a:p>
        </p:txBody>
      </p:sp>
    </p:spTree>
    <p:extLst>
      <p:ext uri="{BB962C8B-B14F-4D97-AF65-F5344CB8AC3E}">
        <p14:creationId xmlns:p14="http://schemas.microsoft.com/office/powerpoint/2010/main" val="281243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779F9-DF5F-4ED9-9CD1-018F241B117E}"/>
              </a:ext>
            </a:extLst>
          </p:cNvPr>
          <p:cNvSpPr>
            <a:spLocks noGrp="1"/>
          </p:cNvSpPr>
          <p:nvPr>
            <p:ph type="title"/>
          </p:nvPr>
        </p:nvSpPr>
        <p:spPr/>
        <p:txBody>
          <a:bodyPr/>
          <a:lstStyle/>
          <a:p>
            <a:r>
              <a:rPr lang="en-US" altLang="zh-CN" dirty="0"/>
              <a:t>Rewrite the Problem as MLE</a:t>
            </a:r>
            <a:endParaRPr lang="zh-CN" altLang="en-US" dirty="0"/>
          </a:p>
        </p:txBody>
      </p:sp>
      <p:sp>
        <p:nvSpPr>
          <p:cNvPr id="3" name="内容占位符 2">
            <a:extLst>
              <a:ext uri="{FF2B5EF4-FFF2-40B4-BE49-F238E27FC236}">
                <a16:creationId xmlns:a16="http://schemas.microsoft.com/office/drawing/2014/main" id="{3F301917-34C8-4F69-A2D4-43B918A6D70F}"/>
              </a:ext>
            </a:extLst>
          </p:cNvPr>
          <p:cNvSpPr>
            <a:spLocks noGrp="1"/>
          </p:cNvSpPr>
          <p:nvPr>
            <p:ph idx="1"/>
          </p:nvPr>
        </p:nvSpPr>
        <p:spPr>
          <a:xfrm>
            <a:off x="946404" y="1828801"/>
            <a:ext cx="6446520" cy="4537275"/>
          </a:xfrm>
        </p:spPr>
        <p:txBody>
          <a:bodyPr>
            <a:normAutofit/>
          </a:bodyPr>
          <a:lstStyle/>
          <a:p>
            <a:r>
              <a:rPr lang="en-US" altLang="zh-CN" dirty="0"/>
              <a:t>Assume that we </a:t>
            </a:r>
            <a:r>
              <a:rPr lang="en-US" altLang="zh-CN" dirty="0">
                <a:solidFill>
                  <a:srgbClr val="FFFF00"/>
                </a:solidFill>
              </a:rPr>
              <a:t>cannot learn interactively with expert; the expert’s demonstration is a set of</a:t>
            </a:r>
          </a:p>
          <a:p>
            <a:pPr marL="0" indent="0">
              <a:buNone/>
            </a:pPr>
            <a:endParaRPr lang="en-US" altLang="zh-CN" dirty="0">
              <a:solidFill>
                <a:srgbClr val="FFFF00"/>
              </a:solidFill>
            </a:endParaRPr>
          </a:p>
          <a:p>
            <a:r>
              <a:rPr lang="en-US" altLang="zh-CN" dirty="0"/>
              <a:t>Restate </a:t>
            </a:r>
            <a:r>
              <a:rPr lang="en-US" altLang="zh-CN" dirty="0" err="1"/>
              <a:t>MaxEnt</a:t>
            </a:r>
            <a:r>
              <a:rPr lang="en-US" altLang="zh-CN" dirty="0"/>
              <a:t> IRL as a maximum likelihood estimation (MLE) problem:</a:t>
            </a:r>
          </a:p>
          <a:p>
            <a:endParaRPr lang="en-US" altLang="zh-CN" dirty="0"/>
          </a:p>
          <a:p>
            <a:endParaRPr lang="en-US" altLang="zh-CN" dirty="0"/>
          </a:p>
          <a:p>
            <a:endParaRPr lang="en-US" altLang="zh-CN" dirty="0"/>
          </a:p>
          <a:p>
            <a:endParaRPr lang="en-US" altLang="zh-CN" dirty="0"/>
          </a:p>
          <a:p>
            <a:r>
              <a:rPr lang="en-US" altLang="zh-CN" dirty="0"/>
              <a:t>Where Z is an integral over all possible trajectories consistent with environment dynamics.</a:t>
            </a:r>
          </a:p>
        </p:txBody>
      </p:sp>
      <p:pic>
        <p:nvPicPr>
          <p:cNvPr id="5" name="图片 4">
            <a:extLst>
              <a:ext uri="{FF2B5EF4-FFF2-40B4-BE49-F238E27FC236}">
                <a16:creationId xmlns:a16="http://schemas.microsoft.com/office/drawing/2014/main" id="{06D5496D-B10E-4B3A-9A21-BCDE5AB85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752" y="2126584"/>
            <a:ext cx="222839" cy="245891"/>
          </a:xfrm>
          <a:prstGeom prst="rect">
            <a:avLst/>
          </a:prstGeom>
        </p:spPr>
      </p:pic>
      <p:pic>
        <p:nvPicPr>
          <p:cNvPr id="7" name="图片 6">
            <a:extLst>
              <a:ext uri="{FF2B5EF4-FFF2-40B4-BE49-F238E27FC236}">
                <a16:creationId xmlns:a16="http://schemas.microsoft.com/office/drawing/2014/main" id="{DCCD2DC3-74BB-4311-8B6C-A4F44E6D6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225" y="2407557"/>
            <a:ext cx="4764141" cy="330416"/>
          </a:xfrm>
          <a:prstGeom prst="rect">
            <a:avLst/>
          </a:prstGeom>
        </p:spPr>
      </p:pic>
      <p:pic>
        <p:nvPicPr>
          <p:cNvPr id="11" name="图片 10">
            <a:extLst>
              <a:ext uri="{FF2B5EF4-FFF2-40B4-BE49-F238E27FC236}">
                <a16:creationId xmlns:a16="http://schemas.microsoft.com/office/drawing/2014/main" id="{A77EF309-D86C-4CCB-BA90-7960505A20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95" y="2755758"/>
            <a:ext cx="2873853" cy="307364"/>
          </a:xfrm>
          <a:prstGeom prst="rect">
            <a:avLst/>
          </a:prstGeom>
        </p:spPr>
      </p:pic>
      <p:pic>
        <p:nvPicPr>
          <p:cNvPr id="13" name="图片 12">
            <a:extLst>
              <a:ext uri="{FF2B5EF4-FFF2-40B4-BE49-F238E27FC236}">
                <a16:creationId xmlns:a16="http://schemas.microsoft.com/office/drawing/2014/main" id="{D3BCA080-E7AC-4C55-BAC7-F09800A31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0617" y="2809547"/>
            <a:ext cx="1167983" cy="253575"/>
          </a:xfrm>
          <a:prstGeom prst="rect">
            <a:avLst/>
          </a:prstGeom>
        </p:spPr>
      </p:pic>
      <p:pic>
        <p:nvPicPr>
          <p:cNvPr id="16" name="图片 15">
            <a:extLst>
              <a:ext uri="{FF2B5EF4-FFF2-40B4-BE49-F238E27FC236}">
                <a16:creationId xmlns:a16="http://schemas.microsoft.com/office/drawing/2014/main" id="{AFE23174-3FFD-4A78-92A5-87B77C536E8C}"/>
              </a:ext>
            </a:extLst>
          </p:cNvPr>
          <p:cNvPicPr>
            <a:picLocks noChangeAspect="1"/>
          </p:cNvPicPr>
          <p:nvPr/>
        </p:nvPicPr>
        <p:blipFill>
          <a:blip r:embed="rId7"/>
          <a:stretch>
            <a:fillRect/>
          </a:stretch>
        </p:blipFill>
        <p:spPr>
          <a:xfrm>
            <a:off x="1566475" y="3611808"/>
            <a:ext cx="5206378" cy="2019644"/>
          </a:xfrm>
          <a:prstGeom prst="rect">
            <a:avLst/>
          </a:prstGeom>
        </p:spPr>
      </p:pic>
    </p:spTree>
    <p:extLst>
      <p:ext uri="{BB962C8B-B14F-4D97-AF65-F5344CB8AC3E}">
        <p14:creationId xmlns:p14="http://schemas.microsoft.com/office/powerpoint/2010/main" val="78054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46AB4-8E9F-4C63-9024-355860638579}"/>
              </a:ext>
            </a:extLst>
          </p:cNvPr>
          <p:cNvSpPr>
            <a:spLocks noGrp="1"/>
          </p:cNvSpPr>
          <p:nvPr>
            <p:ph type="title"/>
          </p:nvPr>
        </p:nvSpPr>
        <p:spPr/>
        <p:txBody>
          <a:bodyPr/>
          <a:lstStyle/>
          <a:p>
            <a:r>
              <a:rPr lang="en-US" altLang="zh-CN" dirty="0"/>
              <a:t>GAIL</a:t>
            </a:r>
            <a:endParaRPr lang="zh-CN" altLang="en-US" dirty="0"/>
          </a:p>
        </p:txBody>
      </p:sp>
      <p:sp>
        <p:nvSpPr>
          <p:cNvPr id="3" name="内容占位符 2">
            <a:extLst>
              <a:ext uri="{FF2B5EF4-FFF2-40B4-BE49-F238E27FC236}">
                <a16:creationId xmlns:a16="http://schemas.microsoft.com/office/drawing/2014/main" id="{A3BA24AE-311A-4235-9700-76FE079A6521}"/>
              </a:ext>
            </a:extLst>
          </p:cNvPr>
          <p:cNvSpPr>
            <a:spLocks noGrp="1"/>
          </p:cNvSpPr>
          <p:nvPr>
            <p:ph idx="1"/>
          </p:nvPr>
        </p:nvSpPr>
        <p:spPr/>
        <p:txBody>
          <a:bodyPr/>
          <a:lstStyle/>
          <a:p>
            <a:r>
              <a:rPr lang="en-US" altLang="zh-CN" dirty="0"/>
              <a:t>GAIL inherits the assumption that </a:t>
            </a:r>
            <a:r>
              <a:rPr lang="en-US" altLang="zh-CN" dirty="0">
                <a:solidFill>
                  <a:srgbClr val="FFFF00"/>
                </a:solidFill>
              </a:rPr>
              <a:t>the probability of a trajectory is proportional to e to the power of total reward</a:t>
            </a:r>
            <a:endParaRPr lang="zh-CN" altLang="en-US" dirty="0"/>
          </a:p>
        </p:txBody>
      </p:sp>
      <p:pic>
        <p:nvPicPr>
          <p:cNvPr id="5" name="图片 4">
            <a:extLst>
              <a:ext uri="{FF2B5EF4-FFF2-40B4-BE49-F238E27FC236}">
                <a16:creationId xmlns:a16="http://schemas.microsoft.com/office/drawing/2014/main" id="{089D3502-0D7D-4EAC-832B-918563CD5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894" y="2685328"/>
            <a:ext cx="6204030" cy="2001781"/>
          </a:xfrm>
          <a:prstGeom prst="rect">
            <a:avLst/>
          </a:prstGeom>
        </p:spPr>
      </p:pic>
      <p:pic>
        <p:nvPicPr>
          <p:cNvPr id="7" name="图片 6">
            <a:extLst>
              <a:ext uri="{FF2B5EF4-FFF2-40B4-BE49-F238E27FC236}">
                <a16:creationId xmlns:a16="http://schemas.microsoft.com/office/drawing/2014/main" id="{85AB8E3F-C6F1-4A58-A634-56F5D8895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018" y="4501293"/>
            <a:ext cx="4143736" cy="2356707"/>
          </a:xfrm>
          <a:prstGeom prst="rect">
            <a:avLst/>
          </a:prstGeom>
        </p:spPr>
      </p:pic>
      <p:pic>
        <p:nvPicPr>
          <p:cNvPr id="9" name="图片 8">
            <a:extLst>
              <a:ext uri="{FF2B5EF4-FFF2-40B4-BE49-F238E27FC236}">
                <a16:creationId xmlns:a16="http://schemas.microsoft.com/office/drawing/2014/main" id="{D3A25BCE-FCBC-48BC-9A9B-632E7E5A9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213" y="1028541"/>
            <a:ext cx="6001237" cy="648782"/>
          </a:xfrm>
          <a:prstGeom prst="rect">
            <a:avLst/>
          </a:prstGeom>
        </p:spPr>
      </p:pic>
    </p:spTree>
    <p:extLst>
      <p:ext uri="{BB962C8B-B14F-4D97-AF65-F5344CB8AC3E}">
        <p14:creationId xmlns:p14="http://schemas.microsoft.com/office/powerpoint/2010/main" val="302612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5FE0E-4C20-4EA2-8C6B-27F734B2252D}"/>
              </a:ext>
            </a:extLst>
          </p:cNvPr>
          <p:cNvSpPr>
            <a:spLocks noGrp="1"/>
          </p:cNvSpPr>
          <p:nvPr>
            <p:ph type="title"/>
          </p:nvPr>
        </p:nvSpPr>
        <p:spPr/>
        <p:txBody>
          <a:bodyPr/>
          <a:lstStyle/>
          <a:p>
            <a:r>
              <a:rPr lang="en-US" altLang="zh-CN" dirty="0"/>
              <a:t>AIRL</a:t>
            </a:r>
            <a:endParaRPr lang="zh-CN" altLang="en-US" dirty="0"/>
          </a:p>
        </p:txBody>
      </p:sp>
      <p:sp>
        <p:nvSpPr>
          <p:cNvPr id="3" name="内容占位符 2">
            <a:extLst>
              <a:ext uri="{FF2B5EF4-FFF2-40B4-BE49-F238E27FC236}">
                <a16:creationId xmlns:a16="http://schemas.microsoft.com/office/drawing/2014/main" id="{DB425061-9598-46F1-A39A-96EA5F25A09B}"/>
              </a:ext>
            </a:extLst>
          </p:cNvPr>
          <p:cNvSpPr>
            <a:spLocks noGrp="1"/>
          </p:cNvSpPr>
          <p:nvPr>
            <p:ph idx="1"/>
          </p:nvPr>
        </p:nvSpPr>
        <p:spPr>
          <a:xfrm>
            <a:off x="946404" y="1828801"/>
            <a:ext cx="6446520" cy="5029199"/>
          </a:xfrm>
        </p:spPr>
        <p:txBody>
          <a:bodyPr/>
          <a:lstStyle/>
          <a:p>
            <a:r>
              <a:rPr lang="en-US" altLang="zh-CN" dirty="0"/>
              <a:t>The discriminator’s loss is (same as GAIL)</a:t>
            </a:r>
          </a:p>
          <a:p>
            <a:endParaRPr lang="en-US" altLang="zh-CN" dirty="0"/>
          </a:p>
          <a:p>
            <a:endParaRPr lang="en-US" altLang="zh-CN" dirty="0"/>
          </a:p>
          <a:p>
            <a:r>
              <a:rPr lang="en-US" altLang="zh-CN" dirty="0"/>
              <a:t>Discriminator:</a:t>
            </a:r>
          </a:p>
          <a:p>
            <a:endParaRPr lang="en-US" altLang="zh-CN" dirty="0"/>
          </a:p>
          <a:p>
            <a:r>
              <a:rPr lang="en-US" altLang="zh-CN" dirty="0"/>
              <a:t>Where q is the (fixed) generator’s output, f is the learned reward function</a:t>
            </a:r>
          </a:p>
          <a:p>
            <a:r>
              <a:rPr lang="en-US" altLang="zh-CN" dirty="0"/>
              <a:t>The </a:t>
            </a:r>
            <a:r>
              <a:rPr lang="en-US" altLang="zh-CN" dirty="0">
                <a:solidFill>
                  <a:srgbClr val="FFFF00"/>
                </a:solidFill>
              </a:rPr>
              <a:t>generator’s policy</a:t>
            </a:r>
            <a:r>
              <a:rPr lang="en-US" altLang="zh-CN" dirty="0"/>
              <a:t> is trained to maximize</a:t>
            </a:r>
            <a:endParaRPr lang="zh-CN" altLang="en-US" dirty="0"/>
          </a:p>
        </p:txBody>
      </p:sp>
      <p:pic>
        <p:nvPicPr>
          <p:cNvPr id="5" name="图片 4">
            <a:extLst>
              <a:ext uri="{FF2B5EF4-FFF2-40B4-BE49-F238E27FC236}">
                <a16:creationId xmlns:a16="http://schemas.microsoft.com/office/drawing/2014/main" id="{1E400838-379C-457C-B7B9-A9D36AA66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211" y="3092997"/>
            <a:ext cx="3158164" cy="699253"/>
          </a:xfrm>
          <a:prstGeom prst="rect">
            <a:avLst/>
          </a:prstGeom>
        </p:spPr>
      </p:pic>
      <p:pic>
        <p:nvPicPr>
          <p:cNvPr id="12" name="图片 11">
            <a:extLst>
              <a:ext uri="{FF2B5EF4-FFF2-40B4-BE49-F238E27FC236}">
                <a16:creationId xmlns:a16="http://schemas.microsoft.com/office/drawing/2014/main" id="{0F54E763-1B53-40DD-8B22-9A1D13F143F6}"/>
              </a:ext>
            </a:extLst>
          </p:cNvPr>
          <p:cNvPicPr>
            <a:picLocks noChangeAspect="1"/>
          </p:cNvPicPr>
          <p:nvPr/>
        </p:nvPicPr>
        <p:blipFill>
          <a:blip r:embed="rId4"/>
          <a:stretch>
            <a:fillRect/>
          </a:stretch>
        </p:blipFill>
        <p:spPr>
          <a:xfrm>
            <a:off x="2395537" y="5419311"/>
            <a:ext cx="4352925" cy="1200150"/>
          </a:xfrm>
          <a:prstGeom prst="rect">
            <a:avLst/>
          </a:prstGeom>
        </p:spPr>
      </p:pic>
      <p:pic>
        <p:nvPicPr>
          <p:cNvPr id="13" name="图片 12">
            <a:extLst>
              <a:ext uri="{FF2B5EF4-FFF2-40B4-BE49-F238E27FC236}">
                <a16:creationId xmlns:a16="http://schemas.microsoft.com/office/drawing/2014/main" id="{1005F589-1576-4EDB-8A21-3940A956EF22}"/>
              </a:ext>
            </a:extLst>
          </p:cNvPr>
          <p:cNvPicPr>
            <a:picLocks noChangeAspect="1"/>
          </p:cNvPicPr>
          <p:nvPr/>
        </p:nvPicPr>
        <p:blipFill>
          <a:blip r:embed="rId5"/>
          <a:stretch>
            <a:fillRect/>
          </a:stretch>
        </p:blipFill>
        <p:spPr>
          <a:xfrm>
            <a:off x="2188139" y="2288768"/>
            <a:ext cx="4810125" cy="666750"/>
          </a:xfrm>
          <a:prstGeom prst="rect">
            <a:avLst/>
          </a:prstGeom>
        </p:spPr>
      </p:pic>
      <p:pic>
        <p:nvPicPr>
          <p:cNvPr id="6" name="图片 5">
            <a:extLst>
              <a:ext uri="{FF2B5EF4-FFF2-40B4-BE49-F238E27FC236}">
                <a16:creationId xmlns:a16="http://schemas.microsoft.com/office/drawing/2014/main" id="{6BCBBAD5-F817-40CC-9A60-5F22046AB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0094" y="0"/>
            <a:ext cx="6423906" cy="1882604"/>
          </a:xfrm>
          <a:prstGeom prst="rect">
            <a:avLst/>
          </a:prstGeom>
        </p:spPr>
      </p:pic>
    </p:spTree>
    <p:extLst>
      <p:ext uri="{BB962C8B-B14F-4D97-AF65-F5344CB8AC3E}">
        <p14:creationId xmlns:p14="http://schemas.microsoft.com/office/powerpoint/2010/main" val="130479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F436E-36F1-4C12-A218-0EA8C162ADD6}"/>
              </a:ext>
            </a:extLst>
          </p:cNvPr>
          <p:cNvSpPr>
            <a:spLocks noGrp="1"/>
          </p:cNvSpPr>
          <p:nvPr>
            <p:ph type="title"/>
          </p:nvPr>
        </p:nvSpPr>
        <p:spPr/>
        <p:txBody>
          <a:bodyPr/>
          <a:lstStyle/>
          <a:p>
            <a:r>
              <a:rPr lang="en-US" altLang="zh-CN" dirty="0"/>
              <a:t>AIRL</a:t>
            </a:r>
            <a:endParaRPr lang="zh-CN" altLang="en-US" dirty="0"/>
          </a:p>
        </p:txBody>
      </p:sp>
      <p:pic>
        <p:nvPicPr>
          <p:cNvPr id="9" name="内容占位符 8">
            <a:extLst>
              <a:ext uri="{FF2B5EF4-FFF2-40B4-BE49-F238E27FC236}">
                <a16:creationId xmlns:a16="http://schemas.microsoft.com/office/drawing/2014/main" id="{798F0228-1828-4A82-BF26-48C7778BA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6202" y="1806497"/>
            <a:ext cx="5489883" cy="4351338"/>
          </a:xfrm>
        </p:spPr>
      </p:pic>
    </p:spTree>
    <p:extLst>
      <p:ext uri="{BB962C8B-B14F-4D97-AF65-F5344CB8AC3E}">
        <p14:creationId xmlns:p14="http://schemas.microsoft.com/office/powerpoint/2010/main" val="167059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32B22-84A0-4BAE-B6C6-F7F13B9EFE78}"/>
              </a:ext>
            </a:extLst>
          </p:cNvPr>
          <p:cNvSpPr>
            <a:spLocks noGrp="1"/>
          </p:cNvSpPr>
          <p:nvPr>
            <p:ph type="title"/>
          </p:nvPr>
        </p:nvSpPr>
        <p:spPr/>
        <p:txBody>
          <a:bodyPr/>
          <a:lstStyle/>
          <a:p>
            <a:r>
              <a:rPr lang="en-US" altLang="zh-CN" dirty="0"/>
              <a:t>AIRL</a:t>
            </a:r>
            <a:endParaRPr lang="zh-CN" altLang="en-US" dirty="0"/>
          </a:p>
        </p:txBody>
      </p:sp>
      <p:pic>
        <p:nvPicPr>
          <p:cNvPr id="5" name="内容占位符 4">
            <a:extLst>
              <a:ext uri="{FF2B5EF4-FFF2-40B4-BE49-F238E27FC236}">
                <a16:creationId xmlns:a16="http://schemas.microsoft.com/office/drawing/2014/main" id="{7F850572-6A95-4571-8C8C-E2CAEDF8A4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0684" y="1691322"/>
            <a:ext cx="6106912" cy="4953072"/>
          </a:xfrm>
        </p:spPr>
      </p:pic>
      <p:pic>
        <p:nvPicPr>
          <p:cNvPr id="7" name="图片 6">
            <a:extLst>
              <a:ext uri="{FF2B5EF4-FFF2-40B4-BE49-F238E27FC236}">
                <a16:creationId xmlns:a16="http://schemas.microsoft.com/office/drawing/2014/main" id="{8DECF135-4367-4517-88B2-9F3B30007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231" y="711856"/>
            <a:ext cx="5004653" cy="633369"/>
          </a:xfrm>
          <a:prstGeom prst="rect">
            <a:avLst/>
          </a:prstGeom>
        </p:spPr>
      </p:pic>
    </p:spTree>
    <p:extLst>
      <p:ext uri="{BB962C8B-B14F-4D97-AF65-F5344CB8AC3E}">
        <p14:creationId xmlns:p14="http://schemas.microsoft.com/office/powerpoint/2010/main" val="154169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DD1CE-9E49-4A15-B39E-FB45F32E0B8C}"/>
              </a:ext>
            </a:extLst>
          </p:cNvPr>
          <p:cNvSpPr>
            <a:spLocks noGrp="1"/>
          </p:cNvSpPr>
          <p:nvPr>
            <p:ph type="title"/>
          </p:nvPr>
        </p:nvSpPr>
        <p:spPr/>
        <p:txBody>
          <a:bodyPr/>
          <a:lstStyle/>
          <a:p>
            <a:r>
              <a:rPr lang="en-US" altLang="zh-CN" dirty="0"/>
              <a:t>AIRL</a:t>
            </a:r>
            <a:endParaRPr lang="zh-CN" altLang="en-US" dirty="0"/>
          </a:p>
        </p:txBody>
      </p:sp>
      <p:pic>
        <p:nvPicPr>
          <p:cNvPr id="5" name="内容占位符 4">
            <a:extLst>
              <a:ext uri="{FF2B5EF4-FFF2-40B4-BE49-F238E27FC236}">
                <a16:creationId xmlns:a16="http://schemas.microsoft.com/office/drawing/2014/main" id="{D45B0187-5224-46BA-8A34-6DC00FB3D6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0069" y="2113574"/>
            <a:ext cx="7563862" cy="3573548"/>
          </a:xfrm>
        </p:spPr>
      </p:pic>
    </p:spTree>
    <p:extLst>
      <p:ext uri="{BB962C8B-B14F-4D97-AF65-F5344CB8AC3E}">
        <p14:creationId xmlns:p14="http://schemas.microsoft.com/office/powerpoint/2010/main" val="393153138"/>
      </p:ext>
    </p:extLst>
  </p:cSld>
  <p:clrMapOvr>
    <a:masterClrMapping/>
  </p:clrMapOvr>
</p:sld>
</file>

<file path=ppt/theme/theme1.xml><?xml version="1.0" encoding="utf-8"?>
<a:theme xmlns:a="http://schemas.openxmlformats.org/drawingml/2006/main" name="查看">
  <a:themeElements>
    <a:clrScheme name="查看">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6320</TotalTime>
  <Words>4701</Words>
  <Application>Microsoft Office PowerPoint</Application>
  <PresentationFormat>全屏显示(4:3)</PresentationFormat>
  <Paragraphs>281</Paragraphs>
  <Slides>33</Slides>
  <Notes>30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等线</vt:lpstr>
      <vt:lpstr>宋体</vt:lpstr>
      <vt:lpstr>Arial</vt:lpstr>
      <vt:lpstr>Century Schoolbook</vt:lpstr>
      <vt:lpstr>Wingdings 2</vt:lpstr>
      <vt:lpstr>查看</vt:lpstr>
      <vt:lpstr>BMP 图像</vt:lpstr>
      <vt:lpstr>PowerPoint 演示文稿</vt:lpstr>
      <vt:lpstr>What is MA-AIRL?</vt:lpstr>
      <vt:lpstr>MaxEnt IRL</vt:lpstr>
      <vt:lpstr>Rewrite the Problem as MLE</vt:lpstr>
      <vt:lpstr>GAIL</vt:lpstr>
      <vt:lpstr>AIRL</vt:lpstr>
      <vt:lpstr>AIRL</vt:lpstr>
      <vt:lpstr>AIRL</vt:lpstr>
      <vt:lpstr>AIRL</vt:lpstr>
      <vt:lpstr>Combine MaxEnt IRL with a new Equilibrium Concept</vt:lpstr>
      <vt:lpstr>LQRE: Bounded Rationality</vt:lpstr>
      <vt:lpstr>Intuition of LSBRE</vt:lpstr>
      <vt:lpstr>Single State Case</vt:lpstr>
      <vt:lpstr>The Q-function Definition</vt:lpstr>
      <vt:lpstr>LSBRE for Markov Games</vt:lpstr>
      <vt:lpstr>The Optimality of LSBRE w.r.t. KL-Divergence</vt:lpstr>
      <vt:lpstr>Proof</vt:lpstr>
      <vt:lpstr>Proof</vt:lpstr>
      <vt:lpstr>Proof</vt:lpstr>
      <vt:lpstr>From LSBRE to MA-AIRL</vt:lpstr>
      <vt:lpstr>From LSBRE to MA-AIRL</vt:lpstr>
      <vt:lpstr>From LSBRE to MA-AIRL</vt:lpstr>
      <vt:lpstr>Proof</vt:lpstr>
      <vt:lpstr>Transforming Goals</vt:lpstr>
      <vt:lpstr>Practical MA-AIRL Framework</vt:lpstr>
      <vt:lpstr>Algorithm</vt:lpstr>
      <vt:lpstr>Reward Shaping for Solving Ambiguity in MAIRL</vt:lpstr>
      <vt:lpstr>Reward Shaping for Solving Ambiguity in MAIRL</vt:lpstr>
      <vt:lpstr>Experiments</vt:lpstr>
      <vt:lpstr>Experiments</vt:lpstr>
      <vt:lpstr>Experiments</vt:lpstr>
      <vt:lpstr>Experiments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Seminar</dc:title>
  <dc:creator>Administrator</dc:creator>
  <cp:lastModifiedBy>Administrator</cp:lastModifiedBy>
  <cp:revision>1699</cp:revision>
  <dcterms:created xsi:type="dcterms:W3CDTF">2019-10-06T17:07:54Z</dcterms:created>
  <dcterms:modified xsi:type="dcterms:W3CDTF">2019-11-01T04:15:47Z</dcterms:modified>
</cp:coreProperties>
</file>