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3" r:id="rId5"/>
    <p:sldId id="259" r:id="rId6"/>
    <p:sldId id="276" r:id="rId7"/>
    <p:sldId id="277" r:id="rId8"/>
    <p:sldId id="279" r:id="rId9"/>
    <p:sldId id="281" r:id="rId10"/>
    <p:sldId id="282" r:id="rId11"/>
    <p:sldId id="271" r:id="rId12"/>
    <p:sldId id="272" r:id="rId13"/>
    <p:sldId id="284" r:id="rId14"/>
    <p:sldId id="285" r:id="rId15"/>
    <p:sldId id="278" r:id="rId16"/>
    <p:sldId id="273" r:id="rId17"/>
    <p:sldId id="286" r:id="rId18"/>
    <p:sldId id="274" r:id="rId19"/>
    <p:sldId id="275" r:id="rId20"/>
    <p:sldId id="265" r:id="rId21"/>
    <p:sldId id="266" r:id="rId22"/>
    <p:sldId id="267" r:id="rId23"/>
    <p:sldId id="270" r:id="rId24"/>
    <p:sldId id="268" r:id="rId25"/>
    <p:sldId id="26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442" autoAdjust="0"/>
    <p:restoredTop sz="70213" autoAdjust="0"/>
  </p:normalViewPr>
  <p:slideViewPr>
    <p:cSldViewPr>
      <p:cViewPr varScale="1">
        <p:scale>
          <a:sx n="79" d="100"/>
          <a:sy n="79" d="100"/>
        </p:scale>
        <p:origin x="-25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BB085-0543-47C6-86F7-A0CF74FBA437}" type="datetimeFigureOut">
              <a:rPr lang="zh-CN" altLang="en-US" smtClean="0"/>
              <a:pPr/>
              <a:t>2020/3/13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48BC8-0120-4741-9E30-2E3D68E282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aseline="0" dirty="0" smtClean="0"/>
              <a:t>比如当</a:t>
            </a:r>
            <a:r>
              <a:rPr lang="en-US" altLang="zh-CN" baseline="0" dirty="0" smtClean="0"/>
              <a:t>theta</a:t>
            </a:r>
            <a:r>
              <a:rPr lang="zh-CN" altLang="en-US" baseline="0" dirty="0" smtClean="0"/>
              <a:t>是一个数字时，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对于连续环境，可以理解为</a:t>
            </a:r>
            <a:r>
              <a:rPr lang="en-US" altLang="zh-CN" baseline="0" dirty="0" smtClean="0"/>
              <a:t>theta</a:t>
            </a:r>
            <a:r>
              <a:rPr lang="zh-CN" altLang="en-US" baseline="0" dirty="0" smtClean="0"/>
              <a:t>是每个人的</a:t>
            </a:r>
            <a:r>
              <a:rPr lang="en-US" altLang="zh-CN" baseline="0" dirty="0" smtClean="0"/>
              <a:t>action</a:t>
            </a:r>
            <a:r>
              <a:rPr lang="zh-CN" altLang="en-US" baseline="0" dirty="0" smtClean="0"/>
              <a:t>，而且要求这个</a:t>
            </a:r>
            <a:r>
              <a:rPr lang="en-US" altLang="zh-CN" baseline="0" dirty="0" smtClean="0"/>
              <a:t>action</a:t>
            </a:r>
            <a:r>
              <a:rPr lang="zh-CN" altLang="en-US" baseline="0" dirty="0" smtClean="0"/>
              <a:t>必须是在</a:t>
            </a:r>
            <a:r>
              <a:rPr lang="en-US" altLang="zh-CN" baseline="0" dirty="0" smtClean="0"/>
              <a:t>R</a:t>
            </a:r>
            <a:r>
              <a:rPr lang="zh-CN" altLang="en-US" baseline="0" dirty="0" smtClean="0"/>
              <a:t>上连续的。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对于离散环境，可以理解为每个人有两个动作，</a:t>
            </a:r>
            <a:r>
              <a:rPr lang="en-US" altLang="zh-CN" baseline="0" dirty="0" smtClean="0"/>
              <a:t>theta</a:t>
            </a:r>
            <a:r>
              <a:rPr lang="zh-CN" altLang="en-US" baseline="0" dirty="0" smtClean="0"/>
              <a:t>是做其中一个动作的概率。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对于有多目标的</a:t>
            </a:r>
            <a:r>
              <a:rPr lang="en-US" altLang="zh-CN" baseline="0" dirty="0" smtClean="0"/>
              <a:t>agent</a:t>
            </a:r>
            <a:r>
              <a:rPr lang="zh-CN" altLang="en-US" baseline="0" dirty="0" smtClean="0"/>
              <a:t>来说，可以理解为每个人的</a:t>
            </a:r>
            <a:r>
              <a:rPr lang="en-US" altLang="zh-CN" baseline="0" dirty="0" smtClean="0"/>
              <a:t>incentive</a:t>
            </a:r>
            <a:r>
              <a:rPr lang="zh-CN" altLang="en-US" baseline="0" dirty="0" smtClean="0"/>
              <a:t>系数。举例来说，如果一个</a:t>
            </a:r>
            <a:r>
              <a:rPr lang="en-US" altLang="zh-CN" baseline="0" dirty="0" smtClean="0"/>
              <a:t>agent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Differentiable Games</a:t>
            </a:r>
            <a:r>
              <a:rPr lang="zh-CN" altLang="en-US" baseline="0" dirty="0" smtClean="0"/>
              <a:t>之所以叫这个名字，是因为要求函数在</a:t>
            </a:r>
            <a:r>
              <a:rPr lang="en-US" altLang="zh-CN" baseline="0" dirty="0" err="1" smtClean="0"/>
              <a:t>R^d</a:t>
            </a:r>
            <a:r>
              <a:rPr lang="zh-CN" altLang="en-US" baseline="0" dirty="0" smtClean="0"/>
              <a:t>上二阶可微。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Differentiable Games</a:t>
            </a:r>
            <a:r>
              <a:rPr lang="zh-CN" altLang="en-US" baseline="0" dirty="0" smtClean="0"/>
              <a:t>相对于一般</a:t>
            </a:r>
            <a:r>
              <a:rPr lang="en-US" altLang="zh-CN" baseline="0" dirty="0" smtClean="0"/>
              <a:t>MARL</a:t>
            </a:r>
            <a:r>
              <a:rPr lang="zh-CN" altLang="en-US" baseline="0" dirty="0" smtClean="0"/>
              <a:t>环境的两个特殊之处在于：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	1.</a:t>
            </a:r>
            <a:r>
              <a:rPr lang="zh-CN" altLang="en-US" baseline="0" dirty="0" smtClean="0"/>
              <a:t>所有人的</a:t>
            </a:r>
            <a:r>
              <a:rPr lang="en-US" altLang="zh-CN" baseline="0" dirty="0" smtClean="0"/>
              <a:t>loss/reward</a:t>
            </a:r>
            <a:r>
              <a:rPr lang="zh-CN" altLang="en-US" baseline="0" dirty="0" smtClean="0"/>
              <a:t>都必须有关于每个人的某些可公开参数的二阶可微的解析式。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	2.</a:t>
            </a:r>
            <a:r>
              <a:rPr lang="zh-CN" altLang="en-US" baseline="0" dirty="0" smtClean="0"/>
              <a:t>每个人在给定状态后，可以操作的只有这些参数，这些参数完全决定一个</a:t>
            </a:r>
            <a:r>
              <a:rPr lang="en-US" altLang="zh-CN" baseline="0" dirty="0" smtClean="0"/>
              <a:t>agent</a:t>
            </a:r>
            <a:r>
              <a:rPr lang="zh-CN" altLang="en-US" baseline="0" dirty="0" smtClean="0"/>
              <a:t>在某个给定状态下的</a:t>
            </a:r>
            <a:r>
              <a:rPr lang="en-US" altLang="zh-CN" baseline="0" dirty="0" smtClean="0"/>
              <a:t>policy</a:t>
            </a:r>
            <a:r>
              <a:rPr lang="zh-CN" altLang="en-US" baseline="0" dirty="0" smtClean="0"/>
              <a:t>。（因此可以认为这个</a:t>
            </a:r>
            <a:r>
              <a:rPr lang="en-US" altLang="zh-CN" baseline="0" dirty="0" smtClean="0"/>
              <a:t>game</a:t>
            </a:r>
            <a:r>
              <a:rPr lang="zh-CN" altLang="en-US" baseline="0" dirty="0" smtClean="0"/>
              <a:t>天生不支持超过两个动作的离散环境）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目前对</a:t>
            </a:r>
            <a:r>
              <a:rPr lang="en-US" altLang="zh-CN" baseline="0" dirty="0" smtClean="0"/>
              <a:t>Differentiable Games</a:t>
            </a:r>
            <a:r>
              <a:rPr lang="zh-CN" altLang="en-US" baseline="0" dirty="0" smtClean="0"/>
              <a:t>的研究还基本局限在</a:t>
            </a:r>
            <a:r>
              <a:rPr lang="en-US" altLang="zh-CN" baseline="0" dirty="0" smtClean="0"/>
              <a:t>normal form games/repeated game</a:t>
            </a:r>
            <a:r>
              <a:rPr lang="zh-CN" altLang="en-US" baseline="0" dirty="0" smtClean="0"/>
              <a:t>里，基本上没有看到和正常</a:t>
            </a:r>
            <a:r>
              <a:rPr lang="en-US" altLang="zh-CN" baseline="0" dirty="0" smtClean="0"/>
              <a:t>RL</a:t>
            </a:r>
            <a:r>
              <a:rPr lang="zh-CN" altLang="en-US" baseline="0" dirty="0" smtClean="0"/>
              <a:t>类似的</a:t>
            </a:r>
            <a:r>
              <a:rPr lang="en-US" altLang="zh-CN" baseline="0" dirty="0" smtClean="0"/>
              <a:t>extensive form game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dirty="0" smtClean="0"/>
          </a:p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8BC8-0120-4741-9E30-2E3D68E2821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这个问题的本质就是对对手是</a:t>
            </a:r>
            <a:r>
              <a:rPr lang="en-US" altLang="zh-CN" dirty="0" smtClean="0"/>
              <a:t>naïve learner</a:t>
            </a:r>
            <a:r>
              <a:rPr lang="zh-CN" altLang="en-US" dirty="0" smtClean="0"/>
              <a:t>的假设与对手实际上是</a:t>
            </a:r>
            <a:r>
              <a:rPr lang="en-US" altLang="zh-CN" dirty="0" smtClean="0"/>
              <a:t>LOLA</a:t>
            </a:r>
            <a:r>
              <a:rPr lang="zh-CN" altLang="en-US" dirty="0" smtClean="0"/>
              <a:t>之间的矛盾。就是把对手想得太蠢了。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容易发现，在这个问题里，</a:t>
            </a:r>
            <a:r>
              <a:rPr lang="en-US" altLang="zh-CN" baseline="0" dirty="0" smtClean="0"/>
              <a:t>y</a:t>
            </a:r>
            <a:r>
              <a:rPr lang="zh-CN" altLang="en-US" baseline="0" dirty="0" smtClean="0"/>
              <a:t>这个人的</a:t>
            </a:r>
            <a:r>
              <a:rPr lang="en-US" altLang="zh-CN" baseline="0" dirty="0" smtClean="0"/>
              <a:t>loss function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y^2 + 2(x-1)y + </a:t>
            </a:r>
            <a:r>
              <a:rPr lang="zh-CN" altLang="en-US" baseline="0" dirty="0" smtClean="0"/>
              <a:t>常数。所以</a:t>
            </a:r>
            <a:r>
              <a:rPr lang="en-US" altLang="zh-CN" baseline="0" dirty="0" smtClean="0"/>
              <a:t>y</a:t>
            </a: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y=1-x</a:t>
            </a:r>
            <a:r>
              <a:rPr lang="zh-CN" altLang="en-US" baseline="0" dirty="0" smtClean="0"/>
              <a:t>的时候是没有梯度的。同理，</a:t>
            </a:r>
            <a:r>
              <a:rPr lang="en-US" altLang="zh-CN" baseline="0" dirty="0" smtClean="0"/>
              <a:t>x</a:t>
            </a: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x=1-y</a:t>
            </a:r>
            <a:r>
              <a:rPr lang="zh-CN" altLang="en-US" baseline="0" dirty="0" smtClean="0"/>
              <a:t>的时候也没有梯度。容易看出，</a:t>
            </a:r>
            <a:r>
              <a:rPr lang="en-US" altLang="zh-CN" baseline="0" dirty="0" err="1" smtClean="0"/>
              <a:t>x+y</a:t>
            </a:r>
            <a:r>
              <a:rPr lang="en-US" altLang="zh-CN" baseline="0" dirty="0" smtClean="0"/>
              <a:t>=1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SFP</a:t>
            </a:r>
            <a:r>
              <a:rPr lang="zh-CN" altLang="en-US" baseline="0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8BC8-0120-4741-9E30-2E3D68E2821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注意这些</a:t>
            </a:r>
            <a:r>
              <a:rPr lang="en-US" altLang="zh-CN" dirty="0" smtClean="0"/>
              <a:t>theta1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theta2</a:t>
            </a:r>
            <a:r>
              <a:rPr lang="zh-CN" altLang="en-US" dirty="0" smtClean="0"/>
              <a:t>都是在</a:t>
            </a:r>
            <a:r>
              <a:rPr lang="en-US" altLang="zh-CN" dirty="0" smtClean="0"/>
              <a:t>trajectory</a:t>
            </a:r>
            <a:r>
              <a:rPr lang="zh-CN" altLang="en-US" dirty="0" smtClean="0"/>
              <a:t>结束后对所有人可见的，相当于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parameters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他这里有点不是很清楚，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8BC8-0120-4741-9E30-2E3D68E2821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作者没有解释为什么会减少</a:t>
            </a:r>
            <a:r>
              <a:rPr lang="en-US" altLang="zh-CN" dirty="0" smtClean="0"/>
              <a:t>exploit</a:t>
            </a:r>
            <a:r>
              <a:rPr lang="zh-CN" altLang="en-US" dirty="0" smtClean="0"/>
              <a:t>的能力。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8BC8-0120-4741-9E30-2E3D68E2821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一个值得注意的地方是，</a:t>
            </a:r>
            <a:r>
              <a:rPr lang="en-US" altLang="zh-CN" dirty="0" smtClean="0"/>
              <a:t>SOS</a:t>
            </a:r>
            <a:r>
              <a:rPr lang="zh-CN" altLang="en-US" dirty="0" smtClean="0"/>
              <a:t>追求找到一个稳定的不动点，即使这意味着可能会导致玩家增加损失。但尽管如此，在很多情况下它仍然是有用的，比如当我们把</a:t>
            </a:r>
            <a:r>
              <a:rPr lang="en-US" altLang="zh-CN" dirty="0" smtClean="0"/>
              <a:t>GAN</a:t>
            </a:r>
            <a:r>
              <a:rPr lang="zh-CN" altLang="en-US" dirty="0" smtClean="0"/>
              <a:t>看做游戏时。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8BC8-0120-4741-9E30-2E3D68E282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要求三阶可导（但是二阶可导三阶不可导的情况其实在现实中很少见）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证明有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页之长，略去不讲。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8BC8-0120-4741-9E30-2E3D68E2821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持续无限轮的囚徒困境，每个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只能记住上一轮自己和对手的动作作为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。因此除了第一轮之外一共有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个状态：</a:t>
            </a:r>
            <a:r>
              <a:rPr lang="en-US" altLang="zh-CN" dirty="0" smtClean="0"/>
              <a:t>CC,CD,DC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DD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C=Cooperating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D=Defection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每张网格图的纵坐标表示这一轮如果该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号玩家，选择“合作”的概率；横坐标表示这一轮如果该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号玩家，选择“合作”的概率。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可以看出，第一张图的</a:t>
            </a:r>
            <a:r>
              <a:rPr lang="en-US" altLang="zh-CN" dirty="0" smtClean="0"/>
              <a:t>SOS</a:t>
            </a:r>
            <a:r>
              <a:rPr lang="zh-CN" altLang="en-US" dirty="0" smtClean="0"/>
              <a:t>和第二张图的</a:t>
            </a:r>
            <a:r>
              <a:rPr lang="en-US" altLang="zh-CN" dirty="0" smtClean="0"/>
              <a:t>LOLA</a:t>
            </a:r>
            <a:r>
              <a:rPr lang="zh-CN" altLang="en-US" dirty="0" smtClean="0"/>
              <a:t>明显表现出“如果对手合作则我以接近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的概率合作，对手背叛则我以接近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的概率背叛”的行为。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LA,CO,SGA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NL</a:t>
            </a:r>
            <a:r>
              <a:rPr lang="zh-CN" altLang="en-US" dirty="0" smtClean="0"/>
              <a:t>表现出了“总是背叛”的行为。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Consensus </a:t>
            </a:r>
            <a:r>
              <a:rPr lang="en-US" altLang="zh-CN" dirty="0" err="1" smtClean="0"/>
              <a:t>Optimisation</a:t>
            </a:r>
            <a:r>
              <a:rPr lang="en-US" altLang="zh-CN" dirty="0" smtClean="0"/>
              <a:t> (CO) in two-player </a:t>
            </a:r>
            <a:r>
              <a:rPr lang="en-US" altLang="zh-CN" dirty="0" err="1" smtClean="0"/>
              <a:t>zerosum</a:t>
            </a:r>
            <a:r>
              <a:rPr lang="en-US" altLang="zh-CN" dirty="0" smtClean="0"/>
              <a:t> games (</a:t>
            </a:r>
            <a:r>
              <a:rPr lang="en-US" altLang="zh-CN" dirty="0" err="1" smtClean="0"/>
              <a:t>Mescheder</a:t>
            </a:r>
            <a:r>
              <a:rPr lang="en-US" altLang="zh-CN" dirty="0" smtClean="0"/>
              <a:t> et al., 2017)</a:t>
            </a:r>
          </a:p>
          <a:p>
            <a:r>
              <a:rPr lang="en-US" altLang="zh-CN" dirty="0" smtClean="0"/>
              <a:t>SGA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Symplectic</a:t>
            </a:r>
            <a:r>
              <a:rPr lang="en-US" altLang="zh-CN" dirty="0" smtClean="0"/>
              <a:t> Gradient Adjustment (SGA), see </a:t>
            </a:r>
            <a:r>
              <a:rPr lang="en-US" altLang="zh-CN" dirty="0" err="1" smtClean="0"/>
              <a:t>Balduzzi</a:t>
            </a:r>
            <a:r>
              <a:rPr lang="en-US" altLang="zh-CN" dirty="0" smtClean="0"/>
              <a:t> et al. (2018).</a:t>
            </a:r>
          </a:p>
          <a:p>
            <a:r>
              <a:rPr lang="en-US" altLang="zh-CN" dirty="0" smtClean="0"/>
              <a:t>NL: Naïve Learning</a:t>
            </a:r>
            <a:r>
              <a:rPr lang="zh-CN" altLang="en-US" dirty="0" smtClean="0"/>
              <a:t>，就是独立的</a:t>
            </a:r>
            <a:r>
              <a:rPr lang="en-US" altLang="zh-CN" dirty="0" smtClean="0"/>
              <a:t>RL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LA: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Lookahead</a:t>
            </a:r>
            <a:r>
              <a:rPr lang="en-US" altLang="zh-CN" baseline="0" dirty="0" smtClean="0"/>
              <a:t>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8BC8-0120-4741-9E30-2E3D68E2821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右边这张图是说，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8BC8-0120-4741-9E30-2E3D68E2821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这个实验大概是给了一堆高斯分布，希望能让生成器学到一组合适的参数，让生成出来的概率分布可视化结果和图上长得一样。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对于这个游戏来说，</a:t>
            </a:r>
            <a:r>
              <a:rPr lang="en-US" altLang="zh-CN" dirty="0" smtClean="0"/>
              <a:t>generator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是二维的，代表二维平面上的坐标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的概率密度函数（？）；</a:t>
            </a:r>
            <a:r>
              <a:rPr lang="en-US" altLang="zh-CN" dirty="0" smtClean="0"/>
              <a:t>discriminator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是一维的，也就是判断属于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类的概率。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/*</a:t>
            </a:r>
          </a:p>
          <a:p>
            <a:r>
              <a:rPr lang="zh-CN" altLang="en-US" dirty="0" smtClean="0"/>
              <a:t>这个实验出自</a:t>
            </a:r>
            <a:r>
              <a:rPr lang="en-US" altLang="zh-CN" dirty="0" smtClean="0"/>
              <a:t>The mechanics of n-player differentiable games</a:t>
            </a:r>
            <a:r>
              <a:rPr lang="zh-CN" altLang="en-US" dirty="0" smtClean="0"/>
              <a:t>，它是</a:t>
            </a:r>
            <a:r>
              <a:rPr lang="en-US" altLang="zh-CN" dirty="0" smtClean="0"/>
              <a:t>ICLR2018</a:t>
            </a:r>
            <a:r>
              <a:rPr lang="zh-CN" altLang="en-US" dirty="0" smtClean="0"/>
              <a:t>的最佳论文提名。</a:t>
            </a:r>
            <a:endParaRPr lang="en-US" altLang="zh-CN" dirty="0" smtClean="0"/>
          </a:p>
          <a:p>
            <a:r>
              <a:rPr lang="zh-CN" altLang="en-US" dirty="0" smtClean="0"/>
              <a:t>那篇论文试图在</a:t>
            </a:r>
            <a:r>
              <a:rPr lang="en-US" altLang="zh-CN" dirty="0" smtClean="0"/>
              <a:t>differential</a:t>
            </a:r>
            <a:r>
              <a:rPr lang="en-US" altLang="zh-CN" baseline="0" dirty="0" smtClean="0"/>
              <a:t> games</a:t>
            </a:r>
            <a:r>
              <a:rPr lang="zh-CN" altLang="en-US" baseline="0" dirty="0" smtClean="0"/>
              <a:t>的</a:t>
            </a:r>
            <a:r>
              <a:rPr lang="zh-CN" altLang="en-US" dirty="0" smtClean="0"/>
              <a:t>多人博弈中寻找稳定不动点。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它指出，根据推广的</a:t>
            </a:r>
            <a:r>
              <a:rPr lang="en-US" altLang="zh-CN" dirty="0" smtClean="0"/>
              <a:t>Helmholtz</a:t>
            </a:r>
            <a:r>
              <a:rPr lang="zh-CN" altLang="en-US" dirty="0" smtClean="0"/>
              <a:t>定理，任何博弈的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矩阵都可以被分解为对称矩阵和反对称矩阵。这样做的好处是，如果博弈的对称矩阵是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矩阵，那么它就是</a:t>
            </a:r>
            <a:r>
              <a:rPr lang="en-US" altLang="zh-CN" dirty="0" smtClean="0"/>
              <a:t>potential</a:t>
            </a:r>
            <a:r>
              <a:rPr lang="en-US" altLang="zh-CN" baseline="0" dirty="0" smtClean="0"/>
              <a:t> games</a:t>
            </a:r>
            <a:r>
              <a:rPr lang="zh-CN" altLang="en-US" baseline="0" dirty="0" smtClean="0"/>
              <a:t>，可以通过梯度下降达到收敛；而反对称矩阵作者基于</a:t>
            </a:r>
            <a:r>
              <a:rPr lang="en-US" altLang="zh-CN" baseline="0" dirty="0" smtClean="0"/>
              <a:t>Helmholtz</a:t>
            </a:r>
            <a:r>
              <a:rPr lang="zh-CN" altLang="en-US" baseline="0" dirty="0" smtClean="0"/>
              <a:t>分解定理提出了一种叫</a:t>
            </a:r>
            <a:r>
              <a:rPr lang="en-US" altLang="zh-CN" baseline="0" dirty="0" smtClean="0"/>
              <a:t>Hamilton</a:t>
            </a:r>
            <a:r>
              <a:rPr lang="zh-CN" altLang="en-US" baseline="0" dirty="0" smtClean="0"/>
              <a:t>博弈的方法解决了收敛问题。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Helmholtz</a:t>
            </a:r>
            <a:r>
              <a:rPr lang="zh-CN" altLang="en-US" baseline="0" dirty="0" smtClean="0"/>
              <a:t>分解定理</a:t>
            </a:r>
            <a:r>
              <a:rPr lang="en-US" altLang="zh-CN" baseline="0" dirty="0" smtClean="0"/>
              <a:t>——</a:t>
            </a:r>
            <a:r>
              <a:rPr lang="zh-CN" altLang="en-US" baseline="0" dirty="0" smtClean="0"/>
              <a:t>空间区域上的任意矢量场，如果散度、旋度和边界条件已知，则矢量场可以表示为一个无散矢量场和一个无旋矢量场的叠加。）</a:t>
            </a:r>
            <a:endParaRPr lang="en-US" altLang="zh-CN" baseline="0" dirty="0" smtClean="0"/>
          </a:p>
          <a:p>
            <a:r>
              <a:rPr lang="en-US" altLang="zh-CN" baseline="0" dirty="0" smtClean="0"/>
              <a:t>*/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8BC8-0120-4741-9E30-2E3D68E2821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Consensus </a:t>
            </a:r>
            <a:r>
              <a:rPr lang="en-US" altLang="zh-CN" dirty="0" err="1" smtClean="0"/>
              <a:t>Optimisation</a:t>
            </a:r>
            <a:r>
              <a:rPr lang="en-US" altLang="zh-CN" dirty="0" smtClean="0"/>
              <a:t> (CO) in two-player </a:t>
            </a:r>
            <a:r>
              <a:rPr lang="en-US" altLang="zh-CN" dirty="0" err="1" smtClean="0"/>
              <a:t>zerosum</a:t>
            </a:r>
            <a:r>
              <a:rPr lang="en-US" altLang="zh-CN" dirty="0" smtClean="0"/>
              <a:t> games (</a:t>
            </a:r>
            <a:r>
              <a:rPr lang="en-US" altLang="zh-CN" dirty="0" err="1" smtClean="0"/>
              <a:t>Mescheder</a:t>
            </a:r>
            <a:r>
              <a:rPr lang="en-US" altLang="zh-CN" dirty="0" smtClean="0"/>
              <a:t> et al., 2017)</a:t>
            </a:r>
          </a:p>
          <a:p>
            <a:r>
              <a:rPr lang="en-US" altLang="zh-CN" dirty="0" smtClean="0"/>
              <a:t>SGA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Symplectic</a:t>
            </a:r>
            <a:r>
              <a:rPr lang="en-US" altLang="zh-CN" dirty="0" smtClean="0"/>
              <a:t> Gradient Adjustment (SGA), see </a:t>
            </a:r>
            <a:r>
              <a:rPr lang="en-US" altLang="zh-CN" dirty="0" err="1" smtClean="0"/>
              <a:t>Balduzzi</a:t>
            </a:r>
            <a:r>
              <a:rPr lang="en-US" altLang="zh-CN" dirty="0" smtClean="0"/>
              <a:t> et al. (2018).</a:t>
            </a:r>
          </a:p>
          <a:p>
            <a:r>
              <a:rPr lang="en-US" altLang="zh-CN" dirty="0" smtClean="0"/>
              <a:t>NL: Naïve Learning</a:t>
            </a:r>
            <a:r>
              <a:rPr lang="zh-CN" altLang="en-US" dirty="0" smtClean="0"/>
              <a:t>，就是独立的</a:t>
            </a:r>
            <a:r>
              <a:rPr lang="en-US" altLang="zh-CN" dirty="0" smtClean="0"/>
              <a:t>RL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LA: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Lookahead</a:t>
            </a:r>
            <a:r>
              <a:rPr lang="en-US" altLang="zh-CN" baseline="0" dirty="0" smtClean="0"/>
              <a:t>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尽管</a:t>
            </a:r>
            <a:r>
              <a:rPr lang="en-US" altLang="zh-CN" dirty="0" smtClean="0"/>
              <a:t>LOLA</a:t>
            </a:r>
            <a:r>
              <a:rPr lang="zh-CN" altLang="en-US" dirty="0" smtClean="0"/>
              <a:t>看起来很不错，但作者提到它总是莫名其妙地在若干步之后偏离最优解，这体现了</a:t>
            </a:r>
            <a:r>
              <a:rPr lang="en-US" altLang="zh-CN" dirty="0" smtClean="0"/>
              <a:t>LOLA</a:t>
            </a:r>
            <a:r>
              <a:rPr lang="zh-CN" altLang="en-US" dirty="0" smtClean="0"/>
              <a:t>的不稳定性。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8BC8-0120-4741-9E30-2E3D68E2821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Consensus </a:t>
            </a:r>
            <a:r>
              <a:rPr lang="en-US" altLang="zh-CN" dirty="0" err="1" smtClean="0"/>
              <a:t>Optimisation</a:t>
            </a:r>
            <a:r>
              <a:rPr lang="en-US" altLang="zh-CN" dirty="0" smtClean="0"/>
              <a:t> (CO) in two-player </a:t>
            </a:r>
            <a:r>
              <a:rPr lang="en-US" altLang="zh-CN" dirty="0" err="1" smtClean="0"/>
              <a:t>zerosum</a:t>
            </a:r>
            <a:r>
              <a:rPr lang="en-US" altLang="zh-CN" dirty="0" smtClean="0"/>
              <a:t> games (</a:t>
            </a:r>
            <a:r>
              <a:rPr lang="en-US" altLang="zh-CN" dirty="0" err="1" smtClean="0"/>
              <a:t>Mescheder</a:t>
            </a:r>
            <a:r>
              <a:rPr lang="en-US" altLang="zh-CN" dirty="0" smtClean="0"/>
              <a:t> et al., 2017)</a:t>
            </a:r>
          </a:p>
          <a:p>
            <a:r>
              <a:rPr lang="en-US" altLang="zh-CN" dirty="0" smtClean="0"/>
              <a:t>SGA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Symplectic</a:t>
            </a:r>
            <a:r>
              <a:rPr lang="en-US" altLang="zh-CN" dirty="0" smtClean="0"/>
              <a:t> Gradient Adjustment (SGA), see </a:t>
            </a:r>
            <a:r>
              <a:rPr lang="en-US" altLang="zh-CN" dirty="0" err="1" smtClean="0"/>
              <a:t>Balduzzi</a:t>
            </a:r>
            <a:r>
              <a:rPr lang="en-US" altLang="zh-CN" dirty="0" smtClean="0"/>
              <a:t> et al. (2018).</a:t>
            </a:r>
          </a:p>
          <a:p>
            <a:r>
              <a:rPr lang="en-US" altLang="zh-CN" dirty="0" smtClean="0"/>
              <a:t>NL: Naïve Learning</a:t>
            </a:r>
            <a:r>
              <a:rPr lang="zh-CN" altLang="en-US" dirty="0" smtClean="0"/>
              <a:t>，就是独立的</a:t>
            </a:r>
            <a:r>
              <a:rPr lang="en-US" altLang="zh-CN" dirty="0" smtClean="0"/>
              <a:t>RL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LA: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Lookahead</a:t>
            </a:r>
            <a:r>
              <a:rPr lang="en-US" altLang="zh-CN" baseline="0" dirty="0" smtClean="0"/>
              <a:t>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8BC8-0120-4741-9E30-2E3D68E2821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这个游戏是两个人骑一个三轮车，希望能让车子往一个方向前进。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这里，每个人使用的力气（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）就是每个人的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，它们共同决定了所有人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loss</a:t>
            </a:r>
            <a:r>
              <a:rPr lang="zh-CN" altLang="en-US" baseline="0" dirty="0" smtClean="0"/>
              <a:t>函数，而且这个</a:t>
            </a:r>
            <a:r>
              <a:rPr lang="en-US" altLang="zh-CN" baseline="0" dirty="0" smtClean="0"/>
              <a:t>x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y</a:t>
            </a:r>
            <a:r>
              <a:rPr lang="zh-CN" altLang="en-US" baseline="0" dirty="0" smtClean="0"/>
              <a:t>在训练时是已知的，而且这个</a:t>
            </a:r>
            <a:r>
              <a:rPr lang="en-US" altLang="zh-CN" baseline="0" dirty="0" smtClean="0"/>
              <a:t>loss</a:t>
            </a:r>
            <a:r>
              <a:rPr lang="zh-CN" altLang="en-US" baseline="0" dirty="0" smtClean="0"/>
              <a:t>函数关于</a:t>
            </a:r>
            <a:r>
              <a:rPr lang="en-US" altLang="zh-CN" baseline="0" dirty="0" smtClean="0"/>
              <a:t>x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y</a:t>
            </a:r>
            <a:r>
              <a:rPr lang="zh-CN" altLang="en-US" baseline="0" dirty="0" smtClean="0"/>
              <a:t>光滑，因此它是一个</a:t>
            </a:r>
            <a:r>
              <a:rPr lang="en-US" altLang="zh-CN" baseline="0" dirty="0" smtClean="0"/>
              <a:t>differentiable game</a:t>
            </a:r>
            <a:r>
              <a:rPr lang="zh-CN" altLang="en-US" baseline="0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显然如果两个人都想让车子动起来，最好的选择应该是</a:t>
            </a:r>
            <a:r>
              <a:rPr lang="en-US" altLang="zh-CN" dirty="0" smtClean="0"/>
              <a:t>x=-y</a:t>
            </a:r>
            <a:r>
              <a:rPr lang="zh-CN" altLang="en-US" dirty="0" smtClean="0"/>
              <a:t>，即一个人往前蹬，另一个人以相同的速度往后蹬。</a:t>
            </a:r>
            <a:endParaRPr lang="en-US" altLang="zh-CN" dirty="0" smtClean="0"/>
          </a:p>
          <a:p>
            <a:r>
              <a:rPr lang="zh-CN" altLang="en-US" dirty="0" smtClean="0"/>
              <a:t>但是往后蹬车比往前更费力，所以在后面附加了一个</a:t>
            </a:r>
            <a:r>
              <a:rPr lang="en-US" altLang="zh-CN" dirty="0" smtClean="0"/>
              <a:t>-2x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。这个也可以理解成让车子动起来的</a:t>
            </a:r>
            <a:r>
              <a:rPr lang="en-US" altLang="zh-CN" dirty="0" smtClean="0"/>
              <a:t>incentive</a:t>
            </a:r>
            <a:r>
              <a:rPr lang="zh-CN" altLang="en-US" dirty="0" smtClean="0"/>
              <a:t>（否则最好的选择就是两个人都不蹬车）。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8BC8-0120-4741-9E30-2E3D68E282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如果有一个双人游戏，两个人分别选择一个实数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，收到相同的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，那么显然最好的策略就是一个人趋于正无穷一个人趋于负无穷，这样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就可以一直下降。但是</a:t>
            </a:r>
            <a:r>
              <a:rPr lang="en-US" altLang="zh-CN" dirty="0" smtClean="0"/>
              <a:t>x=0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y=0</a:t>
            </a:r>
            <a:r>
              <a:rPr lang="zh-CN" altLang="en-US" dirty="0" smtClean="0"/>
              <a:t>是一个纳什均衡，同时也是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的鞍点。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从这一点就可以看出，选择</a:t>
            </a:r>
            <a:r>
              <a:rPr lang="en-US" altLang="zh-CN" dirty="0" err="1" smtClean="0"/>
              <a:t>nash</a:t>
            </a:r>
            <a:r>
              <a:rPr lang="en-US" altLang="zh-CN" baseline="0" dirty="0" smtClean="0"/>
              <a:t> equilibrium</a:t>
            </a:r>
            <a:r>
              <a:rPr lang="zh-CN" altLang="en-US" baseline="0" dirty="0" smtClean="0"/>
              <a:t>作为目标在这样的游戏里并不合适。如果一个游戏的</a:t>
            </a:r>
            <a:r>
              <a:rPr lang="en-US" altLang="zh-CN" baseline="0" dirty="0" smtClean="0"/>
              <a:t>loss/reward</a:t>
            </a:r>
            <a:r>
              <a:rPr lang="zh-CN" altLang="en-US" baseline="0" dirty="0" smtClean="0"/>
              <a:t>函数可以被写成一些</a:t>
            </a:r>
            <a:r>
              <a:rPr lang="en-US" altLang="zh-CN" baseline="0" dirty="0" smtClean="0"/>
              <a:t>theta</a:t>
            </a:r>
            <a:r>
              <a:rPr lang="zh-CN" altLang="en-US" baseline="0" dirty="0" smtClean="0"/>
              <a:t>的解析式，那么纳什均衡就是梯度为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的点；而我们知道这样的点可以是局部最小值、全局最小值，也可能是鞍点。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因此，作者引入了</a:t>
            </a:r>
            <a:r>
              <a:rPr lang="en-US" altLang="zh-CN" baseline="0" dirty="0" smtClean="0"/>
              <a:t>stable fixed point</a:t>
            </a:r>
            <a:r>
              <a:rPr lang="zh-CN" altLang="en-US" baseline="0" dirty="0" smtClean="0"/>
              <a:t>的概念，提出迭代中稳定的不动点才是应该追求的目标（</a:t>
            </a:r>
            <a:r>
              <a:rPr lang="en-US" altLang="zh-CN" baseline="0" dirty="0" smtClean="0"/>
              <a:t>x=0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y=0</a:t>
            </a:r>
            <a:r>
              <a:rPr lang="zh-CN" altLang="en-US" baseline="0" dirty="0" smtClean="0"/>
              <a:t>作为鞍点是不稳定的不动点）。为此，需要分析游戏的</a:t>
            </a:r>
            <a:r>
              <a:rPr lang="en-US" altLang="zh-CN" baseline="0" dirty="0" smtClean="0"/>
              <a:t>Hessian</a:t>
            </a:r>
            <a:r>
              <a:rPr lang="zh-CN" altLang="en-US" baseline="0" dirty="0" smtClean="0"/>
              <a:t>矩阵；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我们可以看到，影响</a:t>
            </a:r>
            <a:r>
              <a:rPr lang="en-US" altLang="zh-CN" baseline="0" dirty="0" smtClean="0"/>
              <a:t>reward</a:t>
            </a:r>
            <a:r>
              <a:rPr lang="zh-CN" altLang="en-US" baseline="0" dirty="0" smtClean="0"/>
              <a:t>函数的参数一共有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维（这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维分属不同的</a:t>
            </a:r>
            <a:r>
              <a:rPr lang="en-US" altLang="zh-CN" baseline="0" dirty="0" smtClean="0"/>
              <a:t>agent</a:t>
            </a:r>
            <a:r>
              <a:rPr lang="zh-CN" altLang="en-US" baseline="0" dirty="0" smtClean="0"/>
              <a:t>，比如可能第一个</a:t>
            </a:r>
            <a:r>
              <a:rPr lang="en-US" altLang="zh-CN" baseline="0" dirty="0" smtClean="0"/>
              <a:t>agent</a:t>
            </a:r>
            <a:r>
              <a:rPr lang="zh-CN" altLang="en-US" baseline="0" dirty="0" smtClean="0"/>
              <a:t>占有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维，第二个</a:t>
            </a:r>
            <a:r>
              <a:rPr lang="en-US" altLang="zh-CN" baseline="0" dirty="0" smtClean="0"/>
              <a:t>agent</a:t>
            </a:r>
            <a:r>
              <a:rPr lang="zh-CN" altLang="en-US" baseline="0" dirty="0" smtClean="0"/>
              <a:t>占有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维）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希望能找到一组</a:t>
            </a:r>
            <a:r>
              <a:rPr lang="en-US" altLang="zh-CN" baseline="0" dirty="0" smtClean="0"/>
              <a:t>theta</a:t>
            </a:r>
            <a:r>
              <a:rPr lang="zh-CN" altLang="en-US" baseline="0" dirty="0" smtClean="0"/>
              <a:t>使得这个</a:t>
            </a:r>
            <a:r>
              <a:rPr lang="en-US" altLang="zh-CN" baseline="0" dirty="0" smtClean="0"/>
              <a:t>Hessian</a:t>
            </a:r>
            <a:r>
              <a:rPr lang="zh-CN" altLang="en-US" baseline="0" dirty="0" smtClean="0"/>
              <a:t>矩阵是半正定阵。</a:t>
            </a:r>
            <a:r>
              <a:rPr lang="en-US" altLang="zh-CN" baseline="0" dirty="0" smtClean="0"/>
              <a:t>Li</a:t>
            </a:r>
            <a:r>
              <a:rPr lang="zh-CN" altLang="en-US" baseline="0" dirty="0" smtClean="0"/>
              <a:t>是第</a:t>
            </a:r>
            <a:r>
              <a:rPr lang="en-US" altLang="zh-CN" baseline="0" dirty="0" err="1" smtClean="0"/>
              <a:t>i</a:t>
            </a:r>
            <a:r>
              <a:rPr lang="zh-CN" altLang="en-US" baseline="0" dirty="0" smtClean="0"/>
              <a:t>个人的</a:t>
            </a:r>
            <a:r>
              <a:rPr lang="en-US" altLang="zh-CN" baseline="0" dirty="0" smtClean="0"/>
              <a:t>loss</a:t>
            </a:r>
            <a:r>
              <a:rPr lang="zh-CN" altLang="en-US" baseline="0" dirty="0" smtClean="0"/>
              <a:t>，对</a:t>
            </a:r>
            <a:r>
              <a:rPr lang="en-US" altLang="zh-CN" baseline="0" dirty="0" err="1" smtClean="0"/>
              <a:t>theta_i_j</a:t>
            </a:r>
            <a:r>
              <a:rPr lang="zh-CN" altLang="en-US" baseline="0" dirty="0" smtClean="0"/>
              <a:t>求导是矩阵的第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i,j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项。本文假定这个矩阵总是可逆的。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Stable fixed point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Nash equilibrium</a:t>
            </a:r>
            <a:r>
              <a:rPr lang="zh-CN" altLang="en-US" baseline="0" dirty="0" smtClean="0"/>
              <a:t>的子集。实际上这种稳定点也可以看成一种动力系统的稳定点。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对比</a:t>
            </a:r>
            <a:r>
              <a:rPr lang="en-US" altLang="zh-CN" baseline="0" dirty="0" err="1" smtClean="0"/>
              <a:t>alpharank</a:t>
            </a:r>
            <a:r>
              <a:rPr lang="zh-CN" altLang="en-US" baseline="0" dirty="0" smtClean="0"/>
              <a:t>的话，</a:t>
            </a:r>
            <a:r>
              <a:rPr lang="en-US" altLang="zh-CN" baseline="0" dirty="0" err="1" smtClean="0"/>
              <a:t>alpharank</a:t>
            </a:r>
            <a:r>
              <a:rPr lang="zh-CN" altLang="en-US" baseline="0" dirty="0" smtClean="0"/>
              <a:t>可以理解为“动力系统流到的那一片地方”都是均衡（但是均衡源流的强弱带来权值差别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直观地想，在</a:t>
            </a:r>
            <a:r>
              <a:rPr lang="en-US" altLang="zh-CN" baseline="0" dirty="0" err="1" smtClean="0"/>
              <a:t>R^n</a:t>
            </a:r>
            <a:r>
              <a:rPr lang="zh-CN" altLang="en-US" baseline="0" dirty="0" smtClean="0"/>
              <a:t>欧氏空间中，</a:t>
            </a:r>
            <a:r>
              <a:rPr lang="en-US" altLang="zh-CN" baseline="0" dirty="0" smtClean="0"/>
              <a:t>SFP</a:t>
            </a:r>
            <a:r>
              <a:rPr lang="zh-CN" altLang="en-US" baseline="0" dirty="0" smtClean="0"/>
              <a:t>是“向任何方向都流不动”，而</a:t>
            </a:r>
            <a:r>
              <a:rPr lang="en-US" altLang="zh-CN" baseline="0" dirty="0" err="1" smtClean="0"/>
              <a:t>nash</a:t>
            </a:r>
            <a:r>
              <a:rPr lang="zh-CN" altLang="en-US" baseline="0" dirty="0" smtClean="0"/>
              <a:t>是“沿着同一玩家控制的那些</a:t>
            </a:r>
            <a:r>
              <a:rPr lang="en-US" altLang="zh-CN" baseline="0" dirty="0" smtClean="0"/>
              <a:t>theta</a:t>
            </a:r>
            <a:r>
              <a:rPr lang="zh-CN" altLang="en-US" baseline="0" dirty="0" smtClean="0"/>
              <a:t>对应坐标轴张成的子空间流不动”，</a:t>
            </a:r>
            <a:r>
              <a:rPr lang="en-US" altLang="zh-CN" baseline="0" dirty="0" err="1" smtClean="0"/>
              <a:t>alpharank</a:t>
            </a:r>
            <a:r>
              <a:rPr lang="zh-CN" altLang="en-US" baseline="0" dirty="0" smtClean="0"/>
              <a:t>是“向任何方向流最后可以回来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流不出一个小区域”。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由定义来看，</a:t>
            </a:r>
            <a:r>
              <a:rPr lang="en-US" altLang="zh-CN" baseline="0" dirty="0" smtClean="0"/>
              <a:t>SFP</a:t>
            </a:r>
            <a:r>
              <a:rPr lang="zh-CN" altLang="en-US" baseline="0" dirty="0" smtClean="0"/>
              <a:t>肯定要满足迭代一轮后不动这个特性。这个性质非常重要。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8BC8-0120-4741-9E30-2E3D68E282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简单地说，就是每个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自己的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时“预测”对手的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情况，然后根据预测结果调整自己的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在这里，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就是一般</a:t>
            </a:r>
            <a:r>
              <a:rPr lang="en-US" altLang="zh-CN" dirty="0" smtClean="0"/>
              <a:t>RL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value</a:t>
            </a:r>
            <a:r>
              <a:rPr lang="en-US" altLang="zh-CN" baseline="0" dirty="0" smtClean="0"/>
              <a:t> function</a:t>
            </a:r>
            <a:r>
              <a:rPr lang="zh-CN" altLang="en-US" baseline="0" dirty="0" smtClean="0"/>
              <a:t>，也就是</a:t>
            </a:r>
            <a:r>
              <a:rPr lang="en-US" altLang="zh-CN" baseline="0" dirty="0" smtClean="0"/>
              <a:t>expected return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dirty="0" smtClean="0"/>
              <a:t>可以看出这就是把</a:t>
            </a:r>
            <a:r>
              <a:rPr lang="en-US" altLang="zh-CN" dirty="0" smtClean="0"/>
              <a:t>value</a:t>
            </a:r>
            <a:r>
              <a:rPr lang="en-US" altLang="zh-CN" baseline="0" dirty="0" smtClean="0"/>
              <a:t> function</a:t>
            </a:r>
            <a:r>
              <a:rPr lang="zh-CN" altLang="en-US" baseline="0" dirty="0" smtClean="0"/>
              <a:t>来了一个一阶泰勒展开。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8BC8-0120-4741-9E30-2E3D68E2821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理论上</a:t>
            </a:r>
            <a:r>
              <a:rPr lang="en-US" altLang="zh-CN" dirty="0" smtClean="0"/>
              <a:t>LOLA</a:t>
            </a:r>
            <a:r>
              <a:rPr lang="zh-CN" altLang="en-US" dirty="0" smtClean="0"/>
              <a:t>也可以拿来套娃，假设对手是用了</a:t>
            </a:r>
            <a:r>
              <a:rPr lang="en-US" altLang="zh-CN" dirty="0" smtClean="0"/>
              <a:t>LOLA</a:t>
            </a:r>
            <a:r>
              <a:rPr lang="zh-CN" altLang="en-US" dirty="0" smtClean="0"/>
              <a:t>算法然后自己要考虑到这一点。但是这样对损失函数的要求更高，需要它可微的阶数会变高，</a:t>
            </a:r>
            <a:r>
              <a:rPr lang="en-US" altLang="zh-CN" dirty="0" smtClean="0"/>
              <a:t>estimate</a:t>
            </a:r>
            <a:r>
              <a:rPr lang="zh-CN" altLang="en-US" dirty="0" smtClean="0"/>
              <a:t>时的方差也会变大。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第四个式子就是把第三个式子带进第一个式子，分别对</a:t>
            </a:r>
            <a:r>
              <a:rPr lang="en-US" altLang="zh-CN" dirty="0" smtClean="0"/>
              <a:t>theta1</a:t>
            </a:r>
            <a:r>
              <a:rPr lang="zh-CN" altLang="en-US" dirty="0" smtClean="0"/>
              <a:t>求导再乘以学习率的结果。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这里面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eta</a:t>
            </a:r>
            <a:r>
              <a:rPr lang="zh-CN" altLang="en-US" dirty="0" smtClean="0"/>
              <a:t>都是超参数，其中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是我的学习率，</a:t>
            </a:r>
            <a:r>
              <a:rPr lang="en-US" altLang="zh-CN" dirty="0" smtClean="0"/>
              <a:t>eta</a:t>
            </a:r>
            <a:r>
              <a:rPr lang="zh-CN" altLang="en-US" dirty="0" smtClean="0"/>
              <a:t>是对手的学习率。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8BC8-0120-4741-9E30-2E3D68E2821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号玩家在一个</a:t>
            </a:r>
            <a:r>
              <a:rPr lang="en-US" altLang="zh-CN" dirty="0" smtClean="0"/>
              <a:t>trajectory</a:t>
            </a:r>
            <a:r>
              <a:rPr lang="zh-CN" altLang="en-US" dirty="0" smtClean="0"/>
              <a:t>的期望收益，也就是我们熟悉的</a:t>
            </a:r>
            <a:r>
              <a:rPr lang="en-US" altLang="zh-CN" dirty="0" smtClean="0"/>
              <a:t>value</a:t>
            </a:r>
            <a:r>
              <a:rPr lang="en-US" altLang="zh-CN" baseline="0" dirty="0" smtClean="0"/>
              <a:t> function</a:t>
            </a:r>
            <a:r>
              <a:rPr lang="zh-CN" altLang="en-US" baseline="0" dirty="0" smtClean="0"/>
              <a:t>。在这个式子里我们假设玩家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naïve learner</a:t>
            </a:r>
            <a:r>
              <a:rPr lang="zh-CN" altLang="en-US" baseline="0" dirty="0" smtClean="0"/>
              <a:t>，玩家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LOLA agent</a:t>
            </a:r>
            <a:r>
              <a:rPr lang="zh-CN" altLang="en-US" baseline="0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下面要计算对</a:t>
            </a:r>
            <a:r>
              <a:rPr lang="en-US" altLang="zh-CN" dirty="0" smtClean="0"/>
              <a:t>V</a:t>
            </a:r>
            <a:r>
              <a:rPr lang="zh-CN" altLang="en-US" dirty="0" smtClean="0"/>
              <a:t>求二阶偏导数的结果，那么就把</a:t>
            </a:r>
            <a:r>
              <a:rPr lang="en-US" altLang="zh-CN" dirty="0" smtClean="0"/>
              <a:t>V2</a:t>
            </a:r>
            <a:r>
              <a:rPr lang="zh-CN" altLang="en-US" dirty="0" smtClean="0"/>
              <a:t>写成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号玩家在一个</a:t>
            </a:r>
            <a:r>
              <a:rPr lang="en-US" altLang="zh-CN" dirty="0" smtClean="0"/>
              <a:t>trajectory</a:t>
            </a:r>
            <a:r>
              <a:rPr lang="zh-CN" altLang="en-US" dirty="0" smtClean="0"/>
              <a:t>的期望收益，然后用</a:t>
            </a:r>
            <a:r>
              <a:rPr lang="en-US" altLang="zh-CN" dirty="0" smtClean="0"/>
              <a:t>policy</a:t>
            </a:r>
            <a:r>
              <a:rPr lang="en-US" altLang="zh-CN" baseline="0" dirty="0" smtClean="0"/>
              <a:t> gradient</a:t>
            </a:r>
            <a:r>
              <a:rPr lang="zh-CN" altLang="en-US" baseline="0" dirty="0" smtClean="0"/>
              <a:t>展开。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可以看出，</a:t>
            </a:r>
            <a:r>
              <a:rPr lang="en-US" altLang="zh-CN" baseline="0" dirty="0" smtClean="0"/>
              <a:t>LOLA</a:t>
            </a:r>
            <a:r>
              <a:rPr lang="zh-CN" altLang="en-US" baseline="0" dirty="0" smtClean="0"/>
              <a:t>要求</a:t>
            </a:r>
            <a:r>
              <a:rPr lang="en-US" altLang="zh-CN" baseline="0" dirty="0" smtClean="0"/>
              <a:t>reward</a:t>
            </a:r>
            <a:r>
              <a:rPr lang="zh-CN" altLang="en-US" baseline="0" dirty="0" smtClean="0"/>
              <a:t>必须由这些</a:t>
            </a:r>
            <a:r>
              <a:rPr lang="en-US" altLang="zh-CN" baseline="0" dirty="0" smtClean="0"/>
              <a:t>theta</a:t>
            </a:r>
            <a:r>
              <a:rPr lang="zh-CN" altLang="en-US" baseline="0" dirty="0" smtClean="0"/>
              <a:t>决定。上面那个</a:t>
            </a:r>
            <a:r>
              <a:rPr lang="en-US" altLang="zh-CN" baseline="0" dirty="0" smtClean="0"/>
              <a:t>V1</a:t>
            </a:r>
            <a:r>
              <a:rPr lang="zh-CN" altLang="en-US" baseline="0" dirty="0" smtClean="0"/>
              <a:t>对</a:t>
            </a:r>
            <a:r>
              <a:rPr lang="en-US" altLang="zh-CN" baseline="0" dirty="0" smtClean="0"/>
              <a:t>theta2</a:t>
            </a:r>
            <a:r>
              <a:rPr lang="zh-CN" altLang="en-US" baseline="0" dirty="0" smtClean="0"/>
              <a:t>求导意味着这个算法要求</a:t>
            </a:r>
            <a:r>
              <a:rPr lang="en-US" altLang="zh-CN" baseline="0" dirty="0" smtClean="0"/>
              <a:t>reward/loss</a:t>
            </a:r>
            <a:r>
              <a:rPr lang="zh-CN" altLang="en-US" baseline="0" dirty="0" smtClean="0"/>
              <a:t>函数可以被写成这些决定</a:t>
            </a:r>
            <a:r>
              <a:rPr lang="en-US" altLang="zh-CN" baseline="0" dirty="0" smtClean="0"/>
              <a:t>policy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theta</a:t>
            </a:r>
            <a:r>
              <a:rPr lang="zh-CN" altLang="en-US" baseline="0" dirty="0" smtClean="0"/>
              <a:t>的解析形式，并且还要可微。</a:t>
            </a:r>
            <a:endParaRPr lang="en-US" altLang="zh-CN" baseline="0" dirty="0" smtClean="0"/>
          </a:p>
          <a:p>
            <a:endParaRPr lang="en-US" altLang="zh-CN" b="1" baseline="0" dirty="0" smtClean="0"/>
          </a:p>
          <a:p>
            <a:r>
              <a:rPr lang="en-US" altLang="zh-CN" b="0" baseline="0" dirty="0" smtClean="0"/>
              <a:t>LOLA</a:t>
            </a:r>
            <a:r>
              <a:rPr lang="zh-CN" altLang="en-US" b="0" baseline="0" dirty="0" smtClean="0"/>
              <a:t>是没有理论保证收敛的。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8BC8-0120-4741-9E30-2E3D68E282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根据我们刚才所说，</a:t>
            </a:r>
            <a:r>
              <a:rPr lang="en-US" altLang="zh-CN" dirty="0" smtClean="0"/>
              <a:t>LOLA</a:t>
            </a:r>
            <a:r>
              <a:rPr lang="zh-CN" altLang="en-US" dirty="0" smtClean="0"/>
              <a:t>的核心思想是“把别人当成</a:t>
            </a:r>
            <a:r>
              <a:rPr lang="en-US" altLang="zh-CN" dirty="0" smtClean="0"/>
              <a:t>naïve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on policy</a:t>
            </a:r>
            <a:r>
              <a:rPr lang="en-US" altLang="zh-CN" baseline="0" dirty="0" smtClean="0"/>
              <a:t> agent</a:t>
            </a:r>
            <a:r>
              <a:rPr lang="zh-CN" altLang="en-US" dirty="0" smtClean="0"/>
              <a:t>”，然后梯度下降。所以每一轮梯度下降时，一个</a:t>
            </a:r>
            <a:r>
              <a:rPr lang="en-US" altLang="zh-CN" dirty="0" smtClean="0"/>
              <a:t>LOLA</a:t>
            </a:r>
            <a:r>
              <a:rPr lang="en-US" altLang="zh-CN" baseline="0" dirty="0" smtClean="0"/>
              <a:t> agent</a:t>
            </a:r>
            <a:r>
              <a:rPr lang="zh-CN" altLang="en-US" baseline="0" dirty="0" smtClean="0"/>
              <a:t>的优化函数是</a:t>
            </a:r>
            <a:r>
              <a:rPr lang="en-US" altLang="zh-CN" dirty="0" smtClean="0"/>
              <a:t>objective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8BC8-0120-4741-9E30-2E3D68E282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Delta L</a:t>
            </a:r>
            <a:r>
              <a:rPr lang="zh-CN" altLang="en-US" dirty="0" smtClean="0"/>
              <a:t>是对</a:t>
            </a:r>
            <a:r>
              <a:rPr lang="en-US" altLang="zh-CN" dirty="0" smtClean="0"/>
              <a:t>L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维向量，因为每个</a:t>
            </a:r>
            <a:r>
              <a:rPr lang="en-US" altLang="zh-CN" dirty="0" smtClean="0"/>
              <a:t>player</a:t>
            </a:r>
            <a:r>
              <a:rPr lang="zh-CN" altLang="en-US" dirty="0" smtClean="0"/>
              <a:t>有一个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player</a:t>
            </a:r>
            <a:r>
              <a:rPr lang="zh-CN" altLang="en-US" dirty="0" smtClean="0"/>
              <a:t>就有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求导，然后得到的一个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的矩阵。 </a:t>
            </a:r>
            <a:r>
              <a:rPr lang="en-US" altLang="zh-CN" dirty="0" smtClean="0"/>
              <a:t>Ho</a:t>
            </a:r>
            <a:r>
              <a:rPr lang="zh-CN" altLang="en-US" dirty="0" smtClean="0"/>
              <a:t>是指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矩阵挖掉对角线。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这里的对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求导和对</a:t>
            </a:r>
            <a:r>
              <a:rPr lang="en-US" altLang="zh-CN" dirty="0" smtClean="0"/>
              <a:t>j</a:t>
            </a:r>
            <a:r>
              <a:rPr lang="zh-CN" altLang="en-US" dirty="0" smtClean="0"/>
              <a:t>求导的自变量是</a:t>
            </a:r>
            <a:r>
              <a:rPr lang="en-US" altLang="zh-CN" dirty="0" smtClean="0"/>
              <a:t>theta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i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theta j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第一行到第二行是把里面的乘积展开求导。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第二行到第三行，第二项也是矩阵求导的规律。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第三行到第四行，把</a:t>
            </a:r>
            <a:r>
              <a:rPr lang="en-US" altLang="zh-CN" dirty="0" err="1" smtClean="0"/>
              <a:t>thetai</a:t>
            </a:r>
            <a:r>
              <a:rPr lang="zh-CN" altLang="en-US" dirty="0" smtClean="0"/>
              <a:t>对</a:t>
            </a:r>
            <a:r>
              <a:rPr lang="en-US" altLang="zh-CN" dirty="0" smtClean="0"/>
              <a:t>Li</a:t>
            </a:r>
            <a:r>
              <a:rPr lang="zh-CN" altLang="en-US" dirty="0" smtClean="0"/>
              <a:t>的导数写成了</a:t>
            </a:r>
            <a:r>
              <a:rPr lang="en-US" altLang="zh-CN" dirty="0" err="1" smtClean="0"/>
              <a:t>kesai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thetaj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Lj</a:t>
            </a:r>
            <a:r>
              <a:rPr lang="zh-CN" altLang="en-US" dirty="0" smtClean="0"/>
              <a:t>的导数写成了</a:t>
            </a:r>
            <a:r>
              <a:rPr lang="en-US" altLang="zh-CN" dirty="0" err="1" smtClean="0"/>
              <a:t>kesai</a:t>
            </a:r>
            <a:r>
              <a:rPr lang="en-US" altLang="zh-CN" dirty="0" smtClean="0"/>
              <a:t> j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delta L</a:t>
            </a:r>
            <a:r>
              <a:rPr lang="zh-CN" altLang="en-US" dirty="0" smtClean="0"/>
              <a:t>是一个对向量求导，所以</a:t>
            </a:r>
            <a:r>
              <a:rPr lang="en-US" altLang="zh-CN" dirty="0" smtClean="0"/>
              <a:t>delta</a:t>
            </a:r>
            <a:r>
              <a:rPr lang="en-US" altLang="zh-CN" baseline="0" dirty="0" smtClean="0"/>
              <a:t> L</a:t>
            </a:r>
            <a:r>
              <a:rPr lang="zh-CN" altLang="en-US" baseline="0" dirty="0" smtClean="0"/>
              <a:t>是一个矩阵，它的第</a:t>
            </a:r>
            <a:r>
              <a:rPr lang="en-US" altLang="zh-CN" baseline="0" dirty="0" smtClean="0"/>
              <a:t>j</a:t>
            </a:r>
            <a:r>
              <a:rPr lang="zh-CN" altLang="en-US" baseline="0" dirty="0" smtClean="0"/>
              <a:t>行第</a:t>
            </a:r>
            <a:r>
              <a:rPr lang="en-US" altLang="zh-CN" baseline="0" dirty="0" err="1" smtClean="0"/>
              <a:t>i</a:t>
            </a:r>
            <a:r>
              <a:rPr lang="zh-CN" altLang="en-US" baseline="0" dirty="0" smtClean="0"/>
              <a:t>列就是</a:t>
            </a:r>
            <a:r>
              <a:rPr lang="en-US" altLang="zh-CN" baseline="0" dirty="0" smtClean="0"/>
              <a:t>theta j</a:t>
            </a:r>
            <a:r>
              <a:rPr lang="zh-CN" altLang="en-US" baseline="0" dirty="0" smtClean="0"/>
              <a:t>对</a:t>
            </a:r>
            <a:r>
              <a:rPr lang="en-US" altLang="zh-CN" baseline="0" dirty="0" smtClean="0"/>
              <a:t>Li</a:t>
            </a:r>
            <a:r>
              <a:rPr lang="zh-CN" altLang="en-US" baseline="0" dirty="0" smtClean="0"/>
              <a:t>的导数。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第四行到第五行把求和写成了矩阵运算。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第五行到第六行就很显然了。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这里实际上就是通过计算，把二阶求导配成了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矩阵，这个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矩阵的第（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）项。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8BC8-0120-4741-9E30-2E3D68E2821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可以看到这里形式上的对应性。这里之所以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矩阵挖掉一个因为是要证明“</a:t>
            </a:r>
            <a:r>
              <a:rPr lang="en-US" altLang="zh-CN" dirty="0" smtClean="0"/>
              <a:t>adjustment</a:t>
            </a:r>
            <a:r>
              <a:rPr lang="zh-CN" altLang="en-US" dirty="0" smtClean="0"/>
              <a:t>”，挖掉的对角线刚好就是</a:t>
            </a:r>
            <a:r>
              <a:rPr lang="en-US" altLang="zh-CN" dirty="0" smtClean="0"/>
              <a:t>naïve learner</a:t>
            </a:r>
            <a:r>
              <a:rPr lang="zh-CN" altLang="en-US" dirty="0" smtClean="0"/>
              <a:t>的梯度下降，不属于</a:t>
            </a:r>
            <a:r>
              <a:rPr lang="en-US" altLang="zh-CN" dirty="0" smtClean="0"/>
              <a:t>adjustment</a:t>
            </a:r>
            <a:r>
              <a:rPr lang="zh-CN" altLang="en-US" dirty="0" smtClean="0"/>
              <a:t>的部分。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其实</a:t>
            </a:r>
            <a:r>
              <a:rPr lang="en-US" altLang="zh-CN" dirty="0" smtClean="0"/>
              <a:t>LOLA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SOS</a:t>
            </a:r>
            <a:r>
              <a:rPr lang="zh-CN" altLang="en-US" dirty="0" smtClean="0"/>
              <a:t>还有一个问题，是必须知道对手的学习率才有理论保证。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8BC8-0120-4741-9E30-2E3D68E2821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54ED-783B-4E78-B28D-1D8906521165}" type="datetimeFigureOut">
              <a:rPr lang="zh-CN" altLang="en-US" smtClean="0"/>
              <a:pPr/>
              <a:t>2020/3/13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7A7F-39BB-4FEE-895E-478308C034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54ED-783B-4E78-B28D-1D8906521165}" type="datetimeFigureOut">
              <a:rPr lang="zh-CN" altLang="en-US" smtClean="0"/>
              <a:pPr/>
              <a:t>2020/3/13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7A7F-39BB-4FEE-895E-478308C034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54ED-783B-4E78-B28D-1D8906521165}" type="datetimeFigureOut">
              <a:rPr lang="zh-CN" altLang="en-US" smtClean="0"/>
              <a:pPr/>
              <a:t>2020/3/13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7A7F-39BB-4FEE-895E-478308C034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54ED-783B-4E78-B28D-1D8906521165}" type="datetimeFigureOut">
              <a:rPr lang="zh-CN" altLang="en-US" smtClean="0"/>
              <a:pPr/>
              <a:t>2020/3/13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7A7F-39BB-4FEE-895E-478308C034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54ED-783B-4E78-B28D-1D8906521165}" type="datetimeFigureOut">
              <a:rPr lang="zh-CN" altLang="en-US" smtClean="0"/>
              <a:pPr/>
              <a:t>2020/3/13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7A7F-39BB-4FEE-895E-478308C034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54ED-783B-4E78-B28D-1D8906521165}" type="datetimeFigureOut">
              <a:rPr lang="zh-CN" altLang="en-US" smtClean="0"/>
              <a:pPr/>
              <a:t>2020/3/13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7A7F-39BB-4FEE-895E-478308C034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54ED-783B-4E78-B28D-1D8906521165}" type="datetimeFigureOut">
              <a:rPr lang="zh-CN" altLang="en-US" smtClean="0"/>
              <a:pPr/>
              <a:t>2020/3/13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7A7F-39BB-4FEE-895E-478308C034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54ED-783B-4E78-B28D-1D8906521165}" type="datetimeFigureOut">
              <a:rPr lang="zh-CN" altLang="en-US" smtClean="0"/>
              <a:pPr/>
              <a:t>2020/3/13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7A7F-39BB-4FEE-895E-478308C034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54ED-783B-4E78-B28D-1D8906521165}" type="datetimeFigureOut">
              <a:rPr lang="zh-CN" altLang="en-US" smtClean="0"/>
              <a:pPr/>
              <a:t>2020/3/13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7A7F-39BB-4FEE-895E-478308C034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54ED-783B-4E78-B28D-1D8906521165}" type="datetimeFigureOut">
              <a:rPr lang="zh-CN" altLang="en-US" smtClean="0"/>
              <a:pPr/>
              <a:t>2020/3/13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7A7F-39BB-4FEE-895E-478308C034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54ED-783B-4E78-B28D-1D8906521165}" type="datetimeFigureOut">
              <a:rPr lang="zh-CN" altLang="en-US" smtClean="0"/>
              <a:pPr/>
              <a:t>2020/3/13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97A7F-39BB-4FEE-895E-478308C034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254ED-783B-4E78-B28D-1D8906521165}" type="datetimeFigureOut">
              <a:rPr lang="zh-CN" altLang="en-US" smtClean="0"/>
              <a:pPr/>
              <a:t>2020/3/13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97A7F-39BB-4FEE-895E-478308C034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Stable Opponent Shaping in Differentiable Games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ICLR 2019 Poster</a:t>
            </a:r>
          </a:p>
          <a:p>
            <a:r>
              <a:rPr lang="en-US" altLang="zh-CN" dirty="0" smtClean="0"/>
              <a:t>Presented by Kai Yan</a:t>
            </a:r>
          </a:p>
          <a:p>
            <a:r>
              <a:rPr lang="en-US" altLang="zh-CN" dirty="0" smtClean="0"/>
              <a:t>3/13/2020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Problem of LOLA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have proved </a:t>
            </a:r>
            <a:r>
              <a:rPr lang="en-US" altLang="zh-CN" dirty="0" err="1" smtClean="0"/>
              <a:t>LOLA’s</a:t>
            </a:r>
            <a:r>
              <a:rPr lang="en-US" altLang="zh-CN" dirty="0" smtClean="0"/>
              <a:t> adjustment is actually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And as we mentioned, stable fixed points must satisfy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Incompatible: LOLA may push optimal solution away! 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276872"/>
            <a:ext cx="40671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780928"/>
            <a:ext cx="36290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3933056"/>
            <a:ext cx="2267744" cy="40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Arrogance of LOLA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4618856" cy="4525963"/>
          </a:xfrm>
        </p:spPr>
        <p:txBody>
          <a:bodyPr>
            <a:noAutofit/>
          </a:bodyPr>
          <a:lstStyle/>
          <a:p>
            <a:r>
              <a:rPr lang="en-US" altLang="zh-CN" sz="2800" dirty="0" err="1" smtClean="0"/>
              <a:t>SFPs</a:t>
            </a:r>
            <a:r>
              <a:rPr lang="en-US" altLang="zh-CN" sz="2800" dirty="0" smtClean="0"/>
              <a:t> are x + y = 1</a:t>
            </a:r>
          </a:p>
          <a:p>
            <a:r>
              <a:rPr lang="en-US" altLang="zh-CN" sz="2800" dirty="0" smtClean="0"/>
              <a:t>However,     is (4, 4) under x + y = 1 for agent 1, pushing solutions away from equilibrium</a:t>
            </a:r>
          </a:p>
          <a:p>
            <a:r>
              <a:rPr lang="en-US" altLang="zh-CN" sz="2800" dirty="0" smtClean="0"/>
              <a:t>Intuitively,  the LOLA agents are too “arrogant” that they think their opponents will comply to their increase of positive speed.</a:t>
            </a:r>
            <a:endParaRPr lang="zh-CN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924944"/>
            <a:ext cx="34861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628800"/>
            <a:ext cx="35528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2276872"/>
            <a:ext cx="3581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5949280"/>
            <a:ext cx="36290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2060848"/>
            <a:ext cx="2476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7584" y="6453336"/>
            <a:ext cx="40671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LookAhead</a:t>
            </a:r>
            <a:r>
              <a:rPr lang="en-US" altLang="zh-CN" dirty="0" smtClean="0"/>
              <a:t>: Zhang &amp; Lesser, 2010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Consider removing the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term of LOLA adjustment</a:t>
            </a:r>
          </a:p>
          <a:p>
            <a:r>
              <a:rPr lang="en-US" altLang="zh-CN" dirty="0" smtClean="0"/>
              <a:t>What does the 2</a:t>
            </a:r>
            <a:r>
              <a:rPr lang="en-US" altLang="zh-CN" baseline="30000" dirty="0" smtClean="0"/>
              <a:t>nd </a:t>
            </a:r>
            <a:r>
              <a:rPr lang="en-US" altLang="zh-CN" dirty="0" smtClean="0"/>
              <a:t> term mean for each agent?</a:t>
            </a:r>
          </a:p>
          <a:p>
            <a:r>
              <a:rPr lang="en-US" altLang="zh-CN" dirty="0" smtClean="0"/>
              <a:t>Recall that        is a function of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Inaccurate (If multiple gradient descent steps between epochs?) 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861048"/>
            <a:ext cx="8208912" cy="63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3284984"/>
            <a:ext cx="600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3284984"/>
            <a:ext cx="432048" cy="45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9792" y="4509120"/>
            <a:ext cx="3672408" cy="72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15816" y="2204864"/>
            <a:ext cx="40671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66613" cy="277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LookAhead</a:t>
            </a:r>
            <a:r>
              <a:rPr lang="en-US" altLang="zh-CN" dirty="0" smtClean="0"/>
              <a:t>: Zhang &amp; Lesser, 2010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This is equal to optimize</a:t>
            </a:r>
          </a:p>
          <a:p>
            <a:r>
              <a:rPr lang="en-US" altLang="zh-CN" dirty="0" smtClean="0"/>
              <a:t>Eliminating the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term in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Make </a:t>
            </a:r>
            <a:r>
              <a:rPr lang="el-GR" altLang="zh-CN" dirty="0" smtClean="0"/>
              <a:t>Θ</a:t>
            </a:r>
            <a:r>
              <a:rPr lang="en-US" altLang="zh-CN" dirty="0" smtClean="0"/>
              <a:t>2’s “virtual update” not a function of </a:t>
            </a:r>
            <a:r>
              <a:rPr lang="el-GR" altLang="zh-CN" dirty="0" smtClean="0"/>
              <a:t>Θ</a:t>
            </a:r>
            <a:r>
              <a:rPr lang="en-US" altLang="zh-CN" dirty="0" smtClean="0"/>
              <a:t>1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00808"/>
            <a:ext cx="5341073" cy="40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204864"/>
            <a:ext cx="3134837" cy="30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80928"/>
            <a:ext cx="2668163" cy="47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4005064"/>
            <a:ext cx="40671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LookAhead’s</a:t>
            </a:r>
            <a:r>
              <a:rPr lang="en-US" altLang="zh-CN" dirty="0" smtClean="0"/>
              <a:t> Downside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altLang="zh-CN" dirty="0" smtClean="0"/>
              <a:t>Eliminating the shaping term also destroyed </a:t>
            </a:r>
            <a:r>
              <a:rPr lang="en-US" altLang="zh-CN" dirty="0" err="1" smtClean="0"/>
              <a:t>LOLA’s</a:t>
            </a:r>
            <a:r>
              <a:rPr lang="en-US" altLang="zh-CN" dirty="0" smtClean="0"/>
              <a:t> capability to exploit opponent dynamics and encourage cooperation.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LookAhead</a:t>
            </a:r>
            <a:r>
              <a:rPr lang="en-US" altLang="zh-CN" dirty="0" smtClean="0"/>
              <a:t> agents mostly defect in iterated prisoner’s dilemma.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4725144"/>
            <a:ext cx="317863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3284984"/>
            <a:ext cx="6718986" cy="44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下箭头 5"/>
          <p:cNvSpPr/>
          <p:nvPr/>
        </p:nvSpPr>
        <p:spPr>
          <a:xfrm>
            <a:off x="4572000" y="3789040"/>
            <a:ext cx="360040" cy="86409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SOS: Interpolation Between </a:t>
            </a:r>
            <a:r>
              <a:rPr lang="en-US" altLang="zh-CN" dirty="0" err="1" smtClean="0"/>
              <a:t>LookAhead</a:t>
            </a:r>
            <a:r>
              <a:rPr lang="en-US" altLang="zh-CN" dirty="0" smtClean="0"/>
              <a:t> and LOLA </a:t>
            </a:r>
            <a:endParaRPr lang="zh-CN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13" y="2276872"/>
            <a:ext cx="900529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Define p-LOLA as follows: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Choose p?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First of all, if the </a:t>
            </a:r>
            <a:r>
              <a:rPr lang="en-US" altLang="zh-CN" dirty="0" err="1" smtClean="0"/>
              <a:t>LOLA’s</a:t>
            </a:r>
            <a:r>
              <a:rPr lang="en-US" altLang="zh-CN" dirty="0" smtClean="0"/>
              <a:t> adjustment of gradient descent is not contradicting </a:t>
            </a:r>
            <a:r>
              <a:rPr lang="en-US" altLang="zh-CN" dirty="0" err="1" smtClean="0"/>
              <a:t>LookAhead</a:t>
            </a:r>
            <a:r>
              <a:rPr lang="en-US" altLang="zh-CN" dirty="0" smtClean="0"/>
              <a:t>, i.e.,                                      </a:t>
            </a:r>
          </a:p>
          <a:p>
            <a:pPr>
              <a:buNone/>
            </a:pPr>
            <a:r>
              <a:rPr lang="en-US" altLang="zh-CN" dirty="0" smtClean="0"/>
              <a:t>	                      then p=1</a:t>
            </a:r>
          </a:p>
          <a:p>
            <a:r>
              <a:rPr lang="en-US" altLang="zh-CN" dirty="0" smtClean="0"/>
              <a:t>Otherwise,                              which guarantees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Gradient has &lt;90 degree of difference between that with or without LOLA adjustment  </a:t>
            </a:r>
            <a:endParaRPr lang="zh-CN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224664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140968"/>
            <a:ext cx="2520280" cy="68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077072"/>
            <a:ext cx="7861013" cy="44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8233903" cy="229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Theoretical Guarantees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863395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284984"/>
            <a:ext cx="8088542" cy="39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915" y="4005064"/>
            <a:ext cx="8979085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Differentiable Games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 game whose payoff functions depends on all players’ parameter.</a:t>
            </a:r>
          </a:p>
          <a:p>
            <a:r>
              <a:rPr lang="en-US" altLang="zh-CN" sz="2800" dirty="0" smtClean="0"/>
              <a:t>The parameters for a player decide his policy for a given state.</a:t>
            </a:r>
          </a:p>
          <a:p>
            <a:r>
              <a:rPr lang="en-US" altLang="zh-CN" sz="2800" dirty="0" smtClean="0"/>
              <a:t>The solution concept here is stable fixed points (SFP).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pPr>
              <a:buNone/>
            </a:pPr>
            <a:endParaRPr lang="en-US" altLang="zh-CN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149080"/>
            <a:ext cx="8460432" cy="23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Experiments: Iterated Prisoner’s Dilemma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12776"/>
            <a:ext cx="78200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Tandem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 we can see, SOS turns from LOLA to </a:t>
            </a:r>
            <a:r>
              <a:rPr lang="en-US" altLang="zh-CN" dirty="0" err="1" smtClean="0"/>
              <a:t>LookAhead</a:t>
            </a:r>
            <a:r>
              <a:rPr lang="en-US" altLang="zh-CN" dirty="0" smtClean="0"/>
              <a:t> automatically in progress.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996952"/>
            <a:ext cx="7801621" cy="245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GAN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Ground truth is a Gaussian Mixture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420888"/>
            <a:ext cx="24193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04664"/>
            <a:ext cx="7667625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4664"/>
            <a:ext cx="7639050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Experiments: GAN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48880"/>
            <a:ext cx="75628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of Differentiable Games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Tandem game.</a:t>
            </a:r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524250"/>
            <a:ext cx="34861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32856"/>
            <a:ext cx="9144000" cy="54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2924944"/>
            <a:ext cx="35528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2924944"/>
            <a:ext cx="3581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619672" y="5373216"/>
            <a:ext cx="3240360" cy="148478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Solution Concept: Stable Fixed 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24744"/>
            <a:ext cx="77533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3851920" y="5733256"/>
            <a:ext cx="720080" cy="692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563888" y="5373216"/>
            <a:ext cx="3240360" cy="1484784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23928" y="58772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SFP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580526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Alpharank</a:t>
            </a:r>
            <a:endParaRPr lang="en-US" altLang="zh-CN" dirty="0" smtClean="0"/>
          </a:p>
          <a:p>
            <a:r>
              <a:rPr lang="en-US" altLang="zh-CN" dirty="0" smtClean="0"/>
              <a:t>MCC non-transient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3688" y="587727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Nash </a:t>
            </a:r>
          </a:p>
          <a:p>
            <a:r>
              <a:rPr lang="en-US" altLang="zh-CN" dirty="0" smtClean="0"/>
              <a:t>Equilibrium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5768" y="5949280"/>
            <a:ext cx="2088232" cy="37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084168" y="5445224"/>
            <a:ext cx="265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en-US" altLang="zh-CN" sz="2400" b="1" dirty="0" smtClean="0"/>
              <a:t>SFP </a:t>
            </a:r>
            <a:r>
              <a:rPr lang="en-US" altLang="zh-CN" sz="2400" b="1" dirty="0" err="1" smtClean="0"/>
              <a:t>satsifies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LOLA: Learning with Opponent Learning Awareness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“Predict” the opponent’s theta update</a:t>
            </a:r>
          </a:p>
          <a:p>
            <a:r>
              <a:rPr lang="en-US" altLang="zh-CN" dirty="0" smtClean="0"/>
              <a:t>a LOLA agent optimizes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Instead of                                        for naïve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independent on-policy RL agent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996952"/>
            <a:ext cx="8897980" cy="68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3789040"/>
            <a:ext cx="30194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LOLA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LOLA’s</a:t>
            </a:r>
            <a:r>
              <a:rPr lang="en-US" altLang="zh-CN" dirty="0" smtClean="0"/>
              <a:t> gradient descent can be written as</a:t>
            </a:r>
          </a:p>
          <a:p>
            <a:pPr>
              <a:buNone/>
            </a:pPr>
            <a:r>
              <a:rPr lang="en-US" altLang="zh-CN" dirty="0" smtClean="0"/>
              <a:t>(assume LOLA plays as player 1)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5229200"/>
            <a:ext cx="66264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3212976"/>
            <a:ext cx="438741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4293096"/>
            <a:ext cx="4392488" cy="8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6020" y="2420888"/>
            <a:ext cx="8897980" cy="68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LOLA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429000"/>
            <a:ext cx="58293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484784"/>
            <a:ext cx="66264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Rewriting LOLA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LOLA agent optimizes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Each turn. The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-order Taylor expansion is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For the </a:t>
            </a:r>
            <a:r>
              <a:rPr lang="en-US" altLang="zh-CN" dirty="0" err="1" smtClean="0"/>
              <a:t>i-th</a:t>
            </a:r>
            <a:r>
              <a:rPr lang="en-US" altLang="zh-CN" dirty="0" smtClean="0"/>
              <a:t> agent playing LOLA, the gradient is</a:t>
            </a:r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204864"/>
            <a:ext cx="4537224" cy="5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3356992"/>
            <a:ext cx="342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5229200"/>
            <a:ext cx="4452581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6632"/>
            <a:ext cx="79152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6021288"/>
            <a:ext cx="36290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任意多边形 5"/>
          <p:cNvSpPr/>
          <p:nvPr/>
        </p:nvSpPr>
        <p:spPr>
          <a:xfrm>
            <a:off x="3347864" y="1052736"/>
            <a:ext cx="300790" cy="1153453"/>
          </a:xfrm>
          <a:custGeom>
            <a:avLst/>
            <a:gdLst>
              <a:gd name="connsiteX0" fmla="*/ 300790 w 300790"/>
              <a:gd name="connsiteY0" fmla="*/ 20539 h 1153453"/>
              <a:gd name="connsiteX1" fmla="*/ 252663 w 300790"/>
              <a:gd name="connsiteY1" fmla="*/ 8508 h 1153453"/>
              <a:gd name="connsiteX2" fmla="*/ 240632 w 300790"/>
              <a:gd name="connsiteY2" fmla="*/ 56634 h 1153453"/>
              <a:gd name="connsiteX3" fmla="*/ 168442 w 300790"/>
              <a:gd name="connsiteY3" fmla="*/ 164918 h 1153453"/>
              <a:gd name="connsiteX4" fmla="*/ 132348 w 300790"/>
              <a:gd name="connsiteY4" fmla="*/ 213044 h 1153453"/>
              <a:gd name="connsiteX5" fmla="*/ 84221 w 300790"/>
              <a:gd name="connsiteY5" fmla="*/ 285234 h 1153453"/>
              <a:gd name="connsiteX6" fmla="*/ 48127 w 300790"/>
              <a:gd name="connsiteY6" fmla="*/ 393518 h 1153453"/>
              <a:gd name="connsiteX7" fmla="*/ 36095 w 300790"/>
              <a:gd name="connsiteY7" fmla="*/ 453676 h 1153453"/>
              <a:gd name="connsiteX8" fmla="*/ 24063 w 300790"/>
              <a:gd name="connsiteY8" fmla="*/ 489771 h 1153453"/>
              <a:gd name="connsiteX9" fmla="*/ 12032 w 300790"/>
              <a:gd name="connsiteY9" fmla="*/ 598055 h 1153453"/>
              <a:gd name="connsiteX10" fmla="*/ 0 w 300790"/>
              <a:gd name="connsiteY10" fmla="*/ 670244 h 1153453"/>
              <a:gd name="connsiteX11" fmla="*/ 12032 w 300790"/>
              <a:gd name="connsiteY11" fmla="*/ 934939 h 1153453"/>
              <a:gd name="connsiteX12" fmla="*/ 36095 w 300790"/>
              <a:gd name="connsiteY12" fmla="*/ 971034 h 1153453"/>
              <a:gd name="connsiteX13" fmla="*/ 72190 w 300790"/>
              <a:gd name="connsiteY13" fmla="*/ 1019160 h 1153453"/>
              <a:gd name="connsiteX14" fmla="*/ 120316 w 300790"/>
              <a:gd name="connsiteY14" fmla="*/ 1091350 h 1153453"/>
              <a:gd name="connsiteX15" fmla="*/ 168442 w 300790"/>
              <a:gd name="connsiteY15" fmla="*/ 1127444 h 1153453"/>
              <a:gd name="connsiteX16" fmla="*/ 288758 w 300790"/>
              <a:gd name="connsiteY16" fmla="*/ 1151508 h 115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790" h="1153453">
                <a:moveTo>
                  <a:pt x="300790" y="20539"/>
                </a:moveTo>
                <a:cubicBezTo>
                  <a:pt x="284748" y="16529"/>
                  <a:pt x="266842" y="0"/>
                  <a:pt x="252663" y="8508"/>
                </a:cubicBezTo>
                <a:cubicBezTo>
                  <a:pt x="238484" y="17016"/>
                  <a:pt x="248027" y="41844"/>
                  <a:pt x="240632" y="56634"/>
                </a:cubicBezTo>
                <a:cubicBezTo>
                  <a:pt x="240627" y="56643"/>
                  <a:pt x="180476" y="146867"/>
                  <a:pt x="168442" y="164918"/>
                </a:cubicBezTo>
                <a:cubicBezTo>
                  <a:pt x="157319" y="181602"/>
                  <a:pt x="142976" y="196040"/>
                  <a:pt x="132348" y="213044"/>
                </a:cubicBezTo>
                <a:cubicBezTo>
                  <a:pt x="83790" y="290739"/>
                  <a:pt x="133252" y="236206"/>
                  <a:pt x="84221" y="285234"/>
                </a:cubicBezTo>
                <a:lnTo>
                  <a:pt x="48127" y="393518"/>
                </a:lnTo>
                <a:cubicBezTo>
                  <a:pt x="41661" y="412919"/>
                  <a:pt x="41055" y="433837"/>
                  <a:pt x="36095" y="453676"/>
                </a:cubicBezTo>
                <a:cubicBezTo>
                  <a:pt x="33019" y="465980"/>
                  <a:pt x="28074" y="477739"/>
                  <a:pt x="24063" y="489771"/>
                </a:cubicBezTo>
                <a:cubicBezTo>
                  <a:pt x="20053" y="525866"/>
                  <a:pt x="16832" y="562057"/>
                  <a:pt x="12032" y="598055"/>
                </a:cubicBezTo>
                <a:cubicBezTo>
                  <a:pt x="8808" y="622236"/>
                  <a:pt x="0" y="645849"/>
                  <a:pt x="0" y="670244"/>
                </a:cubicBezTo>
                <a:cubicBezTo>
                  <a:pt x="0" y="758567"/>
                  <a:pt x="1509" y="847245"/>
                  <a:pt x="12032" y="934939"/>
                </a:cubicBezTo>
                <a:cubicBezTo>
                  <a:pt x="13755" y="949296"/>
                  <a:pt x="27690" y="959267"/>
                  <a:pt x="36095" y="971034"/>
                </a:cubicBezTo>
                <a:cubicBezTo>
                  <a:pt x="47750" y="987351"/>
                  <a:pt x="60691" y="1002732"/>
                  <a:pt x="72190" y="1019160"/>
                </a:cubicBezTo>
                <a:cubicBezTo>
                  <a:pt x="88775" y="1042853"/>
                  <a:pt x="97180" y="1073998"/>
                  <a:pt x="120316" y="1091350"/>
                </a:cubicBezTo>
                <a:cubicBezTo>
                  <a:pt x="136358" y="1103381"/>
                  <a:pt x="149932" y="1119732"/>
                  <a:pt x="168442" y="1127444"/>
                </a:cubicBezTo>
                <a:cubicBezTo>
                  <a:pt x="230865" y="1153453"/>
                  <a:pt x="241715" y="1151508"/>
                  <a:pt x="288758" y="1151508"/>
                </a:cubicBezTo>
              </a:path>
            </a:pathLst>
          </a:cu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8" name="任意多边形 7"/>
          <p:cNvSpPr/>
          <p:nvPr/>
        </p:nvSpPr>
        <p:spPr>
          <a:xfrm rot="10602162">
            <a:off x="7917290" y="1060431"/>
            <a:ext cx="300790" cy="1153453"/>
          </a:xfrm>
          <a:custGeom>
            <a:avLst/>
            <a:gdLst>
              <a:gd name="connsiteX0" fmla="*/ 300790 w 300790"/>
              <a:gd name="connsiteY0" fmla="*/ 20539 h 1153453"/>
              <a:gd name="connsiteX1" fmla="*/ 252663 w 300790"/>
              <a:gd name="connsiteY1" fmla="*/ 8508 h 1153453"/>
              <a:gd name="connsiteX2" fmla="*/ 240632 w 300790"/>
              <a:gd name="connsiteY2" fmla="*/ 56634 h 1153453"/>
              <a:gd name="connsiteX3" fmla="*/ 168442 w 300790"/>
              <a:gd name="connsiteY3" fmla="*/ 164918 h 1153453"/>
              <a:gd name="connsiteX4" fmla="*/ 132348 w 300790"/>
              <a:gd name="connsiteY4" fmla="*/ 213044 h 1153453"/>
              <a:gd name="connsiteX5" fmla="*/ 84221 w 300790"/>
              <a:gd name="connsiteY5" fmla="*/ 285234 h 1153453"/>
              <a:gd name="connsiteX6" fmla="*/ 48127 w 300790"/>
              <a:gd name="connsiteY6" fmla="*/ 393518 h 1153453"/>
              <a:gd name="connsiteX7" fmla="*/ 36095 w 300790"/>
              <a:gd name="connsiteY7" fmla="*/ 453676 h 1153453"/>
              <a:gd name="connsiteX8" fmla="*/ 24063 w 300790"/>
              <a:gd name="connsiteY8" fmla="*/ 489771 h 1153453"/>
              <a:gd name="connsiteX9" fmla="*/ 12032 w 300790"/>
              <a:gd name="connsiteY9" fmla="*/ 598055 h 1153453"/>
              <a:gd name="connsiteX10" fmla="*/ 0 w 300790"/>
              <a:gd name="connsiteY10" fmla="*/ 670244 h 1153453"/>
              <a:gd name="connsiteX11" fmla="*/ 12032 w 300790"/>
              <a:gd name="connsiteY11" fmla="*/ 934939 h 1153453"/>
              <a:gd name="connsiteX12" fmla="*/ 36095 w 300790"/>
              <a:gd name="connsiteY12" fmla="*/ 971034 h 1153453"/>
              <a:gd name="connsiteX13" fmla="*/ 72190 w 300790"/>
              <a:gd name="connsiteY13" fmla="*/ 1019160 h 1153453"/>
              <a:gd name="connsiteX14" fmla="*/ 120316 w 300790"/>
              <a:gd name="connsiteY14" fmla="*/ 1091350 h 1153453"/>
              <a:gd name="connsiteX15" fmla="*/ 168442 w 300790"/>
              <a:gd name="connsiteY15" fmla="*/ 1127444 h 1153453"/>
              <a:gd name="connsiteX16" fmla="*/ 288758 w 300790"/>
              <a:gd name="connsiteY16" fmla="*/ 1151508 h 115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790" h="1153453">
                <a:moveTo>
                  <a:pt x="300790" y="20539"/>
                </a:moveTo>
                <a:cubicBezTo>
                  <a:pt x="284748" y="16529"/>
                  <a:pt x="266842" y="0"/>
                  <a:pt x="252663" y="8508"/>
                </a:cubicBezTo>
                <a:cubicBezTo>
                  <a:pt x="238484" y="17016"/>
                  <a:pt x="248027" y="41844"/>
                  <a:pt x="240632" y="56634"/>
                </a:cubicBezTo>
                <a:cubicBezTo>
                  <a:pt x="240627" y="56643"/>
                  <a:pt x="180476" y="146867"/>
                  <a:pt x="168442" y="164918"/>
                </a:cubicBezTo>
                <a:cubicBezTo>
                  <a:pt x="157319" y="181602"/>
                  <a:pt x="142976" y="196040"/>
                  <a:pt x="132348" y="213044"/>
                </a:cubicBezTo>
                <a:cubicBezTo>
                  <a:pt x="83790" y="290739"/>
                  <a:pt x="133252" y="236206"/>
                  <a:pt x="84221" y="285234"/>
                </a:cubicBezTo>
                <a:lnTo>
                  <a:pt x="48127" y="393518"/>
                </a:lnTo>
                <a:cubicBezTo>
                  <a:pt x="41661" y="412919"/>
                  <a:pt x="41055" y="433837"/>
                  <a:pt x="36095" y="453676"/>
                </a:cubicBezTo>
                <a:cubicBezTo>
                  <a:pt x="33019" y="465980"/>
                  <a:pt x="28074" y="477739"/>
                  <a:pt x="24063" y="489771"/>
                </a:cubicBezTo>
                <a:cubicBezTo>
                  <a:pt x="20053" y="525866"/>
                  <a:pt x="16832" y="562057"/>
                  <a:pt x="12032" y="598055"/>
                </a:cubicBezTo>
                <a:cubicBezTo>
                  <a:pt x="8808" y="622236"/>
                  <a:pt x="0" y="645849"/>
                  <a:pt x="0" y="670244"/>
                </a:cubicBezTo>
                <a:cubicBezTo>
                  <a:pt x="0" y="758567"/>
                  <a:pt x="1509" y="847245"/>
                  <a:pt x="12032" y="934939"/>
                </a:cubicBezTo>
                <a:cubicBezTo>
                  <a:pt x="13755" y="949296"/>
                  <a:pt x="27690" y="959267"/>
                  <a:pt x="36095" y="971034"/>
                </a:cubicBezTo>
                <a:cubicBezTo>
                  <a:pt x="47750" y="987351"/>
                  <a:pt x="60691" y="1002732"/>
                  <a:pt x="72190" y="1019160"/>
                </a:cubicBezTo>
                <a:cubicBezTo>
                  <a:pt x="88775" y="1042853"/>
                  <a:pt x="97180" y="1073998"/>
                  <a:pt x="120316" y="1091350"/>
                </a:cubicBezTo>
                <a:cubicBezTo>
                  <a:pt x="136358" y="1103381"/>
                  <a:pt x="149932" y="1119732"/>
                  <a:pt x="168442" y="1127444"/>
                </a:cubicBezTo>
                <a:cubicBezTo>
                  <a:pt x="230865" y="1153453"/>
                  <a:pt x="241715" y="1151508"/>
                  <a:pt x="288758" y="1151508"/>
                </a:cubicBezTo>
              </a:path>
            </a:pathLst>
          </a:cu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7543</TotalTime>
  <Words>3070</Words>
  <Application>Microsoft Office PowerPoint</Application>
  <PresentationFormat>全屏显示(4:3)</PresentationFormat>
  <Paragraphs>230</Paragraphs>
  <Slides>25</Slides>
  <Notes>19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Stable Opponent Shaping in Differentiable Games</vt:lpstr>
      <vt:lpstr>Differentiable Games</vt:lpstr>
      <vt:lpstr>Examples of Differentiable Games</vt:lpstr>
      <vt:lpstr>Solution Concept: Stable Fixed Point</vt:lpstr>
      <vt:lpstr>LOLA: Learning with Opponent Learning Awareness </vt:lpstr>
      <vt:lpstr>LOLA Optimization</vt:lpstr>
      <vt:lpstr>LOLA Optimization</vt:lpstr>
      <vt:lpstr>Rewriting LOLA Optimization</vt:lpstr>
      <vt:lpstr>幻灯片 9</vt:lpstr>
      <vt:lpstr>The Problem of LOLA</vt:lpstr>
      <vt:lpstr>Arrogance of LOLA</vt:lpstr>
      <vt:lpstr>LookAhead: Zhang &amp; Lesser, 2010</vt:lpstr>
      <vt:lpstr>幻灯片 13</vt:lpstr>
      <vt:lpstr>LookAhead: Zhang &amp; Lesser, 2010</vt:lpstr>
      <vt:lpstr>LookAhead’s Downside</vt:lpstr>
      <vt:lpstr>SOS: Interpolation Between LookAhead and LOLA </vt:lpstr>
      <vt:lpstr>How to Choose p?</vt:lpstr>
      <vt:lpstr>SOS Algorithm</vt:lpstr>
      <vt:lpstr>Theoretical Guarantees</vt:lpstr>
      <vt:lpstr>Experiments: Iterated Prisoner’s Dilemma</vt:lpstr>
      <vt:lpstr>Experiments: Tandem</vt:lpstr>
      <vt:lpstr>Experiments: GAN</vt:lpstr>
      <vt:lpstr>幻灯片 23</vt:lpstr>
      <vt:lpstr>幻灯片 24</vt:lpstr>
      <vt:lpstr>Experiments: GAN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Stable Opponent Shaping in Differentiable Games</dc:title>
  <dc:creator>Administrator</dc:creator>
  <cp:lastModifiedBy>Administrator</cp:lastModifiedBy>
  <cp:revision>441</cp:revision>
  <dcterms:created xsi:type="dcterms:W3CDTF">2020-03-08T07:47:35Z</dcterms:created>
  <dcterms:modified xsi:type="dcterms:W3CDTF">2020-03-16T10:32:51Z</dcterms:modified>
</cp:coreProperties>
</file>