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514" r:id="rId5"/>
    <p:sldId id="483" r:id="rId6"/>
    <p:sldId id="486" r:id="rId7"/>
    <p:sldId id="487" r:id="rId8"/>
    <p:sldId id="488" r:id="rId9"/>
    <p:sldId id="489" r:id="rId10"/>
    <p:sldId id="490" r:id="rId11"/>
    <p:sldId id="491" r:id="rId12"/>
    <p:sldId id="492" r:id="rId13"/>
    <p:sldId id="493" r:id="rId14"/>
    <p:sldId id="496" r:id="rId15"/>
    <p:sldId id="495" r:id="rId16"/>
    <p:sldId id="497" r:id="rId17"/>
    <p:sldId id="500" r:id="rId18"/>
    <p:sldId id="503" r:id="rId19"/>
    <p:sldId id="504" r:id="rId20"/>
    <p:sldId id="505" r:id="rId21"/>
    <p:sldId id="506" r:id="rId22"/>
    <p:sldId id="508" r:id="rId23"/>
    <p:sldId id="501" r:id="rId24"/>
    <p:sldId id="509" r:id="rId25"/>
    <p:sldId id="512" r:id="rId26"/>
    <p:sldId id="510" r:id="rId27"/>
    <p:sldId id="513"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F05"/>
    <a:srgbClr val="009999"/>
    <a:srgbClr val="0070C0"/>
    <a:srgbClr val="FFFFFF"/>
    <a:srgbClr val="A2C1E5"/>
    <a:srgbClr val="000000"/>
    <a:srgbClr val="C55A11"/>
    <a:srgbClr val="7D838B"/>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4BCE1C-B574-4032-80C4-580CDCA198F8}" v="561" dt="2023-02-23T17:34:39.024"/>
    <p1510:client id="{FADA4E80-F760-4485-9B85-42166DCE0A25}" v="1" dt="2023-03-12T03:56:17.89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035" autoAdjust="0"/>
  </p:normalViewPr>
  <p:slideViewPr>
    <p:cSldViewPr snapToGrid="0">
      <p:cViewPr varScale="1">
        <p:scale>
          <a:sx n="77" d="100"/>
          <a:sy n="77" d="100"/>
        </p:scale>
        <p:origin x="22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A83E73-1EE6-4FD5-AE62-275479BAADA9}" type="datetimeFigureOut">
              <a:rPr lang="zh-CN" altLang="en-US" smtClean="0"/>
              <a:t>2023/6/18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60F5CB-1AA0-447D-9816-A8C50E9E30A2}" type="slidenum">
              <a:rPr lang="zh-CN" altLang="en-US" smtClean="0"/>
              <a:t>‹#›</a:t>
            </a:fld>
            <a:endParaRPr lang="zh-CN" altLang="en-US"/>
          </a:p>
        </p:txBody>
      </p:sp>
    </p:spTree>
    <p:extLst>
      <p:ext uri="{BB962C8B-B14F-4D97-AF65-F5344CB8AC3E}">
        <p14:creationId xmlns:p14="http://schemas.microsoft.com/office/powerpoint/2010/main" val="3183673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fa0f5b21c0_0_1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We will focus on one line of work: distribution correction estimation (DICE). While there are several works that cannot fit in this framework, DICE has been a popular direction in offline IL for the past three years. There really wasn’t anything interesting in pure online RL/IL since TD3 and SAC in 2018.</a:t>
            </a:r>
            <a:endParaRPr dirty="0"/>
          </a:p>
        </p:txBody>
      </p:sp>
      <p:sp>
        <p:nvSpPr>
          <p:cNvPr id="637" name="Google Shape;637;gfa0f5b21c0_0_1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10092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fa0f5b21c0_0_1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dirty="0"/>
              <a:t>Actually, this is a little bit different from another paper that generates a whole trajectory with GAN. (</a:t>
            </a:r>
            <a:r>
              <a:rPr lang="en-US" altLang="zh-CN" b="1" i="0" dirty="0">
                <a:solidFill>
                  <a:srgbClr val="000000"/>
                </a:solidFill>
                <a:effectLst/>
                <a:latin typeface="Lucida Grande"/>
              </a:rPr>
              <a:t>A Connection between Generative Adversarial Networks, Inverse Reinforcement Learning, and Energy-Based Models)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Training a discriminator is a very common trick for obtaining any ratio between distributions.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They use TRPO because TRPO gives a constrained update that prevents the updated policy from deviating too far from the original policy, and  thus automatically incorporates the entropy term</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lang="en-US" dirty="0"/>
          </a:p>
        </p:txBody>
      </p:sp>
      <p:sp>
        <p:nvSpPr>
          <p:cNvPr id="637" name="Google Shape;637;gfa0f5b21c0_0_1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5355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fa0f5b21c0_0_1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One might ask: why is GAIL usually recognized as a work of inverse RL?</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Actually, today nobody talks about inverse RL. Though I think DICE is a spiritual continuation of inverse RL.</a:t>
            </a:r>
            <a:endParaRPr dirty="0"/>
          </a:p>
        </p:txBody>
      </p:sp>
      <p:sp>
        <p:nvSpPr>
          <p:cNvPr id="637" name="Google Shape;637;gfa0f5b21c0_0_1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86236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fa0f5b21c0_0_1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37" name="Google Shape;637;gfa0f5b21c0_0_1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9320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fa0f5b21c0_0_1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GAIL is actually inherited from Maximum entropy inverse RL in 2010. But it does not work that well.</a:t>
            </a:r>
            <a:endParaRPr dirty="0"/>
          </a:p>
        </p:txBody>
      </p:sp>
      <p:sp>
        <p:nvSpPr>
          <p:cNvPr id="637" name="Google Shape;637;gfa0f5b21c0_0_1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62519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36" name="Google Shape;636;gfa0f5b21c0_0_1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Math-heavy; if you don’t understand the math, remember that it is write down the divergence, use Lagrange dual. Let me repeat this for three times: </a:t>
                </a:r>
                <a:r>
                  <a:rPr lang="en-US" altLang="zh-CN" dirty="0"/>
                  <a:t>write down the divergence, use Lagrange dual; write down the divergence, use Lagrange dual; write down the divergence, use Lagrange dual!</a:t>
                </a:r>
                <a:endParaRPr lang="en-US"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Note, when using KKT we throw the non-negativity constraint and later we found that it is automatically </a:t>
                </a:r>
                <a:r>
                  <a:rPr lang="en-US" dirty="0" err="1"/>
                  <a:t>satisified</a:t>
                </a:r>
                <a:r>
                  <a:rPr lang="en-US" dirty="0"/>
                  <a:t>. While this is feasible, this </a:t>
                </a:r>
                <a:r>
                  <a:rPr lang="en-US" dirty="0" err="1"/>
                  <a:t>derviation</a:t>
                </a:r>
                <a:r>
                  <a:rPr lang="en-US" dirty="0"/>
                  <a:t> is inferior to what people use in papers, which I might cover if I have time. Nevertheless, the idea is the same. </a:t>
                </a:r>
              </a:p>
              <a:p>
                <a:pPr lvl="1"/>
                <a:endParaRPr lang="en-US" altLang="zh-CN" sz="1400" dirty="0">
                  <a:latin typeface="Arial" panose="020B0604020202020204" pitchFamily="34" charset="0"/>
                  <a:ea typeface="Arial"/>
                  <a:cs typeface="Arial" panose="020B0604020202020204" pitchFamily="34" charset="0"/>
                  <a:sym typeface="Arial"/>
                </a:endParaRPr>
              </a:p>
              <a:p>
                <a:pPr lvl="1"/>
                <a:endParaRPr lang="en-US" altLang="zh-CN" sz="1400" dirty="0">
                  <a:latin typeface="Arial" panose="020B0604020202020204" pitchFamily="34" charset="0"/>
                  <a:ea typeface="Arial"/>
                  <a:cs typeface="Arial" panose="020B0604020202020204" pitchFamily="34" charset="0"/>
                  <a:sym typeface="Arial"/>
                </a:endParaRPr>
              </a:p>
              <a:p>
                <a:pPr lvl="1"/>
                <a:r>
                  <a:rPr lang="en-US" altLang="zh-CN" sz="1400" dirty="0">
                    <a:latin typeface="Arial" panose="020B0604020202020204" pitchFamily="34" charset="0"/>
                    <a:ea typeface="Arial"/>
                    <a:cs typeface="Arial" panose="020B0604020202020204" pitchFamily="34" charset="0"/>
                    <a:sym typeface="Arial"/>
                  </a:rPr>
                  <a:t>Comment: many paper say they get rid of RL. But first learning value function, then update actor with weighted behavior cloning, this is inherently similar to RL. After all, what would you expect from a dual which is essentially the same problem? In fact, somehow you can derive the dual of conservative Q-learning in this way!</a:t>
                </a:r>
              </a:p>
              <a:p>
                <a:pPr marL="0" lvl="0" indent="0" algn="l" rtl="0">
                  <a:lnSpc>
                    <a:spcPct val="100000"/>
                  </a:lnSpc>
                  <a:spcBef>
                    <a:spcPts val="0"/>
                  </a:spcBef>
                  <a:spcAft>
                    <a:spcPts val="0"/>
                  </a:spcAft>
                  <a:buSzPts val="1400"/>
                  <a:buNone/>
                </a:pPr>
                <a:endParaRPr dirty="0"/>
              </a:p>
            </p:txBody>
          </p:sp>
        </mc:Choice>
        <mc:Fallback xmlns="">
          <p:sp>
            <p:nvSpPr>
              <p:cNvPr id="636" name="Google Shape;636;gfa0f5b21c0_0_1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We first omit the inequality constraints; later we can see that the result is obviously positive</a:t>
                </a:r>
              </a:p>
              <a:p>
                <a:pPr marL="0" lvl="0" indent="0" algn="l" rtl="0">
                  <a:lnSpc>
                    <a:spcPct val="100000"/>
                  </a:lnSpc>
                  <a:spcBef>
                    <a:spcPts val="0"/>
                  </a:spcBef>
                  <a:spcAft>
                    <a:spcPts val="0"/>
                  </a:spcAft>
                  <a:buSzPts val="1400"/>
                  <a:buNone/>
                </a:pPr>
                <a:endParaRPr lang="en-US" dirty="0"/>
              </a:p>
              <a:p>
                <a:pPr lvl="1"/>
                <a:r>
                  <a:rPr lang="en-US" altLang="zh-CN" sz="1200" dirty="0">
                    <a:latin typeface="Arial" panose="020B0604020202020204" pitchFamily="34" charset="0"/>
                    <a:ea typeface="Arial"/>
                    <a:cs typeface="Arial" panose="020B0604020202020204" pitchFamily="34" charset="0"/>
                    <a:sym typeface="Arial"/>
                  </a:rPr>
                  <a:t>The inner level has closed form solution!</a:t>
                </a:r>
              </a:p>
              <a:p>
                <a:pPr lvl="1"/>
                <a:r>
                  <a:rPr lang="en-US" altLang="zh-CN" sz="1200" b="0" i="0">
                    <a:latin typeface="Cambria Math" panose="02040503050406030204" pitchFamily="18" charset="0"/>
                    <a:ea typeface="Arial"/>
                    <a:cs typeface="Arial" panose="020B0604020202020204" pitchFamily="34" charset="0"/>
                    <a:sym typeface="Arial"/>
                  </a:rPr>
                  <a:t>log⁡〖(𝑑^𝜋 (𝑠,𝑎))/(𝑑^𝐸 (𝑠,𝑎))〗</a:t>
                </a:r>
                <a:r>
                  <a:rPr lang="en-US" altLang="zh-CN" sz="1200" dirty="0">
                    <a:latin typeface="Arial" panose="020B0604020202020204" pitchFamily="34" charset="0"/>
                    <a:ea typeface="Arial"/>
                    <a:cs typeface="Arial" panose="020B0604020202020204" pitchFamily="34" charset="0"/>
                    <a:sym typeface="Arial"/>
                  </a:rPr>
                  <a:t> serves as equivalence of reward and </a:t>
                </a:r>
                <a:r>
                  <a:rPr lang="en-US" altLang="zh-CN" sz="1200" i="0">
                    <a:latin typeface="Cambria Math" panose="02040503050406030204" pitchFamily="18" charset="0"/>
                    <a:ea typeface="Arial"/>
                    <a:cs typeface="Arial" panose="020B0604020202020204" pitchFamily="34" charset="0"/>
                    <a:sym typeface="Arial"/>
                  </a:rPr>
                  <a:t>𝑉(𝑠)</a:t>
                </a:r>
                <a:r>
                  <a:rPr lang="en-US" altLang="zh-CN" sz="1200" dirty="0">
                    <a:latin typeface="Arial" panose="020B0604020202020204" pitchFamily="34" charset="0"/>
                    <a:ea typeface="Arial"/>
                    <a:cs typeface="Arial" panose="020B0604020202020204" pitchFamily="34" charset="0"/>
                    <a:sym typeface="Arial"/>
                  </a:rPr>
                  <a:t> serves as equivalence of value function </a:t>
                </a:r>
              </a:p>
              <a:p>
                <a:pPr lvl="1"/>
                <a:r>
                  <a:rPr lang="en-US" altLang="zh-CN" sz="1200" dirty="0">
                    <a:latin typeface="Arial" panose="020B0604020202020204" pitchFamily="34" charset="0"/>
                    <a:ea typeface="Arial"/>
                    <a:cs typeface="Arial" panose="020B0604020202020204" pitchFamily="34" charset="0"/>
                    <a:sym typeface="Arial"/>
                  </a:rPr>
                  <a:t>This can expand to other divergence like </a:t>
                </a:r>
                <a:r>
                  <a:rPr lang="en-US" altLang="zh-CN" sz="1200" b="0" i="0">
                    <a:latin typeface="Cambria Math" panose="02040503050406030204" pitchFamily="18" charset="0"/>
                    <a:ea typeface="Arial"/>
                    <a:cs typeface="Arial" panose="020B0604020202020204" pitchFamily="34" charset="0"/>
                    <a:sym typeface="Arial"/>
                  </a:rPr>
                  <a:t>𝜒^2</a:t>
                </a:r>
                <a:endParaRPr lang="en-US" altLang="zh-CN" sz="1400" dirty="0">
                  <a:latin typeface="Arial" panose="020B0604020202020204" pitchFamily="34" charset="0"/>
                  <a:ea typeface="Arial"/>
                  <a:cs typeface="Arial" panose="020B0604020202020204" pitchFamily="34" charset="0"/>
                  <a:sym typeface="Arial"/>
                </a:endParaRPr>
              </a:p>
              <a:p>
                <a:pPr lvl="1"/>
                <a:r>
                  <a:rPr lang="en-US" altLang="zh-CN" sz="1400" dirty="0">
                    <a:latin typeface="Arial" panose="020B0604020202020204" pitchFamily="34" charset="0"/>
                    <a:ea typeface="Arial"/>
                    <a:cs typeface="Arial" panose="020B0604020202020204" pitchFamily="34" charset="0"/>
                    <a:sym typeface="Arial"/>
                  </a:rPr>
                  <a:t>S’ can be 1-sample estimated from E</a:t>
                </a:r>
              </a:p>
              <a:p>
                <a:pPr marL="0" lvl="0" indent="0" algn="l" rtl="0">
                  <a:lnSpc>
                    <a:spcPct val="100000"/>
                  </a:lnSpc>
                  <a:spcBef>
                    <a:spcPts val="0"/>
                  </a:spcBef>
                  <a:spcAft>
                    <a:spcPts val="0"/>
                  </a:spcAft>
                  <a:buSzPts val="1400"/>
                  <a:buNone/>
                </a:pPr>
                <a:endParaRPr dirty="0"/>
              </a:p>
            </p:txBody>
          </p:sp>
        </mc:Fallback>
      </mc:AlternateContent>
      <p:sp>
        <p:nvSpPr>
          <p:cNvPr id="637" name="Google Shape;637;gfa0f5b21c0_0_1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27040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36" name="Google Shape;636;gfa0f5b21c0_0_1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r>
                  <a:rPr lang="en-US" altLang="zh-CN" sz="2400" dirty="0">
                    <a:latin typeface="Arial" panose="020B0604020202020204" pitchFamily="34" charset="0"/>
                    <a:ea typeface="Arial"/>
                    <a:cs typeface="Arial" panose="020B0604020202020204" pitchFamily="34" charset="0"/>
                    <a:sym typeface="Arial"/>
                  </a:rPr>
                  <a:t>Some notes:</a:t>
                </a:r>
              </a:p>
              <a:p>
                <a:pPr lvl="1"/>
                <a14:m>
                  <m:oMath xmlns:m="http://schemas.openxmlformats.org/officeDocument/2006/math">
                    <m:r>
                      <a:rPr lang="en-US" altLang="zh-CN" sz="2000" i="1">
                        <a:latin typeface="Cambria Math" panose="02040503050406030204" pitchFamily="18" charset="0"/>
                        <a:ea typeface="Arial"/>
                        <a:cs typeface="Arial" panose="020B0604020202020204" pitchFamily="34" charset="0"/>
                        <a:sym typeface="Arial"/>
                      </a:rPr>
                      <m:t>𝑠</m:t>
                    </m:r>
                    <m:r>
                      <a:rPr lang="en-US" altLang="zh-CN" sz="2000" i="1">
                        <a:latin typeface="Cambria Math" panose="02040503050406030204" pitchFamily="18" charset="0"/>
                        <a:ea typeface="Arial"/>
                        <a:cs typeface="Arial" panose="020B0604020202020204" pitchFamily="34" charset="0"/>
                        <a:sym typeface="Arial"/>
                      </a:rPr>
                      <m:t>′</m:t>
                    </m:r>
                  </m:oMath>
                </a14:m>
                <a:r>
                  <a:rPr lang="en-US" altLang="zh-CN" sz="2000" dirty="0">
                    <a:latin typeface="Arial" panose="020B0604020202020204" pitchFamily="34" charset="0"/>
                    <a:ea typeface="Arial"/>
                    <a:cs typeface="Arial" panose="020B0604020202020204" pitchFamily="34" charset="0"/>
                    <a:sym typeface="Arial"/>
                  </a:rPr>
                  <a:t> can be estimated with 1-sample from </a:t>
                </a:r>
                <a14:m>
                  <m:oMath xmlns:m="http://schemas.openxmlformats.org/officeDocument/2006/math">
                    <m:r>
                      <a:rPr lang="en-US" altLang="zh-CN" sz="2000" i="1">
                        <a:latin typeface="Cambria Math" panose="02040503050406030204" pitchFamily="18" charset="0"/>
                        <a:ea typeface="Arial"/>
                        <a:cs typeface="Arial" panose="020B0604020202020204" pitchFamily="34" charset="0"/>
                        <a:sym typeface="Arial"/>
                      </a:rPr>
                      <m:t>𝐸</m:t>
                    </m:r>
                  </m:oMath>
                </a14:m>
                <a:r>
                  <a:rPr lang="en-US" altLang="zh-CN" sz="2000" dirty="0">
                    <a:latin typeface="Arial" panose="020B0604020202020204" pitchFamily="34" charset="0"/>
                    <a:ea typeface="Arial"/>
                    <a:cs typeface="Arial" panose="020B0604020202020204" pitchFamily="34" charset="0"/>
                    <a:sym typeface="Arial"/>
                  </a:rPr>
                  <a:t> (sample </a:t>
                </a:r>
                <a14:m>
                  <m:oMath xmlns:m="http://schemas.openxmlformats.org/officeDocument/2006/math">
                    <m:r>
                      <a:rPr lang="en-US" altLang="zh-CN" sz="2000" i="1">
                        <a:latin typeface="Cambria Math" panose="02040503050406030204" pitchFamily="18" charset="0"/>
                        <a:ea typeface="Arial"/>
                        <a:cs typeface="Arial" panose="020B0604020202020204" pitchFamily="34" charset="0"/>
                        <a:sym typeface="Arial"/>
                      </a:rPr>
                      <m:t>(</m:t>
                    </m:r>
                    <m:r>
                      <a:rPr lang="en-US" altLang="zh-CN" sz="2000" i="1">
                        <a:latin typeface="Cambria Math" panose="02040503050406030204" pitchFamily="18" charset="0"/>
                        <a:ea typeface="Arial"/>
                        <a:cs typeface="Arial" panose="020B0604020202020204" pitchFamily="34" charset="0"/>
                        <a:sym typeface="Arial"/>
                      </a:rPr>
                      <m:t>𝑠</m:t>
                    </m:r>
                    <m:r>
                      <a:rPr lang="en-US" altLang="zh-CN" sz="2000" i="1">
                        <a:latin typeface="Cambria Math" panose="02040503050406030204" pitchFamily="18" charset="0"/>
                        <a:ea typeface="Arial"/>
                        <a:cs typeface="Arial" panose="020B0604020202020204" pitchFamily="34" charset="0"/>
                        <a:sym typeface="Arial"/>
                      </a:rPr>
                      <m:t>,</m:t>
                    </m:r>
                    <m:r>
                      <a:rPr lang="en-US" altLang="zh-CN" sz="2000" i="1">
                        <a:latin typeface="Cambria Math" panose="02040503050406030204" pitchFamily="18" charset="0"/>
                        <a:ea typeface="Arial"/>
                        <a:cs typeface="Arial" panose="020B0604020202020204" pitchFamily="34" charset="0"/>
                        <a:sym typeface="Arial"/>
                      </a:rPr>
                      <m:t>𝑎</m:t>
                    </m:r>
                    <m:r>
                      <a:rPr lang="en-US" altLang="zh-CN" sz="2000" i="1">
                        <a:latin typeface="Cambria Math" panose="02040503050406030204" pitchFamily="18" charset="0"/>
                        <a:ea typeface="Arial"/>
                        <a:cs typeface="Arial" panose="020B0604020202020204" pitchFamily="34" charset="0"/>
                        <a:sym typeface="Arial"/>
                      </a:rPr>
                      <m:t>,</m:t>
                    </m:r>
                    <m:r>
                      <a:rPr lang="en-US" altLang="zh-CN" sz="2000" i="1">
                        <a:latin typeface="Cambria Math" panose="02040503050406030204" pitchFamily="18" charset="0"/>
                        <a:ea typeface="Arial"/>
                        <a:cs typeface="Arial" panose="020B0604020202020204" pitchFamily="34" charset="0"/>
                        <a:sym typeface="Arial"/>
                      </a:rPr>
                      <m:t>𝑠</m:t>
                    </m:r>
                    <m:r>
                      <a:rPr lang="en-US" altLang="zh-CN" sz="2000" i="1">
                        <a:latin typeface="Cambria Math" panose="02040503050406030204" pitchFamily="18" charset="0"/>
                        <a:ea typeface="Arial"/>
                        <a:cs typeface="Arial" panose="020B0604020202020204" pitchFamily="34" charset="0"/>
                        <a:sym typeface="Arial"/>
                      </a:rPr>
                      <m:t>′)</m:t>
                    </m:r>
                  </m:oMath>
                </a14:m>
                <a:r>
                  <a:rPr lang="en-US" altLang="zh-CN" sz="2000" dirty="0">
                    <a:latin typeface="Arial" panose="020B0604020202020204" pitchFamily="34" charset="0"/>
                    <a:ea typeface="Arial"/>
                    <a:cs typeface="Arial" panose="020B0604020202020204" pitchFamily="34" charset="0"/>
                    <a:sym typeface="Arial"/>
                  </a:rPr>
                  <a:t> instead of </a:t>
                </a:r>
                <a14:m>
                  <m:oMath xmlns:m="http://schemas.openxmlformats.org/officeDocument/2006/math">
                    <m:r>
                      <a:rPr lang="en-US" altLang="zh-CN" sz="2000" i="1">
                        <a:latin typeface="Cambria Math" panose="02040503050406030204" pitchFamily="18" charset="0"/>
                        <a:ea typeface="Arial"/>
                        <a:cs typeface="Arial" panose="020B0604020202020204" pitchFamily="34" charset="0"/>
                        <a:sym typeface="Arial"/>
                      </a:rPr>
                      <m:t>(</m:t>
                    </m:r>
                    <m:r>
                      <a:rPr lang="en-US" altLang="zh-CN" sz="2000" i="1">
                        <a:latin typeface="Cambria Math" panose="02040503050406030204" pitchFamily="18" charset="0"/>
                        <a:ea typeface="Arial"/>
                        <a:cs typeface="Arial" panose="020B0604020202020204" pitchFamily="34" charset="0"/>
                        <a:sym typeface="Arial"/>
                      </a:rPr>
                      <m:t>𝑠</m:t>
                    </m:r>
                    <m:r>
                      <a:rPr lang="en-US" altLang="zh-CN" sz="2000" i="1">
                        <a:latin typeface="Cambria Math" panose="02040503050406030204" pitchFamily="18" charset="0"/>
                        <a:ea typeface="Arial"/>
                        <a:cs typeface="Arial" panose="020B0604020202020204" pitchFamily="34" charset="0"/>
                        <a:sym typeface="Arial"/>
                      </a:rPr>
                      <m:t>,</m:t>
                    </m:r>
                    <m:r>
                      <a:rPr lang="en-US" altLang="zh-CN" sz="2000" i="1">
                        <a:latin typeface="Cambria Math" panose="02040503050406030204" pitchFamily="18" charset="0"/>
                        <a:ea typeface="Arial"/>
                        <a:cs typeface="Arial" panose="020B0604020202020204" pitchFamily="34" charset="0"/>
                        <a:sym typeface="Arial"/>
                      </a:rPr>
                      <m:t>𝑎</m:t>
                    </m:r>
                    <m:r>
                      <a:rPr lang="en-US" altLang="zh-CN" sz="2000" i="1">
                        <a:latin typeface="Cambria Math" panose="02040503050406030204" pitchFamily="18" charset="0"/>
                        <a:ea typeface="Arial"/>
                        <a:cs typeface="Arial" panose="020B0604020202020204" pitchFamily="34" charset="0"/>
                        <a:sym typeface="Arial"/>
                      </a:rPr>
                      <m:t>)</m:t>
                    </m:r>
                  </m:oMath>
                </a14:m>
                <a:r>
                  <a:rPr lang="en-US" altLang="zh-CN" sz="2000" dirty="0">
                    <a:latin typeface="Arial" panose="020B0604020202020204" pitchFamily="34" charset="0"/>
                    <a:ea typeface="Arial"/>
                    <a:cs typeface="Arial" panose="020B0604020202020204" pitchFamily="34" charset="0"/>
                    <a:sym typeface="Arial"/>
                  </a:rPr>
                  <a:t>)</a:t>
                </a:r>
              </a:p>
              <a:p>
                <a:pPr lvl="1"/>
                <a:r>
                  <a:rPr lang="en-US" altLang="zh-CN" sz="2000" dirty="0">
                    <a:latin typeface="Arial" panose="020B0604020202020204" pitchFamily="34" charset="0"/>
                    <a:ea typeface="Arial"/>
                    <a:cs typeface="Arial" panose="020B0604020202020204" pitchFamily="34" charset="0"/>
                    <a:sym typeface="Arial"/>
                  </a:rPr>
                  <a:t>All results can be extended to other </a:t>
                </a:r>
                <a14:m>
                  <m:oMath xmlns:m="http://schemas.openxmlformats.org/officeDocument/2006/math">
                    <m:r>
                      <a:rPr lang="en-US" altLang="zh-CN" sz="2000" i="1">
                        <a:latin typeface="Cambria Math" panose="02040503050406030204" pitchFamily="18" charset="0"/>
                        <a:ea typeface="Arial"/>
                        <a:cs typeface="Arial" panose="020B0604020202020204" pitchFamily="34" charset="0"/>
                        <a:sym typeface="Arial"/>
                      </a:rPr>
                      <m:t>𝑓</m:t>
                    </m:r>
                  </m:oMath>
                </a14:m>
                <a:r>
                  <a:rPr lang="en-US" altLang="zh-CN" sz="2000" dirty="0">
                    <a:latin typeface="Arial" panose="020B0604020202020204" pitchFamily="34" charset="0"/>
                    <a:ea typeface="Arial"/>
                    <a:cs typeface="Arial" panose="020B0604020202020204" pitchFamily="34" charset="0"/>
                    <a:sym typeface="Arial"/>
                  </a:rPr>
                  <a:t>-divergences (usually </a:t>
                </a:r>
                <a14:m>
                  <m:oMath xmlns:m="http://schemas.openxmlformats.org/officeDocument/2006/math">
                    <m:sSup>
                      <m:sSupPr>
                        <m:ctrlPr>
                          <a:rPr lang="en-US" altLang="zh-CN" sz="2000" i="1">
                            <a:latin typeface="Cambria Math" panose="02040503050406030204" pitchFamily="18" charset="0"/>
                            <a:ea typeface="Arial"/>
                            <a:cs typeface="Arial" panose="020B0604020202020204" pitchFamily="34" charset="0"/>
                            <a:sym typeface="Arial"/>
                          </a:rPr>
                        </m:ctrlPr>
                      </m:sSupPr>
                      <m:e>
                        <m:r>
                          <a:rPr lang="en-US" altLang="zh-CN" sz="2000" i="1">
                            <a:latin typeface="Cambria Math" panose="02040503050406030204" pitchFamily="18" charset="0"/>
                            <a:ea typeface="Arial"/>
                            <a:cs typeface="Arial" panose="020B0604020202020204" pitchFamily="34" charset="0"/>
                            <a:sym typeface="Arial"/>
                          </a:rPr>
                          <m:t>𝜒</m:t>
                        </m:r>
                      </m:e>
                      <m:sup>
                        <m:r>
                          <a:rPr lang="en-US" altLang="zh-CN" sz="2000" i="1">
                            <a:latin typeface="Cambria Math" panose="02040503050406030204" pitchFamily="18" charset="0"/>
                            <a:ea typeface="Arial"/>
                            <a:cs typeface="Arial" panose="020B0604020202020204" pitchFamily="34" charset="0"/>
                            <a:sym typeface="Arial"/>
                          </a:rPr>
                          <m:t>2</m:t>
                        </m:r>
                      </m:sup>
                    </m:sSup>
                  </m:oMath>
                </a14:m>
                <a:r>
                  <a:rPr lang="en-US" altLang="zh-CN" sz="2000" dirty="0">
                    <a:latin typeface="Arial" panose="020B0604020202020204" pitchFamily="34" charset="0"/>
                    <a:ea typeface="Arial"/>
                    <a:cs typeface="Arial" panose="020B0604020202020204" pitchFamily="34" charset="0"/>
                    <a:sym typeface="Arial"/>
                  </a:rPr>
                  <a:t>)</a:t>
                </a:r>
              </a:p>
              <a:p>
                <a:pPr lvl="1"/>
                <a:r>
                  <a:rPr lang="en-US" altLang="zh-CN" sz="2000" dirty="0">
                    <a:latin typeface="Arial" panose="020B0604020202020204" pitchFamily="34" charset="0"/>
                    <a:ea typeface="Arial"/>
                    <a:cs typeface="Arial" panose="020B0604020202020204" pitchFamily="34" charset="0"/>
                    <a:sym typeface="Arial"/>
                  </a:rPr>
                  <a:t>In practice, </a:t>
                </a:r>
                <a:r>
                  <a:rPr lang="en-US" altLang="zh-CN" sz="2000" dirty="0" err="1">
                    <a:latin typeface="Arial" panose="020B0604020202020204" pitchFamily="34" charset="0"/>
                    <a:ea typeface="Arial"/>
                    <a:cs typeface="Arial" panose="020B0604020202020204" pitchFamily="34" charset="0"/>
                    <a:sym typeface="Arial"/>
                  </a:rPr>
                  <a:t>Fenchel</a:t>
                </a:r>
                <a:r>
                  <a:rPr lang="en-US" altLang="zh-CN" sz="2000" dirty="0">
                    <a:latin typeface="Arial" panose="020B0604020202020204" pitchFamily="34" charset="0"/>
                    <a:ea typeface="Arial"/>
                    <a:cs typeface="Arial" panose="020B0604020202020204" pitchFamily="34" charset="0"/>
                    <a:sym typeface="Arial"/>
                  </a:rPr>
                  <a:t> duality / Varadhan-</a:t>
                </a:r>
                <a:r>
                  <a:rPr lang="en-US" altLang="zh-CN" sz="2000" dirty="0" err="1">
                    <a:latin typeface="Arial" panose="020B0604020202020204" pitchFamily="34" charset="0"/>
                    <a:ea typeface="Arial"/>
                    <a:cs typeface="Arial" panose="020B0604020202020204" pitchFamily="34" charset="0"/>
                    <a:sym typeface="Arial"/>
                  </a:rPr>
                  <a:t>Donsker</a:t>
                </a:r>
                <a:r>
                  <a:rPr lang="en-US" altLang="zh-CN" sz="2000" dirty="0">
                    <a:latin typeface="Arial" panose="020B0604020202020204" pitchFamily="34" charset="0"/>
                    <a:ea typeface="Arial"/>
                    <a:cs typeface="Arial" panose="020B0604020202020204" pitchFamily="34" charset="0"/>
                    <a:sym typeface="Arial"/>
                  </a:rPr>
                  <a:t> representation is often used to get more stable objective than plain KKT</a:t>
                </a:r>
              </a:p>
              <a:p>
                <a:pPr lvl="1"/>
                <a14:m>
                  <m:oMath xmlns:m="http://schemas.openxmlformats.org/officeDocument/2006/math">
                    <m:func>
                      <m:funcPr>
                        <m:ctrlPr>
                          <a:rPr lang="en-US" altLang="zh-CN" sz="2000" i="1">
                            <a:latin typeface="Cambria Math" panose="02040503050406030204" pitchFamily="18" charset="0"/>
                            <a:ea typeface="Arial"/>
                            <a:cs typeface="Arial" panose="020B0604020202020204" pitchFamily="34" charset="0"/>
                            <a:sym typeface="Arial"/>
                          </a:rPr>
                        </m:ctrlPr>
                      </m:funcPr>
                      <m:fName>
                        <m:r>
                          <m:rPr>
                            <m:sty m:val="p"/>
                          </m:rPr>
                          <a:rPr lang="en-US" altLang="zh-CN" sz="2000">
                            <a:latin typeface="Cambria Math" panose="02040503050406030204" pitchFamily="18" charset="0"/>
                            <a:ea typeface="Arial"/>
                            <a:cs typeface="Arial" panose="020B0604020202020204" pitchFamily="34" charset="0"/>
                            <a:sym typeface="Arial"/>
                          </a:rPr>
                          <m:t>log</m:t>
                        </m:r>
                      </m:fName>
                      <m:e>
                        <m:f>
                          <m:fPr>
                            <m:ctrlPr>
                              <a:rPr lang="en-US" altLang="zh-CN" sz="2000" i="1">
                                <a:latin typeface="Cambria Math" panose="02040503050406030204" pitchFamily="18" charset="0"/>
                                <a:ea typeface="Arial"/>
                                <a:cs typeface="Arial" panose="020B0604020202020204" pitchFamily="34" charset="0"/>
                                <a:sym typeface="Arial"/>
                              </a:rPr>
                            </m:ctrlPr>
                          </m:fPr>
                          <m:num>
                            <m:sSup>
                              <m:sSupPr>
                                <m:ctrlPr>
                                  <a:rPr lang="en-US" altLang="zh-CN" sz="2000" i="1">
                                    <a:latin typeface="Cambria Math" panose="02040503050406030204" pitchFamily="18" charset="0"/>
                                    <a:ea typeface="Arial"/>
                                    <a:cs typeface="Arial" panose="020B0604020202020204" pitchFamily="34" charset="0"/>
                                    <a:sym typeface="Arial"/>
                                  </a:rPr>
                                </m:ctrlPr>
                              </m:sSupPr>
                              <m:e>
                                <m:r>
                                  <a:rPr lang="en-US" altLang="zh-CN" sz="2000" i="1">
                                    <a:latin typeface="Cambria Math" panose="02040503050406030204" pitchFamily="18" charset="0"/>
                                    <a:ea typeface="Arial"/>
                                    <a:cs typeface="Arial" panose="020B0604020202020204" pitchFamily="34" charset="0"/>
                                    <a:sym typeface="Arial"/>
                                  </a:rPr>
                                  <m:t>𝑑</m:t>
                                </m:r>
                              </m:e>
                              <m:sup>
                                <m:r>
                                  <a:rPr lang="en-US" altLang="zh-CN" sz="2000" i="1">
                                    <a:latin typeface="Cambria Math" panose="02040503050406030204" pitchFamily="18" charset="0"/>
                                    <a:ea typeface="Arial"/>
                                    <a:cs typeface="Arial" panose="020B0604020202020204" pitchFamily="34" charset="0"/>
                                    <a:sym typeface="Arial"/>
                                  </a:rPr>
                                  <m:t>𝜋</m:t>
                                </m:r>
                              </m:sup>
                            </m:sSup>
                          </m:num>
                          <m:den>
                            <m:sSup>
                              <m:sSupPr>
                                <m:ctrlPr>
                                  <a:rPr lang="en-US" altLang="zh-CN" sz="2000" i="1">
                                    <a:latin typeface="Cambria Math" panose="02040503050406030204" pitchFamily="18" charset="0"/>
                                    <a:ea typeface="Arial"/>
                                    <a:cs typeface="Arial" panose="020B0604020202020204" pitchFamily="34" charset="0"/>
                                    <a:sym typeface="Arial"/>
                                  </a:rPr>
                                </m:ctrlPr>
                              </m:sSupPr>
                              <m:e>
                                <m:r>
                                  <a:rPr lang="en-US" altLang="zh-CN" sz="2000" i="1">
                                    <a:latin typeface="Cambria Math" panose="02040503050406030204" pitchFamily="18" charset="0"/>
                                    <a:ea typeface="Arial"/>
                                    <a:cs typeface="Arial" panose="020B0604020202020204" pitchFamily="34" charset="0"/>
                                    <a:sym typeface="Arial"/>
                                  </a:rPr>
                                  <m:t>𝑑</m:t>
                                </m:r>
                              </m:e>
                              <m:sup>
                                <m:r>
                                  <a:rPr lang="en-US" altLang="zh-CN" sz="2000" i="1">
                                    <a:latin typeface="Cambria Math" panose="02040503050406030204" pitchFamily="18" charset="0"/>
                                    <a:ea typeface="Arial"/>
                                    <a:cs typeface="Arial" panose="020B0604020202020204" pitchFamily="34" charset="0"/>
                                    <a:sym typeface="Arial"/>
                                  </a:rPr>
                                  <m:t>𝐸</m:t>
                                </m:r>
                              </m:sup>
                            </m:sSup>
                          </m:den>
                        </m:f>
                      </m:e>
                    </m:func>
                  </m:oMath>
                </a14:m>
                <a:r>
                  <a:rPr lang="en-US" altLang="zh-CN" sz="2000" dirty="0">
                    <a:latin typeface="Arial" panose="020B0604020202020204" pitchFamily="34" charset="0"/>
                    <a:ea typeface="Arial"/>
                    <a:cs typeface="Arial" panose="020B0604020202020204" pitchFamily="34" charset="0"/>
                    <a:sym typeface="Arial"/>
                  </a:rPr>
                  <a:t> is an equivalence of reward, and </a:t>
                </a:r>
                <a14:m>
                  <m:oMath xmlns:m="http://schemas.openxmlformats.org/officeDocument/2006/math">
                    <m:r>
                      <a:rPr lang="en-US" altLang="zh-CN" sz="2000" i="1">
                        <a:latin typeface="Cambria Math" panose="02040503050406030204" pitchFamily="18" charset="0"/>
                        <a:ea typeface="Arial"/>
                        <a:cs typeface="Arial" panose="020B0604020202020204" pitchFamily="34" charset="0"/>
                        <a:sym typeface="Arial"/>
                      </a:rPr>
                      <m:t>𝑉</m:t>
                    </m:r>
                    <m:r>
                      <a:rPr lang="en-US" altLang="zh-CN" sz="2000" i="1">
                        <a:latin typeface="Cambria Math" panose="02040503050406030204" pitchFamily="18" charset="0"/>
                        <a:ea typeface="Arial"/>
                        <a:cs typeface="Arial" panose="020B0604020202020204" pitchFamily="34" charset="0"/>
                        <a:sym typeface="Arial"/>
                      </a:rPr>
                      <m:t>(</m:t>
                    </m:r>
                    <m:r>
                      <a:rPr lang="en-US" altLang="zh-CN" sz="2000" i="1">
                        <a:latin typeface="Cambria Math" panose="02040503050406030204" pitchFamily="18" charset="0"/>
                        <a:ea typeface="Arial"/>
                        <a:cs typeface="Arial" panose="020B0604020202020204" pitchFamily="34" charset="0"/>
                        <a:sym typeface="Arial"/>
                      </a:rPr>
                      <m:t>𝑠</m:t>
                    </m:r>
                    <m:r>
                      <a:rPr lang="en-US" altLang="zh-CN" sz="2000" i="1">
                        <a:latin typeface="Cambria Math" panose="02040503050406030204" pitchFamily="18" charset="0"/>
                        <a:ea typeface="Arial"/>
                        <a:cs typeface="Arial" panose="020B0604020202020204" pitchFamily="34" charset="0"/>
                        <a:sym typeface="Arial"/>
                      </a:rPr>
                      <m:t>)</m:t>
                    </m:r>
                  </m:oMath>
                </a14:m>
                <a:r>
                  <a:rPr lang="en-US" altLang="zh-CN" sz="2000" dirty="0">
                    <a:latin typeface="Arial" panose="020B0604020202020204" pitchFamily="34" charset="0"/>
                    <a:ea typeface="Arial"/>
                    <a:cs typeface="Arial" panose="020B0604020202020204" pitchFamily="34" charset="0"/>
                    <a:sym typeface="Arial"/>
                  </a:rPr>
                  <a:t> is an equivalence of value function</a:t>
                </a:r>
              </a:p>
            </p:txBody>
          </p:sp>
        </mc:Choice>
        <mc:Fallback>
          <p:sp>
            <p:nvSpPr>
              <p:cNvPr id="636" name="Google Shape;636;gfa0f5b21c0_0_1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r>
                  <a:rPr lang="en-US" altLang="zh-CN" sz="2400" dirty="0">
                    <a:latin typeface="Arial" panose="020B0604020202020204" pitchFamily="34" charset="0"/>
                    <a:ea typeface="Arial"/>
                    <a:cs typeface="Arial" panose="020B0604020202020204" pitchFamily="34" charset="0"/>
                    <a:sym typeface="Arial"/>
                  </a:rPr>
                  <a:t>Some notes:</a:t>
                </a:r>
              </a:p>
              <a:p>
                <a:pPr lvl="1"/>
                <a:r>
                  <a:rPr lang="en-US" altLang="zh-CN" sz="2000" i="0">
                    <a:latin typeface="Cambria Math" panose="02040503050406030204" pitchFamily="18" charset="0"/>
                    <a:ea typeface="Arial"/>
                    <a:cs typeface="Arial" panose="020B0604020202020204" pitchFamily="34" charset="0"/>
                    <a:sym typeface="Arial"/>
                  </a:rPr>
                  <a:t>𝑠′</a:t>
                </a:r>
                <a:r>
                  <a:rPr lang="en-US" altLang="zh-CN" sz="2000" dirty="0">
                    <a:latin typeface="Arial" panose="020B0604020202020204" pitchFamily="34" charset="0"/>
                    <a:ea typeface="Arial"/>
                    <a:cs typeface="Arial" panose="020B0604020202020204" pitchFamily="34" charset="0"/>
                    <a:sym typeface="Arial"/>
                  </a:rPr>
                  <a:t> can be estimated with 1-sample from </a:t>
                </a:r>
                <a:r>
                  <a:rPr lang="en-US" altLang="zh-CN" sz="2000" i="0">
                    <a:latin typeface="Cambria Math" panose="02040503050406030204" pitchFamily="18" charset="0"/>
                    <a:ea typeface="Arial"/>
                    <a:cs typeface="Arial" panose="020B0604020202020204" pitchFamily="34" charset="0"/>
                    <a:sym typeface="Arial"/>
                  </a:rPr>
                  <a:t>𝐸</a:t>
                </a:r>
                <a:r>
                  <a:rPr lang="en-US" altLang="zh-CN" sz="2000" dirty="0">
                    <a:latin typeface="Arial" panose="020B0604020202020204" pitchFamily="34" charset="0"/>
                    <a:ea typeface="Arial"/>
                    <a:cs typeface="Arial" panose="020B0604020202020204" pitchFamily="34" charset="0"/>
                    <a:sym typeface="Arial"/>
                  </a:rPr>
                  <a:t> (sample </a:t>
                </a:r>
                <a:r>
                  <a:rPr lang="en-US" altLang="zh-CN" sz="2000" i="0">
                    <a:latin typeface="Cambria Math" panose="02040503050406030204" pitchFamily="18" charset="0"/>
                    <a:ea typeface="Arial"/>
                    <a:cs typeface="Arial" panose="020B0604020202020204" pitchFamily="34" charset="0"/>
                    <a:sym typeface="Arial"/>
                  </a:rPr>
                  <a:t>(𝑠,𝑎,𝑠′)</a:t>
                </a:r>
                <a:r>
                  <a:rPr lang="en-US" altLang="zh-CN" sz="2000" dirty="0">
                    <a:latin typeface="Arial" panose="020B0604020202020204" pitchFamily="34" charset="0"/>
                    <a:ea typeface="Arial"/>
                    <a:cs typeface="Arial" panose="020B0604020202020204" pitchFamily="34" charset="0"/>
                    <a:sym typeface="Arial"/>
                  </a:rPr>
                  <a:t> instead of </a:t>
                </a:r>
                <a:r>
                  <a:rPr lang="en-US" altLang="zh-CN" sz="2000" i="0">
                    <a:latin typeface="Cambria Math" panose="02040503050406030204" pitchFamily="18" charset="0"/>
                    <a:ea typeface="Arial"/>
                    <a:cs typeface="Arial" panose="020B0604020202020204" pitchFamily="34" charset="0"/>
                    <a:sym typeface="Arial"/>
                  </a:rPr>
                  <a:t>(𝑠,𝑎)</a:t>
                </a:r>
                <a:r>
                  <a:rPr lang="en-US" altLang="zh-CN" sz="2000" dirty="0">
                    <a:latin typeface="Arial" panose="020B0604020202020204" pitchFamily="34" charset="0"/>
                    <a:ea typeface="Arial"/>
                    <a:cs typeface="Arial" panose="020B0604020202020204" pitchFamily="34" charset="0"/>
                    <a:sym typeface="Arial"/>
                  </a:rPr>
                  <a:t>)</a:t>
                </a:r>
              </a:p>
              <a:p>
                <a:pPr lvl="1"/>
                <a:r>
                  <a:rPr lang="en-US" altLang="zh-CN" sz="2000" dirty="0">
                    <a:latin typeface="Arial" panose="020B0604020202020204" pitchFamily="34" charset="0"/>
                    <a:ea typeface="Arial"/>
                    <a:cs typeface="Arial" panose="020B0604020202020204" pitchFamily="34" charset="0"/>
                    <a:sym typeface="Arial"/>
                  </a:rPr>
                  <a:t>All results can be extended to other </a:t>
                </a:r>
                <a:r>
                  <a:rPr lang="en-US" altLang="zh-CN" sz="2000" i="0">
                    <a:latin typeface="Cambria Math" panose="02040503050406030204" pitchFamily="18" charset="0"/>
                    <a:ea typeface="Arial"/>
                    <a:cs typeface="Arial" panose="020B0604020202020204" pitchFamily="34" charset="0"/>
                    <a:sym typeface="Arial"/>
                  </a:rPr>
                  <a:t>𝑓</a:t>
                </a:r>
                <a:r>
                  <a:rPr lang="en-US" altLang="zh-CN" sz="2000" dirty="0">
                    <a:latin typeface="Arial" panose="020B0604020202020204" pitchFamily="34" charset="0"/>
                    <a:ea typeface="Arial"/>
                    <a:cs typeface="Arial" panose="020B0604020202020204" pitchFamily="34" charset="0"/>
                    <a:sym typeface="Arial"/>
                  </a:rPr>
                  <a:t>-divergences (usually </a:t>
                </a:r>
                <a:r>
                  <a:rPr lang="en-US" altLang="zh-CN" sz="2000" i="0">
                    <a:latin typeface="Cambria Math" panose="02040503050406030204" pitchFamily="18" charset="0"/>
                    <a:ea typeface="Arial"/>
                    <a:cs typeface="Arial" panose="020B0604020202020204" pitchFamily="34" charset="0"/>
                    <a:sym typeface="Arial"/>
                  </a:rPr>
                  <a:t>𝜒^2</a:t>
                </a:r>
                <a:r>
                  <a:rPr lang="en-US" altLang="zh-CN" sz="2000" dirty="0">
                    <a:latin typeface="Arial" panose="020B0604020202020204" pitchFamily="34" charset="0"/>
                    <a:ea typeface="Arial"/>
                    <a:cs typeface="Arial" panose="020B0604020202020204" pitchFamily="34" charset="0"/>
                    <a:sym typeface="Arial"/>
                  </a:rPr>
                  <a:t>)</a:t>
                </a:r>
              </a:p>
              <a:p>
                <a:pPr lvl="1"/>
                <a:r>
                  <a:rPr lang="en-US" altLang="zh-CN" sz="2000" dirty="0">
                    <a:latin typeface="Arial" panose="020B0604020202020204" pitchFamily="34" charset="0"/>
                    <a:ea typeface="Arial"/>
                    <a:cs typeface="Arial" panose="020B0604020202020204" pitchFamily="34" charset="0"/>
                    <a:sym typeface="Arial"/>
                  </a:rPr>
                  <a:t>In practice, </a:t>
                </a:r>
                <a:r>
                  <a:rPr lang="en-US" altLang="zh-CN" sz="2000" dirty="0" err="1">
                    <a:latin typeface="Arial" panose="020B0604020202020204" pitchFamily="34" charset="0"/>
                    <a:ea typeface="Arial"/>
                    <a:cs typeface="Arial" panose="020B0604020202020204" pitchFamily="34" charset="0"/>
                    <a:sym typeface="Arial"/>
                  </a:rPr>
                  <a:t>Fenchel</a:t>
                </a:r>
                <a:r>
                  <a:rPr lang="en-US" altLang="zh-CN" sz="2000" dirty="0">
                    <a:latin typeface="Arial" panose="020B0604020202020204" pitchFamily="34" charset="0"/>
                    <a:ea typeface="Arial"/>
                    <a:cs typeface="Arial" panose="020B0604020202020204" pitchFamily="34" charset="0"/>
                    <a:sym typeface="Arial"/>
                  </a:rPr>
                  <a:t> duality / Varadhan-</a:t>
                </a:r>
                <a:r>
                  <a:rPr lang="en-US" altLang="zh-CN" sz="2000" dirty="0" err="1">
                    <a:latin typeface="Arial" panose="020B0604020202020204" pitchFamily="34" charset="0"/>
                    <a:ea typeface="Arial"/>
                    <a:cs typeface="Arial" panose="020B0604020202020204" pitchFamily="34" charset="0"/>
                    <a:sym typeface="Arial"/>
                  </a:rPr>
                  <a:t>Donsker</a:t>
                </a:r>
                <a:r>
                  <a:rPr lang="en-US" altLang="zh-CN" sz="2000" dirty="0">
                    <a:latin typeface="Arial" panose="020B0604020202020204" pitchFamily="34" charset="0"/>
                    <a:ea typeface="Arial"/>
                    <a:cs typeface="Arial" panose="020B0604020202020204" pitchFamily="34" charset="0"/>
                    <a:sym typeface="Arial"/>
                  </a:rPr>
                  <a:t> representation is often used to get more stable objective than plain KKT</a:t>
                </a:r>
              </a:p>
              <a:p>
                <a:pPr lvl="1"/>
                <a:r>
                  <a:rPr lang="en-US" altLang="zh-CN" sz="2000" i="0">
                    <a:latin typeface="Cambria Math" panose="02040503050406030204" pitchFamily="18" charset="0"/>
                    <a:ea typeface="Arial"/>
                    <a:cs typeface="Arial" panose="020B0604020202020204" pitchFamily="34" charset="0"/>
                    <a:sym typeface="Arial"/>
                  </a:rPr>
                  <a:t>log⁡〖𝑑^𝜋/𝑑^𝐸 〗</a:t>
                </a:r>
                <a:r>
                  <a:rPr lang="en-US" altLang="zh-CN" sz="2000" dirty="0">
                    <a:latin typeface="Arial" panose="020B0604020202020204" pitchFamily="34" charset="0"/>
                    <a:ea typeface="Arial"/>
                    <a:cs typeface="Arial" panose="020B0604020202020204" pitchFamily="34" charset="0"/>
                    <a:sym typeface="Arial"/>
                  </a:rPr>
                  <a:t> is an equivalence of reward, and </a:t>
                </a:r>
                <a:r>
                  <a:rPr lang="en-US" altLang="zh-CN" sz="2000" i="0">
                    <a:latin typeface="Cambria Math" panose="02040503050406030204" pitchFamily="18" charset="0"/>
                    <a:ea typeface="Arial"/>
                    <a:cs typeface="Arial" panose="020B0604020202020204" pitchFamily="34" charset="0"/>
                    <a:sym typeface="Arial"/>
                  </a:rPr>
                  <a:t>𝑉(𝑠)</a:t>
                </a:r>
                <a:r>
                  <a:rPr lang="en-US" altLang="zh-CN" sz="2000" dirty="0">
                    <a:latin typeface="Arial" panose="020B0604020202020204" pitchFamily="34" charset="0"/>
                    <a:ea typeface="Arial"/>
                    <a:cs typeface="Arial" panose="020B0604020202020204" pitchFamily="34" charset="0"/>
                    <a:sym typeface="Arial"/>
                  </a:rPr>
                  <a:t> is an equivalence of value function</a:t>
                </a:r>
              </a:p>
            </p:txBody>
          </p:sp>
        </mc:Fallback>
      </mc:AlternateContent>
      <p:sp>
        <p:nvSpPr>
          <p:cNvPr id="637" name="Google Shape;637;gfa0f5b21c0_0_1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548006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fa0f5b21c0_0_1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US" dirty="0"/>
          </a:p>
        </p:txBody>
      </p:sp>
      <p:sp>
        <p:nvSpPr>
          <p:cNvPr id="637" name="Google Shape;637;gfa0f5b21c0_0_1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18942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fa0f5b21c0_0_1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37" name="Google Shape;637;gfa0f5b21c0_0_1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1061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fa0f5b21c0_0_1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Why? Because when summing up from last step, you either involve state-action occupancy, or a multiplication between policy and state occupancy. You need to include the message of policy in one way or another.</a:t>
            </a:r>
            <a:endParaRPr dirty="0"/>
          </a:p>
        </p:txBody>
      </p:sp>
      <p:sp>
        <p:nvSpPr>
          <p:cNvPr id="637" name="Google Shape;637;gfa0f5b21c0_0_1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05686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fa0f5b21c0_0_1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37" name="Google Shape;637;gfa0f5b21c0_0_1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4174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fb69286e75_0_1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The word “policy” is because we want to cover both reinforcement learning and imitation learning in one presentation.</a:t>
            </a:r>
            <a:endParaRPr/>
          </a:p>
        </p:txBody>
      </p:sp>
      <p:sp>
        <p:nvSpPr>
          <p:cNvPr id="80" name="Google Shape;80;gfb69286e75_0_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662674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fa0f5b21c0_0_1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Actually, this is a little bit different from another paper that generates trajectory with GAN.</a:t>
            </a:r>
            <a:endParaRPr dirty="0"/>
          </a:p>
        </p:txBody>
      </p:sp>
      <p:sp>
        <p:nvSpPr>
          <p:cNvPr id="637" name="Google Shape;637;gfa0f5b21c0_0_1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6529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fa0f5b21c0_0_1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Which one are you more optimistic about, decision transformer or math form?</a:t>
            </a:r>
            <a:endParaRPr dirty="0"/>
          </a:p>
        </p:txBody>
      </p:sp>
      <p:sp>
        <p:nvSpPr>
          <p:cNvPr id="637" name="Google Shape;637;gfa0f5b21c0_0_1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347671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fa0f5b21c0_0_1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The proof is non trivial</a:t>
            </a:r>
            <a:endParaRPr dirty="0"/>
          </a:p>
        </p:txBody>
      </p:sp>
      <p:sp>
        <p:nvSpPr>
          <p:cNvPr id="637" name="Google Shape;637;gfa0f5b21c0_0_1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962315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fa0f5b21c0_0_1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The proof is non trivial</a:t>
            </a:r>
            <a:endParaRPr dirty="0"/>
          </a:p>
        </p:txBody>
      </p:sp>
      <p:sp>
        <p:nvSpPr>
          <p:cNvPr id="637" name="Google Shape;637;gfa0f5b21c0_0_1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34998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fa0f5b21c0_0_1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The proof is non trivial</a:t>
            </a:r>
            <a:endParaRPr dirty="0"/>
          </a:p>
        </p:txBody>
      </p:sp>
      <p:sp>
        <p:nvSpPr>
          <p:cNvPr id="637" name="Google Shape;637;gfa0f5b21c0_0_1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92228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fa0f5b21c0_0_1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We will focus on one line of work: distribution correction estimation (DICE). While there are several works that cannot fit in this framework, DICE has been a popular direction in offline IL for the past three years. There really wasn’t anything interesting in pure online RL/IL since TD3 and SAC in 2018.</a:t>
            </a:r>
            <a:endParaRPr dirty="0"/>
          </a:p>
        </p:txBody>
      </p:sp>
      <p:sp>
        <p:nvSpPr>
          <p:cNvPr id="637" name="Google Shape;637;gfa0f5b21c0_0_1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38128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36" name="Google Shape;636;gfa0f5b21c0_0_1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lvl="1"/>
                <a:r>
                  <a:rPr lang="en-US" altLang="zh-CN" sz="2000">
                    <a:latin typeface="Arial" panose="020B0604020202020204" pitchFamily="34" charset="0"/>
                    <a:cs typeface="Arial" panose="020B0604020202020204" pitchFamily="34" charset="0"/>
                    <a:sym typeface="Arial"/>
                  </a:rPr>
                  <a:t>Step </a:t>
                </a:r>
                <a14:m>
                  <m:oMath xmlns:m="http://schemas.openxmlformats.org/officeDocument/2006/math">
                    <m:r>
                      <a:rPr lang="en-US" altLang="zh-CN" sz="2000" b="0" i="1" smtClean="0">
                        <a:latin typeface="Cambria Math" panose="02040503050406030204" pitchFamily="18" charset="0"/>
                        <a:cs typeface="Arial" panose="020B0604020202020204" pitchFamily="34" charset="0"/>
                        <a:sym typeface="Arial"/>
                      </a:rPr>
                      <m:t>𝑡</m:t>
                    </m:r>
                    <m:r>
                      <a:rPr lang="en-US" altLang="zh-CN" sz="2000" b="0" i="1" smtClean="0">
                        <a:latin typeface="Cambria Math" panose="02040503050406030204" pitchFamily="18" charset="0"/>
                        <a:cs typeface="Arial" panose="020B0604020202020204" pitchFamily="34" charset="0"/>
                        <a:sym typeface="Arial"/>
                      </a:rPr>
                      <m:t>={1,2,…,</m:t>
                    </m:r>
                    <m:r>
                      <a:rPr lang="en-US" altLang="zh-CN" sz="2000" b="0" i="1" smtClean="0">
                        <a:latin typeface="Cambria Math" panose="02040503050406030204" pitchFamily="18" charset="0"/>
                        <a:cs typeface="Arial" panose="020B0604020202020204" pitchFamily="34" charset="0"/>
                        <a:sym typeface="Arial"/>
                      </a:rPr>
                      <m:t>𝑛</m:t>
                    </m:r>
                    <m:r>
                      <a:rPr lang="en-US" altLang="zh-CN" sz="2000" b="0" i="1" smtClean="0">
                        <a:latin typeface="Cambria Math" panose="02040503050406030204" pitchFamily="18" charset="0"/>
                        <a:cs typeface="Arial" panose="020B0604020202020204" pitchFamily="34" charset="0"/>
                        <a:sym typeface="Arial"/>
                      </a:rPr>
                      <m:t>}</m:t>
                    </m:r>
                  </m:oMath>
                </a14:m>
                <a:endParaRPr lang="en-US" altLang="zh-CN" sz="200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State </a:t>
                </a:r>
                <a14:m>
                  <m:oMath xmlns:m="http://schemas.openxmlformats.org/officeDocument/2006/math">
                    <m:r>
                      <a:rPr lang="en-US" altLang="zh-CN" sz="2000" b="0" i="1" smtClean="0">
                        <a:latin typeface="Cambria Math" panose="02040503050406030204" pitchFamily="18" charset="0"/>
                        <a:cs typeface="Arial" panose="020B0604020202020204" pitchFamily="34" charset="0"/>
                        <a:sym typeface="Arial"/>
                      </a:rPr>
                      <m:t>𝑠</m:t>
                    </m:r>
                  </m:oMath>
                </a14:m>
                <a:endParaRPr lang="en-US" altLang="zh-CN" sz="200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Action </a:t>
                </a:r>
                <a14:m>
                  <m:oMath xmlns:m="http://schemas.openxmlformats.org/officeDocument/2006/math">
                    <m:r>
                      <a:rPr lang="en-US" altLang="zh-CN" sz="2000" b="0" i="1" smtClean="0">
                        <a:latin typeface="Cambria Math" panose="02040503050406030204" pitchFamily="18" charset="0"/>
                        <a:cs typeface="Arial" panose="020B0604020202020204" pitchFamily="34" charset="0"/>
                        <a:sym typeface="Arial"/>
                      </a:rPr>
                      <m:t>𝑎</m:t>
                    </m:r>
                  </m:oMath>
                </a14:m>
                <a:endParaRPr lang="en-US" altLang="zh-CN" sz="200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Reward </a:t>
                </a:r>
                <a14:m>
                  <m:oMath xmlns:m="http://schemas.openxmlformats.org/officeDocument/2006/math">
                    <m:r>
                      <a:rPr lang="en-US" altLang="zh-CN" sz="2000" b="0" i="1" smtClean="0">
                        <a:latin typeface="Cambria Math" panose="02040503050406030204" pitchFamily="18" charset="0"/>
                        <a:cs typeface="Arial" panose="020B0604020202020204" pitchFamily="34" charset="0"/>
                        <a:sym typeface="Arial"/>
                      </a:rPr>
                      <m:t>𝑟</m:t>
                    </m:r>
                    <m:d>
                      <m:dPr>
                        <m:ctrlPr>
                          <a:rPr lang="en-US" altLang="zh-CN" sz="2000" b="0" i="1" smtClean="0">
                            <a:latin typeface="Cambria Math" panose="02040503050406030204" pitchFamily="18" charset="0"/>
                            <a:cs typeface="Arial" panose="020B0604020202020204" pitchFamily="34" charset="0"/>
                            <a:sym typeface="Arial"/>
                          </a:rPr>
                        </m:ctrlPr>
                      </m:dPr>
                      <m:e>
                        <m:r>
                          <a:rPr lang="en-US" altLang="zh-CN" sz="2000" b="0" i="1" smtClean="0">
                            <a:latin typeface="Cambria Math" panose="02040503050406030204" pitchFamily="18" charset="0"/>
                            <a:cs typeface="Arial" panose="020B0604020202020204" pitchFamily="34" charset="0"/>
                            <a:sym typeface="Arial"/>
                          </a:rPr>
                          <m:t>𝑠</m:t>
                        </m:r>
                        <m:r>
                          <a:rPr lang="en-US" altLang="zh-CN" sz="2000" b="0" i="1" smtClean="0">
                            <a:latin typeface="Cambria Math" panose="02040503050406030204" pitchFamily="18" charset="0"/>
                            <a:cs typeface="Arial" panose="020B0604020202020204" pitchFamily="34" charset="0"/>
                            <a:sym typeface="Arial"/>
                          </a:rPr>
                          <m:t>,</m:t>
                        </m:r>
                        <m:r>
                          <a:rPr lang="en-US" altLang="zh-CN" sz="2000" b="0" i="1" smtClean="0">
                            <a:latin typeface="Cambria Math" panose="02040503050406030204" pitchFamily="18" charset="0"/>
                            <a:cs typeface="Arial" panose="020B0604020202020204" pitchFamily="34" charset="0"/>
                            <a:sym typeface="Arial"/>
                          </a:rPr>
                          <m:t>𝑎</m:t>
                        </m:r>
                      </m:e>
                    </m:d>
                  </m:oMath>
                </a14:m>
                <a:endParaRPr lang="en-US" altLang="zh-CN" sz="2000" b="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Transition </a:t>
                </a:r>
                <a14:m>
                  <m:oMath xmlns:m="http://schemas.openxmlformats.org/officeDocument/2006/math">
                    <m:r>
                      <a:rPr lang="en-US" altLang="zh-CN" sz="2000" b="0" i="1" smtClean="0">
                        <a:latin typeface="Cambria Math" panose="02040503050406030204" pitchFamily="18" charset="0"/>
                        <a:cs typeface="Arial" panose="020B0604020202020204" pitchFamily="34" charset="0"/>
                        <a:sym typeface="Arial"/>
                      </a:rPr>
                      <m:t>𝑝</m:t>
                    </m:r>
                    <m:r>
                      <a:rPr lang="en-US" altLang="zh-CN" sz="2000" b="0" i="1" smtClean="0">
                        <a:latin typeface="Cambria Math" panose="02040503050406030204" pitchFamily="18" charset="0"/>
                        <a:cs typeface="Arial" panose="020B0604020202020204" pitchFamily="34" charset="0"/>
                        <a:sym typeface="Arial"/>
                      </a:rPr>
                      <m:t>(</m:t>
                    </m:r>
                    <m:sSup>
                      <m:sSupPr>
                        <m:ctrlPr>
                          <a:rPr lang="en-US" altLang="zh-CN" sz="2000" b="0" i="1" smtClean="0">
                            <a:latin typeface="Cambria Math" panose="02040503050406030204" pitchFamily="18" charset="0"/>
                            <a:cs typeface="Arial" panose="020B0604020202020204" pitchFamily="34" charset="0"/>
                            <a:sym typeface="Arial"/>
                          </a:rPr>
                        </m:ctrlPr>
                      </m:sSupPr>
                      <m:e>
                        <m:r>
                          <a:rPr lang="en-US" altLang="zh-CN" sz="2000" b="0" i="1" smtClean="0">
                            <a:latin typeface="Cambria Math" panose="02040503050406030204" pitchFamily="18" charset="0"/>
                            <a:cs typeface="Arial" panose="020B0604020202020204" pitchFamily="34" charset="0"/>
                            <a:sym typeface="Arial"/>
                          </a:rPr>
                          <m:t>𝑠</m:t>
                        </m:r>
                      </m:e>
                      <m:sup>
                        <m:r>
                          <a:rPr lang="en-US" altLang="zh-CN" sz="2000" b="0" i="1" smtClean="0">
                            <a:latin typeface="Cambria Math" panose="02040503050406030204" pitchFamily="18" charset="0"/>
                            <a:cs typeface="Arial" panose="020B0604020202020204" pitchFamily="34" charset="0"/>
                            <a:sym typeface="Arial"/>
                          </a:rPr>
                          <m:t>′</m:t>
                        </m:r>
                      </m:sup>
                    </m:sSup>
                    <m:r>
                      <a:rPr lang="en-US" altLang="zh-CN" sz="2000" b="0" i="1" smtClean="0">
                        <a:latin typeface="Cambria Math" panose="02040503050406030204" pitchFamily="18" charset="0"/>
                        <a:cs typeface="Arial" panose="020B0604020202020204" pitchFamily="34" charset="0"/>
                        <a:sym typeface="Arial"/>
                      </a:rPr>
                      <m:t>|</m:t>
                    </m:r>
                    <m:r>
                      <a:rPr lang="en-US" altLang="zh-CN" sz="2000" b="0" i="1" smtClean="0">
                        <a:latin typeface="Cambria Math" panose="02040503050406030204" pitchFamily="18" charset="0"/>
                        <a:cs typeface="Arial" panose="020B0604020202020204" pitchFamily="34" charset="0"/>
                        <a:sym typeface="Arial"/>
                      </a:rPr>
                      <m:t>𝑠</m:t>
                    </m:r>
                    <m:r>
                      <a:rPr lang="en-US" altLang="zh-CN" sz="2000" b="0" i="1" smtClean="0">
                        <a:latin typeface="Cambria Math" panose="02040503050406030204" pitchFamily="18" charset="0"/>
                        <a:cs typeface="Arial" panose="020B0604020202020204" pitchFamily="34" charset="0"/>
                        <a:sym typeface="Arial"/>
                      </a:rPr>
                      <m:t>,</m:t>
                    </m:r>
                    <m:r>
                      <a:rPr lang="en-US" altLang="zh-CN" sz="2000" b="0" i="1" smtClean="0">
                        <a:latin typeface="Cambria Math" panose="02040503050406030204" pitchFamily="18" charset="0"/>
                        <a:cs typeface="Arial" panose="020B0604020202020204" pitchFamily="34" charset="0"/>
                        <a:sym typeface="Arial"/>
                      </a:rPr>
                      <m:t>𝑎</m:t>
                    </m:r>
                    <m:r>
                      <a:rPr lang="en-US" altLang="zh-CN" sz="2000" b="0" i="1" smtClean="0">
                        <a:latin typeface="Cambria Math" panose="02040503050406030204" pitchFamily="18" charset="0"/>
                        <a:cs typeface="Arial" panose="020B0604020202020204" pitchFamily="34" charset="0"/>
                        <a:sym typeface="Arial"/>
                      </a:rPr>
                      <m:t>)</m:t>
                    </m:r>
                  </m:oMath>
                </a14:m>
                <a:endParaRPr lang="en-US" altLang="zh-CN" sz="200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Discount factor </a:t>
                </a:r>
                <a14:m>
                  <m:oMath xmlns:m="http://schemas.openxmlformats.org/officeDocument/2006/math">
                    <m:r>
                      <m:rPr>
                        <m:sty m:val="p"/>
                      </m:rPr>
                      <a:rPr lang="en-US" altLang="zh-CN" sz="2000" b="0" i="1" smtClean="0">
                        <a:latin typeface="Cambria Math" panose="02040503050406030204" pitchFamily="18" charset="0"/>
                        <a:cs typeface="Arial" panose="020B0604020202020204" pitchFamily="34" charset="0"/>
                        <a:sym typeface="Arial"/>
                      </a:rPr>
                      <m:t>γ</m:t>
                    </m:r>
                    <m:r>
                      <a:rPr lang="en-US" altLang="zh-CN" sz="2000" b="0" i="1" smtClean="0">
                        <a:latin typeface="Cambria Math" panose="02040503050406030204" pitchFamily="18" charset="0"/>
                        <a:cs typeface="Arial" panose="020B0604020202020204" pitchFamily="34" charset="0"/>
                        <a:sym typeface="Arial"/>
                      </a:rPr>
                      <m:t>∈(0, 1)</m:t>
                    </m:r>
                  </m:oMath>
                </a14:m>
                <a:endParaRPr lang="en-US" altLang="zh-CN" sz="2000" b="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Policy </a:t>
                </a:r>
                <a14:m>
                  <m:oMath xmlns:m="http://schemas.openxmlformats.org/officeDocument/2006/math">
                    <m:r>
                      <a:rPr lang="en-US" altLang="zh-CN" sz="2000" b="0" i="1" smtClean="0">
                        <a:latin typeface="Cambria Math" panose="02040503050406030204" pitchFamily="18" charset="0"/>
                        <a:cs typeface="Arial" panose="020B0604020202020204" pitchFamily="34" charset="0"/>
                        <a:sym typeface="Arial"/>
                      </a:rPr>
                      <m:t>𝜋</m:t>
                    </m:r>
                    <m:d>
                      <m:dPr>
                        <m:ctrlPr>
                          <a:rPr lang="en-US" altLang="zh-CN" sz="2000" b="0" i="1" smtClean="0">
                            <a:latin typeface="Cambria Math" panose="02040503050406030204" pitchFamily="18" charset="0"/>
                            <a:cs typeface="Arial" panose="020B0604020202020204" pitchFamily="34" charset="0"/>
                            <a:sym typeface="Arial"/>
                          </a:rPr>
                        </m:ctrlPr>
                      </m:dPr>
                      <m:e>
                        <m:r>
                          <a:rPr lang="en-US" altLang="zh-CN" sz="2000" b="0" i="1" smtClean="0">
                            <a:latin typeface="Cambria Math" panose="02040503050406030204" pitchFamily="18" charset="0"/>
                            <a:cs typeface="Arial" panose="020B0604020202020204" pitchFamily="34" charset="0"/>
                            <a:sym typeface="Arial"/>
                          </a:rPr>
                          <m:t>𝑎</m:t>
                        </m:r>
                      </m:e>
                      <m:e>
                        <m:r>
                          <a:rPr lang="en-US" altLang="zh-CN" sz="2000" b="0" i="1" smtClean="0">
                            <a:latin typeface="Cambria Math" panose="02040503050406030204" pitchFamily="18" charset="0"/>
                            <a:cs typeface="Arial" panose="020B0604020202020204" pitchFamily="34" charset="0"/>
                            <a:sym typeface="Arial"/>
                          </a:rPr>
                          <m:t>𝑠</m:t>
                        </m:r>
                      </m:e>
                    </m:d>
                  </m:oMath>
                </a14:m>
                <a:endParaRPr lang="en-US" altLang="zh-CN" sz="2000" b="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Trajectory </a:t>
                </a:r>
                <a14:m>
                  <m:oMath xmlns:m="http://schemas.openxmlformats.org/officeDocument/2006/math">
                    <m:r>
                      <a:rPr lang="en-US" altLang="zh-CN" sz="2000" b="0" i="1" smtClean="0">
                        <a:latin typeface="Cambria Math" panose="02040503050406030204" pitchFamily="18" charset="0"/>
                        <a:cs typeface="Arial" panose="020B0604020202020204" pitchFamily="34" charset="0"/>
                        <a:sym typeface="Arial"/>
                      </a:rPr>
                      <m:t>𝜏</m:t>
                    </m:r>
                  </m:oMath>
                </a14:m>
                <a:endParaRPr lang="en-US" altLang="zh-CN" sz="2000">
                  <a:latin typeface="Arial" panose="020B0604020202020204" pitchFamily="34" charset="0"/>
                  <a:cs typeface="Arial" panose="020B0604020202020204" pitchFamily="34" charset="0"/>
                  <a:sym typeface="Arial"/>
                </a:endParaRPr>
              </a:p>
              <a:p>
                <a:pPr lvl="2"/>
                <a:r>
                  <a:rPr lang="en-US" altLang="zh-CN" sz="1600">
                    <a:latin typeface="Arial" panose="020B0604020202020204" pitchFamily="34" charset="0"/>
                    <a:cs typeface="Arial" panose="020B0604020202020204" pitchFamily="34" charset="0"/>
                    <a:sym typeface="Arial"/>
                  </a:rPr>
                  <a:t>State-only trajectory </a:t>
                </a:r>
                <a14:m>
                  <m:oMath xmlns:m="http://schemas.openxmlformats.org/officeDocument/2006/math">
                    <m:r>
                      <a:rPr lang="en-US" altLang="zh-CN" sz="1600" b="0" i="0" smtClean="0">
                        <a:latin typeface="Cambria Math" panose="02040503050406030204" pitchFamily="18" charset="0"/>
                        <a:cs typeface="Arial" panose="020B0604020202020204" pitchFamily="34" charset="0"/>
                        <a:sym typeface="Arial"/>
                      </a:rPr>
                      <m:t>{</m:t>
                    </m:r>
                    <m:sSub>
                      <m:sSubPr>
                        <m:ctrlPr>
                          <a:rPr lang="en-US" altLang="zh-CN" sz="1600" b="0" i="1" smtClean="0">
                            <a:latin typeface="Cambria Math" panose="02040503050406030204" pitchFamily="18" charset="0"/>
                            <a:cs typeface="Arial" panose="020B0604020202020204" pitchFamily="34" charset="0"/>
                            <a:sym typeface="Arial"/>
                          </a:rPr>
                        </m:ctrlPr>
                      </m:sSubPr>
                      <m:e>
                        <m:r>
                          <a:rPr lang="en-US" altLang="zh-CN" sz="1600" b="0" i="1" smtClean="0">
                            <a:latin typeface="Cambria Math" panose="02040503050406030204" pitchFamily="18" charset="0"/>
                            <a:cs typeface="Arial" panose="020B0604020202020204" pitchFamily="34" charset="0"/>
                            <a:sym typeface="Arial"/>
                          </a:rPr>
                          <m:t>𝑠</m:t>
                        </m:r>
                      </m:e>
                      <m:sub>
                        <m:r>
                          <a:rPr lang="en-US" altLang="zh-CN" sz="1600" b="0" i="1" smtClean="0">
                            <a:latin typeface="Cambria Math" panose="02040503050406030204" pitchFamily="18" charset="0"/>
                            <a:cs typeface="Arial" panose="020B0604020202020204" pitchFamily="34" charset="0"/>
                            <a:sym typeface="Arial"/>
                          </a:rPr>
                          <m:t>1</m:t>
                        </m:r>
                      </m:sub>
                    </m:sSub>
                    <m:r>
                      <a:rPr lang="en-US" altLang="zh-CN" sz="1600" b="0" i="1" smtClean="0">
                        <a:latin typeface="Cambria Math" panose="02040503050406030204" pitchFamily="18" charset="0"/>
                        <a:cs typeface="Arial" panose="020B0604020202020204" pitchFamily="34" charset="0"/>
                        <a:sym typeface="Arial"/>
                      </a:rPr>
                      <m:t>,</m:t>
                    </m:r>
                    <m:sSub>
                      <m:sSubPr>
                        <m:ctrlPr>
                          <a:rPr lang="en-US" altLang="zh-CN" sz="1600" b="0" i="1" smtClean="0">
                            <a:latin typeface="Cambria Math" panose="02040503050406030204" pitchFamily="18" charset="0"/>
                            <a:cs typeface="Arial" panose="020B0604020202020204" pitchFamily="34" charset="0"/>
                            <a:sym typeface="Arial"/>
                          </a:rPr>
                        </m:ctrlPr>
                      </m:sSubPr>
                      <m:e>
                        <m:r>
                          <a:rPr lang="en-US" altLang="zh-CN" sz="1600" b="0" i="1" smtClean="0">
                            <a:latin typeface="Cambria Math" panose="02040503050406030204" pitchFamily="18" charset="0"/>
                            <a:cs typeface="Arial" panose="020B0604020202020204" pitchFamily="34" charset="0"/>
                            <a:sym typeface="Arial"/>
                          </a:rPr>
                          <m:t>𝑠</m:t>
                        </m:r>
                      </m:e>
                      <m:sub>
                        <m:r>
                          <a:rPr lang="en-US" altLang="zh-CN" sz="1600" b="0" i="1" smtClean="0">
                            <a:latin typeface="Cambria Math" panose="02040503050406030204" pitchFamily="18" charset="0"/>
                            <a:cs typeface="Arial" panose="020B0604020202020204" pitchFamily="34" charset="0"/>
                            <a:sym typeface="Arial"/>
                          </a:rPr>
                          <m:t>2</m:t>
                        </m:r>
                      </m:sub>
                    </m:sSub>
                    <m:r>
                      <a:rPr lang="en-US" altLang="zh-CN" sz="1600" b="0" i="1" smtClean="0">
                        <a:latin typeface="Cambria Math" panose="02040503050406030204" pitchFamily="18" charset="0"/>
                        <a:cs typeface="Arial" panose="020B0604020202020204" pitchFamily="34" charset="0"/>
                        <a:sym typeface="Arial"/>
                      </a:rPr>
                      <m:t>,…,</m:t>
                    </m:r>
                    <m:sSub>
                      <m:sSubPr>
                        <m:ctrlPr>
                          <a:rPr lang="en-US" altLang="zh-CN" sz="1600" b="0" i="1" smtClean="0">
                            <a:latin typeface="Cambria Math" panose="02040503050406030204" pitchFamily="18" charset="0"/>
                            <a:cs typeface="Arial" panose="020B0604020202020204" pitchFamily="34" charset="0"/>
                            <a:sym typeface="Arial"/>
                          </a:rPr>
                        </m:ctrlPr>
                      </m:sSubPr>
                      <m:e>
                        <m:r>
                          <a:rPr lang="en-US" altLang="zh-CN" sz="1600" b="0" i="1" smtClean="0">
                            <a:latin typeface="Cambria Math" panose="02040503050406030204" pitchFamily="18" charset="0"/>
                            <a:cs typeface="Arial" panose="020B0604020202020204" pitchFamily="34" charset="0"/>
                            <a:sym typeface="Arial"/>
                          </a:rPr>
                          <m:t>𝑠</m:t>
                        </m:r>
                      </m:e>
                      <m:sub>
                        <m:r>
                          <a:rPr lang="en-US" altLang="zh-CN" sz="1600" b="0" i="1" smtClean="0">
                            <a:latin typeface="Cambria Math" panose="02040503050406030204" pitchFamily="18" charset="0"/>
                            <a:cs typeface="Arial" panose="020B0604020202020204" pitchFamily="34" charset="0"/>
                            <a:sym typeface="Arial"/>
                          </a:rPr>
                          <m:t>𝑛</m:t>
                        </m:r>
                      </m:sub>
                    </m:sSub>
                    <m:r>
                      <a:rPr lang="en-US" altLang="zh-CN" sz="1600" b="0" i="1" smtClean="0">
                        <a:latin typeface="Cambria Math" panose="02040503050406030204" pitchFamily="18" charset="0"/>
                        <a:cs typeface="Arial" panose="020B0604020202020204" pitchFamily="34" charset="0"/>
                        <a:sym typeface="Arial"/>
                      </a:rPr>
                      <m:t>}</m:t>
                    </m:r>
                  </m:oMath>
                </a14:m>
                <a:endParaRPr lang="en-US" altLang="zh-CN" sz="1600">
                  <a:latin typeface="Arial" panose="020B0604020202020204" pitchFamily="34" charset="0"/>
                  <a:cs typeface="Arial" panose="020B0604020202020204" pitchFamily="34" charset="0"/>
                  <a:sym typeface="Arial"/>
                </a:endParaRPr>
              </a:p>
              <a:p>
                <a:pPr lvl="2"/>
                <a:r>
                  <a:rPr lang="en-US" altLang="zh-CN" sz="1600">
                    <a:latin typeface="Arial" panose="020B0604020202020204" pitchFamily="34" charset="0"/>
                    <a:cs typeface="Arial" panose="020B0604020202020204" pitchFamily="34" charset="0"/>
                    <a:sym typeface="Arial"/>
                  </a:rPr>
                  <a:t>State-action trajectory </a:t>
                </a:r>
                <a14:m>
                  <m:oMath xmlns:m="http://schemas.openxmlformats.org/officeDocument/2006/math">
                    <m:r>
                      <a:rPr lang="en-US" altLang="zh-CN" sz="1600" b="0" i="0" smtClean="0">
                        <a:latin typeface="Cambria Math" panose="02040503050406030204" pitchFamily="18" charset="0"/>
                        <a:cs typeface="Arial" panose="020B0604020202020204" pitchFamily="34" charset="0"/>
                        <a:sym typeface="Arial"/>
                      </a:rPr>
                      <m:t>{</m:t>
                    </m:r>
                    <m:d>
                      <m:dPr>
                        <m:ctrlPr>
                          <a:rPr lang="en-US" altLang="zh-CN" sz="1600" b="0" i="1" smtClean="0">
                            <a:latin typeface="Cambria Math" panose="02040503050406030204" pitchFamily="18" charset="0"/>
                            <a:cs typeface="Arial" panose="020B0604020202020204" pitchFamily="34" charset="0"/>
                            <a:sym typeface="Arial"/>
                          </a:rPr>
                        </m:ctrlPr>
                      </m:dPr>
                      <m:e>
                        <m:sSub>
                          <m:sSubPr>
                            <m:ctrlPr>
                              <a:rPr lang="en-US" altLang="zh-CN" sz="1600" b="0" i="1" smtClean="0">
                                <a:latin typeface="Cambria Math" panose="02040503050406030204" pitchFamily="18" charset="0"/>
                                <a:cs typeface="Arial" panose="020B0604020202020204" pitchFamily="34" charset="0"/>
                                <a:sym typeface="Arial"/>
                              </a:rPr>
                            </m:ctrlPr>
                          </m:sSubPr>
                          <m:e>
                            <m:r>
                              <a:rPr lang="en-US" altLang="zh-CN" sz="1600" b="0" i="1" smtClean="0">
                                <a:latin typeface="Cambria Math" panose="02040503050406030204" pitchFamily="18" charset="0"/>
                                <a:cs typeface="Arial" panose="020B0604020202020204" pitchFamily="34" charset="0"/>
                                <a:sym typeface="Arial"/>
                              </a:rPr>
                              <m:t>𝑠</m:t>
                            </m:r>
                          </m:e>
                          <m:sub>
                            <m:r>
                              <a:rPr lang="en-US" altLang="zh-CN" sz="1600" b="0" i="1" smtClean="0">
                                <a:latin typeface="Cambria Math" panose="02040503050406030204" pitchFamily="18" charset="0"/>
                                <a:cs typeface="Arial" panose="020B0604020202020204" pitchFamily="34" charset="0"/>
                                <a:sym typeface="Arial"/>
                              </a:rPr>
                              <m:t>1</m:t>
                            </m:r>
                          </m:sub>
                        </m:sSub>
                        <m:r>
                          <a:rPr lang="en-US" altLang="zh-CN" sz="1600" b="0" i="1" smtClean="0">
                            <a:latin typeface="Cambria Math" panose="02040503050406030204" pitchFamily="18" charset="0"/>
                            <a:cs typeface="Arial" panose="020B0604020202020204" pitchFamily="34" charset="0"/>
                            <a:sym typeface="Arial"/>
                          </a:rPr>
                          <m:t>,</m:t>
                        </m:r>
                        <m:sSub>
                          <m:sSubPr>
                            <m:ctrlPr>
                              <a:rPr lang="en-US" altLang="zh-CN" sz="1600" b="0" i="1" smtClean="0">
                                <a:latin typeface="Cambria Math" panose="02040503050406030204" pitchFamily="18" charset="0"/>
                                <a:cs typeface="Arial" panose="020B0604020202020204" pitchFamily="34" charset="0"/>
                                <a:sym typeface="Arial"/>
                              </a:rPr>
                            </m:ctrlPr>
                          </m:sSubPr>
                          <m:e>
                            <m:r>
                              <a:rPr lang="en-US" altLang="zh-CN" sz="1600" b="0" i="1" smtClean="0">
                                <a:latin typeface="Cambria Math" panose="02040503050406030204" pitchFamily="18" charset="0"/>
                                <a:cs typeface="Arial" panose="020B0604020202020204" pitchFamily="34" charset="0"/>
                                <a:sym typeface="Arial"/>
                              </a:rPr>
                              <m:t>𝑎</m:t>
                            </m:r>
                          </m:e>
                          <m:sub>
                            <m:r>
                              <a:rPr lang="en-US" altLang="zh-CN" sz="1600" b="0" i="1" smtClean="0">
                                <a:latin typeface="Cambria Math" panose="02040503050406030204" pitchFamily="18" charset="0"/>
                                <a:cs typeface="Arial" panose="020B0604020202020204" pitchFamily="34" charset="0"/>
                                <a:sym typeface="Arial"/>
                              </a:rPr>
                              <m:t>1</m:t>
                            </m:r>
                          </m:sub>
                        </m:sSub>
                      </m:e>
                    </m:d>
                    <m:r>
                      <a:rPr lang="en-US" altLang="zh-CN" sz="1600" b="0" i="1" smtClean="0">
                        <a:latin typeface="Cambria Math" panose="02040503050406030204" pitchFamily="18" charset="0"/>
                        <a:cs typeface="Arial" panose="020B0604020202020204" pitchFamily="34" charset="0"/>
                        <a:sym typeface="Arial"/>
                      </a:rPr>
                      <m:t>,</m:t>
                    </m:r>
                    <m:d>
                      <m:dPr>
                        <m:ctrlPr>
                          <a:rPr lang="en-US" altLang="zh-CN" sz="1600" b="0" i="1" smtClean="0">
                            <a:latin typeface="Cambria Math" panose="02040503050406030204" pitchFamily="18" charset="0"/>
                            <a:cs typeface="Arial" panose="020B0604020202020204" pitchFamily="34" charset="0"/>
                            <a:sym typeface="Arial"/>
                          </a:rPr>
                        </m:ctrlPr>
                      </m:dPr>
                      <m:e>
                        <m:sSub>
                          <m:sSubPr>
                            <m:ctrlPr>
                              <a:rPr lang="en-US" altLang="zh-CN" sz="1600" b="0" i="1" smtClean="0">
                                <a:latin typeface="Cambria Math" panose="02040503050406030204" pitchFamily="18" charset="0"/>
                                <a:cs typeface="Arial" panose="020B0604020202020204" pitchFamily="34" charset="0"/>
                                <a:sym typeface="Arial"/>
                              </a:rPr>
                            </m:ctrlPr>
                          </m:sSubPr>
                          <m:e>
                            <m:r>
                              <a:rPr lang="en-US" altLang="zh-CN" sz="1600" b="0" i="1" smtClean="0">
                                <a:latin typeface="Cambria Math" panose="02040503050406030204" pitchFamily="18" charset="0"/>
                                <a:cs typeface="Arial" panose="020B0604020202020204" pitchFamily="34" charset="0"/>
                                <a:sym typeface="Arial"/>
                              </a:rPr>
                              <m:t>𝑠</m:t>
                            </m:r>
                          </m:e>
                          <m:sub>
                            <m:r>
                              <a:rPr lang="en-US" altLang="zh-CN" sz="1600" b="0" i="1" smtClean="0">
                                <a:latin typeface="Cambria Math" panose="02040503050406030204" pitchFamily="18" charset="0"/>
                                <a:cs typeface="Arial" panose="020B0604020202020204" pitchFamily="34" charset="0"/>
                                <a:sym typeface="Arial"/>
                              </a:rPr>
                              <m:t>2</m:t>
                            </m:r>
                          </m:sub>
                        </m:sSub>
                        <m:r>
                          <a:rPr lang="en-US" altLang="zh-CN" sz="1600" b="0" i="1" smtClean="0">
                            <a:latin typeface="Cambria Math" panose="02040503050406030204" pitchFamily="18" charset="0"/>
                            <a:cs typeface="Arial" panose="020B0604020202020204" pitchFamily="34" charset="0"/>
                            <a:sym typeface="Arial"/>
                          </a:rPr>
                          <m:t>,</m:t>
                        </m:r>
                        <m:sSub>
                          <m:sSubPr>
                            <m:ctrlPr>
                              <a:rPr lang="en-US" altLang="zh-CN" sz="1600" b="0" i="1" smtClean="0">
                                <a:latin typeface="Cambria Math" panose="02040503050406030204" pitchFamily="18" charset="0"/>
                                <a:cs typeface="Arial" panose="020B0604020202020204" pitchFamily="34" charset="0"/>
                                <a:sym typeface="Arial"/>
                              </a:rPr>
                            </m:ctrlPr>
                          </m:sSubPr>
                          <m:e>
                            <m:r>
                              <a:rPr lang="en-US" altLang="zh-CN" sz="1600" b="0" i="1" smtClean="0">
                                <a:latin typeface="Cambria Math" panose="02040503050406030204" pitchFamily="18" charset="0"/>
                                <a:cs typeface="Arial" panose="020B0604020202020204" pitchFamily="34" charset="0"/>
                                <a:sym typeface="Arial"/>
                              </a:rPr>
                              <m:t>𝑎</m:t>
                            </m:r>
                          </m:e>
                          <m:sub>
                            <m:r>
                              <a:rPr lang="en-US" altLang="zh-CN" sz="1600" b="0" i="1" smtClean="0">
                                <a:latin typeface="Cambria Math" panose="02040503050406030204" pitchFamily="18" charset="0"/>
                                <a:cs typeface="Arial" panose="020B0604020202020204" pitchFamily="34" charset="0"/>
                                <a:sym typeface="Arial"/>
                              </a:rPr>
                              <m:t>2</m:t>
                            </m:r>
                          </m:sub>
                        </m:sSub>
                      </m:e>
                    </m:d>
                    <m:r>
                      <a:rPr lang="en-US" altLang="zh-CN" sz="1600" b="0" i="1" smtClean="0">
                        <a:latin typeface="Cambria Math" panose="02040503050406030204" pitchFamily="18" charset="0"/>
                        <a:cs typeface="Arial" panose="020B0604020202020204" pitchFamily="34" charset="0"/>
                        <a:sym typeface="Arial"/>
                      </a:rPr>
                      <m:t>,…,</m:t>
                    </m:r>
                    <m:d>
                      <m:dPr>
                        <m:ctrlPr>
                          <a:rPr lang="en-US" altLang="zh-CN" sz="1600" b="0" i="1" smtClean="0">
                            <a:latin typeface="Cambria Math" panose="02040503050406030204" pitchFamily="18" charset="0"/>
                            <a:cs typeface="Arial" panose="020B0604020202020204" pitchFamily="34" charset="0"/>
                            <a:sym typeface="Arial"/>
                          </a:rPr>
                        </m:ctrlPr>
                      </m:dPr>
                      <m:e>
                        <m:sSub>
                          <m:sSubPr>
                            <m:ctrlPr>
                              <a:rPr lang="en-US" altLang="zh-CN" sz="1600" b="0" i="1" smtClean="0">
                                <a:latin typeface="Cambria Math" panose="02040503050406030204" pitchFamily="18" charset="0"/>
                                <a:cs typeface="Arial" panose="020B0604020202020204" pitchFamily="34" charset="0"/>
                                <a:sym typeface="Arial"/>
                              </a:rPr>
                            </m:ctrlPr>
                          </m:sSubPr>
                          <m:e>
                            <m:r>
                              <a:rPr lang="en-US" altLang="zh-CN" sz="1600" b="0" i="1" smtClean="0">
                                <a:latin typeface="Cambria Math" panose="02040503050406030204" pitchFamily="18" charset="0"/>
                                <a:cs typeface="Arial" panose="020B0604020202020204" pitchFamily="34" charset="0"/>
                                <a:sym typeface="Arial"/>
                              </a:rPr>
                              <m:t>𝑠</m:t>
                            </m:r>
                          </m:e>
                          <m:sub>
                            <m:r>
                              <a:rPr lang="en-US" altLang="zh-CN" sz="1600" b="0" i="1" smtClean="0">
                                <a:latin typeface="Cambria Math" panose="02040503050406030204" pitchFamily="18" charset="0"/>
                                <a:cs typeface="Arial" panose="020B0604020202020204" pitchFamily="34" charset="0"/>
                                <a:sym typeface="Arial"/>
                              </a:rPr>
                              <m:t>𝑛</m:t>
                            </m:r>
                          </m:sub>
                        </m:sSub>
                        <m:r>
                          <a:rPr lang="en-US" altLang="zh-CN" sz="1600" b="0" i="1" smtClean="0">
                            <a:latin typeface="Cambria Math" panose="02040503050406030204" pitchFamily="18" charset="0"/>
                            <a:cs typeface="Arial" panose="020B0604020202020204" pitchFamily="34" charset="0"/>
                            <a:sym typeface="Arial"/>
                          </a:rPr>
                          <m:t>,</m:t>
                        </m:r>
                        <m:sSub>
                          <m:sSubPr>
                            <m:ctrlPr>
                              <a:rPr lang="en-US" altLang="zh-CN" sz="1600" b="0" i="1" smtClean="0">
                                <a:latin typeface="Cambria Math" panose="02040503050406030204" pitchFamily="18" charset="0"/>
                                <a:cs typeface="Arial" panose="020B0604020202020204" pitchFamily="34" charset="0"/>
                                <a:sym typeface="Arial"/>
                              </a:rPr>
                            </m:ctrlPr>
                          </m:sSubPr>
                          <m:e>
                            <m:r>
                              <a:rPr lang="en-US" altLang="zh-CN" sz="1600" b="0" i="1" smtClean="0">
                                <a:latin typeface="Cambria Math" panose="02040503050406030204" pitchFamily="18" charset="0"/>
                                <a:cs typeface="Arial" panose="020B0604020202020204" pitchFamily="34" charset="0"/>
                                <a:sym typeface="Arial"/>
                              </a:rPr>
                              <m:t>𝑎</m:t>
                            </m:r>
                          </m:e>
                          <m:sub>
                            <m:r>
                              <a:rPr lang="en-US" altLang="zh-CN" sz="1600" b="0" i="1" smtClean="0">
                                <a:latin typeface="Cambria Math" panose="02040503050406030204" pitchFamily="18" charset="0"/>
                                <a:cs typeface="Arial" panose="020B0604020202020204" pitchFamily="34" charset="0"/>
                                <a:sym typeface="Arial"/>
                              </a:rPr>
                              <m:t>𝑛</m:t>
                            </m:r>
                          </m:sub>
                        </m:sSub>
                      </m:e>
                    </m:d>
                    <m:r>
                      <a:rPr lang="en-US" altLang="zh-CN" sz="1600" b="0" i="1" smtClean="0">
                        <a:latin typeface="Cambria Math" panose="02040503050406030204" pitchFamily="18" charset="0"/>
                        <a:cs typeface="Arial" panose="020B0604020202020204" pitchFamily="34" charset="0"/>
                        <a:sym typeface="Arial"/>
                      </a:rPr>
                      <m:t>}</m:t>
                    </m:r>
                  </m:oMath>
                </a14:m>
                <a:endParaRPr lang="en-US" altLang="zh-CN" sz="160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Agent</a:t>
                </a:r>
              </a:p>
              <a:p>
                <a:pPr lvl="1"/>
                <a:r>
                  <a:rPr lang="en-US" altLang="zh-CN" sz="2000">
                    <a:latin typeface="Arial" panose="020B0604020202020204" pitchFamily="34" charset="0"/>
                    <a:cs typeface="Arial" panose="020B0604020202020204" pitchFamily="34" charset="0"/>
                    <a:sym typeface="Arial"/>
                  </a:rPr>
                  <a:t>Objective</a:t>
                </a:r>
              </a:p>
              <a:p>
                <a:pPr lvl="1"/>
                <a:r>
                  <a:rPr lang="en-US" altLang="zh-CN" sz="2000">
                    <a:latin typeface="Arial" panose="020B0604020202020204" pitchFamily="34" charset="0"/>
                    <a:cs typeface="Arial" panose="020B0604020202020204" pitchFamily="34" charset="0"/>
                    <a:sym typeface="Arial"/>
                  </a:rPr>
                  <a:t>Episode</a:t>
                </a:r>
                <a:endParaRPr lang="en-US" altLang="zh-CN" sz="1600">
                  <a:latin typeface="Arial" panose="020B0604020202020204" pitchFamily="34" charset="0"/>
                  <a:cs typeface="Arial" panose="020B0604020202020204" pitchFamily="34" charset="0"/>
                  <a:sym typeface="Arial"/>
                </a:endParaRPr>
              </a:p>
              <a:p>
                <a:pPr marL="0" lvl="0" indent="0" algn="l" rtl="0">
                  <a:lnSpc>
                    <a:spcPct val="100000"/>
                  </a:lnSpc>
                  <a:spcBef>
                    <a:spcPts val="0"/>
                  </a:spcBef>
                  <a:spcAft>
                    <a:spcPts val="0"/>
                  </a:spcAft>
                  <a:buSzPts val="1400"/>
                  <a:buNone/>
                </a:pPr>
                <a:endParaRPr/>
              </a:p>
            </p:txBody>
          </p:sp>
        </mc:Choice>
        <mc:Fallback xmlns="">
          <p:sp>
            <p:nvSpPr>
              <p:cNvPr id="636" name="Google Shape;636;gfa0f5b21c0_0_1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lvl="1"/>
                <a:r>
                  <a:rPr lang="en-US" altLang="zh-CN" sz="2000">
                    <a:latin typeface="Arial" panose="020B0604020202020204" pitchFamily="34" charset="0"/>
                    <a:cs typeface="Arial" panose="020B0604020202020204" pitchFamily="34" charset="0"/>
                    <a:sym typeface="Arial"/>
                  </a:rPr>
                  <a:t>Step </a:t>
                </a:r>
                <a:r>
                  <a:rPr lang="en-US" altLang="zh-CN" sz="2000" b="0" i="0">
                    <a:latin typeface="Cambria Math" panose="02040503050406030204" pitchFamily="18" charset="0"/>
                    <a:cs typeface="Arial" panose="020B0604020202020204" pitchFamily="34" charset="0"/>
                    <a:sym typeface="Arial"/>
                  </a:rPr>
                  <a:t>𝑡={1,2,…,𝑛}</a:t>
                </a:r>
                <a:endParaRPr lang="en-US" altLang="zh-CN" sz="200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State </a:t>
                </a:r>
                <a:r>
                  <a:rPr lang="en-US" altLang="zh-CN" sz="2000" b="0" i="0">
                    <a:latin typeface="Cambria Math" panose="02040503050406030204" pitchFamily="18" charset="0"/>
                    <a:cs typeface="Arial" panose="020B0604020202020204" pitchFamily="34" charset="0"/>
                    <a:sym typeface="Arial"/>
                  </a:rPr>
                  <a:t>𝑠</a:t>
                </a:r>
                <a:endParaRPr lang="en-US" altLang="zh-CN" sz="200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Action </a:t>
                </a:r>
                <a:r>
                  <a:rPr lang="en-US" altLang="zh-CN" sz="2000" b="0" i="0">
                    <a:latin typeface="Cambria Math" panose="02040503050406030204" pitchFamily="18" charset="0"/>
                    <a:cs typeface="Arial" panose="020B0604020202020204" pitchFamily="34" charset="0"/>
                    <a:sym typeface="Arial"/>
                  </a:rPr>
                  <a:t>𝑎</a:t>
                </a:r>
                <a:endParaRPr lang="en-US" altLang="zh-CN" sz="200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Reward </a:t>
                </a:r>
                <a:r>
                  <a:rPr lang="en-US" altLang="zh-CN" sz="2000" b="0" i="0">
                    <a:latin typeface="Cambria Math" panose="02040503050406030204" pitchFamily="18" charset="0"/>
                    <a:cs typeface="Arial" panose="020B0604020202020204" pitchFamily="34" charset="0"/>
                    <a:sym typeface="Arial"/>
                  </a:rPr>
                  <a:t>𝑟(𝑠,𝑎)</a:t>
                </a:r>
                <a:endParaRPr lang="en-US" altLang="zh-CN" sz="2000" b="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Transition </a:t>
                </a:r>
                <a:r>
                  <a:rPr lang="en-US" altLang="zh-CN" sz="2000" b="0" i="0">
                    <a:latin typeface="Cambria Math" panose="02040503050406030204" pitchFamily="18" charset="0"/>
                    <a:cs typeface="Arial" panose="020B0604020202020204" pitchFamily="34" charset="0"/>
                    <a:sym typeface="Arial"/>
                  </a:rPr>
                  <a:t>𝑝(𝑠^′ |𝑠,𝑎)</a:t>
                </a:r>
                <a:endParaRPr lang="en-US" altLang="zh-CN" sz="200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Discount factor </a:t>
                </a:r>
                <a:r>
                  <a:rPr lang="en-US" altLang="zh-CN" sz="2000" b="0" i="0">
                    <a:latin typeface="Cambria Math" panose="02040503050406030204" pitchFamily="18" charset="0"/>
                    <a:cs typeface="Arial" panose="020B0604020202020204" pitchFamily="34" charset="0"/>
                    <a:sym typeface="Arial"/>
                  </a:rPr>
                  <a:t>γ∈(0, 1)</a:t>
                </a:r>
                <a:endParaRPr lang="en-US" altLang="zh-CN" sz="2000" b="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Policy </a:t>
                </a:r>
                <a:r>
                  <a:rPr lang="en-US" altLang="zh-CN" sz="2000" b="0" i="0">
                    <a:latin typeface="Cambria Math" panose="02040503050406030204" pitchFamily="18" charset="0"/>
                    <a:cs typeface="Arial" panose="020B0604020202020204" pitchFamily="34" charset="0"/>
                    <a:sym typeface="Arial"/>
                  </a:rPr>
                  <a:t>𝜋(𝑎│𝑠)</a:t>
                </a:r>
                <a:endParaRPr lang="en-US" altLang="zh-CN" sz="2000" b="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Trajectory </a:t>
                </a:r>
                <a:r>
                  <a:rPr lang="en-US" altLang="zh-CN" sz="2000" b="0" i="0">
                    <a:latin typeface="Cambria Math" panose="02040503050406030204" pitchFamily="18" charset="0"/>
                    <a:cs typeface="Arial" panose="020B0604020202020204" pitchFamily="34" charset="0"/>
                    <a:sym typeface="Arial"/>
                  </a:rPr>
                  <a:t>𝜏</a:t>
                </a:r>
                <a:endParaRPr lang="en-US" altLang="zh-CN" sz="2000">
                  <a:latin typeface="Arial" panose="020B0604020202020204" pitchFamily="34" charset="0"/>
                  <a:cs typeface="Arial" panose="020B0604020202020204" pitchFamily="34" charset="0"/>
                  <a:sym typeface="Arial"/>
                </a:endParaRPr>
              </a:p>
              <a:p>
                <a:pPr lvl="2"/>
                <a:r>
                  <a:rPr lang="en-US" altLang="zh-CN" sz="1600">
                    <a:latin typeface="Arial" panose="020B0604020202020204" pitchFamily="34" charset="0"/>
                    <a:cs typeface="Arial" panose="020B0604020202020204" pitchFamily="34" charset="0"/>
                    <a:sym typeface="Arial"/>
                  </a:rPr>
                  <a:t>State-only trajectory </a:t>
                </a:r>
                <a:r>
                  <a:rPr lang="en-US" altLang="zh-CN" sz="1600" b="0" i="0">
                    <a:latin typeface="Cambria Math" panose="02040503050406030204" pitchFamily="18" charset="0"/>
                    <a:cs typeface="Arial" panose="020B0604020202020204" pitchFamily="34" charset="0"/>
                    <a:sym typeface="Arial"/>
                  </a:rPr>
                  <a:t>{𝑠_1,𝑠_2,…,𝑠_𝑛}</a:t>
                </a:r>
                <a:endParaRPr lang="en-US" altLang="zh-CN" sz="1600">
                  <a:latin typeface="Arial" panose="020B0604020202020204" pitchFamily="34" charset="0"/>
                  <a:cs typeface="Arial" panose="020B0604020202020204" pitchFamily="34" charset="0"/>
                  <a:sym typeface="Arial"/>
                </a:endParaRPr>
              </a:p>
              <a:p>
                <a:pPr lvl="2"/>
                <a:r>
                  <a:rPr lang="en-US" altLang="zh-CN" sz="1600">
                    <a:latin typeface="Arial" panose="020B0604020202020204" pitchFamily="34" charset="0"/>
                    <a:cs typeface="Arial" panose="020B0604020202020204" pitchFamily="34" charset="0"/>
                    <a:sym typeface="Arial"/>
                  </a:rPr>
                  <a:t>State-action trajectory </a:t>
                </a:r>
                <a:r>
                  <a:rPr lang="en-US" altLang="zh-CN" sz="1600" b="0" i="0">
                    <a:latin typeface="Cambria Math" panose="02040503050406030204" pitchFamily="18" charset="0"/>
                    <a:cs typeface="Arial" panose="020B0604020202020204" pitchFamily="34" charset="0"/>
                    <a:sym typeface="Arial"/>
                  </a:rPr>
                  <a:t>{(𝑠_1,𝑎_1 ),(𝑠_2,𝑎_2 ),…,(𝑠_𝑛,𝑎_𝑛 )}</a:t>
                </a:r>
                <a:endParaRPr lang="en-US" altLang="zh-CN" sz="160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Agent</a:t>
                </a:r>
              </a:p>
              <a:p>
                <a:pPr lvl="1"/>
                <a:r>
                  <a:rPr lang="en-US" altLang="zh-CN" sz="2000">
                    <a:latin typeface="Arial" panose="020B0604020202020204" pitchFamily="34" charset="0"/>
                    <a:cs typeface="Arial" panose="020B0604020202020204" pitchFamily="34" charset="0"/>
                    <a:sym typeface="Arial"/>
                  </a:rPr>
                  <a:t>Objective</a:t>
                </a:r>
              </a:p>
              <a:p>
                <a:pPr lvl="1"/>
                <a:r>
                  <a:rPr lang="en-US" altLang="zh-CN" sz="2000">
                    <a:latin typeface="Arial" panose="020B0604020202020204" pitchFamily="34" charset="0"/>
                    <a:cs typeface="Arial" panose="020B0604020202020204" pitchFamily="34" charset="0"/>
                    <a:sym typeface="Arial"/>
                  </a:rPr>
                  <a:t>Episode</a:t>
                </a:r>
                <a:endParaRPr lang="en-US" altLang="zh-CN" sz="1600">
                  <a:latin typeface="Arial" panose="020B0604020202020204" pitchFamily="34" charset="0"/>
                  <a:cs typeface="Arial" panose="020B0604020202020204" pitchFamily="34" charset="0"/>
                  <a:sym typeface="Arial"/>
                </a:endParaRPr>
              </a:p>
              <a:p>
                <a:pPr marL="0" lvl="0" indent="0" algn="l" rtl="0">
                  <a:lnSpc>
                    <a:spcPct val="100000"/>
                  </a:lnSpc>
                  <a:spcBef>
                    <a:spcPts val="0"/>
                  </a:spcBef>
                  <a:spcAft>
                    <a:spcPts val="0"/>
                  </a:spcAft>
                  <a:buSzPts val="1400"/>
                  <a:buNone/>
                </a:pPr>
                <a:endParaRPr/>
              </a:p>
            </p:txBody>
          </p:sp>
        </mc:Fallback>
      </mc:AlternateContent>
      <p:sp>
        <p:nvSpPr>
          <p:cNvPr id="637" name="Google Shape;637;gfa0f5b21c0_0_1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67143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36" name="Google Shape;636;gfa0f5b21c0_0_1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lvl="1"/>
                <a:r>
                  <a:rPr lang="en-US" altLang="zh-CN" sz="2000">
                    <a:latin typeface="Arial" panose="020B0604020202020204" pitchFamily="34" charset="0"/>
                    <a:cs typeface="Arial" panose="020B0604020202020204" pitchFamily="34" charset="0"/>
                    <a:sym typeface="Arial"/>
                  </a:rPr>
                  <a:t>Step </a:t>
                </a:r>
                <a14:m>
                  <m:oMath xmlns:m="http://schemas.openxmlformats.org/officeDocument/2006/math">
                    <m:r>
                      <a:rPr lang="en-US" altLang="zh-CN" sz="2000" b="0" i="1" smtClean="0">
                        <a:latin typeface="Cambria Math" panose="02040503050406030204" pitchFamily="18" charset="0"/>
                        <a:cs typeface="Arial" panose="020B0604020202020204" pitchFamily="34" charset="0"/>
                        <a:sym typeface="Arial"/>
                      </a:rPr>
                      <m:t>𝑡</m:t>
                    </m:r>
                    <m:r>
                      <a:rPr lang="en-US" altLang="zh-CN" sz="2000" b="0" i="1" smtClean="0">
                        <a:latin typeface="Cambria Math" panose="02040503050406030204" pitchFamily="18" charset="0"/>
                        <a:cs typeface="Arial" panose="020B0604020202020204" pitchFamily="34" charset="0"/>
                        <a:sym typeface="Arial"/>
                      </a:rPr>
                      <m:t>={1,2,…,</m:t>
                    </m:r>
                    <m:r>
                      <a:rPr lang="en-US" altLang="zh-CN" sz="2000" b="0" i="1" smtClean="0">
                        <a:latin typeface="Cambria Math" panose="02040503050406030204" pitchFamily="18" charset="0"/>
                        <a:cs typeface="Arial" panose="020B0604020202020204" pitchFamily="34" charset="0"/>
                        <a:sym typeface="Arial"/>
                      </a:rPr>
                      <m:t>𝑛</m:t>
                    </m:r>
                    <m:r>
                      <a:rPr lang="en-US" altLang="zh-CN" sz="2000" b="0" i="1" smtClean="0">
                        <a:latin typeface="Cambria Math" panose="02040503050406030204" pitchFamily="18" charset="0"/>
                        <a:cs typeface="Arial" panose="020B0604020202020204" pitchFamily="34" charset="0"/>
                        <a:sym typeface="Arial"/>
                      </a:rPr>
                      <m:t>}</m:t>
                    </m:r>
                  </m:oMath>
                </a14:m>
                <a:endParaRPr lang="en-US" altLang="zh-CN" sz="200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State </a:t>
                </a:r>
                <a14:m>
                  <m:oMath xmlns:m="http://schemas.openxmlformats.org/officeDocument/2006/math">
                    <m:r>
                      <a:rPr lang="en-US" altLang="zh-CN" sz="2000" b="0" i="1" smtClean="0">
                        <a:latin typeface="Cambria Math" panose="02040503050406030204" pitchFamily="18" charset="0"/>
                        <a:cs typeface="Arial" panose="020B0604020202020204" pitchFamily="34" charset="0"/>
                        <a:sym typeface="Arial"/>
                      </a:rPr>
                      <m:t>𝑠</m:t>
                    </m:r>
                  </m:oMath>
                </a14:m>
                <a:endParaRPr lang="en-US" altLang="zh-CN" sz="200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Action </a:t>
                </a:r>
                <a14:m>
                  <m:oMath xmlns:m="http://schemas.openxmlformats.org/officeDocument/2006/math">
                    <m:r>
                      <a:rPr lang="en-US" altLang="zh-CN" sz="2000" b="0" i="1" smtClean="0">
                        <a:latin typeface="Cambria Math" panose="02040503050406030204" pitchFamily="18" charset="0"/>
                        <a:cs typeface="Arial" panose="020B0604020202020204" pitchFamily="34" charset="0"/>
                        <a:sym typeface="Arial"/>
                      </a:rPr>
                      <m:t>𝑎</m:t>
                    </m:r>
                  </m:oMath>
                </a14:m>
                <a:endParaRPr lang="en-US" altLang="zh-CN" sz="200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Reward </a:t>
                </a:r>
                <a14:m>
                  <m:oMath xmlns:m="http://schemas.openxmlformats.org/officeDocument/2006/math">
                    <m:r>
                      <a:rPr lang="en-US" altLang="zh-CN" sz="2000" b="0" i="1" smtClean="0">
                        <a:latin typeface="Cambria Math" panose="02040503050406030204" pitchFamily="18" charset="0"/>
                        <a:cs typeface="Arial" panose="020B0604020202020204" pitchFamily="34" charset="0"/>
                        <a:sym typeface="Arial"/>
                      </a:rPr>
                      <m:t>𝑟</m:t>
                    </m:r>
                    <m:d>
                      <m:dPr>
                        <m:ctrlPr>
                          <a:rPr lang="en-US" altLang="zh-CN" sz="2000" b="0" i="1" smtClean="0">
                            <a:latin typeface="Cambria Math" panose="02040503050406030204" pitchFamily="18" charset="0"/>
                            <a:cs typeface="Arial" panose="020B0604020202020204" pitchFamily="34" charset="0"/>
                            <a:sym typeface="Arial"/>
                          </a:rPr>
                        </m:ctrlPr>
                      </m:dPr>
                      <m:e>
                        <m:r>
                          <a:rPr lang="en-US" altLang="zh-CN" sz="2000" b="0" i="1" smtClean="0">
                            <a:latin typeface="Cambria Math" panose="02040503050406030204" pitchFamily="18" charset="0"/>
                            <a:cs typeface="Arial" panose="020B0604020202020204" pitchFamily="34" charset="0"/>
                            <a:sym typeface="Arial"/>
                          </a:rPr>
                          <m:t>𝑠</m:t>
                        </m:r>
                        <m:r>
                          <a:rPr lang="en-US" altLang="zh-CN" sz="2000" b="0" i="1" smtClean="0">
                            <a:latin typeface="Cambria Math" panose="02040503050406030204" pitchFamily="18" charset="0"/>
                            <a:cs typeface="Arial" panose="020B0604020202020204" pitchFamily="34" charset="0"/>
                            <a:sym typeface="Arial"/>
                          </a:rPr>
                          <m:t>,</m:t>
                        </m:r>
                        <m:r>
                          <a:rPr lang="en-US" altLang="zh-CN" sz="2000" b="0" i="1" smtClean="0">
                            <a:latin typeface="Cambria Math" panose="02040503050406030204" pitchFamily="18" charset="0"/>
                            <a:cs typeface="Arial" panose="020B0604020202020204" pitchFamily="34" charset="0"/>
                            <a:sym typeface="Arial"/>
                          </a:rPr>
                          <m:t>𝑎</m:t>
                        </m:r>
                      </m:e>
                    </m:d>
                  </m:oMath>
                </a14:m>
                <a:endParaRPr lang="en-US" altLang="zh-CN" sz="2000" b="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Transition </a:t>
                </a:r>
                <a14:m>
                  <m:oMath xmlns:m="http://schemas.openxmlformats.org/officeDocument/2006/math">
                    <m:r>
                      <a:rPr lang="en-US" altLang="zh-CN" sz="2000" b="0" i="1" smtClean="0">
                        <a:latin typeface="Cambria Math" panose="02040503050406030204" pitchFamily="18" charset="0"/>
                        <a:cs typeface="Arial" panose="020B0604020202020204" pitchFamily="34" charset="0"/>
                        <a:sym typeface="Arial"/>
                      </a:rPr>
                      <m:t>𝑝</m:t>
                    </m:r>
                    <m:r>
                      <a:rPr lang="en-US" altLang="zh-CN" sz="2000" b="0" i="1" smtClean="0">
                        <a:latin typeface="Cambria Math" panose="02040503050406030204" pitchFamily="18" charset="0"/>
                        <a:cs typeface="Arial" panose="020B0604020202020204" pitchFamily="34" charset="0"/>
                        <a:sym typeface="Arial"/>
                      </a:rPr>
                      <m:t>(</m:t>
                    </m:r>
                    <m:sSup>
                      <m:sSupPr>
                        <m:ctrlPr>
                          <a:rPr lang="en-US" altLang="zh-CN" sz="2000" b="0" i="1" smtClean="0">
                            <a:latin typeface="Cambria Math" panose="02040503050406030204" pitchFamily="18" charset="0"/>
                            <a:cs typeface="Arial" panose="020B0604020202020204" pitchFamily="34" charset="0"/>
                            <a:sym typeface="Arial"/>
                          </a:rPr>
                        </m:ctrlPr>
                      </m:sSupPr>
                      <m:e>
                        <m:r>
                          <a:rPr lang="en-US" altLang="zh-CN" sz="2000" b="0" i="1" smtClean="0">
                            <a:latin typeface="Cambria Math" panose="02040503050406030204" pitchFamily="18" charset="0"/>
                            <a:cs typeface="Arial" panose="020B0604020202020204" pitchFamily="34" charset="0"/>
                            <a:sym typeface="Arial"/>
                          </a:rPr>
                          <m:t>𝑠</m:t>
                        </m:r>
                      </m:e>
                      <m:sup>
                        <m:r>
                          <a:rPr lang="en-US" altLang="zh-CN" sz="2000" b="0" i="1" smtClean="0">
                            <a:latin typeface="Cambria Math" panose="02040503050406030204" pitchFamily="18" charset="0"/>
                            <a:cs typeface="Arial" panose="020B0604020202020204" pitchFamily="34" charset="0"/>
                            <a:sym typeface="Arial"/>
                          </a:rPr>
                          <m:t>′</m:t>
                        </m:r>
                      </m:sup>
                    </m:sSup>
                    <m:r>
                      <a:rPr lang="en-US" altLang="zh-CN" sz="2000" b="0" i="1" smtClean="0">
                        <a:latin typeface="Cambria Math" panose="02040503050406030204" pitchFamily="18" charset="0"/>
                        <a:cs typeface="Arial" panose="020B0604020202020204" pitchFamily="34" charset="0"/>
                        <a:sym typeface="Arial"/>
                      </a:rPr>
                      <m:t>|</m:t>
                    </m:r>
                    <m:r>
                      <a:rPr lang="en-US" altLang="zh-CN" sz="2000" b="0" i="1" smtClean="0">
                        <a:latin typeface="Cambria Math" panose="02040503050406030204" pitchFamily="18" charset="0"/>
                        <a:cs typeface="Arial" panose="020B0604020202020204" pitchFamily="34" charset="0"/>
                        <a:sym typeface="Arial"/>
                      </a:rPr>
                      <m:t>𝑠</m:t>
                    </m:r>
                    <m:r>
                      <a:rPr lang="en-US" altLang="zh-CN" sz="2000" b="0" i="1" smtClean="0">
                        <a:latin typeface="Cambria Math" panose="02040503050406030204" pitchFamily="18" charset="0"/>
                        <a:cs typeface="Arial" panose="020B0604020202020204" pitchFamily="34" charset="0"/>
                        <a:sym typeface="Arial"/>
                      </a:rPr>
                      <m:t>,</m:t>
                    </m:r>
                    <m:r>
                      <a:rPr lang="en-US" altLang="zh-CN" sz="2000" b="0" i="1" smtClean="0">
                        <a:latin typeface="Cambria Math" panose="02040503050406030204" pitchFamily="18" charset="0"/>
                        <a:cs typeface="Arial" panose="020B0604020202020204" pitchFamily="34" charset="0"/>
                        <a:sym typeface="Arial"/>
                      </a:rPr>
                      <m:t>𝑎</m:t>
                    </m:r>
                    <m:r>
                      <a:rPr lang="en-US" altLang="zh-CN" sz="2000" b="0" i="1" smtClean="0">
                        <a:latin typeface="Cambria Math" panose="02040503050406030204" pitchFamily="18" charset="0"/>
                        <a:cs typeface="Arial" panose="020B0604020202020204" pitchFamily="34" charset="0"/>
                        <a:sym typeface="Arial"/>
                      </a:rPr>
                      <m:t>)</m:t>
                    </m:r>
                  </m:oMath>
                </a14:m>
                <a:endParaRPr lang="en-US" altLang="zh-CN" sz="200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Discount factor </a:t>
                </a:r>
                <a14:m>
                  <m:oMath xmlns:m="http://schemas.openxmlformats.org/officeDocument/2006/math">
                    <m:r>
                      <m:rPr>
                        <m:sty m:val="p"/>
                      </m:rPr>
                      <a:rPr lang="en-US" altLang="zh-CN" sz="2000" b="0" i="1" smtClean="0">
                        <a:latin typeface="Cambria Math" panose="02040503050406030204" pitchFamily="18" charset="0"/>
                        <a:cs typeface="Arial" panose="020B0604020202020204" pitchFamily="34" charset="0"/>
                        <a:sym typeface="Arial"/>
                      </a:rPr>
                      <m:t>γ</m:t>
                    </m:r>
                    <m:r>
                      <a:rPr lang="en-US" altLang="zh-CN" sz="2000" b="0" i="1" smtClean="0">
                        <a:latin typeface="Cambria Math" panose="02040503050406030204" pitchFamily="18" charset="0"/>
                        <a:cs typeface="Arial" panose="020B0604020202020204" pitchFamily="34" charset="0"/>
                        <a:sym typeface="Arial"/>
                      </a:rPr>
                      <m:t>∈(0, 1)</m:t>
                    </m:r>
                  </m:oMath>
                </a14:m>
                <a:endParaRPr lang="en-US" altLang="zh-CN" sz="2000" b="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Policy </a:t>
                </a:r>
                <a14:m>
                  <m:oMath xmlns:m="http://schemas.openxmlformats.org/officeDocument/2006/math">
                    <m:r>
                      <a:rPr lang="en-US" altLang="zh-CN" sz="2000" b="0" i="1" smtClean="0">
                        <a:latin typeface="Cambria Math" panose="02040503050406030204" pitchFamily="18" charset="0"/>
                        <a:cs typeface="Arial" panose="020B0604020202020204" pitchFamily="34" charset="0"/>
                        <a:sym typeface="Arial"/>
                      </a:rPr>
                      <m:t>𝜋</m:t>
                    </m:r>
                    <m:d>
                      <m:dPr>
                        <m:ctrlPr>
                          <a:rPr lang="en-US" altLang="zh-CN" sz="2000" b="0" i="1" smtClean="0">
                            <a:latin typeface="Cambria Math" panose="02040503050406030204" pitchFamily="18" charset="0"/>
                            <a:cs typeface="Arial" panose="020B0604020202020204" pitchFamily="34" charset="0"/>
                            <a:sym typeface="Arial"/>
                          </a:rPr>
                        </m:ctrlPr>
                      </m:dPr>
                      <m:e>
                        <m:r>
                          <a:rPr lang="en-US" altLang="zh-CN" sz="2000" b="0" i="1" smtClean="0">
                            <a:latin typeface="Cambria Math" panose="02040503050406030204" pitchFamily="18" charset="0"/>
                            <a:cs typeface="Arial" panose="020B0604020202020204" pitchFamily="34" charset="0"/>
                            <a:sym typeface="Arial"/>
                          </a:rPr>
                          <m:t>𝑎</m:t>
                        </m:r>
                      </m:e>
                      <m:e>
                        <m:r>
                          <a:rPr lang="en-US" altLang="zh-CN" sz="2000" b="0" i="1" smtClean="0">
                            <a:latin typeface="Cambria Math" panose="02040503050406030204" pitchFamily="18" charset="0"/>
                            <a:cs typeface="Arial" panose="020B0604020202020204" pitchFamily="34" charset="0"/>
                            <a:sym typeface="Arial"/>
                          </a:rPr>
                          <m:t>𝑠</m:t>
                        </m:r>
                      </m:e>
                    </m:d>
                  </m:oMath>
                </a14:m>
                <a:endParaRPr lang="en-US" altLang="zh-CN" sz="2000" b="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Trajectory </a:t>
                </a:r>
                <a14:m>
                  <m:oMath xmlns:m="http://schemas.openxmlformats.org/officeDocument/2006/math">
                    <m:r>
                      <a:rPr lang="en-US" altLang="zh-CN" sz="2000" b="0" i="1" smtClean="0">
                        <a:latin typeface="Cambria Math" panose="02040503050406030204" pitchFamily="18" charset="0"/>
                        <a:cs typeface="Arial" panose="020B0604020202020204" pitchFamily="34" charset="0"/>
                        <a:sym typeface="Arial"/>
                      </a:rPr>
                      <m:t>𝜏</m:t>
                    </m:r>
                  </m:oMath>
                </a14:m>
                <a:endParaRPr lang="en-US" altLang="zh-CN" sz="2000">
                  <a:latin typeface="Arial" panose="020B0604020202020204" pitchFamily="34" charset="0"/>
                  <a:cs typeface="Arial" panose="020B0604020202020204" pitchFamily="34" charset="0"/>
                  <a:sym typeface="Arial"/>
                </a:endParaRPr>
              </a:p>
              <a:p>
                <a:pPr lvl="2"/>
                <a:r>
                  <a:rPr lang="en-US" altLang="zh-CN" sz="1600">
                    <a:latin typeface="Arial" panose="020B0604020202020204" pitchFamily="34" charset="0"/>
                    <a:cs typeface="Arial" panose="020B0604020202020204" pitchFamily="34" charset="0"/>
                    <a:sym typeface="Arial"/>
                  </a:rPr>
                  <a:t>State-only trajectory </a:t>
                </a:r>
                <a14:m>
                  <m:oMath xmlns:m="http://schemas.openxmlformats.org/officeDocument/2006/math">
                    <m:r>
                      <a:rPr lang="en-US" altLang="zh-CN" sz="1600" b="0" i="0" smtClean="0">
                        <a:latin typeface="Cambria Math" panose="02040503050406030204" pitchFamily="18" charset="0"/>
                        <a:cs typeface="Arial" panose="020B0604020202020204" pitchFamily="34" charset="0"/>
                        <a:sym typeface="Arial"/>
                      </a:rPr>
                      <m:t>{</m:t>
                    </m:r>
                    <m:sSub>
                      <m:sSubPr>
                        <m:ctrlPr>
                          <a:rPr lang="en-US" altLang="zh-CN" sz="1600" b="0" i="1" smtClean="0">
                            <a:latin typeface="Cambria Math" panose="02040503050406030204" pitchFamily="18" charset="0"/>
                            <a:cs typeface="Arial" panose="020B0604020202020204" pitchFamily="34" charset="0"/>
                            <a:sym typeface="Arial"/>
                          </a:rPr>
                        </m:ctrlPr>
                      </m:sSubPr>
                      <m:e>
                        <m:r>
                          <a:rPr lang="en-US" altLang="zh-CN" sz="1600" b="0" i="1" smtClean="0">
                            <a:latin typeface="Cambria Math" panose="02040503050406030204" pitchFamily="18" charset="0"/>
                            <a:cs typeface="Arial" panose="020B0604020202020204" pitchFamily="34" charset="0"/>
                            <a:sym typeface="Arial"/>
                          </a:rPr>
                          <m:t>𝑠</m:t>
                        </m:r>
                      </m:e>
                      <m:sub>
                        <m:r>
                          <a:rPr lang="en-US" altLang="zh-CN" sz="1600" b="0" i="1" smtClean="0">
                            <a:latin typeface="Cambria Math" panose="02040503050406030204" pitchFamily="18" charset="0"/>
                            <a:cs typeface="Arial" panose="020B0604020202020204" pitchFamily="34" charset="0"/>
                            <a:sym typeface="Arial"/>
                          </a:rPr>
                          <m:t>1</m:t>
                        </m:r>
                      </m:sub>
                    </m:sSub>
                    <m:r>
                      <a:rPr lang="en-US" altLang="zh-CN" sz="1600" b="0" i="1" smtClean="0">
                        <a:latin typeface="Cambria Math" panose="02040503050406030204" pitchFamily="18" charset="0"/>
                        <a:cs typeface="Arial" panose="020B0604020202020204" pitchFamily="34" charset="0"/>
                        <a:sym typeface="Arial"/>
                      </a:rPr>
                      <m:t>,</m:t>
                    </m:r>
                    <m:sSub>
                      <m:sSubPr>
                        <m:ctrlPr>
                          <a:rPr lang="en-US" altLang="zh-CN" sz="1600" b="0" i="1" smtClean="0">
                            <a:latin typeface="Cambria Math" panose="02040503050406030204" pitchFamily="18" charset="0"/>
                            <a:cs typeface="Arial" panose="020B0604020202020204" pitchFamily="34" charset="0"/>
                            <a:sym typeface="Arial"/>
                          </a:rPr>
                        </m:ctrlPr>
                      </m:sSubPr>
                      <m:e>
                        <m:r>
                          <a:rPr lang="en-US" altLang="zh-CN" sz="1600" b="0" i="1" smtClean="0">
                            <a:latin typeface="Cambria Math" panose="02040503050406030204" pitchFamily="18" charset="0"/>
                            <a:cs typeface="Arial" panose="020B0604020202020204" pitchFamily="34" charset="0"/>
                            <a:sym typeface="Arial"/>
                          </a:rPr>
                          <m:t>𝑠</m:t>
                        </m:r>
                      </m:e>
                      <m:sub>
                        <m:r>
                          <a:rPr lang="en-US" altLang="zh-CN" sz="1600" b="0" i="1" smtClean="0">
                            <a:latin typeface="Cambria Math" panose="02040503050406030204" pitchFamily="18" charset="0"/>
                            <a:cs typeface="Arial" panose="020B0604020202020204" pitchFamily="34" charset="0"/>
                            <a:sym typeface="Arial"/>
                          </a:rPr>
                          <m:t>2</m:t>
                        </m:r>
                      </m:sub>
                    </m:sSub>
                    <m:r>
                      <a:rPr lang="en-US" altLang="zh-CN" sz="1600" b="0" i="1" smtClean="0">
                        <a:latin typeface="Cambria Math" panose="02040503050406030204" pitchFamily="18" charset="0"/>
                        <a:cs typeface="Arial" panose="020B0604020202020204" pitchFamily="34" charset="0"/>
                        <a:sym typeface="Arial"/>
                      </a:rPr>
                      <m:t>,…,</m:t>
                    </m:r>
                    <m:sSub>
                      <m:sSubPr>
                        <m:ctrlPr>
                          <a:rPr lang="en-US" altLang="zh-CN" sz="1600" b="0" i="1" smtClean="0">
                            <a:latin typeface="Cambria Math" panose="02040503050406030204" pitchFamily="18" charset="0"/>
                            <a:cs typeface="Arial" panose="020B0604020202020204" pitchFamily="34" charset="0"/>
                            <a:sym typeface="Arial"/>
                          </a:rPr>
                        </m:ctrlPr>
                      </m:sSubPr>
                      <m:e>
                        <m:r>
                          <a:rPr lang="en-US" altLang="zh-CN" sz="1600" b="0" i="1" smtClean="0">
                            <a:latin typeface="Cambria Math" panose="02040503050406030204" pitchFamily="18" charset="0"/>
                            <a:cs typeface="Arial" panose="020B0604020202020204" pitchFamily="34" charset="0"/>
                            <a:sym typeface="Arial"/>
                          </a:rPr>
                          <m:t>𝑠</m:t>
                        </m:r>
                      </m:e>
                      <m:sub>
                        <m:r>
                          <a:rPr lang="en-US" altLang="zh-CN" sz="1600" b="0" i="1" smtClean="0">
                            <a:latin typeface="Cambria Math" panose="02040503050406030204" pitchFamily="18" charset="0"/>
                            <a:cs typeface="Arial" panose="020B0604020202020204" pitchFamily="34" charset="0"/>
                            <a:sym typeface="Arial"/>
                          </a:rPr>
                          <m:t>𝑛</m:t>
                        </m:r>
                      </m:sub>
                    </m:sSub>
                    <m:r>
                      <a:rPr lang="en-US" altLang="zh-CN" sz="1600" b="0" i="1" smtClean="0">
                        <a:latin typeface="Cambria Math" panose="02040503050406030204" pitchFamily="18" charset="0"/>
                        <a:cs typeface="Arial" panose="020B0604020202020204" pitchFamily="34" charset="0"/>
                        <a:sym typeface="Arial"/>
                      </a:rPr>
                      <m:t>}</m:t>
                    </m:r>
                  </m:oMath>
                </a14:m>
                <a:endParaRPr lang="en-US" altLang="zh-CN" sz="1600">
                  <a:latin typeface="Arial" panose="020B0604020202020204" pitchFamily="34" charset="0"/>
                  <a:cs typeface="Arial" panose="020B0604020202020204" pitchFamily="34" charset="0"/>
                  <a:sym typeface="Arial"/>
                </a:endParaRPr>
              </a:p>
              <a:p>
                <a:pPr lvl="2"/>
                <a:r>
                  <a:rPr lang="en-US" altLang="zh-CN" sz="1600">
                    <a:latin typeface="Arial" panose="020B0604020202020204" pitchFamily="34" charset="0"/>
                    <a:cs typeface="Arial" panose="020B0604020202020204" pitchFamily="34" charset="0"/>
                    <a:sym typeface="Arial"/>
                  </a:rPr>
                  <a:t>State-action trajectory </a:t>
                </a:r>
                <a14:m>
                  <m:oMath xmlns:m="http://schemas.openxmlformats.org/officeDocument/2006/math">
                    <m:r>
                      <a:rPr lang="en-US" altLang="zh-CN" sz="1600" b="0" i="0" smtClean="0">
                        <a:latin typeface="Cambria Math" panose="02040503050406030204" pitchFamily="18" charset="0"/>
                        <a:cs typeface="Arial" panose="020B0604020202020204" pitchFamily="34" charset="0"/>
                        <a:sym typeface="Arial"/>
                      </a:rPr>
                      <m:t>{</m:t>
                    </m:r>
                    <m:d>
                      <m:dPr>
                        <m:ctrlPr>
                          <a:rPr lang="en-US" altLang="zh-CN" sz="1600" b="0" i="1" smtClean="0">
                            <a:latin typeface="Cambria Math" panose="02040503050406030204" pitchFamily="18" charset="0"/>
                            <a:cs typeface="Arial" panose="020B0604020202020204" pitchFamily="34" charset="0"/>
                            <a:sym typeface="Arial"/>
                          </a:rPr>
                        </m:ctrlPr>
                      </m:dPr>
                      <m:e>
                        <m:sSub>
                          <m:sSubPr>
                            <m:ctrlPr>
                              <a:rPr lang="en-US" altLang="zh-CN" sz="1600" b="0" i="1" smtClean="0">
                                <a:latin typeface="Cambria Math" panose="02040503050406030204" pitchFamily="18" charset="0"/>
                                <a:cs typeface="Arial" panose="020B0604020202020204" pitchFamily="34" charset="0"/>
                                <a:sym typeface="Arial"/>
                              </a:rPr>
                            </m:ctrlPr>
                          </m:sSubPr>
                          <m:e>
                            <m:r>
                              <a:rPr lang="en-US" altLang="zh-CN" sz="1600" b="0" i="1" smtClean="0">
                                <a:latin typeface="Cambria Math" panose="02040503050406030204" pitchFamily="18" charset="0"/>
                                <a:cs typeface="Arial" panose="020B0604020202020204" pitchFamily="34" charset="0"/>
                                <a:sym typeface="Arial"/>
                              </a:rPr>
                              <m:t>𝑠</m:t>
                            </m:r>
                          </m:e>
                          <m:sub>
                            <m:r>
                              <a:rPr lang="en-US" altLang="zh-CN" sz="1600" b="0" i="1" smtClean="0">
                                <a:latin typeface="Cambria Math" panose="02040503050406030204" pitchFamily="18" charset="0"/>
                                <a:cs typeface="Arial" panose="020B0604020202020204" pitchFamily="34" charset="0"/>
                                <a:sym typeface="Arial"/>
                              </a:rPr>
                              <m:t>1</m:t>
                            </m:r>
                          </m:sub>
                        </m:sSub>
                        <m:r>
                          <a:rPr lang="en-US" altLang="zh-CN" sz="1600" b="0" i="1" smtClean="0">
                            <a:latin typeface="Cambria Math" panose="02040503050406030204" pitchFamily="18" charset="0"/>
                            <a:cs typeface="Arial" panose="020B0604020202020204" pitchFamily="34" charset="0"/>
                            <a:sym typeface="Arial"/>
                          </a:rPr>
                          <m:t>,</m:t>
                        </m:r>
                        <m:sSub>
                          <m:sSubPr>
                            <m:ctrlPr>
                              <a:rPr lang="en-US" altLang="zh-CN" sz="1600" b="0" i="1" smtClean="0">
                                <a:latin typeface="Cambria Math" panose="02040503050406030204" pitchFamily="18" charset="0"/>
                                <a:cs typeface="Arial" panose="020B0604020202020204" pitchFamily="34" charset="0"/>
                                <a:sym typeface="Arial"/>
                              </a:rPr>
                            </m:ctrlPr>
                          </m:sSubPr>
                          <m:e>
                            <m:r>
                              <a:rPr lang="en-US" altLang="zh-CN" sz="1600" b="0" i="1" smtClean="0">
                                <a:latin typeface="Cambria Math" panose="02040503050406030204" pitchFamily="18" charset="0"/>
                                <a:cs typeface="Arial" panose="020B0604020202020204" pitchFamily="34" charset="0"/>
                                <a:sym typeface="Arial"/>
                              </a:rPr>
                              <m:t>𝑎</m:t>
                            </m:r>
                          </m:e>
                          <m:sub>
                            <m:r>
                              <a:rPr lang="en-US" altLang="zh-CN" sz="1600" b="0" i="1" smtClean="0">
                                <a:latin typeface="Cambria Math" panose="02040503050406030204" pitchFamily="18" charset="0"/>
                                <a:cs typeface="Arial" panose="020B0604020202020204" pitchFamily="34" charset="0"/>
                                <a:sym typeface="Arial"/>
                              </a:rPr>
                              <m:t>1</m:t>
                            </m:r>
                          </m:sub>
                        </m:sSub>
                      </m:e>
                    </m:d>
                    <m:r>
                      <a:rPr lang="en-US" altLang="zh-CN" sz="1600" b="0" i="1" smtClean="0">
                        <a:latin typeface="Cambria Math" panose="02040503050406030204" pitchFamily="18" charset="0"/>
                        <a:cs typeface="Arial" panose="020B0604020202020204" pitchFamily="34" charset="0"/>
                        <a:sym typeface="Arial"/>
                      </a:rPr>
                      <m:t>,</m:t>
                    </m:r>
                    <m:d>
                      <m:dPr>
                        <m:ctrlPr>
                          <a:rPr lang="en-US" altLang="zh-CN" sz="1600" b="0" i="1" smtClean="0">
                            <a:latin typeface="Cambria Math" panose="02040503050406030204" pitchFamily="18" charset="0"/>
                            <a:cs typeface="Arial" panose="020B0604020202020204" pitchFamily="34" charset="0"/>
                            <a:sym typeface="Arial"/>
                          </a:rPr>
                        </m:ctrlPr>
                      </m:dPr>
                      <m:e>
                        <m:sSub>
                          <m:sSubPr>
                            <m:ctrlPr>
                              <a:rPr lang="en-US" altLang="zh-CN" sz="1600" b="0" i="1" smtClean="0">
                                <a:latin typeface="Cambria Math" panose="02040503050406030204" pitchFamily="18" charset="0"/>
                                <a:cs typeface="Arial" panose="020B0604020202020204" pitchFamily="34" charset="0"/>
                                <a:sym typeface="Arial"/>
                              </a:rPr>
                            </m:ctrlPr>
                          </m:sSubPr>
                          <m:e>
                            <m:r>
                              <a:rPr lang="en-US" altLang="zh-CN" sz="1600" b="0" i="1" smtClean="0">
                                <a:latin typeface="Cambria Math" panose="02040503050406030204" pitchFamily="18" charset="0"/>
                                <a:cs typeface="Arial" panose="020B0604020202020204" pitchFamily="34" charset="0"/>
                                <a:sym typeface="Arial"/>
                              </a:rPr>
                              <m:t>𝑠</m:t>
                            </m:r>
                          </m:e>
                          <m:sub>
                            <m:r>
                              <a:rPr lang="en-US" altLang="zh-CN" sz="1600" b="0" i="1" smtClean="0">
                                <a:latin typeface="Cambria Math" panose="02040503050406030204" pitchFamily="18" charset="0"/>
                                <a:cs typeface="Arial" panose="020B0604020202020204" pitchFamily="34" charset="0"/>
                                <a:sym typeface="Arial"/>
                              </a:rPr>
                              <m:t>2</m:t>
                            </m:r>
                          </m:sub>
                        </m:sSub>
                        <m:r>
                          <a:rPr lang="en-US" altLang="zh-CN" sz="1600" b="0" i="1" smtClean="0">
                            <a:latin typeface="Cambria Math" panose="02040503050406030204" pitchFamily="18" charset="0"/>
                            <a:cs typeface="Arial" panose="020B0604020202020204" pitchFamily="34" charset="0"/>
                            <a:sym typeface="Arial"/>
                          </a:rPr>
                          <m:t>,</m:t>
                        </m:r>
                        <m:sSub>
                          <m:sSubPr>
                            <m:ctrlPr>
                              <a:rPr lang="en-US" altLang="zh-CN" sz="1600" b="0" i="1" smtClean="0">
                                <a:latin typeface="Cambria Math" panose="02040503050406030204" pitchFamily="18" charset="0"/>
                                <a:cs typeface="Arial" panose="020B0604020202020204" pitchFamily="34" charset="0"/>
                                <a:sym typeface="Arial"/>
                              </a:rPr>
                            </m:ctrlPr>
                          </m:sSubPr>
                          <m:e>
                            <m:r>
                              <a:rPr lang="en-US" altLang="zh-CN" sz="1600" b="0" i="1" smtClean="0">
                                <a:latin typeface="Cambria Math" panose="02040503050406030204" pitchFamily="18" charset="0"/>
                                <a:cs typeface="Arial" panose="020B0604020202020204" pitchFamily="34" charset="0"/>
                                <a:sym typeface="Arial"/>
                              </a:rPr>
                              <m:t>𝑎</m:t>
                            </m:r>
                          </m:e>
                          <m:sub>
                            <m:r>
                              <a:rPr lang="en-US" altLang="zh-CN" sz="1600" b="0" i="1" smtClean="0">
                                <a:latin typeface="Cambria Math" panose="02040503050406030204" pitchFamily="18" charset="0"/>
                                <a:cs typeface="Arial" panose="020B0604020202020204" pitchFamily="34" charset="0"/>
                                <a:sym typeface="Arial"/>
                              </a:rPr>
                              <m:t>2</m:t>
                            </m:r>
                          </m:sub>
                        </m:sSub>
                      </m:e>
                    </m:d>
                    <m:r>
                      <a:rPr lang="en-US" altLang="zh-CN" sz="1600" b="0" i="1" smtClean="0">
                        <a:latin typeface="Cambria Math" panose="02040503050406030204" pitchFamily="18" charset="0"/>
                        <a:cs typeface="Arial" panose="020B0604020202020204" pitchFamily="34" charset="0"/>
                        <a:sym typeface="Arial"/>
                      </a:rPr>
                      <m:t>,…,</m:t>
                    </m:r>
                    <m:d>
                      <m:dPr>
                        <m:ctrlPr>
                          <a:rPr lang="en-US" altLang="zh-CN" sz="1600" b="0" i="1" smtClean="0">
                            <a:latin typeface="Cambria Math" panose="02040503050406030204" pitchFamily="18" charset="0"/>
                            <a:cs typeface="Arial" panose="020B0604020202020204" pitchFamily="34" charset="0"/>
                            <a:sym typeface="Arial"/>
                          </a:rPr>
                        </m:ctrlPr>
                      </m:dPr>
                      <m:e>
                        <m:sSub>
                          <m:sSubPr>
                            <m:ctrlPr>
                              <a:rPr lang="en-US" altLang="zh-CN" sz="1600" b="0" i="1" smtClean="0">
                                <a:latin typeface="Cambria Math" panose="02040503050406030204" pitchFamily="18" charset="0"/>
                                <a:cs typeface="Arial" panose="020B0604020202020204" pitchFamily="34" charset="0"/>
                                <a:sym typeface="Arial"/>
                              </a:rPr>
                            </m:ctrlPr>
                          </m:sSubPr>
                          <m:e>
                            <m:r>
                              <a:rPr lang="en-US" altLang="zh-CN" sz="1600" b="0" i="1" smtClean="0">
                                <a:latin typeface="Cambria Math" panose="02040503050406030204" pitchFamily="18" charset="0"/>
                                <a:cs typeface="Arial" panose="020B0604020202020204" pitchFamily="34" charset="0"/>
                                <a:sym typeface="Arial"/>
                              </a:rPr>
                              <m:t>𝑠</m:t>
                            </m:r>
                          </m:e>
                          <m:sub>
                            <m:r>
                              <a:rPr lang="en-US" altLang="zh-CN" sz="1600" b="0" i="1" smtClean="0">
                                <a:latin typeface="Cambria Math" panose="02040503050406030204" pitchFamily="18" charset="0"/>
                                <a:cs typeface="Arial" panose="020B0604020202020204" pitchFamily="34" charset="0"/>
                                <a:sym typeface="Arial"/>
                              </a:rPr>
                              <m:t>𝑛</m:t>
                            </m:r>
                          </m:sub>
                        </m:sSub>
                        <m:r>
                          <a:rPr lang="en-US" altLang="zh-CN" sz="1600" b="0" i="1" smtClean="0">
                            <a:latin typeface="Cambria Math" panose="02040503050406030204" pitchFamily="18" charset="0"/>
                            <a:cs typeface="Arial" panose="020B0604020202020204" pitchFamily="34" charset="0"/>
                            <a:sym typeface="Arial"/>
                          </a:rPr>
                          <m:t>,</m:t>
                        </m:r>
                        <m:sSub>
                          <m:sSubPr>
                            <m:ctrlPr>
                              <a:rPr lang="en-US" altLang="zh-CN" sz="1600" b="0" i="1" smtClean="0">
                                <a:latin typeface="Cambria Math" panose="02040503050406030204" pitchFamily="18" charset="0"/>
                                <a:cs typeface="Arial" panose="020B0604020202020204" pitchFamily="34" charset="0"/>
                                <a:sym typeface="Arial"/>
                              </a:rPr>
                            </m:ctrlPr>
                          </m:sSubPr>
                          <m:e>
                            <m:r>
                              <a:rPr lang="en-US" altLang="zh-CN" sz="1600" b="0" i="1" smtClean="0">
                                <a:latin typeface="Cambria Math" panose="02040503050406030204" pitchFamily="18" charset="0"/>
                                <a:cs typeface="Arial" panose="020B0604020202020204" pitchFamily="34" charset="0"/>
                                <a:sym typeface="Arial"/>
                              </a:rPr>
                              <m:t>𝑎</m:t>
                            </m:r>
                          </m:e>
                          <m:sub>
                            <m:r>
                              <a:rPr lang="en-US" altLang="zh-CN" sz="1600" b="0" i="1" smtClean="0">
                                <a:latin typeface="Cambria Math" panose="02040503050406030204" pitchFamily="18" charset="0"/>
                                <a:cs typeface="Arial" panose="020B0604020202020204" pitchFamily="34" charset="0"/>
                                <a:sym typeface="Arial"/>
                              </a:rPr>
                              <m:t>𝑛</m:t>
                            </m:r>
                          </m:sub>
                        </m:sSub>
                      </m:e>
                    </m:d>
                    <m:r>
                      <a:rPr lang="en-US" altLang="zh-CN" sz="1600" b="0" i="1" smtClean="0">
                        <a:latin typeface="Cambria Math" panose="02040503050406030204" pitchFamily="18" charset="0"/>
                        <a:cs typeface="Arial" panose="020B0604020202020204" pitchFamily="34" charset="0"/>
                        <a:sym typeface="Arial"/>
                      </a:rPr>
                      <m:t>}</m:t>
                    </m:r>
                  </m:oMath>
                </a14:m>
                <a:endParaRPr lang="en-US" altLang="zh-CN" sz="160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Agent</a:t>
                </a:r>
              </a:p>
              <a:p>
                <a:pPr lvl="1"/>
                <a:r>
                  <a:rPr lang="en-US" altLang="zh-CN" sz="2000">
                    <a:latin typeface="Arial" panose="020B0604020202020204" pitchFamily="34" charset="0"/>
                    <a:cs typeface="Arial" panose="020B0604020202020204" pitchFamily="34" charset="0"/>
                    <a:sym typeface="Arial"/>
                  </a:rPr>
                  <a:t>Objective</a:t>
                </a:r>
              </a:p>
              <a:p>
                <a:pPr lvl="1"/>
                <a:r>
                  <a:rPr lang="en-US" altLang="zh-CN" sz="2000">
                    <a:latin typeface="Arial" panose="020B0604020202020204" pitchFamily="34" charset="0"/>
                    <a:cs typeface="Arial" panose="020B0604020202020204" pitchFamily="34" charset="0"/>
                    <a:sym typeface="Arial"/>
                  </a:rPr>
                  <a:t>Episode</a:t>
                </a:r>
                <a:endParaRPr lang="en-US" altLang="zh-CN" sz="1600">
                  <a:latin typeface="Arial" panose="020B0604020202020204" pitchFamily="34" charset="0"/>
                  <a:cs typeface="Arial" panose="020B0604020202020204" pitchFamily="34" charset="0"/>
                  <a:sym typeface="Arial"/>
                </a:endParaRPr>
              </a:p>
              <a:p>
                <a:pPr marL="0" lvl="0" indent="0" algn="l" rtl="0">
                  <a:lnSpc>
                    <a:spcPct val="100000"/>
                  </a:lnSpc>
                  <a:spcBef>
                    <a:spcPts val="0"/>
                  </a:spcBef>
                  <a:spcAft>
                    <a:spcPts val="0"/>
                  </a:spcAft>
                  <a:buSzPts val="1400"/>
                  <a:buNone/>
                </a:pPr>
                <a:endParaRPr/>
              </a:p>
            </p:txBody>
          </p:sp>
        </mc:Choice>
        <mc:Fallback xmlns="">
          <p:sp>
            <p:nvSpPr>
              <p:cNvPr id="636" name="Google Shape;636;gfa0f5b21c0_0_1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lvl="1"/>
                <a:r>
                  <a:rPr lang="en-US" altLang="zh-CN" sz="2000">
                    <a:latin typeface="Arial" panose="020B0604020202020204" pitchFamily="34" charset="0"/>
                    <a:cs typeface="Arial" panose="020B0604020202020204" pitchFamily="34" charset="0"/>
                    <a:sym typeface="Arial"/>
                  </a:rPr>
                  <a:t>Step </a:t>
                </a:r>
                <a:r>
                  <a:rPr lang="en-US" altLang="zh-CN" sz="2000" b="0" i="0">
                    <a:latin typeface="Cambria Math" panose="02040503050406030204" pitchFamily="18" charset="0"/>
                    <a:cs typeface="Arial" panose="020B0604020202020204" pitchFamily="34" charset="0"/>
                    <a:sym typeface="Arial"/>
                  </a:rPr>
                  <a:t>𝑡={1,2,…,𝑛}</a:t>
                </a:r>
                <a:endParaRPr lang="en-US" altLang="zh-CN" sz="200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State </a:t>
                </a:r>
                <a:r>
                  <a:rPr lang="en-US" altLang="zh-CN" sz="2000" b="0" i="0">
                    <a:latin typeface="Cambria Math" panose="02040503050406030204" pitchFamily="18" charset="0"/>
                    <a:cs typeface="Arial" panose="020B0604020202020204" pitchFamily="34" charset="0"/>
                    <a:sym typeface="Arial"/>
                  </a:rPr>
                  <a:t>𝑠</a:t>
                </a:r>
                <a:endParaRPr lang="en-US" altLang="zh-CN" sz="200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Action </a:t>
                </a:r>
                <a:r>
                  <a:rPr lang="en-US" altLang="zh-CN" sz="2000" b="0" i="0">
                    <a:latin typeface="Cambria Math" panose="02040503050406030204" pitchFamily="18" charset="0"/>
                    <a:cs typeface="Arial" panose="020B0604020202020204" pitchFamily="34" charset="0"/>
                    <a:sym typeface="Arial"/>
                  </a:rPr>
                  <a:t>𝑎</a:t>
                </a:r>
                <a:endParaRPr lang="en-US" altLang="zh-CN" sz="200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Reward </a:t>
                </a:r>
                <a:r>
                  <a:rPr lang="en-US" altLang="zh-CN" sz="2000" b="0" i="0">
                    <a:latin typeface="Cambria Math" panose="02040503050406030204" pitchFamily="18" charset="0"/>
                    <a:cs typeface="Arial" panose="020B0604020202020204" pitchFamily="34" charset="0"/>
                    <a:sym typeface="Arial"/>
                  </a:rPr>
                  <a:t>𝑟(𝑠,𝑎)</a:t>
                </a:r>
                <a:endParaRPr lang="en-US" altLang="zh-CN" sz="2000" b="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Transition </a:t>
                </a:r>
                <a:r>
                  <a:rPr lang="en-US" altLang="zh-CN" sz="2000" b="0" i="0">
                    <a:latin typeface="Cambria Math" panose="02040503050406030204" pitchFamily="18" charset="0"/>
                    <a:cs typeface="Arial" panose="020B0604020202020204" pitchFamily="34" charset="0"/>
                    <a:sym typeface="Arial"/>
                  </a:rPr>
                  <a:t>𝑝(𝑠^′ |𝑠,𝑎)</a:t>
                </a:r>
                <a:endParaRPr lang="en-US" altLang="zh-CN" sz="200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Discount factor </a:t>
                </a:r>
                <a:r>
                  <a:rPr lang="en-US" altLang="zh-CN" sz="2000" b="0" i="0">
                    <a:latin typeface="Cambria Math" panose="02040503050406030204" pitchFamily="18" charset="0"/>
                    <a:cs typeface="Arial" panose="020B0604020202020204" pitchFamily="34" charset="0"/>
                    <a:sym typeface="Arial"/>
                  </a:rPr>
                  <a:t>γ∈(0, 1)</a:t>
                </a:r>
                <a:endParaRPr lang="en-US" altLang="zh-CN" sz="2000" b="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Policy </a:t>
                </a:r>
                <a:r>
                  <a:rPr lang="en-US" altLang="zh-CN" sz="2000" b="0" i="0">
                    <a:latin typeface="Cambria Math" panose="02040503050406030204" pitchFamily="18" charset="0"/>
                    <a:cs typeface="Arial" panose="020B0604020202020204" pitchFamily="34" charset="0"/>
                    <a:sym typeface="Arial"/>
                  </a:rPr>
                  <a:t>𝜋(𝑎│𝑠)</a:t>
                </a:r>
                <a:endParaRPr lang="en-US" altLang="zh-CN" sz="2000" b="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Trajectory </a:t>
                </a:r>
                <a:r>
                  <a:rPr lang="en-US" altLang="zh-CN" sz="2000" b="0" i="0">
                    <a:latin typeface="Cambria Math" panose="02040503050406030204" pitchFamily="18" charset="0"/>
                    <a:cs typeface="Arial" panose="020B0604020202020204" pitchFamily="34" charset="0"/>
                    <a:sym typeface="Arial"/>
                  </a:rPr>
                  <a:t>𝜏</a:t>
                </a:r>
                <a:endParaRPr lang="en-US" altLang="zh-CN" sz="2000">
                  <a:latin typeface="Arial" panose="020B0604020202020204" pitchFamily="34" charset="0"/>
                  <a:cs typeface="Arial" panose="020B0604020202020204" pitchFamily="34" charset="0"/>
                  <a:sym typeface="Arial"/>
                </a:endParaRPr>
              </a:p>
              <a:p>
                <a:pPr lvl="2"/>
                <a:r>
                  <a:rPr lang="en-US" altLang="zh-CN" sz="1600">
                    <a:latin typeface="Arial" panose="020B0604020202020204" pitchFamily="34" charset="0"/>
                    <a:cs typeface="Arial" panose="020B0604020202020204" pitchFamily="34" charset="0"/>
                    <a:sym typeface="Arial"/>
                  </a:rPr>
                  <a:t>State-only trajectory </a:t>
                </a:r>
                <a:r>
                  <a:rPr lang="en-US" altLang="zh-CN" sz="1600" b="0" i="0">
                    <a:latin typeface="Cambria Math" panose="02040503050406030204" pitchFamily="18" charset="0"/>
                    <a:cs typeface="Arial" panose="020B0604020202020204" pitchFamily="34" charset="0"/>
                    <a:sym typeface="Arial"/>
                  </a:rPr>
                  <a:t>{𝑠_1,𝑠_2,…,𝑠_𝑛}</a:t>
                </a:r>
                <a:endParaRPr lang="en-US" altLang="zh-CN" sz="1600">
                  <a:latin typeface="Arial" panose="020B0604020202020204" pitchFamily="34" charset="0"/>
                  <a:cs typeface="Arial" panose="020B0604020202020204" pitchFamily="34" charset="0"/>
                  <a:sym typeface="Arial"/>
                </a:endParaRPr>
              </a:p>
              <a:p>
                <a:pPr lvl="2"/>
                <a:r>
                  <a:rPr lang="en-US" altLang="zh-CN" sz="1600">
                    <a:latin typeface="Arial" panose="020B0604020202020204" pitchFamily="34" charset="0"/>
                    <a:cs typeface="Arial" panose="020B0604020202020204" pitchFamily="34" charset="0"/>
                    <a:sym typeface="Arial"/>
                  </a:rPr>
                  <a:t>State-action trajectory </a:t>
                </a:r>
                <a:r>
                  <a:rPr lang="en-US" altLang="zh-CN" sz="1600" b="0" i="0">
                    <a:latin typeface="Cambria Math" panose="02040503050406030204" pitchFamily="18" charset="0"/>
                    <a:cs typeface="Arial" panose="020B0604020202020204" pitchFamily="34" charset="0"/>
                    <a:sym typeface="Arial"/>
                  </a:rPr>
                  <a:t>{(𝑠_1,𝑎_1 ),(𝑠_2,𝑎_2 ),…,(𝑠_𝑛,𝑎_𝑛 )}</a:t>
                </a:r>
                <a:endParaRPr lang="en-US" altLang="zh-CN" sz="160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Agent</a:t>
                </a:r>
              </a:p>
              <a:p>
                <a:pPr lvl="1"/>
                <a:r>
                  <a:rPr lang="en-US" altLang="zh-CN" sz="2000">
                    <a:latin typeface="Arial" panose="020B0604020202020204" pitchFamily="34" charset="0"/>
                    <a:cs typeface="Arial" panose="020B0604020202020204" pitchFamily="34" charset="0"/>
                    <a:sym typeface="Arial"/>
                  </a:rPr>
                  <a:t>Objective</a:t>
                </a:r>
              </a:p>
              <a:p>
                <a:pPr lvl="1"/>
                <a:r>
                  <a:rPr lang="en-US" altLang="zh-CN" sz="2000">
                    <a:latin typeface="Arial" panose="020B0604020202020204" pitchFamily="34" charset="0"/>
                    <a:cs typeface="Arial" panose="020B0604020202020204" pitchFamily="34" charset="0"/>
                    <a:sym typeface="Arial"/>
                  </a:rPr>
                  <a:t>Episode</a:t>
                </a:r>
                <a:endParaRPr lang="en-US" altLang="zh-CN" sz="1600">
                  <a:latin typeface="Arial" panose="020B0604020202020204" pitchFamily="34" charset="0"/>
                  <a:cs typeface="Arial" panose="020B0604020202020204" pitchFamily="34" charset="0"/>
                  <a:sym typeface="Arial"/>
                </a:endParaRPr>
              </a:p>
              <a:p>
                <a:pPr marL="0" lvl="0" indent="0" algn="l" rtl="0">
                  <a:lnSpc>
                    <a:spcPct val="100000"/>
                  </a:lnSpc>
                  <a:spcBef>
                    <a:spcPts val="0"/>
                  </a:spcBef>
                  <a:spcAft>
                    <a:spcPts val="0"/>
                  </a:spcAft>
                  <a:buSzPts val="1400"/>
                  <a:buNone/>
                </a:pPr>
                <a:endParaRPr/>
              </a:p>
            </p:txBody>
          </p:sp>
        </mc:Fallback>
      </mc:AlternateContent>
      <p:sp>
        <p:nvSpPr>
          <p:cNvPr id="637" name="Google Shape;637;gfa0f5b21c0_0_1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9001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36" name="Google Shape;636;gfa0f5b21c0_0_1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lvl="1"/>
                <a:endParaRPr lang="en-US" altLang="zh-CN" sz="200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Remove text </a:t>
                </a:r>
              </a:p>
              <a:p>
                <a:pPr lvl="1"/>
                <a:r>
                  <a:rPr lang="en-US" altLang="zh-CN" sz="2000">
                    <a:latin typeface="Arial" panose="020B0604020202020204" pitchFamily="34" charset="0"/>
                    <a:cs typeface="Arial" panose="020B0604020202020204" pitchFamily="34" charset="0"/>
                    <a:sym typeface="Arial"/>
                  </a:rPr>
                  <a:t>Move the figure above; put the last point at the bottom</a:t>
                </a:r>
                <a:br>
                  <a:rPr lang="en-US" altLang="zh-CN" sz="2000">
                    <a:latin typeface="Arial" panose="020B0604020202020204" pitchFamily="34" charset="0"/>
                    <a:cs typeface="Arial" panose="020B0604020202020204" pitchFamily="34" charset="0"/>
                    <a:sym typeface="Arial"/>
                  </a:rPr>
                </a:br>
                <a:endParaRPr lang="en-US" altLang="zh-CN" sz="2000">
                  <a:latin typeface="Arial" panose="020B0604020202020204" pitchFamily="34" charset="0"/>
                  <a:cs typeface="Arial" panose="020B0604020202020204" pitchFamily="34" charset="0"/>
                  <a:sym typeface="Arial"/>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CN" sz="2000">
                    <a:latin typeface="Arial" panose="020B0604020202020204" pitchFamily="34" charset="0"/>
                    <a:cs typeface="Arial" panose="020B0604020202020204" pitchFamily="34" charset="0"/>
                    <a:sym typeface="Arial"/>
                  </a:rPr>
                  <a:t>Repeat the process (</a:t>
                </a:r>
                <a:r>
                  <a:rPr lang="en-US" altLang="zh-CN" sz="2000" b="1">
                    <a:latin typeface="Arial" panose="020B0604020202020204" pitchFamily="34" charset="0"/>
                    <a:cs typeface="Arial" panose="020B0604020202020204" pitchFamily="34" charset="0"/>
                    <a:sym typeface="Arial"/>
                  </a:rPr>
                  <a:t>steps</a:t>
                </a:r>
                <a:r>
                  <a:rPr lang="en-US" altLang="zh-CN" sz="2000">
                    <a:latin typeface="Arial" panose="020B0604020202020204" pitchFamily="34" charset="0"/>
                    <a:cs typeface="Arial" panose="020B0604020202020204" pitchFamily="34" charset="0"/>
                    <a:sym typeface="Arial"/>
                  </a:rPr>
                  <a:t>) until termination (</a:t>
                </a:r>
                <a:r>
                  <a:rPr lang="en-US" altLang="zh-CN" sz="2000" b="1">
                    <a:latin typeface="Arial" panose="020B0604020202020204" pitchFamily="34" charset="0"/>
                    <a:cs typeface="Arial" panose="020B0604020202020204" pitchFamily="34" charset="0"/>
                    <a:sym typeface="Arial"/>
                  </a:rPr>
                  <a:t>episode</a:t>
                </a:r>
                <a:r>
                  <a:rPr lang="en-US" altLang="zh-CN" sz="2000">
                    <a:latin typeface="Arial" panose="020B0604020202020204" pitchFamily="34" charset="0"/>
                    <a:cs typeface="Arial" panose="020B0604020202020204" pitchFamily="34" charset="0"/>
                    <a:sym typeface="Arial"/>
                  </a:rPr>
                  <a:t> ends)</a:t>
                </a:r>
              </a:p>
              <a:p>
                <a:pPr lvl="1"/>
                <a:endParaRPr lang="en-US" altLang="zh-CN" sz="2000">
                  <a:latin typeface="Arial" panose="020B0604020202020204" pitchFamily="34" charset="0"/>
                  <a:cs typeface="Arial" panose="020B0604020202020204" pitchFamily="34" charset="0"/>
                  <a:sym typeface="Arial"/>
                </a:endParaRPr>
              </a:p>
              <a:p>
                <a:pPr lvl="1"/>
                <a:endParaRPr lang="en-US" altLang="zh-CN" sz="200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Step </a:t>
                </a:r>
                <a14:m>
                  <m:oMath xmlns:m="http://schemas.openxmlformats.org/officeDocument/2006/math">
                    <m:r>
                      <a:rPr lang="en-US" altLang="zh-CN" sz="2000" b="0" i="1" smtClean="0">
                        <a:latin typeface="Cambria Math" panose="02040503050406030204" pitchFamily="18" charset="0"/>
                        <a:cs typeface="Arial" panose="020B0604020202020204" pitchFamily="34" charset="0"/>
                        <a:sym typeface="Arial"/>
                      </a:rPr>
                      <m:t>𝑡</m:t>
                    </m:r>
                    <m:r>
                      <a:rPr lang="en-US" altLang="zh-CN" sz="2000" b="0" i="1" smtClean="0">
                        <a:latin typeface="Cambria Math" panose="02040503050406030204" pitchFamily="18" charset="0"/>
                        <a:cs typeface="Arial" panose="020B0604020202020204" pitchFamily="34" charset="0"/>
                        <a:sym typeface="Arial"/>
                      </a:rPr>
                      <m:t>={1,2,…,</m:t>
                    </m:r>
                    <m:r>
                      <a:rPr lang="en-US" altLang="zh-CN" sz="2000" b="0" i="1" smtClean="0">
                        <a:latin typeface="Cambria Math" panose="02040503050406030204" pitchFamily="18" charset="0"/>
                        <a:cs typeface="Arial" panose="020B0604020202020204" pitchFamily="34" charset="0"/>
                        <a:sym typeface="Arial"/>
                      </a:rPr>
                      <m:t>𝑛</m:t>
                    </m:r>
                    <m:r>
                      <a:rPr lang="en-US" altLang="zh-CN" sz="2000" b="0" i="1" smtClean="0">
                        <a:latin typeface="Cambria Math" panose="02040503050406030204" pitchFamily="18" charset="0"/>
                        <a:cs typeface="Arial" panose="020B0604020202020204" pitchFamily="34" charset="0"/>
                        <a:sym typeface="Arial"/>
                      </a:rPr>
                      <m:t>}</m:t>
                    </m:r>
                  </m:oMath>
                </a14:m>
                <a:endParaRPr lang="en-US" altLang="zh-CN" sz="200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State </a:t>
                </a:r>
                <a14:m>
                  <m:oMath xmlns:m="http://schemas.openxmlformats.org/officeDocument/2006/math">
                    <m:r>
                      <a:rPr lang="en-US" altLang="zh-CN" sz="2000" b="0" i="1" smtClean="0">
                        <a:latin typeface="Cambria Math" panose="02040503050406030204" pitchFamily="18" charset="0"/>
                        <a:cs typeface="Arial" panose="020B0604020202020204" pitchFamily="34" charset="0"/>
                        <a:sym typeface="Arial"/>
                      </a:rPr>
                      <m:t>𝑠</m:t>
                    </m:r>
                  </m:oMath>
                </a14:m>
                <a:endParaRPr lang="en-US" altLang="zh-CN" sz="200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Action </a:t>
                </a:r>
                <a14:m>
                  <m:oMath xmlns:m="http://schemas.openxmlformats.org/officeDocument/2006/math">
                    <m:r>
                      <a:rPr lang="en-US" altLang="zh-CN" sz="2000" b="0" i="1" smtClean="0">
                        <a:latin typeface="Cambria Math" panose="02040503050406030204" pitchFamily="18" charset="0"/>
                        <a:cs typeface="Arial" panose="020B0604020202020204" pitchFamily="34" charset="0"/>
                        <a:sym typeface="Arial"/>
                      </a:rPr>
                      <m:t>𝑎</m:t>
                    </m:r>
                  </m:oMath>
                </a14:m>
                <a:endParaRPr lang="en-US" altLang="zh-CN" sz="200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Reward </a:t>
                </a:r>
                <a14:m>
                  <m:oMath xmlns:m="http://schemas.openxmlformats.org/officeDocument/2006/math">
                    <m:r>
                      <a:rPr lang="en-US" altLang="zh-CN" sz="2000" b="0" i="1" smtClean="0">
                        <a:latin typeface="Cambria Math" panose="02040503050406030204" pitchFamily="18" charset="0"/>
                        <a:cs typeface="Arial" panose="020B0604020202020204" pitchFamily="34" charset="0"/>
                        <a:sym typeface="Arial"/>
                      </a:rPr>
                      <m:t>𝑟</m:t>
                    </m:r>
                    <m:d>
                      <m:dPr>
                        <m:ctrlPr>
                          <a:rPr lang="en-US" altLang="zh-CN" sz="2000" b="0" i="1" smtClean="0">
                            <a:latin typeface="Cambria Math" panose="02040503050406030204" pitchFamily="18" charset="0"/>
                            <a:cs typeface="Arial" panose="020B0604020202020204" pitchFamily="34" charset="0"/>
                            <a:sym typeface="Arial"/>
                          </a:rPr>
                        </m:ctrlPr>
                      </m:dPr>
                      <m:e>
                        <m:r>
                          <a:rPr lang="en-US" altLang="zh-CN" sz="2000" b="0" i="1" smtClean="0">
                            <a:latin typeface="Cambria Math" panose="02040503050406030204" pitchFamily="18" charset="0"/>
                            <a:cs typeface="Arial" panose="020B0604020202020204" pitchFamily="34" charset="0"/>
                            <a:sym typeface="Arial"/>
                          </a:rPr>
                          <m:t>𝑠</m:t>
                        </m:r>
                        <m:r>
                          <a:rPr lang="en-US" altLang="zh-CN" sz="2000" b="0" i="1" smtClean="0">
                            <a:latin typeface="Cambria Math" panose="02040503050406030204" pitchFamily="18" charset="0"/>
                            <a:cs typeface="Arial" panose="020B0604020202020204" pitchFamily="34" charset="0"/>
                            <a:sym typeface="Arial"/>
                          </a:rPr>
                          <m:t>,</m:t>
                        </m:r>
                        <m:r>
                          <a:rPr lang="en-US" altLang="zh-CN" sz="2000" b="0" i="1" smtClean="0">
                            <a:latin typeface="Cambria Math" panose="02040503050406030204" pitchFamily="18" charset="0"/>
                            <a:cs typeface="Arial" panose="020B0604020202020204" pitchFamily="34" charset="0"/>
                            <a:sym typeface="Arial"/>
                          </a:rPr>
                          <m:t>𝑎</m:t>
                        </m:r>
                      </m:e>
                    </m:d>
                  </m:oMath>
                </a14:m>
                <a:endParaRPr lang="en-US" altLang="zh-CN" sz="2000" b="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Transition </a:t>
                </a:r>
                <a14:m>
                  <m:oMath xmlns:m="http://schemas.openxmlformats.org/officeDocument/2006/math">
                    <m:r>
                      <a:rPr lang="en-US" altLang="zh-CN" sz="2000" b="0" i="1" smtClean="0">
                        <a:latin typeface="Cambria Math" panose="02040503050406030204" pitchFamily="18" charset="0"/>
                        <a:cs typeface="Arial" panose="020B0604020202020204" pitchFamily="34" charset="0"/>
                        <a:sym typeface="Arial"/>
                      </a:rPr>
                      <m:t>𝑝</m:t>
                    </m:r>
                    <m:r>
                      <a:rPr lang="en-US" altLang="zh-CN" sz="2000" b="0" i="1" smtClean="0">
                        <a:latin typeface="Cambria Math" panose="02040503050406030204" pitchFamily="18" charset="0"/>
                        <a:cs typeface="Arial" panose="020B0604020202020204" pitchFamily="34" charset="0"/>
                        <a:sym typeface="Arial"/>
                      </a:rPr>
                      <m:t>(</m:t>
                    </m:r>
                    <m:sSup>
                      <m:sSupPr>
                        <m:ctrlPr>
                          <a:rPr lang="en-US" altLang="zh-CN" sz="2000" b="0" i="1" smtClean="0">
                            <a:latin typeface="Cambria Math" panose="02040503050406030204" pitchFamily="18" charset="0"/>
                            <a:cs typeface="Arial" panose="020B0604020202020204" pitchFamily="34" charset="0"/>
                            <a:sym typeface="Arial"/>
                          </a:rPr>
                        </m:ctrlPr>
                      </m:sSupPr>
                      <m:e>
                        <m:r>
                          <a:rPr lang="en-US" altLang="zh-CN" sz="2000" b="0" i="1" smtClean="0">
                            <a:latin typeface="Cambria Math" panose="02040503050406030204" pitchFamily="18" charset="0"/>
                            <a:cs typeface="Arial" panose="020B0604020202020204" pitchFamily="34" charset="0"/>
                            <a:sym typeface="Arial"/>
                          </a:rPr>
                          <m:t>𝑠</m:t>
                        </m:r>
                      </m:e>
                      <m:sup>
                        <m:r>
                          <a:rPr lang="en-US" altLang="zh-CN" sz="2000" b="0" i="1" smtClean="0">
                            <a:latin typeface="Cambria Math" panose="02040503050406030204" pitchFamily="18" charset="0"/>
                            <a:cs typeface="Arial" panose="020B0604020202020204" pitchFamily="34" charset="0"/>
                            <a:sym typeface="Arial"/>
                          </a:rPr>
                          <m:t>′</m:t>
                        </m:r>
                      </m:sup>
                    </m:sSup>
                    <m:r>
                      <a:rPr lang="en-US" altLang="zh-CN" sz="2000" b="0" i="1" smtClean="0">
                        <a:latin typeface="Cambria Math" panose="02040503050406030204" pitchFamily="18" charset="0"/>
                        <a:cs typeface="Arial" panose="020B0604020202020204" pitchFamily="34" charset="0"/>
                        <a:sym typeface="Arial"/>
                      </a:rPr>
                      <m:t>|</m:t>
                    </m:r>
                    <m:r>
                      <a:rPr lang="en-US" altLang="zh-CN" sz="2000" b="0" i="1" smtClean="0">
                        <a:latin typeface="Cambria Math" panose="02040503050406030204" pitchFamily="18" charset="0"/>
                        <a:cs typeface="Arial" panose="020B0604020202020204" pitchFamily="34" charset="0"/>
                        <a:sym typeface="Arial"/>
                      </a:rPr>
                      <m:t>𝑠</m:t>
                    </m:r>
                    <m:r>
                      <a:rPr lang="en-US" altLang="zh-CN" sz="2000" b="0" i="1" smtClean="0">
                        <a:latin typeface="Cambria Math" panose="02040503050406030204" pitchFamily="18" charset="0"/>
                        <a:cs typeface="Arial" panose="020B0604020202020204" pitchFamily="34" charset="0"/>
                        <a:sym typeface="Arial"/>
                      </a:rPr>
                      <m:t>,</m:t>
                    </m:r>
                    <m:r>
                      <a:rPr lang="en-US" altLang="zh-CN" sz="2000" b="0" i="1" smtClean="0">
                        <a:latin typeface="Cambria Math" panose="02040503050406030204" pitchFamily="18" charset="0"/>
                        <a:cs typeface="Arial" panose="020B0604020202020204" pitchFamily="34" charset="0"/>
                        <a:sym typeface="Arial"/>
                      </a:rPr>
                      <m:t>𝑎</m:t>
                    </m:r>
                    <m:r>
                      <a:rPr lang="en-US" altLang="zh-CN" sz="2000" b="0" i="1" smtClean="0">
                        <a:latin typeface="Cambria Math" panose="02040503050406030204" pitchFamily="18" charset="0"/>
                        <a:cs typeface="Arial" panose="020B0604020202020204" pitchFamily="34" charset="0"/>
                        <a:sym typeface="Arial"/>
                      </a:rPr>
                      <m:t>)</m:t>
                    </m:r>
                  </m:oMath>
                </a14:m>
                <a:endParaRPr lang="en-US" altLang="zh-CN" sz="200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Discount factor </a:t>
                </a:r>
                <a14:m>
                  <m:oMath xmlns:m="http://schemas.openxmlformats.org/officeDocument/2006/math">
                    <m:r>
                      <m:rPr>
                        <m:sty m:val="p"/>
                      </m:rPr>
                      <a:rPr lang="en-US" altLang="zh-CN" sz="2000" b="0" i="1" smtClean="0">
                        <a:latin typeface="Cambria Math" panose="02040503050406030204" pitchFamily="18" charset="0"/>
                        <a:cs typeface="Arial" panose="020B0604020202020204" pitchFamily="34" charset="0"/>
                        <a:sym typeface="Arial"/>
                      </a:rPr>
                      <m:t>γ</m:t>
                    </m:r>
                    <m:r>
                      <a:rPr lang="en-US" altLang="zh-CN" sz="2000" b="0" i="1" smtClean="0">
                        <a:latin typeface="Cambria Math" panose="02040503050406030204" pitchFamily="18" charset="0"/>
                        <a:cs typeface="Arial" panose="020B0604020202020204" pitchFamily="34" charset="0"/>
                        <a:sym typeface="Arial"/>
                      </a:rPr>
                      <m:t>∈(0, 1)</m:t>
                    </m:r>
                  </m:oMath>
                </a14:m>
                <a:endParaRPr lang="en-US" altLang="zh-CN" sz="2000" b="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Policy </a:t>
                </a:r>
                <a14:m>
                  <m:oMath xmlns:m="http://schemas.openxmlformats.org/officeDocument/2006/math">
                    <m:r>
                      <a:rPr lang="en-US" altLang="zh-CN" sz="2000" b="0" i="1" smtClean="0">
                        <a:latin typeface="Cambria Math" panose="02040503050406030204" pitchFamily="18" charset="0"/>
                        <a:cs typeface="Arial" panose="020B0604020202020204" pitchFamily="34" charset="0"/>
                        <a:sym typeface="Arial"/>
                      </a:rPr>
                      <m:t>𝜋</m:t>
                    </m:r>
                    <m:d>
                      <m:dPr>
                        <m:ctrlPr>
                          <a:rPr lang="en-US" altLang="zh-CN" sz="2000" b="0" i="1" smtClean="0">
                            <a:latin typeface="Cambria Math" panose="02040503050406030204" pitchFamily="18" charset="0"/>
                            <a:cs typeface="Arial" panose="020B0604020202020204" pitchFamily="34" charset="0"/>
                            <a:sym typeface="Arial"/>
                          </a:rPr>
                        </m:ctrlPr>
                      </m:dPr>
                      <m:e>
                        <m:r>
                          <a:rPr lang="en-US" altLang="zh-CN" sz="2000" b="0" i="1" smtClean="0">
                            <a:latin typeface="Cambria Math" panose="02040503050406030204" pitchFamily="18" charset="0"/>
                            <a:cs typeface="Arial" panose="020B0604020202020204" pitchFamily="34" charset="0"/>
                            <a:sym typeface="Arial"/>
                          </a:rPr>
                          <m:t>𝑎</m:t>
                        </m:r>
                      </m:e>
                      <m:e>
                        <m:r>
                          <a:rPr lang="en-US" altLang="zh-CN" sz="2000" b="0" i="1" smtClean="0">
                            <a:latin typeface="Cambria Math" panose="02040503050406030204" pitchFamily="18" charset="0"/>
                            <a:cs typeface="Arial" panose="020B0604020202020204" pitchFamily="34" charset="0"/>
                            <a:sym typeface="Arial"/>
                          </a:rPr>
                          <m:t>𝑠</m:t>
                        </m:r>
                      </m:e>
                    </m:d>
                  </m:oMath>
                </a14:m>
                <a:endParaRPr lang="en-US" altLang="zh-CN" sz="2000" b="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Trajectory </a:t>
                </a:r>
                <a14:m>
                  <m:oMath xmlns:m="http://schemas.openxmlformats.org/officeDocument/2006/math">
                    <m:r>
                      <a:rPr lang="en-US" altLang="zh-CN" sz="2000" b="0" i="1" smtClean="0">
                        <a:latin typeface="Cambria Math" panose="02040503050406030204" pitchFamily="18" charset="0"/>
                        <a:cs typeface="Arial" panose="020B0604020202020204" pitchFamily="34" charset="0"/>
                        <a:sym typeface="Arial"/>
                      </a:rPr>
                      <m:t>𝜏</m:t>
                    </m:r>
                  </m:oMath>
                </a14:m>
                <a:endParaRPr lang="en-US" altLang="zh-CN" sz="2000">
                  <a:latin typeface="Arial" panose="020B0604020202020204" pitchFamily="34" charset="0"/>
                  <a:cs typeface="Arial" panose="020B0604020202020204" pitchFamily="34" charset="0"/>
                  <a:sym typeface="Arial"/>
                </a:endParaRPr>
              </a:p>
              <a:p>
                <a:pPr lvl="2"/>
                <a:r>
                  <a:rPr lang="en-US" altLang="zh-CN" sz="1600">
                    <a:latin typeface="Arial" panose="020B0604020202020204" pitchFamily="34" charset="0"/>
                    <a:cs typeface="Arial" panose="020B0604020202020204" pitchFamily="34" charset="0"/>
                    <a:sym typeface="Arial"/>
                  </a:rPr>
                  <a:t>State-only trajectory </a:t>
                </a:r>
                <a14:m>
                  <m:oMath xmlns:m="http://schemas.openxmlformats.org/officeDocument/2006/math">
                    <m:r>
                      <a:rPr lang="en-US" altLang="zh-CN" sz="1600" b="0" i="0" smtClean="0">
                        <a:latin typeface="Cambria Math" panose="02040503050406030204" pitchFamily="18" charset="0"/>
                        <a:cs typeface="Arial" panose="020B0604020202020204" pitchFamily="34" charset="0"/>
                        <a:sym typeface="Arial"/>
                      </a:rPr>
                      <m:t>{</m:t>
                    </m:r>
                    <m:sSub>
                      <m:sSubPr>
                        <m:ctrlPr>
                          <a:rPr lang="en-US" altLang="zh-CN" sz="1600" b="0" i="1" smtClean="0">
                            <a:latin typeface="Cambria Math" panose="02040503050406030204" pitchFamily="18" charset="0"/>
                            <a:cs typeface="Arial" panose="020B0604020202020204" pitchFamily="34" charset="0"/>
                            <a:sym typeface="Arial"/>
                          </a:rPr>
                        </m:ctrlPr>
                      </m:sSubPr>
                      <m:e>
                        <m:r>
                          <a:rPr lang="en-US" altLang="zh-CN" sz="1600" b="0" i="1" smtClean="0">
                            <a:latin typeface="Cambria Math" panose="02040503050406030204" pitchFamily="18" charset="0"/>
                            <a:cs typeface="Arial" panose="020B0604020202020204" pitchFamily="34" charset="0"/>
                            <a:sym typeface="Arial"/>
                          </a:rPr>
                          <m:t>𝑠</m:t>
                        </m:r>
                      </m:e>
                      <m:sub>
                        <m:r>
                          <a:rPr lang="en-US" altLang="zh-CN" sz="1600" b="0" i="1" smtClean="0">
                            <a:latin typeface="Cambria Math" panose="02040503050406030204" pitchFamily="18" charset="0"/>
                            <a:cs typeface="Arial" panose="020B0604020202020204" pitchFamily="34" charset="0"/>
                            <a:sym typeface="Arial"/>
                          </a:rPr>
                          <m:t>1</m:t>
                        </m:r>
                      </m:sub>
                    </m:sSub>
                    <m:r>
                      <a:rPr lang="en-US" altLang="zh-CN" sz="1600" b="0" i="1" smtClean="0">
                        <a:latin typeface="Cambria Math" panose="02040503050406030204" pitchFamily="18" charset="0"/>
                        <a:cs typeface="Arial" panose="020B0604020202020204" pitchFamily="34" charset="0"/>
                        <a:sym typeface="Arial"/>
                      </a:rPr>
                      <m:t>,</m:t>
                    </m:r>
                    <m:sSub>
                      <m:sSubPr>
                        <m:ctrlPr>
                          <a:rPr lang="en-US" altLang="zh-CN" sz="1600" b="0" i="1" smtClean="0">
                            <a:latin typeface="Cambria Math" panose="02040503050406030204" pitchFamily="18" charset="0"/>
                            <a:cs typeface="Arial" panose="020B0604020202020204" pitchFamily="34" charset="0"/>
                            <a:sym typeface="Arial"/>
                          </a:rPr>
                        </m:ctrlPr>
                      </m:sSubPr>
                      <m:e>
                        <m:r>
                          <a:rPr lang="en-US" altLang="zh-CN" sz="1600" b="0" i="1" smtClean="0">
                            <a:latin typeface="Cambria Math" panose="02040503050406030204" pitchFamily="18" charset="0"/>
                            <a:cs typeface="Arial" panose="020B0604020202020204" pitchFamily="34" charset="0"/>
                            <a:sym typeface="Arial"/>
                          </a:rPr>
                          <m:t>𝑠</m:t>
                        </m:r>
                      </m:e>
                      <m:sub>
                        <m:r>
                          <a:rPr lang="en-US" altLang="zh-CN" sz="1600" b="0" i="1" smtClean="0">
                            <a:latin typeface="Cambria Math" panose="02040503050406030204" pitchFamily="18" charset="0"/>
                            <a:cs typeface="Arial" panose="020B0604020202020204" pitchFamily="34" charset="0"/>
                            <a:sym typeface="Arial"/>
                          </a:rPr>
                          <m:t>2</m:t>
                        </m:r>
                      </m:sub>
                    </m:sSub>
                    <m:r>
                      <a:rPr lang="en-US" altLang="zh-CN" sz="1600" b="0" i="1" smtClean="0">
                        <a:latin typeface="Cambria Math" panose="02040503050406030204" pitchFamily="18" charset="0"/>
                        <a:cs typeface="Arial" panose="020B0604020202020204" pitchFamily="34" charset="0"/>
                        <a:sym typeface="Arial"/>
                      </a:rPr>
                      <m:t>,…,</m:t>
                    </m:r>
                    <m:sSub>
                      <m:sSubPr>
                        <m:ctrlPr>
                          <a:rPr lang="en-US" altLang="zh-CN" sz="1600" b="0" i="1" smtClean="0">
                            <a:latin typeface="Cambria Math" panose="02040503050406030204" pitchFamily="18" charset="0"/>
                            <a:cs typeface="Arial" panose="020B0604020202020204" pitchFamily="34" charset="0"/>
                            <a:sym typeface="Arial"/>
                          </a:rPr>
                        </m:ctrlPr>
                      </m:sSubPr>
                      <m:e>
                        <m:r>
                          <a:rPr lang="en-US" altLang="zh-CN" sz="1600" b="0" i="1" smtClean="0">
                            <a:latin typeface="Cambria Math" panose="02040503050406030204" pitchFamily="18" charset="0"/>
                            <a:cs typeface="Arial" panose="020B0604020202020204" pitchFamily="34" charset="0"/>
                            <a:sym typeface="Arial"/>
                          </a:rPr>
                          <m:t>𝑠</m:t>
                        </m:r>
                      </m:e>
                      <m:sub>
                        <m:r>
                          <a:rPr lang="en-US" altLang="zh-CN" sz="1600" b="0" i="1" smtClean="0">
                            <a:latin typeface="Cambria Math" panose="02040503050406030204" pitchFamily="18" charset="0"/>
                            <a:cs typeface="Arial" panose="020B0604020202020204" pitchFamily="34" charset="0"/>
                            <a:sym typeface="Arial"/>
                          </a:rPr>
                          <m:t>𝑛</m:t>
                        </m:r>
                      </m:sub>
                    </m:sSub>
                    <m:r>
                      <a:rPr lang="en-US" altLang="zh-CN" sz="1600" b="0" i="1" smtClean="0">
                        <a:latin typeface="Cambria Math" panose="02040503050406030204" pitchFamily="18" charset="0"/>
                        <a:cs typeface="Arial" panose="020B0604020202020204" pitchFamily="34" charset="0"/>
                        <a:sym typeface="Arial"/>
                      </a:rPr>
                      <m:t>}</m:t>
                    </m:r>
                  </m:oMath>
                </a14:m>
                <a:endParaRPr lang="en-US" altLang="zh-CN" sz="1600">
                  <a:latin typeface="Arial" panose="020B0604020202020204" pitchFamily="34" charset="0"/>
                  <a:cs typeface="Arial" panose="020B0604020202020204" pitchFamily="34" charset="0"/>
                  <a:sym typeface="Arial"/>
                </a:endParaRPr>
              </a:p>
              <a:p>
                <a:pPr lvl="2"/>
                <a:r>
                  <a:rPr lang="en-US" altLang="zh-CN" sz="1600">
                    <a:latin typeface="Arial" panose="020B0604020202020204" pitchFamily="34" charset="0"/>
                    <a:cs typeface="Arial" panose="020B0604020202020204" pitchFamily="34" charset="0"/>
                    <a:sym typeface="Arial"/>
                  </a:rPr>
                  <a:t>State-action trajectory </a:t>
                </a:r>
                <a14:m>
                  <m:oMath xmlns:m="http://schemas.openxmlformats.org/officeDocument/2006/math">
                    <m:r>
                      <a:rPr lang="en-US" altLang="zh-CN" sz="1600" b="0" i="0" smtClean="0">
                        <a:latin typeface="Cambria Math" panose="02040503050406030204" pitchFamily="18" charset="0"/>
                        <a:cs typeface="Arial" panose="020B0604020202020204" pitchFamily="34" charset="0"/>
                        <a:sym typeface="Arial"/>
                      </a:rPr>
                      <m:t>{</m:t>
                    </m:r>
                    <m:d>
                      <m:dPr>
                        <m:ctrlPr>
                          <a:rPr lang="en-US" altLang="zh-CN" sz="1600" b="0" i="1" smtClean="0">
                            <a:latin typeface="Cambria Math" panose="02040503050406030204" pitchFamily="18" charset="0"/>
                            <a:cs typeface="Arial" panose="020B0604020202020204" pitchFamily="34" charset="0"/>
                            <a:sym typeface="Arial"/>
                          </a:rPr>
                        </m:ctrlPr>
                      </m:dPr>
                      <m:e>
                        <m:sSub>
                          <m:sSubPr>
                            <m:ctrlPr>
                              <a:rPr lang="en-US" altLang="zh-CN" sz="1600" b="0" i="1" smtClean="0">
                                <a:latin typeface="Cambria Math" panose="02040503050406030204" pitchFamily="18" charset="0"/>
                                <a:cs typeface="Arial" panose="020B0604020202020204" pitchFamily="34" charset="0"/>
                                <a:sym typeface="Arial"/>
                              </a:rPr>
                            </m:ctrlPr>
                          </m:sSubPr>
                          <m:e>
                            <m:r>
                              <a:rPr lang="en-US" altLang="zh-CN" sz="1600" b="0" i="1" smtClean="0">
                                <a:latin typeface="Cambria Math" panose="02040503050406030204" pitchFamily="18" charset="0"/>
                                <a:cs typeface="Arial" panose="020B0604020202020204" pitchFamily="34" charset="0"/>
                                <a:sym typeface="Arial"/>
                              </a:rPr>
                              <m:t>𝑠</m:t>
                            </m:r>
                          </m:e>
                          <m:sub>
                            <m:r>
                              <a:rPr lang="en-US" altLang="zh-CN" sz="1600" b="0" i="1" smtClean="0">
                                <a:latin typeface="Cambria Math" panose="02040503050406030204" pitchFamily="18" charset="0"/>
                                <a:cs typeface="Arial" panose="020B0604020202020204" pitchFamily="34" charset="0"/>
                                <a:sym typeface="Arial"/>
                              </a:rPr>
                              <m:t>1</m:t>
                            </m:r>
                          </m:sub>
                        </m:sSub>
                        <m:r>
                          <a:rPr lang="en-US" altLang="zh-CN" sz="1600" b="0" i="1" smtClean="0">
                            <a:latin typeface="Cambria Math" panose="02040503050406030204" pitchFamily="18" charset="0"/>
                            <a:cs typeface="Arial" panose="020B0604020202020204" pitchFamily="34" charset="0"/>
                            <a:sym typeface="Arial"/>
                          </a:rPr>
                          <m:t>,</m:t>
                        </m:r>
                        <m:sSub>
                          <m:sSubPr>
                            <m:ctrlPr>
                              <a:rPr lang="en-US" altLang="zh-CN" sz="1600" b="0" i="1" smtClean="0">
                                <a:latin typeface="Cambria Math" panose="02040503050406030204" pitchFamily="18" charset="0"/>
                                <a:cs typeface="Arial" panose="020B0604020202020204" pitchFamily="34" charset="0"/>
                                <a:sym typeface="Arial"/>
                              </a:rPr>
                            </m:ctrlPr>
                          </m:sSubPr>
                          <m:e>
                            <m:r>
                              <a:rPr lang="en-US" altLang="zh-CN" sz="1600" b="0" i="1" smtClean="0">
                                <a:latin typeface="Cambria Math" panose="02040503050406030204" pitchFamily="18" charset="0"/>
                                <a:cs typeface="Arial" panose="020B0604020202020204" pitchFamily="34" charset="0"/>
                                <a:sym typeface="Arial"/>
                              </a:rPr>
                              <m:t>𝑎</m:t>
                            </m:r>
                          </m:e>
                          <m:sub>
                            <m:r>
                              <a:rPr lang="en-US" altLang="zh-CN" sz="1600" b="0" i="1" smtClean="0">
                                <a:latin typeface="Cambria Math" panose="02040503050406030204" pitchFamily="18" charset="0"/>
                                <a:cs typeface="Arial" panose="020B0604020202020204" pitchFamily="34" charset="0"/>
                                <a:sym typeface="Arial"/>
                              </a:rPr>
                              <m:t>1</m:t>
                            </m:r>
                          </m:sub>
                        </m:sSub>
                      </m:e>
                    </m:d>
                    <m:r>
                      <a:rPr lang="en-US" altLang="zh-CN" sz="1600" b="0" i="1" smtClean="0">
                        <a:latin typeface="Cambria Math" panose="02040503050406030204" pitchFamily="18" charset="0"/>
                        <a:cs typeface="Arial" panose="020B0604020202020204" pitchFamily="34" charset="0"/>
                        <a:sym typeface="Arial"/>
                      </a:rPr>
                      <m:t>,</m:t>
                    </m:r>
                    <m:d>
                      <m:dPr>
                        <m:ctrlPr>
                          <a:rPr lang="en-US" altLang="zh-CN" sz="1600" b="0" i="1" smtClean="0">
                            <a:latin typeface="Cambria Math" panose="02040503050406030204" pitchFamily="18" charset="0"/>
                            <a:cs typeface="Arial" panose="020B0604020202020204" pitchFamily="34" charset="0"/>
                            <a:sym typeface="Arial"/>
                          </a:rPr>
                        </m:ctrlPr>
                      </m:dPr>
                      <m:e>
                        <m:sSub>
                          <m:sSubPr>
                            <m:ctrlPr>
                              <a:rPr lang="en-US" altLang="zh-CN" sz="1600" b="0" i="1" smtClean="0">
                                <a:latin typeface="Cambria Math" panose="02040503050406030204" pitchFamily="18" charset="0"/>
                                <a:cs typeface="Arial" panose="020B0604020202020204" pitchFamily="34" charset="0"/>
                                <a:sym typeface="Arial"/>
                              </a:rPr>
                            </m:ctrlPr>
                          </m:sSubPr>
                          <m:e>
                            <m:r>
                              <a:rPr lang="en-US" altLang="zh-CN" sz="1600" b="0" i="1" smtClean="0">
                                <a:latin typeface="Cambria Math" panose="02040503050406030204" pitchFamily="18" charset="0"/>
                                <a:cs typeface="Arial" panose="020B0604020202020204" pitchFamily="34" charset="0"/>
                                <a:sym typeface="Arial"/>
                              </a:rPr>
                              <m:t>𝑠</m:t>
                            </m:r>
                          </m:e>
                          <m:sub>
                            <m:r>
                              <a:rPr lang="en-US" altLang="zh-CN" sz="1600" b="0" i="1" smtClean="0">
                                <a:latin typeface="Cambria Math" panose="02040503050406030204" pitchFamily="18" charset="0"/>
                                <a:cs typeface="Arial" panose="020B0604020202020204" pitchFamily="34" charset="0"/>
                                <a:sym typeface="Arial"/>
                              </a:rPr>
                              <m:t>2</m:t>
                            </m:r>
                          </m:sub>
                        </m:sSub>
                        <m:r>
                          <a:rPr lang="en-US" altLang="zh-CN" sz="1600" b="0" i="1" smtClean="0">
                            <a:latin typeface="Cambria Math" panose="02040503050406030204" pitchFamily="18" charset="0"/>
                            <a:cs typeface="Arial" panose="020B0604020202020204" pitchFamily="34" charset="0"/>
                            <a:sym typeface="Arial"/>
                          </a:rPr>
                          <m:t>,</m:t>
                        </m:r>
                        <m:sSub>
                          <m:sSubPr>
                            <m:ctrlPr>
                              <a:rPr lang="en-US" altLang="zh-CN" sz="1600" b="0" i="1" smtClean="0">
                                <a:latin typeface="Cambria Math" panose="02040503050406030204" pitchFamily="18" charset="0"/>
                                <a:cs typeface="Arial" panose="020B0604020202020204" pitchFamily="34" charset="0"/>
                                <a:sym typeface="Arial"/>
                              </a:rPr>
                            </m:ctrlPr>
                          </m:sSubPr>
                          <m:e>
                            <m:r>
                              <a:rPr lang="en-US" altLang="zh-CN" sz="1600" b="0" i="1" smtClean="0">
                                <a:latin typeface="Cambria Math" panose="02040503050406030204" pitchFamily="18" charset="0"/>
                                <a:cs typeface="Arial" panose="020B0604020202020204" pitchFamily="34" charset="0"/>
                                <a:sym typeface="Arial"/>
                              </a:rPr>
                              <m:t>𝑎</m:t>
                            </m:r>
                          </m:e>
                          <m:sub>
                            <m:r>
                              <a:rPr lang="en-US" altLang="zh-CN" sz="1600" b="0" i="1" smtClean="0">
                                <a:latin typeface="Cambria Math" panose="02040503050406030204" pitchFamily="18" charset="0"/>
                                <a:cs typeface="Arial" panose="020B0604020202020204" pitchFamily="34" charset="0"/>
                                <a:sym typeface="Arial"/>
                              </a:rPr>
                              <m:t>2</m:t>
                            </m:r>
                          </m:sub>
                        </m:sSub>
                      </m:e>
                    </m:d>
                    <m:r>
                      <a:rPr lang="en-US" altLang="zh-CN" sz="1600" b="0" i="1" smtClean="0">
                        <a:latin typeface="Cambria Math" panose="02040503050406030204" pitchFamily="18" charset="0"/>
                        <a:cs typeface="Arial" panose="020B0604020202020204" pitchFamily="34" charset="0"/>
                        <a:sym typeface="Arial"/>
                      </a:rPr>
                      <m:t>,…,</m:t>
                    </m:r>
                    <m:d>
                      <m:dPr>
                        <m:ctrlPr>
                          <a:rPr lang="en-US" altLang="zh-CN" sz="1600" b="0" i="1" smtClean="0">
                            <a:latin typeface="Cambria Math" panose="02040503050406030204" pitchFamily="18" charset="0"/>
                            <a:cs typeface="Arial" panose="020B0604020202020204" pitchFamily="34" charset="0"/>
                            <a:sym typeface="Arial"/>
                          </a:rPr>
                        </m:ctrlPr>
                      </m:dPr>
                      <m:e>
                        <m:sSub>
                          <m:sSubPr>
                            <m:ctrlPr>
                              <a:rPr lang="en-US" altLang="zh-CN" sz="1600" b="0" i="1" smtClean="0">
                                <a:latin typeface="Cambria Math" panose="02040503050406030204" pitchFamily="18" charset="0"/>
                                <a:cs typeface="Arial" panose="020B0604020202020204" pitchFamily="34" charset="0"/>
                                <a:sym typeface="Arial"/>
                              </a:rPr>
                            </m:ctrlPr>
                          </m:sSubPr>
                          <m:e>
                            <m:r>
                              <a:rPr lang="en-US" altLang="zh-CN" sz="1600" b="0" i="1" smtClean="0">
                                <a:latin typeface="Cambria Math" panose="02040503050406030204" pitchFamily="18" charset="0"/>
                                <a:cs typeface="Arial" panose="020B0604020202020204" pitchFamily="34" charset="0"/>
                                <a:sym typeface="Arial"/>
                              </a:rPr>
                              <m:t>𝑠</m:t>
                            </m:r>
                          </m:e>
                          <m:sub>
                            <m:r>
                              <a:rPr lang="en-US" altLang="zh-CN" sz="1600" b="0" i="1" smtClean="0">
                                <a:latin typeface="Cambria Math" panose="02040503050406030204" pitchFamily="18" charset="0"/>
                                <a:cs typeface="Arial" panose="020B0604020202020204" pitchFamily="34" charset="0"/>
                                <a:sym typeface="Arial"/>
                              </a:rPr>
                              <m:t>𝑛</m:t>
                            </m:r>
                          </m:sub>
                        </m:sSub>
                        <m:r>
                          <a:rPr lang="en-US" altLang="zh-CN" sz="1600" b="0" i="1" smtClean="0">
                            <a:latin typeface="Cambria Math" panose="02040503050406030204" pitchFamily="18" charset="0"/>
                            <a:cs typeface="Arial" panose="020B0604020202020204" pitchFamily="34" charset="0"/>
                            <a:sym typeface="Arial"/>
                          </a:rPr>
                          <m:t>,</m:t>
                        </m:r>
                        <m:sSub>
                          <m:sSubPr>
                            <m:ctrlPr>
                              <a:rPr lang="en-US" altLang="zh-CN" sz="1600" b="0" i="1" smtClean="0">
                                <a:latin typeface="Cambria Math" panose="02040503050406030204" pitchFamily="18" charset="0"/>
                                <a:cs typeface="Arial" panose="020B0604020202020204" pitchFamily="34" charset="0"/>
                                <a:sym typeface="Arial"/>
                              </a:rPr>
                            </m:ctrlPr>
                          </m:sSubPr>
                          <m:e>
                            <m:r>
                              <a:rPr lang="en-US" altLang="zh-CN" sz="1600" b="0" i="1" smtClean="0">
                                <a:latin typeface="Cambria Math" panose="02040503050406030204" pitchFamily="18" charset="0"/>
                                <a:cs typeface="Arial" panose="020B0604020202020204" pitchFamily="34" charset="0"/>
                                <a:sym typeface="Arial"/>
                              </a:rPr>
                              <m:t>𝑎</m:t>
                            </m:r>
                          </m:e>
                          <m:sub>
                            <m:r>
                              <a:rPr lang="en-US" altLang="zh-CN" sz="1600" b="0" i="1" smtClean="0">
                                <a:latin typeface="Cambria Math" panose="02040503050406030204" pitchFamily="18" charset="0"/>
                                <a:cs typeface="Arial" panose="020B0604020202020204" pitchFamily="34" charset="0"/>
                                <a:sym typeface="Arial"/>
                              </a:rPr>
                              <m:t>𝑛</m:t>
                            </m:r>
                          </m:sub>
                        </m:sSub>
                      </m:e>
                    </m:d>
                    <m:r>
                      <a:rPr lang="en-US" altLang="zh-CN" sz="1600" b="0" i="1" smtClean="0">
                        <a:latin typeface="Cambria Math" panose="02040503050406030204" pitchFamily="18" charset="0"/>
                        <a:cs typeface="Arial" panose="020B0604020202020204" pitchFamily="34" charset="0"/>
                        <a:sym typeface="Arial"/>
                      </a:rPr>
                      <m:t>}</m:t>
                    </m:r>
                  </m:oMath>
                </a14:m>
                <a:endParaRPr lang="en-US" altLang="zh-CN" sz="160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Agent</a:t>
                </a:r>
              </a:p>
              <a:p>
                <a:pPr lvl="1"/>
                <a:r>
                  <a:rPr lang="en-US" altLang="zh-CN" sz="2000">
                    <a:latin typeface="Arial" panose="020B0604020202020204" pitchFamily="34" charset="0"/>
                    <a:cs typeface="Arial" panose="020B0604020202020204" pitchFamily="34" charset="0"/>
                    <a:sym typeface="Arial"/>
                  </a:rPr>
                  <a:t>Objective</a:t>
                </a:r>
              </a:p>
              <a:p>
                <a:pPr lvl="1"/>
                <a:r>
                  <a:rPr lang="en-US" altLang="zh-CN" sz="2000">
                    <a:latin typeface="Arial" panose="020B0604020202020204" pitchFamily="34" charset="0"/>
                    <a:cs typeface="Arial" panose="020B0604020202020204" pitchFamily="34" charset="0"/>
                    <a:sym typeface="Arial"/>
                  </a:rPr>
                  <a:t>Episode</a:t>
                </a:r>
                <a:endParaRPr lang="en-US" altLang="zh-CN" sz="1600">
                  <a:latin typeface="Arial" panose="020B0604020202020204" pitchFamily="34" charset="0"/>
                  <a:cs typeface="Arial" panose="020B0604020202020204" pitchFamily="34" charset="0"/>
                  <a:sym typeface="Arial"/>
                </a:endParaRPr>
              </a:p>
              <a:p>
                <a:pPr marL="0" lvl="0" indent="0" algn="l" rtl="0">
                  <a:lnSpc>
                    <a:spcPct val="100000"/>
                  </a:lnSpc>
                  <a:spcBef>
                    <a:spcPts val="0"/>
                  </a:spcBef>
                  <a:spcAft>
                    <a:spcPts val="0"/>
                  </a:spcAft>
                  <a:buSzPts val="1400"/>
                  <a:buNone/>
                </a:pPr>
                <a:endParaRPr/>
              </a:p>
            </p:txBody>
          </p:sp>
        </mc:Choice>
        <mc:Fallback xmlns="">
          <p:sp>
            <p:nvSpPr>
              <p:cNvPr id="636" name="Google Shape;636;gfa0f5b21c0_0_1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lvl="1"/>
                <a:endParaRPr lang="en-US" altLang="zh-CN" sz="200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Remove text </a:t>
                </a:r>
              </a:p>
              <a:p>
                <a:pPr lvl="1"/>
                <a:r>
                  <a:rPr lang="en-US" altLang="zh-CN" sz="2000">
                    <a:latin typeface="Arial" panose="020B0604020202020204" pitchFamily="34" charset="0"/>
                    <a:cs typeface="Arial" panose="020B0604020202020204" pitchFamily="34" charset="0"/>
                    <a:sym typeface="Arial"/>
                  </a:rPr>
                  <a:t>Move the figure above; put the last point at the bottom</a:t>
                </a:r>
                <a:br>
                  <a:rPr lang="en-US" altLang="zh-CN" sz="2000">
                    <a:latin typeface="Arial" panose="020B0604020202020204" pitchFamily="34" charset="0"/>
                    <a:cs typeface="Arial" panose="020B0604020202020204" pitchFamily="34" charset="0"/>
                    <a:sym typeface="Arial"/>
                  </a:rPr>
                </a:br>
                <a:endParaRPr lang="en-US" altLang="zh-CN" sz="2000">
                  <a:latin typeface="Arial" panose="020B0604020202020204" pitchFamily="34" charset="0"/>
                  <a:cs typeface="Arial" panose="020B0604020202020204" pitchFamily="34" charset="0"/>
                  <a:sym typeface="Arial"/>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CN" sz="2000">
                    <a:latin typeface="Arial" panose="020B0604020202020204" pitchFamily="34" charset="0"/>
                    <a:cs typeface="Arial" panose="020B0604020202020204" pitchFamily="34" charset="0"/>
                    <a:sym typeface="Arial"/>
                  </a:rPr>
                  <a:t>Repeat the process (</a:t>
                </a:r>
                <a:r>
                  <a:rPr lang="en-US" altLang="zh-CN" sz="2000" b="1">
                    <a:latin typeface="Arial" panose="020B0604020202020204" pitchFamily="34" charset="0"/>
                    <a:cs typeface="Arial" panose="020B0604020202020204" pitchFamily="34" charset="0"/>
                    <a:sym typeface="Arial"/>
                  </a:rPr>
                  <a:t>steps</a:t>
                </a:r>
                <a:r>
                  <a:rPr lang="en-US" altLang="zh-CN" sz="2000">
                    <a:latin typeface="Arial" panose="020B0604020202020204" pitchFamily="34" charset="0"/>
                    <a:cs typeface="Arial" panose="020B0604020202020204" pitchFamily="34" charset="0"/>
                    <a:sym typeface="Arial"/>
                  </a:rPr>
                  <a:t>) until termination (</a:t>
                </a:r>
                <a:r>
                  <a:rPr lang="en-US" altLang="zh-CN" sz="2000" b="1">
                    <a:latin typeface="Arial" panose="020B0604020202020204" pitchFamily="34" charset="0"/>
                    <a:cs typeface="Arial" panose="020B0604020202020204" pitchFamily="34" charset="0"/>
                    <a:sym typeface="Arial"/>
                  </a:rPr>
                  <a:t>episode</a:t>
                </a:r>
                <a:r>
                  <a:rPr lang="en-US" altLang="zh-CN" sz="2000">
                    <a:latin typeface="Arial" panose="020B0604020202020204" pitchFamily="34" charset="0"/>
                    <a:cs typeface="Arial" panose="020B0604020202020204" pitchFamily="34" charset="0"/>
                    <a:sym typeface="Arial"/>
                  </a:rPr>
                  <a:t> ends)</a:t>
                </a:r>
              </a:p>
              <a:p>
                <a:pPr lvl="1"/>
                <a:endParaRPr lang="en-US" altLang="zh-CN" sz="2000">
                  <a:latin typeface="Arial" panose="020B0604020202020204" pitchFamily="34" charset="0"/>
                  <a:cs typeface="Arial" panose="020B0604020202020204" pitchFamily="34" charset="0"/>
                  <a:sym typeface="Arial"/>
                </a:endParaRPr>
              </a:p>
              <a:p>
                <a:pPr lvl="1"/>
                <a:endParaRPr lang="en-US" altLang="zh-CN" sz="200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Step </a:t>
                </a:r>
                <a:r>
                  <a:rPr lang="en-US" altLang="zh-CN" sz="2000" b="0" i="0">
                    <a:latin typeface="Cambria Math" panose="02040503050406030204" pitchFamily="18" charset="0"/>
                    <a:cs typeface="Arial" panose="020B0604020202020204" pitchFamily="34" charset="0"/>
                    <a:sym typeface="Arial"/>
                  </a:rPr>
                  <a:t>𝑡={1,2,…,𝑛}</a:t>
                </a:r>
                <a:endParaRPr lang="en-US" altLang="zh-CN" sz="200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State </a:t>
                </a:r>
                <a:r>
                  <a:rPr lang="en-US" altLang="zh-CN" sz="2000" b="0" i="0">
                    <a:latin typeface="Cambria Math" panose="02040503050406030204" pitchFamily="18" charset="0"/>
                    <a:cs typeface="Arial" panose="020B0604020202020204" pitchFamily="34" charset="0"/>
                    <a:sym typeface="Arial"/>
                  </a:rPr>
                  <a:t>𝑠</a:t>
                </a:r>
                <a:endParaRPr lang="en-US" altLang="zh-CN" sz="200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Action </a:t>
                </a:r>
                <a:r>
                  <a:rPr lang="en-US" altLang="zh-CN" sz="2000" b="0" i="0">
                    <a:latin typeface="Cambria Math" panose="02040503050406030204" pitchFamily="18" charset="0"/>
                    <a:cs typeface="Arial" panose="020B0604020202020204" pitchFamily="34" charset="0"/>
                    <a:sym typeface="Arial"/>
                  </a:rPr>
                  <a:t>𝑎</a:t>
                </a:r>
                <a:endParaRPr lang="en-US" altLang="zh-CN" sz="200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Reward </a:t>
                </a:r>
                <a:r>
                  <a:rPr lang="en-US" altLang="zh-CN" sz="2000" b="0" i="0">
                    <a:latin typeface="Cambria Math" panose="02040503050406030204" pitchFamily="18" charset="0"/>
                    <a:cs typeface="Arial" panose="020B0604020202020204" pitchFamily="34" charset="0"/>
                    <a:sym typeface="Arial"/>
                  </a:rPr>
                  <a:t>𝑟(𝑠,𝑎)</a:t>
                </a:r>
                <a:endParaRPr lang="en-US" altLang="zh-CN" sz="2000" b="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Transition </a:t>
                </a:r>
                <a:r>
                  <a:rPr lang="en-US" altLang="zh-CN" sz="2000" b="0" i="0">
                    <a:latin typeface="Cambria Math" panose="02040503050406030204" pitchFamily="18" charset="0"/>
                    <a:cs typeface="Arial" panose="020B0604020202020204" pitchFamily="34" charset="0"/>
                    <a:sym typeface="Arial"/>
                  </a:rPr>
                  <a:t>𝑝(𝑠^′ |𝑠,𝑎)</a:t>
                </a:r>
                <a:endParaRPr lang="en-US" altLang="zh-CN" sz="200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Discount factor </a:t>
                </a:r>
                <a:r>
                  <a:rPr lang="en-US" altLang="zh-CN" sz="2000" b="0" i="0">
                    <a:latin typeface="Cambria Math" panose="02040503050406030204" pitchFamily="18" charset="0"/>
                    <a:cs typeface="Arial" panose="020B0604020202020204" pitchFamily="34" charset="0"/>
                    <a:sym typeface="Arial"/>
                  </a:rPr>
                  <a:t>γ∈(0, 1)</a:t>
                </a:r>
                <a:endParaRPr lang="en-US" altLang="zh-CN" sz="2000" b="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Policy </a:t>
                </a:r>
                <a:r>
                  <a:rPr lang="en-US" altLang="zh-CN" sz="2000" b="0" i="0">
                    <a:latin typeface="Cambria Math" panose="02040503050406030204" pitchFamily="18" charset="0"/>
                    <a:cs typeface="Arial" panose="020B0604020202020204" pitchFamily="34" charset="0"/>
                    <a:sym typeface="Arial"/>
                  </a:rPr>
                  <a:t>𝜋(𝑎│𝑠)</a:t>
                </a:r>
                <a:endParaRPr lang="en-US" altLang="zh-CN" sz="2000" b="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Trajectory </a:t>
                </a:r>
                <a:r>
                  <a:rPr lang="en-US" altLang="zh-CN" sz="2000" b="0" i="0">
                    <a:latin typeface="Cambria Math" panose="02040503050406030204" pitchFamily="18" charset="0"/>
                    <a:cs typeface="Arial" panose="020B0604020202020204" pitchFamily="34" charset="0"/>
                    <a:sym typeface="Arial"/>
                  </a:rPr>
                  <a:t>𝜏</a:t>
                </a:r>
                <a:endParaRPr lang="en-US" altLang="zh-CN" sz="2000">
                  <a:latin typeface="Arial" panose="020B0604020202020204" pitchFamily="34" charset="0"/>
                  <a:cs typeface="Arial" panose="020B0604020202020204" pitchFamily="34" charset="0"/>
                  <a:sym typeface="Arial"/>
                </a:endParaRPr>
              </a:p>
              <a:p>
                <a:pPr lvl="2"/>
                <a:r>
                  <a:rPr lang="en-US" altLang="zh-CN" sz="1600">
                    <a:latin typeface="Arial" panose="020B0604020202020204" pitchFamily="34" charset="0"/>
                    <a:cs typeface="Arial" panose="020B0604020202020204" pitchFamily="34" charset="0"/>
                    <a:sym typeface="Arial"/>
                  </a:rPr>
                  <a:t>State-only trajectory </a:t>
                </a:r>
                <a:r>
                  <a:rPr lang="en-US" altLang="zh-CN" sz="1600" b="0" i="0">
                    <a:latin typeface="Cambria Math" panose="02040503050406030204" pitchFamily="18" charset="0"/>
                    <a:cs typeface="Arial" panose="020B0604020202020204" pitchFamily="34" charset="0"/>
                    <a:sym typeface="Arial"/>
                  </a:rPr>
                  <a:t>{𝑠_1,𝑠_2,…,𝑠_𝑛}</a:t>
                </a:r>
                <a:endParaRPr lang="en-US" altLang="zh-CN" sz="1600">
                  <a:latin typeface="Arial" panose="020B0604020202020204" pitchFamily="34" charset="0"/>
                  <a:cs typeface="Arial" panose="020B0604020202020204" pitchFamily="34" charset="0"/>
                  <a:sym typeface="Arial"/>
                </a:endParaRPr>
              </a:p>
              <a:p>
                <a:pPr lvl="2"/>
                <a:r>
                  <a:rPr lang="en-US" altLang="zh-CN" sz="1600">
                    <a:latin typeface="Arial" panose="020B0604020202020204" pitchFamily="34" charset="0"/>
                    <a:cs typeface="Arial" panose="020B0604020202020204" pitchFamily="34" charset="0"/>
                    <a:sym typeface="Arial"/>
                  </a:rPr>
                  <a:t>State-action trajectory </a:t>
                </a:r>
                <a:r>
                  <a:rPr lang="en-US" altLang="zh-CN" sz="1600" b="0" i="0">
                    <a:latin typeface="Cambria Math" panose="02040503050406030204" pitchFamily="18" charset="0"/>
                    <a:cs typeface="Arial" panose="020B0604020202020204" pitchFamily="34" charset="0"/>
                    <a:sym typeface="Arial"/>
                  </a:rPr>
                  <a:t>{(𝑠_1,𝑎_1 ),(𝑠_2,𝑎_2 ),…,(𝑠_𝑛,𝑎_𝑛 )}</a:t>
                </a:r>
                <a:endParaRPr lang="en-US" altLang="zh-CN" sz="1600">
                  <a:latin typeface="Arial" panose="020B0604020202020204" pitchFamily="34" charset="0"/>
                  <a:cs typeface="Arial" panose="020B0604020202020204" pitchFamily="34" charset="0"/>
                  <a:sym typeface="Arial"/>
                </a:endParaRPr>
              </a:p>
              <a:p>
                <a:pPr lvl="1"/>
                <a:r>
                  <a:rPr lang="en-US" altLang="zh-CN" sz="2000">
                    <a:latin typeface="Arial" panose="020B0604020202020204" pitchFamily="34" charset="0"/>
                    <a:cs typeface="Arial" panose="020B0604020202020204" pitchFamily="34" charset="0"/>
                    <a:sym typeface="Arial"/>
                  </a:rPr>
                  <a:t>Agent</a:t>
                </a:r>
              </a:p>
              <a:p>
                <a:pPr lvl="1"/>
                <a:r>
                  <a:rPr lang="en-US" altLang="zh-CN" sz="2000">
                    <a:latin typeface="Arial" panose="020B0604020202020204" pitchFamily="34" charset="0"/>
                    <a:cs typeface="Arial" panose="020B0604020202020204" pitchFamily="34" charset="0"/>
                    <a:sym typeface="Arial"/>
                  </a:rPr>
                  <a:t>Objective</a:t>
                </a:r>
              </a:p>
              <a:p>
                <a:pPr lvl="1"/>
                <a:r>
                  <a:rPr lang="en-US" altLang="zh-CN" sz="2000">
                    <a:latin typeface="Arial" panose="020B0604020202020204" pitchFamily="34" charset="0"/>
                    <a:cs typeface="Arial" panose="020B0604020202020204" pitchFamily="34" charset="0"/>
                    <a:sym typeface="Arial"/>
                  </a:rPr>
                  <a:t>Episode</a:t>
                </a:r>
                <a:endParaRPr lang="en-US" altLang="zh-CN" sz="1600">
                  <a:latin typeface="Arial" panose="020B0604020202020204" pitchFamily="34" charset="0"/>
                  <a:cs typeface="Arial" panose="020B0604020202020204" pitchFamily="34" charset="0"/>
                  <a:sym typeface="Arial"/>
                </a:endParaRPr>
              </a:p>
              <a:p>
                <a:pPr marL="0" lvl="0" indent="0" algn="l" rtl="0">
                  <a:lnSpc>
                    <a:spcPct val="100000"/>
                  </a:lnSpc>
                  <a:spcBef>
                    <a:spcPts val="0"/>
                  </a:spcBef>
                  <a:spcAft>
                    <a:spcPts val="0"/>
                  </a:spcAft>
                  <a:buSzPts val="1400"/>
                  <a:buNone/>
                </a:pPr>
                <a:endParaRPr/>
              </a:p>
            </p:txBody>
          </p:sp>
        </mc:Fallback>
      </mc:AlternateContent>
      <p:sp>
        <p:nvSpPr>
          <p:cNvPr id="637" name="Google Shape;637;gfa0f5b21c0_0_1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60387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fa0f5b21c0_0_1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7" name="Google Shape;637;gfa0f5b21c0_0_1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99567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fa0f5b21c0_0_1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You might notice that we assume the episode has infinite steps. It’s </a:t>
            </a:r>
            <a:r>
              <a:rPr lang="en-US" dirty="0" err="1"/>
              <a:t>kinda</a:t>
            </a:r>
            <a:r>
              <a:rPr lang="en-US" dirty="0"/>
              <a:t> different if you want to do finite horizon theoretically, because in finite horizon, traditionally in tabular MDP you need to take the number of the remaining steps into account as well. But in the deep RL community, it seems that everyone is happy about using infinite horizon in theory and apply to finite horizon in practice.</a:t>
            </a:r>
            <a:endParaRPr dirty="0"/>
          </a:p>
        </p:txBody>
      </p:sp>
      <p:sp>
        <p:nvSpPr>
          <p:cNvPr id="637" name="Google Shape;637;gfa0f5b21c0_0_1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2481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fa0f5b21c0_0_1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Value function, V(s), is the expected future sum of discounted reward on visiting this state with a particular policy \pi.</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I will not go through the math about dual here due to time limit. But you can see that optimization with the occupancy form is easier because you only have the positivity constraint and equality constraint. While you can add slack variables to the left-hand side (and it amounts to “advantage” in RL), it is less direct than the occupancy form; with occupancy you get a clearer formulation.</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lang="en-US" dirty="0"/>
          </a:p>
        </p:txBody>
      </p:sp>
      <p:sp>
        <p:nvSpPr>
          <p:cNvPr id="637" name="Google Shape;637;gfa0f5b21c0_0_1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68243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24E7C6-269F-D07D-57E7-83AEA1861EE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4D4E0F1-EB6C-05A0-0F01-27E5EA7922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F6D7460-27E2-7A6F-277F-5E6A3FEFACE8}"/>
              </a:ext>
            </a:extLst>
          </p:cNvPr>
          <p:cNvSpPr>
            <a:spLocks noGrp="1"/>
          </p:cNvSpPr>
          <p:nvPr>
            <p:ph type="dt" sz="half" idx="10"/>
          </p:nvPr>
        </p:nvSpPr>
        <p:spPr/>
        <p:txBody>
          <a:bodyPr/>
          <a:lstStyle/>
          <a:p>
            <a:fld id="{A0B20078-0D2D-49EA-B087-51EBAFBD64AD}" type="datetime1">
              <a:rPr lang="zh-CN" altLang="en-US" smtClean="0"/>
              <a:t>2023/6/18</a:t>
            </a:fld>
            <a:endParaRPr lang="zh-CN" altLang="en-US"/>
          </a:p>
        </p:txBody>
      </p:sp>
      <p:sp>
        <p:nvSpPr>
          <p:cNvPr id="5" name="页脚占位符 4">
            <a:extLst>
              <a:ext uri="{FF2B5EF4-FFF2-40B4-BE49-F238E27FC236}">
                <a16:creationId xmlns:a16="http://schemas.microsoft.com/office/drawing/2014/main" id="{F2F2B9BA-549F-3944-CEB4-326FC9F3CA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FB720B-CD5A-CD0C-AE36-DF49C96F95B4}"/>
              </a:ext>
            </a:extLst>
          </p:cNvPr>
          <p:cNvSpPr>
            <a:spLocks noGrp="1"/>
          </p:cNvSpPr>
          <p:nvPr>
            <p:ph type="sldNum" sz="quarter" idx="12"/>
          </p:nvPr>
        </p:nvSpPr>
        <p:spPr/>
        <p:txBody>
          <a:bodyPr/>
          <a:lstStyle/>
          <a:p>
            <a:fld id="{B59DCA96-FD56-4E12-9EA9-51269A4F707E}" type="slidenum">
              <a:rPr lang="zh-CN" altLang="en-US" smtClean="0"/>
              <a:t>‹#›</a:t>
            </a:fld>
            <a:endParaRPr lang="zh-CN" altLang="en-US"/>
          </a:p>
        </p:txBody>
      </p:sp>
    </p:spTree>
    <p:extLst>
      <p:ext uri="{BB962C8B-B14F-4D97-AF65-F5344CB8AC3E}">
        <p14:creationId xmlns:p14="http://schemas.microsoft.com/office/powerpoint/2010/main" val="3982553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70C3B-400F-28AC-70CC-2792324223C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8E04123-7979-9C8A-7BD6-3F87F47ED87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4FA96D5-5AFE-68B9-ED22-5B774032F4DA}"/>
              </a:ext>
            </a:extLst>
          </p:cNvPr>
          <p:cNvSpPr>
            <a:spLocks noGrp="1"/>
          </p:cNvSpPr>
          <p:nvPr>
            <p:ph type="dt" sz="half" idx="10"/>
          </p:nvPr>
        </p:nvSpPr>
        <p:spPr/>
        <p:txBody>
          <a:bodyPr/>
          <a:lstStyle/>
          <a:p>
            <a:fld id="{E030F037-DF0D-4DA6-905B-2EB772D97B62}" type="datetime1">
              <a:rPr lang="zh-CN" altLang="en-US" smtClean="0"/>
              <a:t>2023/6/18</a:t>
            </a:fld>
            <a:endParaRPr lang="zh-CN" altLang="en-US"/>
          </a:p>
        </p:txBody>
      </p:sp>
      <p:sp>
        <p:nvSpPr>
          <p:cNvPr id="5" name="页脚占位符 4">
            <a:extLst>
              <a:ext uri="{FF2B5EF4-FFF2-40B4-BE49-F238E27FC236}">
                <a16:creationId xmlns:a16="http://schemas.microsoft.com/office/drawing/2014/main" id="{7B772A11-F809-2FED-F995-FE323C7053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2C6FEE-B60A-67A6-8B91-EB5EDED6269F}"/>
              </a:ext>
            </a:extLst>
          </p:cNvPr>
          <p:cNvSpPr>
            <a:spLocks noGrp="1"/>
          </p:cNvSpPr>
          <p:nvPr>
            <p:ph type="sldNum" sz="quarter" idx="12"/>
          </p:nvPr>
        </p:nvSpPr>
        <p:spPr/>
        <p:txBody>
          <a:bodyPr/>
          <a:lstStyle/>
          <a:p>
            <a:fld id="{B59DCA96-FD56-4E12-9EA9-51269A4F707E}" type="slidenum">
              <a:rPr lang="zh-CN" altLang="en-US" smtClean="0"/>
              <a:t>‹#›</a:t>
            </a:fld>
            <a:endParaRPr lang="zh-CN" altLang="en-US"/>
          </a:p>
        </p:txBody>
      </p:sp>
    </p:spTree>
    <p:extLst>
      <p:ext uri="{BB962C8B-B14F-4D97-AF65-F5344CB8AC3E}">
        <p14:creationId xmlns:p14="http://schemas.microsoft.com/office/powerpoint/2010/main" val="785920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02187C9-B8A2-8CF8-D8DE-18981CF39D3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CB4E154-D41F-FD5C-09BC-D898CD6C949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80AC62F-E214-4252-51A7-422D1EC3A550}"/>
              </a:ext>
            </a:extLst>
          </p:cNvPr>
          <p:cNvSpPr>
            <a:spLocks noGrp="1"/>
          </p:cNvSpPr>
          <p:nvPr>
            <p:ph type="dt" sz="half" idx="10"/>
          </p:nvPr>
        </p:nvSpPr>
        <p:spPr/>
        <p:txBody>
          <a:bodyPr/>
          <a:lstStyle/>
          <a:p>
            <a:fld id="{E9114E27-B1E5-41F1-8F45-2C61497E0FD1}" type="datetime1">
              <a:rPr lang="zh-CN" altLang="en-US" smtClean="0"/>
              <a:t>2023/6/18</a:t>
            </a:fld>
            <a:endParaRPr lang="zh-CN" altLang="en-US"/>
          </a:p>
        </p:txBody>
      </p:sp>
      <p:sp>
        <p:nvSpPr>
          <p:cNvPr id="5" name="页脚占位符 4">
            <a:extLst>
              <a:ext uri="{FF2B5EF4-FFF2-40B4-BE49-F238E27FC236}">
                <a16:creationId xmlns:a16="http://schemas.microsoft.com/office/drawing/2014/main" id="{DEC3887E-2B33-74D2-00AA-3EE7F1E430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3F3FE6-FFC0-E1DF-DC35-256F96BDD5B6}"/>
              </a:ext>
            </a:extLst>
          </p:cNvPr>
          <p:cNvSpPr>
            <a:spLocks noGrp="1"/>
          </p:cNvSpPr>
          <p:nvPr>
            <p:ph type="sldNum" sz="quarter" idx="12"/>
          </p:nvPr>
        </p:nvSpPr>
        <p:spPr/>
        <p:txBody>
          <a:bodyPr/>
          <a:lstStyle/>
          <a:p>
            <a:fld id="{B59DCA96-FD56-4E12-9EA9-51269A4F707E}" type="slidenum">
              <a:rPr lang="zh-CN" altLang="en-US" smtClean="0"/>
              <a:t>‹#›</a:t>
            </a:fld>
            <a:endParaRPr lang="zh-CN" altLang="en-US"/>
          </a:p>
        </p:txBody>
      </p:sp>
    </p:spTree>
    <p:extLst>
      <p:ext uri="{BB962C8B-B14F-4D97-AF65-F5344CB8AC3E}">
        <p14:creationId xmlns:p14="http://schemas.microsoft.com/office/powerpoint/2010/main" val="3441433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5FDA5B-9654-1CDF-E36F-901FE624465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A24BE0B-5846-48E8-C539-F6D3740C727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6E82CDE-0DCD-5080-D6A2-BDA3EE615B2A}"/>
              </a:ext>
            </a:extLst>
          </p:cNvPr>
          <p:cNvSpPr>
            <a:spLocks noGrp="1"/>
          </p:cNvSpPr>
          <p:nvPr>
            <p:ph type="dt" sz="half" idx="10"/>
          </p:nvPr>
        </p:nvSpPr>
        <p:spPr/>
        <p:txBody>
          <a:bodyPr/>
          <a:lstStyle/>
          <a:p>
            <a:fld id="{B36426DF-6272-4091-B72A-1F1564E5A55B}" type="datetime1">
              <a:rPr lang="zh-CN" altLang="en-US" smtClean="0"/>
              <a:t>2023/6/18</a:t>
            </a:fld>
            <a:endParaRPr lang="zh-CN" altLang="en-US"/>
          </a:p>
        </p:txBody>
      </p:sp>
      <p:sp>
        <p:nvSpPr>
          <p:cNvPr id="5" name="页脚占位符 4">
            <a:extLst>
              <a:ext uri="{FF2B5EF4-FFF2-40B4-BE49-F238E27FC236}">
                <a16:creationId xmlns:a16="http://schemas.microsoft.com/office/drawing/2014/main" id="{EADCC4EF-9422-E827-2426-B850EFB59D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7E43F1-F0EC-ABAA-D5C1-60459E0ECF53}"/>
              </a:ext>
            </a:extLst>
          </p:cNvPr>
          <p:cNvSpPr>
            <a:spLocks noGrp="1"/>
          </p:cNvSpPr>
          <p:nvPr>
            <p:ph type="sldNum" sz="quarter" idx="12"/>
          </p:nvPr>
        </p:nvSpPr>
        <p:spPr>
          <a:xfrm>
            <a:off x="9448800" y="6492875"/>
            <a:ext cx="2743200" cy="365125"/>
          </a:xfrm>
        </p:spPr>
        <p:txBody>
          <a:bodyPr/>
          <a:lstStyle/>
          <a:p>
            <a:fld id="{B59DCA96-FD56-4E12-9EA9-51269A4F707E}" type="slidenum">
              <a:rPr lang="zh-CN" altLang="en-US" smtClean="0"/>
              <a:t>‹#›</a:t>
            </a:fld>
            <a:endParaRPr lang="zh-CN" altLang="en-US"/>
          </a:p>
        </p:txBody>
      </p:sp>
    </p:spTree>
    <p:extLst>
      <p:ext uri="{BB962C8B-B14F-4D97-AF65-F5344CB8AC3E}">
        <p14:creationId xmlns:p14="http://schemas.microsoft.com/office/powerpoint/2010/main" val="1857196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1BBB67-9623-E229-B254-C464292E2C9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470B844-3171-1F10-44EB-6328E33E8C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F7D40E2-D0EB-7129-98DE-C946C7854356}"/>
              </a:ext>
            </a:extLst>
          </p:cNvPr>
          <p:cNvSpPr>
            <a:spLocks noGrp="1"/>
          </p:cNvSpPr>
          <p:nvPr>
            <p:ph type="dt" sz="half" idx="10"/>
          </p:nvPr>
        </p:nvSpPr>
        <p:spPr/>
        <p:txBody>
          <a:bodyPr/>
          <a:lstStyle/>
          <a:p>
            <a:fld id="{ECEF4E82-565D-48DA-8964-B04741684F3E}" type="datetime1">
              <a:rPr lang="zh-CN" altLang="en-US" smtClean="0"/>
              <a:t>2023/6/18</a:t>
            </a:fld>
            <a:endParaRPr lang="zh-CN" altLang="en-US"/>
          </a:p>
        </p:txBody>
      </p:sp>
      <p:sp>
        <p:nvSpPr>
          <p:cNvPr id="5" name="页脚占位符 4">
            <a:extLst>
              <a:ext uri="{FF2B5EF4-FFF2-40B4-BE49-F238E27FC236}">
                <a16:creationId xmlns:a16="http://schemas.microsoft.com/office/drawing/2014/main" id="{8305C18F-7D96-60EA-5A67-BF13374854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7B907E-8494-CA28-1814-822F31B520E5}"/>
              </a:ext>
            </a:extLst>
          </p:cNvPr>
          <p:cNvSpPr>
            <a:spLocks noGrp="1"/>
          </p:cNvSpPr>
          <p:nvPr>
            <p:ph type="sldNum" sz="quarter" idx="12"/>
          </p:nvPr>
        </p:nvSpPr>
        <p:spPr/>
        <p:txBody>
          <a:bodyPr/>
          <a:lstStyle/>
          <a:p>
            <a:fld id="{B59DCA96-FD56-4E12-9EA9-51269A4F707E}" type="slidenum">
              <a:rPr lang="zh-CN" altLang="en-US" smtClean="0"/>
              <a:t>‹#›</a:t>
            </a:fld>
            <a:endParaRPr lang="zh-CN" altLang="en-US"/>
          </a:p>
        </p:txBody>
      </p:sp>
    </p:spTree>
    <p:extLst>
      <p:ext uri="{BB962C8B-B14F-4D97-AF65-F5344CB8AC3E}">
        <p14:creationId xmlns:p14="http://schemas.microsoft.com/office/powerpoint/2010/main" val="2376740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0F8FBC-8043-F77C-9F52-4546C5AE6EB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AA99E42-3D5F-D646-C35F-02934EA7C1E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993CF0B-6136-543B-DD0E-EDF60D33437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0D95BB4-348C-E425-5763-300881ABC387}"/>
              </a:ext>
            </a:extLst>
          </p:cNvPr>
          <p:cNvSpPr>
            <a:spLocks noGrp="1"/>
          </p:cNvSpPr>
          <p:nvPr>
            <p:ph type="dt" sz="half" idx="10"/>
          </p:nvPr>
        </p:nvSpPr>
        <p:spPr/>
        <p:txBody>
          <a:bodyPr/>
          <a:lstStyle/>
          <a:p>
            <a:fld id="{5888BF5B-A008-4786-B191-CE7457094C3B}" type="datetime1">
              <a:rPr lang="zh-CN" altLang="en-US" smtClean="0"/>
              <a:t>2023/6/18</a:t>
            </a:fld>
            <a:endParaRPr lang="zh-CN" altLang="en-US"/>
          </a:p>
        </p:txBody>
      </p:sp>
      <p:sp>
        <p:nvSpPr>
          <p:cNvPr id="6" name="页脚占位符 5">
            <a:extLst>
              <a:ext uri="{FF2B5EF4-FFF2-40B4-BE49-F238E27FC236}">
                <a16:creationId xmlns:a16="http://schemas.microsoft.com/office/drawing/2014/main" id="{FCF9FF73-804E-4EEC-0B13-933D7D10CE2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AD454A9-D6A5-B20B-2729-B983610ED1C2}"/>
              </a:ext>
            </a:extLst>
          </p:cNvPr>
          <p:cNvSpPr>
            <a:spLocks noGrp="1"/>
          </p:cNvSpPr>
          <p:nvPr>
            <p:ph type="sldNum" sz="quarter" idx="12"/>
          </p:nvPr>
        </p:nvSpPr>
        <p:spPr/>
        <p:txBody>
          <a:bodyPr/>
          <a:lstStyle/>
          <a:p>
            <a:fld id="{B59DCA96-FD56-4E12-9EA9-51269A4F707E}" type="slidenum">
              <a:rPr lang="zh-CN" altLang="en-US" smtClean="0"/>
              <a:t>‹#›</a:t>
            </a:fld>
            <a:endParaRPr lang="zh-CN" altLang="en-US"/>
          </a:p>
        </p:txBody>
      </p:sp>
    </p:spTree>
    <p:extLst>
      <p:ext uri="{BB962C8B-B14F-4D97-AF65-F5344CB8AC3E}">
        <p14:creationId xmlns:p14="http://schemas.microsoft.com/office/powerpoint/2010/main" val="1404929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D00A96-4EE3-C57C-C086-E3F69CF3A1C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1A1C4BA-5B4D-F8EC-AC47-47BA088C85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A220AC2-23B9-2174-580C-9C92A165910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EF5D838-F100-8BBC-382A-FDDC7F21AF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93B6555-434C-E8FC-4699-A0F4C616FA7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0705CE3-1255-685C-B9A5-12B5259F18EA}"/>
              </a:ext>
            </a:extLst>
          </p:cNvPr>
          <p:cNvSpPr>
            <a:spLocks noGrp="1"/>
          </p:cNvSpPr>
          <p:nvPr>
            <p:ph type="dt" sz="half" idx="10"/>
          </p:nvPr>
        </p:nvSpPr>
        <p:spPr/>
        <p:txBody>
          <a:bodyPr/>
          <a:lstStyle/>
          <a:p>
            <a:fld id="{66D268AF-D0DA-49E7-A5BA-1983418928A4}" type="datetime1">
              <a:rPr lang="zh-CN" altLang="en-US" smtClean="0"/>
              <a:t>2023/6/18</a:t>
            </a:fld>
            <a:endParaRPr lang="zh-CN" altLang="en-US"/>
          </a:p>
        </p:txBody>
      </p:sp>
      <p:sp>
        <p:nvSpPr>
          <p:cNvPr id="8" name="页脚占位符 7">
            <a:extLst>
              <a:ext uri="{FF2B5EF4-FFF2-40B4-BE49-F238E27FC236}">
                <a16:creationId xmlns:a16="http://schemas.microsoft.com/office/drawing/2014/main" id="{B836FE86-F9AE-95CA-B706-75155DF239E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BF89E12-EE9C-2002-C5E8-FAB0850E76B2}"/>
              </a:ext>
            </a:extLst>
          </p:cNvPr>
          <p:cNvSpPr>
            <a:spLocks noGrp="1"/>
          </p:cNvSpPr>
          <p:nvPr>
            <p:ph type="sldNum" sz="quarter" idx="12"/>
          </p:nvPr>
        </p:nvSpPr>
        <p:spPr/>
        <p:txBody>
          <a:bodyPr/>
          <a:lstStyle/>
          <a:p>
            <a:fld id="{B59DCA96-FD56-4E12-9EA9-51269A4F707E}" type="slidenum">
              <a:rPr lang="zh-CN" altLang="en-US" smtClean="0"/>
              <a:t>‹#›</a:t>
            </a:fld>
            <a:endParaRPr lang="zh-CN" altLang="en-US"/>
          </a:p>
        </p:txBody>
      </p:sp>
    </p:spTree>
    <p:extLst>
      <p:ext uri="{BB962C8B-B14F-4D97-AF65-F5344CB8AC3E}">
        <p14:creationId xmlns:p14="http://schemas.microsoft.com/office/powerpoint/2010/main" val="3017798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8E3FC6-B8E2-9C43-0F75-0EC78F623E0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C0C1B5A-A88E-4502-6A0C-0F560A4678D2}"/>
              </a:ext>
            </a:extLst>
          </p:cNvPr>
          <p:cNvSpPr>
            <a:spLocks noGrp="1"/>
          </p:cNvSpPr>
          <p:nvPr>
            <p:ph type="dt" sz="half" idx="10"/>
          </p:nvPr>
        </p:nvSpPr>
        <p:spPr/>
        <p:txBody>
          <a:bodyPr/>
          <a:lstStyle/>
          <a:p>
            <a:fld id="{489D04C0-6059-4394-9C50-70B5CF764203}" type="datetime1">
              <a:rPr lang="zh-CN" altLang="en-US" smtClean="0"/>
              <a:t>2023/6/18</a:t>
            </a:fld>
            <a:endParaRPr lang="zh-CN" altLang="en-US"/>
          </a:p>
        </p:txBody>
      </p:sp>
      <p:sp>
        <p:nvSpPr>
          <p:cNvPr id="4" name="页脚占位符 3">
            <a:extLst>
              <a:ext uri="{FF2B5EF4-FFF2-40B4-BE49-F238E27FC236}">
                <a16:creationId xmlns:a16="http://schemas.microsoft.com/office/drawing/2014/main" id="{99292632-1654-10B8-93B1-E91B4CEF6BC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0E61C06-00F5-0286-0195-37FB8FDFD2FA}"/>
              </a:ext>
            </a:extLst>
          </p:cNvPr>
          <p:cNvSpPr>
            <a:spLocks noGrp="1"/>
          </p:cNvSpPr>
          <p:nvPr>
            <p:ph type="sldNum" sz="quarter" idx="12"/>
          </p:nvPr>
        </p:nvSpPr>
        <p:spPr/>
        <p:txBody>
          <a:bodyPr/>
          <a:lstStyle/>
          <a:p>
            <a:fld id="{B59DCA96-FD56-4E12-9EA9-51269A4F707E}" type="slidenum">
              <a:rPr lang="zh-CN" altLang="en-US" smtClean="0"/>
              <a:t>‹#›</a:t>
            </a:fld>
            <a:endParaRPr lang="zh-CN" altLang="en-US"/>
          </a:p>
        </p:txBody>
      </p:sp>
    </p:spTree>
    <p:extLst>
      <p:ext uri="{BB962C8B-B14F-4D97-AF65-F5344CB8AC3E}">
        <p14:creationId xmlns:p14="http://schemas.microsoft.com/office/powerpoint/2010/main" val="1240670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0443CDB-95E5-EBFA-7246-3331D00447E5}"/>
              </a:ext>
            </a:extLst>
          </p:cNvPr>
          <p:cNvSpPr>
            <a:spLocks noGrp="1"/>
          </p:cNvSpPr>
          <p:nvPr>
            <p:ph type="dt" sz="half" idx="10"/>
          </p:nvPr>
        </p:nvSpPr>
        <p:spPr/>
        <p:txBody>
          <a:bodyPr/>
          <a:lstStyle/>
          <a:p>
            <a:fld id="{8E6737E1-E365-471C-90D0-BB5F64008734}" type="datetime1">
              <a:rPr lang="zh-CN" altLang="en-US" smtClean="0"/>
              <a:t>2023/6/18</a:t>
            </a:fld>
            <a:endParaRPr lang="zh-CN" altLang="en-US"/>
          </a:p>
        </p:txBody>
      </p:sp>
      <p:sp>
        <p:nvSpPr>
          <p:cNvPr id="3" name="页脚占位符 2">
            <a:extLst>
              <a:ext uri="{FF2B5EF4-FFF2-40B4-BE49-F238E27FC236}">
                <a16:creationId xmlns:a16="http://schemas.microsoft.com/office/drawing/2014/main" id="{9F2762B2-F64C-0862-1F0D-67B0729FECD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92EF945-1AFF-F9B3-92AF-E78E5AF38703}"/>
              </a:ext>
            </a:extLst>
          </p:cNvPr>
          <p:cNvSpPr>
            <a:spLocks noGrp="1"/>
          </p:cNvSpPr>
          <p:nvPr>
            <p:ph type="sldNum" sz="quarter" idx="12"/>
          </p:nvPr>
        </p:nvSpPr>
        <p:spPr/>
        <p:txBody>
          <a:bodyPr/>
          <a:lstStyle/>
          <a:p>
            <a:fld id="{B59DCA96-FD56-4E12-9EA9-51269A4F707E}" type="slidenum">
              <a:rPr lang="zh-CN" altLang="en-US" smtClean="0"/>
              <a:t>‹#›</a:t>
            </a:fld>
            <a:endParaRPr lang="zh-CN" altLang="en-US"/>
          </a:p>
        </p:txBody>
      </p:sp>
    </p:spTree>
    <p:extLst>
      <p:ext uri="{BB962C8B-B14F-4D97-AF65-F5344CB8AC3E}">
        <p14:creationId xmlns:p14="http://schemas.microsoft.com/office/powerpoint/2010/main" val="3064446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A500AA-3FDA-0BCC-983C-CDC925532E9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AB2EAEF-3BF3-8A13-D865-50A0F1C119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D23FFFC-EB8D-A40C-6637-1CEC5963A3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A479BAD-F621-55F1-A31F-7E4EEB75F29B}"/>
              </a:ext>
            </a:extLst>
          </p:cNvPr>
          <p:cNvSpPr>
            <a:spLocks noGrp="1"/>
          </p:cNvSpPr>
          <p:nvPr>
            <p:ph type="dt" sz="half" idx="10"/>
          </p:nvPr>
        </p:nvSpPr>
        <p:spPr/>
        <p:txBody>
          <a:bodyPr/>
          <a:lstStyle/>
          <a:p>
            <a:fld id="{98A016AD-79A3-4FED-B7CA-3C37D2727FB5}" type="datetime1">
              <a:rPr lang="zh-CN" altLang="en-US" smtClean="0"/>
              <a:t>2023/6/18</a:t>
            </a:fld>
            <a:endParaRPr lang="zh-CN" altLang="en-US"/>
          </a:p>
        </p:txBody>
      </p:sp>
      <p:sp>
        <p:nvSpPr>
          <p:cNvPr id="6" name="页脚占位符 5">
            <a:extLst>
              <a:ext uri="{FF2B5EF4-FFF2-40B4-BE49-F238E27FC236}">
                <a16:creationId xmlns:a16="http://schemas.microsoft.com/office/drawing/2014/main" id="{75435443-191B-BD63-6CD2-ED1500A3F20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09DEB1-7831-96E9-2D47-3295A1641127}"/>
              </a:ext>
            </a:extLst>
          </p:cNvPr>
          <p:cNvSpPr>
            <a:spLocks noGrp="1"/>
          </p:cNvSpPr>
          <p:nvPr>
            <p:ph type="sldNum" sz="quarter" idx="12"/>
          </p:nvPr>
        </p:nvSpPr>
        <p:spPr/>
        <p:txBody>
          <a:bodyPr/>
          <a:lstStyle/>
          <a:p>
            <a:fld id="{B59DCA96-FD56-4E12-9EA9-51269A4F707E}" type="slidenum">
              <a:rPr lang="zh-CN" altLang="en-US" smtClean="0"/>
              <a:t>‹#›</a:t>
            </a:fld>
            <a:endParaRPr lang="zh-CN" altLang="en-US"/>
          </a:p>
        </p:txBody>
      </p:sp>
    </p:spTree>
    <p:extLst>
      <p:ext uri="{BB962C8B-B14F-4D97-AF65-F5344CB8AC3E}">
        <p14:creationId xmlns:p14="http://schemas.microsoft.com/office/powerpoint/2010/main" val="2111774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1D3D6E-8737-82B3-A38F-389D706FD5A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FEA9E58-5B58-CF6E-3C40-6F95CCA719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4770C0D-E9EE-347C-5E69-EB5D8185AB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679F343-1935-60DD-94F6-79532C298DF6}"/>
              </a:ext>
            </a:extLst>
          </p:cNvPr>
          <p:cNvSpPr>
            <a:spLocks noGrp="1"/>
          </p:cNvSpPr>
          <p:nvPr>
            <p:ph type="dt" sz="half" idx="10"/>
          </p:nvPr>
        </p:nvSpPr>
        <p:spPr/>
        <p:txBody>
          <a:bodyPr/>
          <a:lstStyle/>
          <a:p>
            <a:fld id="{20B3545C-2ED8-443D-A62D-5014058E14AA}" type="datetime1">
              <a:rPr lang="zh-CN" altLang="en-US" smtClean="0"/>
              <a:t>2023/6/18</a:t>
            </a:fld>
            <a:endParaRPr lang="zh-CN" altLang="en-US"/>
          </a:p>
        </p:txBody>
      </p:sp>
      <p:sp>
        <p:nvSpPr>
          <p:cNvPr id="6" name="页脚占位符 5">
            <a:extLst>
              <a:ext uri="{FF2B5EF4-FFF2-40B4-BE49-F238E27FC236}">
                <a16:creationId xmlns:a16="http://schemas.microsoft.com/office/drawing/2014/main" id="{A7B63A53-F427-993B-84DB-C0B6E43BED8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49A5A7D-90AB-BA17-50B8-4E9A3CBB13A9}"/>
              </a:ext>
            </a:extLst>
          </p:cNvPr>
          <p:cNvSpPr>
            <a:spLocks noGrp="1"/>
          </p:cNvSpPr>
          <p:nvPr>
            <p:ph type="sldNum" sz="quarter" idx="12"/>
          </p:nvPr>
        </p:nvSpPr>
        <p:spPr/>
        <p:txBody>
          <a:bodyPr/>
          <a:lstStyle/>
          <a:p>
            <a:fld id="{B59DCA96-FD56-4E12-9EA9-51269A4F707E}" type="slidenum">
              <a:rPr lang="zh-CN" altLang="en-US" smtClean="0"/>
              <a:t>‹#›</a:t>
            </a:fld>
            <a:endParaRPr lang="zh-CN" altLang="en-US"/>
          </a:p>
        </p:txBody>
      </p:sp>
    </p:spTree>
    <p:extLst>
      <p:ext uri="{BB962C8B-B14F-4D97-AF65-F5344CB8AC3E}">
        <p14:creationId xmlns:p14="http://schemas.microsoft.com/office/powerpoint/2010/main" val="2565833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F0219B3-9911-7FFF-0DB8-7C696BC558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FD3F83E-F544-23AF-68CE-B9EABE24D6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1FC642-ABE5-8357-D12B-6A11562BE8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1AF99B-DA9C-4713-B5F8-860DEFDE7ACF}" type="datetime1">
              <a:rPr lang="zh-CN" altLang="en-US" smtClean="0"/>
              <a:t>2023/6/18</a:t>
            </a:fld>
            <a:endParaRPr lang="zh-CN" altLang="en-US"/>
          </a:p>
        </p:txBody>
      </p:sp>
      <p:sp>
        <p:nvSpPr>
          <p:cNvPr id="5" name="页脚占位符 4">
            <a:extLst>
              <a:ext uri="{FF2B5EF4-FFF2-40B4-BE49-F238E27FC236}">
                <a16:creationId xmlns:a16="http://schemas.microsoft.com/office/drawing/2014/main" id="{BDF1071F-4C83-BC05-646B-BE8007FFA0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DBFE38C-0DA3-7EDD-3985-5F0333DD7044}"/>
              </a:ext>
            </a:extLst>
          </p:cNvPr>
          <p:cNvSpPr>
            <a:spLocks noGrp="1"/>
          </p:cNvSpPr>
          <p:nvPr>
            <p:ph type="sldNum" sz="quarter" idx="4"/>
          </p:nvPr>
        </p:nvSpPr>
        <p:spPr>
          <a:xfrm>
            <a:off x="8783320" y="64071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9DCA96-FD56-4E12-9EA9-51269A4F707E}" type="slidenum">
              <a:rPr lang="zh-CN" altLang="en-US" smtClean="0"/>
              <a:t>‹#›</a:t>
            </a:fld>
            <a:endParaRPr lang="zh-CN" altLang="en-US"/>
          </a:p>
        </p:txBody>
      </p:sp>
    </p:spTree>
    <p:extLst>
      <p:ext uri="{BB962C8B-B14F-4D97-AF65-F5344CB8AC3E}">
        <p14:creationId xmlns:p14="http://schemas.microsoft.com/office/powerpoint/2010/main" val="2310489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1.png"/><Relationship Id="rId9"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8" Type="http://schemas.openxmlformats.org/officeDocument/2006/relationships/image" Target="../media/image44.jpeg"/><Relationship Id="rId3" Type="http://schemas.openxmlformats.org/officeDocument/2006/relationships/image" Target="../media/image40.png"/><Relationship Id="rId7"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15.png"/><Relationship Id="rId5" Type="http://schemas.openxmlformats.org/officeDocument/2006/relationships/image" Target="../media/image11.png"/><Relationship Id="rId10" Type="http://schemas.openxmlformats.org/officeDocument/2006/relationships/image" Target="../media/image14.png"/><Relationship Id="rId4" Type="http://schemas.openxmlformats.org/officeDocument/2006/relationships/image" Target="../media/image1.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2.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gfa0f5b21c0_0_160"/>
          <p:cNvSpPr txBox="1">
            <a:spLocks noGrp="1"/>
          </p:cNvSpPr>
          <p:nvPr>
            <p:ph type="body" idx="1"/>
          </p:nvPr>
        </p:nvSpPr>
        <p:spPr>
          <a:xfrm>
            <a:off x="376809" y="1334279"/>
            <a:ext cx="11177400" cy="4821000"/>
          </a:xfrm>
          <a:prstGeom prst="rect">
            <a:avLst/>
          </a:prstGeom>
          <a:noFill/>
          <a:ln>
            <a:noFill/>
          </a:ln>
        </p:spPr>
        <p:txBody>
          <a:bodyPr spcFirstLastPara="1" wrap="square" lIns="91425" tIns="45700" rIns="91425" bIns="45700" anchor="t" anchorCtr="0">
            <a:noAutofit/>
          </a:bodyPr>
          <a:lstStyle/>
          <a:p>
            <a:r>
              <a:rPr lang="en-US" altLang="zh-CN" sz="2400" dirty="0">
                <a:latin typeface="Arial" panose="020B0604020202020204" pitchFamily="34" charset="0"/>
                <a:cs typeface="Arial" panose="020B0604020202020204" pitchFamily="34" charset="0"/>
              </a:rPr>
              <a:t>Review </a:t>
            </a:r>
            <a:r>
              <a:rPr lang="en-US" altLang="zh-CN" sz="2400" dirty="0" err="1">
                <a:latin typeface="Arial" panose="020B0604020202020204" pitchFamily="34" charset="0"/>
                <a:cs typeface="Arial" panose="020B0604020202020204" pitchFamily="34" charset="0"/>
              </a:rPr>
              <a:t>NeurIPS</a:t>
            </a:r>
            <a:r>
              <a:rPr lang="en-US" altLang="zh-CN" sz="2400" dirty="0">
                <a:latin typeface="Arial" panose="020B0604020202020204" pitchFamily="34" charset="0"/>
                <a:cs typeface="Arial" panose="020B0604020202020204" pitchFamily="34" charset="0"/>
              </a:rPr>
              <a:t> papers</a:t>
            </a:r>
            <a:endParaRPr lang="en-US" altLang="zh-CN" sz="2400" dirty="0">
              <a:latin typeface="Arial"/>
              <a:cs typeface="Arial"/>
              <a:sym typeface="Arial"/>
            </a:endParaRPr>
          </a:p>
          <a:p>
            <a:r>
              <a:rPr lang="en-US" sz="2400" dirty="0">
                <a:latin typeface="Arial"/>
                <a:ea typeface="Arial"/>
                <a:cs typeface="Arial"/>
                <a:sym typeface="Arial"/>
              </a:rPr>
              <a:t>develop parallelized version of the first PhD project</a:t>
            </a:r>
          </a:p>
          <a:p>
            <a:r>
              <a:rPr lang="en-US" sz="2400" dirty="0">
                <a:latin typeface="Arial"/>
                <a:ea typeface="Arial"/>
                <a:cs typeface="Arial"/>
                <a:sym typeface="Arial"/>
              </a:rPr>
              <a:t>Read papers on LLM and decision transformers</a:t>
            </a:r>
          </a:p>
          <a:p>
            <a:r>
              <a:rPr lang="en-US" sz="2400" dirty="0">
                <a:latin typeface="Arial"/>
                <a:ea typeface="Arial"/>
                <a:cs typeface="Arial"/>
                <a:sym typeface="Arial"/>
              </a:rPr>
              <a:t>Making slides for multiple presentations</a:t>
            </a:r>
          </a:p>
          <a:p>
            <a:pPr marL="0" lvl="0" indent="0" algn="r" rtl="0">
              <a:lnSpc>
                <a:spcPct val="100000"/>
              </a:lnSpc>
              <a:spcBef>
                <a:spcPts val="0"/>
              </a:spcBef>
              <a:spcAft>
                <a:spcPts val="0"/>
              </a:spcAft>
              <a:buSzPts val="2000"/>
              <a:buNone/>
            </a:pPr>
            <a:endParaRPr lang="en-US" sz="1800" dirty="0">
              <a:solidFill>
                <a:schemeClr val="dk1"/>
              </a:solidFill>
              <a:latin typeface="Arial"/>
              <a:ea typeface="Arial"/>
              <a:cs typeface="Arial"/>
              <a:sym typeface="Arial"/>
            </a:endParaRPr>
          </a:p>
        </p:txBody>
      </p:sp>
      <p:sp>
        <p:nvSpPr>
          <p:cNvPr id="640" name="Google Shape;640;gfa0f5b21c0_0_160"/>
          <p:cNvSpPr/>
          <p:nvPr/>
        </p:nvSpPr>
        <p:spPr>
          <a:xfrm rot="10800000" flipH="1">
            <a:off x="0" y="6437100"/>
            <a:ext cx="12192000" cy="420900"/>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641" name="Google Shape;641;gfa0f5b21c0_0_160"/>
          <p:cNvSpPr txBox="1"/>
          <p:nvPr/>
        </p:nvSpPr>
        <p:spPr>
          <a:xfrm>
            <a:off x="376807" y="6524381"/>
            <a:ext cx="79914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Department of Computer Science</a:t>
            </a:r>
            <a:endParaRPr sz="900" b="0" i="0" u="none" strike="noStrike" cap="none">
              <a:solidFill>
                <a:schemeClr val="lt1"/>
              </a:solidFill>
              <a:latin typeface="Arial"/>
              <a:ea typeface="Arial"/>
              <a:cs typeface="Arial"/>
              <a:sym typeface="Arial"/>
            </a:endParaRPr>
          </a:p>
        </p:txBody>
      </p:sp>
      <p:sp>
        <p:nvSpPr>
          <p:cNvPr id="642" name="Google Shape;642;gfa0f5b21c0_0_160"/>
          <p:cNvSpPr txBox="1"/>
          <p:nvPr/>
        </p:nvSpPr>
        <p:spPr>
          <a:xfrm>
            <a:off x="9335597" y="6524381"/>
            <a:ext cx="24735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GRAINGER COLLEGE OF ENGINEERING</a:t>
            </a:r>
            <a:endParaRPr sz="900" b="0" i="0" u="none" strike="noStrike" cap="none">
              <a:solidFill>
                <a:schemeClr val="lt1"/>
              </a:solidFill>
              <a:latin typeface="Arial"/>
              <a:ea typeface="Arial"/>
              <a:cs typeface="Arial"/>
              <a:sym typeface="Arial"/>
            </a:endParaRPr>
          </a:p>
        </p:txBody>
      </p:sp>
      <p:sp>
        <p:nvSpPr>
          <p:cNvPr id="643" name="Google Shape;643;gfa0f5b21c0_0_160"/>
          <p:cNvSpPr/>
          <p:nvPr/>
        </p:nvSpPr>
        <p:spPr>
          <a:xfrm rot="10800000" flipH="1">
            <a:off x="0" y="20"/>
            <a:ext cx="12192000" cy="86820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644" name="Google Shape;644;gfa0f5b21c0_0_160" descr="A close up of a logo&#10;&#10;Description automatically generated"/>
          <p:cNvPicPr preferRelativeResize="0"/>
          <p:nvPr/>
        </p:nvPicPr>
        <p:blipFill rotWithShape="1">
          <a:blip r:embed="rId3">
            <a:alphaModFix/>
          </a:blip>
          <a:srcRect/>
          <a:stretch/>
        </p:blipFill>
        <p:spPr>
          <a:xfrm>
            <a:off x="11554210" y="228014"/>
            <a:ext cx="277906" cy="401420"/>
          </a:xfrm>
          <a:prstGeom prst="rect">
            <a:avLst/>
          </a:prstGeom>
          <a:noFill/>
          <a:ln>
            <a:noFill/>
          </a:ln>
        </p:spPr>
      </p:pic>
      <p:sp>
        <p:nvSpPr>
          <p:cNvPr id="645" name="Google Shape;645;gfa0f5b21c0_0_160"/>
          <p:cNvSpPr txBox="1"/>
          <p:nvPr/>
        </p:nvSpPr>
        <p:spPr>
          <a:xfrm>
            <a:off x="376810" y="154173"/>
            <a:ext cx="1091010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altLang="zh-CN" sz="3200" dirty="0">
                <a:solidFill>
                  <a:schemeClr val="lt1"/>
                </a:solidFill>
                <a:latin typeface="Arial" panose="020B0604020202020204" pitchFamily="34" charset="0"/>
                <a:cs typeface="Arial" panose="020B0604020202020204" pitchFamily="34" charset="0"/>
              </a:rPr>
              <a:t>1-Slide Presentation</a:t>
            </a:r>
            <a:endParaRPr lang="en-US" altLang="zh-CN" sz="3200" b="0" i="0" u="none" strike="noStrike" cap="none" dirty="0">
              <a:solidFill>
                <a:schemeClr val="lt1"/>
              </a:solidFill>
              <a:latin typeface="Arial" panose="020B0604020202020204" pitchFamily="34" charset="0"/>
              <a:ea typeface="Arial"/>
              <a:cs typeface="Arial" panose="020B0604020202020204" pitchFamily="34" charset="0"/>
              <a:sym typeface="Arial"/>
            </a:endParaRPr>
          </a:p>
        </p:txBody>
      </p:sp>
      <p:sp>
        <p:nvSpPr>
          <p:cNvPr id="2" name="灯片编号占位符 1">
            <a:extLst>
              <a:ext uri="{FF2B5EF4-FFF2-40B4-BE49-F238E27FC236}">
                <a16:creationId xmlns:a16="http://schemas.microsoft.com/office/drawing/2014/main" id="{A10F8166-86A9-EA96-1992-27DB7262767B}"/>
              </a:ext>
            </a:extLst>
          </p:cNvPr>
          <p:cNvSpPr>
            <a:spLocks noGrp="1"/>
          </p:cNvSpPr>
          <p:nvPr>
            <p:ph type="sldNum" sz="quarter" idx="12"/>
          </p:nvPr>
        </p:nvSpPr>
        <p:spPr/>
        <p:txBody>
          <a:bodyPr/>
          <a:lstStyle/>
          <a:p>
            <a:fld id="{B59DCA96-FD56-4E12-9EA9-51269A4F707E}" type="slidenum">
              <a:rPr lang="zh-CN" altLang="en-US" smtClean="0">
                <a:solidFill>
                  <a:schemeClr val="tx1"/>
                </a:solidFill>
              </a:rPr>
              <a:t>1</a:t>
            </a:fld>
            <a:endParaRPr lang="zh-CN" altLang="en-US">
              <a:solidFill>
                <a:schemeClr val="tx1"/>
              </a:solidFill>
            </a:endParaRPr>
          </a:p>
        </p:txBody>
      </p:sp>
    </p:spTree>
    <p:extLst>
      <p:ext uri="{BB962C8B-B14F-4D97-AF65-F5344CB8AC3E}">
        <p14:creationId xmlns:p14="http://schemas.microsoft.com/office/powerpoint/2010/main" val="557299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39" name="Google Shape;639;gfa0f5b21c0_0_160"/>
              <p:cNvSpPr txBox="1">
                <a:spLocks noGrp="1"/>
              </p:cNvSpPr>
              <p:nvPr>
                <p:ph type="body" idx="1"/>
              </p:nvPr>
            </p:nvSpPr>
            <p:spPr>
              <a:xfrm>
                <a:off x="376809" y="1334279"/>
                <a:ext cx="11177400" cy="4821000"/>
              </a:xfrm>
              <a:prstGeom prst="rect">
                <a:avLst/>
              </a:prstGeom>
              <a:noFill/>
              <a:ln>
                <a:noFill/>
              </a:ln>
            </p:spPr>
            <p:txBody>
              <a:bodyPr spcFirstLastPara="1" wrap="square" lIns="91425" tIns="45700" rIns="91425" bIns="45700" anchor="t" anchorCtr="0">
                <a:noAutofit/>
              </a:bodyPr>
              <a:lstStyle/>
              <a:p>
                <a:r>
                  <a:rPr lang="en-US" sz="2400" dirty="0">
                    <a:latin typeface="Arial" panose="020B0604020202020204" pitchFamily="34" charset="0"/>
                    <a:ea typeface="Arial"/>
                    <a:cs typeface="Arial" panose="020B0604020202020204" pitchFamily="34" charset="0"/>
                    <a:sym typeface="Arial"/>
                  </a:rPr>
                  <a:t>Monumental work of Inverse RL (IRL) in IL</a:t>
                </a:r>
              </a:p>
              <a:p>
                <a:pPr lvl="1"/>
                <a:r>
                  <a:rPr lang="en-US" sz="2000" dirty="0">
                    <a:latin typeface="Arial" panose="020B0604020202020204" pitchFamily="34" charset="0"/>
                    <a:ea typeface="Arial"/>
                    <a:cs typeface="Arial" panose="020B0604020202020204" pitchFamily="34" charset="0"/>
                    <a:sym typeface="Arial"/>
                  </a:rPr>
                  <a:t>a GAN that mimics agent’s state-action occupancy</a:t>
                </a:r>
              </a:p>
              <a:p>
                <a:pPr lvl="1"/>
                <a:r>
                  <a:rPr lang="en-US" altLang="zh-CN" sz="2000" dirty="0">
                    <a:latin typeface="Arial" panose="020B0604020202020204" pitchFamily="34" charset="0"/>
                    <a:ea typeface="Arial"/>
                    <a:cs typeface="Arial" panose="020B0604020202020204" pitchFamily="34" charset="0"/>
                    <a:sym typeface="Arial"/>
                  </a:rPr>
                  <a:t>Objective is </a:t>
                </a:r>
                <a14:m>
                  <m:oMath xmlns:m="http://schemas.openxmlformats.org/officeDocument/2006/math">
                    <m:limLow>
                      <m:limLowPr>
                        <m:ctrlPr>
                          <a:rPr lang="en-US" altLang="zh-CN" sz="2000" dirty="0" smtClean="0">
                            <a:solidFill>
                              <a:srgbClr val="FF0000"/>
                            </a:solidFill>
                            <a:latin typeface="Arial" panose="020B0604020202020204" pitchFamily="34" charset="0"/>
                            <a:ea typeface="Arial"/>
                            <a:cs typeface="Arial" panose="020B0604020202020204" pitchFamily="34" charset="0"/>
                            <a:sym typeface="Arial"/>
                          </a:rPr>
                        </m:ctrlPr>
                      </m:limLowPr>
                      <m:e>
                        <m:r>
                          <m:rPr>
                            <m:sty m:val="p"/>
                          </m:rPr>
                          <a:rPr lang="en-US" altLang="zh-CN" sz="2000" dirty="0">
                            <a:solidFill>
                              <a:srgbClr val="FF0000"/>
                            </a:solidFill>
                            <a:latin typeface="Arial" panose="020B0604020202020204" pitchFamily="34" charset="0"/>
                            <a:ea typeface="Arial"/>
                            <a:cs typeface="Arial" panose="020B0604020202020204" pitchFamily="34" charset="0"/>
                            <a:sym typeface="Arial"/>
                          </a:rPr>
                          <m:t>min</m:t>
                        </m:r>
                      </m:e>
                      <m:lim>
                        <m:r>
                          <a:rPr lang="en-US" altLang="zh-CN" sz="2000" dirty="0">
                            <a:solidFill>
                              <a:srgbClr val="FF0000"/>
                            </a:solidFill>
                            <a:latin typeface="Arial" panose="020B0604020202020204" pitchFamily="34" charset="0"/>
                            <a:ea typeface="Arial"/>
                            <a:cs typeface="Arial" panose="020B0604020202020204" pitchFamily="34" charset="0"/>
                            <a:sym typeface="Arial"/>
                          </a:rPr>
                          <m:t>𝜋</m:t>
                        </m:r>
                      </m:lim>
                    </m:limLow>
                    <m:r>
                      <a:rPr lang="en-US" altLang="zh-CN" sz="2000" dirty="0">
                        <a:solidFill>
                          <a:srgbClr val="FF0000"/>
                        </a:solidFill>
                        <a:latin typeface="Arial" panose="020B0604020202020204" pitchFamily="34" charset="0"/>
                        <a:ea typeface="Arial"/>
                        <a:cs typeface="Arial" panose="020B0604020202020204" pitchFamily="34" charset="0"/>
                        <a:sym typeface="Arial"/>
                      </a:rPr>
                      <m:t> </m:t>
                    </m:r>
                    <m:r>
                      <m:rPr>
                        <m:sty m:val="p"/>
                      </m:rPr>
                      <a:rPr lang="en-US" altLang="zh-CN" sz="2000" dirty="0">
                        <a:solidFill>
                          <a:srgbClr val="FF0000"/>
                        </a:solidFill>
                        <a:latin typeface="Arial" panose="020B0604020202020204" pitchFamily="34" charset="0"/>
                        <a:ea typeface="Arial"/>
                        <a:cs typeface="Arial" panose="020B0604020202020204" pitchFamily="34" charset="0"/>
                        <a:sym typeface="Arial"/>
                      </a:rPr>
                      <m:t>JS</m:t>
                    </m:r>
                    <m:d>
                      <m:dPr>
                        <m:ctrlPr>
                          <a:rPr lang="en-US" altLang="zh-CN" sz="2000">
                            <a:solidFill>
                              <a:srgbClr val="FF0000"/>
                            </a:solidFill>
                            <a:latin typeface="Arial" panose="020B0604020202020204" pitchFamily="34" charset="0"/>
                            <a:ea typeface="Arial"/>
                            <a:cs typeface="Arial" panose="020B0604020202020204" pitchFamily="34" charset="0"/>
                            <a:sym typeface="Arial"/>
                          </a:rPr>
                        </m:ctrlPr>
                      </m:dPr>
                      <m:e>
                        <m:sSup>
                          <m:sSupPr>
                            <m:ctrlPr>
                              <a:rPr lang="en-US" altLang="zh-CN" sz="2000">
                                <a:solidFill>
                                  <a:srgbClr val="FF0000"/>
                                </a:solidFill>
                                <a:latin typeface="Arial" panose="020B0604020202020204" pitchFamily="34" charset="0"/>
                                <a:ea typeface="Arial"/>
                                <a:cs typeface="Arial" panose="020B0604020202020204" pitchFamily="34" charset="0"/>
                                <a:sym typeface="Arial"/>
                              </a:rPr>
                            </m:ctrlPr>
                          </m:sSupPr>
                          <m:e>
                            <m:r>
                              <a:rPr lang="en-US" altLang="zh-CN" sz="2000">
                                <a:solidFill>
                                  <a:srgbClr val="FF0000"/>
                                </a:solidFill>
                                <a:latin typeface="Arial" panose="020B0604020202020204" pitchFamily="34" charset="0"/>
                                <a:ea typeface="Arial"/>
                                <a:cs typeface="Arial" panose="020B0604020202020204" pitchFamily="34" charset="0"/>
                                <a:sym typeface="Arial"/>
                              </a:rPr>
                              <m:t>𝑑</m:t>
                            </m:r>
                          </m:e>
                          <m:sup>
                            <m:r>
                              <a:rPr lang="en-US" altLang="zh-CN" sz="2000">
                                <a:solidFill>
                                  <a:srgbClr val="FF0000"/>
                                </a:solidFill>
                                <a:latin typeface="Arial" panose="020B0604020202020204" pitchFamily="34" charset="0"/>
                                <a:ea typeface="Arial"/>
                                <a:cs typeface="Arial" panose="020B0604020202020204" pitchFamily="34" charset="0"/>
                                <a:sym typeface="Arial"/>
                              </a:rPr>
                              <m:t>𝜋</m:t>
                            </m:r>
                          </m:sup>
                        </m:sSup>
                        <m:r>
                          <m:rPr>
                            <m:lit/>
                          </m:rPr>
                          <a:rPr lang="en-US" altLang="zh-CN" sz="2000">
                            <a:solidFill>
                              <a:srgbClr val="FF0000"/>
                            </a:solidFill>
                            <a:latin typeface="Arial" panose="020B0604020202020204" pitchFamily="34" charset="0"/>
                            <a:ea typeface="Arial"/>
                            <a:cs typeface="Arial" panose="020B0604020202020204" pitchFamily="34" charset="0"/>
                            <a:sym typeface="Arial"/>
                          </a:rPr>
                          <m:t>||</m:t>
                        </m:r>
                        <m:sSup>
                          <m:sSupPr>
                            <m:ctrlPr>
                              <a:rPr lang="en-US" altLang="zh-CN" sz="2000">
                                <a:solidFill>
                                  <a:srgbClr val="FF0000"/>
                                </a:solidFill>
                                <a:latin typeface="Arial" panose="020B0604020202020204" pitchFamily="34" charset="0"/>
                                <a:ea typeface="Arial"/>
                                <a:cs typeface="Arial" panose="020B0604020202020204" pitchFamily="34" charset="0"/>
                                <a:sym typeface="Arial"/>
                              </a:rPr>
                            </m:ctrlPr>
                          </m:sSupPr>
                          <m:e>
                            <m:r>
                              <a:rPr lang="en-US" altLang="zh-CN" sz="2000">
                                <a:solidFill>
                                  <a:srgbClr val="FF0000"/>
                                </a:solidFill>
                                <a:latin typeface="Arial" panose="020B0604020202020204" pitchFamily="34" charset="0"/>
                                <a:ea typeface="Arial"/>
                                <a:cs typeface="Arial" panose="020B0604020202020204" pitchFamily="34" charset="0"/>
                                <a:sym typeface="Arial"/>
                              </a:rPr>
                              <m:t>𝑑</m:t>
                            </m:r>
                          </m:e>
                          <m:sup>
                            <m:r>
                              <a:rPr lang="en-US" altLang="zh-CN" sz="2000">
                                <a:solidFill>
                                  <a:srgbClr val="FF0000"/>
                                </a:solidFill>
                                <a:latin typeface="Arial" panose="020B0604020202020204" pitchFamily="34" charset="0"/>
                                <a:ea typeface="Arial"/>
                                <a:cs typeface="Arial" panose="020B0604020202020204" pitchFamily="34" charset="0"/>
                                <a:sym typeface="Arial"/>
                              </a:rPr>
                              <m:t>𝐸</m:t>
                            </m:r>
                          </m:sup>
                        </m:sSup>
                      </m:e>
                    </m:d>
                    <m:r>
                      <a:rPr lang="en-US" altLang="zh-CN" sz="2000">
                        <a:solidFill>
                          <a:srgbClr val="FF0000"/>
                        </a:solidFill>
                        <a:latin typeface="Arial" panose="020B0604020202020204" pitchFamily="34" charset="0"/>
                        <a:ea typeface="Arial"/>
                        <a:cs typeface="Arial" panose="020B0604020202020204" pitchFamily="34" charset="0"/>
                        <a:sym typeface="Arial"/>
                      </a:rPr>
                      <m:t>−</m:t>
                    </m:r>
                    <m:r>
                      <a:rPr lang="en-US" altLang="zh-CN" sz="2000">
                        <a:solidFill>
                          <a:srgbClr val="FF0000"/>
                        </a:solidFill>
                        <a:latin typeface="Arial" panose="020B0604020202020204" pitchFamily="34" charset="0"/>
                        <a:ea typeface="Arial"/>
                        <a:cs typeface="Arial" panose="020B0604020202020204" pitchFamily="34" charset="0"/>
                        <a:sym typeface="Arial"/>
                      </a:rPr>
                      <m:t>𝜆</m:t>
                    </m:r>
                    <m:r>
                      <a:rPr lang="en-US" altLang="zh-CN" sz="2000">
                        <a:solidFill>
                          <a:srgbClr val="FF0000"/>
                        </a:solidFill>
                        <a:latin typeface="Arial" panose="020B0604020202020204" pitchFamily="34" charset="0"/>
                        <a:ea typeface="Arial"/>
                        <a:cs typeface="Arial" panose="020B0604020202020204" pitchFamily="34" charset="0"/>
                        <a:sym typeface="Arial"/>
                      </a:rPr>
                      <m:t>𝐻</m:t>
                    </m:r>
                    <m:d>
                      <m:dPr>
                        <m:ctrlPr>
                          <a:rPr lang="en-US" altLang="zh-CN" sz="2000">
                            <a:solidFill>
                              <a:srgbClr val="FF0000"/>
                            </a:solidFill>
                            <a:latin typeface="Arial" panose="020B0604020202020204" pitchFamily="34" charset="0"/>
                            <a:ea typeface="Arial"/>
                            <a:cs typeface="Arial" panose="020B0604020202020204" pitchFamily="34" charset="0"/>
                            <a:sym typeface="Arial"/>
                          </a:rPr>
                        </m:ctrlPr>
                      </m:dPr>
                      <m:e>
                        <m:r>
                          <a:rPr lang="en-US" altLang="zh-CN" sz="2000">
                            <a:solidFill>
                              <a:srgbClr val="FF0000"/>
                            </a:solidFill>
                            <a:latin typeface="Arial" panose="020B0604020202020204" pitchFamily="34" charset="0"/>
                            <a:ea typeface="Arial"/>
                            <a:cs typeface="Arial" panose="020B0604020202020204" pitchFamily="34" charset="0"/>
                            <a:sym typeface="Arial"/>
                          </a:rPr>
                          <m:t>𝜋</m:t>
                        </m:r>
                      </m:e>
                    </m:d>
                  </m:oMath>
                </a14:m>
                <a:endParaRPr lang="en-US" altLang="zh-CN" sz="2000" dirty="0">
                  <a:latin typeface="Arial" panose="020B0604020202020204" pitchFamily="34" charset="0"/>
                  <a:ea typeface="Arial"/>
                  <a:cs typeface="Arial" panose="020B0604020202020204" pitchFamily="34" charset="0"/>
                  <a:sym typeface="Arial"/>
                </a:endParaRPr>
              </a:p>
              <a:p>
                <a:pPr lvl="1"/>
                <a:r>
                  <a:rPr lang="en-US" sz="2000" dirty="0">
                    <a:latin typeface="Arial" panose="020B0604020202020204" pitchFamily="34" charset="0"/>
                    <a:ea typeface="Arial"/>
                    <a:cs typeface="Arial" panose="020B0604020202020204" pitchFamily="34" charset="0"/>
                    <a:sym typeface="Arial"/>
                  </a:rPr>
                  <a:t>Jenson-Shannon divergence is estimated by a discriminator </a:t>
                </a:r>
                <a14:m>
                  <m:oMath xmlns:m="http://schemas.openxmlformats.org/officeDocument/2006/math">
                    <m:r>
                      <a:rPr lang="en-US" sz="2000" b="0" i="1" smtClean="0">
                        <a:latin typeface="Cambria Math" panose="02040503050406030204" pitchFamily="18" charset="0"/>
                        <a:ea typeface="Arial"/>
                        <a:cs typeface="Arial" panose="020B0604020202020204" pitchFamily="34" charset="0"/>
                        <a:sym typeface="Arial"/>
                      </a:rPr>
                      <m:t>𝑐</m:t>
                    </m:r>
                    <m:d>
                      <m:dPr>
                        <m:ctrlPr>
                          <a:rPr lang="en-US" sz="2000" b="0" i="1" smtClean="0">
                            <a:latin typeface="Cambria Math" panose="02040503050406030204" pitchFamily="18" charset="0"/>
                            <a:ea typeface="Arial"/>
                            <a:cs typeface="Arial" panose="020B0604020202020204" pitchFamily="34" charset="0"/>
                            <a:sym typeface="Arial"/>
                          </a:rPr>
                        </m:ctrlPr>
                      </m:dPr>
                      <m:e>
                        <m:r>
                          <a:rPr lang="en-US" sz="2000" b="0" i="1" smtClean="0">
                            <a:latin typeface="Cambria Math" panose="02040503050406030204" pitchFamily="18" charset="0"/>
                            <a:ea typeface="Arial"/>
                            <a:cs typeface="Arial" panose="020B0604020202020204" pitchFamily="34" charset="0"/>
                            <a:sym typeface="Arial"/>
                          </a:rPr>
                          <m:t>𝑠</m:t>
                        </m:r>
                      </m:e>
                    </m:d>
                  </m:oMath>
                </a14:m>
                <a:r>
                  <a:rPr lang="en-US" sz="2000" dirty="0">
                    <a:latin typeface="Arial" panose="020B0604020202020204" pitchFamily="34" charset="0"/>
                    <a:ea typeface="Arial"/>
                    <a:cs typeface="Arial" panose="020B0604020202020204" pitchFamily="34" charset="0"/>
                    <a:sym typeface="Arial"/>
                  </a:rPr>
                  <a:t>; </a:t>
                </a:r>
                <a14:m>
                  <m:oMath xmlns:m="http://schemas.openxmlformats.org/officeDocument/2006/math">
                    <m:sSup>
                      <m:sSupPr>
                        <m:ctrlPr>
                          <a:rPr lang="en-US" sz="2000" b="0" i="1" smtClean="0">
                            <a:latin typeface="Cambria Math" panose="02040503050406030204" pitchFamily="18" charset="0"/>
                            <a:ea typeface="Arial"/>
                            <a:cs typeface="Arial" panose="020B0604020202020204" pitchFamily="34" charset="0"/>
                            <a:sym typeface="Arial"/>
                          </a:rPr>
                        </m:ctrlPr>
                      </m:sSupPr>
                      <m:e>
                        <m:r>
                          <a:rPr lang="en-US" sz="2000" b="0" i="1" smtClean="0">
                            <a:latin typeface="Cambria Math" panose="02040503050406030204" pitchFamily="18" charset="0"/>
                            <a:ea typeface="Arial"/>
                            <a:cs typeface="Arial" panose="020B0604020202020204" pitchFamily="34" charset="0"/>
                            <a:sym typeface="Arial"/>
                          </a:rPr>
                          <m:t>𝑐</m:t>
                        </m:r>
                      </m:e>
                      <m:sup>
                        <m:r>
                          <a:rPr lang="en-US" sz="2000" b="0" i="1" smtClean="0">
                            <a:latin typeface="Cambria Math" panose="02040503050406030204" pitchFamily="18" charset="0"/>
                            <a:ea typeface="Arial"/>
                            <a:cs typeface="Arial" panose="020B0604020202020204" pitchFamily="34" charset="0"/>
                            <a:sym typeface="Arial"/>
                          </a:rPr>
                          <m:t>∗</m:t>
                        </m:r>
                      </m:sup>
                    </m:sSup>
                    <m:d>
                      <m:dPr>
                        <m:ctrlPr>
                          <a:rPr lang="en-US" sz="2000" b="0" i="1" smtClean="0">
                            <a:latin typeface="Cambria Math" panose="02040503050406030204" pitchFamily="18" charset="0"/>
                            <a:ea typeface="Arial"/>
                            <a:cs typeface="Arial" panose="020B0604020202020204" pitchFamily="34" charset="0"/>
                            <a:sym typeface="Arial"/>
                          </a:rPr>
                        </m:ctrlPr>
                      </m:dPr>
                      <m:e>
                        <m:r>
                          <a:rPr lang="en-US" sz="2000" b="0" i="1" smtClean="0">
                            <a:latin typeface="Cambria Math" panose="02040503050406030204" pitchFamily="18" charset="0"/>
                            <a:ea typeface="Arial"/>
                            <a:cs typeface="Arial" panose="020B0604020202020204" pitchFamily="34" charset="0"/>
                            <a:sym typeface="Arial"/>
                          </a:rPr>
                          <m:t>𝑠</m:t>
                        </m:r>
                        <m:r>
                          <a:rPr lang="en-US" sz="2000" b="0" i="1" smtClean="0">
                            <a:latin typeface="Cambria Math" panose="02040503050406030204" pitchFamily="18" charset="0"/>
                            <a:ea typeface="Arial"/>
                            <a:cs typeface="Arial" panose="020B0604020202020204" pitchFamily="34" charset="0"/>
                            <a:sym typeface="Arial"/>
                          </a:rPr>
                          <m:t>,</m:t>
                        </m:r>
                        <m:r>
                          <a:rPr lang="en-US" sz="2000" b="0" i="1" smtClean="0">
                            <a:latin typeface="Cambria Math" panose="02040503050406030204" pitchFamily="18" charset="0"/>
                            <a:ea typeface="Arial"/>
                            <a:cs typeface="Arial" panose="020B0604020202020204" pitchFamily="34" charset="0"/>
                            <a:sym typeface="Arial"/>
                          </a:rPr>
                          <m:t>𝑎</m:t>
                        </m:r>
                      </m:e>
                    </m:d>
                    <m:r>
                      <a:rPr lang="en-US" sz="2000" b="0" i="1" smtClean="0">
                        <a:latin typeface="Cambria Math" panose="02040503050406030204" pitchFamily="18" charset="0"/>
                        <a:ea typeface="Arial"/>
                        <a:cs typeface="Arial" panose="020B0604020202020204" pitchFamily="34" charset="0"/>
                        <a:sym typeface="Arial"/>
                      </a:rPr>
                      <m:t>=</m:t>
                    </m:r>
                    <m:f>
                      <m:fPr>
                        <m:ctrlPr>
                          <a:rPr lang="en-US" sz="2000" b="0" i="1" smtClean="0">
                            <a:latin typeface="Cambria Math" panose="02040503050406030204" pitchFamily="18" charset="0"/>
                            <a:ea typeface="Arial"/>
                            <a:cs typeface="Arial" panose="020B0604020202020204" pitchFamily="34" charset="0"/>
                            <a:sym typeface="Arial"/>
                          </a:rPr>
                        </m:ctrlPr>
                      </m:fPr>
                      <m:num>
                        <m:sSup>
                          <m:sSupPr>
                            <m:ctrlPr>
                              <a:rPr lang="en-US" sz="2000" b="0" i="1" smtClean="0">
                                <a:latin typeface="Cambria Math" panose="02040503050406030204" pitchFamily="18" charset="0"/>
                                <a:ea typeface="Arial"/>
                                <a:cs typeface="Arial" panose="020B0604020202020204" pitchFamily="34" charset="0"/>
                                <a:sym typeface="Arial"/>
                              </a:rPr>
                            </m:ctrlPr>
                          </m:sSupPr>
                          <m:e>
                            <m:r>
                              <a:rPr lang="en-US" sz="2000" b="0" i="1" smtClean="0">
                                <a:latin typeface="Cambria Math" panose="02040503050406030204" pitchFamily="18" charset="0"/>
                                <a:ea typeface="Arial"/>
                                <a:cs typeface="Arial" panose="020B0604020202020204" pitchFamily="34" charset="0"/>
                                <a:sym typeface="Arial"/>
                              </a:rPr>
                              <m:t>𝑑</m:t>
                            </m:r>
                          </m:e>
                          <m:sup>
                            <m:r>
                              <a:rPr lang="en-US" sz="2000" b="0" i="1" smtClean="0">
                                <a:latin typeface="Cambria Math" panose="02040503050406030204" pitchFamily="18" charset="0"/>
                                <a:ea typeface="Arial"/>
                                <a:cs typeface="Arial" panose="020B0604020202020204" pitchFamily="34" charset="0"/>
                                <a:sym typeface="Arial"/>
                              </a:rPr>
                              <m:t>𝐸</m:t>
                            </m:r>
                          </m:sup>
                        </m:sSup>
                        <m:d>
                          <m:dPr>
                            <m:ctrlPr>
                              <a:rPr lang="en-US" sz="2000" b="0" i="1" smtClean="0">
                                <a:latin typeface="Cambria Math" panose="02040503050406030204" pitchFamily="18" charset="0"/>
                                <a:ea typeface="Arial"/>
                                <a:cs typeface="Arial" panose="020B0604020202020204" pitchFamily="34" charset="0"/>
                                <a:sym typeface="Arial"/>
                              </a:rPr>
                            </m:ctrlPr>
                          </m:dPr>
                          <m:e>
                            <m:r>
                              <a:rPr lang="en-US" sz="2000" b="0" i="1" smtClean="0">
                                <a:latin typeface="Cambria Math" panose="02040503050406030204" pitchFamily="18" charset="0"/>
                                <a:ea typeface="Arial"/>
                                <a:cs typeface="Arial" panose="020B0604020202020204" pitchFamily="34" charset="0"/>
                                <a:sym typeface="Arial"/>
                              </a:rPr>
                              <m:t>𝑠</m:t>
                            </m:r>
                            <m:r>
                              <a:rPr lang="en-US" sz="2000" b="0" i="1" smtClean="0">
                                <a:latin typeface="Cambria Math" panose="02040503050406030204" pitchFamily="18" charset="0"/>
                                <a:ea typeface="Arial"/>
                                <a:cs typeface="Arial" panose="020B0604020202020204" pitchFamily="34" charset="0"/>
                                <a:sym typeface="Arial"/>
                              </a:rPr>
                              <m:t>,</m:t>
                            </m:r>
                            <m:r>
                              <a:rPr lang="en-US" sz="2000" b="0" i="1" smtClean="0">
                                <a:latin typeface="Cambria Math" panose="02040503050406030204" pitchFamily="18" charset="0"/>
                                <a:ea typeface="Arial"/>
                                <a:cs typeface="Arial" panose="020B0604020202020204" pitchFamily="34" charset="0"/>
                                <a:sym typeface="Arial"/>
                              </a:rPr>
                              <m:t>𝑎</m:t>
                            </m:r>
                          </m:e>
                        </m:d>
                      </m:num>
                      <m:den>
                        <m:sSup>
                          <m:sSupPr>
                            <m:ctrlPr>
                              <a:rPr lang="en-US" sz="2000" b="0" i="1" smtClean="0">
                                <a:latin typeface="Cambria Math" panose="02040503050406030204" pitchFamily="18" charset="0"/>
                                <a:ea typeface="Arial"/>
                                <a:cs typeface="Arial" panose="020B0604020202020204" pitchFamily="34" charset="0"/>
                                <a:sym typeface="Arial"/>
                              </a:rPr>
                            </m:ctrlPr>
                          </m:sSupPr>
                          <m:e>
                            <m:r>
                              <a:rPr lang="en-US" sz="2000" b="0" i="1" smtClean="0">
                                <a:latin typeface="Cambria Math" panose="02040503050406030204" pitchFamily="18" charset="0"/>
                                <a:ea typeface="Arial"/>
                                <a:cs typeface="Arial" panose="020B0604020202020204" pitchFamily="34" charset="0"/>
                                <a:sym typeface="Arial"/>
                              </a:rPr>
                              <m:t>𝑑</m:t>
                            </m:r>
                          </m:e>
                          <m:sup>
                            <m:r>
                              <a:rPr lang="en-US" sz="2000" b="0" i="1" smtClean="0">
                                <a:latin typeface="Cambria Math" panose="02040503050406030204" pitchFamily="18" charset="0"/>
                                <a:ea typeface="Arial"/>
                                <a:cs typeface="Arial" panose="020B0604020202020204" pitchFamily="34" charset="0"/>
                                <a:sym typeface="Arial"/>
                              </a:rPr>
                              <m:t>𝐸</m:t>
                            </m:r>
                          </m:sup>
                        </m:sSup>
                        <m:d>
                          <m:dPr>
                            <m:ctrlPr>
                              <a:rPr lang="en-US" sz="2000" b="0" i="1" smtClean="0">
                                <a:latin typeface="Cambria Math" panose="02040503050406030204" pitchFamily="18" charset="0"/>
                                <a:ea typeface="Arial"/>
                                <a:cs typeface="Arial" panose="020B0604020202020204" pitchFamily="34" charset="0"/>
                                <a:sym typeface="Arial"/>
                              </a:rPr>
                            </m:ctrlPr>
                          </m:dPr>
                          <m:e>
                            <m:r>
                              <a:rPr lang="en-US" sz="2000" b="0" i="1" smtClean="0">
                                <a:latin typeface="Cambria Math" panose="02040503050406030204" pitchFamily="18" charset="0"/>
                                <a:ea typeface="Arial"/>
                                <a:cs typeface="Arial" panose="020B0604020202020204" pitchFamily="34" charset="0"/>
                                <a:sym typeface="Arial"/>
                              </a:rPr>
                              <m:t>𝑠</m:t>
                            </m:r>
                            <m:r>
                              <a:rPr lang="en-US" sz="2000" b="0" i="1" smtClean="0">
                                <a:latin typeface="Cambria Math" panose="02040503050406030204" pitchFamily="18" charset="0"/>
                                <a:ea typeface="Arial"/>
                                <a:cs typeface="Arial" panose="020B0604020202020204" pitchFamily="34" charset="0"/>
                                <a:sym typeface="Arial"/>
                              </a:rPr>
                              <m:t>,</m:t>
                            </m:r>
                            <m:r>
                              <a:rPr lang="en-US" sz="2000" b="0" i="1" smtClean="0">
                                <a:latin typeface="Cambria Math" panose="02040503050406030204" pitchFamily="18" charset="0"/>
                                <a:ea typeface="Arial"/>
                                <a:cs typeface="Arial" panose="020B0604020202020204" pitchFamily="34" charset="0"/>
                                <a:sym typeface="Arial"/>
                              </a:rPr>
                              <m:t>𝑎</m:t>
                            </m:r>
                          </m:e>
                        </m:d>
                        <m:r>
                          <a:rPr lang="en-US" sz="2000" b="0" i="1" smtClean="0">
                            <a:latin typeface="Cambria Math" panose="02040503050406030204" pitchFamily="18" charset="0"/>
                            <a:ea typeface="Arial"/>
                            <a:cs typeface="Arial" panose="020B0604020202020204" pitchFamily="34" charset="0"/>
                            <a:sym typeface="Arial"/>
                          </a:rPr>
                          <m:t>+</m:t>
                        </m:r>
                        <m:sSup>
                          <m:sSupPr>
                            <m:ctrlPr>
                              <a:rPr lang="en-US" sz="2000" b="0" i="1" smtClean="0">
                                <a:latin typeface="Cambria Math" panose="02040503050406030204" pitchFamily="18" charset="0"/>
                                <a:ea typeface="Arial"/>
                                <a:cs typeface="Arial" panose="020B0604020202020204" pitchFamily="34" charset="0"/>
                                <a:sym typeface="Arial"/>
                              </a:rPr>
                            </m:ctrlPr>
                          </m:sSupPr>
                          <m:e>
                            <m:r>
                              <a:rPr lang="en-US" sz="2000" b="0" i="1" smtClean="0">
                                <a:latin typeface="Cambria Math" panose="02040503050406030204" pitchFamily="18" charset="0"/>
                                <a:ea typeface="Arial"/>
                                <a:cs typeface="Arial" panose="020B0604020202020204" pitchFamily="34" charset="0"/>
                                <a:sym typeface="Arial"/>
                              </a:rPr>
                              <m:t>𝑑</m:t>
                            </m:r>
                          </m:e>
                          <m:sup>
                            <m:r>
                              <a:rPr lang="en-US" sz="2000" b="0" i="1" smtClean="0">
                                <a:latin typeface="Cambria Math" panose="02040503050406030204" pitchFamily="18" charset="0"/>
                                <a:ea typeface="Arial"/>
                                <a:cs typeface="Arial" panose="020B0604020202020204" pitchFamily="34" charset="0"/>
                                <a:sym typeface="Arial"/>
                              </a:rPr>
                              <m:t>𝜋</m:t>
                            </m:r>
                          </m:sup>
                        </m:sSup>
                        <m:r>
                          <a:rPr lang="en-US" sz="2000" b="0" i="1" smtClean="0">
                            <a:latin typeface="Cambria Math" panose="02040503050406030204" pitchFamily="18" charset="0"/>
                            <a:ea typeface="Arial"/>
                            <a:cs typeface="Arial" panose="020B0604020202020204" pitchFamily="34" charset="0"/>
                            <a:sym typeface="Arial"/>
                          </a:rPr>
                          <m:t>(</m:t>
                        </m:r>
                        <m:r>
                          <a:rPr lang="en-US" sz="2000" b="0" i="1" smtClean="0">
                            <a:latin typeface="Cambria Math" panose="02040503050406030204" pitchFamily="18" charset="0"/>
                            <a:ea typeface="Arial"/>
                            <a:cs typeface="Arial" panose="020B0604020202020204" pitchFamily="34" charset="0"/>
                            <a:sym typeface="Arial"/>
                          </a:rPr>
                          <m:t>𝑠</m:t>
                        </m:r>
                        <m:r>
                          <a:rPr lang="en-US" sz="2000" b="0" i="1" smtClean="0">
                            <a:latin typeface="Cambria Math" panose="02040503050406030204" pitchFamily="18" charset="0"/>
                            <a:ea typeface="Arial"/>
                            <a:cs typeface="Arial" panose="020B0604020202020204" pitchFamily="34" charset="0"/>
                            <a:sym typeface="Arial"/>
                          </a:rPr>
                          <m:t>,</m:t>
                        </m:r>
                        <m:r>
                          <a:rPr lang="en-US" sz="2000" b="0" i="1" smtClean="0">
                            <a:latin typeface="Cambria Math" panose="02040503050406030204" pitchFamily="18" charset="0"/>
                            <a:ea typeface="Arial"/>
                            <a:cs typeface="Arial" panose="020B0604020202020204" pitchFamily="34" charset="0"/>
                            <a:sym typeface="Arial"/>
                          </a:rPr>
                          <m:t>𝑎</m:t>
                        </m:r>
                        <m:r>
                          <a:rPr lang="en-US" sz="2000" b="0" i="1" smtClean="0">
                            <a:latin typeface="Cambria Math" panose="02040503050406030204" pitchFamily="18" charset="0"/>
                            <a:ea typeface="Arial"/>
                            <a:cs typeface="Arial" panose="020B0604020202020204" pitchFamily="34" charset="0"/>
                            <a:sym typeface="Arial"/>
                          </a:rPr>
                          <m:t>)</m:t>
                        </m:r>
                      </m:den>
                    </m:f>
                  </m:oMath>
                </a14:m>
                <a:endParaRPr lang="en-US" sz="20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b="1" dirty="0">
                  <a:solidFill>
                    <a:srgbClr val="E84B36"/>
                  </a:solidFill>
                  <a:latin typeface="Arial" panose="020B0604020202020204" pitchFamily="34" charset="0"/>
                  <a:ea typeface="Arial"/>
                  <a:cs typeface="Arial" panose="020B0604020202020204" pitchFamily="34" charset="0"/>
                  <a:sym typeface="Arial"/>
                </a:endParaRPr>
              </a:p>
              <a:p>
                <a:endParaRPr lang="en-US" sz="2400" b="1" dirty="0">
                  <a:solidFill>
                    <a:srgbClr val="E84B36"/>
                  </a:solidFill>
                  <a:latin typeface="Arial" panose="020B0604020202020204" pitchFamily="34" charset="0"/>
                  <a:ea typeface="Arial"/>
                  <a:cs typeface="Arial" panose="020B0604020202020204" pitchFamily="34" charset="0"/>
                  <a:sym typeface="Arial"/>
                </a:endParaRPr>
              </a:p>
              <a:p>
                <a:pPr marL="0" indent="0">
                  <a:buNone/>
                </a:pPr>
                <a:endParaRPr lang="en-US" sz="2400" b="1" dirty="0">
                  <a:solidFill>
                    <a:srgbClr val="E84B36"/>
                  </a:solidFill>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cs typeface="Arial" panose="020B0604020202020204" pitchFamily="34" charset="0"/>
                  <a:sym typeface="Arial"/>
                </a:endParaRPr>
              </a:p>
              <a:p>
                <a:pPr marL="0" lvl="0" indent="0" algn="l" rtl="0">
                  <a:lnSpc>
                    <a:spcPct val="100000"/>
                  </a:lnSpc>
                  <a:spcBef>
                    <a:spcPts val="0"/>
                  </a:spcBef>
                  <a:spcAft>
                    <a:spcPts val="0"/>
                  </a:spcAft>
                  <a:buSzPts val="2000"/>
                  <a:buNone/>
                </a:pPr>
                <a:endParaRPr lang="en-US" sz="1800" dirty="0">
                  <a:solidFill>
                    <a:schemeClr val="dk1"/>
                  </a:solidFill>
                  <a:latin typeface="Arial"/>
                  <a:ea typeface="Arial"/>
                  <a:cs typeface="Arial"/>
                  <a:sym typeface="Arial"/>
                </a:endParaRPr>
              </a:p>
            </p:txBody>
          </p:sp>
        </mc:Choice>
        <mc:Fallback>
          <p:sp>
            <p:nvSpPr>
              <p:cNvPr id="639" name="Google Shape;639;gfa0f5b21c0_0_160"/>
              <p:cNvSpPr txBox="1">
                <a:spLocks noGrp="1" noRot="1" noChangeAspect="1" noMove="1" noResize="1" noEditPoints="1" noAdjustHandles="1" noChangeArrowheads="1" noChangeShapeType="1" noTextEdit="1"/>
              </p:cNvSpPr>
              <p:nvPr>
                <p:ph type="body" idx="1"/>
              </p:nvPr>
            </p:nvSpPr>
            <p:spPr>
              <a:xfrm>
                <a:off x="376809" y="1334279"/>
                <a:ext cx="11177400" cy="4821000"/>
              </a:xfrm>
              <a:prstGeom prst="rect">
                <a:avLst/>
              </a:prstGeom>
              <a:blipFill>
                <a:blip r:embed="rId3"/>
                <a:stretch>
                  <a:fillRect l="-764"/>
                </a:stretch>
              </a:blipFill>
              <a:ln>
                <a:noFill/>
              </a:ln>
            </p:spPr>
            <p:txBody>
              <a:bodyPr/>
              <a:lstStyle/>
              <a:p>
                <a:r>
                  <a:rPr lang="zh-CN" altLang="en-US">
                    <a:noFill/>
                  </a:rPr>
                  <a:t> </a:t>
                </a:r>
              </a:p>
            </p:txBody>
          </p:sp>
        </mc:Fallback>
      </mc:AlternateContent>
      <p:sp>
        <p:nvSpPr>
          <p:cNvPr id="640" name="Google Shape;640;gfa0f5b21c0_0_160"/>
          <p:cNvSpPr/>
          <p:nvPr/>
        </p:nvSpPr>
        <p:spPr>
          <a:xfrm rot="10800000" flipH="1">
            <a:off x="0" y="6437100"/>
            <a:ext cx="12192000" cy="420900"/>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641" name="Google Shape;641;gfa0f5b21c0_0_160"/>
          <p:cNvSpPr txBox="1"/>
          <p:nvPr/>
        </p:nvSpPr>
        <p:spPr>
          <a:xfrm>
            <a:off x="376807" y="6524381"/>
            <a:ext cx="79914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Department of Computer Science</a:t>
            </a:r>
            <a:endParaRPr sz="900" b="0" i="0" u="none" strike="noStrike" cap="none">
              <a:solidFill>
                <a:schemeClr val="lt1"/>
              </a:solidFill>
              <a:latin typeface="Arial"/>
              <a:ea typeface="Arial"/>
              <a:cs typeface="Arial"/>
              <a:sym typeface="Arial"/>
            </a:endParaRPr>
          </a:p>
        </p:txBody>
      </p:sp>
      <p:sp>
        <p:nvSpPr>
          <p:cNvPr id="642" name="Google Shape;642;gfa0f5b21c0_0_160"/>
          <p:cNvSpPr txBox="1"/>
          <p:nvPr/>
        </p:nvSpPr>
        <p:spPr>
          <a:xfrm>
            <a:off x="9335597" y="6524381"/>
            <a:ext cx="24735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GRAINGER COLLEGE OF ENGINEERING</a:t>
            </a:r>
            <a:endParaRPr sz="900" b="0" i="0" u="none" strike="noStrike" cap="none">
              <a:solidFill>
                <a:schemeClr val="lt1"/>
              </a:solidFill>
              <a:latin typeface="Arial"/>
              <a:ea typeface="Arial"/>
              <a:cs typeface="Arial"/>
              <a:sym typeface="Arial"/>
            </a:endParaRPr>
          </a:p>
        </p:txBody>
      </p:sp>
      <p:sp>
        <p:nvSpPr>
          <p:cNvPr id="643" name="Google Shape;643;gfa0f5b21c0_0_160"/>
          <p:cNvSpPr/>
          <p:nvPr/>
        </p:nvSpPr>
        <p:spPr>
          <a:xfrm rot="10800000" flipH="1">
            <a:off x="0" y="20"/>
            <a:ext cx="12192000" cy="86820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644" name="Google Shape;644;gfa0f5b21c0_0_160" descr="A close up of a logo&#10;&#10;Description automatically generated"/>
          <p:cNvPicPr preferRelativeResize="0"/>
          <p:nvPr/>
        </p:nvPicPr>
        <p:blipFill rotWithShape="1">
          <a:blip r:embed="rId4">
            <a:alphaModFix/>
          </a:blip>
          <a:srcRect/>
          <a:stretch/>
        </p:blipFill>
        <p:spPr>
          <a:xfrm>
            <a:off x="11554210" y="228014"/>
            <a:ext cx="277906" cy="401420"/>
          </a:xfrm>
          <a:prstGeom prst="rect">
            <a:avLst/>
          </a:prstGeom>
          <a:noFill/>
          <a:ln>
            <a:noFill/>
          </a:ln>
        </p:spPr>
      </p:pic>
      <p:sp>
        <p:nvSpPr>
          <p:cNvPr id="645" name="Google Shape;645;gfa0f5b21c0_0_160"/>
          <p:cNvSpPr txBox="1"/>
          <p:nvPr/>
        </p:nvSpPr>
        <p:spPr>
          <a:xfrm>
            <a:off x="376807" y="171094"/>
            <a:ext cx="1091010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altLang="zh-CN" sz="3200" dirty="0">
                <a:solidFill>
                  <a:schemeClr val="lt1"/>
                </a:solidFill>
                <a:latin typeface="Arial" panose="020B0604020202020204" pitchFamily="34" charset="0"/>
                <a:cs typeface="Arial" panose="020B0604020202020204" pitchFamily="34" charset="0"/>
              </a:rPr>
              <a:t>Generative Adversarial Imitation Learning (GAIL)</a:t>
            </a:r>
            <a:endParaRPr lang="en-US" altLang="zh-CN" sz="3200" b="0" i="0" u="none" strike="noStrike" cap="none" dirty="0">
              <a:solidFill>
                <a:schemeClr val="lt1"/>
              </a:solidFill>
              <a:latin typeface="Arial" panose="020B0604020202020204" pitchFamily="34" charset="0"/>
              <a:ea typeface="Arial"/>
              <a:cs typeface="Arial" panose="020B0604020202020204" pitchFamily="34" charset="0"/>
              <a:sym typeface="Arial"/>
            </a:endParaRPr>
          </a:p>
        </p:txBody>
      </p:sp>
      <p:sp>
        <p:nvSpPr>
          <p:cNvPr id="2" name="灯片编号占位符 1">
            <a:extLst>
              <a:ext uri="{FF2B5EF4-FFF2-40B4-BE49-F238E27FC236}">
                <a16:creationId xmlns:a16="http://schemas.microsoft.com/office/drawing/2014/main" id="{6AACC437-988B-5252-1357-E5CA871CED2E}"/>
              </a:ext>
            </a:extLst>
          </p:cNvPr>
          <p:cNvSpPr>
            <a:spLocks noGrp="1"/>
          </p:cNvSpPr>
          <p:nvPr>
            <p:ph type="sldNum" sz="quarter" idx="12"/>
          </p:nvPr>
        </p:nvSpPr>
        <p:spPr/>
        <p:txBody>
          <a:bodyPr/>
          <a:lstStyle/>
          <a:p>
            <a:fld id="{B59DCA96-FD56-4E12-9EA9-51269A4F707E}" type="slidenum">
              <a:rPr lang="zh-CN" altLang="en-US" smtClean="0">
                <a:solidFill>
                  <a:schemeClr val="tx1"/>
                </a:solidFill>
              </a:rPr>
              <a:t>10</a:t>
            </a:fld>
            <a:endParaRPr lang="zh-CN" altLang="en-US">
              <a:solidFill>
                <a:schemeClr val="tx1"/>
              </a:solidFill>
            </a:endParaRPr>
          </a:p>
        </p:txBody>
      </p:sp>
      <p:sp>
        <p:nvSpPr>
          <p:cNvPr id="11" name="文本框 10">
            <a:extLst>
              <a:ext uri="{FF2B5EF4-FFF2-40B4-BE49-F238E27FC236}">
                <a16:creationId xmlns:a16="http://schemas.microsoft.com/office/drawing/2014/main" id="{7444649D-0180-AC0E-0787-B795B26AB2AD}"/>
              </a:ext>
            </a:extLst>
          </p:cNvPr>
          <p:cNvSpPr txBox="1"/>
          <p:nvPr/>
        </p:nvSpPr>
        <p:spPr>
          <a:xfrm>
            <a:off x="0" y="5975006"/>
            <a:ext cx="5727402" cy="646331"/>
          </a:xfrm>
          <a:prstGeom prst="rect">
            <a:avLst/>
          </a:prstGeom>
          <a:noFill/>
        </p:spPr>
        <p:txBody>
          <a:bodyPr wrap="none" rtlCol="0">
            <a:spAutoFit/>
          </a:bodyPr>
          <a:lstStyle/>
          <a:p>
            <a:r>
              <a:rPr lang="en-US" altLang="zh-CN" sz="1200" dirty="0">
                <a:solidFill>
                  <a:schemeClr val="bg1">
                    <a:lumMod val="75000"/>
                  </a:schemeClr>
                </a:solidFill>
                <a:latin typeface="Arial" panose="020B0604020202020204" pitchFamily="34" charset="0"/>
                <a:cs typeface="Arial" panose="020B0604020202020204" pitchFamily="34" charset="0"/>
              </a:rPr>
              <a:t>Image source: https://blog.csdn.net/weixin_37895339/article/details/82863379</a:t>
            </a:r>
          </a:p>
          <a:p>
            <a:r>
              <a:rPr lang="en-US" altLang="zh-CN" sz="1200" dirty="0">
                <a:solidFill>
                  <a:schemeClr val="bg1">
                    <a:lumMod val="75000"/>
                  </a:schemeClr>
                </a:solidFill>
                <a:latin typeface="Arial" panose="020B0604020202020204" pitchFamily="34" charset="0"/>
                <a:cs typeface="Arial" panose="020B0604020202020204" pitchFamily="34" charset="0"/>
              </a:rPr>
              <a:t>[1] J. Ho and S. </a:t>
            </a:r>
            <a:r>
              <a:rPr lang="en-US" altLang="zh-CN" sz="1200" dirty="0" err="1">
                <a:solidFill>
                  <a:schemeClr val="bg1">
                    <a:lumMod val="75000"/>
                  </a:schemeClr>
                </a:solidFill>
                <a:latin typeface="Arial" panose="020B0604020202020204" pitchFamily="34" charset="0"/>
                <a:cs typeface="Arial" panose="020B0604020202020204" pitchFamily="34" charset="0"/>
              </a:rPr>
              <a:t>Ermon</a:t>
            </a:r>
            <a:r>
              <a:rPr lang="en-US" altLang="zh-CN" sz="1200" dirty="0">
                <a:solidFill>
                  <a:schemeClr val="bg1">
                    <a:lumMod val="75000"/>
                  </a:schemeClr>
                </a:solidFill>
                <a:latin typeface="Arial" panose="020B0604020202020204" pitchFamily="34" charset="0"/>
                <a:cs typeface="Arial" panose="020B0604020202020204" pitchFamily="34" charset="0"/>
              </a:rPr>
              <a:t>. Generative Adversarial Imitation Learning. In NIPS, 2016.</a:t>
            </a:r>
          </a:p>
          <a:p>
            <a:endParaRPr lang="zh-CN" altLang="en-US" sz="1200" dirty="0">
              <a:solidFill>
                <a:schemeClr val="bg1">
                  <a:lumMod val="75000"/>
                </a:schemeClr>
              </a:solidFill>
              <a:latin typeface="Arial" panose="020B0604020202020204" pitchFamily="34" charset="0"/>
              <a:cs typeface="Arial" panose="020B0604020202020204" pitchFamily="34" charset="0"/>
            </a:endParaRPr>
          </a:p>
        </p:txBody>
      </p:sp>
      <p:grpSp>
        <p:nvGrpSpPr>
          <p:cNvPr id="3" name="组合 2">
            <a:extLst>
              <a:ext uri="{FF2B5EF4-FFF2-40B4-BE49-F238E27FC236}">
                <a16:creationId xmlns:a16="http://schemas.microsoft.com/office/drawing/2014/main" id="{08FA8B18-65D9-0F8E-0079-F4A8C2EB06B6}"/>
              </a:ext>
            </a:extLst>
          </p:cNvPr>
          <p:cNvGrpSpPr/>
          <p:nvPr/>
        </p:nvGrpSpPr>
        <p:grpSpPr>
          <a:xfrm>
            <a:off x="6632819" y="3424635"/>
            <a:ext cx="5381184" cy="2909825"/>
            <a:chOff x="6632819" y="3383537"/>
            <a:chExt cx="5381184" cy="2909825"/>
          </a:xfrm>
        </p:grpSpPr>
        <p:grpSp>
          <p:nvGrpSpPr>
            <p:cNvPr id="12" name="组合 11">
              <a:extLst>
                <a:ext uri="{FF2B5EF4-FFF2-40B4-BE49-F238E27FC236}">
                  <a16:creationId xmlns:a16="http://schemas.microsoft.com/office/drawing/2014/main" id="{CDD09C97-0E6E-0BA6-076A-CC034264FD96}"/>
                </a:ext>
              </a:extLst>
            </p:cNvPr>
            <p:cNvGrpSpPr/>
            <p:nvPr/>
          </p:nvGrpSpPr>
          <p:grpSpPr>
            <a:xfrm>
              <a:off x="6632819" y="3383537"/>
              <a:ext cx="5381184" cy="2909825"/>
              <a:chOff x="6699662" y="3134142"/>
              <a:chExt cx="5381184" cy="2909825"/>
            </a:xfrm>
          </p:grpSpPr>
          <p:pic>
            <p:nvPicPr>
              <p:cNvPr id="6" name="图片 5">
                <a:extLst>
                  <a:ext uri="{FF2B5EF4-FFF2-40B4-BE49-F238E27FC236}">
                    <a16:creationId xmlns:a16="http://schemas.microsoft.com/office/drawing/2014/main" id="{617BEAC3-5B1F-6E98-7115-ABABF2413823}"/>
                  </a:ext>
                </a:extLst>
              </p:cNvPr>
              <p:cNvPicPr>
                <a:picLocks noChangeAspect="1"/>
              </p:cNvPicPr>
              <p:nvPr/>
            </p:nvPicPr>
            <p:blipFill>
              <a:blip r:embed="rId5"/>
              <a:stretch>
                <a:fillRect/>
              </a:stretch>
            </p:blipFill>
            <p:spPr>
              <a:xfrm>
                <a:off x="6699662" y="3134142"/>
                <a:ext cx="5381184" cy="2909825"/>
              </a:xfrm>
              <a:prstGeom prst="rect">
                <a:avLst/>
              </a:prstGeom>
            </p:spPr>
          </p:pic>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675C2207-3AE8-F99F-9C52-7656499B4F24}"/>
                      </a:ext>
                    </a:extLst>
                  </p:cNvPr>
                  <p:cNvSpPr/>
                  <p:nvPr/>
                </p:nvSpPr>
                <p:spPr>
                  <a:xfrm>
                    <a:off x="8470672" y="3456233"/>
                    <a:ext cx="1202266" cy="338667"/>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oMath>
                      </m:oMathPara>
                    </a14:m>
                    <a:endParaRPr lang="zh-CN" altLang="en-US" dirty="0"/>
                  </a:p>
                </p:txBody>
              </p:sp>
            </mc:Choice>
            <mc:Fallback xmlns="">
              <p:sp>
                <p:nvSpPr>
                  <p:cNvPr id="8" name="矩形 7">
                    <a:extLst>
                      <a:ext uri="{FF2B5EF4-FFF2-40B4-BE49-F238E27FC236}">
                        <a16:creationId xmlns:a16="http://schemas.microsoft.com/office/drawing/2014/main" id="{675C2207-3AE8-F99F-9C52-7656499B4F24}"/>
                      </a:ext>
                    </a:extLst>
                  </p:cNvPr>
                  <p:cNvSpPr>
                    <a:spLocks noRot="1" noChangeAspect="1" noMove="1" noResize="1" noEditPoints="1" noAdjustHandles="1" noChangeArrowheads="1" noChangeShapeType="1" noTextEdit="1"/>
                  </p:cNvSpPr>
                  <p:nvPr/>
                </p:nvSpPr>
                <p:spPr>
                  <a:xfrm>
                    <a:off x="8470672" y="3456233"/>
                    <a:ext cx="1202266" cy="338667"/>
                  </a:xfrm>
                  <a:prstGeom prst="rect">
                    <a:avLst/>
                  </a:prstGeom>
                  <a:blipFill>
                    <a:blip r:embed="rId6"/>
                    <a:stretch>
                      <a:fillRect b="-20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6896CF89-DBB4-B6E9-6998-AE16AF212DAB}"/>
                      </a:ext>
                    </a:extLst>
                  </p:cNvPr>
                  <p:cNvSpPr/>
                  <p:nvPr/>
                </p:nvSpPr>
                <p:spPr>
                  <a:xfrm>
                    <a:off x="8462205" y="4555365"/>
                    <a:ext cx="1202266" cy="338667"/>
                  </a:xfrm>
                  <a:prstGeom prst="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oMath>
                      </m:oMathPara>
                    </a14:m>
                    <a:endParaRPr lang="zh-CN" altLang="en-US" dirty="0"/>
                  </a:p>
                </p:txBody>
              </p:sp>
            </mc:Choice>
            <mc:Fallback xmlns="">
              <p:sp>
                <p:nvSpPr>
                  <p:cNvPr id="10" name="矩形 9">
                    <a:extLst>
                      <a:ext uri="{FF2B5EF4-FFF2-40B4-BE49-F238E27FC236}">
                        <a16:creationId xmlns:a16="http://schemas.microsoft.com/office/drawing/2014/main" id="{6896CF89-DBB4-B6E9-6998-AE16AF212DAB}"/>
                      </a:ext>
                    </a:extLst>
                  </p:cNvPr>
                  <p:cNvSpPr>
                    <a:spLocks noRot="1" noChangeAspect="1" noMove="1" noResize="1" noEditPoints="1" noAdjustHandles="1" noChangeArrowheads="1" noChangeShapeType="1" noTextEdit="1"/>
                  </p:cNvSpPr>
                  <p:nvPr/>
                </p:nvSpPr>
                <p:spPr>
                  <a:xfrm>
                    <a:off x="8462205" y="4555365"/>
                    <a:ext cx="1202266" cy="338667"/>
                  </a:xfrm>
                  <a:prstGeom prst="rect">
                    <a:avLst/>
                  </a:prstGeom>
                  <a:blipFill>
                    <a:blip r:embed="rId7"/>
                    <a:stretch>
                      <a:fillRect b="-17857"/>
                    </a:stretch>
                  </a:blipFill>
                  <a:ln>
                    <a:noFill/>
                  </a:ln>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15" name="矩形 14">
                  <a:extLst>
                    <a:ext uri="{FF2B5EF4-FFF2-40B4-BE49-F238E27FC236}">
                      <a16:creationId xmlns:a16="http://schemas.microsoft.com/office/drawing/2014/main" id="{16DC094B-CFC6-F417-3D1A-7DB38B9C1570}"/>
                    </a:ext>
                  </a:extLst>
                </p:cNvPr>
                <p:cNvSpPr/>
                <p:nvPr/>
              </p:nvSpPr>
              <p:spPr>
                <a:xfrm>
                  <a:off x="7508562" y="3692927"/>
                  <a:ext cx="258233" cy="20743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oMath>
                    </m:oMathPara>
                  </a14:m>
                  <a:endParaRPr lang="zh-CN" altLang="en-US" dirty="0"/>
                </a:p>
              </p:txBody>
            </p:sp>
          </mc:Choice>
          <mc:Fallback>
            <p:sp>
              <p:nvSpPr>
                <p:cNvPr id="15" name="矩形 14">
                  <a:extLst>
                    <a:ext uri="{FF2B5EF4-FFF2-40B4-BE49-F238E27FC236}">
                      <a16:creationId xmlns:a16="http://schemas.microsoft.com/office/drawing/2014/main" id="{16DC094B-CFC6-F417-3D1A-7DB38B9C1570}"/>
                    </a:ext>
                  </a:extLst>
                </p:cNvPr>
                <p:cNvSpPr>
                  <a:spLocks noRot="1" noChangeAspect="1" noMove="1" noResize="1" noEditPoints="1" noAdjustHandles="1" noChangeArrowheads="1" noChangeShapeType="1" noTextEdit="1"/>
                </p:cNvSpPr>
                <p:nvPr/>
              </p:nvSpPr>
              <p:spPr>
                <a:xfrm>
                  <a:off x="7508562" y="3692927"/>
                  <a:ext cx="258233" cy="207433"/>
                </a:xfrm>
                <a:prstGeom prst="rect">
                  <a:avLst/>
                </a:prstGeom>
                <a:blipFill>
                  <a:blip r:embed="rId8"/>
                  <a:stretch>
                    <a:fillRect l="-23810" t="-11765" b="-26471"/>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矩形 15">
                  <a:extLst>
                    <a:ext uri="{FF2B5EF4-FFF2-40B4-BE49-F238E27FC236}">
                      <a16:creationId xmlns:a16="http://schemas.microsoft.com/office/drawing/2014/main" id="{8135E70F-3633-D09D-C496-5A9835BE6268}"/>
                    </a:ext>
                  </a:extLst>
                </p:cNvPr>
                <p:cNvSpPr/>
                <p:nvPr/>
              </p:nvSpPr>
              <p:spPr>
                <a:xfrm>
                  <a:off x="11670285" y="3788176"/>
                  <a:ext cx="189740" cy="233491"/>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m:t>
                        </m:r>
                      </m:oMath>
                    </m:oMathPara>
                  </a14:m>
                  <a:endParaRPr lang="zh-CN" altLang="en-US" dirty="0"/>
                </a:p>
              </p:txBody>
            </p:sp>
          </mc:Choice>
          <mc:Fallback>
            <p:sp>
              <p:nvSpPr>
                <p:cNvPr id="16" name="矩形 15">
                  <a:extLst>
                    <a:ext uri="{FF2B5EF4-FFF2-40B4-BE49-F238E27FC236}">
                      <a16:creationId xmlns:a16="http://schemas.microsoft.com/office/drawing/2014/main" id="{8135E70F-3633-D09D-C496-5A9835BE6268}"/>
                    </a:ext>
                  </a:extLst>
                </p:cNvPr>
                <p:cNvSpPr>
                  <a:spLocks noRot="1" noChangeAspect="1" noMove="1" noResize="1" noEditPoints="1" noAdjustHandles="1" noChangeArrowheads="1" noChangeShapeType="1" noTextEdit="1"/>
                </p:cNvSpPr>
                <p:nvPr/>
              </p:nvSpPr>
              <p:spPr>
                <a:xfrm>
                  <a:off x="11670285" y="3788176"/>
                  <a:ext cx="189740" cy="233491"/>
                </a:xfrm>
                <a:prstGeom prst="rect">
                  <a:avLst/>
                </a:prstGeom>
                <a:blipFill>
                  <a:blip r:embed="rId9"/>
                  <a:stretch>
                    <a:fillRect l="-25000" b="-10526"/>
                  </a:stretch>
                </a:blipFill>
                <a:ln>
                  <a:noFill/>
                </a:ln>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D27F57AE-1911-F51C-4976-F6D18964FC76}"/>
                  </a:ext>
                </a:extLst>
              </p:cNvPr>
              <p:cNvSpPr txBox="1"/>
              <p:nvPr/>
            </p:nvSpPr>
            <p:spPr>
              <a:xfrm>
                <a:off x="98437" y="4347699"/>
                <a:ext cx="8344720" cy="1407821"/>
              </a:xfrm>
              <a:prstGeom prst="rect">
                <a:avLst/>
              </a:prstGeom>
              <a:noFill/>
            </p:spPr>
            <p:txBody>
              <a:bodyPr wrap="none" rtlCol="0">
                <a:spAutoFit/>
              </a:bodyPr>
              <a:lstStyle/>
              <a:p>
                <a:r>
                  <a:rPr lang="en-US" altLang="zh-CN" sz="2000" dirty="0">
                    <a:latin typeface="Arial" panose="020B0604020202020204" pitchFamily="34" charset="0"/>
                    <a:cs typeface="Arial" panose="020B0604020202020204" pitchFamily="34" charset="0"/>
                  </a:rPr>
                  <a:t>Iterative update of </a:t>
                </a:r>
                <a:r>
                  <a:rPr lang="en-US" altLang="zh-CN" sz="2000" b="1" dirty="0">
                    <a:solidFill>
                      <a:srgbClr val="0070C0"/>
                    </a:solidFill>
                    <a:latin typeface="Arial" panose="020B0604020202020204" pitchFamily="34" charset="0"/>
                    <a:cs typeface="Arial" panose="020B0604020202020204" pitchFamily="34" charset="0"/>
                  </a:rPr>
                  <a:t>discriminator</a:t>
                </a:r>
                <a:r>
                  <a:rPr lang="en-US" altLang="zh-CN" sz="2000" dirty="0">
                    <a:latin typeface="Arial" panose="020B0604020202020204" pitchFamily="34" charset="0"/>
                    <a:cs typeface="Arial" panose="020B0604020202020204" pitchFamily="34" charset="0"/>
                  </a:rPr>
                  <a:t> and </a:t>
                </a:r>
                <a:r>
                  <a:rPr lang="en-US" altLang="zh-CN" sz="2000" b="1" dirty="0">
                    <a:solidFill>
                      <a:schemeClr val="accent6">
                        <a:lumMod val="50000"/>
                      </a:schemeClr>
                    </a:solidFill>
                    <a:latin typeface="Arial" panose="020B0604020202020204" pitchFamily="34" charset="0"/>
                    <a:cs typeface="Arial" panose="020B0604020202020204" pitchFamily="34" charset="0"/>
                  </a:rPr>
                  <a:t>generator (actor)</a:t>
                </a:r>
              </a:p>
              <a:p>
                <a:endParaRPr lang="en-US" altLang="zh-CN" sz="2000" b="1" dirty="0">
                  <a:solidFill>
                    <a:schemeClr val="accent6">
                      <a:lumMod val="50000"/>
                    </a:schemeClr>
                  </a:solidFill>
                  <a:latin typeface="Arial" panose="020B0604020202020204" pitchFamily="34" charset="0"/>
                  <a:cs typeface="Arial" panose="020B0604020202020204" pitchFamily="34" charset="0"/>
                </a:endParaRPr>
              </a:p>
              <a:p>
                <a:r>
                  <a:rPr lang="en-US" altLang="zh-CN" sz="2000" b="1" dirty="0">
                    <a:solidFill>
                      <a:srgbClr val="0070C0"/>
                    </a:solidFill>
                    <a:latin typeface="Arial" panose="020B0604020202020204" pitchFamily="34" charset="0"/>
                    <a:cs typeface="Arial" panose="020B0604020202020204" pitchFamily="34" charset="0"/>
                  </a:rPr>
                  <a:t>Discriminator </a:t>
                </a:r>
                <a14:m>
                  <m:oMath xmlns:m="http://schemas.openxmlformats.org/officeDocument/2006/math">
                    <m:r>
                      <a:rPr lang="en-US" altLang="zh-CN" sz="2000" b="1" i="1" smtClean="0">
                        <a:solidFill>
                          <a:srgbClr val="0070C0"/>
                        </a:solidFill>
                        <a:latin typeface="Cambria Math" panose="02040503050406030204" pitchFamily="18" charset="0"/>
                        <a:cs typeface="Arial" panose="020B0604020202020204" pitchFamily="34" charset="0"/>
                      </a:rPr>
                      <m:t>𝒄</m:t>
                    </m:r>
                    <m:d>
                      <m:dPr>
                        <m:ctrlPr>
                          <a:rPr lang="en-US" altLang="zh-CN" sz="2000" b="1" i="1" smtClean="0">
                            <a:solidFill>
                              <a:srgbClr val="0070C0"/>
                            </a:solidFill>
                            <a:latin typeface="Cambria Math" panose="02040503050406030204" pitchFamily="18" charset="0"/>
                            <a:cs typeface="Arial" panose="020B0604020202020204" pitchFamily="34" charset="0"/>
                          </a:rPr>
                        </m:ctrlPr>
                      </m:dPr>
                      <m:e>
                        <m:r>
                          <a:rPr lang="en-US" altLang="zh-CN" sz="2000" b="1" i="1" smtClean="0">
                            <a:solidFill>
                              <a:srgbClr val="0070C0"/>
                            </a:solidFill>
                            <a:latin typeface="Cambria Math" panose="02040503050406030204" pitchFamily="18" charset="0"/>
                            <a:cs typeface="Arial" panose="020B0604020202020204" pitchFamily="34" charset="0"/>
                          </a:rPr>
                          <m:t>𝒔</m:t>
                        </m:r>
                        <m:r>
                          <a:rPr lang="en-US" altLang="zh-CN" sz="2000" b="1" i="1" smtClean="0">
                            <a:solidFill>
                              <a:srgbClr val="0070C0"/>
                            </a:solidFill>
                            <a:latin typeface="Cambria Math" panose="02040503050406030204" pitchFamily="18" charset="0"/>
                            <a:cs typeface="Arial" panose="020B0604020202020204" pitchFamily="34" charset="0"/>
                          </a:rPr>
                          <m:t>,</m:t>
                        </m:r>
                        <m:r>
                          <a:rPr lang="en-US" altLang="zh-CN" sz="2000" b="1" i="1" smtClean="0">
                            <a:solidFill>
                              <a:srgbClr val="0070C0"/>
                            </a:solidFill>
                            <a:latin typeface="Cambria Math" panose="02040503050406030204" pitchFamily="18" charset="0"/>
                            <a:cs typeface="Arial" panose="020B0604020202020204" pitchFamily="34" charset="0"/>
                          </a:rPr>
                          <m:t>𝒂</m:t>
                        </m:r>
                      </m:e>
                    </m:d>
                  </m:oMath>
                </a14:m>
                <a:r>
                  <a:rPr lang="en-US" altLang="zh-CN" sz="2000" b="1" dirty="0">
                    <a:solidFill>
                      <a:srgbClr val="0070C0"/>
                    </a:solidFill>
                    <a:latin typeface="Arial" panose="020B0604020202020204" pitchFamily="34" charset="0"/>
                    <a:cs typeface="Arial" panose="020B0604020202020204" pitchFamily="34" charset="0"/>
                  </a:rPr>
                  <a:t>: </a:t>
                </a:r>
                <a14:m>
                  <m:oMath xmlns:m="http://schemas.openxmlformats.org/officeDocument/2006/math">
                    <m:sSub>
                      <m:sSubPr>
                        <m:ctrlPr>
                          <a:rPr lang="en-US" altLang="zh-CN" sz="2000" i="1" dirty="0" smtClean="0">
                            <a:solidFill>
                              <a:srgbClr val="0070C0"/>
                            </a:solidFill>
                            <a:latin typeface="Cambria Math" panose="02040503050406030204" pitchFamily="18" charset="0"/>
                            <a:cs typeface="Arial" panose="020B0604020202020204" pitchFamily="34" charset="0"/>
                          </a:rPr>
                        </m:ctrlPr>
                      </m:sSubPr>
                      <m:e>
                        <m:r>
                          <a:rPr lang="en-US" altLang="zh-CN" sz="2000" b="0" i="1" dirty="0" smtClean="0">
                            <a:solidFill>
                              <a:srgbClr val="0070C0"/>
                            </a:solidFill>
                            <a:latin typeface="Cambria Math" panose="02040503050406030204" pitchFamily="18" charset="0"/>
                            <a:cs typeface="Arial" panose="020B0604020202020204" pitchFamily="34" charset="0"/>
                          </a:rPr>
                          <m:t>𝐸</m:t>
                        </m:r>
                      </m:e>
                      <m:sub>
                        <m:d>
                          <m:dPr>
                            <m:ctrlPr>
                              <a:rPr lang="en-US" altLang="zh-CN" sz="2000" i="1" dirty="0" smtClean="0">
                                <a:solidFill>
                                  <a:srgbClr val="0070C0"/>
                                </a:solidFill>
                                <a:latin typeface="Cambria Math" panose="02040503050406030204" pitchFamily="18" charset="0"/>
                                <a:cs typeface="Arial" panose="020B0604020202020204" pitchFamily="34" charset="0"/>
                              </a:rPr>
                            </m:ctrlPr>
                          </m:dPr>
                          <m:e>
                            <m:r>
                              <a:rPr lang="en-US" altLang="zh-CN" sz="2000" b="0" i="1" dirty="0" smtClean="0">
                                <a:solidFill>
                                  <a:srgbClr val="0070C0"/>
                                </a:solidFill>
                                <a:latin typeface="Cambria Math" panose="02040503050406030204" pitchFamily="18" charset="0"/>
                                <a:cs typeface="Arial" panose="020B0604020202020204" pitchFamily="34" charset="0"/>
                              </a:rPr>
                              <m:t>𝑠</m:t>
                            </m:r>
                            <m:r>
                              <a:rPr lang="en-US" altLang="zh-CN" sz="2000" b="0" i="1" dirty="0" smtClean="0">
                                <a:solidFill>
                                  <a:srgbClr val="0070C0"/>
                                </a:solidFill>
                                <a:latin typeface="Cambria Math" panose="02040503050406030204" pitchFamily="18" charset="0"/>
                                <a:cs typeface="Arial" panose="020B0604020202020204" pitchFamily="34" charset="0"/>
                              </a:rPr>
                              <m:t>,</m:t>
                            </m:r>
                            <m:r>
                              <a:rPr lang="en-US" altLang="zh-CN" sz="2000" b="0" i="1" dirty="0" smtClean="0">
                                <a:solidFill>
                                  <a:srgbClr val="0070C0"/>
                                </a:solidFill>
                                <a:latin typeface="Cambria Math" panose="02040503050406030204" pitchFamily="18" charset="0"/>
                                <a:cs typeface="Arial" panose="020B0604020202020204" pitchFamily="34" charset="0"/>
                              </a:rPr>
                              <m:t>𝑎</m:t>
                            </m:r>
                          </m:e>
                        </m:d>
                        <m:r>
                          <a:rPr lang="en-US" altLang="zh-CN" sz="2000" b="0" i="1" dirty="0" smtClean="0">
                            <a:solidFill>
                              <a:srgbClr val="0070C0"/>
                            </a:solidFill>
                            <a:latin typeface="Cambria Math" panose="02040503050406030204" pitchFamily="18" charset="0"/>
                            <a:cs typeface="Arial" panose="020B0604020202020204" pitchFamily="34" charset="0"/>
                          </a:rPr>
                          <m:t>∼</m:t>
                        </m:r>
                        <m:sSup>
                          <m:sSupPr>
                            <m:ctrlPr>
                              <a:rPr lang="en-US" altLang="zh-CN" sz="2000" b="0" i="1" dirty="0" smtClean="0">
                                <a:solidFill>
                                  <a:srgbClr val="0070C0"/>
                                </a:solidFill>
                                <a:latin typeface="Cambria Math" panose="02040503050406030204" pitchFamily="18" charset="0"/>
                                <a:cs typeface="Arial" panose="020B0604020202020204" pitchFamily="34" charset="0"/>
                              </a:rPr>
                            </m:ctrlPr>
                          </m:sSupPr>
                          <m:e>
                            <m:r>
                              <a:rPr lang="en-US" altLang="zh-CN" sz="2000" b="0" i="1" dirty="0" smtClean="0">
                                <a:solidFill>
                                  <a:srgbClr val="0070C0"/>
                                </a:solidFill>
                                <a:latin typeface="Cambria Math" panose="02040503050406030204" pitchFamily="18" charset="0"/>
                                <a:cs typeface="Arial" panose="020B0604020202020204" pitchFamily="34" charset="0"/>
                              </a:rPr>
                              <m:t>𝑑</m:t>
                            </m:r>
                          </m:e>
                          <m:sup>
                            <m:r>
                              <a:rPr lang="en-US" altLang="zh-CN" sz="2000" b="0" i="1" dirty="0" smtClean="0">
                                <a:solidFill>
                                  <a:srgbClr val="0070C0"/>
                                </a:solidFill>
                                <a:latin typeface="Cambria Math" panose="02040503050406030204" pitchFamily="18" charset="0"/>
                                <a:cs typeface="Arial" panose="020B0604020202020204" pitchFamily="34" charset="0"/>
                              </a:rPr>
                              <m:t>𝐸</m:t>
                            </m:r>
                          </m:sup>
                        </m:sSup>
                      </m:sub>
                    </m:sSub>
                    <m:d>
                      <m:dPr>
                        <m:begChr m:val="["/>
                        <m:endChr m:val="]"/>
                        <m:ctrlPr>
                          <a:rPr lang="en-US" altLang="zh-CN" sz="2000" i="1" dirty="0" smtClean="0">
                            <a:solidFill>
                              <a:srgbClr val="0070C0"/>
                            </a:solidFill>
                            <a:latin typeface="Cambria Math" panose="02040503050406030204" pitchFamily="18" charset="0"/>
                            <a:cs typeface="Arial" panose="020B0604020202020204" pitchFamily="34" charset="0"/>
                          </a:rPr>
                        </m:ctrlPr>
                      </m:dPr>
                      <m:e>
                        <m:r>
                          <m:rPr>
                            <m:sty m:val="p"/>
                          </m:rPr>
                          <a:rPr lang="en-US" altLang="zh-CN" sz="2000" b="0" i="0" dirty="0" smtClean="0">
                            <a:solidFill>
                              <a:srgbClr val="0070C0"/>
                            </a:solidFill>
                            <a:latin typeface="Cambria Math" panose="02040503050406030204" pitchFamily="18" charset="0"/>
                            <a:cs typeface="Arial" panose="020B0604020202020204" pitchFamily="34" charset="0"/>
                          </a:rPr>
                          <m:t>log</m:t>
                        </m:r>
                        <m:d>
                          <m:dPr>
                            <m:ctrlPr>
                              <a:rPr lang="en-US" altLang="zh-CN" sz="2000" i="1" dirty="0" smtClean="0">
                                <a:solidFill>
                                  <a:srgbClr val="0070C0"/>
                                </a:solidFill>
                                <a:latin typeface="Cambria Math" panose="02040503050406030204" pitchFamily="18" charset="0"/>
                                <a:cs typeface="Arial" panose="020B0604020202020204" pitchFamily="34" charset="0"/>
                              </a:rPr>
                            </m:ctrlPr>
                          </m:dPr>
                          <m:e>
                            <m:r>
                              <a:rPr lang="en-US" altLang="zh-CN" sz="2000" b="0" i="1" dirty="0" smtClean="0">
                                <a:solidFill>
                                  <a:srgbClr val="0070C0"/>
                                </a:solidFill>
                                <a:latin typeface="Cambria Math" panose="02040503050406030204" pitchFamily="18" charset="0"/>
                                <a:cs typeface="Arial" panose="020B0604020202020204" pitchFamily="34" charset="0"/>
                              </a:rPr>
                              <m:t>1−</m:t>
                            </m:r>
                            <m:r>
                              <a:rPr lang="en-US" altLang="zh-CN" sz="2000" b="0" i="1" dirty="0" smtClean="0">
                                <a:solidFill>
                                  <a:srgbClr val="0070C0"/>
                                </a:solidFill>
                                <a:latin typeface="Cambria Math" panose="02040503050406030204" pitchFamily="18" charset="0"/>
                                <a:cs typeface="Arial" panose="020B0604020202020204" pitchFamily="34" charset="0"/>
                              </a:rPr>
                              <m:t>𝑐</m:t>
                            </m:r>
                            <m:d>
                              <m:dPr>
                                <m:ctrlPr>
                                  <a:rPr lang="en-US" altLang="zh-CN" sz="2000" i="1" dirty="0" smtClean="0">
                                    <a:solidFill>
                                      <a:srgbClr val="0070C0"/>
                                    </a:solidFill>
                                    <a:latin typeface="Cambria Math" panose="02040503050406030204" pitchFamily="18" charset="0"/>
                                    <a:cs typeface="Arial" panose="020B0604020202020204" pitchFamily="34" charset="0"/>
                                  </a:rPr>
                                </m:ctrlPr>
                              </m:dPr>
                              <m:e>
                                <m:r>
                                  <a:rPr lang="en-US" altLang="zh-CN" sz="2000" b="0" i="1" dirty="0" smtClean="0">
                                    <a:solidFill>
                                      <a:srgbClr val="0070C0"/>
                                    </a:solidFill>
                                    <a:latin typeface="Cambria Math" panose="02040503050406030204" pitchFamily="18" charset="0"/>
                                    <a:cs typeface="Arial" panose="020B0604020202020204" pitchFamily="34" charset="0"/>
                                  </a:rPr>
                                  <m:t>𝑠</m:t>
                                </m:r>
                                <m:r>
                                  <a:rPr lang="en-US" altLang="zh-CN" sz="2000" b="0" i="1" dirty="0" smtClean="0">
                                    <a:solidFill>
                                      <a:srgbClr val="0070C0"/>
                                    </a:solidFill>
                                    <a:latin typeface="Cambria Math" panose="02040503050406030204" pitchFamily="18" charset="0"/>
                                    <a:cs typeface="Arial" panose="020B0604020202020204" pitchFamily="34" charset="0"/>
                                  </a:rPr>
                                  <m:t>,</m:t>
                                </m:r>
                                <m:r>
                                  <a:rPr lang="en-US" altLang="zh-CN" sz="2000" b="0" i="1" dirty="0" smtClean="0">
                                    <a:solidFill>
                                      <a:srgbClr val="0070C0"/>
                                    </a:solidFill>
                                    <a:latin typeface="Cambria Math" panose="02040503050406030204" pitchFamily="18" charset="0"/>
                                    <a:cs typeface="Arial" panose="020B0604020202020204" pitchFamily="34" charset="0"/>
                                  </a:rPr>
                                  <m:t>𝑎</m:t>
                                </m:r>
                              </m:e>
                            </m:d>
                          </m:e>
                        </m:d>
                      </m:e>
                    </m:d>
                    <m:r>
                      <a:rPr lang="en-US" altLang="zh-CN" sz="2000" b="0" i="1" dirty="0" smtClean="0">
                        <a:solidFill>
                          <a:srgbClr val="0070C0"/>
                        </a:solidFill>
                        <a:latin typeface="Cambria Math" panose="02040503050406030204" pitchFamily="18" charset="0"/>
                        <a:cs typeface="Arial" panose="020B0604020202020204" pitchFamily="34" charset="0"/>
                      </a:rPr>
                      <m:t>+</m:t>
                    </m:r>
                    <m:sSub>
                      <m:sSubPr>
                        <m:ctrlPr>
                          <a:rPr lang="en-US" altLang="zh-CN" sz="2000" i="1" dirty="0" smtClean="0">
                            <a:solidFill>
                              <a:srgbClr val="0070C0"/>
                            </a:solidFill>
                            <a:latin typeface="Cambria Math" panose="02040503050406030204" pitchFamily="18" charset="0"/>
                            <a:cs typeface="Arial" panose="020B0604020202020204" pitchFamily="34" charset="0"/>
                          </a:rPr>
                        </m:ctrlPr>
                      </m:sSubPr>
                      <m:e>
                        <m:r>
                          <a:rPr lang="en-US" altLang="zh-CN" sz="2000" b="0" i="1" dirty="0" smtClean="0">
                            <a:solidFill>
                              <a:srgbClr val="0070C0"/>
                            </a:solidFill>
                            <a:latin typeface="Cambria Math" panose="02040503050406030204" pitchFamily="18" charset="0"/>
                            <a:cs typeface="Arial" panose="020B0604020202020204" pitchFamily="34" charset="0"/>
                          </a:rPr>
                          <m:t>𝐸</m:t>
                        </m:r>
                      </m:e>
                      <m:sub>
                        <m:d>
                          <m:dPr>
                            <m:ctrlPr>
                              <a:rPr lang="en-US" altLang="zh-CN" sz="2000" i="1" dirty="0" smtClean="0">
                                <a:solidFill>
                                  <a:srgbClr val="0070C0"/>
                                </a:solidFill>
                                <a:latin typeface="Cambria Math" panose="02040503050406030204" pitchFamily="18" charset="0"/>
                                <a:cs typeface="Arial" panose="020B0604020202020204" pitchFamily="34" charset="0"/>
                              </a:rPr>
                            </m:ctrlPr>
                          </m:dPr>
                          <m:e>
                            <m:r>
                              <a:rPr lang="en-US" altLang="zh-CN" sz="2000" b="0" i="1" dirty="0" smtClean="0">
                                <a:solidFill>
                                  <a:srgbClr val="0070C0"/>
                                </a:solidFill>
                                <a:latin typeface="Cambria Math" panose="02040503050406030204" pitchFamily="18" charset="0"/>
                                <a:cs typeface="Arial" panose="020B0604020202020204" pitchFamily="34" charset="0"/>
                              </a:rPr>
                              <m:t>𝑠</m:t>
                            </m:r>
                            <m:r>
                              <a:rPr lang="en-US" altLang="zh-CN" sz="2000" b="0" i="1" dirty="0" smtClean="0">
                                <a:solidFill>
                                  <a:srgbClr val="0070C0"/>
                                </a:solidFill>
                                <a:latin typeface="Cambria Math" panose="02040503050406030204" pitchFamily="18" charset="0"/>
                                <a:cs typeface="Arial" panose="020B0604020202020204" pitchFamily="34" charset="0"/>
                              </a:rPr>
                              <m:t>,</m:t>
                            </m:r>
                            <m:r>
                              <a:rPr lang="en-US" altLang="zh-CN" sz="2000" b="0" i="1" dirty="0" smtClean="0">
                                <a:solidFill>
                                  <a:srgbClr val="0070C0"/>
                                </a:solidFill>
                                <a:latin typeface="Cambria Math" panose="02040503050406030204" pitchFamily="18" charset="0"/>
                                <a:cs typeface="Arial" panose="020B0604020202020204" pitchFamily="34" charset="0"/>
                              </a:rPr>
                              <m:t>𝑎</m:t>
                            </m:r>
                          </m:e>
                        </m:d>
                        <m:r>
                          <a:rPr lang="en-US" altLang="zh-CN" sz="2000" b="0" i="1" dirty="0" smtClean="0">
                            <a:solidFill>
                              <a:srgbClr val="0070C0"/>
                            </a:solidFill>
                            <a:latin typeface="Cambria Math" panose="02040503050406030204" pitchFamily="18" charset="0"/>
                            <a:cs typeface="Arial" panose="020B0604020202020204" pitchFamily="34" charset="0"/>
                          </a:rPr>
                          <m:t>∼</m:t>
                        </m:r>
                        <m:sSup>
                          <m:sSupPr>
                            <m:ctrlPr>
                              <a:rPr lang="en-US" altLang="zh-CN" sz="2000" i="1" dirty="0" smtClean="0">
                                <a:solidFill>
                                  <a:srgbClr val="0070C0"/>
                                </a:solidFill>
                                <a:latin typeface="Cambria Math" panose="02040503050406030204" pitchFamily="18" charset="0"/>
                                <a:cs typeface="Arial" panose="020B0604020202020204" pitchFamily="34" charset="0"/>
                              </a:rPr>
                            </m:ctrlPr>
                          </m:sSupPr>
                          <m:e>
                            <m:r>
                              <a:rPr lang="en-US" altLang="zh-CN" sz="2000" b="0" i="1" dirty="0" smtClean="0">
                                <a:solidFill>
                                  <a:srgbClr val="0070C0"/>
                                </a:solidFill>
                                <a:latin typeface="Cambria Math" panose="02040503050406030204" pitchFamily="18" charset="0"/>
                                <a:cs typeface="Arial" panose="020B0604020202020204" pitchFamily="34" charset="0"/>
                              </a:rPr>
                              <m:t>𝑑</m:t>
                            </m:r>
                          </m:e>
                          <m:sup>
                            <m:r>
                              <a:rPr lang="en-US" altLang="zh-CN" sz="2000" b="0" i="1" dirty="0" smtClean="0">
                                <a:solidFill>
                                  <a:srgbClr val="0070C0"/>
                                </a:solidFill>
                                <a:latin typeface="Cambria Math" panose="02040503050406030204" pitchFamily="18" charset="0"/>
                                <a:cs typeface="Arial" panose="020B0604020202020204" pitchFamily="34" charset="0"/>
                              </a:rPr>
                              <m:t>𝜋</m:t>
                            </m:r>
                          </m:sup>
                        </m:sSup>
                      </m:sub>
                    </m:sSub>
                    <m:r>
                      <a:rPr lang="en-US" altLang="zh-CN" sz="2000" b="0" i="1" dirty="0" smtClean="0">
                        <a:solidFill>
                          <a:srgbClr val="0070C0"/>
                        </a:solidFill>
                        <a:latin typeface="Cambria Math" panose="02040503050406030204" pitchFamily="18" charset="0"/>
                        <a:cs typeface="Arial" panose="020B0604020202020204" pitchFamily="34" charset="0"/>
                      </a:rPr>
                      <m:t>[</m:t>
                    </m:r>
                    <m:r>
                      <m:rPr>
                        <m:sty m:val="p"/>
                      </m:rPr>
                      <a:rPr lang="en-US" altLang="zh-CN" sz="2000" b="0" i="0" dirty="0" smtClean="0">
                        <a:solidFill>
                          <a:srgbClr val="0070C0"/>
                        </a:solidFill>
                        <a:latin typeface="Cambria Math" panose="02040503050406030204" pitchFamily="18" charset="0"/>
                        <a:cs typeface="Arial" panose="020B0604020202020204" pitchFamily="34" charset="0"/>
                      </a:rPr>
                      <m:t>log</m:t>
                    </m:r>
                    <m:r>
                      <a:rPr lang="en-US" altLang="zh-CN" sz="2000" b="0" i="1" dirty="0" smtClean="0">
                        <a:solidFill>
                          <a:srgbClr val="0070C0"/>
                        </a:solidFill>
                        <a:latin typeface="Cambria Math" panose="02040503050406030204" pitchFamily="18" charset="0"/>
                        <a:cs typeface="Arial" panose="020B0604020202020204" pitchFamily="34" charset="0"/>
                      </a:rPr>
                      <m:t> </m:t>
                    </m:r>
                    <m:r>
                      <a:rPr lang="en-US" altLang="zh-CN" sz="2000" b="0" i="1" dirty="0" smtClean="0">
                        <a:solidFill>
                          <a:srgbClr val="0070C0"/>
                        </a:solidFill>
                        <a:latin typeface="Cambria Math" panose="02040503050406030204" pitchFamily="18" charset="0"/>
                        <a:cs typeface="Arial" panose="020B0604020202020204" pitchFamily="34" charset="0"/>
                      </a:rPr>
                      <m:t>𝑐</m:t>
                    </m:r>
                    <m:r>
                      <a:rPr lang="en-US" altLang="zh-CN" sz="2000" b="0" i="1" dirty="0" smtClean="0">
                        <a:solidFill>
                          <a:srgbClr val="0070C0"/>
                        </a:solidFill>
                        <a:latin typeface="Cambria Math" panose="02040503050406030204" pitchFamily="18" charset="0"/>
                        <a:cs typeface="Arial" panose="020B0604020202020204" pitchFamily="34" charset="0"/>
                      </a:rPr>
                      <m:t>(</m:t>
                    </m:r>
                    <m:r>
                      <a:rPr lang="en-US" altLang="zh-CN" sz="2000" b="0" i="1" dirty="0" smtClean="0">
                        <a:solidFill>
                          <a:srgbClr val="0070C0"/>
                        </a:solidFill>
                        <a:latin typeface="Cambria Math" panose="02040503050406030204" pitchFamily="18" charset="0"/>
                        <a:cs typeface="Arial" panose="020B0604020202020204" pitchFamily="34" charset="0"/>
                      </a:rPr>
                      <m:t>𝑠</m:t>
                    </m:r>
                    <m:r>
                      <a:rPr lang="en-US" altLang="zh-CN" sz="2000" b="0" i="1" dirty="0" smtClean="0">
                        <a:solidFill>
                          <a:srgbClr val="0070C0"/>
                        </a:solidFill>
                        <a:latin typeface="Cambria Math" panose="02040503050406030204" pitchFamily="18" charset="0"/>
                        <a:cs typeface="Arial" panose="020B0604020202020204" pitchFamily="34" charset="0"/>
                      </a:rPr>
                      <m:t>,</m:t>
                    </m:r>
                    <m:r>
                      <a:rPr lang="en-US" altLang="zh-CN" sz="2000" b="0" i="1" dirty="0" smtClean="0">
                        <a:solidFill>
                          <a:srgbClr val="0070C0"/>
                        </a:solidFill>
                        <a:latin typeface="Cambria Math" panose="02040503050406030204" pitchFamily="18" charset="0"/>
                        <a:cs typeface="Arial" panose="020B0604020202020204" pitchFamily="34" charset="0"/>
                      </a:rPr>
                      <m:t>𝑎</m:t>
                    </m:r>
                    <m:r>
                      <a:rPr lang="en-US" altLang="zh-CN" sz="2000" b="0" i="1" dirty="0" smtClean="0">
                        <a:solidFill>
                          <a:srgbClr val="0070C0"/>
                        </a:solidFill>
                        <a:latin typeface="Cambria Math" panose="02040503050406030204" pitchFamily="18" charset="0"/>
                        <a:cs typeface="Arial" panose="020B0604020202020204" pitchFamily="34" charset="0"/>
                      </a:rPr>
                      <m:t>)]</m:t>
                    </m:r>
                  </m:oMath>
                </a14:m>
                <a:endParaRPr lang="en-US" altLang="zh-CN" sz="2000" b="1" dirty="0">
                  <a:solidFill>
                    <a:srgbClr val="0070C0"/>
                  </a:solidFill>
                  <a:latin typeface="Arial" panose="020B0604020202020204" pitchFamily="34" charset="0"/>
                  <a:cs typeface="Arial" panose="020B0604020202020204" pitchFamily="34" charset="0"/>
                </a:endParaRPr>
              </a:p>
              <a:p>
                <a:r>
                  <a:rPr lang="en-US" altLang="zh-CN" sz="2000" b="1" dirty="0">
                    <a:solidFill>
                      <a:schemeClr val="accent6">
                        <a:lumMod val="50000"/>
                      </a:schemeClr>
                    </a:solidFill>
                    <a:latin typeface="Arial" panose="020B0604020202020204" pitchFamily="34" charset="0"/>
                    <a:cs typeface="Arial" panose="020B0604020202020204" pitchFamily="34" charset="0"/>
                  </a:rPr>
                  <a:t>Actor </a:t>
                </a:r>
                <a14:m>
                  <m:oMath xmlns:m="http://schemas.openxmlformats.org/officeDocument/2006/math">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𝝅</m:t>
                    </m:r>
                    <m:d>
                      <m:dPr>
                        <m:ctrlPr>
                          <a:rPr lang="en-US" altLang="zh-CN" sz="2000" b="1" i="1" smtClean="0">
                            <a:solidFill>
                              <a:schemeClr val="accent6">
                                <a:lumMod val="50000"/>
                              </a:schemeClr>
                            </a:solidFill>
                            <a:latin typeface="Cambria Math" panose="02040503050406030204" pitchFamily="18" charset="0"/>
                            <a:cs typeface="Arial" panose="020B0604020202020204" pitchFamily="34" charset="0"/>
                          </a:rPr>
                        </m:ctrlPr>
                      </m:dPr>
                      <m:e>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𝒂</m:t>
                        </m:r>
                      </m:e>
                      <m:e>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𝒔</m:t>
                        </m:r>
                      </m:e>
                    </m:d>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oMath>
                </a14:m>
                <a:r>
                  <a:rPr lang="en-US" altLang="zh-CN" sz="2000" b="1" dirty="0">
                    <a:solidFill>
                      <a:schemeClr val="accent6">
                        <a:lumMod val="50000"/>
                      </a:schemeClr>
                    </a:solidFill>
                    <a:latin typeface="Arial" panose="020B0604020202020204" pitchFamily="34" charset="0"/>
                    <a:cs typeface="Arial" panose="020B0604020202020204" pitchFamily="34" charset="0"/>
                  </a:rPr>
                  <a:t> </a:t>
                </a:r>
                <a:r>
                  <a:rPr lang="en-US" altLang="zh-CN" sz="2000" dirty="0">
                    <a:solidFill>
                      <a:schemeClr val="accent6">
                        <a:lumMod val="50000"/>
                      </a:schemeClr>
                    </a:solidFill>
                    <a:latin typeface="Arial" panose="020B0604020202020204" pitchFamily="34" charset="0"/>
                    <a:cs typeface="Arial" panose="020B0604020202020204" pitchFamily="34" charset="0"/>
                  </a:rPr>
                  <a:t>RL (TRPO) with reward</a:t>
                </a:r>
                <a:r>
                  <a:rPr lang="en-US" altLang="zh-CN" sz="2000" b="1" dirty="0">
                    <a:solidFill>
                      <a:schemeClr val="accent6">
                        <a:lumMod val="50000"/>
                      </a:schemeClr>
                    </a:solidFill>
                    <a:latin typeface="Arial" panose="020B0604020202020204" pitchFamily="34" charset="0"/>
                    <a:cs typeface="Arial" panose="020B0604020202020204" pitchFamily="34" charset="0"/>
                  </a:rPr>
                  <a:t> </a:t>
                </a:r>
                <a14:m>
                  <m:oMath xmlns:m="http://schemas.openxmlformats.org/officeDocument/2006/math">
                    <m:r>
                      <a:rPr lang="en-US" altLang="zh-CN" sz="2000" i="1" dirty="0" smtClean="0">
                        <a:solidFill>
                          <a:schemeClr val="accent6">
                            <a:lumMod val="50000"/>
                          </a:schemeClr>
                        </a:solidFill>
                        <a:latin typeface="Cambria Math" panose="02040503050406030204" pitchFamily="18" charset="0"/>
                        <a:cs typeface="Arial" panose="020B0604020202020204" pitchFamily="34" charset="0"/>
                      </a:rPr>
                      <m:t>−</m:t>
                    </m:r>
                    <m:r>
                      <m:rPr>
                        <m:sty m:val="p"/>
                      </m:rPr>
                      <a:rPr lang="en-US" altLang="zh-CN" sz="2000" i="1" dirty="0" smtClean="0">
                        <a:solidFill>
                          <a:schemeClr val="accent6">
                            <a:lumMod val="50000"/>
                          </a:schemeClr>
                        </a:solidFill>
                        <a:latin typeface="Cambria Math" panose="02040503050406030204" pitchFamily="18" charset="0"/>
                        <a:cs typeface="Arial" panose="020B0604020202020204" pitchFamily="34" charset="0"/>
                      </a:rPr>
                      <m:t>log</m:t>
                    </m:r>
                    <m:r>
                      <a:rPr lang="en-US" altLang="zh-CN" sz="2000" i="1" dirty="0" smtClean="0">
                        <a:solidFill>
                          <a:schemeClr val="accent6">
                            <a:lumMod val="50000"/>
                          </a:schemeClr>
                        </a:solidFill>
                        <a:latin typeface="Cambria Math" panose="02040503050406030204" pitchFamily="18" charset="0"/>
                        <a:cs typeface="Arial" panose="020B0604020202020204" pitchFamily="34" charset="0"/>
                      </a:rPr>
                      <m:t>⁡</m:t>
                    </m:r>
                    <m:r>
                      <a:rPr lang="en-US" altLang="zh-CN" sz="2000" i="1" dirty="0" smtClean="0">
                        <a:solidFill>
                          <a:schemeClr val="accent6">
                            <a:lumMod val="50000"/>
                          </a:schemeClr>
                        </a:solidFill>
                        <a:latin typeface="Cambria Math" panose="02040503050406030204" pitchFamily="18" charset="0"/>
                        <a:cs typeface="Arial" panose="020B0604020202020204" pitchFamily="34" charset="0"/>
                      </a:rPr>
                      <m:t>𝑐</m:t>
                    </m:r>
                    <m:r>
                      <a:rPr lang="en-US" altLang="zh-CN" sz="2000" i="1" dirty="0" smtClean="0">
                        <a:solidFill>
                          <a:schemeClr val="accent6">
                            <a:lumMod val="50000"/>
                          </a:schemeClr>
                        </a:solidFill>
                        <a:latin typeface="Cambria Math" panose="02040503050406030204" pitchFamily="18" charset="0"/>
                        <a:cs typeface="Arial" panose="020B0604020202020204" pitchFamily="34" charset="0"/>
                      </a:rPr>
                      <m:t>(</m:t>
                    </m:r>
                    <m:r>
                      <a:rPr lang="en-US" altLang="zh-CN" sz="2000" i="1" dirty="0" err="1" smtClean="0">
                        <a:solidFill>
                          <a:schemeClr val="accent6">
                            <a:lumMod val="50000"/>
                          </a:schemeClr>
                        </a:solidFill>
                        <a:latin typeface="Cambria Math" panose="02040503050406030204" pitchFamily="18" charset="0"/>
                        <a:cs typeface="Arial" panose="020B0604020202020204" pitchFamily="34" charset="0"/>
                      </a:rPr>
                      <m:t>𝑠</m:t>
                    </m:r>
                    <m:r>
                      <a:rPr lang="en-US" altLang="zh-CN" sz="2000" i="1" dirty="0" err="1" smtClean="0">
                        <a:solidFill>
                          <a:schemeClr val="accent6">
                            <a:lumMod val="50000"/>
                          </a:schemeClr>
                        </a:solidFill>
                        <a:latin typeface="Cambria Math" panose="02040503050406030204" pitchFamily="18" charset="0"/>
                        <a:cs typeface="Arial" panose="020B0604020202020204" pitchFamily="34" charset="0"/>
                      </a:rPr>
                      <m:t>,</m:t>
                    </m:r>
                    <m:r>
                      <a:rPr lang="en-US" altLang="zh-CN" sz="2000" i="1" dirty="0" err="1" smtClean="0">
                        <a:solidFill>
                          <a:schemeClr val="accent6">
                            <a:lumMod val="50000"/>
                          </a:schemeClr>
                        </a:solidFill>
                        <a:latin typeface="Cambria Math" panose="02040503050406030204" pitchFamily="18" charset="0"/>
                        <a:cs typeface="Arial" panose="020B0604020202020204" pitchFamily="34" charset="0"/>
                      </a:rPr>
                      <m:t>𝑎</m:t>
                    </m:r>
                    <m:r>
                      <a:rPr lang="en-US" altLang="zh-CN" sz="2000" i="1" dirty="0" smtClean="0">
                        <a:solidFill>
                          <a:schemeClr val="accent6">
                            <a:lumMod val="50000"/>
                          </a:schemeClr>
                        </a:solidFill>
                        <a:latin typeface="Cambria Math" panose="02040503050406030204" pitchFamily="18" charset="0"/>
                        <a:cs typeface="Arial" panose="020B0604020202020204" pitchFamily="34" charset="0"/>
                      </a:rPr>
                      <m:t>)</m:t>
                    </m:r>
                    <m:r>
                      <a:rPr lang="en-US" altLang="zh-CN" sz="2000" i="1" dirty="0" smtClean="0">
                        <a:solidFill>
                          <a:srgbClr val="0070C0"/>
                        </a:solidFill>
                        <a:latin typeface="Cambria Math" panose="02040503050406030204" pitchFamily="18" charset="0"/>
                        <a:cs typeface="Arial" panose="020B0604020202020204" pitchFamily="34" charset="0"/>
                      </a:rPr>
                      <m:t>   </m:t>
                    </m:r>
                  </m:oMath>
                </a14:m>
                <a:endParaRPr lang="zh-CN" altLang="en-US" sz="2000" dirty="0">
                  <a:solidFill>
                    <a:srgbClr val="0070C0"/>
                  </a:solidFill>
                  <a:latin typeface="Arial" panose="020B0604020202020204" pitchFamily="34" charset="0"/>
                  <a:cs typeface="Arial" panose="020B0604020202020204" pitchFamily="34" charset="0"/>
                </a:endParaRPr>
              </a:p>
            </p:txBody>
          </p:sp>
        </mc:Choice>
        <mc:Fallback>
          <p:sp>
            <p:nvSpPr>
              <p:cNvPr id="14" name="文本框 13">
                <a:extLst>
                  <a:ext uri="{FF2B5EF4-FFF2-40B4-BE49-F238E27FC236}">
                    <a16:creationId xmlns:a16="http://schemas.microsoft.com/office/drawing/2014/main" id="{D27F57AE-1911-F51C-4976-F6D18964FC76}"/>
                  </a:ext>
                </a:extLst>
              </p:cNvPr>
              <p:cNvSpPr txBox="1">
                <a:spLocks noRot="1" noChangeAspect="1" noMove="1" noResize="1" noEditPoints="1" noAdjustHandles="1" noChangeArrowheads="1" noChangeShapeType="1" noTextEdit="1"/>
              </p:cNvSpPr>
              <p:nvPr/>
            </p:nvSpPr>
            <p:spPr>
              <a:xfrm>
                <a:off x="98437" y="4347699"/>
                <a:ext cx="8344720" cy="1407821"/>
              </a:xfrm>
              <a:prstGeom prst="rect">
                <a:avLst/>
              </a:prstGeom>
              <a:blipFill>
                <a:blip r:embed="rId10"/>
                <a:stretch>
                  <a:fillRect l="-730" t="-1732" b="-56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4121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39" name="Google Shape;639;gfa0f5b21c0_0_160"/>
              <p:cNvSpPr txBox="1">
                <a:spLocks noGrp="1"/>
              </p:cNvSpPr>
              <p:nvPr>
                <p:ph type="body" idx="1"/>
              </p:nvPr>
            </p:nvSpPr>
            <p:spPr>
              <a:xfrm>
                <a:off x="376809" y="1334279"/>
                <a:ext cx="11177400" cy="4821000"/>
              </a:xfrm>
              <a:prstGeom prst="rect">
                <a:avLst/>
              </a:prstGeom>
              <a:noFill/>
              <a:ln>
                <a:noFill/>
              </a:ln>
            </p:spPr>
            <p:txBody>
              <a:bodyPr spcFirstLastPara="1" wrap="square" lIns="91425" tIns="45700" rIns="91425" bIns="45700" anchor="t" anchorCtr="0">
                <a:noAutofit/>
              </a:bodyPr>
              <a:lstStyle/>
              <a:p>
                <a:r>
                  <a:rPr lang="en-US" sz="2400" b="1" dirty="0">
                    <a:latin typeface="Arial" panose="020B0604020202020204" pitchFamily="34" charset="0"/>
                    <a:ea typeface="Arial"/>
                    <a:cs typeface="Arial" panose="020B0604020202020204" pitchFamily="34" charset="0"/>
                    <a:sym typeface="Arial"/>
                  </a:rPr>
                  <a:t>Inverse RL </a:t>
                </a:r>
                <a:r>
                  <a:rPr lang="en-US" sz="2400" dirty="0">
                    <a:latin typeface="Arial" panose="020B0604020202020204" pitchFamily="34" charset="0"/>
                    <a:ea typeface="Arial"/>
                    <a:cs typeface="Arial" panose="020B0604020202020204" pitchFamily="34" charset="0"/>
                    <a:sym typeface="Arial"/>
                  </a:rPr>
                  <a:t>aims to find reward to minimize </a:t>
                </a:r>
                <a:endParaRPr lang="en-US" sz="2400" b="0" i="1" dirty="0">
                  <a:latin typeface="Cambria Math" panose="02040503050406030204" pitchFamily="18" charset="0"/>
                  <a:ea typeface="Arial"/>
                  <a:cs typeface="Arial" panose="020B0604020202020204" pitchFamily="34" charset="0"/>
                  <a:sym typeface="Arial"/>
                </a:endParaRP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ea typeface="Arial"/>
                              <a:cs typeface="Arial" panose="020B0604020202020204" pitchFamily="34" charset="0"/>
                              <a:sym typeface="Arial"/>
                            </a:rPr>
                          </m:ctrlPr>
                        </m:sSubPr>
                        <m:e>
                          <m:r>
                            <a:rPr lang="en-US" sz="2400" b="0" i="1" smtClean="0">
                              <a:latin typeface="Cambria Math" panose="02040503050406030204" pitchFamily="18" charset="0"/>
                              <a:ea typeface="Arial"/>
                              <a:cs typeface="Arial" panose="020B0604020202020204" pitchFamily="34" charset="0"/>
                              <a:sym typeface="Arial"/>
                            </a:rPr>
                            <m:t>𝐸</m:t>
                          </m:r>
                        </m:e>
                        <m:sub>
                          <m:d>
                            <m:dPr>
                              <m:ctrlPr>
                                <a:rPr lang="en-US" sz="2400" b="0" i="1" smtClean="0">
                                  <a:latin typeface="Cambria Math" panose="02040503050406030204" pitchFamily="18" charset="0"/>
                                  <a:ea typeface="Arial"/>
                                  <a:cs typeface="Arial" panose="020B0604020202020204" pitchFamily="34" charset="0"/>
                                  <a:sym typeface="Arial"/>
                                </a:rPr>
                              </m:ctrlPr>
                            </m:dPr>
                            <m:e>
                              <m:r>
                                <a:rPr lang="en-US" sz="2400" b="0" i="1" smtClean="0">
                                  <a:latin typeface="Cambria Math" panose="02040503050406030204" pitchFamily="18" charset="0"/>
                                  <a:ea typeface="Arial"/>
                                  <a:cs typeface="Arial" panose="020B0604020202020204" pitchFamily="34" charset="0"/>
                                  <a:sym typeface="Arial"/>
                                </a:rPr>
                                <m:t>𝑠</m:t>
                              </m:r>
                              <m:r>
                                <a:rPr lang="en-US" sz="2400" b="0" i="1" smtClean="0">
                                  <a:latin typeface="Cambria Math" panose="02040503050406030204" pitchFamily="18" charset="0"/>
                                  <a:ea typeface="Arial"/>
                                  <a:cs typeface="Arial" panose="020B0604020202020204" pitchFamily="34" charset="0"/>
                                  <a:sym typeface="Arial"/>
                                </a:rPr>
                                <m:t>,</m:t>
                              </m:r>
                              <m:r>
                                <a:rPr lang="en-US" sz="2400" b="0" i="1" smtClean="0">
                                  <a:latin typeface="Cambria Math" panose="02040503050406030204" pitchFamily="18" charset="0"/>
                                  <a:ea typeface="Arial"/>
                                  <a:cs typeface="Arial" panose="020B0604020202020204" pitchFamily="34" charset="0"/>
                                  <a:sym typeface="Arial"/>
                                </a:rPr>
                                <m:t>𝑎</m:t>
                              </m:r>
                            </m:e>
                          </m:d>
                          <m:r>
                            <a:rPr lang="en-US" sz="2400" b="0" i="1" smtClean="0">
                              <a:latin typeface="Cambria Math" panose="02040503050406030204" pitchFamily="18" charset="0"/>
                              <a:ea typeface="Arial"/>
                              <a:cs typeface="Arial" panose="020B0604020202020204" pitchFamily="34" charset="0"/>
                              <a:sym typeface="Arial"/>
                            </a:rPr>
                            <m:t>∼</m:t>
                          </m:r>
                          <m:sSup>
                            <m:sSupPr>
                              <m:ctrlPr>
                                <a:rPr lang="en-US" sz="2400" b="0" i="1" smtClean="0">
                                  <a:latin typeface="Cambria Math" panose="02040503050406030204" pitchFamily="18" charset="0"/>
                                  <a:ea typeface="Arial"/>
                                  <a:cs typeface="Arial" panose="020B0604020202020204" pitchFamily="34" charset="0"/>
                                  <a:sym typeface="Arial"/>
                                </a:rPr>
                              </m:ctrlPr>
                            </m:sSupPr>
                            <m:e>
                              <m:r>
                                <a:rPr lang="en-US" sz="2400" b="0" i="1" smtClean="0">
                                  <a:latin typeface="Cambria Math" panose="02040503050406030204" pitchFamily="18" charset="0"/>
                                  <a:ea typeface="Arial"/>
                                  <a:cs typeface="Arial" panose="020B0604020202020204" pitchFamily="34" charset="0"/>
                                  <a:sym typeface="Arial"/>
                                </a:rPr>
                                <m:t>𝑑</m:t>
                              </m:r>
                            </m:e>
                            <m:sup>
                              <m:sSup>
                                <m:sSupPr>
                                  <m:ctrlPr>
                                    <a:rPr lang="en-US" sz="2400" b="0" i="1" smtClean="0">
                                      <a:latin typeface="Cambria Math" panose="02040503050406030204" pitchFamily="18" charset="0"/>
                                      <a:ea typeface="Arial"/>
                                      <a:cs typeface="Arial" panose="020B0604020202020204" pitchFamily="34" charset="0"/>
                                      <a:sym typeface="Arial"/>
                                    </a:rPr>
                                  </m:ctrlPr>
                                </m:sSupPr>
                                <m:e>
                                  <m:r>
                                    <a:rPr lang="en-US" sz="2400" b="0" i="1" smtClean="0">
                                      <a:latin typeface="Cambria Math" panose="02040503050406030204" pitchFamily="18" charset="0"/>
                                      <a:ea typeface="Arial"/>
                                      <a:cs typeface="Arial" panose="020B0604020202020204" pitchFamily="34" charset="0"/>
                                      <a:sym typeface="Arial"/>
                                    </a:rPr>
                                    <m:t>𝜋</m:t>
                                  </m:r>
                                </m:e>
                                <m:sup>
                                  <m:r>
                                    <a:rPr lang="en-US" sz="2400" b="0" i="1" smtClean="0">
                                      <a:latin typeface="Cambria Math" panose="02040503050406030204" pitchFamily="18" charset="0"/>
                                      <a:ea typeface="Arial"/>
                                      <a:cs typeface="Arial" panose="020B0604020202020204" pitchFamily="34" charset="0"/>
                                      <a:sym typeface="Arial"/>
                                    </a:rPr>
                                    <m:t>∗</m:t>
                                  </m:r>
                                </m:sup>
                              </m:sSup>
                            </m:sup>
                          </m:sSup>
                        </m:sub>
                      </m:sSub>
                      <m:r>
                        <a:rPr lang="en-US" sz="2400" b="0" i="1" smtClean="0">
                          <a:latin typeface="Cambria Math" panose="02040503050406030204" pitchFamily="18" charset="0"/>
                          <a:ea typeface="Arial"/>
                          <a:cs typeface="Arial" panose="020B0604020202020204" pitchFamily="34" charset="0"/>
                          <a:sym typeface="Arial"/>
                        </a:rPr>
                        <m:t>𝑟</m:t>
                      </m:r>
                      <m:d>
                        <m:dPr>
                          <m:ctrlPr>
                            <a:rPr lang="en-US" sz="2400" b="0" i="1" smtClean="0">
                              <a:latin typeface="Cambria Math" panose="02040503050406030204" pitchFamily="18" charset="0"/>
                              <a:ea typeface="Arial"/>
                              <a:cs typeface="Arial" panose="020B0604020202020204" pitchFamily="34" charset="0"/>
                              <a:sym typeface="Arial"/>
                            </a:rPr>
                          </m:ctrlPr>
                        </m:dPr>
                        <m:e>
                          <m:r>
                            <a:rPr lang="en-US" sz="2400" b="0" i="1" smtClean="0">
                              <a:latin typeface="Cambria Math" panose="02040503050406030204" pitchFamily="18" charset="0"/>
                              <a:ea typeface="Arial"/>
                              <a:cs typeface="Arial" panose="020B0604020202020204" pitchFamily="34" charset="0"/>
                              <a:sym typeface="Arial"/>
                            </a:rPr>
                            <m:t>𝑠</m:t>
                          </m:r>
                          <m:r>
                            <a:rPr lang="en-US" sz="2400" b="0" i="1" smtClean="0">
                              <a:latin typeface="Cambria Math" panose="02040503050406030204" pitchFamily="18" charset="0"/>
                              <a:ea typeface="Arial"/>
                              <a:cs typeface="Arial" panose="020B0604020202020204" pitchFamily="34" charset="0"/>
                              <a:sym typeface="Arial"/>
                            </a:rPr>
                            <m:t>,</m:t>
                          </m:r>
                          <m:r>
                            <a:rPr lang="en-US" sz="2400" b="0" i="1" smtClean="0">
                              <a:latin typeface="Cambria Math" panose="02040503050406030204" pitchFamily="18" charset="0"/>
                              <a:ea typeface="Arial"/>
                              <a:cs typeface="Arial" panose="020B0604020202020204" pitchFamily="34" charset="0"/>
                              <a:sym typeface="Arial"/>
                            </a:rPr>
                            <m:t>𝑎</m:t>
                          </m:r>
                        </m:e>
                      </m:d>
                      <m:r>
                        <a:rPr lang="en-US" sz="2400" b="0" i="1" smtClean="0">
                          <a:latin typeface="Cambria Math" panose="02040503050406030204" pitchFamily="18" charset="0"/>
                          <a:ea typeface="Arial"/>
                          <a:cs typeface="Arial" panose="020B0604020202020204" pitchFamily="34" charset="0"/>
                          <a:sym typeface="Arial"/>
                        </a:rPr>
                        <m:t>−</m:t>
                      </m:r>
                      <m:sSub>
                        <m:sSubPr>
                          <m:ctrlPr>
                            <a:rPr lang="en-US" sz="2400" b="0" i="1" smtClean="0">
                              <a:latin typeface="Cambria Math" panose="02040503050406030204" pitchFamily="18" charset="0"/>
                              <a:ea typeface="Arial"/>
                              <a:cs typeface="Arial" panose="020B0604020202020204" pitchFamily="34" charset="0"/>
                              <a:sym typeface="Arial"/>
                            </a:rPr>
                          </m:ctrlPr>
                        </m:sSubPr>
                        <m:e>
                          <m:r>
                            <a:rPr lang="en-US" sz="2400" b="0" i="1" smtClean="0">
                              <a:latin typeface="Cambria Math" panose="02040503050406030204" pitchFamily="18" charset="0"/>
                              <a:ea typeface="Arial"/>
                              <a:cs typeface="Arial" panose="020B0604020202020204" pitchFamily="34" charset="0"/>
                              <a:sym typeface="Arial"/>
                            </a:rPr>
                            <m:t>𝐸</m:t>
                          </m:r>
                        </m:e>
                        <m:sub>
                          <m:d>
                            <m:dPr>
                              <m:ctrlPr>
                                <a:rPr lang="en-US" sz="2400" b="0" i="1" smtClean="0">
                                  <a:latin typeface="Cambria Math" panose="02040503050406030204" pitchFamily="18" charset="0"/>
                                  <a:ea typeface="Arial"/>
                                  <a:cs typeface="Arial" panose="020B0604020202020204" pitchFamily="34" charset="0"/>
                                  <a:sym typeface="Arial"/>
                                </a:rPr>
                              </m:ctrlPr>
                            </m:dPr>
                            <m:e>
                              <m:r>
                                <a:rPr lang="en-US" sz="2400" b="0" i="1" smtClean="0">
                                  <a:latin typeface="Cambria Math" panose="02040503050406030204" pitchFamily="18" charset="0"/>
                                  <a:ea typeface="Arial"/>
                                  <a:cs typeface="Arial" panose="020B0604020202020204" pitchFamily="34" charset="0"/>
                                  <a:sym typeface="Arial"/>
                                </a:rPr>
                                <m:t>𝑠</m:t>
                              </m:r>
                              <m:r>
                                <a:rPr lang="en-US" sz="2400" b="0" i="1" smtClean="0">
                                  <a:latin typeface="Cambria Math" panose="02040503050406030204" pitchFamily="18" charset="0"/>
                                  <a:ea typeface="Arial"/>
                                  <a:cs typeface="Arial" panose="020B0604020202020204" pitchFamily="34" charset="0"/>
                                  <a:sym typeface="Arial"/>
                                </a:rPr>
                                <m:t>,</m:t>
                              </m:r>
                              <m:r>
                                <a:rPr lang="en-US" sz="2400" b="0" i="1" smtClean="0">
                                  <a:latin typeface="Cambria Math" panose="02040503050406030204" pitchFamily="18" charset="0"/>
                                  <a:ea typeface="Arial"/>
                                  <a:cs typeface="Arial" panose="020B0604020202020204" pitchFamily="34" charset="0"/>
                                  <a:sym typeface="Arial"/>
                                </a:rPr>
                                <m:t>𝑎</m:t>
                              </m:r>
                            </m:e>
                          </m:d>
                          <m:r>
                            <a:rPr lang="en-US" sz="2400" b="0" i="1" smtClean="0">
                              <a:latin typeface="Cambria Math" panose="02040503050406030204" pitchFamily="18" charset="0"/>
                              <a:ea typeface="Arial"/>
                              <a:cs typeface="Arial" panose="020B0604020202020204" pitchFamily="34" charset="0"/>
                              <a:sym typeface="Arial"/>
                            </a:rPr>
                            <m:t>∼</m:t>
                          </m:r>
                          <m:sSup>
                            <m:sSupPr>
                              <m:ctrlPr>
                                <a:rPr lang="en-US" sz="2400" b="0" i="1" smtClean="0">
                                  <a:latin typeface="Cambria Math" panose="02040503050406030204" pitchFamily="18" charset="0"/>
                                  <a:ea typeface="Arial"/>
                                  <a:cs typeface="Arial" panose="020B0604020202020204" pitchFamily="34" charset="0"/>
                                  <a:sym typeface="Arial"/>
                                </a:rPr>
                              </m:ctrlPr>
                            </m:sSupPr>
                            <m:e>
                              <m:r>
                                <a:rPr lang="en-US" sz="2400" b="0" i="1" smtClean="0">
                                  <a:latin typeface="Cambria Math" panose="02040503050406030204" pitchFamily="18" charset="0"/>
                                  <a:ea typeface="Arial"/>
                                  <a:cs typeface="Arial" panose="020B0604020202020204" pitchFamily="34" charset="0"/>
                                  <a:sym typeface="Arial"/>
                                </a:rPr>
                                <m:t>𝑑</m:t>
                              </m:r>
                            </m:e>
                            <m:sup>
                              <m:r>
                                <a:rPr lang="en-US" sz="2400" b="0" i="1" smtClean="0">
                                  <a:latin typeface="Cambria Math" panose="02040503050406030204" pitchFamily="18" charset="0"/>
                                  <a:ea typeface="Arial"/>
                                  <a:cs typeface="Arial" panose="020B0604020202020204" pitchFamily="34" charset="0"/>
                                  <a:sym typeface="Arial"/>
                                </a:rPr>
                                <m:t>𝐸</m:t>
                              </m:r>
                            </m:sup>
                          </m:sSup>
                        </m:sub>
                      </m:sSub>
                      <m:r>
                        <a:rPr lang="en-US" sz="2400" b="0" i="1" smtClean="0">
                          <a:latin typeface="Cambria Math" panose="02040503050406030204" pitchFamily="18" charset="0"/>
                          <a:ea typeface="Arial"/>
                          <a:cs typeface="Arial" panose="020B0604020202020204" pitchFamily="34" charset="0"/>
                          <a:sym typeface="Arial"/>
                        </a:rPr>
                        <m:t>𝑟</m:t>
                      </m:r>
                      <m:d>
                        <m:dPr>
                          <m:ctrlPr>
                            <a:rPr lang="en-US" sz="2400" b="0" i="1" smtClean="0">
                              <a:latin typeface="Cambria Math" panose="02040503050406030204" pitchFamily="18" charset="0"/>
                              <a:ea typeface="Arial"/>
                              <a:cs typeface="Arial" panose="020B0604020202020204" pitchFamily="34" charset="0"/>
                              <a:sym typeface="Arial"/>
                            </a:rPr>
                          </m:ctrlPr>
                        </m:dPr>
                        <m:e>
                          <m:r>
                            <a:rPr lang="en-US" sz="2400" b="0" i="1" smtClean="0">
                              <a:latin typeface="Cambria Math" panose="02040503050406030204" pitchFamily="18" charset="0"/>
                              <a:ea typeface="Arial"/>
                              <a:cs typeface="Arial" panose="020B0604020202020204" pitchFamily="34" charset="0"/>
                              <a:sym typeface="Arial"/>
                            </a:rPr>
                            <m:t>𝑠</m:t>
                          </m:r>
                          <m:r>
                            <a:rPr lang="en-US" sz="2400" b="0" i="1" smtClean="0">
                              <a:latin typeface="Cambria Math" panose="02040503050406030204" pitchFamily="18" charset="0"/>
                              <a:ea typeface="Arial"/>
                              <a:cs typeface="Arial" panose="020B0604020202020204" pitchFamily="34" charset="0"/>
                              <a:sym typeface="Arial"/>
                            </a:rPr>
                            <m:t>,</m:t>
                          </m:r>
                          <m:r>
                            <a:rPr lang="en-US" sz="2400" b="0" i="1" smtClean="0">
                              <a:latin typeface="Cambria Math" panose="02040503050406030204" pitchFamily="18" charset="0"/>
                              <a:ea typeface="Arial"/>
                              <a:cs typeface="Arial" panose="020B0604020202020204" pitchFamily="34" charset="0"/>
                              <a:sym typeface="Arial"/>
                            </a:rPr>
                            <m:t>𝑎</m:t>
                          </m:r>
                        </m:e>
                      </m:d>
                      <m:r>
                        <a:rPr lang="en-US" sz="2400" b="0" i="1" smtClean="0">
                          <a:latin typeface="Cambria Math" panose="02040503050406030204" pitchFamily="18" charset="0"/>
                          <a:ea typeface="Arial"/>
                          <a:cs typeface="Arial" panose="020B0604020202020204" pitchFamily="34" charset="0"/>
                          <a:sym typeface="Arial"/>
                        </a:rPr>
                        <m:t>+</m:t>
                      </m:r>
                      <m:r>
                        <m:rPr>
                          <m:sty m:val="p"/>
                        </m:rPr>
                        <a:rPr lang="en-US" sz="2400" b="0" i="0" smtClean="0">
                          <a:latin typeface="Cambria Math" panose="02040503050406030204" pitchFamily="18" charset="0"/>
                          <a:ea typeface="Arial"/>
                          <a:cs typeface="Arial" panose="020B0604020202020204" pitchFamily="34" charset="0"/>
                          <a:sym typeface="Arial"/>
                        </a:rPr>
                        <m:t>regularizer</m:t>
                      </m:r>
                      <m:r>
                        <a:rPr lang="en-US" sz="2400" b="0" i="1" smtClean="0">
                          <a:latin typeface="Cambria Math" panose="02040503050406030204" pitchFamily="18" charset="0"/>
                          <a:ea typeface="Arial"/>
                          <a:cs typeface="Arial" panose="020B0604020202020204" pitchFamily="34" charset="0"/>
                          <a:sym typeface="Arial"/>
                        </a:rPr>
                        <m:t>(</m:t>
                      </m:r>
                      <m:r>
                        <a:rPr lang="en-US" sz="2400" b="0" i="1" smtClean="0">
                          <a:latin typeface="Cambria Math" panose="02040503050406030204" pitchFamily="18" charset="0"/>
                          <a:ea typeface="Arial"/>
                          <a:cs typeface="Arial" panose="020B0604020202020204" pitchFamily="34" charset="0"/>
                          <a:sym typeface="Arial"/>
                        </a:rPr>
                        <m:t>𝑟</m:t>
                      </m:r>
                      <m:r>
                        <a:rPr lang="en-US" sz="2400" b="0" i="1" smtClean="0">
                          <a:latin typeface="Cambria Math" panose="02040503050406030204" pitchFamily="18" charset="0"/>
                          <a:ea typeface="Arial"/>
                          <a:cs typeface="Arial" panose="020B0604020202020204" pitchFamily="34" charset="0"/>
                          <a:sym typeface="Arial"/>
                        </a:rPr>
                        <m:t>)</m:t>
                      </m:r>
                    </m:oMath>
                  </m:oMathPara>
                </a14:m>
                <a:endParaRPr lang="en-US" altLang="zh-CN" sz="2000" dirty="0">
                  <a:latin typeface="Arial" panose="020B0604020202020204" pitchFamily="34" charset="0"/>
                  <a:ea typeface="Arial"/>
                  <a:cs typeface="Arial" panose="020B0604020202020204" pitchFamily="34" charset="0"/>
                  <a:sym typeface="Arial"/>
                </a:endParaRPr>
              </a:p>
              <a:p>
                <a:pPr lvl="1"/>
                <a14:m>
                  <m:oMath xmlns:m="http://schemas.openxmlformats.org/officeDocument/2006/math">
                    <m:sSup>
                      <m:sSupPr>
                        <m:ctrlPr>
                          <a:rPr lang="en-US" altLang="zh-CN" sz="2000" b="0" i="1" smtClean="0">
                            <a:latin typeface="Cambria Math" panose="02040503050406030204" pitchFamily="18" charset="0"/>
                            <a:ea typeface="Arial"/>
                            <a:cs typeface="Arial" panose="020B0604020202020204" pitchFamily="34" charset="0"/>
                            <a:sym typeface="Arial"/>
                          </a:rPr>
                        </m:ctrlPr>
                      </m:sSupPr>
                      <m:e>
                        <m:r>
                          <a:rPr lang="en-US" altLang="zh-CN" sz="2000" b="0" i="1" smtClean="0">
                            <a:latin typeface="Cambria Math" panose="02040503050406030204" pitchFamily="18" charset="0"/>
                            <a:ea typeface="Arial"/>
                            <a:cs typeface="Arial" panose="020B0604020202020204" pitchFamily="34" charset="0"/>
                            <a:sym typeface="Arial"/>
                          </a:rPr>
                          <m:t>𝜋</m:t>
                        </m:r>
                      </m:e>
                      <m:sup>
                        <m:r>
                          <a:rPr lang="en-US" altLang="zh-CN" sz="2000" b="0" i="1" smtClean="0">
                            <a:latin typeface="Cambria Math" panose="02040503050406030204" pitchFamily="18" charset="0"/>
                            <a:ea typeface="Arial"/>
                            <a:cs typeface="Arial" panose="020B0604020202020204" pitchFamily="34" charset="0"/>
                            <a:sym typeface="Arial"/>
                          </a:rPr>
                          <m:t>∗</m:t>
                        </m:r>
                      </m:sup>
                    </m:sSup>
                  </m:oMath>
                </a14:m>
                <a:r>
                  <a:rPr lang="en-US" altLang="zh-CN" sz="2000" dirty="0">
                    <a:latin typeface="Arial" panose="020B0604020202020204" pitchFamily="34" charset="0"/>
                    <a:ea typeface="Arial"/>
                    <a:cs typeface="Arial" panose="020B0604020202020204" pitchFamily="34" charset="0"/>
                    <a:sym typeface="Arial"/>
                  </a:rPr>
                  <a:t> is the optimal policy under </a:t>
                </a:r>
                <a14:m>
                  <m:oMath xmlns:m="http://schemas.openxmlformats.org/officeDocument/2006/math">
                    <m:r>
                      <a:rPr lang="en-US" altLang="zh-CN" sz="2000" b="0" i="1" smtClean="0">
                        <a:latin typeface="Cambria Math" panose="02040503050406030204" pitchFamily="18" charset="0"/>
                        <a:ea typeface="Arial"/>
                        <a:cs typeface="Arial" panose="020B0604020202020204" pitchFamily="34" charset="0"/>
                        <a:sym typeface="Arial"/>
                      </a:rPr>
                      <m:t>𝑟</m:t>
                    </m:r>
                  </m:oMath>
                </a14:m>
                <a:endParaRPr lang="en-US" sz="2000" dirty="0">
                  <a:latin typeface="Arial" panose="020B0604020202020204" pitchFamily="34" charset="0"/>
                  <a:ea typeface="Arial"/>
                  <a:cs typeface="Arial" panose="020B0604020202020204" pitchFamily="34" charset="0"/>
                  <a:sym typeface="Arial"/>
                </a:endParaRPr>
              </a:p>
              <a:p>
                <a:r>
                  <a:rPr lang="en-US" sz="2400" dirty="0">
                    <a:latin typeface="Arial" panose="020B0604020202020204" pitchFamily="34" charset="0"/>
                    <a:ea typeface="Arial"/>
                    <a:cs typeface="Arial" panose="020B0604020202020204" pitchFamily="34" charset="0"/>
                    <a:sym typeface="Arial"/>
                  </a:rPr>
                  <a:t>GAIL = entropy-regularized RL over </a:t>
                </a:r>
                <a14:m>
                  <m:oMath xmlns:m="http://schemas.openxmlformats.org/officeDocument/2006/math">
                    <m:r>
                      <a:rPr lang="en-US" sz="2400" b="0" i="1" smtClean="0">
                        <a:latin typeface="Cambria Math" panose="02040503050406030204" pitchFamily="18" charset="0"/>
                        <a:ea typeface="Arial"/>
                        <a:cs typeface="Arial" panose="020B0604020202020204" pitchFamily="34" charset="0"/>
                        <a:sym typeface="Arial"/>
                      </a:rPr>
                      <m:t>𝑟</m:t>
                    </m:r>
                  </m:oMath>
                </a14:m>
                <a:r>
                  <a:rPr lang="en-US" sz="2400" dirty="0">
                    <a:latin typeface="Arial" panose="020B0604020202020204" pitchFamily="34" charset="0"/>
                    <a:ea typeface="Arial"/>
                    <a:cs typeface="Arial" panose="020B0604020202020204" pitchFamily="34" charset="0"/>
                    <a:sym typeface="Arial"/>
                  </a:rPr>
                  <a:t> from IRL</a:t>
                </a:r>
              </a:p>
              <a:p>
                <a:r>
                  <a:rPr lang="en-US" sz="2400" dirty="0">
                    <a:latin typeface="Arial" panose="020B0604020202020204" pitchFamily="34" charset="0"/>
                    <a:ea typeface="Arial"/>
                    <a:cs typeface="Arial" panose="020B0604020202020204" pitchFamily="34" charset="0"/>
                    <a:sym typeface="Arial"/>
                  </a:rPr>
                  <a:t>Under certain mild assumptions, the entropy-relaxed dual of RL+IRL is </a:t>
                </a:r>
                <a14:m>
                  <m:oMath xmlns:m="http://schemas.openxmlformats.org/officeDocument/2006/math">
                    <m:limLow>
                      <m:limLowPr>
                        <m:ctrlPr>
                          <a:rPr lang="en-US" altLang="zh-CN" sz="2400" i="1" dirty="0" smtClean="0">
                            <a:solidFill>
                              <a:schemeClr val="tx1"/>
                            </a:solidFill>
                            <a:latin typeface="Cambria Math" panose="02040503050406030204" pitchFamily="18" charset="0"/>
                            <a:ea typeface="Arial"/>
                            <a:cs typeface="Arial" panose="020B0604020202020204" pitchFamily="34" charset="0"/>
                            <a:sym typeface="Arial"/>
                          </a:rPr>
                        </m:ctrlPr>
                      </m:limLowPr>
                      <m:e>
                        <m:r>
                          <m:rPr>
                            <m:sty m:val="p"/>
                          </m:rPr>
                          <a:rPr lang="en-US" altLang="zh-CN" sz="2400" dirty="0">
                            <a:solidFill>
                              <a:schemeClr val="tx1"/>
                            </a:solidFill>
                            <a:latin typeface="Cambria Math" panose="02040503050406030204" pitchFamily="18" charset="0"/>
                            <a:ea typeface="Arial"/>
                            <a:cs typeface="Arial" panose="020B0604020202020204" pitchFamily="34" charset="0"/>
                            <a:sym typeface="Arial"/>
                          </a:rPr>
                          <m:t>min</m:t>
                        </m:r>
                      </m:e>
                      <m:lim>
                        <m:r>
                          <a:rPr lang="en-US" altLang="zh-CN" sz="2400" dirty="0">
                            <a:solidFill>
                              <a:schemeClr val="tx1"/>
                            </a:solidFill>
                            <a:latin typeface="Cambria Math" panose="02040503050406030204" pitchFamily="18" charset="0"/>
                            <a:ea typeface="Arial"/>
                            <a:cs typeface="Arial" panose="020B0604020202020204" pitchFamily="34" charset="0"/>
                            <a:sym typeface="Arial"/>
                          </a:rPr>
                          <m:t>𝜋</m:t>
                        </m:r>
                      </m:lim>
                    </m:limLow>
                    <m:r>
                      <a:rPr lang="en-US" altLang="zh-CN" sz="2400" dirty="0">
                        <a:solidFill>
                          <a:schemeClr val="tx1"/>
                        </a:solidFill>
                        <a:latin typeface="Cambria Math" panose="02040503050406030204" pitchFamily="18" charset="0"/>
                        <a:ea typeface="Arial"/>
                        <a:cs typeface="Arial" panose="020B0604020202020204" pitchFamily="34" charset="0"/>
                        <a:sym typeface="Arial"/>
                      </a:rPr>
                      <m:t> </m:t>
                    </m:r>
                    <m:r>
                      <a:rPr lang="en-US" altLang="zh-CN" sz="2400" b="0" i="1" dirty="0" smtClean="0">
                        <a:solidFill>
                          <a:schemeClr val="tx1"/>
                        </a:solidFill>
                        <a:latin typeface="Cambria Math" panose="02040503050406030204" pitchFamily="18" charset="0"/>
                        <a:ea typeface="Arial"/>
                        <a:cs typeface="Arial" panose="020B0604020202020204" pitchFamily="34" charset="0"/>
                        <a:sym typeface="Arial"/>
                      </a:rPr>
                      <m:t>𝜓</m:t>
                    </m:r>
                    <m:d>
                      <m:dPr>
                        <m:ctrlPr>
                          <a:rPr lang="en-US" altLang="zh-CN" sz="2400" i="1">
                            <a:solidFill>
                              <a:schemeClr val="tx1"/>
                            </a:solidFill>
                            <a:latin typeface="Cambria Math" panose="02040503050406030204" pitchFamily="18" charset="0"/>
                            <a:ea typeface="Arial"/>
                            <a:cs typeface="Arial" panose="020B0604020202020204" pitchFamily="34" charset="0"/>
                            <a:sym typeface="Arial"/>
                          </a:rPr>
                        </m:ctrlPr>
                      </m:dPr>
                      <m:e>
                        <m:sSup>
                          <m:sSupPr>
                            <m:ctrlPr>
                              <a:rPr lang="en-US" altLang="zh-CN" sz="2400" i="1">
                                <a:solidFill>
                                  <a:schemeClr val="tx1"/>
                                </a:solidFill>
                                <a:latin typeface="Cambria Math" panose="02040503050406030204" pitchFamily="18" charset="0"/>
                                <a:ea typeface="Arial"/>
                                <a:cs typeface="Arial" panose="020B0604020202020204" pitchFamily="34" charset="0"/>
                                <a:sym typeface="Arial"/>
                              </a:rPr>
                            </m:ctrlPr>
                          </m:sSupPr>
                          <m:e>
                            <m:r>
                              <a:rPr lang="en-US" altLang="zh-CN" sz="2400">
                                <a:solidFill>
                                  <a:schemeClr val="tx1"/>
                                </a:solidFill>
                                <a:latin typeface="Cambria Math" panose="02040503050406030204" pitchFamily="18" charset="0"/>
                                <a:ea typeface="Arial"/>
                                <a:cs typeface="Arial" panose="020B0604020202020204" pitchFamily="34" charset="0"/>
                                <a:sym typeface="Arial"/>
                              </a:rPr>
                              <m:t>𝑑</m:t>
                            </m:r>
                          </m:e>
                          <m:sup>
                            <m:r>
                              <a:rPr lang="en-US" altLang="zh-CN" sz="2400">
                                <a:solidFill>
                                  <a:schemeClr val="tx1"/>
                                </a:solidFill>
                                <a:latin typeface="Cambria Math" panose="02040503050406030204" pitchFamily="18" charset="0"/>
                                <a:ea typeface="Arial"/>
                                <a:cs typeface="Arial" panose="020B0604020202020204" pitchFamily="34" charset="0"/>
                                <a:sym typeface="Arial"/>
                              </a:rPr>
                              <m:t>𝜋</m:t>
                            </m:r>
                          </m:sup>
                        </m:sSup>
                        <m:r>
                          <a:rPr lang="en-US" altLang="zh-CN" sz="2400" b="0" i="0" smtClean="0">
                            <a:solidFill>
                              <a:schemeClr val="tx1"/>
                            </a:solidFill>
                            <a:latin typeface="Cambria Math" panose="02040503050406030204" pitchFamily="18" charset="0"/>
                            <a:ea typeface="Arial"/>
                            <a:cs typeface="Arial" panose="020B0604020202020204" pitchFamily="34" charset="0"/>
                            <a:sym typeface="Arial"/>
                          </a:rPr>
                          <m:t>,</m:t>
                        </m:r>
                        <m:sSup>
                          <m:sSupPr>
                            <m:ctrlPr>
                              <a:rPr lang="en-US" altLang="zh-CN" sz="2400" b="0" i="1" smtClean="0">
                                <a:solidFill>
                                  <a:schemeClr val="tx1"/>
                                </a:solidFill>
                                <a:latin typeface="Cambria Math" panose="02040503050406030204" pitchFamily="18" charset="0"/>
                                <a:ea typeface="Arial"/>
                                <a:cs typeface="Arial" panose="020B0604020202020204" pitchFamily="34" charset="0"/>
                                <a:sym typeface="Arial"/>
                              </a:rPr>
                            </m:ctrlPr>
                          </m:sSupPr>
                          <m:e>
                            <m:r>
                              <m:rPr>
                                <m:sty m:val="p"/>
                              </m:rPr>
                              <a:rPr lang="en-US" altLang="zh-CN" sz="2400" b="0" i="0" smtClean="0">
                                <a:solidFill>
                                  <a:schemeClr val="tx1"/>
                                </a:solidFill>
                                <a:latin typeface="Cambria Math" panose="02040503050406030204" pitchFamily="18" charset="0"/>
                                <a:ea typeface="Arial"/>
                                <a:cs typeface="Arial" panose="020B0604020202020204" pitchFamily="34" charset="0"/>
                                <a:sym typeface="Arial"/>
                              </a:rPr>
                              <m:t>d</m:t>
                            </m:r>
                          </m:e>
                          <m:sup>
                            <m:r>
                              <a:rPr lang="en-US" altLang="zh-CN" sz="2400" b="0" i="1" smtClean="0">
                                <a:solidFill>
                                  <a:schemeClr val="tx1"/>
                                </a:solidFill>
                                <a:latin typeface="Cambria Math" panose="02040503050406030204" pitchFamily="18" charset="0"/>
                                <a:ea typeface="Arial"/>
                                <a:cs typeface="Arial" panose="020B0604020202020204" pitchFamily="34" charset="0"/>
                                <a:sym typeface="Arial"/>
                              </a:rPr>
                              <m:t>𝐸</m:t>
                            </m:r>
                          </m:sup>
                        </m:sSup>
                      </m:e>
                    </m:d>
                    <m:r>
                      <a:rPr lang="en-US" altLang="zh-CN" sz="2400">
                        <a:solidFill>
                          <a:schemeClr val="tx1"/>
                        </a:solidFill>
                        <a:latin typeface="Cambria Math" panose="02040503050406030204" pitchFamily="18" charset="0"/>
                        <a:ea typeface="Arial"/>
                        <a:cs typeface="Arial" panose="020B0604020202020204" pitchFamily="34" charset="0"/>
                        <a:sym typeface="Arial"/>
                      </a:rPr>
                      <m:t>−</m:t>
                    </m:r>
                    <m:r>
                      <a:rPr lang="en-US" altLang="zh-CN" sz="2400">
                        <a:solidFill>
                          <a:schemeClr val="tx1"/>
                        </a:solidFill>
                        <a:latin typeface="Cambria Math" panose="02040503050406030204" pitchFamily="18" charset="0"/>
                        <a:ea typeface="Arial"/>
                        <a:cs typeface="Arial" panose="020B0604020202020204" pitchFamily="34" charset="0"/>
                        <a:sym typeface="Arial"/>
                      </a:rPr>
                      <m:t>𝜆</m:t>
                    </m:r>
                    <m:r>
                      <a:rPr lang="en-US" altLang="zh-CN" sz="2400">
                        <a:solidFill>
                          <a:schemeClr val="tx1"/>
                        </a:solidFill>
                        <a:latin typeface="Cambria Math" panose="02040503050406030204" pitchFamily="18" charset="0"/>
                        <a:ea typeface="Arial"/>
                        <a:cs typeface="Arial" panose="020B0604020202020204" pitchFamily="34" charset="0"/>
                        <a:sym typeface="Arial"/>
                      </a:rPr>
                      <m:t>𝐻</m:t>
                    </m:r>
                    <m:d>
                      <m:dPr>
                        <m:ctrlPr>
                          <a:rPr lang="en-US" altLang="zh-CN" sz="2400" i="1">
                            <a:solidFill>
                              <a:schemeClr val="tx1"/>
                            </a:solidFill>
                            <a:latin typeface="Cambria Math" panose="02040503050406030204" pitchFamily="18" charset="0"/>
                            <a:ea typeface="Arial"/>
                            <a:cs typeface="Arial" panose="020B0604020202020204" pitchFamily="34" charset="0"/>
                            <a:sym typeface="Arial"/>
                          </a:rPr>
                        </m:ctrlPr>
                      </m:dPr>
                      <m:e>
                        <m:r>
                          <a:rPr lang="en-US" altLang="zh-CN" sz="2400">
                            <a:solidFill>
                              <a:schemeClr val="tx1"/>
                            </a:solidFill>
                            <a:latin typeface="Cambria Math" panose="02040503050406030204" pitchFamily="18" charset="0"/>
                            <a:ea typeface="Arial"/>
                            <a:cs typeface="Arial" panose="020B0604020202020204" pitchFamily="34" charset="0"/>
                            <a:sym typeface="Arial"/>
                          </a:rPr>
                          <m:t>𝜋</m:t>
                        </m:r>
                      </m:e>
                    </m:d>
                  </m:oMath>
                </a14:m>
                <a:endParaRPr lang="en-US" sz="2400" dirty="0">
                  <a:latin typeface="Arial" panose="020B0604020202020204" pitchFamily="34" charset="0"/>
                  <a:ea typeface="Arial"/>
                  <a:cs typeface="Arial" panose="020B0604020202020204" pitchFamily="34" charset="0"/>
                  <a:sym typeface="Arial"/>
                </a:endParaRPr>
              </a:p>
              <a:p>
                <a:pPr lvl="1"/>
                <a14:m>
                  <m:oMath xmlns:m="http://schemas.openxmlformats.org/officeDocument/2006/math">
                    <m:r>
                      <a:rPr lang="en-US" altLang="zh-CN" sz="2000" i="1" dirty="0">
                        <a:latin typeface="Cambria Math" panose="02040503050406030204" pitchFamily="18" charset="0"/>
                        <a:ea typeface="Arial"/>
                        <a:cs typeface="Arial" panose="020B0604020202020204" pitchFamily="34" charset="0"/>
                        <a:sym typeface="Arial"/>
                      </a:rPr>
                      <m:t>𝜓</m:t>
                    </m:r>
                  </m:oMath>
                </a14:m>
                <a:r>
                  <a:rPr lang="en-US" sz="2000" dirty="0">
                    <a:latin typeface="Arial" panose="020B0604020202020204" pitchFamily="34" charset="0"/>
                    <a:ea typeface="Arial"/>
                    <a:cs typeface="Arial" panose="020B0604020202020204" pitchFamily="34" charset="0"/>
                    <a:sym typeface="Arial"/>
                  </a:rPr>
                  <a:t> is some convex function for divergence</a:t>
                </a:r>
              </a:p>
              <a:p>
                <a:pPr lvl="1"/>
                <a:r>
                  <a:rPr lang="en-US" sz="2000" dirty="0">
                    <a:latin typeface="Arial" panose="020B0604020202020204" pitchFamily="34" charset="0"/>
                    <a:ea typeface="Arial"/>
                    <a:cs typeface="Arial" panose="020B0604020202020204" pitchFamily="34" charset="0"/>
                    <a:sym typeface="Arial"/>
                  </a:rPr>
                  <a:t>JS is chosen for convenient evaluation from discriminator</a:t>
                </a: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b="1" dirty="0">
                  <a:solidFill>
                    <a:srgbClr val="E84B36"/>
                  </a:solidFill>
                  <a:latin typeface="Arial" panose="020B0604020202020204" pitchFamily="34" charset="0"/>
                  <a:ea typeface="Arial"/>
                  <a:cs typeface="Arial" panose="020B0604020202020204" pitchFamily="34" charset="0"/>
                  <a:sym typeface="Arial"/>
                </a:endParaRPr>
              </a:p>
              <a:p>
                <a:endParaRPr lang="en-US" sz="2400" b="1" dirty="0">
                  <a:solidFill>
                    <a:srgbClr val="E84B36"/>
                  </a:solidFill>
                  <a:latin typeface="Arial" panose="020B0604020202020204" pitchFamily="34" charset="0"/>
                  <a:ea typeface="Arial"/>
                  <a:cs typeface="Arial" panose="020B0604020202020204" pitchFamily="34" charset="0"/>
                  <a:sym typeface="Arial"/>
                </a:endParaRPr>
              </a:p>
              <a:p>
                <a:pPr marL="0" indent="0">
                  <a:buNone/>
                </a:pPr>
                <a:endParaRPr lang="en-US" sz="2400" b="1" dirty="0">
                  <a:solidFill>
                    <a:srgbClr val="E84B36"/>
                  </a:solidFill>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cs typeface="Arial" panose="020B0604020202020204" pitchFamily="34" charset="0"/>
                  <a:sym typeface="Arial"/>
                </a:endParaRPr>
              </a:p>
              <a:p>
                <a:pPr marL="0" lvl="0" indent="0" algn="l" rtl="0">
                  <a:lnSpc>
                    <a:spcPct val="100000"/>
                  </a:lnSpc>
                  <a:spcBef>
                    <a:spcPts val="0"/>
                  </a:spcBef>
                  <a:spcAft>
                    <a:spcPts val="0"/>
                  </a:spcAft>
                  <a:buSzPts val="2000"/>
                  <a:buNone/>
                </a:pPr>
                <a:endParaRPr lang="en-US" sz="1800" dirty="0">
                  <a:solidFill>
                    <a:schemeClr val="dk1"/>
                  </a:solidFill>
                  <a:latin typeface="Arial"/>
                  <a:ea typeface="Arial"/>
                  <a:cs typeface="Arial"/>
                  <a:sym typeface="Arial"/>
                </a:endParaRPr>
              </a:p>
            </p:txBody>
          </p:sp>
        </mc:Choice>
        <mc:Fallback>
          <p:sp>
            <p:nvSpPr>
              <p:cNvPr id="639" name="Google Shape;639;gfa0f5b21c0_0_160"/>
              <p:cNvSpPr txBox="1">
                <a:spLocks noGrp="1" noRot="1" noChangeAspect="1" noMove="1" noResize="1" noEditPoints="1" noAdjustHandles="1" noChangeArrowheads="1" noChangeShapeType="1" noTextEdit="1"/>
              </p:cNvSpPr>
              <p:nvPr>
                <p:ph type="body" idx="1"/>
              </p:nvPr>
            </p:nvSpPr>
            <p:spPr>
              <a:xfrm>
                <a:off x="376809" y="1334279"/>
                <a:ext cx="11177400" cy="4821000"/>
              </a:xfrm>
              <a:prstGeom prst="rect">
                <a:avLst/>
              </a:prstGeom>
              <a:blipFill>
                <a:blip r:embed="rId3"/>
                <a:stretch>
                  <a:fillRect l="-764"/>
                </a:stretch>
              </a:blipFill>
              <a:ln>
                <a:noFill/>
              </a:ln>
            </p:spPr>
            <p:txBody>
              <a:bodyPr/>
              <a:lstStyle/>
              <a:p>
                <a:r>
                  <a:rPr lang="zh-CN" altLang="en-US">
                    <a:noFill/>
                  </a:rPr>
                  <a:t> </a:t>
                </a:r>
              </a:p>
            </p:txBody>
          </p:sp>
        </mc:Fallback>
      </mc:AlternateContent>
      <p:sp>
        <p:nvSpPr>
          <p:cNvPr id="640" name="Google Shape;640;gfa0f5b21c0_0_160"/>
          <p:cNvSpPr/>
          <p:nvPr/>
        </p:nvSpPr>
        <p:spPr>
          <a:xfrm rot="10800000" flipH="1">
            <a:off x="0" y="6437100"/>
            <a:ext cx="12192000" cy="420900"/>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641" name="Google Shape;641;gfa0f5b21c0_0_160"/>
          <p:cNvSpPr txBox="1"/>
          <p:nvPr/>
        </p:nvSpPr>
        <p:spPr>
          <a:xfrm>
            <a:off x="376807" y="6524381"/>
            <a:ext cx="79914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Department of Computer Science</a:t>
            </a:r>
            <a:endParaRPr sz="900" b="0" i="0" u="none" strike="noStrike" cap="none">
              <a:solidFill>
                <a:schemeClr val="lt1"/>
              </a:solidFill>
              <a:latin typeface="Arial"/>
              <a:ea typeface="Arial"/>
              <a:cs typeface="Arial"/>
              <a:sym typeface="Arial"/>
            </a:endParaRPr>
          </a:p>
        </p:txBody>
      </p:sp>
      <p:sp>
        <p:nvSpPr>
          <p:cNvPr id="642" name="Google Shape;642;gfa0f5b21c0_0_160"/>
          <p:cNvSpPr txBox="1"/>
          <p:nvPr/>
        </p:nvSpPr>
        <p:spPr>
          <a:xfrm>
            <a:off x="9335597" y="6524381"/>
            <a:ext cx="24735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GRAINGER COLLEGE OF ENGINEERING</a:t>
            </a:r>
            <a:endParaRPr sz="900" b="0" i="0" u="none" strike="noStrike" cap="none">
              <a:solidFill>
                <a:schemeClr val="lt1"/>
              </a:solidFill>
              <a:latin typeface="Arial"/>
              <a:ea typeface="Arial"/>
              <a:cs typeface="Arial"/>
              <a:sym typeface="Arial"/>
            </a:endParaRPr>
          </a:p>
        </p:txBody>
      </p:sp>
      <p:sp>
        <p:nvSpPr>
          <p:cNvPr id="643" name="Google Shape;643;gfa0f5b21c0_0_160"/>
          <p:cNvSpPr/>
          <p:nvPr/>
        </p:nvSpPr>
        <p:spPr>
          <a:xfrm rot="10800000" flipH="1">
            <a:off x="0" y="20"/>
            <a:ext cx="12192000" cy="86820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644" name="Google Shape;644;gfa0f5b21c0_0_160" descr="A close up of a logo&#10;&#10;Description automatically generated"/>
          <p:cNvPicPr preferRelativeResize="0"/>
          <p:nvPr/>
        </p:nvPicPr>
        <p:blipFill rotWithShape="1">
          <a:blip r:embed="rId4">
            <a:alphaModFix/>
          </a:blip>
          <a:srcRect/>
          <a:stretch/>
        </p:blipFill>
        <p:spPr>
          <a:xfrm>
            <a:off x="11554210" y="228014"/>
            <a:ext cx="277906" cy="401420"/>
          </a:xfrm>
          <a:prstGeom prst="rect">
            <a:avLst/>
          </a:prstGeom>
          <a:noFill/>
          <a:ln>
            <a:noFill/>
          </a:ln>
        </p:spPr>
      </p:pic>
      <p:sp>
        <p:nvSpPr>
          <p:cNvPr id="645" name="Google Shape;645;gfa0f5b21c0_0_160"/>
          <p:cNvSpPr txBox="1"/>
          <p:nvPr/>
        </p:nvSpPr>
        <p:spPr>
          <a:xfrm>
            <a:off x="376807" y="171094"/>
            <a:ext cx="1091010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altLang="zh-CN" sz="3200" dirty="0">
                <a:solidFill>
                  <a:schemeClr val="lt1"/>
                </a:solidFill>
                <a:latin typeface="Arial" panose="020B0604020202020204" pitchFamily="34" charset="0"/>
                <a:cs typeface="Arial" panose="020B0604020202020204" pitchFamily="34" charset="0"/>
              </a:rPr>
              <a:t>Then why GAIL is Inverse RL?</a:t>
            </a:r>
            <a:endParaRPr lang="en-US" altLang="zh-CN" sz="3200" b="0" i="0" u="none" strike="noStrike" cap="none" dirty="0">
              <a:solidFill>
                <a:schemeClr val="lt1"/>
              </a:solidFill>
              <a:latin typeface="Arial" panose="020B0604020202020204" pitchFamily="34" charset="0"/>
              <a:ea typeface="Arial"/>
              <a:cs typeface="Arial" panose="020B0604020202020204" pitchFamily="34" charset="0"/>
              <a:sym typeface="Arial"/>
            </a:endParaRPr>
          </a:p>
        </p:txBody>
      </p:sp>
      <p:sp>
        <p:nvSpPr>
          <p:cNvPr id="2" name="灯片编号占位符 1">
            <a:extLst>
              <a:ext uri="{FF2B5EF4-FFF2-40B4-BE49-F238E27FC236}">
                <a16:creationId xmlns:a16="http://schemas.microsoft.com/office/drawing/2014/main" id="{6AACC437-988B-5252-1357-E5CA871CED2E}"/>
              </a:ext>
            </a:extLst>
          </p:cNvPr>
          <p:cNvSpPr>
            <a:spLocks noGrp="1"/>
          </p:cNvSpPr>
          <p:nvPr>
            <p:ph type="sldNum" sz="quarter" idx="12"/>
          </p:nvPr>
        </p:nvSpPr>
        <p:spPr/>
        <p:txBody>
          <a:bodyPr/>
          <a:lstStyle/>
          <a:p>
            <a:fld id="{B59DCA96-FD56-4E12-9EA9-51269A4F707E}" type="slidenum">
              <a:rPr lang="zh-CN" altLang="en-US" smtClean="0">
                <a:solidFill>
                  <a:schemeClr val="tx1"/>
                </a:solidFill>
              </a:rPr>
              <a:t>11</a:t>
            </a:fld>
            <a:endParaRPr lang="zh-CN" altLang="en-US">
              <a:solidFill>
                <a:schemeClr val="tx1"/>
              </a:solidFill>
            </a:endParaRPr>
          </a:p>
        </p:txBody>
      </p:sp>
    </p:spTree>
    <p:extLst>
      <p:ext uri="{BB962C8B-B14F-4D97-AF65-F5344CB8AC3E}">
        <p14:creationId xmlns:p14="http://schemas.microsoft.com/office/powerpoint/2010/main" val="344814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3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gfa0f5b21c0_0_160"/>
          <p:cNvSpPr txBox="1">
            <a:spLocks noGrp="1"/>
          </p:cNvSpPr>
          <p:nvPr>
            <p:ph type="body" idx="1"/>
          </p:nvPr>
        </p:nvSpPr>
        <p:spPr>
          <a:xfrm>
            <a:off x="376809" y="1334279"/>
            <a:ext cx="11177400" cy="4821000"/>
          </a:xfrm>
          <a:prstGeom prst="rect">
            <a:avLst/>
          </a:prstGeom>
          <a:noFill/>
          <a:ln>
            <a:noFill/>
          </a:ln>
        </p:spPr>
        <p:txBody>
          <a:bodyPr spcFirstLastPara="1" wrap="square" lIns="91425" tIns="45700" rIns="91425" bIns="45700" anchor="t" anchorCtr="0">
            <a:noAutofit/>
          </a:bodyPr>
          <a:lstStyle/>
          <a:p>
            <a:r>
              <a:rPr lang="en-US" sz="2400" dirty="0">
                <a:solidFill>
                  <a:schemeClr val="accent6">
                    <a:lumMod val="50000"/>
                  </a:schemeClr>
                </a:solidFill>
                <a:latin typeface="Arial" panose="020B0604020202020204" pitchFamily="34" charset="0"/>
                <a:ea typeface="Arial"/>
                <a:cs typeface="Arial" panose="020B0604020202020204" pitchFamily="34" charset="0"/>
                <a:sym typeface="Arial"/>
              </a:rPr>
              <a:t>The first work that introduces occupancy matching in IL</a:t>
            </a:r>
          </a:p>
          <a:p>
            <a:r>
              <a:rPr lang="en-US" sz="2400" dirty="0">
                <a:solidFill>
                  <a:schemeClr val="accent6">
                    <a:lumMod val="50000"/>
                  </a:schemeClr>
                </a:solidFill>
                <a:latin typeface="Arial" panose="020B0604020202020204" pitchFamily="34" charset="0"/>
                <a:ea typeface="Arial"/>
                <a:cs typeface="Arial" panose="020B0604020202020204" pitchFamily="34" charset="0"/>
                <a:sym typeface="Arial"/>
              </a:rPr>
              <a:t>Use entropy </a:t>
            </a:r>
            <a:r>
              <a:rPr lang="en-US" sz="2400" dirty="0" err="1">
                <a:solidFill>
                  <a:schemeClr val="accent6">
                    <a:lumMod val="50000"/>
                  </a:schemeClr>
                </a:solidFill>
                <a:latin typeface="Arial" panose="020B0604020202020204" pitchFamily="34" charset="0"/>
                <a:ea typeface="Arial"/>
                <a:cs typeface="Arial" panose="020B0604020202020204" pitchFamily="34" charset="0"/>
                <a:sym typeface="Arial"/>
              </a:rPr>
              <a:t>regularizers</a:t>
            </a:r>
            <a:r>
              <a:rPr lang="en-US" sz="2400" dirty="0">
                <a:solidFill>
                  <a:schemeClr val="accent6">
                    <a:lumMod val="50000"/>
                  </a:schemeClr>
                </a:solidFill>
                <a:latin typeface="Arial" panose="020B0604020202020204" pitchFamily="34" charset="0"/>
                <a:ea typeface="Arial"/>
                <a:cs typeface="Arial" panose="020B0604020202020204" pitchFamily="34" charset="0"/>
                <a:sym typeface="Arial"/>
              </a:rPr>
              <a:t> for generality of “out of distribution” data, which is a big problem in later works</a:t>
            </a:r>
          </a:p>
          <a:p>
            <a:pPr lvl="1"/>
            <a:endParaRPr lang="en-US" sz="2000" dirty="0">
              <a:latin typeface="Arial" panose="020B0604020202020204" pitchFamily="34" charset="0"/>
              <a:ea typeface="Arial"/>
              <a:cs typeface="Arial" panose="020B0604020202020204" pitchFamily="34" charset="0"/>
              <a:sym typeface="Arial"/>
            </a:endParaRPr>
          </a:p>
          <a:p>
            <a:pPr lvl="1"/>
            <a:endParaRPr lang="en-US" sz="20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b="1" dirty="0">
              <a:solidFill>
                <a:srgbClr val="E84B36"/>
              </a:solidFill>
              <a:latin typeface="Arial" panose="020B0604020202020204" pitchFamily="34" charset="0"/>
              <a:ea typeface="Arial"/>
              <a:cs typeface="Arial" panose="020B0604020202020204" pitchFamily="34" charset="0"/>
              <a:sym typeface="Arial"/>
            </a:endParaRPr>
          </a:p>
          <a:p>
            <a:endParaRPr lang="en-US" sz="2400" b="1" dirty="0">
              <a:solidFill>
                <a:srgbClr val="E84B36"/>
              </a:solidFill>
              <a:latin typeface="Arial" panose="020B0604020202020204" pitchFamily="34" charset="0"/>
              <a:ea typeface="Arial"/>
              <a:cs typeface="Arial" panose="020B0604020202020204" pitchFamily="34" charset="0"/>
              <a:sym typeface="Arial"/>
            </a:endParaRPr>
          </a:p>
          <a:p>
            <a:pPr marL="0" indent="0">
              <a:buNone/>
            </a:pPr>
            <a:endParaRPr lang="en-US" sz="2400" b="1" dirty="0">
              <a:solidFill>
                <a:srgbClr val="E84B36"/>
              </a:solidFill>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cs typeface="Arial" panose="020B0604020202020204" pitchFamily="34" charset="0"/>
              <a:sym typeface="Arial"/>
            </a:endParaRPr>
          </a:p>
          <a:p>
            <a:pPr marL="0" lvl="0" indent="0" algn="l" rtl="0">
              <a:lnSpc>
                <a:spcPct val="100000"/>
              </a:lnSpc>
              <a:spcBef>
                <a:spcPts val="0"/>
              </a:spcBef>
              <a:spcAft>
                <a:spcPts val="0"/>
              </a:spcAft>
              <a:buSzPts val="2000"/>
              <a:buNone/>
            </a:pPr>
            <a:endParaRPr lang="en-US" sz="1800" dirty="0">
              <a:solidFill>
                <a:schemeClr val="dk1"/>
              </a:solidFill>
              <a:latin typeface="Arial"/>
              <a:ea typeface="Arial"/>
              <a:cs typeface="Arial"/>
              <a:sym typeface="Arial"/>
            </a:endParaRPr>
          </a:p>
        </p:txBody>
      </p:sp>
      <p:sp>
        <p:nvSpPr>
          <p:cNvPr id="640" name="Google Shape;640;gfa0f5b21c0_0_160"/>
          <p:cNvSpPr/>
          <p:nvPr/>
        </p:nvSpPr>
        <p:spPr>
          <a:xfrm rot="10800000" flipH="1">
            <a:off x="0" y="6437100"/>
            <a:ext cx="12192000" cy="420900"/>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641" name="Google Shape;641;gfa0f5b21c0_0_160"/>
          <p:cNvSpPr txBox="1"/>
          <p:nvPr/>
        </p:nvSpPr>
        <p:spPr>
          <a:xfrm>
            <a:off x="376807" y="6524381"/>
            <a:ext cx="79914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Department of Computer Science</a:t>
            </a:r>
            <a:endParaRPr sz="900" b="0" i="0" u="none" strike="noStrike" cap="none">
              <a:solidFill>
                <a:schemeClr val="lt1"/>
              </a:solidFill>
              <a:latin typeface="Arial"/>
              <a:ea typeface="Arial"/>
              <a:cs typeface="Arial"/>
              <a:sym typeface="Arial"/>
            </a:endParaRPr>
          </a:p>
        </p:txBody>
      </p:sp>
      <p:sp>
        <p:nvSpPr>
          <p:cNvPr id="642" name="Google Shape;642;gfa0f5b21c0_0_160"/>
          <p:cNvSpPr txBox="1"/>
          <p:nvPr/>
        </p:nvSpPr>
        <p:spPr>
          <a:xfrm>
            <a:off x="9335597" y="6524381"/>
            <a:ext cx="24735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GRAINGER COLLEGE OF ENGINEERING</a:t>
            </a:r>
            <a:endParaRPr sz="900" b="0" i="0" u="none" strike="noStrike" cap="none">
              <a:solidFill>
                <a:schemeClr val="lt1"/>
              </a:solidFill>
              <a:latin typeface="Arial"/>
              <a:ea typeface="Arial"/>
              <a:cs typeface="Arial"/>
              <a:sym typeface="Arial"/>
            </a:endParaRPr>
          </a:p>
        </p:txBody>
      </p:sp>
      <p:sp>
        <p:nvSpPr>
          <p:cNvPr id="643" name="Google Shape;643;gfa0f5b21c0_0_160"/>
          <p:cNvSpPr/>
          <p:nvPr/>
        </p:nvSpPr>
        <p:spPr>
          <a:xfrm rot="10800000" flipH="1">
            <a:off x="0" y="20"/>
            <a:ext cx="12192000" cy="86820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644" name="Google Shape;644;gfa0f5b21c0_0_160" descr="A close up of a logo&#10;&#10;Description automatically generated"/>
          <p:cNvPicPr preferRelativeResize="0"/>
          <p:nvPr/>
        </p:nvPicPr>
        <p:blipFill rotWithShape="1">
          <a:blip r:embed="rId3">
            <a:alphaModFix/>
          </a:blip>
          <a:srcRect/>
          <a:stretch/>
        </p:blipFill>
        <p:spPr>
          <a:xfrm>
            <a:off x="11554210" y="228014"/>
            <a:ext cx="277906" cy="401420"/>
          </a:xfrm>
          <a:prstGeom prst="rect">
            <a:avLst/>
          </a:prstGeom>
          <a:noFill/>
          <a:ln>
            <a:noFill/>
          </a:ln>
        </p:spPr>
      </p:pic>
      <p:sp>
        <p:nvSpPr>
          <p:cNvPr id="645" name="Google Shape;645;gfa0f5b21c0_0_160"/>
          <p:cNvSpPr txBox="1"/>
          <p:nvPr/>
        </p:nvSpPr>
        <p:spPr>
          <a:xfrm>
            <a:off x="376807" y="171094"/>
            <a:ext cx="1091010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altLang="zh-CN" sz="3200" b="0" i="0" u="none" strike="noStrike" cap="none" dirty="0">
                <a:solidFill>
                  <a:schemeClr val="lt1"/>
                </a:solidFill>
                <a:latin typeface="Arial" panose="020B0604020202020204" pitchFamily="34" charset="0"/>
                <a:ea typeface="Arial"/>
                <a:cs typeface="Arial" panose="020B0604020202020204" pitchFamily="34" charset="0"/>
                <a:sym typeface="Arial"/>
              </a:rPr>
              <a:t>Insights of GAIL</a:t>
            </a:r>
          </a:p>
        </p:txBody>
      </p:sp>
      <p:sp>
        <p:nvSpPr>
          <p:cNvPr id="2" name="灯片编号占位符 1">
            <a:extLst>
              <a:ext uri="{FF2B5EF4-FFF2-40B4-BE49-F238E27FC236}">
                <a16:creationId xmlns:a16="http://schemas.microsoft.com/office/drawing/2014/main" id="{6AACC437-988B-5252-1357-E5CA871CED2E}"/>
              </a:ext>
            </a:extLst>
          </p:cNvPr>
          <p:cNvSpPr>
            <a:spLocks noGrp="1"/>
          </p:cNvSpPr>
          <p:nvPr>
            <p:ph type="sldNum" sz="quarter" idx="12"/>
          </p:nvPr>
        </p:nvSpPr>
        <p:spPr/>
        <p:txBody>
          <a:bodyPr/>
          <a:lstStyle/>
          <a:p>
            <a:fld id="{B59DCA96-FD56-4E12-9EA9-51269A4F707E}" type="slidenum">
              <a:rPr lang="zh-CN" altLang="en-US" smtClean="0">
                <a:solidFill>
                  <a:schemeClr val="tx1"/>
                </a:solidFill>
              </a:rPr>
              <a:t>12</a:t>
            </a:fld>
            <a:endParaRPr lang="zh-CN" altLang="en-US">
              <a:solidFill>
                <a:schemeClr val="tx1"/>
              </a:solidFill>
            </a:endParaRPr>
          </a:p>
        </p:txBody>
      </p:sp>
    </p:spTree>
    <p:extLst>
      <p:ext uri="{BB962C8B-B14F-4D97-AF65-F5344CB8AC3E}">
        <p14:creationId xmlns:p14="http://schemas.microsoft.com/office/powerpoint/2010/main" val="1877047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gfa0f5b21c0_0_160"/>
          <p:cNvSpPr txBox="1">
            <a:spLocks noGrp="1"/>
          </p:cNvSpPr>
          <p:nvPr>
            <p:ph type="body" idx="1"/>
          </p:nvPr>
        </p:nvSpPr>
        <p:spPr>
          <a:xfrm>
            <a:off x="376809" y="1334279"/>
            <a:ext cx="5642991" cy="4821000"/>
          </a:xfrm>
          <a:prstGeom prst="rect">
            <a:avLst/>
          </a:prstGeom>
          <a:noFill/>
          <a:ln>
            <a:noFill/>
          </a:ln>
        </p:spPr>
        <p:txBody>
          <a:bodyPr spcFirstLastPara="1" wrap="square" lIns="91425" tIns="45700" rIns="91425" bIns="45700" anchor="t" anchorCtr="0">
            <a:noAutofit/>
          </a:bodyPr>
          <a:lstStyle/>
          <a:p>
            <a:r>
              <a:rPr lang="en-US" sz="2400" dirty="0">
                <a:solidFill>
                  <a:srgbClr val="FF0000"/>
                </a:solidFill>
                <a:latin typeface="Arial" panose="020B0604020202020204" pitchFamily="34" charset="0"/>
                <a:ea typeface="Arial"/>
                <a:cs typeface="Arial" panose="020B0604020202020204" pitchFamily="34" charset="0"/>
                <a:sym typeface="Arial"/>
              </a:rPr>
              <a:t>Why symmetric (Jenson-Shannon)? </a:t>
            </a:r>
          </a:p>
          <a:p>
            <a:r>
              <a:rPr lang="en-US" sz="2400" dirty="0">
                <a:solidFill>
                  <a:srgbClr val="FF0000"/>
                </a:solidFill>
                <a:latin typeface="Arial" panose="020B0604020202020204" pitchFamily="34" charset="0"/>
                <a:ea typeface="Arial"/>
                <a:cs typeface="Arial" panose="020B0604020202020204" pitchFamily="34" charset="0"/>
                <a:sym typeface="Arial"/>
              </a:rPr>
              <a:t>Why entropy? – like SAC, problematic with large discrete space</a:t>
            </a:r>
          </a:p>
          <a:p>
            <a:r>
              <a:rPr lang="en-US" sz="2400" dirty="0">
                <a:solidFill>
                  <a:srgbClr val="FF0000"/>
                </a:solidFill>
                <a:latin typeface="Arial" panose="020B0604020202020204" pitchFamily="34" charset="0"/>
                <a:ea typeface="Arial"/>
                <a:cs typeface="Arial" panose="020B0604020202020204" pitchFamily="34" charset="0"/>
                <a:sym typeface="Arial"/>
              </a:rPr>
              <a:t>GAIL needs online interactions, and has all the shortcomings of GAN</a:t>
            </a:r>
          </a:p>
          <a:p>
            <a:r>
              <a:rPr lang="en-US" sz="2400" dirty="0">
                <a:solidFill>
                  <a:srgbClr val="FF0000"/>
                </a:solidFill>
                <a:latin typeface="Arial" panose="020B0604020202020204" pitchFamily="34" charset="0"/>
                <a:ea typeface="Arial"/>
                <a:cs typeface="Arial" panose="020B0604020202020204" pitchFamily="34" charset="0"/>
                <a:sym typeface="Arial"/>
              </a:rPr>
              <a:t>Do not work well in practice (like most IRL algorithms)</a:t>
            </a:r>
            <a:endParaRPr lang="en-US" sz="1800" dirty="0">
              <a:solidFill>
                <a:srgbClr val="FF0000"/>
              </a:solidFill>
              <a:latin typeface="Arial" panose="020B0604020202020204" pitchFamily="34" charset="0"/>
              <a:ea typeface="Arial"/>
              <a:cs typeface="Arial" panose="020B0604020202020204" pitchFamily="34" charset="0"/>
              <a:sym typeface="Arial"/>
            </a:endParaRPr>
          </a:p>
          <a:p>
            <a:pPr lvl="1"/>
            <a:endParaRPr lang="en-US" sz="2000" dirty="0">
              <a:latin typeface="Arial" panose="020B0604020202020204" pitchFamily="34" charset="0"/>
              <a:ea typeface="Arial"/>
              <a:cs typeface="Arial" panose="020B0604020202020204" pitchFamily="34" charset="0"/>
              <a:sym typeface="Arial"/>
            </a:endParaRPr>
          </a:p>
          <a:p>
            <a:pPr lvl="1"/>
            <a:endParaRPr lang="en-US" sz="20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pPr marL="0" indent="0">
              <a:buNone/>
            </a:pPr>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b="1" dirty="0">
              <a:solidFill>
                <a:srgbClr val="E84B36"/>
              </a:solidFill>
              <a:latin typeface="Arial" panose="020B0604020202020204" pitchFamily="34" charset="0"/>
              <a:ea typeface="Arial"/>
              <a:cs typeface="Arial" panose="020B0604020202020204" pitchFamily="34" charset="0"/>
              <a:sym typeface="Arial"/>
            </a:endParaRPr>
          </a:p>
          <a:p>
            <a:endParaRPr lang="en-US" sz="2400" b="1" dirty="0">
              <a:solidFill>
                <a:srgbClr val="E84B36"/>
              </a:solidFill>
              <a:latin typeface="Arial" panose="020B0604020202020204" pitchFamily="34" charset="0"/>
              <a:ea typeface="Arial"/>
              <a:cs typeface="Arial" panose="020B0604020202020204" pitchFamily="34" charset="0"/>
              <a:sym typeface="Arial"/>
            </a:endParaRPr>
          </a:p>
          <a:p>
            <a:pPr marL="0" indent="0">
              <a:buNone/>
            </a:pPr>
            <a:endParaRPr lang="en-US" sz="2400" b="1" dirty="0">
              <a:solidFill>
                <a:srgbClr val="E84B36"/>
              </a:solidFill>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cs typeface="Arial" panose="020B0604020202020204" pitchFamily="34" charset="0"/>
              <a:sym typeface="Arial"/>
            </a:endParaRPr>
          </a:p>
          <a:p>
            <a:pPr marL="0" lvl="0" indent="0" algn="l" rtl="0">
              <a:lnSpc>
                <a:spcPct val="100000"/>
              </a:lnSpc>
              <a:spcBef>
                <a:spcPts val="0"/>
              </a:spcBef>
              <a:spcAft>
                <a:spcPts val="0"/>
              </a:spcAft>
              <a:buSzPts val="2000"/>
              <a:buNone/>
            </a:pPr>
            <a:endParaRPr lang="en-US" sz="1800" dirty="0">
              <a:solidFill>
                <a:schemeClr val="dk1"/>
              </a:solidFill>
              <a:latin typeface="Arial"/>
              <a:ea typeface="Arial"/>
              <a:cs typeface="Arial"/>
              <a:sym typeface="Arial"/>
            </a:endParaRPr>
          </a:p>
        </p:txBody>
      </p:sp>
      <p:sp>
        <p:nvSpPr>
          <p:cNvPr id="640" name="Google Shape;640;gfa0f5b21c0_0_160"/>
          <p:cNvSpPr/>
          <p:nvPr/>
        </p:nvSpPr>
        <p:spPr>
          <a:xfrm rot="10800000" flipH="1">
            <a:off x="0" y="6437100"/>
            <a:ext cx="12192000" cy="420900"/>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641" name="Google Shape;641;gfa0f5b21c0_0_160"/>
          <p:cNvSpPr txBox="1"/>
          <p:nvPr/>
        </p:nvSpPr>
        <p:spPr>
          <a:xfrm>
            <a:off x="376807" y="6524381"/>
            <a:ext cx="79914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Department of Computer Science</a:t>
            </a:r>
            <a:endParaRPr sz="900" b="0" i="0" u="none" strike="noStrike" cap="none">
              <a:solidFill>
                <a:schemeClr val="lt1"/>
              </a:solidFill>
              <a:latin typeface="Arial"/>
              <a:ea typeface="Arial"/>
              <a:cs typeface="Arial"/>
              <a:sym typeface="Arial"/>
            </a:endParaRPr>
          </a:p>
        </p:txBody>
      </p:sp>
      <p:sp>
        <p:nvSpPr>
          <p:cNvPr id="642" name="Google Shape;642;gfa0f5b21c0_0_160"/>
          <p:cNvSpPr txBox="1"/>
          <p:nvPr/>
        </p:nvSpPr>
        <p:spPr>
          <a:xfrm>
            <a:off x="9335597" y="6524381"/>
            <a:ext cx="24735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GRAINGER COLLEGE OF ENGINEERING</a:t>
            </a:r>
            <a:endParaRPr sz="900" b="0" i="0" u="none" strike="noStrike" cap="none">
              <a:solidFill>
                <a:schemeClr val="lt1"/>
              </a:solidFill>
              <a:latin typeface="Arial"/>
              <a:ea typeface="Arial"/>
              <a:cs typeface="Arial"/>
              <a:sym typeface="Arial"/>
            </a:endParaRPr>
          </a:p>
        </p:txBody>
      </p:sp>
      <p:sp>
        <p:nvSpPr>
          <p:cNvPr id="643" name="Google Shape;643;gfa0f5b21c0_0_160"/>
          <p:cNvSpPr/>
          <p:nvPr/>
        </p:nvSpPr>
        <p:spPr>
          <a:xfrm rot="10800000" flipH="1">
            <a:off x="0" y="20"/>
            <a:ext cx="12192000" cy="86820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644" name="Google Shape;644;gfa0f5b21c0_0_160" descr="A close up of a logo&#10;&#10;Description automatically generated"/>
          <p:cNvPicPr preferRelativeResize="0"/>
          <p:nvPr/>
        </p:nvPicPr>
        <p:blipFill rotWithShape="1">
          <a:blip r:embed="rId3">
            <a:alphaModFix/>
          </a:blip>
          <a:srcRect/>
          <a:stretch/>
        </p:blipFill>
        <p:spPr>
          <a:xfrm>
            <a:off x="11554210" y="228014"/>
            <a:ext cx="277906" cy="401420"/>
          </a:xfrm>
          <a:prstGeom prst="rect">
            <a:avLst/>
          </a:prstGeom>
          <a:noFill/>
          <a:ln>
            <a:noFill/>
          </a:ln>
        </p:spPr>
      </p:pic>
      <p:sp>
        <p:nvSpPr>
          <p:cNvPr id="645" name="Google Shape;645;gfa0f5b21c0_0_160"/>
          <p:cNvSpPr txBox="1"/>
          <p:nvPr/>
        </p:nvSpPr>
        <p:spPr>
          <a:xfrm>
            <a:off x="376807" y="171094"/>
            <a:ext cx="1091010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altLang="zh-CN" sz="3200" b="0" i="0" u="none" strike="noStrike" cap="none" dirty="0">
                <a:solidFill>
                  <a:schemeClr val="lt1"/>
                </a:solidFill>
                <a:latin typeface="Arial" panose="020B0604020202020204" pitchFamily="34" charset="0"/>
                <a:ea typeface="Arial"/>
                <a:cs typeface="Arial" panose="020B0604020202020204" pitchFamily="34" charset="0"/>
                <a:sym typeface="Arial"/>
              </a:rPr>
              <a:t>Limitations of GAIL</a:t>
            </a:r>
          </a:p>
        </p:txBody>
      </p:sp>
      <p:sp>
        <p:nvSpPr>
          <p:cNvPr id="2" name="灯片编号占位符 1">
            <a:extLst>
              <a:ext uri="{FF2B5EF4-FFF2-40B4-BE49-F238E27FC236}">
                <a16:creationId xmlns:a16="http://schemas.microsoft.com/office/drawing/2014/main" id="{6AACC437-988B-5252-1357-E5CA871CED2E}"/>
              </a:ext>
            </a:extLst>
          </p:cNvPr>
          <p:cNvSpPr>
            <a:spLocks noGrp="1"/>
          </p:cNvSpPr>
          <p:nvPr>
            <p:ph type="sldNum" sz="quarter" idx="12"/>
          </p:nvPr>
        </p:nvSpPr>
        <p:spPr/>
        <p:txBody>
          <a:bodyPr/>
          <a:lstStyle/>
          <a:p>
            <a:fld id="{B59DCA96-FD56-4E12-9EA9-51269A4F707E}" type="slidenum">
              <a:rPr lang="zh-CN" altLang="en-US" smtClean="0">
                <a:solidFill>
                  <a:schemeClr val="tx1"/>
                </a:solidFill>
              </a:rPr>
              <a:t>13</a:t>
            </a:fld>
            <a:endParaRPr lang="zh-CN" altLang="en-US">
              <a:solidFill>
                <a:schemeClr val="tx1"/>
              </a:solidFill>
            </a:endParaRPr>
          </a:p>
        </p:txBody>
      </p:sp>
      <p:grpSp>
        <p:nvGrpSpPr>
          <p:cNvPr id="20" name="组合 19">
            <a:extLst>
              <a:ext uri="{FF2B5EF4-FFF2-40B4-BE49-F238E27FC236}">
                <a16:creationId xmlns:a16="http://schemas.microsoft.com/office/drawing/2014/main" id="{F7804BE5-71C3-13A0-24BC-E133A106331D}"/>
              </a:ext>
            </a:extLst>
          </p:cNvPr>
          <p:cNvGrpSpPr/>
          <p:nvPr/>
        </p:nvGrpSpPr>
        <p:grpSpPr>
          <a:xfrm>
            <a:off x="7692760" y="1260144"/>
            <a:ext cx="2684582" cy="1935452"/>
            <a:chOff x="7602419" y="1037650"/>
            <a:chExt cx="2684582" cy="1935452"/>
          </a:xfrm>
        </p:grpSpPr>
        <p:sp>
          <p:nvSpPr>
            <p:cNvPr id="4" name="椭圆 3">
              <a:extLst>
                <a:ext uri="{FF2B5EF4-FFF2-40B4-BE49-F238E27FC236}">
                  <a16:creationId xmlns:a16="http://schemas.microsoft.com/office/drawing/2014/main" id="{C4F68EF7-26E1-EDFA-C2E5-8ABC0CC142C6}"/>
                </a:ext>
              </a:extLst>
            </p:cNvPr>
            <p:cNvSpPr/>
            <p:nvPr/>
          </p:nvSpPr>
          <p:spPr>
            <a:xfrm>
              <a:off x="7602419" y="1721502"/>
              <a:ext cx="567914" cy="60113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028F887E-90F6-49CC-6D50-38CEBCCAF5B5}"/>
                </a:ext>
              </a:extLst>
            </p:cNvPr>
            <p:cNvSpPr/>
            <p:nvPr/>
          </p:nvSpPr>
          <p:spPr>
            <a:xfrm>
              <a:off x="8660753" y="1037650"/>
              <a:ext cx="567914" cy="60113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60BBC0C9-C412-CBE9-54DF-9ED09B019CDC}"/>
                </a:ext>
              </a:extLst>
            </p:cNvPr>
            <p:cNvSpPr/>
            <p:nvPr/>
          </p:nvSpPr>
          <p:spPr>
            <a:xfrm>
              <a:off x="8660753" y="2371969"/>
              <a:ext cx="567914" cy="60113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FE320292-4298-BC79-79D4-E51D06D52194}"/>
                </a:ext>
              </a:extLst>
            </p:cNvPr>
            <p:cNvSpPr/>
            <p:nvPr/>
          </p:nvSpPr>
          <p:spPr>
            <a:xfrm>
              <a:off x="9719087" y="1721502"/>
              <a:ext cx="567914" cy="60113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D23C146B-D83E-14B5-35B2-08E028E9684B}"/>
                </a:ext>
              </a:extLst>
            </p:cNvPr>
            <p:cNvCxnSpPr>
              <a:stCxn id="4" idx="5"/>
              <a:endCxn id="6" idx="2"/>
            </p:cNvCxnSpPr>
            <p:nvPr/>
          </p:nvCxnSpPr>
          <p:spPr>
            <a:xfrm>
              <a:off x="8087164" y="2234601"/>
              <a:ext cx="573589" cy="43793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直接箭头连接符 9">
              <a:extLst>
                <a:ext uri="{FF2B5EF4-FFF2-40B4-BE49-F238E27FC236}">
                  <a16:creationId xmlns:a16="http://schemas.microsoft.com/office/drawing/2014/main" id="{B9E2E2C7-C1F4-691C-61DD-6DE172876DDB}"/>
                </a:ext>
              </a:extLst>
            </p:cNvPr>
            <p:cNvCxnSpPr>
              <a:cxnSpLocks/>
              <a:stCxn id="4" idx="7"/>
              <a:endCxn id="5" idx="2"/>
            </p:cNvCxnSpPr>
            <p:nvPr/>
          </p:nvCxnSpPr>
          <p:spPr>
            <a:xfrm flipV="1">
              <a:off x="8087164" y="1338217"/>
              <a:ext cx="573589" cy="47131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3905F7D4-4CD6-9F0B-4FE3-A1B75749D7C6}"/>
                </a:ext>
              </a:extLst>
            </p:cNvPr>
            <p:cNvCxnSpPr>
              <a:cxnSpLocks/>
              <a:stCxn id="5" idx="6"/>
              <a:endCxn id="7" idx="1"/>
            </p:cNvCxnSpPr>
            <p:nvPr/>
          </p:nvCxnSpPr>
          <p:spPr>
            <a:xfrm>
              <a:off x="9228667" y="1338217"/>
              <a:ext cx="573589" cy="47131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6D0F5470-8EE2-9C2A-7EB3-0739DB0B1088}"/>
                </a:ext>
              </a:extLst>
            </p:cNvPr>
            <p:cNvCxnSpPr>
              <a:cxnSpLocks/>
              <a:stCxn id="6" idx="6"/>
              <a:endCxn id="7" idx="3"/>
            </p:cNvCxnSpPr>
            <p:nvPr/>
          </p:nvCxnSpPr>
          <p:spPr>
            <a:xfrm flipV="1">
              <a:off x="9228667" y="2234601"/>
              <a:ext cx="573589" cy="43793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22" name="文本框 21">
            <a:extLst>
              <a:ext uri="{FF2B5EF4-FFF2-40B4-BE49-F238E27FC236}">
                <a16:creationId xmlns:a16="http://schemas.microsoft.com/office/drawing/2014/main" id="{334036D3-FDDB-1DE1-3B47-588C3A237A03}"/>
              </a:ext>
            </a:extLst>
          </p:cNvPr>
          <p:cNvSpPr txBox="1"/>
          <p:nvPr/>
        </p:nvSpPr>
        <p:spPr>
          <a:xfrm>
            <a:off x="7491199" y="3250348"/>
            <a:ext cx="6104466" cy="707886"/>
          </a:xfrm>
          <a:prstGeom prst="rect">
            <a:avLst/>
          </a:prstGeom>
          <a:noFill/>
        </p:spPr>
        <p:txBody>
          <a:bodyPr wrap="square">
            <a:spAutoFit/>
          </a:bodyPr>
          <a:lstStyle/>
          <a:p>
            <a:r>
              <a:rPr lang="en-US" altLang="zh-CN" sz="2000" dirty="0">
                <a:latin typeface="Arial" panose="020B0604020202020204" pitchFamily="34" charset="0"/>
                <a:ea typeface="Arial"/>
                <a:cs typeface="Arial" panose="020B0604020202020204" pitchFamily="34" charset="0"/>
                <a:sym typeface="Arial"/>
              </a:rPr>
              <a:t>“Deviating from expert is </a:t>
            </a:r>
          </a:p>
          <a:p>
            <a:r>
              <a:rPr lang="en-US" altLang="zh-CN" sz="2000" dirty="0">
                <a:latin typeface="Arial" panose="020B0604020202020204" pitchFamily="34" charset="0"/>
                <a:ea typeface="Arial"/>
                <a:cs typeface="Arial" panose="020B0604020202020204" pitchFamily="34" charset="0"/>
                <a:sym typeface="Arial"/>
              </a:rPr>
              <a:t>more severe than selection”</a:t>
            </a:r>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DA1895FC-9E7A-A5FF-9D75-9512E3065BA7}"/>
                  </a:ext>
                </a:extLst>
              </p:cNvPr>
              <p:cNvSpPr txBox="1"/>
              <p:nvPr/>
            </p:nvSpPr>
            <p:spPr>
              <a:xfrm>
                <a:off x="7201055" y="4326037"/>
                <a:ext cx="3667992" cy="10156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000" i="1" dirty="0" smtClean="0">
                              <a:latin typeface="Cambria Math" panose="02040503050406030204" pitchFamily="18" charset="0"/>
                            </a:rPr>
                          </m:ctrlPr>
                        </m:dPr>
                        <m:e>
                          <m:r>
                            <a:rPr lang="en-US" altLang="zh-CN" sz="2000" i="1" dirty="0" smtClean="0">
                              <a:latin typeface="Cambria Math" panose="02040503050406030204" pitchFamily="18" charset="0"/>
                            </a:rPr>
                            <m:t>0.01, 0.1, 0.01, 0.01, …, 0.01</m:t>
                          </m:r>
                        </m:e>
                      </m:d>
                    </m:oMath>
                  </m:oMathPara>
                </a14:m>
                <a:endParaRPr lang="en-US" altLang="zh-CN" sz="2000" dirty="0"/>
              </a:p>
              <a:p>
                <a:pPr algn="ctr"/>
                <a:r>
                  <a:rPr lang="en-US" altLang="zh-CN" sz="2000" dirty="0">
                    <a:latin typeface="Arial" panose="020B0604020202020204" pitchFamily="34" charset="0"/>
                    <a:cs typeface="Arial" panose="020B0604020202020204" pitchFamily="34" charset="0"/>
                  </a:rPr>
                  <a:t>Policy with 90 possible actions</a:t>
                </a:r>
              </a:p>
              <a:p>
                <a:endParaRPr lang="zh-CN" altLang="en-US" sz="2000" dirty="0"/>
              </a:p>
            </p:txBody>
          </p:sp>
        </mc:Choice>
        <mc:Fallback xmlns="">
          <p:sp>
            <p:nvSpPr>
              <p:cNvPr id="23" name="文本框 22">
                <a:extLst>
                  <a:ext uri="{FF2B5EF4-FFF2-40B4-BE49-F238E27FC236}">
                    <a16:creationId xmlns:a16="http://schemas.microsoft.com/office/drawing/2014/main" id="{DA1895FC-9E7A-A5FF-9D75-9512E3065BA7}"/>
                  </a:ext>
                </a:extLst>
              </p:cNvPr>
              <p:cNvSpPr txBox="1">
                <a:spLocks noRot="1" noChangeAspect="1" noMove="1" noResize="1" noEditPoints="1" noAdjustHandles="1" noChangeArrowheads="1" noChangeShapeType="1" noTextEdit="1"/>
              </p:cNvSpPr>
              <p:nvPr/>
            </p:nvSpPr>
            <p:spPr>
              <a:xfrm>
                <a:off x="7201055" y="4326037"/>
                <a:ext cx="3667992" cy="1015663"/>
              </a:xfrm>
              <a:prstGeom prst="rect">
                <a:avLst/>
              </a:prstGeom>
              <a:blipFill>
                <a:blip r:embed="rId4"/>
                <a:stretch>
                  <a:fillRect l="-997" r="-9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3620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39" name="Google Shape;639;gfa0f5b21c0_0_160"/>
              <p:cNvSpPr txBox="1">
                <a:spLocks noGrp="1"/>
              </p:cNvSpPr>
              <p:nvPr>
                <p:ph type="body" idx="1"/>
              </p:nvPr>
            </p:nvSpPr>
            <p:spPr>
              <a:xfrm>
                <a:off x="376809" y="1334279"/>
                <a:ext cx="11177400" cy="4821000"/>
              </a:xfrm>
              <a:prstGeom prst="rect">
                <a:avLst/>
              </a:prstGeom>
              <a:noFill/>
              <a:ln>
                <a:noFill/>
              </a:ln>
            </p:spPr>
            <p:txBody>
              <a:bodyPr spcFirstLastPara="1" wrap="square" lIns="91425" tIns="45700" rIns="91425" bIns="45700" anchor="t" anchorCtr="0">
                <a:noAutofit/>
              </a:bodyPr>
              <a:lstStyle/>
              <a:p>
                <a:r>
                  <a:rPr lang="en-US" sz="2400" dirty="0">
                    <a:latin typeface="Arial" panose="020B0604020202020204" pitchFamily="34" charset="0"/>
                    <a:ea typeface="Arial"/>
                    <a:cs typeface="Arial" panose="020B0604020202020204" pitchFamily="34" charset="0"/>
                    <a:sym typeface="Arial"/>
                  </a:rPr>
                  <a:t>How can we get rid of RL in GAIL?</a:t>
                </a:r>
              </a:p>
              <a:p>
                <a:pPr marL="0" indent="0" algn="ctr">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ea typeface="Arial"/>
                              <a:cs typeface="Arial" panose="020B0604020202020204" pitchFamily="34" charset="0"/>
                              <a:sym typeface="Arial"/>
                            </a:rPr>
                          </m:ctrlPr>
                        </m:funcPr>
                        <m:fName>
                          <m:limLow>
                            <m:limLowPr>
                              <m:ctrlPr>
                                <a:rPr lang="en-US" sz="2400" b="0" i="1" smtClean="0">
                                  <a:latin typeface="Cambria Math" panose="02040503050406030204" pitchFamily="18" charset="0"/>
                                  <a:ea typeface="Arial"/>
                                  <a:cs typeface="Arial" panose="020B0604020202020204" pitchFamily="34" charset="0"/>
                                  <a:sym typeface="Arial"/>
                                </a:rPr>
                              </m:ctrlPr>
                            </m:limLowPr>
                            <m:e>
                              <m:r>
                                <m:rPr>
                                  <m:sty m:val="p"/>
                                </m:rPr>
                                <a:rPr lang="en-US" sz="2400" b="0" i="0" smtClean="0">
                                  <a:latin typeface="Cambria Math" panose="02040503050406030204" pitchFamily="18" charset="0"/>
                                  <a:ea typeface="Arial"/>
                                  <a:cs typeface="Arial" panose="020B0604020202020204" pitchFamily="34" charset="0"/>
                                  <a:sym typeface="Arial"/>
                                </a:rPr>
                                <m:t>min</m:t>
                              </m:r>
                            </m:e>
                            <m:lim>
                              <m:r>
                                <a:rPr lang="en-US" sz="2400" b="0" i="1" smtClean="0">
                                  <a:latin typeface="Cambria Math" panose="02040503050406030204" pitchFamily="18" charset="0"/>
                                  <a:ea typeface="Arial"/>
                                  <a:cs typeface="Arial" panose="020B0604020202020204" pitchFamily="34" charset="0"/>
                                  <a:sym typeface="Arial"/>
                                </a:rPr>
                                <m:t>𝜋</m:t>
                              </m:r>
                            </m:lim>
                          </m:limLow>
                        </m:fName>
                        <m:e>
                          <m:r>
                            <m:rPr>
                              <m:sty m:val="p"/>
                            </m:rPr>
                            <a:rPr lang="en-US" sz="2400" b="0" i="0" smtClean="0">
                              <a:latin typeface="Cambria Math" panose="02040503050406030204" pitchFamily="18" charset="0"/>
                              <a:ea typeface="Arial"/>
                              <a:cs typeface="Arial" panose="020B0604020202020204" pitchFamily="34" charset="0"/>
                              <a:sym typeface="Arial"/>
                            </a:rPr>
                            <m:t>KL</m:t>
                          </m:r>
                          <m:r>
                            <a:rPr lang="en-US" sz="2400" b="0" i="1" smtClean="0">
                              <a:latin typeface="Cambria Math" panose="02040503050406030204" pitchFamily="18" charset="0"/>
                              <a:ea typeface="Arial"/>
                              <a:cs typeface="Arial" panose="020B0604020202020204" pitchFamily="34" charset="0"/>
                              <a:sym typeface="Arial"/>
                            </a:rPr>
                            <m:t>(</m:t>
                          </m:r>
                          <m:sSup>
                            <m:sSupPr>
                              <m:ctrlPr>
                                <a:rPr lang="en-US" sz="2400" b="0" i="1" smtClean="0">
                                  <a:latin typeface="Cambria Math" panose="02040503050406030204" pitchFamily="18" charset="0"/>
                                  <a:ea typeface="Arial"/>
                                  <a:cs typeface="Arial" panose="020B0604020202020204" pitchFamily="34" charset="0"/>
                                  <a:sym typeface="Arial"/>
                                </a:rPr>
                              </m:ctrlPr>
                            </m:sSupPr>
                            <m:e>
                              <m:r>
                                <a:rPr lang="en-US" sz="2400" b="0" i="1" smtClean="0">
                                  <a:latin typeface="Cambria Math" panose="02040503050406030204" pitchFamily="18" charset="0"/>
                                  <a:ea typeface="Arial"/>
                                  <a:cs typeface="Arial" panose="020B0604020202020204" pitchFamily="34" charset="0"/>
                                  <a:sym typeface="Arial"/>
                                </a:rPr>
                                <m:t>𝑑</m:t>
                              </m:r>
                            </m:e>
                            <m:sup>
                              <m:r>
                                <a:rPr lang="en-US" sz="2400" b="0" i="1" smtClean="0">
                                  <a:latin typeface="Cambria Math" panose="02040503050406030204" pitchFamily="18" charset="0"/>
                                  <a:ea typeface="Arial"/>
                                  <a:cs typeface="Arial" panose="020B0604020202020204" pitchFamily="34" charset="0"/>
                                  <a:sym typeface="Arial"/>
                                </a:rPr>
                                <m:t>𝜋</m:t>
                              </m:r>
                            </m:sup>
                          </m:sSup>
                          <m:r>
                            <a:rPr lang="en-US" sz="2400" b="0" i="1" smtClean="0">
                              <a:latin typeface="Cambria Math" panose="02040503050406030204" pitchFamily="18" charset="0"/>
                              <a:ea typeface="Arial"/>
                              <a:cs typeface="Arial" panose="020B0604020202020204" pitchFamily="34" charset="0"/>
                              <a:sym typeface="Arial"/>
                            </a:rPr>
                            <m:t>(</m:t>
                          </m:r>
                          <m:r>
                            <a:rPr lang="en-US" sz="2400" b="0" i="1" smtClean="0">
                              <a:latin typeface="Cambria Math" panose="02040503050406030204" pitchFamily="18" charset="0"/>
                              <a:ea typeface="Arial"/>
                              <a:cs typeface="Arial" panose="020B0604020202020204" pitchFamily="34" charset="0"/>
                              <a:sym typeface="Arial"/>
                            </a:rPr>
                            <m:t>𝑠</m:t>
                          </m:r>
                          <m:r>
                            <a:rPr lang="en-US" sz="2400" b="0" i="1" smtClean="0">
                              <a:latin typeface="Cambria Math" panose="02040503050406030204" pitchFamily="18" charset="0"/>
                              <a:ea typeface="Arial"/>
                              <a:cs typeface="Arial" panose="020B0604020202020204" pitchFamily="34" charset="0"/>
                              <a:sym typeface="Arial"/>
                            </a:rPr>
                            <m:t>,</m:t>
                          </m:r>
                          <m:r>
                            <a:rPr lang="en-US" sz="2400" b="0" i="1" smtClean="0">
                              <a:latin typeface="Cambria Math" panose="02040503050406030204" pitchFamily="18" charset="0"/>
                              <a:ea typeface="Arial"/>
                              <a:cs typeface="Arial" panose="020B0604020202020204" pitchFamily="34" charset="0"/>
                              <a:sym typeface="Arial"/>
                            </a:rPr>
                            <m:t>𝑎</m:t>
                          </m:r>
                          <m:r>
                            <a:rPr lang="en-US" sz="2400" b="0" i="1" smtClean="0">
                              <a:latin typeface="Cambria Math" panose="02040503050406030204" pitchFamily="18" charset="0"/>
                              <a:ea typeface="Arial"/>
                              <a:cs typeface="Arial" panose="020B0604020202020204" pitchFamily="34" charset="0"/>
                              <a:sym typeface="Arial"/>
                            </a:rPr>
                            <m:t>)</m:t>
                          </m:r>
                          <m:r>
                            <m:rPr>
                              <m:lit/>
                            </m:rPr>
                            <a:rPr lang="en-US" sz="2400" b="0" i="1" smtClean="0">
                              <a:latin typeface="Cambria Math" panose="02040503050406030204" pitchFamily="18" charset="0"/>
                              <a:ea typeface="Arial"/>
                              <a:cs typeface="Arial" panose="020B0604020202020204" pitchFamily="34" charset="0"/>
                              <a:sym typeface="Arial"/>
                            </a:rPr>
                            <m:t>||</m:t>
                          </m:r>
                          <m:sSup>
                            <m:sSupPr>
                              <m:ctrlPr>
                                <a:rPr lang="en-US" sz="2400" b="0" i="1" smtClean="0">
                                  <a:latin typeface="Cambria Math" panose="02040503050406030204" pitchFamily="18" charset="0"/>
                                  <a:ea typeface="Arial"/>
                                  <a:cs typeface="Arial" panose="020B0604020202020204" pitchFamily="34" charset="0"/>
                                  <a:sym typeface="Arial"/>
                                </a:rPr>
                              </m:ctrlPr>
                            </m:sSupPr>
                            <m:e>
                              <m:r>
                                <a:rPr lang="en-US" sz="2400" b="0" i="1" smtClean="0">
                                  <a:latin typeface="Cambria Math" panose="02040503050406030204" pitchFamily="18" charset="0"/>
                                  <a:ea typeface="Arial"/>
                                  <a:cs typeface="Arial" panose="020B0604020202020204" pitchFamily="34" charset="0"/>
                                  <a:sym typeface="Arial"/>
                                </a:rPr>
                                <m:t>𝑑</m:t>
                              </m:r>
                            </m:e>
                            <m:sup>
                              <m:r>
                                <a:rPr lang="en-US" sz="2400" b="0" i="1" smtClean="0">
                                  <a:latin typeface="Cambria Math" panose="02040503050406030204" pitchFamily="18" charset="0"/>
                                  <a:ea typeface="Arial"/>
                                  <a:cs typeface="Arial" panose="020B0604020202020204" pitchFamily="34" charset="0"/>
                                  <a:sym typeface="Arial"/>
                                </a:rPr>
                                <m:t>𝐸</m:t>
                              </m:r>
                            </m:sup>
                          </m:sSup>
                          <m:r>
                            <a:rPr lang="en-US" sz="2400" b="0" i="1" smtClean="0">
                              <a:latin typeface="Cambria Math" panose="02040503050406030204" pitchFamily="18" charset="0"/>
                              <a:ea typeface="Arial"/>
                              <a:cs typeface="Arial" panose="020B0604020202020204" pitchFamily="34" charset="0"/>
                              <a:sym typeface="Arial"/>
                            </a:rPr>
                            <m:t>(</m:t>
                          </m:r>
                          <m:r>
                            <a:rPr lang="en-US" sz="2400" b="0" i="1" smtClean="0">
                              <a:latin typeface="Cambria Math" panose="02040503050406030204" pitchFamily="18" charset="0"/>
                              <a:ea typeface="Arial"/>
                              <a:cs typeface="Arial" panose="020B0604020202020204" pitchFamily="34" charset="0"/>
                              <a:sym typeface="Arial"/>
                            </a:rPr>
                            <m:t>𝑠</m:t>
                          </m:r>
                          <m:r>
                            <a:rPr lang="en-US" sz="2400" b="0" i="1" smtClean="0">
                              <a:latin typeface="Cambria Math" panose="02040503050406030204" pitchFamily="18" charset="0"/>
                              <a:ea typeface="Arial"/>
                              <a:cs typeface="Arial" panose="020B0604020202020204" pitchFamily="34" charset="0"/>
                              <a:sym typeface="Arial"/>
                            </a:rPr>
                            <m:t>,</m:t>
                          </m:r>
                          <m:r>
                            <a:rPr lang="en-US" sz="2400" b="0" i="1" smtClean="0">
                              <a:latin typeface="Cambria Math" panose="02040503050406030204" pitchFamily="18" charset="0"/>
                              <a:ea typeface="Arial"/>
                              <a:cs typeface="Arial" panose="020B0604020202020204" pitchFamily="34" charset="0"/>
                              <a:sym typeface="Arial"/>
                            </a:rPr>
                            <m:t>𝑎</m:t>
                          </m:r>
                          <m:r>
                            <a:rPr lang="en-US" sz="2400" b="0" i="1" smtClean="0">
                              <a:latin typeface="Cambria Math" panose="02040503050406030204" pitchFamily="18" charset="0"/>
                              <a:ea typeface="Arial"/>
                              <a:cs typeface="Arial" panose="020B0604020202020204" pitchFamily="34" charset="0"/>
                              <a:sym typeface="Arial"/>
                            </a:rPr>
                            <m:t>))</m:t>
                          </m:r>
                        </m:e>
                      </m:func>
                    </m:oMath>
                  </m:oMathPara>
                </a14:m>
                <a:endParaRPr lang="en-US" sz="2400" b="0" i="1" dirty="0">
                  <a:latin typeface="Cambria Math" panose="02040503050406030204" pitchFamily="18" charset="0"/>
                  <a:ea typeface="Arial"/>
                  <a:cs typeface="Arial" panose="020B0604020202020204" pitchFamily="34" charset="0"/>
                  <a:sym typeface="Arial"/>
                </a:endParaRPr>
              </a:p>
              <a:p>
                <a:pPr marL="0" indent="0" algn="ctr">
                  <a:buNone/>
                </a:pPr>
                <a14:m>
                  <m:oMath xmlns:m="http://schemas.openxmlformats.org/officeDocument/2006/math">
                    <m:r>
                      <m:rPr>
                        <m:sty m:val="p"/>
                      </m:rPr>
                      <a:rPr lang="en-US" sz="2400" b="0" i="0" smtClean="0">
                        <a:latin typeface="Cambria Math" panose="02040503050406030204" pitchFamily="18" charset="0"/>
                        <a:ea typeface="Arial"/>
                        <a:cs typeface="Arial" panose="020B0604020202020204" pitchFamily="34" charset="0"/>
                        <a:sym typeface="Arial"/>
                      </a:rPr>
                      <m:t>s</m:t>
                    </m:r>
                    <m:r>
                      <a:rPr lang="en-US" sz="2400" b="0" i="0" smtClean="0">
                        <a:latin typeface="Cambria Math" panose="02040503050406030204" pitchFamily="18" charset="0"/>
                        <a:ea typeface="Arial"/>
                        <a:cs typeface="Arial" panose="020B0604020202020204" pitchFamily="34" charset="0"/>
                        <a:sym typeface="Arial"/>
                      </a:rPr>
                      <m:t>.</m:t>
                    </m:r>
                    <m:r>
                      <m:rPr>
                        <m:sty m:val="p"/>
                      </m:rPr>
                      <a:rPr lang="en-US" sz="2400" b="0" i="0" smtClean="0">
                        <a:latin typeface="Cambria Math" panose="02040503050406030204" pitchFamily="18" charset="0"/>
                        <a:ea typeface="Arial"/>
                        <a:cs typeface="Arial" panose="020B0604020202020204" pitchFamily="34" charset="0"/>
                        <a:sym typeface="Arial"/>
                      </a:rPr>
                      <m:t>t</m:t>
                    </m:r>
                    <m:r>
                      <a:rPr lang="en-US" sz="2400" b="0" i="0" smtClean="0">
                        <a:latin typeface="Cambria Math" panose="02040503050406030204" pitchFamily="18" charset="0"/>
                        <a:ea typeface="Arial"/>
                        <a:cs typeface="Arial" panose="020B0604020202020204" pitchFamily="34" charset="0"/>
                        <a:sym typeface="Arial"/>
                      </a:rPr>
                      <m:t>. </m:t>
                    </m:r>
                    <m:sSup>
                      <m:sSupPr>
                        <m:ctrlPr>
                          <a:rPr lang="en-US" sz="2400" b="0" i="1" smtClean="0">
                            <a:latin typeface="Cambria Math" panose="02040503050406030204" pitchFamily="18" charset="0"/>
                            <a:ea typeface="Arial"/>
                            <a:cs typeface="Arial" panose="020B0604020202020204" pitchFamily="34" charset="0"/>
                            <a:sym typeface="Arial"/>
                          </a:rPr>
                        </m:ctrlPr>
                      </m:sSupPr>
                      <m:e>
                        <m:r>
                          <m:rPr>
                            <m:sty m:val="p"/>
                          </m:rPr>
                          <a:rPr lang="en-US" sz="2400" b="0" i="0" smtClean="0">
                            <a:latin typeface="Cambria Math" panose="02040503050406030204" pitchFamily="18" charset="0"/>
                            <a:ea typeface="Arial"/>
                            <a:cs typeface="Arial" panose="020B0604020202020204" pitchFamily="34" charset="0"/>
                            <a:sym typeface="Arial"/>
                          </a:rPr>
                          <m:t>d</m:t>
                        </m:r>
                      </m:e>
                      <m:sup>
                        <m:r>
                          <a:rPr lang="en-US" sz="2400" b="0" i="1" smtClean="0">
                            <a:latin typeface="Cambria Math" panose="02040503050406030204" pitchFamily="18" charset="0"/>
                            <a:ea typeface="Arial"/>
                            <a:cs typeface="Arial" panose="020B0604020202020204" pitchFamily="34" charset="0"/>
                            <a:sym typeface="Arial"/>
                          </a:rPr>
                          <m:t>𝜋</m:t>
                        </m:r>
                      </m:sup>
                    </m:sSup>
                    <m:r>
                      <a:rPr lang="en-US" sz="2400" b="0" i="1" smtClean="0">
                        <a:latin typeface="Cambria Math" panose="02040503050406030204" pitchFamily="18" charset="0"/>
                        <a:ea typeface="Arial"/>
                        <a:cs typeface="Arial" panose="020B0604020202020204" pitchFamily="34" charset="0"/>
                        <a:sym typeface="Arial"/>
                      </a:rPr>
                      <m:t>≥0, </m:t>
                    </m:r>
                    <m:nary>
                      <m:naryPr>
                        <m:chr m:val="∑"/>
                        <m:supHide m:val="on"/>
                        <m:ctrlPr>
                          <a:rPr lang="en-US" sz="2400" b="0" i="1" smtClean="0">
                            <a:solidFill>
                              <a:schemeClr val="accent1">
                                <a:lumMod val="75000"/>
                              </a:schemeClr>
                            </a:solidFill>
                            <a:latin typeface="Cambria Math" panose="02040503050406030204" pitchFamily="18" charset="0"/>
                            <a:ea typeface="Arial"/>
                            <a:cs typeface="Arial" panose="020B0604020202020204" pitchFamily="34" charset="0"/>
                            <a:sym typeface="Arial"/>
                          </a:rPr>
                        </m:ctrlPr>
                      </m:naryPr>
                      <m:sub>
                        <m:r>
                          <m:rPr>
                            <m:brk m:alnAt="7"/>
                          </m:rPr>
                          <a:rPr lang="en-US" sz="2400" b="0" i="1" smtClean="0">
                            <a:solidFill>
                              <a:schemeClr val="accent1">
                                <a:lumMod val="75000"/>
                              </a:schemeClr>
                            </a:solidFill>
                            <a:latin typeface="Cambria Math" panose="02040503050406030204" pitchFamily="18" charset="0"/>
                            <a:ea typeface="Arial"/>
                            <a:cs typeface="Arial" panose="020B0604020202020204" pitchFamily="34" charset="0"/>
                            <a:sym typeface="Arial"/>
                          </a:rPr>
                          <m:t>𝑎</m:t>
                        </m:r>
                      </m:sub>
                      <m:sup/>
                      <m:e>
                        <m:sSup>
                          <m:sSupPr>
                            <m:ctrlPr>
                              <a:rPr lang="en-US" sz="2400" b="0" i="1" smtClean="0">
                                <a:solidFill>
                                  <a:schemeClr val="accent1">
                                    <a:lumMod val="75000"/>
                                  </a:schemeClr>
                                </a:solidFill>
                                <a:latin typeface="Cambria Math" panose="02040503050406030204" pitchFamily="18" charset="0"/>
                                <a:ea typeface="Arial"/>
                                <a:cs typeface="Arial" panose="020B0604020202020204" pitchFamily="34" charset="0"/>
                                <a:sym typeface="Arial"/>
                              </a:rPr>
                            </m:ctrlPr>
                          </m:sSupPr>
                          <m:e>
                            <m:r>
                              <a:rPr lang="en-US" sz="2400" b="0" i="1" smtClean="0">
                                <a:solidFill>
                                  <a:schemeClr val="accent1">
                                    <a:lumMod val="75000"/>
                                  </a:schemeClr>
                                </a:solidFill>
                                <a:latin typeface="Cambria Math" panose="02040503050406030204" pitchFamily="18" charset="0"/>
                                <a:ea typeface="Arial"/>
                                <a:cs typeface="Arial" panose="020B0604020202020204" pitchFamily="34" charset="0"/>
                                <a:sym typeface="Arial"/>
                              </a:rPr>
                              <m:t>𝑑</m:t>
                            </m:r>
                          </m:e>
                          <m:sup>
                            <m:r>
                              <a:rPr lang="en-US" sz="2400" b="0" i="1" smtClean="0">
                                <a:solidFill>
                                  <a:schemeClr val="accent1">
                                    <a:lumMod val="75000"/>
                                  </a:schemeClr>
                                </a:solidFill>
                                <a:latin typeface="Cambria Math" panose="02040503050406030204" pitchFamily="18" charset="0"/>
                                <a:ea typeface="Arial"/>
                                <a:cs typeface="Arial" panose="020B0604020202020204" pitchFamily="34" charset="0"/>
                                <a:sym typeface="Arial"/>
                              </a:rPr>
                              <m:t>𝜋</m:t>
                            </m:r>
                          </m:sup>
                        </m:sSup>
                        <m:d>
                          <m:dPr>
                            <m:ctrlPr>
                              <a:rPr lang="en-US" sz="2400" b="0" i="1" smtClean="0">
                                <a:solidFill>
                                  <a:schemeClr val="accent1">
                                    <a:lumMod val="75000"/>
                                  </a:schemeClr>
                                </a:solidFill>
                                <a:latin typeface="Cambria Math" panose="02040503050406030204" pitchFamily="18" charset="0"/>
                                <a:ea typeface="Arial"/>
                                <a:cs typeface="Arial" panose="020B0604020202020204" pitchFamily="34" charset="0"/>
                                <a:sym typeface="Arial"/>
                              </a:rPr>
                            </m:ctrlPr>
                          </m:dPr>
                          <m:e>
                            <m:r>
                              <a:rPr lang="en-US" sz="2400" b="0" i="1" smtClean="0">
                                <a:solidFill>
                                  <a:schemeClr val="accent1">
                                    <a:lumMod val="75000"/>
                                  </a:schemeClr>
                                </a:solidFill>
                                <a:latin typeface="Cambria Math" panose="02040503050406030204" pitchFamily="18" charset="0"/>
                                <a:ea typeface="Arial"/>
                                <a:cs typeface="Arial" panose="020B0604020202020204" pitchFamily="34" charset="0"/>
                                <a:sym typeface="Arial"/>
                              </a:rPr>
                              <m:t>𝑠</m:t>
                            </m:r>
                            <m:r>
                              <a:rPr lang="en-US" sz="2400" b="0" i="1" smtClean="0">
                                <a:solidFill>
                                  <a:schemeClr val="accent1">
                                    <a:lumMod val="75000"/>
                                  </a:schemeClr>
                                </a:solidFill>
                                <a:latin typeface="Cambria Math" panose="02040503050406030204" pitchFamily="18" charset="0"/>
                                <a:ea typeface="Arial"/>
                                <a:cs typeface="Arial" panose="020B0604020202020204" pitchFamily="34" charset="0"/>
                                <a:sym typeface="Arial"/>
                              </a:rPr>
                              <m:t>,</m:t>
                            </m:r>
                            <m:r>
                              <a:rPr lang="en-US" sz="2400" b="0" i="1" smtClean="0">
                                <a:solidFill>
                                  <a:schemeClr val="accent1">
                                    <a:lumMod val="75000"/>
                                  </a:schemeClr>
                                </a:solidFill>
                                <a:latin typeface="Cambria Math" panose="02040503050406030204" pitchFamily="18" charset="0"/>
                                <a:ea typeface="Arial"/>
                                <a:cs typeface="Arial" panose="020B0604020202020204" pitchFamily="34" charset="0"/>
                                <a:sym typeface="Arial"/>
                              </a:rPr>
                              <m:t>𝑎</m:t>
                            </m:r>
                          </m:e>
                        </m:d>
                      </m:e>
                    </m:nary>
                    <m:r>
                      <a:rPr lang="en-US" sz="2400" b="0" i="1" smtClean="0">
                        <a:solidFill>
                          <a:srgbClr val="FF0000"/>
                        </a:solidFill>
                        <a:latin typeface="Cambria Math" panose="02040503050406030204" pitchFamily="18" charset="0"/>
                        <a:ea typeface="Arial"/>
                        <a:cs typeface="Arial" panose="020B0604020202020204" pitchFamily="34" charset="0"/>
                        <a:sym typeface="Arial"/>
                      </a:rPr>
                      <m:t>=</m:t>
                    </m:r>
                    <m:d>
                      <m:dPr>
                        <m:ctrlPr>
                          <a:rPr lang="en-US" sz="2400" b="0" i="1" smtClean="0">
                            <a:solidFill>
                              <a:srgbClr val="FF0000"/>
                            </a:solidFill>
                            <a:latin typeface="Cambria Math" panose="02040503050406030204" pitchFamily="18" charset="0"/>
                            <a:ea typeface="Arial"/>
                            <a:cs typeface="Arial" panose="020B0604020202020204" pitchFamily="34" charset="0"/>
                            <a:sym typeface="Arial"/>
                          </a:rPr>
                        </m:ctrlPr>
                      </m:dPr>
                      <m:e>
                        <m:r>
                          <a:rPr lang="en-US" sz="2400" b="0" i="1" smtClean="0">
                            <a:solidFill>
                              <a:srgbClr val="FF0000"/>
                            </a:solidFill>
                            <a:latin typeface="Cambria Math" panose="02040503050406030204" pitchFamily="18" charset="0"/>
                            <a:ea typeface="Arial"/>
                            <a:cs typeface="Arial" panose="020B0604020202020204" pitchFamily="34" charset="0"/>
                            <a:sym typeface="Arial"/>
                          </a:rPr>
                          <m:t>1−</m:t>
                        </m:r>
                        <m:r>
                          <a:rPr lang="en-US" sz="2400" b="0" i="1" smtClean="0">
                            <a:solidFill>
                              <a:srgbClr val="FF0000"/>
                            </a:solidFill>
                            <a:latin typeface="Cambria Math" panose="02040503050406030204" pitchFamily="18" charset="0"/>
                            <a:ea typeface="Arial"/>
                            <a:cs typeface="Arial" panose="020B0604020202020204" pitchFamily="34" charset="0"/>
                            <a:sym typeface="Arial"/>
                          </a:rPr>
                          <m:t>𝛾</m:t>
                        </m:r>
                      </m:e>
                    </m:d>
                    <m:sSub>
                      <m:sSubPr>
                        <m:ctrlPr>
                          <a:rPr lang="en-US" sz="2400" b="0" i="1" smtClean="0">
                            <a:solidFill>
                              <a:srgbClr val="FF0000"/>
                            </a:solidFill>
                            <a:latin typeface="Cambria Math" panose="02040503050406030204" pitchFamily="18" charset="0"/>
                            <a:ea typeface="Arial"/>
                            <a:cs typeface="Arial" panose="020B0604020202020204" pitchFamily="34" charset="0"/>
                            <a:sym typeface="Arial"/>
                          </a:rPr>
                        </m:ctrlPr>
                      </m:sSubPr>
                      <m:e>
                        <m:r>
                          <a:rPr lang="en-US" sz="2400" b="0" i="1" smtClean="0">
                            <a:solidFill>
                              <a:srgbClr val="FF0000"/>
                            </a:solidFill>
                            <a:latin typeface="Cambria Math" panose="02040503050406030204" pitchFamily="18" charset="0"/>
                            <a:ea typeface="Arial"/>
                            <a:cs typeface="Arial" panose="020B0604020202020204" pitchFamily="34" charset="0"/>
                            <a:sym typeface="Arial"/>
                          </a:rPr>
                          <m:t>𝑝</m:t>
                        </m:r>
                      </m:e>
                      <m:sub>
                        <m:r>
                          <a:rPr lang="en-US" sz="2400" b="0" i="1" smtClean="0">
                            <a:solidFill>
                              <a:srgbClr val="FF0000"/>
                            </a:solidFill>
                            <a:latin typeface="Cambria Math" panose="02040503050406030204" pitchFamily="18" charset="0"/>
                            <a:ea typeface="Arial"/>
                            <a:cs typeface="Arial" panose="020B0604020202020204" pitchFamily="34" charset="0"/>
                            <a:sym typeface="Arial"/>
                          </a:rPr>
                          <m:t>0</m:t>
                        </m:r>
                      </m:sub>
                    </m:sSub>
                    <m:r>
                      <a:rPr lang="en-US" sz="2400" b="0" i="1" smtClean="0">
                        <a:solidFill>
                          <a:srgbClr val="FF0000"/>
                        </a:solidFill>
                        <a:latin typeface="Cambria Math" panose="02040503050406030204" pitchFamily="18" charset="0"/>
                        <a:ea typeface="Arial"/>
                        <a:cs typeface="Arial" panose="020B0604020202020204" pitchFamily="34" charset="0"/>
                        <a:sym typeface="Arial"/>
                      </a:rPr>
                      <m:t>(</m:t>
                    </m:r>
                    <m:r>
                      <a:rPr lang="en-US" sz="2400" b="0" i="1" smtClean="0">
                        <a:solidFill>
                          <a:srgbClr val="FF0000"/>
                        </a:solidFill>
                        <a:latin typeface="Cambria Math" panose="02040503050406030204" pitchFamily="18" charset="0"/>
                        <a:ea typeface="Arial"/>
                        <a:cs typeface="Arial" panose="020B0604020202020204" pitchFamily="34" charset="0"/>
                        <a:sym typeface="Arial"/>
                      </a:rPr>
                      <m:t>𝑠</m:t>
                    </m:r>
                    <m:r>
                      <a:rPr lang="en-US" sz="2400" b="0" i="1" smtClean="0">
                        <a:solidFill>
                          <a:srgbClr val="FF0000"/>
                        </a:solidFill>
                        <a:latin typeface="Cambria Math" panose="02040503050406030204" pitchFamily="18" charset="0"/>
                        <a:ea typeface="Arial"/>
                        <a:cs typeface="Arial" panose="020B0604020202020204" pitchFamily="34" charset="0"/>
                        <a:sym typeface="Arial"/>
                      </a:rPr>
                      <m:t>)+</m:t>
                    </m:r>
                    <m:r>
                      <a:rPr lang="en-US" sz="2400" b="0" i="1" smtClean="0">
                        <a:solidFill>
                          <a:srgbClr val="00B050"/>
                        </a:solidFill>
                        <a:latin typeface="Cambria Math" panose="02040503050406030204" pitchFamily="18" charset="0"/>
                        <a:ea typeface="Arial"/>
                        <a:cs typeface="Arial" panose="020B0604020202020204" pitchFamily="34" charset="0"/>
                        <a:sym typeface="Arial"/>
                      </a:rPr>
                      <m:t>𝛾</m:t>
                    </m:r>
                    <m:nary>
                      <m:naryPr>
                        <m:chr m:val="∑"/>
                        <m:supHide m:val="on"/>
                        <m:ctrlPr>
                          <a:rPr lang="en-US" sz="2400" b="0" i="1" smtClean="0">
                            <a:solidFill>
                              <a:srgbClr val="00B050"/>
                            </a:solidFill>
                            <a:latin typeface="Cambria Math" panose="02040503050406030204" pitchFamily="18" charset="0"/>
                            <a:ea typeface="Arial"/>
                            <a:cs typeface="Arial" panose="020B0604020202020204" pitchFamily="34" charset="0"/>
                            <a:sym typeface="Arial"/>
                          </a:rPr>
                        </m:ctrlPr>
                      </m:naryPr>
                      <m:sub>
                        <m:acc>
                          <m:accPr>
                            <m:chr m:val="̅"/>
                            <m:ctrlPr>
                              <a:rPr lang="en-US" altLang="zh-CN" sz="2400" b="0" i="1" smtClean="0">
                                <a:solidFill>
                                  <a:srgbClr val="00B050"/>
                                </a:solidFill>
                                <a:latin typeface="Cambria Math" panose="02040503050406030204" pitchFamily="18" charset="0"/>
                                <a:cs typeface="Arial" panose="020B0604020202020204" pitchFamily="34" charset="0"/>
                                <a:sym typeface="Arial"/>
                              </a:rPr>
                            </m:ctrlPr>
                          </m:accPr>
                          <m:e>
                            <m:r>
                              <a:rPr lang="en-US" altLang="zh-CN" sz="2400" b="0" i="1" smtClean="0">
                                <a:solidFill>
                                  <a:srgbClr val="00B050"/>
                                </a:solidFill>
                                <a:latin typeface="Cambria Math" panose="02040503050406030204" pitchFamily="18" charset="0"/>
                                <a:cs typeface="Arial" panose="020B0604020202020204" pitchFamily="34" charset="0"/>
                                <a:sym typeface="Arial"/>
                              </a:rPr>
                              <m:t>𝑠</m:t>
                            </m:r>
                          </m:e>
                        </m:acc>
                        <m:r>
                          <a:rPr lang="en-US" sz="2400" b="0" i="1" smtClean="0">
                            <a:solidFill>
                              <a:srgbClr val="00B050"/>
                            </a:solidFill>
                            <a:latin typeface="Cambria Math" panose="02040503050406030204" pitchFamily="18" charset="0"/>
                            <a:ea typeface="Arial"/>
                            <a:cs typeface="Arial" panose="020B0604020202020204" pitchFamily="34" charset="0"/>
                            <a:sym typeface="Arial"/>
                          </a:rPr>
                          <m:t>,</m:t>
                        </m:r>
                        <m:r>
                          <a:rPr lang="en-US" sz="2400" b="0" i="1" smtClean="0">
                            <a:solidFill>
                              <a:srgbClr val="00B050"/>
                            </a:solidFill>
                            <a:latin typeface="Cambria Math" panose="02040503050406030204" pitchFamily="18" charset="0"/>
                            <a:ea typeface="Arial"/>
                            <a:cs typeface="Arial" panose="020B0604020202020204" pitchFamily="34" charset="0"/>
                            <a:sym typeface="Arial"/>
                          </a:rPr>
                          <m:t>𝑎</m:t>
                        </m:r>
                      </m:sub>
                      <m:sup/>
                      <m:e>
                        <m:r>
                          <a:rPr lang="en-US" sz="2400" b="0" i="1" smtClean="0">
                            <a:solidFill>
                              <a:srgbClr val="00B050"/>
                            </a:solidFill>
                            <a:latin typeface="Cambria Math" panose="02040503050406030204" pitchFamily="18" charset="0"/>
                            <a:ea typeface="Arial"/>
                            <a:cs typeface="Arial" panose="020B0604020202020204" pitchFamily="34" charset="0"/>
                            <a:sym typeface="Arial"/>
                          </a:rPr>
                          <m:t>𝑝</m:t>
                        </m:r>
                        <m:d>
                          <m:dPr>
                            <m:ctrlPr>
                              <a:rPr lang="en-US" sz="2400" b="0" i="1" smtClean="0">
                                <a:solidFill>
                                  <a:srgbClr val="00B050"/>
                                </a:solidFill>
                                <a:latin typeface="Cambria Math" panose="02040503050406030204" pitchFamily="18" charset="0"/>
                                <a:ea typeface="Arial"/>
                                <a:cs typeface="Arial" panose="020B0604020202020204" pitchFamily="34" charset="0"/>
                                <a:sym typeface="Arial"/>
                              </a:rPr>
                            </m:ctrlPr>
                          </m:dPr>
                          <m:e>
                            <m:r>
                              <a:rPr lang="en-US" sz="2400" b="0" i="1" smtClean="0">
                                <a:solidFill>
                                  <a:srgbClr val="00B050"/>
                                </a:solidFill>
                                <a:latin typeface="Cambria Math" panose="02040503050406030204" pitchFamily="18" charset="0"/>
                                <a:ea typeface="Arial"/>
                                <a:cs typeface="Arial" panose="020B0604020202020204" pitchFamily="34" charset="0"/>
                                <a:sym typeface="Arial"/>
                              </a:rPr>
                              <m:t>𝑠</m:t>
                            </m:r>
                          </m:e>
                          <m:e>
                            <m:acc>
                              <m:accPr>
                                <m:chr m:val="̅"/>
                                <m:ctrlPr>
                                  <a:rPr lang="en-US" altLang="zh-CN" sz="2400" b="0" i="1" smtClean="0">
                                    <a:solidFill>
                                      <a:srgbClr val="00B050"/>
                                    </a:solidFill>
                                    <a:latin typeface="Cambria Math" panose="02040503050406030204" pitchFamily="18" charset="0"/>
                                    <a:cs typeface="Arial" panose="020B0604020202020204" pitchFamily="34" charset="0"/>
                                    <a:sym typeface="Arial"/>
                                  </a:rPr>
                                </m:ctrlPr>
                              </m:accPr>
                              <m:e>
                                <m:r>
                                  <a:rPr lang="en-US" altLang="zh-CN" sz="2400" b="0" i="1" smtClean="0">
                                    <a:solidFill>
                                      <a:srgbClr val="00B050"/>
                                    </a:solidFill>
                                    <a:latin typeface="Cambria Math" panose="02040503050406030204" pitchFamily="18" charset="0"/>
                                    <a:cs typeface="Arial" panose="020B0604020202020204" pitchFamily="34" charset="0"/>
                                    <a:sym typeface="Arial"/>
                                  </a:rPr>
                                  <m:t>𝑠</m:t>
                                </m:r>
                              </m:e>
                            </m:acc>
                            <m:r>
                              <a:rPr lang="en-US" sz="2400" b="0" i="1" smtClean="0">
                                <a:solidFill>
                                  <a:srgbClr val="00B050"/>
                                </a:solidFill>
                                <a:latin typeface="Cambria Math" panose="02040503050406030204" pitchFamily="18" charset="0"/>
                                <a:ea typeface="Arial"/>
                                <a:cs typeface="Arial" panose="020B0604020202020204" pitchFamily="34" charset="0"/>
                                <a:sym typeface="Arial"/>
                              </a:rPr>
                              <m:t>,</m:t>
                            </m:r>
                            <m:r>
                              <a:rPr lang="en-US" sz="2400" b="0" i="1" smtClean="0">
                                <a:solidFill>
                                  <a:srgbClr val="00B050"/>
                                </a:solidFill>
                                <a:latin typeface="Cambria Math" panose="02040503050406030204" pitchFamily="18" charset="0"/>
                                <a:ea typeface="Arial"/>
                                <a:cs typeface="Arial" panose="020B0604020202020204" pitchFamily="34" charset="0"/>
                                <a:sym typeface="Arial"/>
                              </a:rPr>
                              <m:t>𝑎</m:t>
                            </m:r>
                          </m:e>
                        </m:d>
                        <m:sSup>
                          <m:sSupPr>
                            <m:ctrlPr>
                              <a:rPr lang="en-US" sz="2400" b="0" i="1" smtClean="0">
                                <a:solidFill>
                                  <a:srgbClr val="00B050"/>
                                </a:solidFill>
                                <a:latin typeface="Cambria Math" panose="02040503050406030204" pitchFamily="18" charset="0"/>
                                <a:ea typeface="Arial"/>
                                <a:cs typeface="Arial" panose="020B0604020202020204" pitchFamily="34" charset="0"/>
                                <a:sym typeface="Arial"/>
                              </a:rPr>
                            </m:ctrlPr>
                          </m:sSupPr>
                          <m:e>
                            <m:r>
                              <a:rPr lang="en-US" sz="2400" b="0" i="1" smtClean="0">
                                <a:solidFill>
                                  <a:srgbClr val="00B050"/>
                                </a:solidFill>
                                <a:latin typeface="Cambria Math" panose="02040503050406030204" pitchFamily="18" charset="0"/>
                                <a:ea typeface="Arial"/>
                                <a:cs typeface="Arial" panose="020B0604020202020204" pitchFamily="34" charset="0"/>
                                <a:sym typeface="Arial"/>
                              </a:rPr>
                              <m:t>𝑑</m:t>
                            </m:r>
                          </m:e>
                          <m:sup>
                            <m:r>
                              <a:rPr lang="en-US" sz="2400" b="0" i="1" smtClean="0">
                                <a:solidFill>
                                  <a:srgbClr val="00B050"/>
                                </a:solidFill>
                                <a:latin typeface="Cambria Math" panose="02040503050406030204" pitchFamily="18" charset="0"/>
                                <a:ea typeface="Arial"/>
                                <a:cs typeface="Arial" panose="020B0604020202020204" pitchFamily="34" charset="0"/>
                                <a:sym typeface="Arial"/>
                              </a:rPr>
                              <m:t>𝜋</m:t>
                            </m:r>
                          </m:sup>
                        </m:sSup>
                        <m:r>
                          <a:rPr lang="en-US" sz="2400" b="0" i="1" smtClean="0">
                            <a:solidFill>
                              <a:srgbClr val="00B050"/>
                            </a:solidFill>
                            <a:latin typeface="Cambria Math" panose="02040503050406030204" pitchFamily="18" charset="0"/>
                            <a:ea typeface="Arial"/>
                            <a:cs typeface="Arial" panose="020B0604020202020204" pitchFamily="34" charset="0"/>
                            <a:sym typeface="Arial"/>
                          </a:rPr>
                          <m:t>(</m:t>
                        </m:r>
                        <m:acc>
                          <m:accPr>
                            <m:chr m:val="̅"/>
                            <m:ctrlPr>
                              <a:rPr lang="en-US" sz="2400" b="0" i="1" smtClean="0">
                                <a:solidFill>
                                  <a:srgbClr val="00B050"/>
                                </a:solidFill>
                                <a:latin typeface="Cambria Math" panose="02040503050406030204" pitchFamily="18" charset="0"/>
                                <a:ea typeface="Arial"/>
                                <a:cs typeface="Arial" panose="020B0604020202020204" pitchFamily="34" charset="0"/>
                                <a:sym typeface="Arial"/>
                              </a:rPr>
                            </m:ctrlPr>
                          </m:accPr>
                          <m:e>
                            <m:r>
                              <a:rPr lang="en-US" sz="2400" b="0" i="1" smtClean="0">
                                <a:solidFill>
                                  <a:srgbClr val="00B050"/>
                                </a:solidFill>
                                <a:latin typeface="Cambria Math" panose="02040503050406030204" pitchFamily="18" charset="0"/>
                                <a:ea typeface="Arial"/>
                                <a:cs typeface="Arial" panose="020B0604020202020204" pitchFamily="34" charset="0"/>
                                <a:sym typeface="Arial"/>
                              </a:rPr>
                              <m:t>𝑠</m:t>
                            </m:r>
                          </m:e>
                        </m:acc>
                        <m:r>
                          <a:rPr lang="en-US" sz="2400" b="0" i="1" smtClean="0">
                            <a:solidFill>
                              <a:srgbClr val="00B050"/>
                            </a:solidFill>
                            <a:latin typeface="Cambria Math" panose="02040503050406030204" pitchFamily="18" charset="0"/>
                            <a:ea typeface="Arial"/>
                            <a:cs typeface="Arial" panose="020B0604020202020204" pitchFamily="34" charset="0"/>
                            <a:sym typeface="Arial"/>
                          </a:rPr>
                          <m:t>,</m:t>
                        </m:r>
                        <m:r>
                          <a:rPr lang="en-US" sz="2400" b="0" i="1" smtClean="0">
                            <a:solidFill>
                              <a:srgbClr val="00B050"/>
                            </a:solidFill>
                            <a:latin typeface="Cambria Math" panose="02040503050406030204" pitchFamily="18" charset="0"/>
                            <a:ea typeface="Arial"/>
                            <a:cs typeface="Arial" panose="020B0604020202020204" pitchFamily="34" charset="0"/>
                            <a:sym typeface="Arial"/>
                          </a:rPr>
                          <m:t>𝑎</m:t>
                        </m:r>
                        <m:r>
                          <a:rPr lang="en-US" sz="2400" b="0" i="1" smtClean="0">
                            <a:solidFill>
                              <a:srgbClr val="00B050"/>
                            </a:solidFill>
                            <a:latin typeface="Cambria Math" panose="02040503050406030204" pitchFamily="18" charset="0"/>
                            <a:ea typeface="Arial"/>
                            <a:cs typeface="Arial" panose="020B0604020202020204" pitchFamily="34" charset="0"/>
                            <a:sym typeface="Arial"/>
                          </a:rPr>
                          <m:t>)</m:t>
                        </m:r>
                      </m:e>
                    </m:nary>
                  </m:oMath>
                </a14:m>
                <a:r>
                  <a:rPr lang="en-US" sz="2400" dirty="0">
                    <a:solidFill>
                      <a:srgbClr val="00B050"/>
                    </a:solidFill>
                    <a:latin typeface="Arial" panose="020B0604020202020204" pitchFamily="34" charset="0"/>
                    <a:ea typeface="Arial"/>
                    <a:cs typeface="Arial" panose="020B0604020202020204" pitchFamily="34" charset="0"/>
                    <a:sym typeface="Arial"/>
                  </a:rPr>
                  <a:t> </a:t>
                </a:r>
                <a:endParaRPr lang="en-US" sz="2400" dirty="0">
                  <a:latin typeface="Arial" panose="020B0604020202020204" pitchFamily="34" charset="0"/>
                  <a:ea typeface="Arial"/>
                  <a:cs typeface="Arial" panose="020B0604020202020204" pitchFamily="34" charset="0"/>
                  <a:sym typeface="Arial"/>
                </a:endParaRPr>
              </a:p>
              <a:p>
                <a:pPr lvl="1"/>
                <a:r>
                  <a:rPr lang="en-US" sz="2000" dirty="0">
                    <a:latin typeface="Arial" panose="020B0604020202020204" pitchFamily="34" charset="0"/>
                    <a:ea typeface="Arial"/>
                    <a:cs typeface="Arial" panose="020B0604020202020204" pitchFamily="34" charset="0"/>
                    <a:sym typeface="Arial"/>
                  </a:rPr>
                  <a:t>The </a:t>
                </a:r>
                <a:r>
                  <a:rPr lang="en-US" sz="2000" b="1" dirty="0">
                    <a:latin typeface="Arial" panose="020B0604020202020204" pitchFamily="34" charset="0"/>
                    <a:ea typeface="Arial"/>
                    <a:cs typeface="Arial" panose="020B0604020202020204" pitchFamily="34" charset="0"/>
                    <a:sym typeface="Arial"/>
                  </a:rPr>
                  <a:t>Bellman flow constraint </a:t>
                </a:r>
                <a:r>
                  <a:rPr lang="en-US" sz="2000" dirty="0">
                    <a:latin typeface="Arial" panose="020B0604020202020204" pitchFamily="34" charset="0"/>
                    <a:ea typeface="Arial"/>
                    <a:cs typeface="Arial" panose="020B0604020202020204" pitchFamily="34" charset="0"/>
                    <a:sym typeface="Arial"/>
                  </a:rPr>
                  <a:t>essentially means that </a:t>
                </a:r>
                <a14:m>
                  <m:oMath xmlns:m="http://schemas.openxmlformats.org/officeDocument/2006/math">
                    <m:r>
                      <a:rPr lang="en-US" sz="2000" b="0" i="1" smtClean="0">
                        <a:latin typeface="Cambria Math" panose="02040503050406030204" pitchFamily="18" charset="0"/>
                        <a:ea typeface="Arial"/>
                        <a:cs typeface="Arial" panose="020B0604020202020204" pitchFamily="34" charset="0"/>
                        <a:sym typeface="Arial"/>
                      </a:rPr>
                      <m:t>𝜋</m:t>
                    </m:r>
                  </m:oMath>
                </a14:m>
                <a:r>
                  <a:rPr lang="en-US" sz="2000" dirty="0">
                    <a:latin typeface="Arial" panose="020B0604020202020204" pitchFamily="34" charset="0"/>
                    <a:ea typeface="Arial"/>
                    <a:cs typeface="Arial" panose="020B0604020202020204" pitchFamily="34" charset="0"/>
                    <a:sym typeface="Arial"/>
                  </a:rPr>
                  <a:t> should be legal</a:t>
                </a:r>
              </a:p>
              <a:p>
                <a:pPr lvl="1"/>
                <a:r>
                  <a:rPr lang="en-US" sz="2000" dirty="0">
                    <a:latin typeface="Arial" panose="020B0604020202020204" pitchFamily="34" charset="0"/>
                    <a:ea typeface="Arial"/>
                    <a:cs typeface="Arial" panose="020B0604020202020204" pitchFamily="34" charset="0"/>
                    <a:sym typeface="Arial"/>
                  </a:rPr>
                  <a:t>Asymmetry: deviating from </a:t>
                </a:r>
                <a14:m>
                  <m:oMath xmlns:m="http://schemas.openxmlformats.org/officeDocument/2006/math">
                    <m:sSup>
                      <m:sSupPr>
                        <m:ctrlPr>
                          <a:rPr lang="en-US" sz="2000" b="0" i="1" smtClean="0">
                            <a:latin typeface="Cambria Math" panose="02040503050406030204" pitchFamily="18" charset="0"/>
                            <a:ea typeface="Arial"/>
                            <a:cs typeface="Arial" panose="020B0604020202020204" pitchFamily="34" charset="0"/>
                            <a:sym typeface="Arial"/>
                          </a:rPr>
                        </m:ctrlPr>
                      </m:sSupPr>
                      <m:e>
                        <m:r>
                          <a:rPr lang="en-US" sz="2000" b="0" i="1" smtClean="0">
                            <a:latin typeface="Cambria Math" panose="02040503050406030204" pitchFamily="18" charset="0"/>
                            <a:ea typeface="Arial"/>
                            <a:cs typeface="Arial" panose="020B0604020202020204" pitchFamily="34" charset="0"/>
                            <a:sym typeface="Arial"/>
                          </a:rPr>
                          <m:t>𝑑</m:t>
                        </m:r>
                      </m:e>
                      <m:sup>
                        <m:r>
                          <a:rPr lang="en-US" sz="2000" b="0" i="1" smtClean="0">
                            <a:latin typeface="Cambria Math" panose="02040503050406030204" pitchFamily="18" charset="0"/>
                            <a:ea typeface="Arial"/>
                            <a:cs typeface="Arial" panose="020B0604020202020204" pitchFamily="34" charset="0"/>
                            <a:sym typeface="Arial"/>
                          </a:rPr>
                          <m:t>𝐸</m:t>
                        </m:r>
                      </m:sup>
                    </m:sSup>
                  </m:oMath>
                </a14:m>
                <a:r>
                  <a:rPr lang="en-US" sz="2000" dirty="0">
                    <a:latin typeface="Arial" panose="020B0604020202020204" pitchFamily="34" charset="0"/>
                    <a:ea typeface="Arial"/>
                    <a:cs typeface="Arial" panose="020B0604020202020204" pitchFamily="34" charset="0"/>
                    <a:sym typeface="Arial"/>
                  </a:rPr>
                  <a:t> is more severe than selection from </a:t>
                </a:r>
                <a14:m>
                  <m:oMath xmlns:m="http://schemas.openxmlformats.org/officeDocument/2006/math">
                    <m:sSup>
                      <m:sSupPr>
                        <m:ctrlPr>
                          <a:rPr lang="en-US" sz="2000" b="0" i="1" smtClean="0">
                            <a:latin typeface="Cambria Math" panose="02040503050406030204" pitchFamily="18" charset="0"/>
                            <a:ea typeface="Arial"/>
                            <a:cs typeface="Arial" panose="020B0604020202020204" pitchFamily="34" charset="0"/>
                            <a:sym typeface="Arial"/>
                          </a:rPr>
                        </m:ctrlPr>
                      </m:sSupPr>
                      <m:e>
                        <m:r>
                          <a:rPr lang="en-US" sz="2000" b="0" i="1" smtClean="0">
                            <a:latin typeface="Cambria Math" panose="02040503050406030204" pitchFamily="18" charset="0"/>
                            <a:ea typeface="Arial"/>
                            <a:cs typeface="Arial" panose="020B0604020202020204" pitchFamily="34" charset="0"/>
                            <a:sym typeface="Arial"/>
                          </a:rPr>
                          <m:t>𝑑</m:t>
                        </m:r>
                      </m:e>
                      <m:sup>
                        <m:r>
                          <a:rPr lang="en-US" sz="2000" b="0" i="1" smtClean="0">
                            <a:latin typeface="Cambria Math" panose="02040503050406030204" pitchFamily="18" charset="0"/>
                            <a:ea typeface="Arial"/>
                            <a:cs typeface="Arial" panose="020B0604020202020204" pitchFamily="34" charset="0"/>
                            <a:sym typeface="Arial"/>
                          </a:rPr>
                          <m:t>𝐸</m:t>
                        </m:r>
                      </m:sup>
                    </m:sSup>
                  </m:oMath>
                </a14:m>
                <a:endParaRPr lang="en-US" sz="2000" dirty="0">
                  <a:latin typeface="Arial" panose="020B0604020202020204" pitchFamily="34" charset="0"/>
                  <a:ea typeface="Arial"/>
                  <a:cs typeface="Arial" panose="020B0604020202020204" pitchFamily="34" charset="0"/>
                  <a:sym typeface="Arial"/>
                </a:endParaRPr>
              </a:p>
              <a:p>
                <a:r>
                  <a:rPr lang="en-US" sz="2400" dirty="0">
                    <a:latin typeface="Arial" panose="020B0604020202020204" pitchFamily="34" charset="0"/>
                    <a:ea typeface="Arial"/>
                    <a:cs typeface="Arial" panose="020B0604020202020204" pitchFamily="34" charset="0"/>
                    <a:sym typeface="Arial"/>
                  </a:rPr>
                  <a:t>We consider the unconstrained Lagrange dual with </a:t>
                </a:r>
                <a14:m>
                  <m:oMath xmlns:m="http://schemas.openxmlformats.org/officeDocument/2006/math">
                    <m:r>
                      <a:rPr lang="en-US" sz="2400" b="0" i="1" smtClean="0">
                        <a:latin typeface="Cambria Math" panose="02040503050406030204" pitchFamily="18" charset="0"/>
                        <a:ea typeface="Arial"/>
                        <a:cs typeface="Arial" panose="020B0604020202020204" pitchFamily="34" charset="0"/>
                        <a:sym typeface="Arial"/>
                      </a:rPr>
                      <m:t>𝑉</m:t>
                    </m:r>
                    <m:r>
                      <a:rPr lang="en-US" sz="2400" b="0" i="1" smtClean="0">
                        <a:latin typeface="Cambria Math" panose="02040503050406030204" pitchFamily="18" charset="0"/>
                        <a:ea typeface="Arial"/>
                        <a:cs typeface="Arial" panose="020B0604020202020204" pitchFamily="34" charset="0"/>
                        <a:sym typeface="Arial"/>
                      </a:rPr>
                      <m:t>(</m:t>
                    </m:r>
                    <m:r>
                      <a:rPr lang="en-US" sz="2400" b="0" i="1" smtClean="0">
                        <a:latin typeface="Cambria Math" panose="02040503050406030204" pitchFamily="18" charset="0"/>
                        <a:ea typeface="Arial"/>
                        <a:cs typeface="Arial" panose="020B0604020202020204" pitchFamily="34" charset="0"/>
                        <a:sym typeface="Arial"/>
                      </a:rPr>
                      <m:t>𝑠</m:t>
                    </m:r>
                    <m:r>
                      <a:rPr lang="en-US" sz="2400" b="0" i="1" smtClean="0">
                        <a:latin typeface="Cambria Math" panose="02040503050406030204" pitchFamily="18" charset="0"/>
                        <a:ea typeface="Arial"/>
                        <a:cs typeface="Arial" panose="020B0604020202020204" pitchFamily="34" charset="0"/>
                        <a:sym typeface="Arial"/>
                      </a:rPr>
                      <m:t>)</m:t>
                    </m:r>
                  </m:oMath>
                </a14:m>
                <a:r>
                  <a:rPr lang="en-US" sz="2400" dirty="0">
                    <a:latin typeface="Arial" panose="020B0604020202020204" pitchFamily="34" charset="0"/>
                    <a:ea typeface="Arial"/>
                    <a:cs typeface="Arial" panose="020B0604020202020204" pitchFamily="34" charset="0"/>
                    <a:sym typeface="Arial"/>
                  </a:rPr>
                  <a:t> as dual function</a:t>
                </a:r>
              </a:p>
              <a:p>
                <a:pPr marL="0" indent="0">
                  <a:buNone/>
                </a:pPr>
                <a14:m>
                  <m:oMathPara xmlns:m="http://schemas.openxmlformats.org/officeDocument/2006/math">
                    <m:oMathParaPr>
                      <m:jc m:val="centerGroup"/>
                    </m:oMathParaPr>
                    <m:oMath xmlns:m="http://schemas.openxmlformats.org/officeDocument/2006/math">
                      <m:func>
                        <m:funcPr>
                          <m:ctrlPr>
                            <a:rPr lang="en-US" sz="2000" b="0" i="1" smtClean="0">
                              <a:latin typeface="Cambria Math" panose="02040503050406030204" pitchFamily="18" charset="0"/>
                              <a:ea typeface="Arial"/>
                              <a:cs typeface="Arial" panose="020B0604020202020204" pitchFamily="34" charset="0"/>
                              <a:sym typeface="Arial"/>
                            </a:rPr>
                          </m:ctrlPr>
                        </m:funcPr>
                        <m:fName>
                          <m:limLow>
                            <m:limLowPr>
                              <m:ctrlPr>
                                <a:rPr lang="en-US" sz="2000" b="0" i="1" smtClean="0">
                                  <a:latin typeface="Cambria Math" panose="02040503050406030204" pitchFamily="18" charset="0"/>
                                  <a:ea typeface="Arial"/>
                                  <a:cs typeface="Arial" panose="020B0604020202020204" pitchFamily="34" charset="0"/>
                                  <a:sym typeface="Arial"/>
                                </a:rPr>
                              </m:ctrlPr>
                            </m:limLowPr>
                            <m:e>
                              <m:r>
                                <m:rPr>
                                  <m:sty m:val="p"/>
                                </m:rPr>
                                <a:rPr lang="en-US" sz="2000" b="0" i="0" smtClean="0">
                                  <a:latin typeface="Cambria Math" panose="02040503050406030204" pitchFamily="18" charset="0"/>
                                  <a:ea typeface="Arial"/>
                                  <a:cs typeface="Arial" panose="020B0604020202020204" pitchFamily="34" charset="0"/>
                                  <a:sym typeface="Arial"/>
                                </a:rPr>
                                <m:t>max</m:t>
                              </m:r>
                            </m:e>
                            <m:lim>
                              <m:r>
                                <a:rPr lang="en-US" sz="2000" b="0" i="1" smtClean="0">
                                  <a:latin typeface="Cambria Math" panose="02040503050406030204" pitchFamily="18" charset="0"/>
                                  <a:ea typeface="Arial"/>
                                  <a:cs typeface="Arial" panose="020B0604020202020204" pitchFamily="34" charset="0"/>
                                  <a:sym typeface="Arial"/>
                                </a:rPr>
                                <m:t>𝑉</m:t>
                              </m:r>
                            </m:lim>
                          </m:limLow>
                        </m:fName>
                        <m:e>
                          <m:func>
                            <m:funcPr>
                              <m:ctrlPr>
                                <a:rPr lang="en-US" sz="2000" b="0" i="1" smtClean="0">
                                  <a:latin typeface="Cambria Math" panose="02040503050406030204" pitchFamily="18" charset="0"/>
                                  <a:ea typeface="Arial"/>
                                  <a:cs typeface="Arial" panose="020B0604020202020204" pitchFamily="34" charset="0"/>
                                  <a:sym typeface="Arial"/>
                                </a:rPr>
                              </m:ctrlPr>
                            </m:funcPr>
                            <m:fName>
                              <m:limLow>
                                <m:limLowPr>
                                  <m:ctrlPr>
                                    <a:rPr lang="en-US" sz="2000" b="0" i="1" smtClean="0">
                                      <a:latin typeface="Cambria Math" panose="02040503050406030204" pitchFamily="18" charset="0"/>
                                      <a:ea typeface="Arial"/>
                                      <a:cs typeface="Arial" panose="020B0604020202020204" pitchFamily="34" charset="0"/>
                                      <a:sym typeface="Arial"/>
                                    </a:rPr>
                                  </m:ctrlPr>
                                </m:limLowPr>
                                <m:e>
                                  <m:r>
                                    <m:rPr>
                                      <m:sty m:val="p"/>
                                    </m:rPr>
                                    <a:rPr lang="en-US" sz="2000" b="0" i="0" smtClean="0">
                                      <a:latin typeface="Cambria Math" panose="02040503050406030204" pitchFamily="18" charset="0"/>
                                      <a:ea typeface="Arial"/>
                                      <a:cs typeface="Arial" panose="020B0604020202020204" pitchFamily="34" charset="0"/>
                                      <a:sym typeface="Arial"/>
                                    </a:rPr>
                                    <m:t>min</m:t>
                                  </m:r>
                                </m:e>
                                <m:lim>
                                  <m:sSup>
                                    <m:sSupPr>
                                      <m:ctrlPr>
                                        <a:rPr lang="en-US" sz="2000" b="0" i="1" smtClean="0">
                                          <a:latin typeface="Cambria Math" panose="02040503050406030204" pitchFamily="18" charset="0"/>
                                          <a:ea typeface="Arial"/>
                                          <a:cs typeface="Arial" panose="020B0604020202020204" pitchFamily="34" charset="0"/>
                                          <a:sym typeface="Arial"/>
                                        </a:rPr>
                                      </m:ctrlPr>
                                    </m:sSupPr>
                                    <m:e>
                                      <m:r>
                                        <a:rPr lang="en-US" sz="2000" b="0" i="1" smtClean="0">
                                          <a:latin typeface="Cambria Math" panose="02040503050406030204" pitchFamily="18" charset="0"/>
                                          <a:ea typeface="Arial"/>
                                          <a:cs typeface="Arial" panose="020B0604020202020204" pitchFamily="34" charset="0"/>
                                          <a:sym typeface="Arial"/>
                                        </a:rPr>
                                        <m:t>𝑑</m:t>
                                      </m:r>
                                    </m:e>
                                    <m:sup>
                                      <m:r>
                                        <a:rPr lang="en-US" sz="2000" b="0" i="1" smtClean="0">
                                          <a:latin typeface="Cambria Math" panose="02040503050406030204" pitchFamily="18" charset="0"/>
                                          <a:ea typeface="Arial"/>
                                          <a:cs typeface="Arial" panose="020B0604020202020204" pitchFamily="34" charset="0"/>
                                          <a:sym typeface="Arial"/>
                                        </a:rPr>
                                        <m:t>𝜋</m:t>
                                      </m:r>
                                    </m:sup>
                                  </m:sSup>
                                </m:lim>
                              </m:limLow>
                            </m:fName>
                            <m:e>
                              <m:r>
                                <a:rPr lang="en-US" sz="2000" b="0" i="1" smtClean="0">
                                  <a:latin typeface="Cambria Math" panose="02040503050406030204" pitchFamily="18" charset="0"/>
                                  <a:ea typeface="Arial"/>
                                  <a:cs typeface="Arial" panose="020B0604020202020204" pitchFamily="34" charset="0"/>
                                  <a:sym typeface="Arial"/>
                                </a:rPr>
                                <m:t>𝐾𝐿</m:t>
                              </m:r>
                              <m:d>
                                <m:dPr>
                                  <m:ctrlPr>
                                    <a:rPr lang="en-US" sz="2000" b="0" i="1" smtClean="0">
                                      <a:latin typeface="Cambria Math" panose="02040503050406030204" pitchFamily="18" charset="0"/>
                                      <a:ea typeface="Arial"/>
                                      <a:cs typeface="Arial" panose="020B0604020202020204" pitchFamily="34" charset="0"/>
                                      <a:sym typeface="Arial"/>
                                    </a:rPr>
                                  </m:ctrlPr>
                                </m:dPr>
                                <m:e>
                                  <m:sSup>
                                    <m:sSupPr>
                                      <m:ctrlPr>
                                        <a:rPr lang="en-US" sz="2000" b="0" i="1" smtClean="0">
                                          <a:latin typeface="Cambria Math" panose="02040503050406030204" pitchFamily="18" charset="0"/>
                                          <a:ea typeface="Arial"/>
                                          <a:cs typeface="Arial" panose="020B0604020202020204" pitchFamily="34" charset="0"/>
                                          <a:sym typeface="Arial"/>
                                        </a:rPr>
                                      </m:ctrlPr>
                                    </m:sSupPr>
                                    <m:e>
                                      <m:r>
                                        <a:rPr lang="en-US" sz="2000" b="0" i="1" smtClean="0">
                                          <a:latin typeface="Cambria Math" panose="02040503050406030204" pitchFamily="18" charset="0"/>
                                          <a:ea typeface="Arial"/>
                                          <a:cs typeface="Arial" panose="020B0604020202020204" pitchFamily="34" charset="0"/>
                                          <a:sym typeface="Arial"/>
                                        </a:rPr>
                                        <m:t>𝑑</m:t>
                                      </m:r>
                                    </m:e>
                                    <m:sup>
                                      <m:r>
                                        <a:rPr lang="en-US" sz="2000" b="0" i="1" smtClean="0">
                                          <a:latin typeface="Cambria Math" panose="02040503050406030204" pitchFamily="18" charset="0"/>
                                          <a:ea typeface="Arial"/>
                                          <a:cs typeface="Arial" panose="020B0604020202020204" pitchFamily="34" charset="0"/>
                                          <a:sym typeface="Arial"/>
                                        </a:rPr>
                                        <m:t>𝜋</m:t>
                                      </m:r>
                                    </m:sup>
                                  </m:sSup>
                                  <m:r>
                                    <m:rPr>
                                      <m:lit/>
                                    </m:rPr>
                                    <a:rPr lang="en-US" sz="2000" b="0" i="1" smtClean="0">
                                      <a:latin typeface="Cambria Math" panose="02040503050406030204" pitchFamily="18" charset="0"/>
                                      <a:ea typeface="Arial"/>
                                      <a:cs typeface="Arial" panose="020B0604020202020204" pitchFamily="34" charset="0"/>
                                      <a:sym typeface="Arial"/>
                                    </a:rPr>
                                    <m:t>||</m:t>
                                  </m:r>
                                  <m:sSup>
                                    <m:sSupPr>
                                      <m:ctrlPr>
                                        <a:rPr lang="en-US" sz="2000" b="0" i="1" smtClean="0">
                                          <a:latin typeface="Cambria Math" panose="02040503050406030204" pitchFamily="18" charset="0"/>
                                          <a:ea typeface="Arial"/>
                                          <a:cs typeface="Arial" panose="020B0604020202020204" pitchFamily="34" charset="0"/>
                                          <a:sym typeface="Arial"/>
                                        </a:rPr>
                                      </m:ctrlPr>
                                    </m:sSupPr>
                                    <m:e>
                                      <m:r>
                                        <a:rPr lang="en-US" sz="2000" b="0" i="1" smtClean="0">
                                          <a:latin typeface="Cambria Math" panose="02040503050406030204" pitchFamily="18" charset="0"/>
                                          <a:ea typeface="Arial"/>
                                          <a:cs typeface="Arial" panose="020B0604020202020204" pitchFamily="34" charset="0"/>
                                          <a:sym typeface="Arial"/>
                                        </a:rPr>
                                        <m:t>𝑑</m:t>
                                      </m:r>
                                    </m:e>
                                    <m:sup>
                                      <m:r>
                                        <a:rPr lang="en-US" sz="2000" b="0" i="1" smtClean="0">
                                          <a:latin typeface="Cambria Math" panose="02040503050406030204" pitchFamily="18" charset="0"/>
                                          <a:ea typeface="Arial"/>
                                          <a:cs typeface="Arial" panose="020B0604020202020204" pitchFamily="34" charset="0"/>
                                          <a:sym typeface="Arial"/>
                                        </a:rPr>
                                        <m:t>𝐸</m:t>
                                      </m:r>
                                    </m:sup>
                                  </m:sSup>
                                </m:e>
                              </m:d>
                              <m:r>
                                <a:rPr lang="en-US" sz="2000" b="0" i="1" smtClean="0">
                                  <a:latin typeface="Cambria Math" panose="02040503050406030204" pitchFamily="18" charset="0"/>
                                  <a:ea typeface="Arial"/>
                                  <a:cs typeface="Arial" panose="020B0604020202020204" pitchFamily="34" charset="0"/>
                                  <a:sym typeface="Arial"/>
                                </a:rPr>
                                <m:t>−</m:t>
                              </m:r>
                            </m:e>
                          </m:func>
                          <m:d>
                            <m:dPr>
                              <m:ctrlPr>
                                <a:rPr lang="en-US" altLang="zh-CN" sz="2000" i="1">
                                  <a:solidFill>
                                    <a:srgbClr val="FF0000"/>
                                  </a:solidFill>
                                  <a:latin typeface="Cambria Math" panose="02040503050406030204" pitchFamily="18" charset="0"/>
                                  <a:ea typeface="Arial"/>
                                  <a:cs typeface="Arial" panose="020B0604020202020204" pitchFamily="34" charset="0"/>
                                  <a:sym typeface="Arial"/>
                                </a:rPr>
                              </m:ctrlPr>
                            </m:dPr>
                            <m:e>
                              <m:r>
                                <a:rPr lang="en-US" altLang="zh-CN" sz="2000" i="1">
                                  <a:solidFill>
                                    <a:srgbClr val="FF0000"/>
                                  </a:solidFill>
                                  <a:latin typeface="Cambria Math" panose="02040503050406030204" pitchFamily="18" charset="0"/>
                                  <a:ea typeface="Arial"/>
                                  <a:cs typeface="Arial" panose="020B0604020202020204" pitchFamily="34" charset="0"/>
                                  <a:sym typeface="Arial"/>
                                </a:rPr>
                                <m:t>1−</m:t>
                              </m:r>
                              <m:r>
                                <a:rPr lang="en-US" altLang="zh-CN" sz="2000" i="1">
                                  <a:solidFill>
                                    <a:srgbClr val="FF0000"/>
                                  </a:solidFill>
                                  <a:latin typeface="Cambria Math" panose="02040503050406030204" pitchFamily="18" charset="0"/>
                                  <a:ea typeface="Arial"/>
                                  <a:cs typeface="Arial" panose="020B0604020202020204" pitchFamily="34" charset="0"/>
                                  <a:sym typeface="Arial"/>
                                </a:rPr>
                                <m:t>𝛾</m:t>
                              </m:r>
                            </m:e>
                          </m:d>
                          <m:sSub>
                            <m:sSubPr>
                              <m:ctrlPr>
                                <a:rPr lang="en-US" altLang="zh-CN" sz="2000" i="1">
                                  <a:solidFill>
                                    <a:srgbClr val="FF0000"/>
                                  </a:solidFill>
                                  <a:latin typeface="Cambria Math" panose="02040503050406030204" pitchFamily="18" charset="0"/>
                                  <a:ea typeface="Arial"/>
                                  <a:cs typeface="Arial" panose="020B0604020202020204" pitchFamily="34" charset="0"/>
                                  <a:sym typeface="Arial"/>
                                </a:rPr>
                              </m:ctrlPr>
                            </m:sSubPr>
                            <m:e>
                              <m:r>
                                <a:rPr lang="en-US" altLang="zh-CN" sz="2000" i="1">
                                  <a:solidFill>
                                    <a:srgbClr val="FF0000"/>
                                  </a:solidFill>
                                  <a:latin typeface="Cambria Math" panose="02040503050406030204" pitchFamily="18" charset="0"/>
                                  <a:ea typeface="Arial"/>
                                  <a:cs typeface="Arial" panose="020B0604020202020204" pitchFamily="34" charset="0"/>
                                  <a:sym typeface="Arial"/>
                                </a:rPr>
                                <m:t>𝐸</m:t>
                              </m:r>
                            </m:e>
                            <m:sub>
                              <m:r>
                                <a:rPr lang="en-US" altLang="zh-CN" sz="2000" i="1">
                                  <a:solidFill>
                                    <a:srgbClr val="FF0000"/>
                                  </a:solidFill>
                                  <a:latin typeface="Cambria Math" panose="02040503050406030204" pitchFamily="18" charset="0"/>
                                  <a:ea typeface="Arial"/>
                                  <a:cs typeface="Arial" panose="020B0604020202020204" pitchFamily="34" charset="0"/>
                                  <a:sym typeface="Arial"/>
                                </a:rPr>
                                <m:t>𝑠</m:t>
                              </m:r>
                              <m:r>
                                <a:rPr lang="en-US" altLang="zh-CN" sz="2000" i="1">
                                  <a:solidFill>
                                    <a:srgbClr val="FF0000"/>
                                  </a:solidFill>
                                  <a:latin typeface="Cambria Math" panose="02040503050406030204" pitchFamily="18" charset="0"/>
                                  <a:ea typeface="Arial"/>
                                  <a:cs typeface="Arial" panose="020B0604020202020204" pitchFamily="34" charset="0"/>
                                  <a:sym typeface="Arial"/>
                                </a:rPr>
                                <m:t>∼</m:t>
                              </m:r>
                              <m:sSub>
                                <m:sSubPr>
                                  <m:ctrlPr>
                                    <a:rPr lang="en-US" altLang="zh-CN" sz="2000" i="1">
                                      <a:solidFill>
                                        <a:srgbClr val="FF0000"/>
                                      </a:solidFill>
                                      <a:latin typeface="Cambria Math" panose="02040503050406030204" pitchFamily="18" charset="0"/>
                                      <a:ea typeface="Arial"/>
                                      <a:cs typeface="Arial" panose="020B0604020202020204" pitchFamily="34" charset="0"/>
                                      <a:sym typeface="Arial"/>
                                    </a:rPr>
                                  </m:ctrlPr>
                                </m:sSubPr>
                                <m:e>
                                  <m:r>
                                    <a:rPr lang="en-US" altLang="zh-CN" sz="2000" i="1">
                                      <a:solidFill>
                                        <a:srgbClr val="FF0000"/>
                                      </a:solidFill>
                                      <a:latin typeface="Cambria Math" panose="02040503050406030204" pitchFamily="18" charset="0"/>
                                      <a:ea typeface="Arial"/>
                                      <a:cs typeface="Arial" panose="020B0604020202020204" pitchFamily="34" charset="0"/>
                                      <a:sym typeface="Arial"/>
                                    </a:rPr>
                                    <m:t>𝑝</m:t>
                                  </m:r>
                                </m:e>
                                <m:sub>
                                  <m:r>
                                    <a:rPr lang="en-US" altLang="zh-CN" sz="2000" i="1">
                                      <a:solidFill>
                                        <a:srgbClr val="FF0000"/>
                                      </a:solidFill>
                                      <a:latin typeface="Cambria Math" panose="02040503050406030204" pitchFamily="18" charset="0"/>
                                      <a:ea typeface="Arial"/>
                                      <a:cs typeface="Arial" panose="020B0604020202020204" pitchFamily="34" charset="0"/>
                                      <a:sym typeface="Arial"/>
                                    </a:rPr>
                                    <m:t>0</m:t>
                                  </m:r>
                                </m:sub>
                              </m:sSub>
                              <m:r>
                                <a:rPr lang="en-US" altLang="zh-CN" sz="2000" i="1">
                                  <a:solidFill>
                                    <a:srgbClr val="FF0000"/>
                                  </a:solidFill>
                                  <a:latin typeface="Cambria Math" panose="02040503050406030204" pitchFamily="18" charset="0"/>
                                  <a:ea typeface="Arial"/>
                                  <a:cs typeface="Arial" panose="020B0604020202020204" pitchFamily="34" charset="0"/>
                                  <a:sym typeface="Arial"/>
                                </a:rPr>
                                <m:t> </m:t>
                              </m:r>
                            </m:sub>
                          </m:sSub>
                          <m:r>
                            <a:rPr lang="en-US" altLang="zh-CN" sz="2000" i="1">
                              <a:solidFill>
                                <a:srgbClr val="FF0000"/>
                              </a:solidFill>
                              <a:latin typeface="Cambria Math" panose="02040503050406030204" pitchFamily="18" charset="0"/>
                              <a:ea typeface="Arial"/>
                              <a:cs typeface="Arial" panose="020B0604020202020204" pitchFamily="34" charset="0"/>
                              <a:sym typeface="Arial"/>
                            </a:rPr>
                            <m:t>𝑉</m:t>
                          </m:r>
                          <m:d>
                            <m:dPr>
                              <m:ctrlPr>
                                <a:rPr lang="en-US" altLang="zh-CN" sz="2000" i="1">
                                  <a:solidFill>
                                    <a:srgbClr val="FF0000"/>
                                  </a:solidFill>
                                  <a:latin typeface="Cambria Math" panose="02040503050406030204" pitchFamily="18" charset="0"/>
                                  <a:ea typeface="Arial"/>
                                  <a:cs typeface="Arial" panose="020B0604020202020204" pitchFamily="34" charset="0"/>
                                  <a:sym typeface="Arial"/>
                                </a:rPr>
                              </m:ctrlPr>
                            </m:dPr>
                            <m:e>
                              <m:r>
                                <a:rPr lang="en-US" altLang="zh-CN" sz="2000" i="1">
                                  <a:solidFill>
                                    <a:srgbClr val="FF0000"/>
                                  </a:solidFill>
                                  <a:latin typeface="Cambria Math" panose="02040503050406030204" pitchFamily="18" charset="0"/>
                                  <a:ea typeface="Arial"/>
                                  <a:cs typeface="Arial" panose="020B0604020202020204" pitchFamily="34" charset="0"/>
                                  <a:sym typeface="Arial"/>
                                </a:rPr>
                                <m:t>𝑠</m:t>
                              </m:r>
                            </m:e>
                          </m:d>
                          <m:r>
                            <a:rPr lang="en-US" altLang="zh-CN" sz="2000" b="0" i="1" smtClean="0">
                              <a:solidFill>
                                <a:srgbClr val="FF0000"/>
                              </a:solidFill>
                              <a:latin typeface="Cambria Math" panose="02040503050406030204" pitchFamily="18" charset="0"/>
                              <a:ea typeface="Arial"/>
                              <a:cs typeface="Arial" panose="020B0604020202020204" pitchFamily="34" charset="0"/>
                              <a:sym typeface="Arial"/>
                            </a:rPr>
                            <m:t>−</m:t>
                          </m:r>
                          <m:nary>
                            <m:naryPr>
                              <m:chr m:val="∑"/>
                              <m:supHide m:val="on"/>
                              <m:ctrlPr>
                                <a:rPr lang="en-US" sz="2000" b="0" i="1" smtClean="0">
                                  <a:latin typeface="Cambria Math" panose="02040503050406030204" pitchFamily="18" charset="0"/>
                                  <a:ea typeface="Arial"/>
                                  <a:cs typeface="Arial" panose="020B0604020202020204" pitchFamily="34" charset="0"/>
                                  <a:sym typeface="Arial"/>
                                </a:rPr>
                              </m:ctrlPr>
                            </m:naryPr>
                            <m:sub>
                              <m:d>
                                <m:dPr>
                                  <m:ctrlPr>
                                    <a:rPr lang="en-US" sz="2000" b="0" i="1" smtClean="0">
                                      <a:latin typeface="Cambria Math" panose="02040503050406030204" pitchFamily="18" charset="0"/>
                                      <a:ea typeface="Arial"/>
                                      <a:cs typeface="Arial" panose="020B0604020202020204" pitchFamily="34" charset="0"/>
                                      <a:sym typeface="Arial"/>
                                    </a:rPr>
                                  </m:ctrlPr>
                                </m:dPr>
                                <m:e>
                                  <m:r>
                                    <a:rPr lang="en-US" sz="2000" b="0" i="1" smtClean="0">
                                      <a:latin typeface="Cambria Math" panose="02040503050406030204" pitchFamily="18" charset="0"/>
                                      <a:ea typeface="Arial"/>
                                      <a:cs typeface="Arial" panose="020B0604020202020204" pitchFamily="34" charset="0"/>
                                      <a:sym typeface="Arial"/>
                                    </a:rPr>
                                    <m:t>𝑠</m:t>
                                  </m:r>
                                  <m:r>
                                    <a:rPr lang="en-US" sz="2000" b="0" i="1" smtClean="0">
                                      <a:latin typeface="Cambria Math" panose="02040503050406030204" pitchFamily="18" charset="0"/>
                                      <a:ea typeface="Arial"/>
                                      <a:cs typeface="Arial" panose="020B0604020202020204" pitchFamily="34" charset="0"/>
                                      <a:sym typeface="Arial"/>
                                    </a:rPr>
                                    <m:t>,</m:t>
                                  </m:r>
                                  <m:r>
                                    <a:rPr lang="en-US" sz="2000" b="0" i="1" smtClean="0">
                                      <a:latin typeface="Cambria Math" panose="02040503050406030204" pitchFamily="18" charset="0"/>
                                      <a:ea typeface="Arial"/>
                                      <a:cs typeface="Arial" panose="020B0604020202020204" pitchFamily="34" charset="0"/>
                                      <a:sym typeface="Arial"/>
                                    </a:rPr>
                                    <m:t>𝑎</m:t>
                                  </m:r>
                                </m:e>
                              </m:d>
                              <m:r>
                                <a:rPr lang="en-US" sz="2000" b="0" i="1" smtClean="0">
                                  <a:latin typeface="Cambria Math" panose="02040503050406030204" pitchFamily="18" charset="0"/>
                                  <a:ea typeface="Arial"/>
                                  <a:cs typeface="Arial" panose="020B0604020202020204" pitchFamily="34" charset="0"/>
                                  <a:sym typeface="Arial"/>
                                </a:rPr>
                                <m:t>∼</m:t>
                              </m:r>
                              <m:sSup>
                                <m:sSupPr>
                                  <m:ctrlPr>
                                    <a:rPr lang="en-US" sz="2000" b="0" i="1" smtClean="0">
                                      <a:latin typeface="Cambria Math" panose="02040503050406030204" pitchFamily="18" charset="0"/>
                                      <a:ea typeface="Arial"/>
                                      <a:cs typeface="Arial" panose="020B0604020202020204" pitchFamily="34" charset="0"/>
                                      <a:sym typeface="Arial"/>
                                    </a:rPr>
                                  </m:ctrlPr>
                                </m:sSupPr>
                                <m:e>
                                  <m:r>
                                    <a:rPr lang="en-US" sz="2000" b="0" i="1" smtClean="0">
                                      <a:latin typeface="Cambria Math" panose="02040503050406030204" pitchFamily="18" charset="0"/>
                                      <a:ea typeface="Arial"/>
                                      <a:cs typeface="Arial" panose="020B0604020202020204" pitchFamily="34" charset="0"/>
                                      <a:sym typeface="Arial"/>
                                    </a:rPr>
                                    <m:t>𝑑</m:t>
                                  </m:r>
                                </m:e>
                                <m:sup>
                                  <m:r>
                                    <a:rPr lang="en-US" sz="2000" b="0" i="1" smtClean="0">
                                      <a:latin typeface="Cambria Math" panose="02040503050406030204" pitchFamily="18" charset="0"/>
                                      <a:ea typeface="Arial"/>
                                      <a:cs typeface="Arial" panose="020B0604020202020204" pitchFamily="34" charset="0"/>
                                      <a:sym typeface="Arial"/>
                                    </a:rPr>
                                    <m:t>𝜋</m:t>
                                  </m:r>
                                </m:sup>
                              </m:sSup>
                            </m:sub>
                            <m:sup/>
                            <m:e>
                              <m:r>
                                <a:rPr lang="en-US" altLang="zh-CN" sz="1800" i="1">
                                  <a:latin typeface="Cambria Math" panose="02040503050406030204" pitchFamily="18" charset="0"/>
                                  <a:ea typeface="Arial"/>
                                  <a:cs typeface="Arial" panose="020B0604020202020204" pitchFamily="34" charset="0"/>
                                  <a:sym typeface="Arial"/>
                                </a:rPr>
                                <m:t>[</m:t>
                              </m:r>
                              <m:r>
                                <a:rPr lang="en-US" altLang="zh-CN" sz="2000" i="1">
                                  <a:solidFill>
                                    <a:srgbClr val="00B050"/>
                                  </a:solidFill>
                                  <a:latin typeface="Cambria Math" panose="02040503050406030204" pitchFamily="18" charset="0"/>
                                  <a:ea typeface="Arial"/>
                                  <a:cs typeface="Arial" panose="020B0604020202020204" pitchFamily="34" charset="0"/>
                                  <a:sym typeface="Arial"/>
                                </a:rPr>
                                <m:t>𝛾</m:t>
                              </m:r>
                              <m:sSub>
                                <m:sSubPr>
                                  <m:ctrlPr>
                                    <a:rPr lang="en-US" altLang="zh-CN" sz="2000" i="1">
                                      <a:solidFill>
                                        <a:srgbClr val="00B050"/>
                                      </a:solidFill>
                                      <a:latin typeface="Cambria Math" panose="02040503050406030204" pitchFamily="18" charset="0"/>
                                      <a:ea typeface="Arial"/>
                                      <a:cs typeface="Arial" panose="020B0604020202020204" pitchFamily="34" charset="0"/>
                                      <a:sym typeface="Arial"/>
                                    </a:rPr>
                                  </m:ctrlPr>
                                </m:sSubPr>
                                <m:e>
                                  <m:r>
                                    <a:rPr lang="en-US" altLang="zh-CN" sz="2000" i="1">
                                      <a:solidFill>
                                        <a:srgbClr val="00B050"/>
                                      </a:solidFill>
                                      <a:latin typeface="Cambria Math" panose="02040503050406030204" pitchFamily="18" charset="0"/>
                                      <a:ea typeface="Arial"/>
                                      <a:cs typeface="Arial" panose="020B0604020202020204" pitchFamily="34" charset="0"/>
                                      <a:sym typeface="Arial"/>
                                    </a:rPr>
                                    <m:t>𝐸</m:t>
                                  </m:r>
                                </m:e>
                                <m:sub>
                                  <m:sSup>
                                    <m:sSupPr>
                                      <m:ctrlPr>
                                        <a:rPr lang="en-US" altLang="zh-CN" sz="2000" i="1">
                                          <a:solidFill>
                                            <a:srgbClr val="00B050"/>
                                          </a:solidFill>
                                          <a:latin typeface="Cambria Math" panose="02040503050406030204" pitchFamily="18" charset="0"/>
                                          <a:ea typeface="Arial"/>
                                          <a:cs typeface="Arial" panose="020B0604020202020204" pitchFamily="34" charset="0"/>
                                          <a:sym typeface="Arial"/>
                                        </a:rPr>
                                      </m:ctrlPr>
                                    </m:sSupPr>
                                    <m:e>
                                      <m:r>
                                        <a:rPr lang="en-US" altLang="zh-CN" sz="2000" i="1">
                                          <a:solidFill>
                                            <a:srgbClr val="00B050"/>
                                          </a:solidFill>
                                          <a:latin typeface="Cambria Math" panose="02040503050406030204" pitchFamily="18" charset="0"/>
                                          <a:ea typeface="Arial"/>
                                          <a:cs typeface="Arial" panose="020B0604020202020204" pitchFamily="34" charset="0"/>
                                          <a:sym typeface="Arial"/>
                                        </a:rPr>
                                        <m:t>𝑠</m:t>
                                      </m:r>
                                    </m:e>
                                    <m:sup>
                                      <m:r>
                                        <a:rPr lang="en-US" altLang="zh-CN" sz="2000" i="1">
                                          <a:solidFill>
                                            <a:srgbClr val="00B050"/>
                                          </a:solidFill>
                                          <a:latin typeface="Cambria Math" panose="02040503050406030204" pitchFamily="18" charset="0"/>
                                          <a:ea typeface="Arial"/>
                                          <a:cs typeface="Arial" panose="020B0604020202020204" pitchFamily="34" charset="0"/>
                                          <a:sym typeface="Arial"/>
                                        </a:rPr>
                                        <m:t>′</m:t>
                                      </m:r>
                                    </m:sup>
                                  </m:sSup>
                                  <m:r>
                                    <a:rPr lang="en-US" altLang="zh-CN" sz="2000" i="1">
                                      <a:solidFill>
                                        <a:srgbClr val="00B050"/>
                                      </a:solidFill>
                                      <a:latin typeface="Cambria Math" panose="02040503050406030204" pitchFamily="18" charset="0"/>
                                      <a:ea typeface="Arial"/>
                                      <a:cs typeface="Arial" panose="020B0604020202020204" pitchFamily="34" charset="0"/>
                                      <a:sym typeface="Arial"/>
                                    </a:rPr>
                                    <m:t>∼</m:t>
                                  </m:r>
                                  <m:r>
                                    <a:rPr lang="en-US" altLang="zh-CN" sz="2000" i="1">
                                      <a:solidFill>
                                        <a:srgbClr val="00B050"/>
                                      </a:solidFill>
                                      <a:latin typeface="Cambria Math" panose="02040503050406030204" pitchFamily="18" charset="0"/>
                                      <a:ea typeface="Arial"/>
                                      <a:cs typeface="Arial" panose="020B0604020202020204" pitchFamily="34" charset="0"/>
                                      <a:sym typeface="Arial"/>
                                    </a:rPr>
                                    <m:t>𝑝</m:t>
                                  </m:r>
                                  <m:r>
                                    <a:rPr lang="en-US" altLang="zh-CN" sz="2000" i="1">
                                      <a:solidFill>
                                        <a:srgbClr val="00B050"/>
                                      </a:solidFill>
                                      <a:latin typeface="Cambria Math" panose="02040503050406030204" pitchFamily="18" charset="0"/>
                                      <a:ea typeface="Arial"/>
                                      <a:cs typeface="Arial" panose="020B0604020202020204" pitchFamily="34" charset="0"/>
                                      <a:sym typeface="Arial"/>
                                    </a:rPr>
                                    <m:t>(</m:t>
                                  </m:r>
                                  <m:sSup>
                                    <m:sSupPr>
                                      <m:ctrlPr>
                                        <a:rPr lang="en-US" altLang="zh-CN" sz="2000" i="1">
                                          <a:solidFill>
                                            <a:srgbClr val="00B050"/>
                                          </a:solidFill>
                                          <a:latin typeface="Cambria Math" panose="02040503050406030204" pitchFamily="18" charset="0"/>
                                          <a:ea typeface="Arial"/>
                                          <a:cs typeface="Arial" panose="020B0604020202020204" pitchFamily="34" charset="0"/>
                                          <a:sym typeface="Arial"/>
                                        </a:rPr>
                                      </m:ctrlPr>
                                    </m:sSupPr>
                                    <m:e>
                                      <m:r>
                                        <a:rPr lang="en-US" altLang="zh-CN" sz="2000" i="1">
                                          <a:solidFill>
                                            <a:srgbClr val="00B050"/>
                                          </a:solidFill>
                                          <a:latin typeface="Cambria Math" panose="02040503050406030204" pitchFamily="18" charset="0"/>
                                          <a:ea typeface="Arial"/>
                                          <a:cs typeface="Arial" panose="020B0604020202020204" pitchFamily="34" charset="0"/>
                                          <a:sym typeface="Arial"/>
                                        </a:rPr>
                                        <m:t>𝑠</m:t>
                                      </m:r>
                                    </m:e>
                                    <m:sup>
                                      <m:r>
                                        <a:rPr lang="en-US" altLang="zh-CN" sz="2000" i="1">
                                          <a:solidFill>
                                            <a:srgbClr val="00B050"/>
                                          </a:solidFill>
                                          <a:latin typeface="Cambria Math" panose="02040503050406030204" pitchFamily="18" charset="0"/>
                                          <a:ea typeface="Arial"/>
                                          <a:cs typeface="Arial" panose="020B0604020202020204" pitchFamily="34" charset="0"/>
                                          <a:sym typeface="Arial"/>
                                        </a:rPr>
                                        <m:t>′</m:t>
                                      </m:r>
                                    </m:sup>
                                  </m:sSup>
                                  <m:r>
                                    <a:rPr lang="en-US" altLang="zh-CN" sz="2000" i="1">
                                      <a:solidFill>
                                        <a:srgbClr val="00B050"/>
                                      </a:solidFill>
                                      <a:latin typeface="Cambria Math" panose="02040503050406030204" pitchFamily="18" charset="0"/>
                                      <a:ea typeface="Arial"/>
                                      <a:cs typeface="Arial" panose="020B0604020202020204" pitchFamily="34" charset="0"/>
                                      <a:sym typeface="Arial"/>
                                    </a:rPr>
                                    <m:t>|</m:t>
                                  </m:r>
                                  <m:r>
                                    <a:rPr lang="en-US" altLang="zh-CN" sz="2000" i="1">
                                      <a:solidFill>
                                        <a:srgbClr val="00B050"/>
                                      </a:solidFill>
                                      <a:latin typeface="Cambria Math" panose="02040503050406030204" pitchFamily="18" charset="0"/>
                                      <a:ea typeface="Arial"/>
                                      <a:cs typeface="Arial" panose="020B0604020202020204" pitchFamily="34" charset="0"/>
                                      <a:sym typeface="Arial"/>
                                    </a:rPr>
                                    <m:t>𝑠</m:t>
                                  </m:r>
                                  <m:r>
                                    <a:rPr lang="en-US" altLang="zh-CN" sz="2000" i="1">
                                      <a:solidFill>
                                        <a:srgbClr val="00B050"/>
                                      </a:solidFill>
                                      <a:latin typeface="Cambria Math" panose="02040503050406030204" pitchFamily="18" charset="0"/>
                                      <a:ea typeface="Arial"/>
                                      <a:cs typeface="Arial" panose="020B0604020202020204" pitchFamily="34" charset="0"/>
                                      <a:sym typeface="Arial"/>
                                    </a:rPr>
                                    <m:t>,</m:t>
                                  </m:r>
                                  <m:r>
                                    <a:rPr lang="en-US" altLang="zh-CN" sz="2000" i="1">
                                      <a:solidFill>
                                        <a:srgbClr val="00B050"/>
                                      </a:solidFill>
                                      <a:latin typeface="Cambria Math" panose="02040503050406030204" pitchFamily="18" charset="0"/>
                                      <a:ea typeface="Arial"/>
                                      <a:cs typeface="Arial" panose="020B0604020202020204" pitchFamily="34" charset="0"/>
                                      <a:sym typeface="Arial"/>
                                    </a:rPr>
                                    <m:t>𝑎</m:t>
                                  </m:r>
                                  <m:r>
                                    <a:rPr lang="en-US" altLang="zh-CN" sz="2000" i="1">
                                      <a:solidFill>
                                        <a:srgbClr val="00B050"/>
                                      </a:solidFill>
                                      <a:latin typeface="Cambria Math" panose="02040503050406030204" pitchFamily="18" charset="0"/>
                                      <a:ea typeface="Arial"/>
                                      <a:cs typeface="Arial" panose="020B0604020202020204" pitchFamily="34" charset="0"/>
                                      <a:sym typeface="Arial"/>
                                    </a:rPr>
                                    <m:t>)</m:t>
                                  </m:r>
                                </m:sub>
                              </m:sSub>
                              <m:r>
                                <a:rPr lang="en-US" altLang="zh-CN" sz="2000" i="1">
                                  <a:solidFill>
                                    <a:srgbClr val="00B050"/>
                                  </a:solidFill>
                                  <a:latin typeface="Cambria Math" panose="02040503050406030204" pitchFamily="18" charset="0"/>
                                  <a:ea typeface="Arial"/>
                                  <a:cs typeface="Arial" panose="020B0604020202020204" pitchFamily="34" charset="0"/>
                                  <a:sym typeface="Arial"/>
                                </a:rPr>
                                <m:t>𝑉</m:t>
                              </m:r>
                              <m:r>
                                <a:rPr lang="en-US" altLang="zh-CN" sz="2000" i="1">
                                  <a:solidFill>
                                    <a:srgbClr val="00B050"/>
                                  </a:solidFill>
                                  <a:latin typeface="Cambria Math" panose="02040503050406030204" pitchFamily="18" charset="0"/>
                                  <a:ea typeface="Arial"/>
                                  <a:cs typeface="Arial" panose="020B0604020202020204" pitchFamily="34" charset="0"/>
                                  <a:sym typeface="Arial"/>
                                </a:rPr>
                                <m:t>(</m:t>
                              </m:r>
                              <m:r>
                                <a:rPr lang="en-US" altLang="zh-CN" sz="2000" i="1">
                                  <a:solidFill>
                                    <a:srgbClr val="00B050"/>
                                  </a:solidFill>
                                  <a:latin typeface="Cambria Math" panose="02040503050406030204" pitchFamily="18" charset="0"/>
                                  <a:ea typeface="Arial"/>
                                  <a:cs typeface="Arial" panose="020B0604020202020204" pitchFamily="34" charset="0"/>
                                  <a:sym typeface="Arial"/>
                                </a:rPr>
                                <m:t>𝑠</m:t>
                              </m:r>
                              <m:r>
                                <a:rPr lang="en-US" altLang="zh-CN" sz="2000" i="1">
                                  <a:solidFill>
                                    <a:srgbClr val="00B050"/>
                                  </a:solidFill>
                                  <a:latin typeface="Cambria Math" panose="02040503050406030204" pitchFamily="18" charset="0"/>
                                  <a:ea typeface="Arial"/>
                                  <a:cs typeface="Arial" panose="020B0604020202020204" pitchFamily="34" charset="0"/>
                                  <a:sym typeface="Arial"/>
                                </a:rPr>
                                <m:t>′)−</m:t>
                              </m:r>
                              <m:r>
                                <a:rPr lang="en-US" altLang="zh-CN" sz="2000" i="1">
                                  <a:solidFill>
                                    <a:schemeClr val="accent1">
                                      <a:lumMod val="75000"/>
                                    </a:schemeClr>
                                  </a:solidFill>
                                  <a:latin typeface="Cambria Math" panose="02040503050406030204" pitchFamily="18" charset="0"/>
                                  <a:ea typeface="Arial"/>
                                  <a:cs typeface="Arial" panose="020B0604020202020204" pitchFamily="34" charset="0"/>
                                  <a:sym typeface="Arial"/>
                                </a:rPr>
                                <m:t>𝑉</m:t>
                              </m:r>
                              <m:r>
                                <a:rPr lang="en-US" altLang="zh-CN" sz="2000" i="1">
                                  <a:solidFill>
                                    <a:schemeClr val="accent1">
                                      <a:lumMod val="75000"/>
                                    </a:schemeClr>
                                  </a:solidFill>
                                  <a:latin typeface="Cambria Math" panose="02040503050406030204" pitchFamily="18" charset="0"/>
                                  <a:ea typeface="Arial"/>
                                  <a:cs typeface="Arial" panose="020B0604020202020204" pitchFamily="34" charset="0"/>
                                  <a:sym typeface="Arial"/>
                                </a:rPr>
                                <m:t>(</m:t>
                              </m:r>
                              <m:r>
                                <a:rPr lang="en-US" altLang="zh-CN" sz="2000" i="1">
                                  <a:solidFill>
                                    <a:schemeClr val="accent1">
                                      <a:lumMod val="75000"/>
                                    </a:schemeClr>
                                  </a:solidFill>
                                  <a:latin typeface="Cambria Math" panose="02040503050406030204" pitchFamily="18" charset="0"/>
                                  <a:ea typeface="Arial"/>
                                  <a:cs typeface="Arial" panose="020B0604020202020204" pitchFamily="34" charset="0"/>
                                  <a:sym typeface="Arial"/>
                                </a:rPr>
                                <m:t>𝑠</m:t>
                              </m:r>
                              <m:r>
                                <a:rPr lang="en-US" altLang="zh-CN" sz="2000" i="1">
                                  <a:solidFill>
                                    <a:schemeClr val="accent1">
                                      <a:lumMod val="75000"/>
                                    </a:schemeClr>
                                  </a:solidFill>
                                  <a:latin typeface="Cambria Math" panose="02040503050406030204" pitchFamily="18" charset="0"/>
                                  <a:ea typeface="Arial"/>
                                  <a:cs typeface="Arial" panose="020B0604020202020204" pitchFamily="34" charset="0"/>
                                  <a:sym typeface="Arial"/>
                                </a:rPr>
                                <m:t>)]</m:t>
                              </m:r>
                              <m:r>
                                <m:rPr>
                                  <m:nor/>
                                </m:rPr>
                                <a:rPr lang="en-US" altLang="zh-CN" sz="2000" dirty="0">
                                  <a:latin typeface="Arial" panose="020B0604020202020204" pitchFamily="34" charset="0"/>
                                  <a:ea typeface="Arial"/>
                                  <a:cs typeface="Arial" panose="020B0604020202020204" pitchFamily="34" charset="0"/>
                                  <a:sym typeface="Arial"/>
                                </a:rPr>
                                <m:t> </m:t>
                              </m:r>
                            </m:e>
                          </m:nary>
                        </m:e>
                      </m:func>
                    </m:oMath>
                  </m:oMathPara>
                </a14:m>
                <a:endParaRPr lang="en-US" sz="2400" dirty="0">
                  <a:latin typeface="Arial" panose="020B0604020202020204" pitchFamily="34" charset="0"/>
                  <a:ea typeface="Arial"/>
                  <a:cs typeface="Arial" panose="020B0604020202020204" pitchFamily="34" charset="0"/>
                  <a:sym typeface="Arial"/>
                </a:endParaRPr>
              </a:p>
              <a:p>
                <a:pPr marL="0" indent="0">
                  <a:buNone/>
                </a:pPr>
                <a:r>
                  <a:rPr lang="en-US" sz="2400" dirty="0">
                    <a:latin typeface="Arial" panose="020B0604020202020204" pitchFamily="34" charset="0"/>
                    <a:ea typeface="Arial"/>
                    <a:cs typeface="Arial" panose="020B0604020202020204" pitchFamily="34" charset="0"/>
                    <a:sym typeface="Arial"/>
                  </a:rPr>
                  <a:t>with KKT, we have </a:t>
                </a:r>
                <a14:m>
                  <m:oMath xmlns:m="http://schemas.openxmlformats.org/officeDocument/2006/math">
                    <m:func>
                      <m:funcPr>
                        <m:ctrlPr>
                          <a:rPr lang="en-US" sz="2400" b="0" i="1" smtClean="0">
                            <a:latin typeface="Cambria Math" panose="02040503050406030204" pitchFamily="18" charset="0"/>
                            <a:ea typeface="Arial"/>
                            <a:cs typeface="Arial" panose="020B0604020202020204" pitchFamily="34" charset="0"/>
                            <a:sym typeface="Arial"/>
                          </a:rPr>
                        </m:ctrlPr>
                      </m:funcPr>
                      <m:fName>
                        <m:r>
                          <m:rPr>
                            <m:sty m:val="p"/>
                          </m:rPr>
                          <a:rPr lang="en-US" sz="2400" b="0" i="0" smtClean="0">
                            <a:latin typeface="Cambria Math" panose="02040503050406030204" pitchFamily="18" charset="0"/>
                            <a:ea typeface="Arial"/>
                            <a:cs typeface="Arial" panose="020B0604020202020204" pitchFamily="34" charset="0"/>
                            <a:sym typeface="Arial"/>
                          </a:rPr>
                          <m:t>log</m:t>
                        </m:r>
                      </m:fName>
                      <m:e>
                        <m:f>
                          <m:fPr>
                            <m:ctrlPr>
                              <a:rPr lang="en-US" sz="2400" b="0" i="1" smtClean="0">
                                <a:latin typeface="Cambria Math" panose="02040503050406030204" pitchFamily="18" charset="0"/>
                                <a:ea typeface="Arial"/>
                                <a:cs typeface="Arial" panose="020B0604020202020204" pitchFamily="34" charset="0"/>
                                <a:sym typeface="Arial"/>
                              </a:rPr>
                            </m:ctrlPr>
                          </m:fPr>
                          <m:num>
                            <m:sSup>
                              <m:sSupPr>
                                <m:ctrlPr>
                                  <a:rPr lang="en-US" sz="2400" b="0" i="1" smtClean="0">
                                    <a:latin typeface="Cambria Math" panose="02040503050406030204" pitchFamily="18" charset="0"/>
                                    <a:ea typeface="Arial"/>
                                    <a:cs typeface="Arial" panose="020B0604020202020204" pitchFamily="34" charset="0"/>
                                    <a:sym typeface="Arial"/>
                                  </a:rPr>
                                </m:ctrlPr>
                              </m:sSupPr>
                              <m:e>
                                <m:r>
                                  <a:rPr lang="en-US" sz="2400" b="0" i="1" smtClean="0">
                                    <a:latin typeface="Cambria Math" panose="02040503050406030204" pitchFamily="18" charset="0"/>
                                    <a:ea typeface="Arial"/>
                                    <a:cs typeface="Arial" panose="020B0604020202020204" pitchFamily="34" charset="0"/>
                                    <a:sym typeface="Arial"/>
                                  </a:rPr>
                                  <m:t>𝑑</m:t>
                                </m:r>
                              </m:e>
                              <m:sup>
                                <m:r>
                                  <a:rPr lang="en-US" sz="2400" b="0" i="1" smtClean="0">
                                    <a:latin typeface="Cambria Math" panose="02040503050406030204" pitchFamily="18" charset="0"/>
                                    <a:ea typeface="Arial"/>
                                    <a:cs typeface="Arial" panose="020B0604020202020204" pitchFamily="34" charset="0"/>
                                    <a:sym typeface="Arial"/>
                                  </a:rPr>
                                  <m:t>𝜋</m:t>
                                </m:r>
                              </m:sup>
                            </m:sSup>
                            <m:r>
                              <a:rPr lang="en-US" sz="2400" b="0" i="1" smtClean="0">
                                <a:latin typeface="Cambria Math" panose="02040503050406030204" pitchFamily="18" charset="0"/>
                                <a:ea typeface="Arial"/>
                                <a:cs typeface="Arial" panose="020B0604020202020204" pitchFamily="34" charset="0"/>
                                <a:sym typeface="Arial"/>
                              </a:rPr>
                              <m:t>(</m:t>
                            </m:r>
                            <m:r>
                              <a:rPr lang="en-US" sz="2400" b="0" i="1" smtClean="0">
                                <a:latin typeface="Cambria Math" panose="02040503050406030204" pitchFamily="18" charset="0"/>
                                <a:ea typeface="Arial"/>
                                <a:cs typeface="Arial" panose="020B0604020202020204" pitchFamily="34" charset="0"/>
                                <a:sym typeface="Arial"/>
                              </a:rPr>
                              <m:t>𝑠</m:t>
                            </m:r>
                            <m:r>
                              <a:rPr lang="en-US" sz="2400" b="0" i="1" smtClean="0">
                                <a:latin typeface="Cambria Math" panose="02040503050406030204" pitchFamily="18" charset="0"/>
                                <a:ea typeface="Arial"/>
                                <a:cs typeface="Arial" panose="020B0604020202020204" pitchFamily="34" charset="0"/>
                                <a:sym typeface="Arial"/>
                              </a:rPr>
                              <m:t>,</m:t>
                            </m:r>
                            <m:r>
                              <a:rPr lang="en-US" sz="2400" b="0" i="1" smtClean="0">
                                <a:latin typeface="Cambria Math" panose="02040503050406030204" pitchFamily="18" charset="0"/>
                                <a:ea typeface="Arial"/>
                                <a:cs typeface="Arial" panose="020B0604020202020204" pitchFamily="34" charset="0"/>
                                <a:sym typeface="Arial"/>
                              </a:rPr>
                              <m:t>𝑎</m:t>
                            </m:r>
                            <m:r>
                              <a:rPr lang="en-US" sz="2400" b="0" i="1" smtClean="0">
                                <a:latin typeface="Cambria Math" panose="02040503050406030204" pitchFamily="18" charset="0"/>
                                <a:ea typeface="Arial"/>
                                <a:cs typeface="Arial" panose="020B0604020202020204" pitchFamily="34" charset="0"/>
                                <a:sym typeface="Arial"/>
                              </a:rPr>
                              <m:t>)</m:t>
                            </m:r>
                          </m:num>
                          <m:den>
                            <m:sSup>
                              <m:sSupPr>
                                <m:ctrlPr>
                                  <a:rPr lang="en-US" sz="2400" b="0" i="1" smtClean="0">
                                    <a:latin typeface="Cambria Math" panose="02040503050406030204" pitchFamily="18" charset="0"/>
                                    <a:ea typeface="Arial"/>
                                    <a:cs typeface="Arial" panose="020B0604020202020204" pitchFamily="34" charset="0"/>
                                    <a:sym typeface="Arial"/>
                                  </a:rPr>
                                </m:ctrlPr>
                              </m:sSupPr>
                              <m:e>
                                <m:r>
                                  <a:rPr lang="en-US" sz="2400" b="0" i="1" smtClean="0">
                                    <a:latin typeface="Cambria Math" panose="02040503050406030204" pitchFamily="18" charset="0"/>
                                    <a:ea typeface="Arial"/>
                                    <a:cs typeface="Arial" panose="020B0604020202020204" pitchFamily="34" charset="0"/>
                                    <a:sym typeface="Arial"/>
                                  </a:rPr>
                                  <m:t>𝑑</m:t>
                                </m:r>
                              </m:e>
                              <m:sup>
                                <m:r>
                                  <a:rPr lang="en-US" sz="2400" b="0" i="1" smtClean="0">
                                    <a:latin typeface="Cambria Math" panose="02040503050406030204" pitchFamily="18" charset="0"/>
                                    <a:ea typeface="Arial"/>
                                    <a:cs typeface="Arial" panose="020B0604020202020204" pitchFamily="34" charset="0"/>
                                    <a:sym typeface="Arial"/>
                                  </a:rPr>
                                  <m:t>𝐸</m:t>
                                </m:r>
                              </m:sup>
                            </m:sSup>
                            <m:r>
                              <a:rPr lang="en-US" sz="2400" b="0" i="1" smtClean="0">
                                <a:latin typeface="Cambria Math" panose="02040503050406030204" pitchFamily="18" charset="0"/>
                                <a:ea typeface="Arial"/>
                                <a:cs typeface="Arial" panose="020B0604020202020204" pitchFamily="34" charset="0"/>
                                <a:sym typeface="Arial"/>
                              </a:rPr>
                              <m:t>(</m:t>
                            </m:r>
                            <m:r>
                              <a:rPr lang="en-US" sz="2400" b="0" i="1" smtClean="0">
                                <a:latin typeface="Cambria Math" panose="02040503050406030204" pitchFamily="18" charset="0"/>
                                <a:ea typeface="Arial"/>
                                <a:cs typeface="Arial" panose="020B0604020202020204" pitchFamily="34" charset="0"/>
                                <a:sym typeface="Arial"/>
                              </a:rPr>
                              <m:t>𝑠</m:t>
                            </m:r>
                            <m:r>
                              <a:rPr lang="en-US" sz="2400" b="0" i="1" smtClean="0">
                                <a:latin typeface="Cambria Math" panose="02040503050406030204" pitchFamily="18" charset="0"/>
                                <a:ea typeface="Arial"/>
                                <a:cs typeface="Arial" panose="020B0604020202020204" pitchFamily="34" charset="0"/>
                                <a:sym typeface="Arial"/>
                              </a:rPr>
                              <m:t>,</m:t>
                            </m:r>
                            <m:r>
                              <a:rPr lang="en-US" sz="2400" b="0" i="1" smtClean="0">
                                <a:latin typeface="Cambria Math" panose="02040503050406030204" pitchFamily="18" charset="0"/>
                                <a:ea typeface="Arial"/>
                                <a:cs typeface="Arial" panose="020B0604020202020204" pitchFamily="34" charset="0"/>
                                <a:sym typeface="Arial"/>
                              </a:rPr>
                              <m:t>𝑎</m:t>
                            </m:r>
                            <m:r>
                              <a:rPr lang="en-US" sz="2400" b="0" i="1" smtClean="0">
                                <a:latin typeface="Cambria Math" panose="02040503050406030204" pitchFamily="18" charset="0"/>
                                <a:ea typeface="Arial"/>
                                <a:cs typeface="Arial" panose="020B0604020202020204" pitchFamily="34" charset="0"/>
                                <a:sym typeface="Arial"/>
                              </a:rPr>
                              <m:t>)</m:t>
                            </m:r>
                          </m:den>
                        </m:f>
                        <m:r>
                          <a:rPr lang="en-US" sz="2400" b="0" i="1" smtClean="0">
                            <a:latin typeface="Cambria Math" panose="02040503050406030204" pitchFamily="18" charset="0"/>
                            <a:ea typeface="Arial"/>
                            <a:cs typeface="Arial" panose="020B0604020202020204" pitchFamily="34" charset="0"/>
                            <a:sym typeface="Arial"/>
                          </a:rPr>
                          <m:t>=</m:t>
                        </m:r>
                        <m:r>
                          <a:rPr lang="en-US" sz="2400" b="0" i="1" smtClean="0">
                            <a:latin typeface="Cambria Math" panose="02040503050406030204" pitchFamily="18" charset="0"/>
                            <a:ea typeface="Arial"/>
                            <a:cs typeface="Arial" panose="020B0604020202020204" pitchFamily="34" charset="0"/>
                            <a:sym typeface="Arial"/>
                          </a:rPr>
                          <m:t>𝑉</m:t>
                        </m:r>
                        <m:d>
                          <m:dPr>
                            <m:ctrlPr>
                              <a:rPr lang="en-US" sz="2400" b="0" i="1" smtClean="0">
                                <a:latin typeface="Cambria Math" panose="02040503050406030204" pitchFamily="18" charset="0"/>
                                <a:ea typeface="Arial"/>
                                <a:cs typeface="Arial" panose="020B0604020202020204" pitchFamily="34" charset="0"/>
                                <a:sym typeface="Arial"/>
                              </a:rPr>
                            </m:ctrlPr>
                          </m:dPr>
                          <m:e>
                            <m:r>
                              <a:rPr lang="en-US" sz="2400" b="0" i="1" smtClean="0">
                                <a:latin typeface="Cambria Math" panose="02040503050406030204" pitchFamily="18" charset="0"/>
                                <a:ea typeface="Arial"/>
                                <a:cs typeface="Arial" panose="020B0604020202020204" pitchFamily="34" charset="0"/>
                                <a:sym typeface="Arial"/>
                              </a:rPr>
                              <m:t>𝑠</m:t>
                            </m:r>
                          </m:e>
                        </m:d>
                        <m:r>
                          <a:rPr lang="en-US" sz="2400" b="0" i="1" smtClean="0">
                            <a:latin typeface="Cambria Math" panose="02040503050406030204" pitchFamily="18" charset="0"/>
                            <a:ea typeface="Arial"/>
                            <a:cs typeface="Arial" panose="020B0604020202020204" pitchFamily="34" charset="0"/>
                            <a:sym typeface="Arial"/>
                          </a:rPr>
                          <m:t>−</m:t>
                        </m:r>
                        <m:r>
                          <a:rPr lang="en-US" sz="2400" b="0" i="1" smtClean="0">
                            <a:latin typeface="Cambria Math" panose="02040503050406030204" pitchFamily="18" charset="0"/>
                            <a:ea typeface="Arial"/>
                            <a:cs typeface="Arial" panose="020B0604020202020204" pitchFamily="34" charset="0"/>
                            <a:sym typeface="Arial"/>
                          </a:rPr>
                          <m:t>𝛾</m:t>
                        </m:r>
                        <m:sSub>
                          <m:sSubPr>
                            <m:ctrlPr>
                              <a:rPr lang="en-US" sz="2400" b="0" i="1" smtClean="0">
                                <a:latin typeface="Cambria Math" panose="02040503050406030204" pitchFamily="18" charset="0"/>
                                <a:ea typeface="Arial"/>
                                <a:cs typeface="Arial" panose="020B0604020202020204" pitchFamily="34" charset="0"/>
                                <a:sym typeface="Arial"/>
                              </a:rPr>
                            </m:ctrlPr>
                          </m:sSubPr>
                          <m:e>
                            <m:r>
                              <a:rPr lang="en-US" sz="2400" b="0" i="1" smtClean="0">
                                <a:latin typeface="Cambria Math" panose="02040503050406030204" pitchFamily="18" charset="0"/>
                                <a:ea typeface="Arial"/>
                                <a:cs typeface="Arial" panose="020B0604020202020204" pitchFamily="34" charset="0"/>
                                <a:sym typeface="Arial"/>
                              </a:rPr>
                              <m:t>𝐸</m:t>
                            </m:r>
                          </m:e>
                          <m:sub>
                            <m:sSup>
                              <m:sSupPr>
                                <m:ctrlPr>
                                  <a:rPr lang="en-US" sz="2400" b="0" i="1" smtClean="0">
                                    <a:latin typeface="Cambria Math" panose="02040503050406030204" pitchFamily="18" charset="0"/>
                                    <a:ea typeface="Arial"/>
                                    <a:cs typeface="Arial" panose="020B0604020202020204" pitchFamily="34" charset="0"/>
                                    <a:sym typeface="Arial"/>
                                  </a:rPr>
                                </m:ctrlPr>
                              </m:sSupPr>
                              <m:e>
                                <m:r>
                                  <a:rPr lang="en-US" sz="2400" b="0" i="1" smtClean="0">
                                    <a:latin typeface="Cambria Math" panose="02040503050406030204" pitchFamily="18" charset="0"/>
                                    <a:ea typeface="Arial"/>
                                    <a:cs typeface="Arial" panose="020B0604020202020204" pitchFamily="34" charset="0"/>
                                    <a:sym typeface="Arial"/>
                                  </a:rPr>
                                  <m:t>𝑠</m:t>
                                </m:r>
                              </m:e>
                              <m:sup>
                                <m:r>
                                  <a:rPr lang="en-US" sz="2400" b="0" i="1" smtClean="0">
                                    <a:latin typeface="Cambria Math" panose="02040503050406030204" pitchFamily="18" charset="0"/>
                                    <a:ea typeface="Arial"/>
                                    <a:cs typeface="Arial" panose="020B0604020202020204" pitchFamily="34" charset="0"/>
                                    <a:sym typeface="Arial"/>
                                  </a:rPr>
                                  <m:t>′</m:t>
                                </m:r>
                              </m:sup>
                            </m:sSup>
                            <m:r>
                              <a:rPr lang="en-US" sz="2400" b="0" i="1" smtClean="0">
                                <a:latin typeface="Cambria Math" panose="02040503050406030204" pitchFamily="18" charset="0"/>
                                <a:ea typeface="Arial"/>
                                <a:cs typeface="Arial" panose="020B0604020202020204" pitchFamily="34" charset="0"/>
                                <a:sym typeface="Arial"/>
                              </a:rPr>
                              <m:t>∼</m:t>
                            </m:r>
                            <m:r>
                              <a:rPr lang="en-US" sz="2400" b="0" i="1" smtClean="0">
                                <a:latin typeface="Cambria Math" panose="02040503050406030204" pitchFamily="18" charset="0"/>
                                <a:ea typeface="Arial"/>
                                <a:cs typeface="Arial" panose="020B0604020202020204" pitchFamily="34" charset="0"/>
                                <a:sym typeface="Arial"/>
                              </a:rPr>
                              <m:t>𝑝</m:t>
                            </m:r>
                            <m:d>
                              <m:dPr>
                                <m:ctrlPr>
                                  <a:rPr lang="en-US" sz="2400" b="0" i="1" smtClean="0">
                                    <a:latin typeface="Cambria Math" panose="02040503050406030204" pitchFamily="18" charset="0"/>
                                    <a:ea typeface="Arial"/>
                                    <a:cs typeface="Arial" panose="020B0604020202020204" pitchFamily="34" charset="0"/>
                                    <a:sym typeface="Arial"/>
                                  </a:rPr>
                                </m:ctrlPr>
                              </m:dPr>
                              <m:e>
                                <m:sSup>
                                  <m:sSupPr>
                                    <m:ctrlPr>
                                      <a:rPr lang="en-US" sz="2400" b="0" i="1" smtClean="0">
                                        <a:latin typeface="Cambria Math" panose="02040503050406030204" pitchFamily="18" charset="0"/>
                                        <a:ea typeface="Arial"/>
                                        <a:cs typeface="Arial" panose="020B0604020202020204" pitchFamily="34" charset="0"/>
                                        <a:sym typeface="Arial"/>
                                      </a:rPr>
                                    </m:ctrlPr>
                                  </m:sSupPr>
                                  <m:e>
                                    <m:r>
                                      <a:rPr lang="en-US" sz="2400" b="0" i="1" smtClean="0">
                                        <a:latin typeface="Cambria Math" panose="02040503050406030204" pitchFamily="18" charset="0"/>
                                        <a:ea typeface="Arial"/>
                                        <a:cs typeface="Arial" panose="020B0604020202020204" pitchFamily="34" charset="0"/>
                                        <a:sym typeface="Arial"/>
                                      </a:rPr>
                                      <m:t>𝑠</m:t>
                                    </m:r>
                                  </m:e>
                                  <m:sup>
                                    <m:r>
                                      <a:rPr lang="en-US" sz="2400" b="0" i="1" smtClean="0">
                                        <a:latin typeface="Cambria Math" panose="02040503050406030204" pitchFamily="18" charset="0"/>
                                        <a:ea typeface="Arial"/>
                                        <a:cs typeface="Arial" panose="020B0604020202020204" pitchFamily="34" charset="0"/>
                                        <a:sym typeface="Arial"/>
                                      </a:rPr>
                                      <m:t>′</m:t>
                                    </m:r>
                                  </m:sup>
                                </m:sSup>
                              </m:e>
                              <m:e>
                                <m:r>
                                  <a:rPr lang="en-US" sz="2400" b="0" i="1" smtClean="0">
                                    <a:latin typeface="Cambria Math" panose="02040503050406030204" pitchFamily="18" charset="0"/>
                                    <a:ea typeface="Arial"/>
                                    <a:cs typeface="Arial" panose="020B0604020202020204" pitchFamily="34" charset="0"/>
                                    <a:sym typeface="Arial"/>
                                  </a:rPr>
                                  <m:t>𝑠</m:t>
                                </m:r>
                                <m:r>
                                  <a:rPr lang="en-US" sz="2400" b="0" i="1" smtClean="0">
                                    <a:latin typeface="Cambria Math" panose="02040503050406030204" pitchFamily="18" charset="0"/>
                                    <a:ea typeface="Arial"/>
                                    <a:cs typeface="Arial" panose="020B0604020202020204" pitchFamily="34" charset="0"/>
                                    <a:sym typeface="Arial"/>
                                  </a:rPr>
                                  <m:t>,</m:t>
                                </m:r>
                                <m:r>
                                  <a:rPr lang="en-US" sz="2400" b="0" i="1" smtClean="0">
                                    <a:latin typeface="Cambria Math" panose="02040503050406030204" pitchFamily="18" charset="0"/>
                                    <a:ea typeface="Arial"/>
                                    <a:cs typeface="Arial" panose="020B0604020202020204" pitchFamily="34" charset="0"/>
                                    <a:sym typeface="Arial"/>
                                  </a:rPr>
                                  <m:t>𝑎</m:t>
                                </m:r>
                              </m:e>
                            </m:d>
                          </m:sub>
                        </m:sSub>
                        <m:r>
                          <a:rPr lang="en-US" sz="2400" b="0" i="1" smtClean="0">
                            <a:latin typeface="Cambria Math" panose="02040503050406030204" pitchFamily="18" charset="0"/>
                            <a:ea typeface="Arial"/>
                            <a:cs typeface="Arial" panose="020B0604020202020204" pitchFamily="34" charset="0"/>
                            <a:sym typeface="Arial"/>
                          </a:rPr>
                          <m:t>𝑉</m:t>
                        </m:r>
                        <m:d>
                          <m:dPr>
                            <m:ctrlPr>
                              <a:rPr lang="en-US" sz="2400" b="0" i="1" smtClean="0">
                                <a:latin typeface="Cambria Math" panose="02040503050406030204" pitchFamily="18" charset="0"/>
                                <a:ea typeface="Arial"/>
                                <a:cs typeface="Arial" panose="020B0604020202020204" pitchFamily="34" charset="0"/>
                                <a:sym typeface="Arial"/>
                              </a:rPr>
                            </m:ctrlPr>
                          </m:dPr>
                          <m:e>
                            <m:sSup>
                              <m:sSupPr>
                                <m:ctrlPr>
                                  <a:rPr lang="en-US" sz="2400" b="0" i="1" smtClean="0">
                                    <a:latin typeface="Cambria Math" panose="02040503050406030204" pitchFamily="18" charset="0"/>
                                    <a:ea typeface="Arial"/>
                                    <a:cs typeface="Arial" panose="020B0604020202020204" pitchFamily="34" charset="0"/>
                                    <a:sym typeface="Arial"/>
                                  </a:rPr>
                                </m:ctrlPr>
                              </m:sSupPr>
                              <m:e>
                                <m:r>
                                  <a:rPr lang="en-US" sz="2400" b="0" i="1" smtClean="0">
                                    <a:latin typeface="Cambria Math" panose="02040503050406030204" pitchFamily="18" charset="0"/>
                                    <a:ea typeface="Arial"/>
                                    <a:cs typeface="Arial" panose="020B0604020202020204" pitchFamily="34" charset="0"/>
                                    <a:sym typeface="Arial"/>
                                  </a:rPr>
                                  <m:t>𝑠</m:t>
                                </m:r>
                              </m:e>
                              <m:sup>
                                <m:r>
                                  <a:rPr lang="en-US" sz="2400" b="0" i="1" smtClean="0">
                                    <a:latin typeface="Cambria Math" panose="02040503050406030204" pitchFamily="18" charset="0"/>
                                    <a:ea typeface="Arial"/>
                                    <a:cs typeface="Arial" panose="020B0604020202020204" pitchFamily="34" charset="0"/>
                                    <a:sym typeface="Arial"/>
                                  </a:rPr>
                                  <m:t>′</m:t>
                                </m:r>
                              </m:sup>
                            </m:sSup>
                          </m:e>
                        </m:d>
                        <m:r>
                          <a:rPr lang="en-US" sz="2400" b="0" i="1" smtClean="0">
                            <a:latin typeface="Cambria Math" panose="02040503050406030204" pitchFamily="18" charset="0"/>
                            <a:ea typeface="Arial"/>
                            <a:cs typeface="Arial" panose="020B0604020202020204" pitchFamily="34" charset="0"/>
                            <a:sym typeface="Arial"/>
                          </a:rPr>
                          <m:t>−1</m:t>
                        </m:r>
                      </m:e>
                    </m:func>
                  </m:oMath>
                </a14:m>
                <a:endParaRPr lang="en-US" sz="2400" dirty="0">
                  <a:latin typeface="Arial" panose="020B0604020202020204" pitchFamily="34" charset="0"/>
                  <a:ea typeface="Arial"/>
                  <a:cs typeface="Arial" panose="020B0604020202020204" pitchFamily="34" charset="0"/>
                  <a:sym typeface="Arial"/>
                </a:endParaRPr>
              </a:p>
              <a:p>
                <a:r>
                  <a:rPr lang="en-US" sz="2400" dirty="0">
                    <a:latin typeface="Arial" panose="020B0604020202020204" pitchFamily="34" charset="0"/>
                    <a:ea typeface="Arial"/>
                    <a:cs typeface="Arial" panose="020B0604020202020204" pitchFamily="34" charset="0"/>
                    <a:sym typeface="Arial"/>
                  </a:rPr>
                  <a:t>Only needs to solve single-level (</a:t>
                </a:r>
                <a14:m>
                  <m:oMath xmlns:m="http://schemas.openxmlformats.org/officeDocument/2006/math">
                    <m:r>
                      <a:rPr lang="en-US" sz="2400" i="1" dirty="0" smtClean="0">
                        <a:latin typeface="Cambria Math" panose="02040503050406030204" pitchFamily="18" charset="0"/>
                        <a:ea typeface="Arial"/>
                        <a:cs typeface="Arial" panose="020B0604020202020204" pitchFamily="34" charset="0"/>
                        <a:sym typeface="Arial"/>
                      </a:rPr>
                      <m:t>𝐵</m:t>
                    </m:r>
                    <m:d>
                      <m:dPr>
                        <m:ctrlPr>
                          <a:rPr lang="en-US" sz="2400" i="1" dirty="0" smtClean="0">
                            <a:latin typeface="Cambria Math" panose="02040503050406030204" pitchFamily="18" charset="0"/>
                            <a:ea typeface="Arial"/>
                            <a:cs typeface="Arial" panose="020B0604020202020204" pitchFamily="34" charset="0"/>
                            <a:sym typeface="Arial"/>
                          </a:rPr>
                        </m:ctrlPr>
                      </m:dPr>
                      <m:e>
                        <m:r>
                          <a:rPr lang="en-US" sz="2400" i="1" dirty="0" smtClean="0">
                            <a:latin typeface="Cambria Math" panose="02040503050406030204" pitchFamily="18" charset="0"/>
                            <a:ea typeface="Arial"/>
                            <a:cs typeface="Arial" panose="020B0604020202020204" pitchFamily="34" charset="0"/>
                            <a:sym typeface="Arial"/>
                          </a:rPr>
                          <m:t>𝑠</m:t>
                        </m:r>
                        <m:r>
                          <a:rPr lang="en-US" sz="2400" b="0" i="1" dirty="0" smtClean="0">
                            <a:latin typeface="Cambria Math" panose="02040503050406030204" pitchFamily="18" charset="0"/>
                            <a:ea typeface="Arial"/>
                            <a:cs typeface="Arial" panose="020B0604020202020204" pitchFamily="34" charset="0"/>
                            <a:sym typeface="Arial"/>
                          </a:rPr>
                          <m:t>,</m:t>
                        </m:r>
                        <m:r>
                          <a:rPr lang="en-US" sz="2400" b="0" i="1" dirty="0" smtClean="0">
                            <a:latin typeface="Cambria Math" panose="02040503050406030204" pitchFamily="18" charset="0"/>
                            <a:ea typeface="Arial"/>
                            <a:cs typeface="Arial" panose="020B0604020202020204" pitchFamily="34" charset="0"/>
                            <a:sym typeface="Arial"/>
                          </a:rPr>
                          <m:t>𝑎</m:t>
                        </m:r>
                      </m:e>
                    </m:d>
                    <m:r>
                      <a:rPr lang="en-US" sz="2400" b="0" i="1" dirty="0" smtClean="0">
                        <a:latin typeface="Cambria Math" panose="02040503050406030204" pitchFamily="18" charset="0"/>
                        <a:ea typeface="Arial"/>
                        <a:cs typeface="Arial" panose="020B0604020202020204" pitchFamily="34" charset="0"/>
                        <a:sym typeface="Arial"/>
                      </a:rPr>
                      <m:t>=</m:t>
                    </m:r>
                    <m:r>
                      <a:rPr lang="en-US" sz="2400" b="0" i="1" dirty="0" smtClean="0">
                        <a:latin typeface="Cambria Math" panose="02040503050406030204" pitchFamily="18" charset="0"/>
                        <a:ea typeface="Arial"/>
                        <a:cs typeface="Arial" panose="020B0604020202020204" pitchFamily="34" charset="0"/>
                        <a:sym typeface="Arial"/>
                      </a:rPr>
                      <m:t>𝑉</m:t>
                    </m:r>
                    <m:d>
                      <m:dPr>
                        <m:ctrlPr>
                          <a:rPr lang="en-US" sz="2400" b="0" i="1" dirty="0" smtClean="0">
                            <a:latin typeface="Cambria Math" panose="02040503050406030204" pitchFamily="18" charset="0"/>
                            <a:ea typeface="Arial"/>
                            <a:cs typeface="Arial" panose="020B0604020202020204" pitchFamily="34" charset="0"/>
                            <a:sym typeface="Arial"/>
                          </a:rPr>
                        </m:ctrlPr>
                      </m:dPr>
                      <m:e>
                        <m:r>
                          <a:rPr lang="en-US" sz="2400" b="0" i="1" dirty="0" smtClean="0">
                            <a:latin typeface="Cambria Math" panose="02040503050406030204" pitchFamily="18" charset="0"/>
                            <a:ea typeface="Arial"/>
                            <a:cs typeface="Arial" panose="020B0604020202020204" pitchFamily="34" charset="0"/>
                            <a:sym typeface="Arial"/>
                          </a:rPr>
                          <m:t>𝑠</m:t>
                        </m:r>
                      </m:e>
                    </m:d>
                    <m:r>
                      <a:rPr lang="en-US" sz="2400" b="0" i="1" dirty="0" smtClean="0">
                        <a:latin typeface="Cambria Math" panose="02040503050406030204" pitchFamily="18" charset="0"/>
                        <a:ea typeface="Arial"/>
                        <a:cs typeface="Arial" panose="020B0604020202020204" pitchFamily="34" charset="0"/>
                        <a:sym typeface="Arial"/>
                      </a:rPr>
                      <m:t>−</m:t>
                    </m:r>
                    <m:r>
                      <a:rPr lang="en-US" sz="2400" b="0" i="1" dirty="0" smtClean="0">
                        <a:latin typeface="Cambria Math" panose="02040503050406030204" pitchFamily="18" charset="0"/>
                        <a:ea typeface="Arial"/>
                        <a:cs typeface="Arial" panose="020B0604020202020204" pitchFamily="34" charset="0"/>
                        <a:sym typeface="Arial"/>
                      </a:rPr>
                      <m:t>𝛾</m:t>
                    </m:r>
                    <m:sSub>
                      <m:sSubPr>
                        <m:ctrlPr>
                          <a:rPr lang="en-US" sz="2400" b="0" i="1" dirty="0" smtClean="0">
                            <a:latin typeface="Cambria Math" panose="02040503050406030204" pitchFamily="18" charset="0"/>
                            <a:ea typeface="Arial"/>
                            <a:cs typeface="Arial" panose="020B0604020202020204" pitchFamily="34" charset="0"/>
                            <a:sym typeface="Arial"/>
                          </a:rPr>
                        </m:ctrlPr>
                      </m:sSubPr>
                      <m:e>
                        <m:r>
                          <a:rPr lang="en-US" sz="2400" b="0" i="1" dirty="0" smtClean="0">
                            <a:latin typeface="Cambria Math" panose="02040503050406030204" pitchFamily="18" charset="0"/>
                            <a:ea typeface="Arial"/>
                            <a:cs typeface="Arial" panose="020B0604020202020204" pitchFamily="34" charset="0"/>
                            <a:sym typeface="Arial"/>
                          </a:rPr>
                          <m:t>𝐸</m:t>
                        </m:r>
                      </m:e>
                      <m:sub>
                        <m:sSup>
                          <m:sSupPr>
                            <m:ctrlPr>
                              <a:rPr lang="en-US" sz="2400" b="0" i="1" dirty="0" smtClean="0">
                                <a:latin typeface="Cambria Math" panose="02040503050406030204" pitchFamily="18" charset="0"/>
                                <a:ea typeface="Arial"/>
                                <a:cs typeface="Arial" panose="020B0604020202020204" pitchFamily="34" charset="0"/>
                                <a:sym typeface="Arial"/>
                              </a:rPr>
                            </m:ctrlPr>
                          </m:sSupPr>
                          <m:e>
                            <m:r>
                              <a:rPr lang="en-US" sz="2400" b="0" i="1" dirty="0" smtClean="0">
                                <a:latin typeface="Cambria Math" panose="02040503050406030204" pitchFamily="18" charset="0"/>
                                <a:ea typeface="Arial"/>
                                <a:cs typeface="Arial" panose="020B0604020202020204" pitchFamily="34" charset="0"/>
                                <a:sym typeface="Arial"/>
                              </a:rPr>
                              <m:t>𝑠</m:t>
                            </m:r>
                          </m:e>
                          <m:sup>
                            <m:r>
                              <a:rPr lang="en-US" sz="2400" b="0" i="1" dirty="0" smtClean="0">
                                <a:latin typeface="Cambria Math" panose="02040503050406030204" pitchFamily="18" charset="0"/>
                                <a:ea typeface="Arial"/>
                                <a:cs typeface="Arial" panose="020B0604020202020204" pitchFamily="34" charset="0"/>
                                <a:sym typeface="Arial"/>
                              </a:rPr>
                              <m:t>′</m:t>
                            </m:r>
                          </m:sup>
                        </m:sSup>
                      </m:sub>
                    </m:sSub>
                    <m:r>
                      <a:rPr lang="en-US" sz="2400" b="0" i="1" dirty="0" smtClean="0">
                        <a:latin typeface="Cambria Math" panose="02040503050406030204" pitchFamily="18" charset="0"/>
                        <a:ea typeface="Arial"/>
                        <a:cs typeface="Arial" panose="020B0604020202020204" pitchFamily="34" charset="0"/>
                        <a:sym typeface="Arial"/>
                      </a:rPr>
                      <m:t>𝑉</m:t>
                    </m:r>
                    <m:r>
                      <a:rPr lang="en-US" sz="2400" b="0" i="1" dirty="0" smtClean="0">
                        <a:latin typeface="Cambria Math" panose="02040503050406030204" pitchFamily="18" charset="0"/>
                        <a:ea typeface="Arial"/>
                        <a:cs typeface="Arial" panose="020B0604020202020204" pitchFamily="34" charset="0"/>
                        <a:sym typeface="Arial"/>
                      </a:rPr>
                      <m:t>(</m:t>
                    </m:r>
                    <m:r>
                      <a:rPr lang="en-US" sz="2400" b="0" i="1" dirty="0" smtClean="0">
                        <a:latin typeface="Cambria Math" panose="02040503050406030204" pitchFamily="18" charset="0"/>
                        <a:ea typeface="Arial"/>
                        <a:cs typeface="Arial" panose="020B0604020202020204" pitchFamily="34" charset="0"/>
                        <a:sym typeface="Arial"/>
                      </a:rPr>
                      <m:t>𝑠</m:t>
                    </m:r>
                    <m:r>
                      <a:rPr lang="en-US" sz="2400" b="0" i="1" dirty="0" smtClean="0">
                        <a:latin typeface="Cambria Math" panose="02040503050406030204" pitchFamily="18" charset="0"/>
                        <a:ea typeface="Arial"/>
                        <a:cs typeface="Arial" panose="020B0604020202020204" pitchFamily="34" charset="0"/>
                        <a:sym typeface="Arial"/>
                      </a:rPr>
                      <m:t>′)</m:t>
                    </m:r>
                  </m:oMath>
                </a14:m>
                <a:r>
                  <a:rPr lang="en-US" sz="2400" dirty="0">
                    <a:latin typeface="Arial" panose="020B0604020202020204" pitchFamily="34" charset="0"/>
                    <a:ea typeface="Arial"/>
                    <a:cs typeface="Arial" panose="020B0604020202020204" pitchFamily="34" charset="0"/>
                    <a:sym typeface="Arial"/>
                  </a:rPr>
                  <a:t> is Bellman residual)</a:t>
                </a:r>
                <a:endParaRPr lang="en-US" altLang="zh-CN" sz="2400" i="1" dirty="0">
                  <a:latin typeface="Cambria Math" panose="02040503050406030204" pitchFamily="18" charset="0"/>
                  <a:ea typeface="Arial"/>
                  <a:cs typeface="Arial" panose="020B0604020202020204" pitchFamily="34" charset="0"/>
                  <a:sym typeface="Arial"/>
                </a:endParaRPr>
              </a:p>
              <a:p>
                <a:pPr marL="0" indent="0">
                  <a:buNone/>
                </a:pPr>
                <a14:m>
                  <m:oMathPara xmlns:m="http://schemas.openxmlformats.org/officeDocument/2006/math">
                    <m:oMathParaPr>
                      <m:jc m:val="centerGroup"/>
                    </m:oMathParaPr>
                    <m:oMath xmlns:m="http://schemas.openxmlformats.org/officeDocument/2006/math">
                      <m:func>
                        <m:funcPr>
                          <m:ctrlPr>
                            <a:rPr lang="en-US" altLang="zh-CN" sz="2000" b="0" i="1" smtClean="0">
                              <a:latin typeface="Cambria Math" panose="02040503050406030204" pitchFamily="18" charset="0"/>
                              <a:ea typeface="Arial"/>
                              <a:cs typeface="Arial" panose="020B0604020202020204" pitchFamily="34" charset="0"/>
                              <a:sym typeface="Arial"/>
                            </a:rPr>
                          </m:ctrlPr>
                        </m:funcPr>
                        <m:fName>
                          <m:limLow>
                            <m:limLowPr>
                              <m:ctrlPr>
                                <a:rPr lang="en-US" altLang="zh-CN" sz="2000" b="0" i="1" smtClean="0">
                                  <a:latin typeface="Cambria Math" panose="02040503050406030204" pitchFamily="18" charset="0"/>
                                  <a:ea typeface="Arial"/>
                                  <a:cs typeface="Arial" panose="020B0604020202020204" pitchFamily="34" charset="0"/>
                                  <a:sym typeface="Arial"/>
                                </a:rPr>
                              </m:ctrlPr>
                            </m:limLowPr>
                            <m:e>
                              <m:r>
                                <m:rPr>
                                  <m:sty m:val="p"/>
                                </m:rPr>
                                <a:rPr lang="en-US" altLang="zh-CN" sz="2000" b="0" i="0" smtClean="0">
                                  <a:latin typeface="Cambria Math" panose="02040503050406030204" pitchFamily="18" charset="0"/>
                                  <a:ea typeface="Arial"/>
                                  <a:cs typeface="Arial" panose="020B0604020202020204" pitchFamily="34" charset="0"/>
                                  <a:sym typeface="Arial"/>
                                </a:rPr>
                                <m:t>m</m:t>
                              </m:r>
                              <m:r>
                                <m:rPr>
                                  <m:sty m:val="p"/>
                                </m:rPr>
                                <a:rPr lang="en-US" altLang="zh-CN" sz="2000" b="0" i="0" smtClean="0">
                                  <a:latin typeface="Cambria Math" panose="02040503050406030204" pitchFamily="18" charset="0"/>
                                  <a:ea typeface="Arial"/>
                                  <a:cs typeface="Arial" panose="020B0604020202020204" pitchFamily="34" charset="0"/>
                                  <a:sym typeface="Arial"/>
                                </a:rPr>
                                <m:t>in</m:t>
                              </m:r>
                            </m:e>
                            <m:lim>
                              <m:r>
                                <a:rPr lang="en-US" altLang="zh-CN" sz="2000" b="0" i="1" smtClean="0">
                                  <a:latin typeface="Cambria Math" panose="02040503050406030204" pitchFamily="18" charset="0"/>
                                  <a:ea typeface="Arial"/>
                                  <a:cs typeface="Arial" panose="020B0604020202020204" pitchFamily="34" charset="0"/>
                                  <a:sym typeface="Arial"/>
                                </a:rPr>
                                <m:t>𝑉</m:t>
                              </m:r>
                            </m:lim>
                          </m:limLow>
                        </m:fName>
                        <m:e>
                          <m:sSub>
                            <m:sSubPr>
                              <m:ctrlPr>
                                <a:rPr lang="en-US" altLang="zh-CN" sz="2000" b="0" i="1" smtClean="0">
                                  <a:latin typeface="Cambria Math" panose="02040503050406030204" pitchFamily="18" charset="0"/>
                                  <a:ea typeface="Arial"/>
                                  <a:cs typeface="Arial" panose="020B0604020202020204" pitchFamily="34" charset="0"/>
                                  <a:sym typeface="Arial"/>
                                </a:rPr>
                              </m:ctrlPr>
                            </m:sSubPr>
                            <m:e>
                              <m:r>
                                <a:rPr lang="en-US" altLang="zh-CN" sz="2000" b="0" i="1" smtClean="0">
                                  <a:latin typeface="Cambria Math" panose="02040503050406030204" pitchFamily="18" charset="0"/>
                                  <a:ea typeface="Arial"/>
                                  <a:cs typeface="Arial" panose="020B0604020202020204" pitchFamily="34" charset="0"/>
                                  <a:sym typeface="Arial"/>
                                </a:rPr>
                                <m:t>𝐸</m:t>
                              </m:r>
                            </m:e>
                            <m:sub>
                              <m:d>
                                <m:dPr>
                                  <m:ctrlPr>
                                    <a:rPr lang="en-US" altLang="zh-CN" sz="2000" b="0" i="1" smtClean="0">
                                      <a:latin typeface="Cambria Math" panose="02040503050406030204" pitchFamily="18" charset="0"/>
                                      <a:ea typeface="Arial"/>
                                      <a:cs typeface="Arial" panose="020B0604020202020204" pitchFamily="34" charset="0"/>
                                      <a:sym typeface="Arial"/>
                                    </a:rPr>
                                  </m:ctrlPr>
                                </m:dPr>
                                <m:e>
                                  <m:r>
                                    <a:rPr lang="en-US" altLang="zh-CN" sz="2000" b="0" i="1" smtClean="0">
                                      <a:latin typeface="Cambria Math" panose="02040503050406030204" pitchFamily="18" charset="0"/>
                                      <a:ea typeface="Arial"/>
                                      <a:cs typeface="Arial" panose="020B0604020202020204" pitchFamily="34" charset="0"/>
                                      <a:sym typeface="Arial"/>
                                    </a:rPr>
                                    <m:t>𝑠</m:t>
                                  </m:r>
                                  <m:r>
                                    <a:rPr lang="en-US" altLang="zh-CN" sz="2000" b="0" i="1" smtClean="0">
                                      <a:latin typeface="Cambria Math" panose="02040503050406030204" pitchFamily="18" charset="0"/>
                                      <a:ea typeface="Arial"/>
                                      <a:cs typeface="Arial" panose="020B0604020202020204" pitchFamily="34" charset="0"/>
                                      <a:sym typeface="Arial"/>
                                    </a:rPr>
                                    <m:t>,</m:t>
                                  </m:r>
                                  <m:r>
                                    <a:rPr lang="en-US" altLang="zh-CN" sz="2000" b="0" i="1" smtClean="0">
                                      <a:latin typeface="Cambria Math" panose="02040503050406030204" pitchFamily="18" charset="0"/>
                                      <a:ea typeface="Arial"/>
                                      <a:cs typeface="Arial" panose="020B0604020202020204" pitchFamily="34" charset="0"/>
                                      <a:sym typeface="Arial"/>
                                    </a:rPr>
                                    <m:t>𝑎</m:t>
                                  </m:r>
                                </m:e>
                              </m:d>
                              <m:r>
                                <a:rPr lang="en-US" altLang="zh-CN" sz="2000" b="0" i="1" smtClean="0">
                                  <a:latin typeface="Cambria Math" panose="02040503050406030204" pitchFamily="18" charset="0"/>
                                  <a:ea typeface="Arial"/>
                                  <a:cs typeface="Arial" panose="020B0604020202020204" pitchFamily="34" charset="0"/>
                                  <a:sym typeface="Arial"/>
                                </a:rPr>
                                <m:t>∼</m:t>
                              </m:r>
                              <m:r>
                                <a:rPr lang="en-US" altLang="zh-CN" sz="2000" b="0" i="1" smtClean="0">
                                  <a:latin typeface="Cambria Math" panose="02040503050406030204" pitchFamily="18" charset="0"/>
                                  <a:ea typeface="Arial"/>
                                  <a:cs typeface="Arial" panose="020B0604020202020204" pitchFamily="34" charset="0"/>
                                  <a:sym typeface="Arial"/>
                                </a:rPr>
                                <m:t>𝐸</m:t>
                              </m:r>
                            </m:sub>
                          </m:sSub>
                        </m:e>
                      </m:func>
                      <m:r>
                        <a:rPr lang="en-US" altLang="zh-CN" sz="2000" b="0" i="1" smtClean="0">
                          <a:latin typeface="Cambria Math" panose="02040503050406030204" pitchFamily="18" charset="0"/>
                          <a:ea typeface="Arial"/>
                          <a:cs typeface="Arial" panose="020B0604020202020204" pitchFamily="34" charset="0"/>
                          <a:sym typeface="Arial"/>
                        </a:rPr>
                        <m:t>𝐵</m:t>
                      </m:r>
                      <m:d>
                        <m:dPr>
                          <m:ctrlPr>
                            <a:rPr lang="en-US" altLang="zh-CN" sz="2000" b="0" i="1" smtClean="0">
                              <a:latin typeface="Cambria Math" panose="02040503050406030204" pitchFamily="18" charset="0"/>
                              <a:ea typeface="Arial"/>
                              <a:cs typeface="Arial" panose="020B0604020202020204" pitchFamily="34" charset="0"/>
                              <a:sym typeface="Arial"/>
                            </a:rPr>
                          </m:ctrlPr>
                        </m:dPr>
                        <m:e>
                          <m:r>
                            <a:rPr lang="en-US" altLang="zh-CN" sz="2000" b="0" i="1" smtClean="0">
                              <a:latin typeface="Cambria Math" panose="02040503050406030204" pitchFamily="18" charset="0"/>
                              <a:ea typeface="Arial"/>
                              <a:cs typeface="Arial" panose="020B0604020202020204" pitchFamily="34" charset="0"/>
                              <a:sym typeface="Arial"/>
                            </a:rPr>
                            <m:t>𝑠</m:t>
                          </m:r>
                          <m:r>
                            <a:rPr lang="en-US" altLang="zh-CN" sz="2000" b="0" i="1" smtClean="0">
                              <a:latin typeface="Cambria Math" panose="02040503050406030204" pitchFamily="18" charset="0"/>
                              <a:ea typeface="Arial"/>
                              <a:cs typeface="Arial" panose="020B0604020202020204" pitchFamily="34" charset="0"/>
                              <a:sym typeface="Arial"/>
                            </a:rPr>
                            <m:t>,</m:t>
                          </m:r>
                          <m:r>
                            <a:rPr lang="en-US" altLang="zh-CN" sz="2000" b="0" i="1" smtClean="0">
                              <a:latin typeface="Cambria Math" panose="02040503050406030204" pitchFamily="18" charset="0"/>
                              <a:ea typeface="Arial"/>
                              <a:cs typeface="Arial" panose="020B0604020202020204" pitchFamily="34" charset="0"/>
                              <a:sym typeface="Arial"/>
                            </a:rPr>
                            <m:t>𝑎</m:t>
                          </m:r>
                        </m:e>
                      </m:d>
                      <m:func>
                        <m:funcPr>
                          <m:ctrlPr>
                            <a:rPr lang="en-US" altLang="zh-CN" sz="2000" b="0" i="1" smtClean="0">
                              <a:latin typeface="Cambria Math" panose="02040503050406030204" pitchFamily="18" charset="0"/>
                              <a:ea typeface="Arial"/>
                              <a:cs typeface="Arial" panose="020B0604020202020204" pitchFamily="34" charset="0"/>
                              <a:sym typeface="Arial"/>
                            </a:rPr>
                          </m:ctrlPr>
                        </m:funcPr>
                        <m:fName>
                          <m:r>
                            <m:rPr>
                              <m:sty m:val="p"/>
                            </m:rPr>
                            <a:rPr lang="en-US" altLang="zh-CN" sz="2000" b="0" i="0" smtClean="0">
                              <a:latin typeface="Cambria Math" panose="02040503050406030204" pitchFamily="18" charset="0"/>
                              <a:ea typeface="Arial"/>
                              <a:cs typeface="Arial" panose="020B0604020202020204" pitchFamily="34" charset="0"/>
                              <a:sym typeface="Arial"/>
                            </a:rPr>
                            <m:t>exp</m:t>
                          </m:r>
                        </m:fName>
                        <m:e>
                          <m:d>
                            <m:dPr>
                              <m:ctrlPr>
                                <a:rPr lang="en-US" altLang="zh-CN" sz="2000" b="0" i="1" smtClean="0">
                                  <a:latin typeface="Cambria Math" panose="02040503050406030204" pitchFamily="18" charset="0"/>
                                  <a:ea typeface="Arial"/>
                                  <a:cs typeface="Arial" panose="020B0604020202020204" pitchFamily="34" charset="0"/>
                                  <a:sym typeface="Arial"/>
                                </a:rPr>
                              </m:ctrlPr>
                            </m:dPr>
                            <m:e>
                              <m:r>
                                <a:rPr lang="en-US" altLang="zh-CN" sz="2000" b="0" i="1" smtClean="0">
                                  <a:latin typeface="Cambria Math" panose="02040503050406030204" pitchFamily="18" charset="0"/>
                                  <a:ea typeface="Arial"/>
                                  <a:cs typeface="Arial" panose="020B0604020202020204" pitchFamily="34" charset="0"/>
                                  <a:sym typeface="Arial"/>
                                </a:rPr>
                                <m:t>𝐵</m:t>
                              </m:r>
                              <m:d>
                                <m:dPr>
                                  <m:ctrlPr>
                                    <a:rPr lang="en-US" altLang="zh-CN" sz="2000" b="0" i="1" smtClean="0">
                                      <a:latin typeface="Cambria Math" panose="02040503050406030204" pitchFamily="18" charset="0"/>
                                      <a:ea typeface="Arial"/>
                                      <a:cs typeface="Arial" panose="020B0604020202020204" pitchFamily="34" charset="0"/>
                                      <a:sym typeface="Arial"/>
                                    </a:rPr>
                                  </m:ctrlPr>
                                </m:dPr>
                                <m:e>
                                  <m:r>
                                    <a:rPr lang="en-US" altLang="zh-CN" sz="2000" b="0" i="1" smtClean="0">
                                      <a:latin typeface="Cambria Math" panose="02040503050406030204" pitchFamily="18" charset="0"/>
                                      <a:ea typeface="Arial"/>
                                      <a:cs typeface="Arial" panose="020B0604020202020204" pitchFamily="34" charset="0"/>
                                      <a:sym typeface="Arial"/>
                                    </a:rPr>
                                    <m:t>𝑠</m:t>
                                  </m:r>
                                  <m:r>
                                    <a:rPr lang="en-US" altLang="zh-CN" sz="2000" b="0" i="1" smtClean="0">
                                      <a:latin typeface="Cambria Math" panose="02040503050406030204" pitchFamily="18" charset="0"/>
                                      <a:ea typeface="Arial"/>
                                      <a:cs typeface="Arial" panose="020B0604020202020204" pitchFamily="34" charset="0"/>
                                      <a:sym typeface="Arial"/>
                                    </a:rPr>
                                    <m:t>,</m:t>
                                  </m:r>
                                  <m:r>
                                    <a:rPr lang="en-US" altLang="zh-CN" sz="2000" b="0" i="1" smtClean="0">
                                      <a:latin typeface="Cambria Math" panose="02040503050406030204" pitchFamily="18" charset="0"/>
                                      <a:ea typeface="Arial"/>
                                      <a:cs typeface="Arial" panose="020B0604020202020204" pitchFamily="34" charset="0"/>
                                      <a:sym typeface="Arial"/>
                                    </a:rPr>
                                    <m:t>𝑎</m:t>
                                  </m:r>
                                </m:e>
                              </m:d>
                              <m:r>
                                <a:rPr lang="en-US" altLang="zh-CN" sz="2000" i="1">
                                  <a:latin typeface="Cambria Math" panose="02040503050406030204" pitchFamily="18" charset="0"/>
                                  <a:ea typeface="Arial"/>
                                  <a:cs typeface="Arial" panose="020B0604020202020204" pitchFamily="34" charset="0"/>
                                  <a:sym typeface="Arial"/>
                                </a:rPr>
                                <m:t>−1</m:t>
                              </m:r>
                            </m:e>
                          </m:d>
                        </m:e>
                      </m:func>
                      <m:r>
                        <a:rPr lang="en-US" altLang="zh-CN" sz="2000" b="0" i="1" smtClean="0">
                          <a:latin typeface="Cambria Math" panose="02040503050406030204" pitchFamily="18" charset="0"/>
                          <a:ea typeface="Arial"/>
                          <a:cs typeface="Arial" panose="020B0604020202020204" pitchFamily="34" charset="0"/>
                          <a:sym typeface="Arial"/>
                        </a:rPr>
                        <m:t>−</m:t>
                      </m:r>
                      <m:d>
                        <m:dPr>
                          <m:ctrlPr>
                            <a:rPr lang="en-US" altLang="zh-CN" sz="2000" b="0" i="1" smtClean="0">
                              <a:solidFill>
                                <a:srgbClr val="009999"/>
                              </a:solidFill>
                              <a:latin typeface="Cambria Math" panose="02040503050406030204" pitchFamily="18" charset="0"/>
                              <a:ea typeface="Arial"/>
                              <a:cs typeface="Arial" panose="020B0604020202020204" pitchFamily="34" charset="0"/>
                              <a:sym typeface="Arial"/>
                            </a:rPr>
                          </m:ctrlPr>
                        </m:dPr>
                        <m:e>
                          <m:r>
                            <a:rPr lang="en-US" altLang="zh-CN" sz="2000" b="0" i="1" smtClean="0">
                              <a:solidFill>
                                <a:srgbClr val="009999"/>
                              </a:solidFill>
                              <a:latin typeface="Cambria Math" panose="02040503050406030204" pitchFamily="18" charset="0"/>
                              <a:ea typeface="Arial"/>
                              <a:cs typeface="Arial" panose="020B0604020202020204" pitchFamily="34" charset="0"/>
                              <a:sym typeface="Arial"/>
                            </a:rPr>
                            <m:t>𝐵</m:t>
                          </m:r>
                          <m:d>
                            <m:dPr>
                              <m:ctrlPr>
                                <a:rPr lang="en-US" altLang="zh-CN" sz="2000" b="0" i="1" smtClean="0">
                                  <a:solidFill>
                                    <a:srgbClr val="009999"/>
                                  </a:solidFill>
                                  <a:latin typeface="Cambria Math" panose="02040503050406030204" pitchFamily="18" charset="0"/>
                                  <a:ea typeface="Arial"/>
                                  <a:cs typeface="Arial" panose="020B0604020202020204" pitchFamily="34" charset="0"/>
                                  <a:sym typeface="Arial"/>
                                </a:rPr>
                              </m:ctrlPr>
                            </m:dPr>
                            <m:e>
                              <m:r>
                                <a:rPr lang="en-US" altLang="zh-CN" sz="2000" b="0" i="1" smtClean="0">
                                  <a:solidFill>
                                    <a:srgbClr val="009999"/>
                                  </a:solidFill>
                                  <a:latin typeface="Cambria Math" panose="02040503050406030204" pitchFamily="18" charset="0"/>
                                  <a:ea typeface="Arial"/>
                                  <a:cs typeface="Arial" panose="020B0604020202020204" pitchFamily="34" charset="0"/>
                                  <a:sym typeface="Arial"/>
                                </a:rPr>
                                <m:t>𝑠</m:t>
                              </m:r>
                              <m:r>
                                <a:rPr lang="en-US" altLang="zh-CN" sz="2000" b="0" i="1" smtClean="0">
                                  <a:solidFill>
                                    <a:srgbClr val="009999"/>
                                  </a:solidFill>
                                  <a:latin typeface="Cambria Math" panose="02040503050406030204" pitchFamily="18" charset="0"/>
                                  <a:ea typeface="Arial"/>
                                  <a:cs typeface="Arial" panose="020B0604020202020204" pitchFamily="34" charset="0"/>
                                  <a:sym typeface="Arial"/>
                                </a:rPr>
                                <m:t>,</m:t>
                              </m:r>
                              <m:r>
                                <a:rPr lang="en-US" altLang="zh-CN" sz="2000" b="0" i="1" smtClean="0">
                                  <a:solidFill>
                                    <a:srgbClr val="009999"/>
                                  </a:solidFill>
                                  <a:latin typeface="Cambria Math" panose="02040503050406030204" pitchFamily="18" charset="0"/>
                                  <a:ea typeface="Arial"/>
                                  <a:cs typeface="Arial" panose="020B0604020202020204" pitchFamily="34" charset="0"/>
                                  <a:sym typeface="Arial"/>
                                </a:rPr>
                                <m:t>𝑎</m:t>
                              </m:r>
                            </m:e>
                          </m:d>
                          <m:r>
                            <a:rPr lang="en-US" altLang="zh-CN" sz="2000" b="0" i="1" smtClean="0">
                              <a:solidFill>
                                <a:srgbClr val="009999"/>
                              </a:solidFill>
                              <a:latin typeface="Cambria Math" panose="02040503050406030204" pitchFamily="18" charset="0"/>
                              <a:ea typeface="Arial"/>
                              <a:cs typeface="Arial" panose="020B0604020202020204" pitchFamily="34" charset="0"/>
                              <a:sym typeface="Arial"/>
                            </a:rPr>
                            <m:t>−1</m:t>
                          </m:r>
                        </m:e>
                      </m:d>
                      <m:r>
                        <m:rPr>
                          <m:sty m:val="p"/>
                        </m:rPr>
                        <a:rPr lang="en-US" altLang="zh-CN" sz="2000" b="0" i="0" smtClean="0">
                          <a:solidFill>
                            <a:srgbClr val="009999"/>
                          </a:solidFill>
                          <a:latin typeface="Cambria Math" panose="02040503050406030204" pitchFamily="18" charset="0"/>
                          <a:ea typeface="Arial"/>
                          <a:cs typeface="Arial" panose="020B0604020202020204" pitchFamily="34" charset="0"/>
                          <a:sym typeface="Arial"/>
                        </a:rPr>
                        <m:t>exp</m:t>
                      </m:r>
                      <m:r>
                        <a:rPr lang="en-US" altLang="zh-CN" sz="2000" b="0" i="1" smtClean="0">
                          <a:solidFill>
                            <a:srgbClr val="009999"/>
                          </a:solidFill>
                          <a:latin typeface="Cambria Math" panose="02040503050406030204" pitchFamily="18" charset="0"/>
                          <a:ea typeface="Arial"/>
                          <a:cs typeface="Arial" panose="020B0604020202020204" pitchFamily="34" charset="0"/>
                          <a:sym typeface="Arial"/>
                        </a:rPr>
                        <m:t>⁡(</m:t>
                      </m:r>
                      <m:r>
                        <a:rPr lang="en-US" altLang="zh-CN" sz="2000" b="0" i="1" smtClean="0">
                          <a:solidFill>
                            <a:srgbClr val="009999"/>
                          </a:solidFill>
                          <a:latin typeface="Cambria Math" panose="02040503050406030204" pitchFamily="18" charset="0"/>
                          <a:ea typeface="Arial"/>
                          <a:cs typeface="Arial" panose="020B0604020202020204" pitchFamily="34" charset="0"/>
                          <a:sym typeface="Arial"/>
                        </a:rPr>
                        <m:t>𝐵</m:t>
                      </m:r>
                      <m:d>
                        <m:dPr>
                          <m:ctrlPr>
                            <a:rPr lang="en-US" altLang="zh-CN" sz="2000" b="0" i="1" smtClean="0">
                              <a:solidFill>
                                <a:srgbClr val="009999"/>
                              </a:solidFill>
                              <a:latin typeface="Cambria Math" panose="02040503050406030204" pitchFamily="18" charset="0"/>
                              <a:ea typeface="Arial"/>
                              <a:cs typeface="Arial" panose="020B0604020202020204" pitchFamily="34" charset="0"/>
                              <a:sym typeface="Arial"/>
                            </a:rPr>
                          </m:ctrlPr>
                        </m:dPr>
                        <m:e>
                          <m:r>
                            <a:rPr lang="en-US" altLang="zh-CN" sz="2000" b="0" i="1" smtClean="0">
                              <a:solidFill>
                                <a:srgbClr val="009999"/>
                              </a:solidFill>
                              <a:latin typeface="Cambria Math" panose="02040503050406030204" pitchFamily="18" charset="0"/>
                              <a:ea typeface="Arial"/>
                              <a:cs typeface="Arial" panose="020B0604020202020204" pitchFamily="34" charset="0"/>
                              <a:sym typeface="Arial"/>
                            </a:rPr>
                            <m:t>𝑠</m:t>
                          </m:r>
                          <m:r>
                            <a:rPr lang="en-US" altLang="zh-CN" sz="2000" b="0" i="1" smtClean="0">
                              <a:solidFill>
                                <a:srgbClr val="009999"/>
                              </a:solidFill>
                              <a:latin typeface="Cambria Math" panose="02040503050406030204" pitchFamily="18" charset="0"/>
                              <a:ea typeface="Arial"/>
                              <a:cs typeface="Arial" panose="020B0604020202020204" pitchFamily="34" charset="0"/>
                              <a:sym typeface="Arial"/>
                            </a:rPr>
                            <m:t>,</m:t>
                          </m:r>
                          <m:r>
                            <a:rPr lang="en-US" altLang="zh-CN" sz="2000" b="0" i="1" smtClean="0">
                              <a:solidFill>
                                <a:srgbClr val="009999"/>
                              </a:solidFill>
                              <a:latin typeface="Cambria Math" panose="02040503050406030204" pitchFamily="18" charset="0"/>
                              <a:ea typeface="Arial"/>
                              <a:cs typeface="Arial" panose="020B0604020202020204" pitchFamily="34" charset="0"/>
                              <a:sym typeface="Arial"/>
                            </a:rPr>
                            <m:t>𝑎</m:t>
                          </m:r>
                        </m:e>
                      </m:d>
                      <m:r>
                        <a:rPr lang="en-US" altLang="zh-CN" sz="2000" b="0" i="1" smtClean="0">
                          <a:solidFill>
                            <a:srgbClr val="009999"/>
                          </a:solidFill>
                          <a:latin typeface="Cambria Math" panose="02040503050406030204" pitchFamily="18" charset="0"/>
                          <a:ea typeface="Arial"/>
                          <a:cs typeface="Arial" panose="020B0604020202020204" pitchFamily="34" charset="0"/>
                          <a:sym typeface="Arial"/>
                        </a:rPr>
                        <m:t>−1)</m:t>
                      </m:r>
                      <m:r>
                        <a:rPr lang="en-US" altLang="zh-CN" sz="2000" b="0" i="1" smtClean="0">
                          <a:latin typeface="Cambria Math" panose="02040503050406030204" pitchFamily="18" charset="0"/>
                          <a:ea typeface="Arial"/>
                          <a:cs typeface="Arial" panose="020B0604020202020204" pitchFamily="34" charset="0"/>
                          <a:sym typeface="Arial"/>
                        </a:rPr>
                        <m:t>+</m:t>
                      </m:r>
                      <m:d>
                        <m:dPr>
                          <m:ctrlPr>
                            <a:rPr lang="en-US" altLang="zh-CN" sz="2000" b="0" i="1" smtClean="0">
                              <a:solidFill>
                                <a:srgbClr val="FF0000"/>
                              </a:solidFill>
                              <a:latin typeface="Cambria Math" panose="02040503050406030204" pitchFamily="18" charset="0"/>
                              <a:ea typeface="Arial"/>
                              <a:cs typeface="Arial" panose="020B0604020202020204" pitchFamily="34" charset="0"/>
                              <a:sym typeface="Arial"/>
                            </a:rPr>
                          </m:ctrlPr>
                        </m:dPr>
                        <m:e>
                          <m:r>
                            <a:rPr lang="en-US" altLang="zh-CN" sz="2000" b="0" i="1" smtClean="0">
                              <a:solidFill>
                                <a:srgbClr val="FF0000"/>
                              </a:solidFill>
                              <a:latin typeface="Cambria Math" panose="02040503050406030204" pitchFamily="18" charset="0"/>
                              <a:ea typeface="Arial"/>
                              <a:cs typeface="Arial" panose="020B0604020202020204" pitchFamily="34" charset="0"/>
                              <a:sym typeface="Arial"/>
                            </a:rPr>
                            <m:t>1−</m:t>
                          </m:r>
                          <m:r>
                            <a:rPr lang="en-US" altLang="zh-CN" sz="2000" b="0" i="1" smtClean="0">
                              <a:solidFill>
                                <a:srgbClr val="FF0000"/>
                              </a:solidFill>
                              <a:latin typeface="Cambria Math" panose="02040503050406030204" pitchFamily="18" charset="0"/>
                              <a:ea typeface="Arial"/>
                              <a:cs typeface="Arial" panose="020B0604020202020204" pitchFamily="34" charset="0"/>
                              <a:sym typeface="Arial"/>
                            </a:rPr>
                            <m:t>𝛾</m:t>
                          </m:r>
                        </m:e>
                      </m:d>
                      <m:sSub>
                        <m:sSubPr>
                          <m:ctrlPr>
                            <a:rPr lang="en-US" altLang="zh-CN" sz="2000" b="0" i="1" smtClean="0">
                              <a:solidFill>
                                <a:srgbClr val="FF0000"/>
                              </a:solidFill>
                              <a:latin typeface="Cambria Math" panose="02040503050406030204" pitchFamily="18" charset="0"/>
                              <a:ea typeface="Arial"/>
                              <a:cs typeface="Arial" panose="020B0604020202020204" pitchFamily="34" charset="0"/>
                              <a:sym typeface="Arial"/>
                            </a:rPr>
                          </m:ctrlPr>
                        </m:sSubPr>
                        <m:e>
                          <m:r>
                            <a:rPr lang="en-US" altLang="zh-CN" sz="2000" b="0" i="1" smtClean="0">
                              <a:solidFill>
                                <a:srgbClr val="FF0000"/>
                              </a:solidFill>
                              <a:latin typeface="Cambria Math" panose="02040503050406030204" pitchFamily="18" charset="0"/>
                              <a:ea typeface="Arial"/>
                              <a:cs typeface="Arial" panose="020B0604020202020204" pitchFamily="34" charset="0"/>
                              <a:sym typeface="Arial"/>
                            </a:rPr>
                            <m:t>𝐸</m:t>
                          </m:r>
                        </m:e>
                        <m:sub>
                          <m:r>
                            <a:rPr lang="en-US" altLang="zh-CN" sz="2000" b="0" i="1" smtClean="0">
                              <a:solidFill>
                                <a:srgbClr val="FF0000"/>
                              </a:solidFill>
                              <a:latin typeface="Cambria Math" panose="02040503050406030204" pitchFamily="18" charset="0"/>
                              <a:ea typeface="Arial"/>
                              <a:cs typeface="Arial" panose="020B0604020202020204" pitchFamily="34" charset="0"/>
                              <a:sym typeface="Arial"/>
                            </a:rPr>
                            <m:t>𝑠</m:t>
                          </m:r>
                          <m:r>
                            <a:rPr lang="en-US" altLang="zh-CN" sz="2000" b="0" i="1" smtClean="0">
                              <a:solidFill>
                                <a:srgbClr val="FF0000"/>
                              </a:solidFill>
                              <a:latin typeface="Cambria Math" panose="02040503050406030204" pitchFamily="18" charset="0"/>
                              <a:ea typeface="Arial"/>
                              <a:cs typeface="Arial" panose="020B0604020202020204" pitchFamily="34" charset="0"/>
                              <a:sym typeface="Arial"/>
                            </a:rPr>
                            <m:t>∼</m:t>
                          </m:r>
                          <m:sSub>
                            <m:sSubPr>
                              <m:ctrlPr>
                                <a:rPr lang="en-US" altLang="zh-CN" sz="2000" b="0" i="1" smtClean="0">
                                  <a:solidFill>
                                    <a:srgbClr val="FF0000"/>
                                  </a:solidFill>
                                  <a:latin typeface="Cambria Math" panose="02040503050406030204" pitchFamily="18" charset="0"/>
                                  <a:ea typeface="Arial"/>
                                  <a:cs typeface="Arial" panose="020B0604020202020204" pitchFamily="34" charset="0"/>
                                  <a:sym typeface="Arial"/>
                                </a:rPr>
                              </m:ctrlPr>
                            </m:sSubPr>
                            <m:e>
                              <m:r>
                                <a:rPr lang="en-US" altLang="zh-CN" sz="2000" b="0" i="1" smtClean="0">
                                  <a:solidFill>
                                    <a:srgbClr val="FF0000"/>
                                  </a:solidFill>
                                  <a:latin typeface="Cambria Math" panose="02040503050406030204" pitchFamily="18" charset="0"/>
                                  <a:ea typeface="Arial"/>
                                  <a:cs typeface="Arial" panose="020B0604020202020204" pitchFamily="34" charset="0"/>
                                  <a:sym typeface="Arial"/>
                                </a:rPr>
                                <m:t>𝑝</m:t>
                              </m:r>
                            </m:e>
                            <m:sub>
                              <m:r>
                                <a:rPr lang="en-US" altLang="zh-CN" sz="2000" b="0" i="1" smtClean="0">
                                  <a:solidFill>
                                    <a:srgbClr val="FF0000"/>
                                  </a:solidFill>
                                  <a:latin typeface="Cambria Math" panose="02040503050406030204" pitchFamily="18" charset="0"/>
                                  <a:ea typeface="Arial"/>
                                  <a:cs typeface="Arial" panose="020B0604020202020204" pitchFamily="34" charset="0"/>
                                  <a:sym typeface="Arial"/>
                                </a:rPr>
                                <m:t>0</m:t>
                              </m:r>
                            </m:sub>
                          </m:sSub>
                        </m:sub>
                      </m:sSub>
                      <m:r>
                        <a:rPr lang="en-US" altLang="zh-CN" sz="2000" b="0" i="1" smtClean="0">
                          <a:solidFill>
                            <a:srgbClr val="FF0000"/>
                          </a:solidFill>
                          <a:latin typeface="Cambria Math" panose="02040503050406030204" pitchFamily="18" charset="0"/>
                          <a:ea typeface="Arial"/>
                          <a:cs typeface="Arial" panose="020B0604020202020204" pitchFamily="34" charset="0"/>
                          <a:sym typeface="Arial"/>
                        </a:rPr>
                        <m:t>𝑉</m:t>
                      </m:r>
                      <m:r>
                        <a:rPr lang="en-US" altLang="zh-CN" sz="2000" b="0" i="1" smtClean="0">
                          <a:solidFill>
                            <a:srgbClr val="FF0000"/>
                          </a:solidFill>
                          <a:latin typeface="Cambria Math" panose="02040503050406030204" pitchFamily="18" charset="0"/>
                          <a:ea typeface="Arial"/>
                          <a:cs typeface="Arial" panose="020B0604020202020204" pitchFamily="34" charset="0"/>
                          <a:sym typeface="Arial"/>
                        </a:rPr>
                        <m:t>(</m:t>
                      </m:r>
                      <m:r>
                        <a:rPr lang="en-US" altLang="zh-CN" sz="2000" b="0" i="1" smtClean="0">
                          <a:solidFill>
                            <a:srgbClr val="FF0000"/>
                          </a:solidFill>
                          <a:latin typeface="Cambria Math" panose="02040503050406030204" pitchFamily="18" charset="0"/>
                          <a:ea typeface="Arial"/>
                          <a:cs typeface="Arial" panose="020B0604020202020204" pitchFamily="34" charset="0"/>
                          <a:sym typeface="Arial"/>
                        </a:rPr>
                        <m:t>𝑠</m:t>
                      </m:r>
                      <m:r>
                        <a:rPr lang="en-US" altLang="zh-CN" sz="2000" b="0" i="1" smtClean="0">
                          <a:solidFill>
                            <a:srgbClr val="FF0000"/>
                          </a:solidFill>
                          <a:latin typeface="Cambria Math" panose="02040503050406030204" pitchFamily="18" charset="0"/>
                          <a:ea typeface="Arial"/>
                          <a:cs typeface="Arial" panose="020B0604020202020204" pitchFamily="34" charset="0"/>
                          <a:sym typeface="Arial"/>
                        </a:rPr>
                        <m:t>)</m:t>
                      </m:r>
                    </m:oMath>
                  </m:oMathPara>
                </a14:m>
                <a:endParaRPr lang="en-US" sz="2000" dirty="0">
                  <a:solidFill>
                    <a:srgbClr val="FF0000"/>
                  </a:solidFill>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b="1" dirty="0">
                  <a:solidFill>
                    <a:srgbClr val="E84B36"/>
                  </a:solidFill>
                  <a:latin typeface="Arial" panose="020B0604020202020204" pitchFamily="34" charset="0"/>
                  <a:ea typeface="Arial"/>
                  <a:cs typeface="Arial" panose="020B0604020202020204" pitchFamily="34" charset="0"/>
                  <a:sym typeface="Arial"/>
                </a:endParaRPr>
              </a:p>
              <a:p>
                <a:endParaRPr lang="en-US" sz="2400" b="1" dirty="0">
                  <a:solidFill>
                    <a:srgbClr val="E84B36"/>
                  </a:solidFill>
                  <a:latin typeface="Arial" panose="020B0604020202020204" pitchFamily="34" charset="0"/>
                  <a:ea typeface="Arial"/>
                  <a:cs typeface="Arial" panose="020B0604020202020204" pitchFamily="34" charset="0"/>
                  <a:sym typeface="Arial"/>
                </a:endParaRPr>
              </a:p>
              <a:p>
                <a:pPr marL="0" indent="0">
                  <a:buNone/>
                </a:pPr>
                <a:endParaRPr lang="en-US" sz="2400" b="1" dirty="0">
                  <a:solidFill>
                    <a:srgbClr val="E84B36"/>
                  </a:solidFill>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cs typeface="Arial" panose="020B0604020202020204" pitchFamily="34" charset="0"/>
                  <a:sym typeface="Arial"/>
                </a:endParaRPr>
              </a:p>
              <a:p>
                <a:pPr marL="0" lvl="0" indent="0" algn="l" rtl="0">
                  <a:lnSpc>
                    <a:spcPct val="100000"/>
                  </a:lnSpc>
                  <a:spcBef>
                    <a:spcPts val="0"/>
                  </a:spcBef>
                  <a:spcAft>
                    <a:spcPts val="0"/>
                  </a:spcAft>
                  <a:buSzPts val="2000"/>
                  <a:buNone/>
                </a:pPr>
                <a:endParaRPr lang="en-US" sz="1800" dirty="0">
                  <a:solidFill>
                    <a:schemeClr val="dk1"/>
                  </a:solidFill>
                  <a:latin typeface="Arial"/>
                  <a:ea typeface="Arial"/>
                  <a:cs typeface="Arial"/>
                  <a:sym typeface="Arial"/>
                </a:endParaRPr>
              </a:p>
            </p:txBody>
          </p:sp>
        </mc:Choice>
        <mc:Fallback>
          <p:sp>
            <p:nvSpPr>
              <p:cNvPr id="639" name="Google Shape;639;gfa0f5b21c0_0_160"/>
              <p:cNvSpPr txBox="1">
                <a:spLocks noGrp="1" noRot="1" noChangeAspect="1" noMove="1" noResize="1" noEditPoints="1" noAdjustHandles="1" noChangeArrowheads="1" noChangeShapeType="1" noTextEdit="1"/>
              </p:cNvSpPr>
              <p:nvPr>
                <p:ph type="body" idx="1"/>
              </p:nvPr>
            </p:nvSpPr>
            <p:spPr>
              <a:xfrm>
                <a:off x="376809" y="1334279"/>
                <a:ext cx="11177400" cy="4821000"/>
              </a:xfrm>
              <a:prstGeom prst="rect">
                <a:avLst/>
              </a:prstGeom>
              <a:blipFill>
                <a:blip r:embed="rId3"/>
                <a:stretch>
                  <a:fillRect l="-873" r="-709"/>
                </a:stretch>
              </a:blipFill>
              <a:ln>
                <a:noFill/>
              </a:ln>
            </p:spPr>
            <p:txBody>
              <a:bodyPr/>
              <a:lstStyle/>
              <a:p>
                <a:r>
                  <a:rPr lang="zh-CN" altLang="en-US">
                    <a:noFill/>
                  </a:rPr>
                  <a:t> </a:t>
                </a:r>
              </a:p>
            </p:txBody>
          </p:sp>
        </mc:Fallback>
      </mc:AlternateContent>
      <p:sp>
        <p:nvSpPr>
          <p:cNvPr id="640" name="Google Shape;640;gfa0f5b21c0_0_160"/>
          <p:cNvSpPr/>
          <p:nvPr/>
        </p:nvSpPr>
        <p:spPr>
          <a:xfrm rot="10800000" flipH="1">
            <a:off x="0" y="6437100"/>
            <a:ext cx="12192000" cy="420900"/>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641" name="Google Shape;641;gfa0f5b21c0_0_160"/>
          <p:cNvSpPr txBox="1"/>
          <p:nvPr/>
        </p:nvSpPr>
        <p:spPr>
          <a:xfrm>
            <a:off x="376807" y="6524381"/>
            <a:ext cx="79914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Department of Computer Science</a:t>
            </a:r>
            <a:endParaRPr sz="900" b="0" i="0" u="none" strike="noStrike" cap="none">
              <a:solidFill>
                <a:schemeClr val="lt1"/>
              </a:solidFill>
              <a:latin typeface="Arial"/>
              <a:ea typeface="Arial"/>
              <a:cs typeface="Arial"/>
              <a:sym typeface="Arial"/>
            </a:endParaRPr>
          </a:p>
        </p:txBody>
      </p:sp>
      <p:sp>
        <p:nvSpPr>
          <p:cNvPr id="642" name="Google Shape;642;gfa0f5b21c0_0_160"/>
          <p:cNvSpPr txBox="1"/>
          <p:nvPr/>
        </p:nvSpPr>
        <p:spPr>
          <a:xfrm>
            <a:off x="9335597" y="6524381"/>
            <a:ext cx="24735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GRAINGER COLLEGE OF ENGINEERING</a:t>
            </a:r>
            <a:endParaRPr sz="900" b="0" i="0" u="none" strike="noStrike" cap="none">
              <a:solidFill>
                <a:schemeClr val="lt1"/>
              </a:solidFill>
              <a:latin typeface="Arial"/>
              <a:ea typeface="Arial"/>
              <a:cs typeface="Arial"/>
              <a:sym typeface="Arial"/>
            </a:endParaRPr>
          </a:p>
        </p:txBody>
      </p:sp>
      <p:sp>
        <p:nvSpPr>
          <p:cNvPr id="643" name="Google Shape;643;gfa0f5b21c0_0_160"/>
          <p:cNvSpPr/>
          <p:nvPr/>
        </p:nvSpPr>
        <p:spPr>
          <a:xfrm rot="10800000" flipH="1">
            <a:off x="0" y="20"/>
            <a:ext cx="12192000" cy="86820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644" name="Google Shape;644;gfa0f5b21c0_0_160" descr="A close up of a logo&#10;&#10;Description automatically generated"/>
          <p:cNvPicPr preferRelativeResize="0"/>
          <p:nvPr/>
        </p:nvPicPr>
        <p:blipFill rotWithShape="1">
          <a:blip r:embed="rId4">
            <a:alphaModFix/>
          </a:blip>
          <a:srcRect/>
          <a:stretch/>
        </p:blipFill>
        <p:spPr>
          <a:xfrm>
            <a:off x="11554210" y="228014"/>
            <a:ext cx="277906" cy="401420"/>
          </a:xfrm>
          <a:prstGeom prst="rect">
            <a:avLst/>
          </a:prstGeom>
          <a:noFill/>
          <a:ln>
            <a:noFill/>
          </a:ln>
        </p:spPr>
      </p:pic>
      <p:sp>
        <p:nvSpPr>
          <p:cNvPr id="645" name="Google Shape;645;gfa0f5b21c0_0_160"/>
          <p:cNvSpPr txBox="1"/>
          <p:nvPr/>
        </p:nvSpPr>
        <p:spPr>
          <a:xfrm>
            <a:off x="376807" y="171094"/>
            <a:ext cx="1091010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altLang="zh-CN" sz="3200" b="0" i="0" u="none" strike="noStrike" cap="none" dirty="0">
                <a:solidFill>
                  <a:schemeClr val="lt1"/>
                </a:solidFill>
                <a:latin typeface="Arial" panose="020B0604020202020204" pitchFamily="34" charset="0"/>
                <a:ea typeface="Arial"/>
                <a:cs typeface="Arial" panose="020B0604020202020204" pitchFamily="34" charset="0"/>
                <a:sym typeface="Arial"/>
              </a:rPr>
              <a:t>Distribution Correction Estimation (</a:t>
            </a:r>
            <a:r>
              <a:rPr lang="en-US" altLang="zh-CN" sz="3200" b="0" i="0" u="none" strike="noStrike" cap="none" dirty="0" err="1">
                <a:solidFill>
                  <a:schemeClr val="lt1"/>
                </a:solidFill>
                <a:latin typeface="Arial" panose="020B0604020202020204" pitchFamily="34" charset="0"/>
                <a:ea typeface="Arial"/>
                <a:cs typeface="Arial" panose="020B0604020202020204" pitchFamily="34" charset="0"/>
                <a:sym typeface="Arial"/>
              </a:rPr>
              <a:t>ValueDICE</a:t>
            </a:r>
            <a:r>
              <a:rPr lang="en-US" altLang="zh-CN" sz="3200" b="0" i="0" u="none" strike="noStrike" cap="none" dirty="0">
                <a:solidFill>
                  <a:schemeClr val="lt1"/>
                </a:solidFill>
                <a:latin typeface="Arial" panose="020B0604020202020204" pitchFamily="34" charset="0"/>
                <a:ea typeface="Arial"/>
                <a:cs typeface="Arial" panose="020B0604020202020204" pitchFamily="34" charset="0"/>
                <a:sym typeface="Arial"/>
              </a:rPr>
              <a:t>)</a:t>
            </a:r>
          </a:p>
        </p:txBody>
      </p:sp>
      <p:sp>
        <p:nvSpPr>
          <p:cNvPr id="2" name="灯片编号占位符 1">
            <a:extLst>
              <a:ext uri="{FF2B5EF4-FFF2-40B4-BE49-F238E27FC236}">
                <a16:creationId xmlns:a16="http://schemas.microsoft.com/office/drawing/2014/main" id="{6AACC437-988B-5252-1357-E5CA871CED2E}"/>
              </a:ext>
            </a:extLst>
          </p:cNvPr>
          <p:cNvSpPr>
            <a:spLocks noGrp="1"/>
          </p:cNvSpPr>
          <p:nvPr>
            <p:ph type="sldNum" sz="quarter" idx="12"/>
          </p:nvPr>
        </p:nvSpPr>
        <p:spPr/>
        <p:txBody>
          <a:bodyPr/>
          <a:lstStyle/>
          <a:p>
            <a:fld id="{B59DCA96-FD56-4E12-9EA9-51269A4F707E}" type="slidenum">
              <a:rPr lang="zh-CN" altLang="en-US" smtClean="0">
                <a:solidFill>
                  <a:schemeClr val="tx1"/>
                </a:solidFill>
              </a:rPr>
              <a:t>14</a:t>
            </a:fld>
            <a:endParaRPr lang="zh-CN" altLang="en-US">
              <a:solidFill>
                <a:schemeClr val="tx1"/>
              </a:solidFill>
            </a:endParaRPr>
          </a:p>
        </p:txBody>
      </p:sp>
      <p:sp>
        <p:nvSpPr>
          <p:cNvPr id="3" name="文本框 2">
            <a:extLst>
              <a:ext uri="{FF2B5EF4-FFF2-40B4-BE49-F238E27FC236}">
                <a16:creationId xmlns:a16="http://schemas.microsoft.com/office/drawing/2014/main" id="{95388FAC-AD65-7492-3EBF-CAEF60523DC7}"/>
              </a:ext>
            </a:extLst>
          </p:cNvPr>
          <p:cNvSpPr txBox="1"/>
          <p:nvPr/>
        </p:nvSpPr>
        <p:spPr>
          <a:xfrm>
            <a:off x="0" y="6180787"/>
            <a:ext cx="6039282" cy="276999"/>
          </a:xfrm>
          <a:prstGeom prst="rect">
            <a:avLst/>
          </a:prstGeom>
          <a:noFill/>
        </p:spPr>
        <p:txBody>
          <a:bodyPr wrap="none" rtlCol="0">
            <a:spAutoFit/>
          </a:bodyPr>
          <a:lstStyle/>
          <a:p>
            <a:pPr algn="l"/>
            <a:r>
              <a:rPr lang="en-US" altLang="zh-CN" sz="1200" i="0" dirty="0">
                <a:solidFill>
                  <a:schemeClr val="bg1">
                    <a:lumMod val="50000"/>
                  </a:schemeClr>
                </a:solidFill>
                <a:effectLst/>
                <a:latin typeface="Arial" panose="020B0604020202020204" pitchFamily="34" charset="0"/>
                <a:cs typeface="Arial" panose="020B0604020202020204" pitchFamily="34" charset="0"/>
              </a:rPr>
              <a:t>I. </a:t>
            </a:r>
            <a:r>
              <a:rPr lang="en-US" altLang="zh-CN" sz="1200" i="0" dirty="0" err="1">
                <a:solidFill>
                  <a:schemeClr val="bg1">
                    <a:lumMod val="50000"/>
                  </a:schemeClr>
                </a:solidFill>
                <a:effectLst/>
                <a:latin typeface="Arial" panose="020B0604020202020204" pitchFamily="34" charset="0"/>
                <a:cs typeface="Arial" panose="020B0604020202020204" pitchFamily="34" charset="0"/>
              </a:rPr>
              <a:t>Kostrikov</a:t>
            </a:r>
            <a:r>
              <a:rPr lang="en-US" altLang="zh-CN" sz="1200" i="0" dirty="0">
                <a:solidFill>
                  <a:schemeClr val="bg1">
                    <a:lumMod val="50000"/>
                  </a:schemeClr>
                </a:solidFill>
                <a:effectLst/>
                <a:latin typeface="Arial" panose="020B0604020202020204" pitchFamily="34" charset="0"/>
                <a:cs typeface="Arial" panose="020B0604020202020204" pitchFamily="34" charset="0"/>
              </a:rPr>
              <a:t> et al. Imitation Learning via Off-Policy Distribution Matching. In ICLR, 2020.</a:t>
            </a:r>
          </a:p>
        </p:txBody>
      </p:sp>
    </p:spTree>
    <p:extLst>
      <p:ext uri="{BB962C8B-B14F-4D97-AF65-F5344CB8AC3E}">
        <p14:creationId xmlns:p14="http://schemas.microsoft.com/office/powerpoint/2010/main" val="3598937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3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39" name="Google Shape;639;gfa0f5b21c0_0_160"/>
              <p:cNvSpPr txBox="1">
                <a:spLocks noGrp="1"/>
              </p:cNvSpPr>
              <p:nvPr>
                <p:ph type="body" idx="1"/>
              </p:nvPr>
            </p:nvSpPr>
            <p:spPr>
              <a:xfrm>
                <a:off x="376809" y="1334279"/>
                <a:ext cx="11177400" cy="4821000"/>
              </a:xfrm>
              <a:prstGeom prst="rect">
                <a:avLst/>
              </a:prstGeom>
              <a:noFill/>
              <a:ln>
                <a:noFill/>
              </a:ln>
            </p:spPr>
            <p:txBody>
              <a:bodyPr spcFirstLastPara="1" wrap="square" lIns="91425" tIns="45700" rIns="91425" bIns="45700" anchor="t" anchorCtr="0">
                <a:noAutofit/>
              </a:bodyPr>
              <a:lstStyle/>
              <a:p>
                <a:r>
                  <a:rPr lang="en-US" sz="2400" dirty="0">
                    <a:latin typeface="Arial" panose="020B0604020202020204" pitchFamily="34" charset="0"/>
                    <a:ea typeface="Arial"/>
                    <a:cs typeface="Arial" panose="020B0604020202020204" pitchFamily="34" charset="0"/>
                    <a:sym typeface="Arial"/>
                  </a:rPr>
                  <a:t>What if we have fixed, known </a:t>
                </a:r>
                <a14:m>
                  <m:oMath xmlns:m="http://schemas.openxmlformats.org/officeDocument/2006/math">
                    <m:r>
                      <a:rPr lang="en-US" sz="2400" b="0" i="1" smtClean="0">
                        <a:latin typeface="Cambria Math" panose="02040503050406030204" pitchFamily="18" charset="0"/>
                        <a:ea typeface="Arial"/>
                        <a:cs typeface="Arial" panose="020B0604020202020204" pitchFamily="34" charset="0"/>
                        <a:sym typeface="Arial"/>
                      </a:rPr>
                      <m:t>𝜋</m:t>
                    </m:r>
                  </m:oMath>
                </a14:m>
                <a:r>
                  <a:rPr lang="en-US" sz="2400" dirty="0">
                    <a:latin typeface="Arial" panose="020B0604020202020204" pitchFamily="34" charset="0"/>
                    <a:ea typeface="Arial"/>
                    <a:cs typeface="Arial" panose="020B0604020202020204" pitchFamily="34" charset="0"/>
                    <a:sym typeface="Arial"/>
                  </a:rPr>
                  <a:t> to evaluate </a:t>
                </a:r>
                <a:r>
                  <a:rPr lang="en-US" sz="2400" b="1" dirty="0">
                    <a:latin typeface="Arial" panose="020B0604020202020204" pitchFamily="34" charset="0"/>
                    <a:ea typeface="Arial"/>
                    <a:cs typeface="Arial" panose="020B0604020202020204" pitchFamily="34" charset="0"/>
                    <a:sym typeface="Arial"/>
                  </a:rPr>
                  <a:t>off-policy</a:t>
                </a:r>
                <a:r>
                  <a:rPr lang="en-US" sz="2400" dirty="0">
                    <a:latin typeface="Arial" panose="020B0604020202020204" pitchFamily="34" charset="0"/>
                    <a:ea typeface="Arial"/>
                    <a:cs typeface="Arial" panose="020B0604020202020204" pitchFamily="34" charset="0"/>
                    <a:sym typeface="Arial"/>
                  </a:rPr>
                  <a:t> </a:t>
                </a:r>
                <a:r>
                  <a:rPr lang="en-US" sz="2400" b="1" dirty="0">
                    <a:latin typeface="Arial" panose="020B0604020202020204" pitchFamily="34" charset="0"/>
                    <a:ea typeface="Arial"/>
                    <a:cs typeface="Arial" panose="020B0604020202020204" pitchFamily="34" charset="0"/>
                    <a:sym typeface="Arial"/>
                  </a:rPr>
                  <a:t>&amp; offline </a:t>
                </a:r>
                <a:r>
                  <a:rPr lang="en-US" sz="2400" dirty="0">
                    <a:latin typeface="Arial" panose="020B0604020202020204" pitchFamily="34" charset="0"/>
                    <a:ea typeface="Arial"/>
                    <a:cs typeface="Arial" panose="020B0604020202020204" pitchFamily="34" charset="0"/>
                    <a:sym typeface="Arial"/>
                  </a:rPr>
                  <a:t>using </a:t>
                </a:r>
                <a14:m>
                  <m:oMath xmlns:m="http://schemas.openxmlformats.org/officeDocument/2006/math">
                    <m:r>
                      <a:rPr lang="en-US" sz="2400" b="0" i="1" smtClean="0">
                        <a:latin typeface="Cambria Math" panose="02040503050406030204" pitchFamily="18" charset="0"/>
                        <a:ea typeface="Arial"/>
                        <a:cs typeface="Arial" panose="020B0604020202020204" pitchFamily="34" charset="0"/>
                        <a:sym typeface="Arial"/>
                      </a:rPr>
                      <m:t>𝐸</m:t>
                    </m:r>
                  </m:oMath>
                </a14:m>
                <a:r>
                  <a:rPr lang="en-US" sz="2400" dirty="0">
                    <a:latin typeface="Arial" panose="020B0604020202020204" pitchFamily="34" charset="0"/>
                    <a:ea typeface="Arial"/>
                    <a:cs typeface="Arial" panose="020B0604020202020204" pitchFamily="34" charset="0"/>
                    <a:sym typeface="Arial"/>
                  </a:rPr>
                  <a:t>?</a:t>
                </a:r>
              </a:p>
              <a:p>
                <a:pPr lvl="1"/>
                <a:r>
                  <a:rPr lang="en-US" sz="1800" dirty="0">
                    <a:latin typeface="Arial" panose="020B0604020202020204" pitchFamily="34" charset="0"/>
                    <a:ea typeface="Arial"/>
                    <a:cs typeface="Arial" panose="020B0604020202020204" pitchFamily="34" charset="0"/>
                    <a:sym typeface="Arial"/>
                  </a:rPr>
                  <a:t>Per-step importance sampling has exponentially accumulated error!</a:t>
                </a:r>
              </a:p>
              <a:p>
                <a:r>
                  <a:rPr lang="en-US" sz="2400" dirty="0">
                    <a:latin typeface="Arial" panose="020B0604020202020204" pitchFamily="34" charset="0"/>
                    <a:ea typeface="Arial"/>
                    <a:cs typeface="Arial" panose="020B0604020202020204" pitchFamily="34" charset="0"/>
                    <a:sym typeface="Arial"/>
                  </a:rPr>
                  <a:t>We directly optimize</a:t>
                </a:r>
              </a:p>
              <a:p>
                <a:pPr marL="0" indent="0">
                  <a:buNone/>
                </a:pPr>
                <a14:m>
                  <m:oMathPara xmlns:m="http://schemas.openxmlformats.org/officeDocument/2006/math">
                    <m:oMathParaPr>
                      <m:jc m:val="centerGroup"/>
                    </m:oMathParaPr>
                    <m:oMath xmlns:m="http://schemas.openxmlformats.org/officeDocument/2006/math">
                      <m:func>
                        <m:funcPr>
                          <m:ctrlPr>
                            <a:rPr lang="en-US" altLang="zh-CN" sz="2000" i="1">
                              <a:latin typeface="Cambria Math" panose="02040503050406030204" pitchFamily="18" charset="0"/>
                              <a:ea typeface="Arial"/>
                              <a:cs typeface="Arial" panose="020B0604020202020204" pitchFamily="34" charset="0"/>
                              <a:sym typeface="Arial"/>
                            </a:rPr>
                          </m:ctrlPr>
                        </m:funcPr>
                        <m:fName>
                          <m:limLow>
                            <m:limLowPr>
                              <m:ctrlPr>
                                <a:rPr lang="en-US" altLang="zh-CN" sz="2000" i="1">
                                  <a:latin typeface="Cambria Math" panose="02040503050406030204" pitchFamily="18" charset="0"/>
                                  <a:ea typeface="Arial"/>
                                  <a:cs typeface="Arial" panose="020B0604020202020204" pitchFamily="34" charset="0"/>
                                  <a:sym typeface="Arial"/>
                                </a:rPr>
                              </m:ctrlPr>
                            </m:limLowPr>
                            <m:e>
                              <m:r>
                                <m:rPr>
                                  <m:sty m:val="p"/>
                                </m:rPr>
                                <a:rPr lang="en-US" altLang="zh-CN" sz="2000">
                                  <a:latin typeface="Cambria Math" panose="02040503050406030204" pitchFamily="18" charset="0"/>
                                  <a:ea typeface="Arial"/>
                                  <a:cs typeface="Arial" panose="020B0604020202020204" pitchFamily="34" charset="0"/>
                                  <a:sym typeface="Arial"/>
                                </a:rPr>
                                <m:t>max</m:t>
                              </m:r>
                            </m:e>
                            <m:lim>
                              <m:r>
                                <a:rPr lang="en-US" altLang="zh-CN" sz="2000" i="1">
                                  <a:latin typeface="Cambria Math" panose="02040503050406030204" pitchFamily="18" charset="0"/>
                                  <a:ea typeface="Arial"/>
                                  <a:cs typeface="Arial" panose="020B0604020202020204" pitchFamily="34" charset="0"/>
                                  <a:sym typeface="Arial"/>
                                </a:rPr>
                                <m:t>𝑉</m:t>
                              </m:r>
                            </m:lim>
                          </m:limLow>
                        </m:fName>
                        <m:e>
                          <m:sSub>
                            <m:sSubPr>
                              <m:ctrlPr>
                                <a:rPr lang="en-US" altLang="zh-CN" sz="2000" i="1">
                                  <a:latin typeface="Cambria Math" panose="02040503050406030204" pitchFamily="18" charset="0"/>
                                  <a:ea typeface="Arial"/>
                                  <a:cs typeface="Arial" panose="020B0604020202020204" pitchFamily="34" charset="0"/>
                                  <a:sym typeface="Arial"/>
                                </a:rPr>
                              </m:ctrlPr>
                            </m:sSubPr>
                            <m:e>
                              <m:r>
                                <a:rPr lang="en-US" altLang="zh-CN" sz="2000" i="1">
                                  <a:latin typeface="Cambria Math" panose="02040503050406030204" pitchFamily="18" charset="0"/>
                                  <a:ea typeface="Arial"/>
                                  <a:cs typeface="Arial" panose="020B0604020202020204" pitchFamily="34" charset="0"/>
                                  <a:sym typeface="Arial"/>
                                </a:rPr>
                                <m:t>𝐸</m:t>
                              </m:r>
                            </m:e>
                            <m:sub>
                              <m:d>
                                <m:dPr>
                                  <m:ctrlPr>
                                    <a:rPr lang="en-US" altLang="zh-CN" sz="2000" i="1">
                                      <a:latin typeface="Cambria Math" panose="02040503050406030204" pitchFamily="18" charset="0"/>
                                      <a:ea typeface="Arial"/>
                                      <a:cs typeface="Arial" panose="020B0604020202020204" pitchFamily="34" charset="0"/>
                                      <a:sym typeface="Arial"/>
                                    </a:rPr>
                                  </m:ctrlPr>
                                </m:dPr>
                                <m:e>
                                  <m:r>
                                    <a:rPr lang="en-US" altLang="zh-CN" sz="2000" i="1">
                                      <a:latin typeface="Cambria Math" panose="02040503050406030204" pitchFamily="18" charset="0"/>
                                      <a:ea typeface="Arial"/>
                                      <a:cs typeface="Arial" panose="020B0604020202020204" pitchFamily="34" charset="0"/>
                                      <a:sym typeface="Arial"/>
                                    </a:rPr>
                                    <m:t>𝑠</m:t>
                                  </m:r>
                                  <m:r>
                                    <a:rPr lang="en-US" altLang="zh-CN" sz="2000" i="1">
                                      <a:latin typeface="Cambria Math" panose="02040503050406030204" pitchFamily="18" charset="0"/>
                                      <a:ea typeface="Arial"/>
                                      <a:cs typeface="Arial" panose="020B0604020202020204" pitchFamily="34" charset="0"/>
                                      <a:sym typeface="Arial"/>
                                    </a:rPr>
                                    <m:t>,</m:t>
                                  </m:r>
                                  <m:r>
                                    <a:rPr lang="en-US" altLang="zh-CN" sz="2000" i="1">
                                      <a:latin typeface="Cambria Math" panose="02040503050406030204" pitchFamily="18" charset="0"/>
                                      <a:ea typeface="Arial"/>
                                      <a:cs typeface="Arial" panose="020B0604020202020204" pitchFamily="34" charset="0"/>
                                      <a:sym typeface="Arial"/>
                                    </a:rPr>
                                    <m:t>𝑎</m:t>
                                  </m:r>
                                </m:e>
                              </m:d>
                              <m:r>
                                <a:rPr lang="en-US" altLang="zh-CN" sz="2000" i="1">
                                  <a:latin typeface="Cambria Math" panose="02040503050406030204" pitchFamily="18" charset="0"/>
                                  <a:ea typeface="Arial"/>
                                  <a:cs typeface="Arial" panose="020B0604020202020204" pitchFamily="34" charset="0"/>
                                  <a:sym typeface="Arial"/>
                                </a:rPr>
                                <m:t>∼</m:t>
                              </m:r>
                              <m:r>
                                <a:rPr lang="en-US" altLang="zh-CN" sz="2000" i="1">
                                  <a:latin typeface="Cambria Math" panose="02040503050406030204" pitchFamily="18" charset="0"/>
                                  <a:ea typeface="Arial"/>
                                  <a:cs typeface="Arial" panose="020B0604020202020204" pitchFamily="34" charset="0"/>
                                  <a:sym typeface="Arial"/>
                                </a:rPr>
                                <m:t>𝐸</m:t>
                              </m:r>
                            </m:sub>
                          </m:sSub>
                        </m:e>
                      </m:func>
                      <m:func>
                        <m:funcPr>
                          <m:ctrlPr>
                            <a:rPr lang="en-US" altLang="zh-CN" sz="2000" i="1">
                              <a:latin typeface="Cambria Math" panose="02040503050406030204" pitchFamily="18" charset="0"/>
                              <a:ea typeface="Arial"/>
                              <a:cs typeface="Arial" panose="020B0604020202020204" pitchFamily="34" charset="0"/>
                              <a:sym typeface="Arial"/>
                            </a:rPr>
                          </m:ctrlPr>
                        </m:funcPr>
                        <m:fName>
                          <m:r>
                            <m:rPr>
                              <m:sty m:val="p"/>
                            </m:rPr>
                            <a:rPr lang="en-US" altLang="zh-CN" sz="2000">
                              <a:latin typeface="Cambria Math" panose="02040503050406030204" pitchFamily="18" charset="0"/>
                              <a:ea typeface="Arial"/>
                              <a:cs typeface="Arial" panose="020B0604020202020204" pitchFamily="34" charset="0"/>
                              <a:sym typeface="Arial"/>
                            </a:rPr>
                            <m:t>exp</m:t>
                          </m:r>
                        </m:fName>
                        <m:e>
                          <m:d>
                            <m:dPr>
                              <m:ctrlPr>
                                <a:rPr lang="en-US" altLang="zh-CN" sz="2000" i="1">
                                  <a:latin typeface="Cambria Math" panose="02040503050406030204" pitchFamily="18" charset="0"/>
                                  <a:ea typeface="Arial"/>
                                  <a:cs typeface="Arial" panose="020B0604020202020204" pitchFamily="34" charset="0"/>
                                  <a:sym typeface="Arial"/>
                                </a:rPr>
                              </m:ctrlPr>
                            </m:dPr>
                            <m:e>
                              <m:r>
                                <a:rPr lang="en-US" altLang="zh-CN" sz="2000" i="1">
                                  <a:latin typeface="Cambria Math" panose="02040503050406030204" pitchFamily="18" charset="0"/>
                                  <a:ea typeface="Arial"/>
                                  <a:cs typeface="Arial" panose="020B0604020202020204" pitchFamily="34" charset="0"/>
                                  <a:sym typeface="Arial"/>
                                </a:rPr>
                                <m:t>𝐵</m:t>
                              </m:r>
                              <m:d>
                                <m:dPr>
                                  <m:ctrlPr>
                                    <a:rPr lang="en-US" altLang="zh-CN" sz="2000" i="1">
                                      <a:latin typeface="Cambria Math" panose="02040503050406030204" pitchFamily="18" charset="0"/>
                                      <a:ea typeface="Arial"/>
                                      <a:cs typeface="Arial" panose="020B0604020202020204" pitchFamily="34" charset="0"/>
                                      <a:sym typeface="Arial"/>
                                    </a:rPr>
                                  </m:ctrlPr>
                                </m:dPr>
                                <m:e>
                                  <m:r>
                                    <a:rPr lang="en-US" altLang="zh-CN" sz="2000" i="1">
                                      <a:latin typeface="Cambria Math" panose="02040503050406030204" pitchFamily="18" charset="0"/>
                                      <a:ea typeface="Arial"/>
                                      <a:cs typeface="Arial" panose="020B0604020202020204" pitchFamily="34" charset="0"/>
                                      <a:sym typeface="Arial"/>
                                    </a:rPr>
                                    <m:t>𝑠</m:t>
                                  </m:r>
                                  <m:r>
                                    <a:rPr lang="en-US" altLang="zh-CN" sz="2000" b="0" i="1" smtClean="0">
                                      <a:latin typeface="Cambria Math" panose="02040503050406030204" pitchFamily="18" charset="0"/>
                                      <a:ea typeface="Arial"/>
                                      <a:cs typeface="Arial" panose="020B0604020202020204" pitchFamily="34" charset="0"/>
                                      <a:sym typeface="Arial"/>
                                    </a:rPr>
                                    <m:t>,</m:t>
                                  </m:r>
                                  <m:r>
                                    <a:rPr lang="en-US" altLang="zh-CN" sz="2000" b="0" i="1" smtClean="0">
                                      <a:latin typeface="Cambria Math" panose="02040503050406030204" pitchFamily="18" charset="0"/>
                                      <a:ea typeface="Arial"/>
                                      <a:cs typeface="Arial" panose="020B0604020202020204" pitchFamily="34" charset="0"/>
                                      <a:sym typeface="Arial"/>
                                    </a:rPr>
                                    <m:t>𝑎</m:t>
                                  </m:r>
                                </m:e>
                              </m:d>
                              <m:r>
                                <a:rPr lang="en-US" altLang="zh-CN" sz="2000" i="1">
                                  <a:latin typeface="Cambria Math" panose="02040503050406030204" pitchFamily="18" charset="0"/>
                                  <a:ea typeface="Arial"/>
                                  <a:cs typeface="Arial" panose="020B0604020202020204" pitchFamily="34" charset="0"/>
                                  <a:sym typeface="Arial"/>
                                </a:rPr>
                                <m:t>−1</m:t>
                              </m:r>
                            </m:e>
                          </m:d>
                        </m:e>
                      </m:func>
                      <m:r>
                        <a:rPr lang="en-US" altLang="zh-CN" sz="2000" i="1">
                          <a:latin typeface="Cambria Math" panose="02040503050406030204" pitchFamily="18" charset="0"/>
                          <a:ea typeface="Arial"/>
                          <a:cs typeface="Arial" panose="020B0604020202020204" pitchFamily="34" charset="0"/>
                          <a:sym typeface="Arial"/>
                        </a:rPr>
                        <m:t>+</m:t>
                      </m:r>
                      <m:d>
                        <m:dPr>
                          <m:ctrlPr>
                            <a:rPr lang="en-US" altLang="zh-CN" sz="2000" i="1">
                              <a:solidFill>
                                <a:srgbClr val="FF0000"/>
                              </a:solidFill>
                              <a:latin typeface="Cambria Math" panose="02040503050406030204" pitchFamily="18" charset="0"/>
                              <a:ea typeface="Arial"/>
                              <a:cs typeface="Arial" panose="020B0604020202020204" pitchFamily="34" charset="0"/>
                              <a:sym typeface="Arial"/>
                            </a:rPr>
                          </m:ctrlPr>
                        </m:dPr>
                        <m:e>
                          <m:r>
                            <a:rPr lang="en-US" altLang="zh-CN" sz="2000" i="1">
                              <a:solidFill>
                                <a:srgbClr val="FF0000"/>
                              </a:solidFill>
                              <a:latin typeface="Cambria Math" panose="02040503050406030204" pitchFamily="18" charset="0"/>
                              <a:ea typeface="Arial"/>
                              <a:cs typeface="Arial" panose="020B0604020202020204" pitchFamily="34" charset="0"/>
                              <a:sym typeface="Arial"/>
                            </a:rPr>
                            <m:t>1−</m:t>
                          </m:r>
                          <m:r>
                            <a:rPr lang="en-US" altLang="zh-CN" sz="2000" i="1">
                              <a:solidFill>
                                <a:srgbClr val="FF0000"/>
                              </a:solidFill>
                              <a:latin typeface="Cambria Math" panose="02040503050406030204" pitchFamily="18" charset="0"/>
                              <a:ea typeface="Arial"/>
                              <a:cs typeface="Arial" panose="020B0604020202020204" pitchFamily="34" charset="0"/>
                              <a:sym typeface="Arial"/>
                            </a:rPr>
                            <m:t>𝛾</m:t>
                          </m:r>
                        </m:e>
                      </m:d>
                      <m:sSub>
                        <m:sSubPr>
                          <m:ctrlPr>
                            <a:rPr lang="en-US" altLang="zh-CN" sz="2000" i="1">
                              <a:solidFill>
                                <a:srgbClr val="FF0000"/>
                              </a:solidFill>
                              <a:latin typeface="Cambria Math" panose="02040503050406030204" pitchFamily="18" charset="0"/>
                              <a:ea typeface="Arial"/>
                              <a:cs typeface="Arial" panose="020B0604020202020204" pitchFamily="34" charset="0"/>
                              <a:sym typeface="Arial"/>
                            </a:rPr>
                          </m:ctrlPr>
                        </m:sSubPr>
                        <m:e>
                          <m:r>
                            <a:rPr lang="en-US" altLang="zh-CN" sz="2000" i="1">
                              <a:solidFill>
                                <a:srgbClr val="FF0000"/>
                              </a:solidFill>
                              <a:latin typeface="Cambria Math" panose="02040503050406030204" pitchFamily="18" charset="0"/>
                              <a:ea typeface="Arial"/>
                              <a:cs typeface="Arial" panose="020B0604020202020204" pitchFamily="34" charset="0"/>
                              <a:sym typeface="Arial"/>
                            </a:rPr>
                            <m:t>𝐸</m:t>
                          </m:r>
                        </m:e>
                        <m:sub>
                          <m:r>
                            <a:rPr lang="en-US" altLang="zh-CN" sz="2000" i="1">
                              <a:solidFill>
                                <a:srgbClr val="FF0000"/>
                              </a:solidFill>
                              <a:latin typeface="Cambria Math" panose="02040503050406030204" pitchFamily="18" charset="0"/>
                              <a:ea typeface="Arial"/>
                              <a:cs typeface="Arial" panose="020B0604020202020204" pitchFamily="34" charset="0"/>
                              <a:sym typeface="Arial"/>
                            </a:rPr>
                            <m:t>𝑠</m:t>
                          </m:r>
                          <m:r>
                            <a:rPr lang="en-US" altLang="zh-CN" sz="2000" i="1">
                              <a:solidFill>
                                <a:srgbClr val="FF0000"/>
                              </a:solidFill>
                              <a:latin typeface="Cambria Math" panose="02040503050406030204" pitchFamily="18" charset="0"/>
                              <a:ea typeface="Arial"/>
                              <a:cs typeface="Arial" panose="020B0604020202020204" pitchFamily="34" charset="0"/>
                              <a:sym typeface="Arial"/>
                            </a:rPr>
                            <m:t>∼</m:t>
                          </m:r>
                          <m:sSub>
                            <m:sSubPr>
                              <m:ctrlPr>
                                <a:rPr lang="en-US" altLang="zh-CN" sz="2000" i="1">
                                  <a:solidFill>
                                    <a:srgbClr val="FF0000"/>
                                  </a:solidFill>
                                  <a:latin typeface="Cambria Math" panose="02040503050406030204" pitchFamily="18" charset="0"/>
                                  <a:ea typeface="Arial"/>
                                  <a:cs typeface="Arial" panose="020B0604020202020204" pitchFamily="34" charset="0"/>
                                  <a:sym typeface="Arial"/>
                                </a:rPr>
                              </m:ctrlPr>
                            </m:sSubPr>
                            <m:e>
                              <m:r>
                                <a:rPr lang="en-US" altLang="zh-CN" sz="2000" i="1">
                                  <a:solidFill>
                                    <a:srgbClr val="FF0000"/>
                                  </a:solidFill>
                                  <a:latin typeface="Cambria Math" panose="02040503050406030204" pitchFamily="18" charset="0"/>
                                  <a:ea typeface="Arial"/>
                                  <a:cs typeface="Arial" panose="020B0604020202020204" pitchFamily="34" charset="0"/>
                                  <a:sym typeface="Arial"/>
                                </a:rPr>
                                <m:t>𝑝</m:t>
                              </m:r>
                            </m:e>
                            <m:sub>
                              <m:r>
                                <a:rPr lang="en-US" altLang="zh-CN" sz="2000" i="1">
                                  <a:solidFill>
                                    <a:srgbClr val="FF0000"/>
                                  </a:solidFill>
                                  <a:latin typeface="Cambria Math" panose="02040503050406030204" pitchFamily="18" charset="0"/>
                                  <a:ea typeface="Arial"/>
                                  <a:cs typeface="Arial" panose="020B0604020202020204" pitchFamily="34" charset="0"/>
                                  <a:sym typeface="Arial"/>
                                </a:rPr>
                                <m:t>0</m:t>
                              </m:r>
                            </m:sub>
                          </m:sSub>
                        </m:sub>
                      </m:sSub>
                      <m:r>
                        <a:rPr lang="en-US" altLang="zh-CN" sz="2000" i="1">
                          <a:solidFill>
                            <a:srgbClr val="FF0000"/>
                          </a:solidFill>
                          <a:latin typeface="Cambria Math" panose="02040503050406030204" pitchFamily="18" charset="0"/>
                          <a:ea typeface="Arial"/>
                          <a:cs typeface="Arial" panose="020B0604020202020204" pitchFamily="34" charset="0"/>
                          <a:sym typeface="Arial"/>
                        </a:rPr>
                        <m:t>𝑉</m:t>
                      </m:r>
                      <m:d>
                        <m:dPr>
                          <m:ctrlPr>
                            <a:rPr lang="en-US" altLang="zh-CN" sz="2000" i="1">
                              <a:solidFill>
                                <a:srgbClr val="FF0000"/>
                              </a:solidFill>
                              <a:latin typeface="Cambria Math" panose="02040503050406030204" pitchFamily="18" charset="0"/>
                              <a:ea typeface="Arial"/>
                              <a:cs typeface="Arial" panose="020B0604020202020204" pitchFamily="34" charset="0"/>
                              <a:sym typeface="Arial"/>
                            </a:rPr>
                          </m:ctrlPr>
                        </m:dPr>
                        <m:e>
                          <m:r>
                            <a:rPr lang="en-US" altLang="zh-CN" sz="2000" i="1">
                              <a:solidFill>
                                <a:srgbClr val="FF0000"/>
                              </a:solidFill>
                              <a:latin typeface="Cambria Math" panose="02040503050406030204" pitchFamily="18" charset="0"/>
                              <a:ea typeface="Arial"/>
                              <a:cs typeface="Arial" panose="020B0604020202020204" pitchFamily="34" charset="0"/>
                              <a:sym typeface="Arial"/>
                            </a:rPr>
                            <m:t>𝑠</m:t>
                          </m:r>
                        </m:e>
                      </m:d>
                      <m:r>
                        <a:rPr lang="en-US" altLang="zh-CN" sz="2000" b="0" i="1" smtClean="0">
                          <a:solidFill>
                            <a:srgbClr val="FF0000"/>
                          </a:solidFill>
                          <a:latin typeface="Cambria Math" panose="02040503050406030204" pitchFamily="18" charset="0"/>
                          <a:ea typeface="Arial"/>
                          <a:cs typeface="Arial" panose="020B0604020202020204" pitchFamily="34" charset="0"/>
                          <a:sym typeface="Arial"/>
                        </a:rPr>
                        <m:t>,</m:t>
                      </m:r>
                      <m:r>
                        <a:rPr lang="en-US" altLang="zh-CN" sz="2000" i="1" dirty="0">
                          <a:latin typeface="Cambria Math" panose="02040503050406030204" pitchFamily="18" charset="0"/>
                          <a:ea typeface="Arial"/>
                          <a:cs typeface="Arial" panose="020B0604020202020204" pitchFamily="34" charset="0"/>
                          <a:sym typeface="Arial"/>
                        </a:rPr>
                        <m:t>𝐵</m:t>
                      </m:r>
                      <m:d>
                        <m:dPr>
                          <m:ctrlPr>
                            <a:rPr lang="en-US" altLang="zh-CN" sz="2000" i="1" dirty="0">
                              <a:latin typeface="Cambria Math" panose="02040503050406030204" pitchFamily="18" charset="0"/>
                              <a:ea typeface="Arial"/>
                              <a:cs typeface="Arial" panose="020B0604020202020204" pitchFamily="34" charset="0"/>
                              <a:sym typeface="Arial"/>
                            </a:rPr>
                          </m:ctrlPr>
                        </m:dPr>
                        <m:e>
                          <m:r>
                            <a:rPr lang="en-US" altLang="zh-CN" sz="2000" i="1" dirty="0">
                              <a:latin typeface="Cambria Math" panose="02040503050406030204" pitchFamily="18" charset="0"/>
                              <a:ea typeface="Arial"/>
                              <a:cs typeface="Arial" panose="020B0604020202020204" pitchFamily="34" charset="0"/>
                              <a:sym typeface="Arial"/>
                            </a:rPr>
                            <m:t>𝑠</m:t>
                          </m:r>
                          <m:r>
                            <a:rPr lang="en-US" altLang="zh-CN" sz="2000" b="0" i="1" dirty="0" smtClean="0">
                              <a:latin typeface="Cambria Math" panose="02040503050406030204" pitchFamily="18" charset="0"/>
                              <a:ea typeface="Arial"/>
                              <a:cs typeface="Arial" panose="020B0604020202020204" pitchFamily="34" charset="0"/>
                              <a:sym typeface="Arial"/>
                            </a:rPr>
                            <m:t>,</m:t>
                          </m:r>
                          <m:r>
                            <a:rPr lang="en-US" altLang="zh-CN" sz="2000" b="0" i="1" dirty="0" smtClean="0">
                              <a:latin typeface="Cambria Math" panose="02040503050406030204" pitchFamily="18" charset="0"/>
                              <a:ea typeface="Arial"/>
                              <a:cs typeface="Arial" panose="020B0604020202020204" pitchFamily="34" charset="0"/>
                              <a:sym typeface="Arial"/>
                            </a:rPr>
                            <m:t>𝑎</m:t>
                          </m:r>
                        </m:e>
                      </m:d>
                      <m:r>
                        <a:rPr lang="en-US" altLang="zh-CN" sz="2000" i="1" dirty="0">
                          <a:latin typeface="Cambria Math" panose="02040503050406030204" pitchFamily="18" charset="0"/>
                          <a:ea typeface="Arial"/>
                          <a:cs typeface="Arial" panose="020B0604020202020204" pitchFamily="34" charset="0"/>
                          <a:sym typeface="Arial"/>
                        </a:rPr>
                        <m:t>=</m:t>
                      </m:r>
                      <m:r>
                        <a:rPr lang="en-US" altLang="zh-CN" sz="2000" i="1" dirty="0">
                          <a:latin typeface="Cambria Math" panose="02040503050406030204" pitchFamily="18" charset="0"/>
                          <a:ea typeface="Arial"/>
                          <a:cs typeface="Arial" panose="020B0604020202020204" pitchFamily="34" charset="0"/>
                          <a:sym typeface="Arial"/>
                        </a:rPr>
                        <m:t>𝑉</m:t>
                      </m:r>
                      <m:d>
                        <m:dPr>
                          <m:ctrlPr>
                            <a:rPr lang="en-US" altLang="zh-CN" sz="2000" i="1" dirty="0">
                              <a:latin typeface="Cambria Math" panose="02040503050406030204" pitchFamily="18" charset="0"/>
                              <a:ea typeface="Arial"/>
                              <a:cs typeface="Arial" panose="020B0604020202020204" pitchFamily="34" charset="0"/>
                              <a:sym typeface="Arial"/>
                            </a:rPr>
                          </m:ctrlPr>
                        </m:dPr>
                        <m:e>
                          <m:r>
                            <a:rPr lang="en-US" altLang="zh-CN" sz="2000" i="1" dirty="0">
                              <a:latin typeface="Cambria Math" panose="02040503050406030204" pitchFamily="18" charset="0"/>
                              <a:ea typeface="Arial"/>
                              <a:cs typeface="Arial" panose="020B0604020202020204" pitchFamily="34" charset="0"/>
                              <a:sym typeface="Arial"/>
                            </a:rPr>
                            <m:t>𝑠</m:t>
                          </m:r>
                        </m:e>
                      </m:d>
                      <m:r>
                        <a:rPr lang="en-US" altLang="zh-CN" sz="2000" i="1" dirty="0">
                          <a:latin typeface="Cambria Math" panose="02040503050406030204" pitchFamily="18" charset="0"/>
                          <a:ea typeface="Arial"/>
                          <a:cs typeface="Arial" panose="020B0604020202020204" pitchFamily="34" charset="0"/>
                          <a:sym typeface="Arial"/>
                        </a:rPr>
                        <m:t>−</m:t>
                      </m:r>
                      <m:r>
                        <a:rPr lang="en-US" altLang="zh-CN" sz="2000" i="1" dirty="0">
                          <a:latin typeface="Cambria Math" panose="02040503050406030204" pitchFamily="18" charset="0"/>
                          <a:ea typeface="Arial"/>
                          <a:cs typeface="Arial" panose="020B0604020202020204" pitchFamily="34" charset="0"/>
                          <a:sym typeface="Arial"/>
                        </a:rPr>
                        <m:t>𝛾</m:t>
                      </m:r>
                      <m:sSub>
                        <m:sSubPr>
                          <m:ctrlPr>
                            <a:rPr lang="en-US" altLang="zh-CN" sz="2000" i="1" dirty="0">
                              <a:latin typeface="Cambria Math" panose="02040503050406030204" pitchFamily="18" charset="0"/>
                              <a:ea typeface="Arial"/>
                              <a:cs typeface="Arial" panose="020B0604020202020204" pitchFamily="34" charset="0"/>
                              <a:sym typeface="Arial"/>
                            </a:rPr>
                          </m:ctrlPr>
                        </m:sSubPr>
                        <m:e>
                          <m:r>
                            <a:rPr lang="en-US" altLang="zh-CN" sz="2000" i="1" dirty="0">
                              <a:latin typeface="Cambria Math" panose="02040503050406030204" pitchFamily="18" charset="0"/>
                              <a:ea typeface="Arial"/>
                              <a:cs typeface="Arial" panose="020B0604020202020204" pitchFamily="34" charset="0"/>
                              <a:sym typeface="Arial"/>
                            </a:rPr>
                            <m:t>𝐸</m:t>
                          </m:r>
                        </m:e>
                        <m:sub>
                          <m:sSup>
                            <m:sSupPr>
                              <m:ctrlPr>
                                <a:rPr lang="en-US" altLang="zh-CN" sz="2000" i="1" dirty="0">
                                  <a:latin typeface="Cambria Math" panose="02040503050406030204" pitchFamily="18" charset="0"/>
                                  <a:ea typeface="Arial"/>
                                  <a:cs typeface="Arial" panose="020B0604020202020204" pitchFamily="34" charset="0"/>
                                  <a:sym typeface="Arial"/>
                                </a:rPr>
                              </m:ctrlPr>
                            </m:sSupPr>
                            <m:e>
                              <m:r>
                                <a:rPr lang="en-US" altLang="zh-CN" sz="2000" i="1" dirty="0">
                                  <a:latin typeface="Cambria Math" panose="02040503050406030204" pitchFamily="18" charset="0"/>
                                  <a:ea typeface="Arial"/>
                                  <a:cs typeface="Arial" panose="020B0604020202020204" pitchFamily="34" charset="0"/>
                                  <a:sym typeface="Arial"/>
                                </a:rPr>
                                <m:t>𝑠</m:t>
                              </m:r>
                            </m:e>
                            <m:sup>
                              <m:r>
                                <a:rPr lang="en-US" altLang="zh-CN" sz="2000" i="1" dirty="0">
                                  <a:latin typeface="Cambria Math" panose="02040503050406030204" pitchFamily="18" charset="0"/>
                                  <a:ea typeface="Arial"/>
                                  <a:cs typeface="Arial" panose="020B0604020202020204" pitchFamily="34" charset="0"/>
                                  <a:sym typeface="Arial"/>
                                </a:rPr>
                                <m:t>′</m:t>
                              </m:r>
                            </m:sup>
                          </m:sSup>
                        </m:sub>
                      </m:sSub>
                      <m:r>
                        <a:rPr lang="en-US" altLang="zh-CN" sz="2000" i="1" dirty="0">
                          <a:latin typeface="Cambria Math" panose="02040503050406030204" pitchFamily="18" charset="0"/>
                          <a:ea typeface="Arial"/>
                          <a:cs typeface="Arial" panose="020B0604020202020204" pitchFamily="34" charset="0"/>
                          <a:sym typeface="Arial"/>
                        </a:rPr>
                        <m:t>𝑉</m:t>
                      </m:r>
                      <m:r>
                        <a:rPr lang="en-US" altLang="zh-CN" sz="2000" i="1" dirty="0">
                          <a:latin typeface="Cambria Math" panose="02040503050406030204" pitchFamily="18" charset="0"/>
                          <a:ea typeface="Arial"/>
                          <a:cs typeface="Arial" panose="020B0604020202020204" pitchFamily="34" charset="0"/>
                          <a:sym typeface="Arial"/>
                        </a:rPr>
                        <m:t>(</m:t>
                      </m:r>
                      <m:r>
                        <a:rPr lang="en-US" altLang="zh-CN" sz="2000" i="1" dirty="0">
                          <a:latin typeface="Cambria Math" panose="02040503050406030204" pitchFamily="18" charset="0"/>
                          <a:ea typeface="Arial"/>
                          <a:cs typeface="Arial" panose="020B0604020202020204" pitchFamily="34" charset="0"/>
                          <a:sym typeface="Arial"/>
                        </a:rPr>
                        <m:t>𝑠</m:t>
                      </m:r>
                      <m:r>
                        <a:rPr lang="en-US" altLang="zh-CN" sz="2000" i="1" dirty="0">
                          <a:latin typeface="Cambria Math" panose="02040503050406030204" pitchFamily="18" charset="0"/>
                          <a:ea typeface="Arial"/>
                          <a:cs typeface="Arial" panose="020B0604020202020204" pitchFamily="34" charset="0"/>
                          <a:sym typeface="Arial"/>
                        </a:rPr>
                        <m:t>′)</m:t>
                      </m:r>
                    </m:oMath>
                  </m:oMathPara>
                </a14:m>
                <a:endParaRPr lang="en-US" sz="2000" dirty="0">
                  <a:latin typeface="Arial" panose="020B0604020202020204" pitchFamily="34" charset="0"/>
                  <a:ea typeface="Arial"/>
                  <a:cs typeface="Arial" panose="020B0604020202020204" pitchFamily="34" charset="0"/>
                  <a:sym typeface="Arial"/>
                </a:endParaRPr>
              </a:p>
              <a:p>
                <a:pPr lvl="1"/>
                <a:r>
                  <a:rPr lang="en-US" sz="2000" dirty="0">
                    <a:latin typeface="Arial" panose="020B0604020202020204" pitchFamily="34" charset="0"/>
                    <a:ea typeface="Arial"/>
                    <a:cs typeface="Arial" panose="020B0604020202020204" pitchFamily="34" charset="0"/>
                    <a:sym typeface="Arial"/>
                  </a:rPr>
                  <a:t>We can prove that at optimal,</a:t>
                </a:r>
                <a14:m>
                  <m:oMath xmlns:m="http://schemas.openxmlformats.org/officeDocument/2006/math">
                    <m:f>
                      <m:fPr>
                        <m:ctrlPr>
                          <a:rPr lang="en-US" altLang="zh-CN" sz="2000" i="1">
                            <a:latin typeface="Cambria Math" panose="02040503050406030204" pitchFamily="18" charset="0"/>
                            <a:ea typeface="Arial"/>
                            <a:cs typeface="Arial" panose="020B0604020202020204" pitchFamily="34" charset="0"/>
                            <a:sym typeface="Arial"/>
                          </a:rPr>
                        </m:ctrlPr>
                      </m:fPr>
                      <m:num>
                        <m:sSup>
                          <m:sSupPr>
                            <m:ctrlPr>
                              <a:rPr lang="en-US" altLang="zh-CN" sz="2000" i="1">
                                <a:latin typeface="Cambria Math" panose="02040503050406030204" pitchFamily="18" charset="0"/>
                                <a:ea typeface="Arial"/>
                                <a:cs typeface="Arial" panose="020B0604020202020204" pitchFamily="34" charset="0"/>
                                <a:sym typeface="Arial"/>
                              </a:rPr>
                            </m:ctrlPr>
                          </m:sSupPr>
                          <m:e>
                            <m:r>
                              <a:rPr lang="en-US" altLang="zh-CN" sz="2000" i="1">
                                <a:latin typeface="Cambria Math" panose="02040503050406030204" pitchFamily="18" charset="0"/>
                                <a:ea typeface="Arial"/>
                                <a:cs typeface="Arial" panose="020B0604020202020204" pitchFamily="34" charset="0"/>
                                <a:sym typeface="Arial"/>
                              </a:rPr>
                              <m:t>𝑑</m:t>
                            </m:r>
                          </m:e>
                          <m:sup>
                            <m:r>
                              <a:rPr lang="en-US" altLang="zh-CN" sz="2000" i="1">
                                <a:latin typeface="Cambria Math" panose="02040503050406030204" pitchFamily="18" charset="0"/>
                                <a:ea typeface="Arial"/>
                                <a:cs typeface="Arial" panose="020B0604020202020204" pitchFamily="34" charset="0"/>
                                <a:sym typeface="Arial"/>
                              </a:rPr>
                              <m:t>𝜋</m:t>
                            </m:r>
                          </m:sup>
                        </m:sSup>
                        <m:r>
                          <a:rPr lang="en-US" altLang="zh-CN" sz="2000" i="1">
                            <a:latin typeface="Cambria Math" panose="02040503050406030204" pitchFamily="18" charset="0"/>
                            <a:ea typeface="Arial"/>
                            <a:cs typeface="Arial" panose="020B0604020202020204" pitchFamily="34" charset="0"/>
                            <a:sym typeface="Arial"/>
                          </a:rPr>
                          <m:t>(</m:t>
                        </m:r>
                        <m:r>
                          <a:rPr lang="en-US" altLang="zh-CN" sz="2000" i="1">
                            <a:latin typeface="Cambria Math" panose="02040503050406030204" pitchFamily="18" charset="0"/>
                            <a:ea typeface="Arial"/>
                            <a:cs typeface="Arial" panose="020B0604020202020204" pitchFamily="34" charset="0"/>
                            <a:sym typeface="Arial"/>
                          </a:rPr>
                          <m:t>𝑠</m:t>
                        </m:r>
                        <m:r>
                          <a:rPr lang="en-US" altLang="zh-CN" sz="2000" i="1">
                            <a:latin typeface="Cambria Math" panose="02040503050406030204" pitchFamily="18" charset="0"/>
                            <a:ea typeface="Arial"/>
                            <a:cs typeface="Arial" panose="020B0604020202020204" pitchFamily="34" charset="0"/>
                            <a:sym typeface="Arial"/>
                          </a:rPr>
                          <m:t>,</m:t>
                        </m:r>
                        <m:r>
                          <a:rPr lang="en-US" altLang="zh-CN" sz="2000" i="1">
                            <a:latin typeface="Cambria Math" panose="02040503050406030204" pitchFamily="18" charset="0"/>
                            <a:ea typeface="Arial"/>
                            <a:cs typeface="Arial" panose="020B0604020202020204" pitchFamily="34" charset="0"/>
                            <a:sym typeface="Arial"/>
                          </a:rPr>
                          <m:t>𝑎</m:t>
                        </m:r>
                        <m:r>
                          <a:rPr lang="en-US" altLang="zh-CN" sz="2000" i="1">
                            <a:latin typeface="Cambria Math" panose="02040503050406030204" pitchFamily="18" charset="0"/>
                            <a:ea typeface="Arial"/>
                            <a:cs typeface="Arial" panose="020B0604020202020204" pitchFamily="34" charset="0"/>
                            <a:sym typeface="Arial"/>
                          </a:rPr>
                          <m:t>)</m:t>
                        </m:r>
                      </m:num>
                      <m:den>
                        <m:sSup>
                          <m:sSupPr>
                            <m:ctrlPr>
                              <a:rPr lang="en-US" altLang="zh-CN" sz="2000" i="1">
                                <a:latin typeface="Cambria Math" panose="02040503050406030204" pitchFamily="18" charset="0"/>
                                <a:ea typeface="Arial"/>
                                <a:cs typeface="Arial" panose="020B0604020202020204" pitchFamily="34" charset="0"/>
                                <a:sym typeface="Arial"/>
                              </a:rPr>
                            </m:ctrlPr>
                          </m:sSupPr>
                          <m:e>
                            <m:r>
                              <a:rPr lang="en-US" altLang="zh-CN" sz="2000" i="1">
                                <a:latin typeface="Cambria Math" panose="02040503050406030204" pitchFamily="18" charset="0"/>
                                <a:ea typeface="Arial"/>
                                <a:cs typeface="Arial" panose="020B0604020202020204" pitchFamily="34" charset="0"/>
                                <a:sym typeface="Arial"/>
                              </a:rPr>
                              <m:t>𝑑</m:t>
                            </m:r>
                          </m:e>
                          <m:sup>
                            <m:r>
                              <a:rPr lang="en-US" altLang="zh-CN" sz="2000" i="1">
                                <a:latin typeface="Cambria Math" panose="02040503050406030204" pitchFamily="18" charset="0"/>
                                <a:ea typeface="Arial"/>
                                <a:cs typeface="Arial" panose="020B0604020202020204" pitchFamily="34" charset="0"/>
                                <a:sym typeface="Arial"/>
                              </a:rPr>
                              <m:t>𝐸</m:t>
                            </m:r>
                          </m:sup>
                        </m:sSup>
                        <m:r>
                          <a:rPr lang="en-US" altLang="zh-CN" sz="2000" i="1">
                            <a:latin typeface="Cambria Math" panose="02040503050406030204" pitchFamily="18" charset="0"/>
                            <a:ea typeface="Arial"/>
                            <a:cs typeface="Arial" panose="020B0604020202020204" pitchFamily="34" charset="0"/>
                            <a:sym typeface="Arial"/>
                          </a:rPr>
                          <m:t>(</m:t>
                        </m:r>
                        <m:r>
                          <a:rPr lang="en-US" altLang="zh-CN" sz="2000" i="1">
                            <a:latin typeface="Cambria Math" panose="02040503050406030204" pitchFamily="18" charset="0"/>
                            <a:ea typeface="Arial"/>
                            <a:cs typeface="Arial" panose="020B0604020202020204" pitchFamily="34" charset="0"/>
                            <a:sym typeface="Arial"/>
                          </a:rPr>
                          <m:t>𝑠</m:t>
                        </m:r>
                        <m:r>
                          <a:rPr lang="en-US" altLang="zh-CN" sz="2000" i="1">
                            <a:latin typeface="Cambria Math" panose="02040503050406030204" pitchFamily="18" charset="0"/>
                            <a:ea typeface="Arial"/>
                            <a:cs typeface="Arial" panose="020B0604020202020204" pitchFamily="34" charset="0"/>
                            <a:sym typeface="Arial"/>
                          </a:rPr>
                          <m:t>,</m:t>
                        </m:r>
                        <m:r>
                          <a:rPr lang="en-US" altLang="zh-CN" sz="2000" i="1">
                            <a:latin typeface="Cambria Math" panose="02040503050406030204" pitchFamily="18" charset="0"/>
                            <a:ea typeface="Arial"/>
                            <a:cs typeface="Arial" panose="020B0604020202020204" pitchFamily="34" charset="0"/>
                            <a:sym typeface="Arial"/>
                          </a:rPr>
                          <m:t>𝑎</m:t>
                        </m:r>
                        <m:r>
                          <a:rPr lang="en-US" altLang="zh-CN" sz="2000" i="1">
                            <a:latin typeface="Cambria Math" panose="02040503050406030204" pitchFamily="18" charset="0"/>
                            <a:ea typeface="Arial"/>
                            <a:cs typeface="Arial" panose="020B0604020202020204" pitchFamily="34" charset="0"/>
                            <a:sym typeface="Arial"/>
                          </a:rPr>
                          <m:t>)</m:t>
                        </m:r>
                      </m:den>
                    </m:f>
                    <m:r>
                      <a:rPr lang="en-US" altLang="zh-CN" sz="2000" b="0" i="1" smtClean="0">
                        <a:latin typeface="Cambria Math" panose="02040503050406030204" pitchFamily="18" charset="0"/>
                        <a:ea typeface="Arial"/>
                        <a:cs typeface="Arial" panose="020B0604020202020204" pitchFamily="34" charset="0"/>
                        <a:sym typeface="Arial"/>
                      </a:rPr>
                      <m:t>=</m:t>
                    </m:r>
                    <m:f>
                      <m:fPr>
                        <m:ctrlPr>
                          <a:rPr lang="en-US" altLang="zh-CN" sz="2000" b="0" i="1" smtClean="0">
                            <a:latin typeface="Cambria Math" panose="02040503050406030204" pitchFamily="18" charset="0"/>
                            <a:cs typeface="Arial" panose="020B0604020202020204" pitchFamily="34" charset="0"/>
                            <a:sym typeface="Arial"/>
                          </a:rPr>
                        </m:ctrlPr>
                      </m:fPr>
                      <m:num>
                        <m:r>
                          <a:rPr lang="en-US" altLang="zh-CN" sz="2000" b="0" i="1" smtClean="0">
                            <a:latin typeface="Cambria Math" panose="02040503050406030204" pitchFamily="18" charset="0"/>
                            <a:cs typeface="Arial" panose="020B0604020202020204" pitchFamily="34" charset="0"/>
                            <a:sym typeface="Arial"/>
                          </a:rPr>
                          <m:t>𝜕</m:t>
                        </m:r>
                        <m:d>
                          <m:dPr>
                            <m:begChr m:val="["/>
                            <m:endChr m:val="]"/>
                            <m:ctrlPr>
                              <a:rPr lang="en-US" altLang="zh-CN" sz="2000" b="0" i="1" smtClean="0">
                                <a:latin typeface="Cambria Math" panose="02040503050406030204" pitchFamily="18" charset="0"/>
                                <a:cs typeface="Arial" panose="020B0604020202020204" pitchFamily="34" charset="0"/>
                                <a:sym typeface="Arial"/>
                              </a:rPr>
                            </m:ctrlPr>
                          </m:dPr>
                          <m:e>
                            <m:func>
                              <m:funcPr>
                                <m:ctrlPr>
                                  <a:rPr lang="en-US" altLang="zh-CN" sz="2000" b="0" i="1" smtClean="0">
                                    <a:latin typeface="Cambria Math" panose="02040503050406030204" pitchFamily="18" charset="0"/>
                                    <a:cs typeface="Arial" panose="020B0604020202020204" pitchFamily="34" charset="0"/>
                                    <a:sym typeface="Arial"/>
                                  </a:rPr>
                                </m:ctrlPr>
                              </m:funcPr>
                              <m:fName>
                                <m:r>
                                  <m:rPr>
                                    <m:sty m:val="p"/>
                                  </m:rPr>
                                  <a:rPr lang="en-US" altLang="zh-CN" sz="2000" b="0" i="0" smtClean="0">
                                    <a:latin typeface="Cambria Math" panose="02040503050406030204" pitchFamily="18" charset="0"/>
                                    <a:cs typeface="Arial" panose="020B0604020202020204" pitchFamily="34" charset="0"/>
                                    <a:sym typeface="Arial"/>
                                  </a:rPr>
                                  <m:t>exp</m:t>
                                </m:r>
                              </m:fName>
                              <m:e>
                                <m:d>
                                  <m:dPr>
                                    <m:ctrlPr>
                                      <a:rPr lang="en-US" altLang="zh-CN" sz="2000" b="0" i="1" smtClean="0">
                                        <a:latin typeface="Cambria Math" panose="02040503050406030204" pitchFamily="18" charset="0"/>
                                        <a:cs typeface="Arial" panose="020B0604020202020204" pitchFamily="34" charset="0"/>
                                        <a:sym typeface="Arial"/>
                                      </a:rPr>
                                    </m:ctrlPr>
                                  </m:dPr>
                                  <m:e>
                                    <m:r>
                                      <a:rPr lang="en-US" altLang="zh-CN" sz="2000" b="0" i="1" smtClean="0">
                                        <a:latin typeface="Cambria Math" panose="02040503050406030204" pitchFamily="18" charset="0"/>
                                        <a:cs typeface="Arial" panose="020B0604020202020204" pitchFamily="34" charset="0"/>
                                        <a:sym typeface="Arial"/>
                                      </a:rPr>
                                      <m:t>𝐵</m:t>
                                    </m:r>
                                    <m:d>
                                      <m:dPr>
                                        <m:ctrlPr>
                                          <a:rPr lang="en-US" altLang="zh-CN" sz="2000" b="0" i="1" smtClean="0">
                                            <a:latin typeface="Cambria Math" panose="02040503050406030204" pitchFamily="18" charset="0"/>
                                            <a:cs typeface="Arial" panose="020B0604020202020204" pitchFamily="34" charset="0"/>
                                            <a:sym typeface="Arial"/>
                                          </a:rPr>
                                        </m:ctrlPr>
                                      </m:dPr>
                                      <m:e>
                                        <m:r>
                                          <a:rPr lang="en-US" altLang="zh-CN" sz="2000" b="0" i="1" smtClean="0">
                                            <a:latin typeface="Cambria Math" panose="02040503050406030204" pitchFamily="18" charset="0"/>
                                            <a:cs typeface="Arial" panose="020B0604020202020204" pitchFamily="34" charset="0"/>
                                            <a:sym typeface="Arial"/>
                                          </a:rPr>
                                          <m:t>𝑠</m:t>
                                        </m:r>
                                        <m:r>
                                          <a:rPr lang="en-US" altLang="zh-CN" sz="2000" b="0" i="1" smtClean="0">
                                            <a:latin typeface="Cambria Math" panose="02040503050406030204" pitchFamily="18" charset="0"/>
                                            <a:cs typeface="Arial" panose="020B0604020202020204" pitchFamily="34" charset="0"/>
                                            <a:sym typeface="Arial"/>
                                          </a:rPr>
                                          <m:t>,</m:t>
                                        </m:r>
                                        <m:r>
                                          <a:rPr lang="en-US" altLang="zh-CN" sz="2000" b="0" i="1" smtClean="0">
                                            <a:latin typeface="Cambria Math" panose="02040503050406030204" pitchFamily="18" charset="0"/>
                                            <a:cs typeface="Arial" panose="020B0604020202020204" pitchFamily="34" charset="0"/>
                                            <a:sym typeface="Arial"/>
                                          </a:rPr>
                                          <m:t>𝑎</m:t>
                                        </m:r>
                                      </m:e>
                                    </m:d>
                                    <m:r>
                                      <a:rPr lang="en-US" altLang="zh-CN" sz="2000" b="0" i="1" smtClean="0">
                                        <a:latin typeface="Cambria Math" panose="02040503050406030204" pitchFamily="18" charset="0"/>
                                        <a:cs typeface="Arial" panose="020B0604020202020204" pitchFamily="34" charset="0"/>
                                        <a:sym typeface="Arial"/>
                                      </a:rPr>
                                      <m:t>−1</m:t>
                                    </m:r>
                                  </m:e>
                                </m:d>
                              </m:e>
                            </m:func>
                            <m:r>
                              <a:rPr lang="en-US" altLang="zh-CN" sz="2000" b="0" i="1" smtClean="0">
                                <a:latin typeface="Cambria Math" panose="02040503050406030204" pitchFamily="18" charset="0"/>
                                <a:cs typeface="Arial" panose="020B0604020202020204" pitchFamily="34" charset="0"/>
                                <a:sym typeface="Arial"/>
                              </a:rPr>
                              <m:t>−</m:t>
                            </m:r>
                            <m:r>
                              <a:rPr lang="en-US" altLang="zh-CN" sz="2000" b="0" i="1" smtClean="0">
                                <a:latin typeface="Cambria Math" panose="02040503050406030204" pitchFamily="18" charset="0"/>
                                <a:cs typeface="Arial" panose="020B0604020202020204" pitchFamily="34" charset="0"/>
                                <a:sym typeface="Arial"/>
                              </a:rPr>
                              <m:t>𝐵</m:t>
                            </m:r>
                            <m:r>
                              <a:rPr lang="en-US" altLang="zh-CN" sz="2000" b="0" i="1" smtClean="0">
                                <a:latin typeface="Cambria Math" panose="02040503050406030204" pitchFamily="18" charset="0"/>
                                <a:cs typeface="Arial" panose="020B0604020202020204" pitchFamily="34" charset="0"/>
                                <a:sym typeface="Arial"/>
                              </a:rPr>
                              <m:t>(</m:t>
                            </m:r>
                            <m:r>
                              <a:rPr lang="en-US" altLang="zh-CN" sz="2000" b="0" i="1" smtClean="0">
                                <a:latin typeface="Cambria Math" panose="02040503050406030204" pitchFamily="18" charset="0"/>
                                <a:cs typeface="Arial" panose="020B0604020202020204" pitchFamily="34" charset="0"/>
                                <a:sym typeface="Arial"/>
                              </a:rPr>
                              <m:t>𝑠</m:t>
                            </m:r>
                            <m:r>
                              <a:rPr lang="en-US" altLang="zh-CN" sz="2000" b="0" i="1" smtClean="0">
                                <a:latin typeface="Cambria Math" panose="02040503050406030204" pitchFamily="18" charset="0"/>
                                <a:cs typeface="Arial" panose="020B0604020202020204" pitchFamily="34" charset="0"/>
                                <a:sym typeface="Arial"/>
                              </a:rPr>
                              <m:t>,</m:t>
                            </m:r>
                            <m:r>
                              <a:rPr lang="en-US" altLang="zh-CN" sz="2000" b="0" i="1" smtClean="0">
                                <a:latin typeface="Cambria Math" panose="02040503050406030204" pitchFamily="18" charset="0"/>
                                <a:cs typeface="Arial" panose="020B0604020202020204" pitchFamily="34" charset="0"/>
                                <a:sym typeface="Arial"/>
                              </a:rPr>
                              <m:t>𝑎</m:t>
                            </m:r>
                            <m:r>
                              <a:rPr lang="en-US" altLang="zh-CN" sz="2000" b="0" i="1" smtClean="0">
                                <a:latin typeface="Cambria Math" panose="02040503050406030204" pitchFamily="18" charset="0"/>
                                <a:cs typeface="Arial" panose="020B0604020202020204" pitchFamily="34" charset="0"/>
                                <a:sym typeface="Arial"/>
                              </a:rPr>
                              <m:t>)</m:t>
                            </m:r>
                          </m:e>
                        </m:d>
                      </m:num>
                      <m:den>
                        <m:r>
                          <a:rPr lang="en-US" altLang="zh-CN" sz="2000" b="0" i="1" smtClean="0">
                            <a:latin typeface="Cambria Math" panose="02040503050406030204" pitchFamily="18" charset="0"/>
                            <a:cs typeface="Arial" panose="020B0604020202020204" pitchFamily="34" charset="0"/>
                            <a:sym typeface="Arial"/>
                          </a:rPr>
                          <m:t>𝜕</m:t>
                        </m:r>
                        <m:r>
                          <a:rPr lang="en-US" altLang="zh-CN" sz="2000" b="0" i="1" smtClean="0">
                            <a:latin typeface="Cambria Math" panose="02040503050406030204" pitchFamily="18" charset="0"/>
                            <a:cs typeface="Arial" panose="020B0604020202020204" pitchFamily="34" charset="0"/>
                            <a:sym typeface="Arial"/>
                          </a:rPr>
                          <m:t>𝐵</m:t>
                        </m:r>
                        <m:r>
                          <a:rPr lang="en-US" altLang="zh-CN" sz="2000" b="0" i="1" smtClean="0">
                            <a:latin typeface="Cambria Math" panose="02040503050406030204" pitchFamily="18" charset="0"/>
                            <a:cs typeface="Arial" panose="020B0604020202020204" pitchFamily="34" charset="0"/>
                            <a:sym typeface="Arial"/>
                          </a:rPr>
                          <m:t> (</m:t>
                        </m:r>
                        <m:r>
                          <a:rPr lang="en-US" altLang="zh-CN" sz="2000" b="0" i="1" smtClean="0">
                            <a:latin typeface="Cambria Math" panose="02040503050406030204" pitchFamily="18" charset="0"/>
                            <a:cs typeface="Arial" panose="020B0604020202020204" pitchFamily="34" charset="0"/>
                            <a:sym typeface="Arial"/>
                          </a:rPr>
                          <m:t>𝑠</m:t>
                        </m:r>
                        <m:r>
                          <a:rPr lang="en-US" altLang="zh-CN" sz="2000" b="0" i="1" smtClean="0">
                            <a:latin typeface="Cambria Math" panose="02040503050406030204" pitchFamily="18" charset="0"/>
                            <a:cs typeface="Arial" panose="020B0604020202020204" pitchFamily="34" charset="0"/>
                            <a:sym typeface="Arial"/>
                          </a:rPr>
                          <m:t>,</m:t>
                        </m:r>
                        <m:r>
                          <a:rPr lang="en-US" altLang="zh-CN" sz="2000" b="0" i="1" smtClean="0">
                            <a:latin typeface="Cambria Math" panose="02040503050406030204" pitchFamily="18" charset="0"/>
                            <a:cs typeface="Arial" panose="020B0604020202020204" pitchFamily="34" charset="0"/>
                            <a:sym typeface="Arial"/>
                          </a:rPr>
                          <m:t>𝑎</m:t>
                        </m:r>
                        <m:r>
                          <a:rPr lang="en-US" altLang="zh-CN" sz="2000" b="0" i="1" smtClean="0">
                            <a:latin typeface="Cambria Math" panose="02040503050406030204" pitchFamily="18" charset="0"/>
                            <a:cs typeface="Arial" panose="020B0604020202020204" pitchFamily="34" charset="0"/>
                            <a:sym typeface="Arial"/>
                          </a:rPr>
                          <m:t>)</m:t>
                        </m:r>
                      </m:den>
                    </m:f>
                    <m:sSub>
                      <m:sSubPr>
                        <m:ctrlPr>
                          <a:rPr lang="en-US" altLang="zh-CN" sz="2000" b="0" i="1" smtClean="0">
                            <a:latin typeface="Cambria Math" panose="02040503050406030204" pitchFamily="18" charset="0"/>
                            <a:cs typeface="Arial" panose="020B0604020202020204" pitchFamily="34" charset="0"/>
                            <a:sym typeface="Arial"/>
                          </a:rPr>
                        </m:ctrlPr>
                      </m:sSubPr>
                      <m:e>
                        <m:d>
                          <m:dPr>
                            <m:begChr m:val=""/>
                            <m:endChr m:val="|"/>
                            <m:ctrlPr>
                              <a:rPr lang="en-US" altLang="zh-CN" sz="2000" b="0" i="1" smtClean="0">
                                <a:latin typeface="Cambria Math" panose="02040503050406030204" pitchFamily="18" charset="0"/>
                                <a:cs typeface="Arial" panose="020B0604020202020204" pitchFamily="34" charset="0"/>
                                <a:sym typeface="Arial"/>
                              </a:rPr>
                            </m:ctrlPr>
                          </m:dPr>
                          <m:e>
                            <m:r>
                              <a:rPr lang="zh-CN" altLang="en-US" sz="2000">
                                <a:latin typeface="Cambria Math" panose="02040503050406030204" pitchFamily="18" charset="0"/>
                              </a:rPr>
                              <m:t>​</m:t>
                            </m:r>
                          </m:e>
                        </m:d>
                      </m:e>
                      <m:sub>
                        <m:r>
                          <a:rPr lang="en-US" altLang="zh-CN" sz="2000" b="0" i="1" smtClean="0">
                            <a:latin typeface="Cambria Math" panose="02040503050406030204" pitchFamily="18" charset="0"/>
                            <a:cs typeface="Arial" panose="020B0604020202020204" pitchFamily="34" charset="0"/>
                            <a:sym typeface="Arial"/>
                          </a:rPr>
                          <m:t>𝑉</m:t>
                        </m:r>
                        <m:r>
                          <a:rPr lang="en-US" altLang="zh-CN" sz="2000" b="0" i="1" smtClean="0">
                            <a:latin typeface="Cambria Math" panose="02040503050406030204" pitchFamily="18" charset="0"/>
                            <a:cs typeface="Arial" panose="020B0604020202020204" pitchFamily="34" charset="0"/>
                            <a:sym typeface="Arial"/>
                          </a:rPr>
                          <m:t>=</m:t>
                        </m:r>
                        <m:sSup>
                          <m:sSupPr>
                            <m:ctrlPr>
                              <a:rPr lang="en-US" altLang="zh-CN" sz="2000" b="0" i="1" smtClean="0">
                                <a:latin typeface="Cambria Math" panose="02040503050406030204" pitchFamily="18" charset="0"/>
                                <a:cs typeface="Arial" panose="020B0604020202020204" pitchFamily="34" charset="0"/>
                                <a:sym typeface="Arial"/>
                              </a:rPr>
                            </m:ctrlPr>
                          </m:sSupPr>
                          <m:e>
                            <m:r>
                              <a:rPr lang="en-US" altLang="zh-CN" sz="2000" b="0" i="1" smtClean="0">
                                <a:latin typeface="Cambria Math" panose="02040503050406030204" pitchFamily="18" charset="0"/>
                                <a:cs typeface="Arial" panose="020B0604020202020204" pitchFamily="34" charset="0"/>
                                <a:sym typeface="Arial"/>
                              </a:rPr>
                              <m:t>𝑉</m:t>
                            </m:r>
                          </m:e>
                          <m:sup>
                            <m:r>
                              <a:rPr lang="en-US" altLang="zh-CN" sz="2000" b="0" i="1" smtClean="0">
                                <a:latin typeface="Cambria Math" panose="02040503050406030204" pitchFamily="18" charset="0"/>
                                <a:cs typeface="Arial" panose="020B0604020202020204" pitchFamily="34" charset="0"/>
                                <a:sym typeface="Arial"/>
                              </a:rPr>
                              <m:t>∗</m:t>
                            </m:r>
                          </m:sup>
                        </m:sSup>
                      </m:sub>
                    </m:sSub>
                    <m:r>
                      <a:rPr lang="en-US" altLang="zh-CN" sz="2000" b="0" i="1" smtClean="0">
                        <a:latin typeface="Cambria Math" panose="02040503050406030204" pitchFamily="18" charset="0"/>
                        <a:cs typeface="Arial" panose="020B0604020202020204" pitchFamily="34" charset="0"/>
                        <a:sym typeface="Arial"/>
                      </a:rPr>
                      <m:t>=</m:t>
                    </m:r>
                    <m:func>
                      <m:funcPr>
                        <m:ctrlPr>
                          <a:rPr lang="en-US" altLang="zh-CN" sz="2000" b="0" i="1" smtClean="0">
                            <a:latin typeface="Cambria Math" panose="02040503050406030204" pitchFamily="18" charset="0"/>
                            <a:cs typeface="Arial" panose="020B0604020202020204" pitchFamily="34" charset="0"/>
                            <a:sym typeface="Arial"/>
                          </a:rPr>
                        </m:ctrlPr>
                      </m:funcPr>
                      <m:fName>
                        <m:r>
                          <m:rPr>
                            <m:sty m:val="p"/>
                          </m:rPr>
                          <a:rPr lang="en-US" altLang="zh-CN" sz="2000" b="0" i="0" smtClean="0">
                            <a:latin typeface="Cambria Math" panose="02040503050406030204" pitchFamily="18" charset="0"/>
                            <a:cs typeface="Arial" panose="020B0604020202020204" pitchFamily="34" charset="0"/>
                            <a:sym typeface="Arial"/>
                          </a:rPr>
                          <m:t>exp</m:t>
                        </m:r>
                      </m:fName>
                      <m:e>
                        <m:r>
                          <a:rPr lang="en-US" altLang="zh-CN" sz="2000" b="0" i="1" smtClean="0">
                            <a:latin typeface="Cambria Math" panose="02040503050406030204" pitchFamily="18" charset="0"/>
                            <a:cs typeface="Arial" panose="020B0604020202020204" pitchFamily="34" charset="0"/>
                            <a:sym typeface="Arial"/>
                          </a:rPr>
                          <m:t>(</m:t>
                        </m:r>
                        <m:r>
                          <a:rPr lang="en-US" altLang="zh-CN" sz="2000" b="0" i="1" smtClean="0">
                            <a:latin typeface="Cambria Math" panose="02040503050406030204" pitchFamily="18" charset="0"/>
                            <a:cs typeface="Arial" panose="020B0604020202020204" pitchFamily="34" charset="0"/>
                            <a:sym typeface="Arial"/>
                          </a:rPr>
                          <m:t>𝐵</m:t>
                        </m:r>
                        <m:d>
                          <m:dPr>
                            <m:ctrlPr>
                              <a:rPr lang="en-US" altLang="zh-CN" sz="2000" b="0" i="1" smtClean="0">
                                <a:latin typeface="Cambria Math" panose="02040503050406030204" pitchFamily="18" charset="0"/>
                                <a:cs typeface="Arial" panose="020B0604020202020204" pitchFamily="34" charset="0"/>
                                <a:sym typeface="Arial"/>
                              </a:rPr>
                            </m:ctrlPr>
                          </m:dPr>
                          <m:e>
                            <m:r>
                              <a:rPr lang="en-US" altLang="zh-CN" sz="2000" b="0" i="1" smtClean="0">
                                <a:latin typeface="Cambria Math" panose="02040503050406030204" pitchFamily="18" charset="0"/>
                                <a:cs typeface="Arial" panose="020B0604020202020204" pitchFamily="34" charset="0"/>
                                <a:sym typeface="Arial"/>
                              </a:rPr>
                              <m:t>𝑠</m:t>
                            </m:r>
                            <m:r>
                              <a:rPr lang="en-US" altLang="zh-CN" sz="2000" b="0" i="1" smtClean="0">
                                <a:latin typeface="Cambria Math" panose="02040503050406030204" pitchFamily="18" charset="0"/>
                                <a:cs typeface="Arial" panose="020B0604020202020204" pitchFamily="34" charset="0"/>
                                <a:sym typeface="Arial"/>
                              </a:rPr>
                              <m:t>,</m:t>
                            </m:r>
                            <m:r>
                              <a:rPr lang="en-US" altLang="zh-CN" sz="2000" b="0" i="1" smtClean="0">
                                <a:latin typeface="Cambria Math" panose="02040503050406030204" pitchFamily="18" charset="0"/>
                                <a:cs typeface="Arial" panose="020B0604020202020204" pitchFamily="34" charset="0"/>
                                <a:sym typeface="Arial"/>
                              </a:rPr>
                              <m:t>𝑎</m:t>
                            </m:r>
                          </m:e>
                        </m:d>
                        <m:r>
                          <a:rPr lang="en-US" altLang="zh-CN" sz="2000" b="0" i="1" smtClean="0">
                            <a:latin typeface="Cambria Math" panose="02040503050406030204" pitchFamily="18" charset="0"/>
                            <a:cs typeface="Arial" panose="020B0604020202020204" pitchFamily="34" charset="0"/>
                            <a:sym typeface="Arial"/>
                          </a:rPr>
                          <m:t>−1)</m:t>
                        </m:r>
                      </m:e>
                    </m:func>
                  </m:oMath>
                </a14:m>
                <a:endParaRPr lang="en-US" sz="2000" dirty="0">
                  <a:latin typeface="Arial" panose="020B0604020202020204" pitchFamily="34" charset="0"/>
                  <a:ea typeface="Arial"/>
                  <a:cs typeface="Arial" panose="020B0604020202020204" pitchFamily="34" charset="0"/>
                  <a:sym typeface="Arial"/>
                </a:endParaRPr>
              </a:p>
              <a:p>
                <a:pPr lvl="1"/>
                <a:r>
                  <a:rPr lang="en-US" sz="2000" dirty="0">
                    <a:latin typeface="Arial" panose="020B0604020202020204" pitchFamily="34" charset="0"/>
                    <a:ea typeface="Arial"/>
                    <a:cs typeface="Arial" panose="020B0604020202020204" pitchFamily="34" charset="0"/>
                    <a:sym typeface="Arial"/>
                  </a:rPr>
                  <a:t>This is why it is called “</a:t>
                </a:r>
                <a:r>
                  <a:rPr lang="en-US" sz="2000" dirty="0" err="1">
                    <a:latin typeface="Arial" panose="020B0604020202020204" pitchFamily="34" charset="0"/>
                    <a:ea typeface="Arial"/>
                    <a:cs typeface="Arial" panose="020B0604020202020204" pitchFamily="34" charset="0"/>
                    <a:sym typeface="Arial"/>
                  </a:rPr>
                  <a:t>DIstribution</a:t>
                </a:r>
                <a:r>
                  <a:rPr lang="en-US" sz="2000" dirty="0">
                    <a:latin typeface="Arial" panose="020B0604020202020204" pitchFamily="34" charset="0"/>
                    <a:ea typeface="Arial"/>
                    <a:cs typeface="Arial" panose="020B0604020202020204" pitchFamily="34" charset="0"/>
                    <a:sym typeface="Arial"/>
                  </a:rPr>
                  <a:t> Correction Estimation”!</a:t>
                </a: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b="1" dirty="0">
                  <a:solidFill>
                    <a:srgbClr val="E84B36"/>
                  </a:solidFill>
                  <a:latin typeface="Arial" panose="020B0604020202020204" pitchFamily="34" charset="0"/>
                  <a:ea typeface="Arial"/>
                  <a:cs typeface="Arial" panose="020B0604020202020204" pitchFamily="34" charset="0"/>
                  <a:sym typeface="Arial"/>
                </a:endParaRPr>
              </a:p>
              <a:p>
                <a:endParaRPr lang="en-US" sz="2400" b="1" dirty="0">
                  <a:solidFill>
                    <a:srgbClr val="E84B36"/>
                  </a:solidFill>
                  <a:latin typeface="Arial" panose="020B0604020202020204" pitchFamily="34" charset="0"/>
                  <a:ea typeface="Arial"/>
                  <a:cs typeface="Arial" panose="020B0604020202020204" pitchFamily="34" charset="0"/>
                  <a:sym typeface="Arial"/>
                </a:endParaRPr>
              </a:p>
              <a:p>
                <a:pPr marL="0" indent="0">
                  <a:buNone/>
                </a:pPr>
                <a:endParaRPr lang="en-US" sz="2400" b="1" dirty="0">
                  <a:solidFill>
                    <a:srgbClr val="E84B36"/>
                  </a:solidFill>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cs typeface="Arial" panose="020B0604020202020204" pitchFamily="34" charset="0"/>
                  <a:sym typeface="Arial"/>
                </a:endParaRPr>
              </a:p>
              <a:p>
                <a:pPr marL="0" lvl="0" indent="0" algn="l" rtl="0">
                  <a:lnSpc>
                    <a:spcPct val="100000"/>
                  </a:lnSpc>
                  <a:spcBef>
                    <a:spcPts val="0"/>
                  </a:spcBef>
                  <a:spcAft>
                    <a:spcPts val="0"/>
                  </a:spcAft>
                  <a:buSzPts val="2000"/>
                  <a:buNone/>
                </a:pPr>
                <a:endParaRPr lang="en-US" sz="1800" dirty="0">
                  <a:solidFill>
                    <a:schemeClr val="dk1"/>
                  </a:solidFill>
                  <a:latin typeface="Arial"/>
                  <a:ea typeface="Arial"/>
                  <a:cs typeface="Arial"/>
                  <a:sym typeface="Arial"/>
                </a:endParaRPr>
              </a:p>
            </p:txBody>
          </p:sp>
        </mc:Choice>
        <mc:Fallback>
          <p:sp>
            <p:nvSpPr>
              <p:cNvPr id="639" name="Google Shape;639;gfa0f5b21c0_0_160"/>
              <p:cNvSpPr txBox="1">
                <a:spLocks noGrp="1" noRot="1" noChangeAspect="1" noMove="1" noResize="1" noEditPoints="1" noAdjustHandles="1" noChangeArrowheads="1" noChangeShapeType="1" noTextEdit="1"/>
              </p:cNvSpPr>
              <p:nvPr>
                <p:ph type="body" idx="1"/>
              </p:nvPr>
            </p:nvSpPr>
            <p:spPr>
              <a:xfrm>
                <a:off x="376809" y="1334279"/>
                <a:ext cx="11177400" cy="4821000"/>
              </a:xfrm>
              <a:prstGeom prst="rect">
                <a:avLst/>
              </a:prstGeom>
              <a:blipFill>
                <a:blip r:embed="rId3"/>
                <a:stretch>
                  <a:fillRect l="-764"/>
                </a:stretch>
              </a:blipFill>
              <a:ln>
                <a:noFill/>
              </a:ln>
            </p:spPr>
            <p:txBody>
              <a:bodyPr/>
              <a:lstStyle/>
              <a:p>
                <a:r>
                  <a:rPr lang="zh-CN" altLang="en-US">
                    <a:noFill/>
                  </a:rPr>
                  <a:t> </a:t>
                </a:r>
              </a:p>
            </p:txBody>
          </p:sp>
        </mc:Fallback>
      </mc:AlternateContent>
      <p:sp>
        <p:nvSpPr>
          <p:cNvPr id="640" name="Google Shape;640;gfa0f5b21c0_0_160"/>
          <p:cNvSpPr/>
          <p:nvPr/>
        </p:nvSpPr>
        <p:spPr>
          <a:xfrm rot="10800000" flipH="1">
            <a:off x="0" y="6437100"/>
            <a:ext cx="12192000" cy="420900"/>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641" name="Google Shape;641;gfa0f5b21c0_0_160"/>
          <p:cNvSpPr txBox="1"/>
          <p:nvPr/>
        </p:nvSpPr>
        <p:spPr>
          <a:xfrm>
            <a:off x="376807" y="6524381"/>
            <a:ext cx="79914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Department of Computer Science</a:t>
            </a:r>
            <a:endParaRPr sz="900" b="0" i="0" u="none" strike="noStrike" cap="none">
              <a:solidFill>
                <a:schemeClr val="lt1"/>
              </a:solidFill>
              <a:latin typeface="Arial"/>
              <a:ea typeface="Arial"/>
              <a:cs typeface="Arial"/>
              <a:sym typeface="Arial"/>
            </a:endParaRPr>
          </a:p>
        </p:txBody>
      </p:sp>
      <p:sp>
        <p:nvSpPr>
          <p:cNvPr id="642" name="Google Shape;642;gfa0f5b21c0_0_160"/>
          <p:cNvSpPr txBox="1"/>
          <p:nvPr/>
        </p:nvSpPr>
        <p:spPr>
          <a:xfrm>
            <a:off x="9335597" y="6524381"/>
            <a:ext cx="24735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GRAINGER COLLEGE OF ENGINEERING</a:t>
            </a:r>
            <a:endParaRPr sz="900" b="0" i="0" u="none" strike="noStrike" cap="none">
              <a:solidFill>
                <a:schemeClr val="lt1"/>
              </a:solidFill>
              <a:latin typeface="Arial"/>
              <a:ea typeface="Arial"/>
              <a:cs typeface="Arial"/>
              <a:sym typeface="Arial"/>
            </a:endParaRPr>
          </a:p>
        </p:txBody>
      </p:sp>
      <p:sp>
        <p:nvSpPr>
          <p:cNvPr id="643" name="Google Shape;643;gfa0f5b21c0_0_160"/>
          <p:cNvSpPr/>
          <p:nvPr/>
        </p:nvSpPr>
        <p:spPr>
          <a:xfrm rot="10800000" flipH="1">
            <a:off x="0" y="20"/>
            <a:ext cx="12192000" cy="86820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644" name="Google Shape;644;gfa0f5b21c0_0_160" descr="A close up of a logo&#10;&#10;Description automatically generated"/>
          <p:cNvPicPr preferRelativeResize="0"/>
          <p:nvPr/>
        </p:nvPicPr>
        <p:blipFill rotWithShape="1">
          <a:blip r:embed="rId4">
            <a:alphaModFix/>
          </a:blip>
          <a:srcRect/>
          <a:stretch/>
        </p:blipFill>
        <p:spPr>
          <a:xfrm>
            <a:off x="11554210" y="228014"/>
            <a:ext cx="277906" cy="401420"/>
          </a:xfrm>
          <a:prstGeom prst="rect">
            <a:avLst/>
          </a:prstGeom>
          <a:noFill/>
          <a:ln>
            <a:noFill/>
          </a:ln>
        </p:spPr>
      </p:pic>
      <p:sp>
        <p:nvSpPr>
          <p:cNvPr id="645" name="Google Shape;645;gfa0f5b21c0_0_160"/>
          <p:cNvSpPr txBox="1"/>
          <p:nvPr/>
        </p:nvSpPr>
        <p:spPr>
          <a:xfrm>
            <a:off x="376807" y="171094"/>
            <a:ext cx="1091010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altLang="zh-CN" sz="3200" b="0" i="0" u="none" strike="noStrike" cap="none" dirty="0">
                <a:solidFill>
                  <a:schemeClr val="lt1"/>
                </a:solidFill>
                <a:latin typeface="Arial" panose="020B0604020202020204" pitchFamily="34" charset="0"/>
                <a:ea typeface="Arial"/>
                <a:cs typeface="Arial" panose="020B0604020202020204" pitchFamily="34" charset="0"/>
                <a:sym typeface="Arial"/>
              </a:rPr>
              <a:t>Distribution Correction Estimation (</a:t>
            </a:r>
            <a:r>
              <a:rPr lang="en-US" altLang="zh-CN" sz="3200" b="0" i="0" u="none" strike="noStrike" cap="none" dirty="0" err="1">
                <a:solidFill>
                  <a:schemeClr val="lt1"/>
                </a:solidFill>
                <a:latin typeface="Arial" panose="020B0604020202020204" pitchFamily="34" charset="0"/>
                <a:ea typeface="Arial"/>
                <a:cs typeface="Arial" panose="020B0604020202020204" pitchFamily="34" charset="0"/>
                <a:sym typeface="Arial"/>
              </a:rPr>
              <a:t>DualDICE</a:t>
            </a:r>
            <a:r>
              <a:rPr lang="en-US" altLang="zh-CN" sz="3200" b="0" i="0" u="none" strike="noStrike" cap="none" dirty="0">
                <a:solidFill>
                  <a:schemeClr val="lt1"/>
                </a:solidFill>
                <a:latin typeface="Arial" panose="020B0604020202020204" pitchFamily="34" charset="0"/>
                <a:ea typeface="Arial"/>
                <a:cs typeface="Arial" panose="020B0604020202020204" pitchFamily="34" charset="0"/>
                <a:sym typeface="Arial"/>
              </a:rPr>
              <a:t>)</a:t>
            </a:r>
          </a:p>
        </p:txBody>
      </p:sp>
      <p:sp>
        <p:nvSpPr>
          <p:cNvPr id="2" name="灯片编号占位符 1">
            <a:extLst>
              <a:ext uri="{FF2B5EF4-FFF2-40B4-BE49-F238E27FC236}">
                <a16:creationId xmlns:a16="http://schemas.microsoft.com/office/drawing/2014/main" id="{6AACC437-988B-5252-1357-E5CA871CED2E}"/>
              </a:ext>
            </a:extLst>
          </p:cNvPr>
          <p:cNvSpPr>
            <a:spLocks noGrp="1"/>
          </p:cNvSpPr>
          <p:nvPr>
            <p:ph type="sldNum" sz="quarter" idx="12"/>
          </p:nvPr>
        </p:nvSpPr>
        <p:spPr/>
        <p:txBody>
          <a:bodyPr/>
          <a:lstStyle/>
          <a:p>
            <a:fld id="{B59DCA96-FD56-4E12-9EA9-51269A4F707E}" type="slidenum">
              <a:rPr lang="zh-CN" altLang="en-US" smtClean="0">
                <a:solidFill>
                  <a:schemeClr val="tx1"/>
                </a:solidFill>
              </a:rPr>
              <a:t>15</a:t>
            </a:fld>
            <a:endParaRPr lang="zh-CN" altLang="en-US">
              <a:solidFill>
                <a:schemeClr val="tx1"/>
              </a:solidFill>
            </a:endParaRPr>
          </a:p>
        </p:txBody>
      </p:sp>
      <p:sp>
        <p:nvSpPr>
          <p:cNvPr id="3" name="文本框 2">
            <a:extLst>
              <a:ext uri="{FF2B5EF4-FFF2-40B4-BE49-F238E27FC236}">
                <a16:creationId xmlns:a16="http://schemas.microsoft.com/office/drawing/2014/main" id="{32B9E5B2-07E1-9673-81D4-38619B7A0DC2}"/>
              </a:ext>
            </a:extLst>
          </p:cNvPr>
          <p:cNvSpPr txBox="1"/>
          <p:nvPr/>
        </p:nvSpPr>
        <p:spPr>
          <a:xfrm>
            <a:off x="0" y="6182890"/>
            <a:ext cx="8549135" cy="276999"/>
          </a:xfrm>
          <a:prstGeom prst="rect">
            <a:avLst/>
          </a:prstGeom>
          <a:noFill/>
        </p:spPr>
        <p:txBody>
          <a:bodyPr wrap="none" rtlCol="0">
            <a:spAutoFit/>
          </a:bodyPr>
          <a:lstStyle/>
          <a:p>
            <a:pPr algn="l"/>
            <a:r>
              <a:rPr lang="en-US" altLang="zh-CN" sz="1200" i="0" dirty="0">
                <a:solidFill>
                  <a:schemeClr val="bg1">
                    <a:lumMod val="50000"/>
                  </a:schemeClr>
                </a:solidFill>
                <a:effectLst/>
                <a:latin typeface="Arial" panose="020B0604020202020204" pitchFamily="34" charset="0"/>
                <a:cs typeface="Arial" panose="020B0604020202020204" pitchFamily="34" charset="0"/>
              </a:rPr>
              <a:t>O. Nachum et al. </a:t>
            </a:r>
            <a:r>
              <a:rPr lang="en-US" altLang="zh-CN" sz="1200" i="0" dirty="0" err="1">
                <a:solidFill>
                  <a:schemeClr val="bg1">
                    <a:lumMod val="50000"/>
                  </a:schemeClr>
                </a:solidFill>
                <a:effectLst/>
                <a:latin typeface="Arial" panose="020B0604020202020204" pitchFamily="34" charset="0"/>
                <a:cs typeface="Arial" panose="020B0604020202020204" pitchFamily="34" charset="0"/>
              </a:rPr>
              <a:t>DualDICE</a:t>
            </a:r>
            <a:r>
              <a:rPr lang="en-US" altLang="zh-CN" sz="1200" i="0" dirty="0">
                <a:solidFill>
                  <a:schemeClr val="bg1">
                    <a:lumMod val="50000"/>
                  </a:schemeClr>
                </a:solidFill>
                <a:effectLst/>
                <a:latin typeface="Arial" panose="020B0604020202020204" pitchFamily="34" charset="0"/>
                <a:cs typeface="Arial" panose="020B0604020202020204" pitchFamily="34" charset="0"/>
              </a:rPr>
              <a:t>: Behavior-Agnostic Estimation of Discounted Stationary Distribution Corrections. </a:t>
            </a:r>
            <a:r>
              <a:rPr lang="en-US" altLang="zh-CN" sz="1200" dirty="0">
                <a:solidFill>
                  <a:schemeClr val="bg1">
                    <a:lumMod val="50000"/>
                  </a:schemeClr>
                </a:solidFill>
                <a:latin typeface="Arial" panose="020B0604020202020204" pitchFamily="34" charset="0"/>
                <a:cs typeface="Arial" panose="020B0604020202020204" pitchFamily="34" charset="0"/>
              </a:rPr>
              <a:t>In NIPS, 2019.</a:t>
            </a:r>
            <a:endParaRPr lang="en-US" altLang="zh-CN" sz="1200" i="0" dirty="0">
              <a:solidFill>
                <a:schemeClr val="bg1">
                  <a:lumMod val="50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3708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39" name="Google Shape;639;gfa0f5b21c0_0_160"/>
              <p:cNvSpPr txBox="1">
                <a:spLocks noGrp="1"/>
              </p:cNvSpPr>
              <p:nvPr>
                <p:ph type="body" idx="1"/>
              </p:nvPr>
            </p:nvSpPr>
            <p:spPr>
              <a:xfrm>
                <a:off x="376809" y="1334279"/>
                <a:ext cx="11177400" cy="4821000"/>
              </a:xfrm>
              <a:prstGeom prst="rect">
                <a:avLst/>
              </a:prstGeom>
              <a:noFill/>
              <a:ln>
                <a:noFill/>
              </a:ln>
            </p:spPr>
            <p:txBody>
              <a:bodyPr spcFirstLastPara="1" wrap="square" lIns="91425" tIns="45700" rIns="91425" bIns="45700" anchor="t" anchorCtr="0">
                <a:noAutofit/>
              </a:bodyPr>
              <a:lstStyle/>
              <a:p>
                <a:r>
                  <a:rPr lang="en-US" sz="2400" dirty="0">
                    <a:latin typeface="Arial" panose="020B0604020202020204" pitchFamily="34" charset="0"/>
                    <a:ea typeface="Arial"/>
                    <a:cs typeface="Arial" panose="020B0604020202020204" pitchFamily="34" charset="0"/>
                    <a:sym typeface="Arial"/>
                  </a:rPr>
                  <a:t>What if we want to do offline RL in 2019?</a:t>
                </a:r>
              </a:p>
              <a:p>
                <a:pPr lvl="1"/>
                <a:r>
                  <a:rPr lang="en-US" sz="2000" dirty="0">
                    <a:latin typeface="Arial" panose="020B0604020202020204" pitchFamily="34" charset="0"/>
                    <a:ea typeface="Arial"/>
                    <a:cs typeface="Arial" panose="020B0604020202020204" pitchFamily="34" charset="0"/>
                    <a:sym typeface="Arial"/>
                  </a:rPr>
                  <a:t>No decision transformers, no ATAC, no CQL, no IQL, even BRAC is concurrent</a:t>
                </a:r>
              </a:p>
              <a:p>
                <a:pPr lvl="1"/>
                <a:endParaRPr lang="en-US" sz="1600" dirty="0">
                  <a:latin typeface="Arial" panose="020B0604020202020204" pitchFamily="34" charset="0"/>
                  <a:ea typeface="Arial"/>
                  <a:cs typeface="Arial" panose="020B0604020202020204" pitchFamily="34" charset="0"/>
                  <a:sym typeface="Arial"/>
                </a:endParaRPr>
              </a:p>
              <a:p>
                <a:pPr marL="0" indent="0" algn="ctr">
                  <a:buNone/>
                </a:pPr>
                <a14:m>
                  <m:oMathPara xmlns:m="http://schemas.openxmlformats.org/officeDocument/2006/math">
                    <m:oMathParaPr>
                      <m:jc m:val="centerGroup"/>
                    </m:oMathParaPr>
                    <m:oMath xmlns:m="http://schemas.openxmlformats.org/officeDocument/2006/math">
                      <m:func>
                        <m:funcPr>
                          <m:ctrlPr>
                            <a:rPr lang="en-US" altLang="zh-CN" sz="2400" b="0" i="1" smtClean="0">
                              <a:latin typeface="Cambria Math" panose="02040503050406030204" pitchFamily="18" charset="0"/>
                              <a:ea typeface="Arial"/>
                              <a:cs typeface="Arial" panose="020B0604020202020204" pitchFamily="34" charset="0"/>
                              <a:sym typeface="Arial"/>
                            </a:rPr>
                          </m:ctrlPr>
                        </m:funcPr>
                        <m:fName>
                          <m:limLow>
                            <m:limLowPr>
                              <m:ctrlPr>
                                <a:rPr lang="en-US" altLang="zh-CN" sz="2400" b="0" i="1" smtClean="0">
                                  <a:latin typeface="Cambria Math" panose="02040503050406030204" pitchFamily="18" charset="0"/>
                                  <a:ea typeface="Arial"/>
                                  <a:cs typeface="Arial" panose="020B0604020202020204" pitchFamily="34" charset="0"/>
                                  <a:sym typeface="Arial"/>
                                </a:rPr>
                              </m:ctrlPr>
                            </m:limLowPr>
                            <m:e>
                              <m:r>
                                <m:rPr>
                                  <m:sty m:val="p"/>
                                </m:rPr>
                                <a:rPr lang="en-US" altLang="zh-CN" sz="2400" b="0" i="0" smtClean="0">
                                  <a:latin typeface="Cambria Math" panose="02040503050406030204" pitchFamily="18" charset="0"/>
                                  <a:ea typeface="Arial"/>
                                  <a:cs typeface="Arial" panose="020B0604020202020204" pitchFamily="34" charset="0"/>
                                  <a:sym typeface="Arial"/>
                                </a:rPr>
                                <m:t>min</m:t>
                              </m:r>
                            </m:e>
                            <m:lim>
                              <m:r>
                                <a:rPr lang="en-US" altLang="zh-CN" sz="2400" b="0" i="1" smtClean="0">
                                  <a:latin typeface="Cambria Math" panose="02040503050406030204" pitchFamily="18" charset="0"/>
                                  <a:ea typeface="Arial"/>
                                  <a:cs typeface="Arial" panose="020B0604020202020204" pitchFamily="34" charset="0"/>
                                  <a:sym typeface="Arial"/>
                                </a:rPr>
                                <m:t>𝜋</m:t>
                              </m:r>
                            </m:lim>
                          </m:limLow>
                        </m:fName>
                        <m:e>
                          <m:f>
                            <m:fPr>
                              <m:ctrlPr>
                                <a:rPr lang="en-US" altLang="zh-CN" sz="2400" b="0" i="1" smtClean="0">
                                  <a:latin typeface="Cambria Math" panose="02040503050406030204" pitchFamily="18" charset="0"/>
                                  <a:ea typeface="Arial"/>
                                  <a:cs typeface="Arial" panose="020B0604020202020204" pitchFamily="34" charset="0"/>
                                  <a:sym typeface="Arial"/>
                                </a:rPr>
                              </m:ctrlPr>
                            </m:fPr>
                            <m:num>
                              <m:sSub>
                                <m:sSubPr>
                                  <m:ctrlPr>
                                    <a:rPr lang="en-US" altLang="zh-CN" sz="2400" b="0" i="1" smtClean="0">
                                      <a:latin typeface="Cambria Math" panose="02040503050406030204" pitchFamily="18" charset="0"/>
                                      <a:ea typeface="Arial"/>
                                      <a:cs typeface="Arial" panose="020B0604020202020204" pitchFamily="34" charset="0"/>
                                      <a:sym typeface="Arial"/>
                                    </a:rPr>
                                  </m:ctrlPr>
                                </m:sSubPr>
                                <m:e>
                                  <m:r>
                                    <a:rPr lang="en-US" altLang="zh-CN" sz="2400" b="0" i="1" smtClean="0">
                                      <a:latin typeface="Cambria Math" panose="02040503050406030204" pitchFamily="18" charset="0"/>
                                      <a:ea typeface="Arial"/>
                                      <a:cs typeface="Arial" panose="020B0604020202020204" pitchFamily="34" charset="0"/>
                                      <a:sym typeface="Arial"/>
                                    </a:rPr>
                                    <m:t>𝐸</m:t>
                                  </m:r>
                                </m:e>
                                <m:sub>
                                  <m:d>
                                    <m:dPr>
                                      <m:ctrlPr>
                                        <a:rPr lang="en-US" altLang="zh-CN" sz="2400" b="0" i="1" smtClean="0">
                                          <a:latin typeface="Cambria Math" panose="02040503050406030204" pitchFamily="18" charset="0"/>
                                          <a:ea typeface="Arial"/>
                                          <a:cs typeface="Arial" panose="020B0604020202020204" pitchFamily="34" charset="0"/>
                                          <a:sym typeface="Arial"/>
                                        </a:rPr>
                                      </m:ctrlPr>
                                    </m:dPr>
                                    <m:e>
                                      <m:r>
                                        <a:rPr lang="en-US" altLang="zh-CN" sz="2400" b="0" i="1" smtClean="0">
                                          <a:latin typeface="Cambria Math" panose="02040503050406030204" pitchFamily="18" charset="0"/>
                                          <a:ea typeface="Arial"/>
                                          <a:cs typeface="Arial" panose="020B0604020202020204" pitchFamily="34" charset="0"/>
                                          <a:sym typeface="Arial"/>
                                        </a:rPr>
                                        <m:t>𝑠</m:t>
                                      </m:r>
                                      <m:r>
                                        <a:rPr lang="en-US" altLang="zh-CN" sz="2400" b="0" i="1" smtClean="0">
                                          <a:latin typeface="Cambria Math" panose="02040503050406030204" pitchFamily="18" charset="0"/>
                                          <a:ea typeface="Arial"/>
                                          <a:cs typeface="Arial" panose="020B0604020202020204" pitchFamily="34" charset="0"/>
                                          <a:sym typeface="Arial"/>
                                        </a:rPr>
                                        <m:t>,</m:t>
                                      </m:r>
                                      <m:r>
                                        <a:rPr lang="en-US" altLang="zh-CN" sz="2400" b="0" i="1" smtClean="0">
                                          <a:latin typeface="Cambria Math" panose="02040503050406030204" pitchFamily="18" charset="0"/>
                                          <a:ea typeface="Arial"/>
                                          <a:cs typeface="Arial" panose="020B0604020202020204" pitchFamily="34" charset="0"/>
                                          <a:sym typeface="Arial"/>
                                        </a:rPr>
                                        <m:t>𝑎</m:t>
                                      </m:r>
                                    </m:e>
                                  </m:d>
                                  <m:r>
                                    <a:rPr lang="en-US" altLang="zh-CN" sz="2400" b="0" i="1" smtClean="0">
                                      <a:latin typeface="Cambria Math" panose="02040503050406030204" pitchFamily="18" charset="0"/>
                                      <a:ea typeface="Arial"/>
                                      <a:cs typeface="Arial" panose="020B0604020202020204" pitchFamily="34" charset="0"/>
                                      <a:sym typeface="Arial"/>
                                    </a:rPr>
                                    <m:t>∼</m:t>
                                  </m:r>
                                  <m:sSup>
                                    <m:sSupPr>
                                      <m:ctrlPr>
                                        <a:rPr lang="en-US" altLang="zh-CN" sz="2400" b="0" i="1" smtClean="0">
                                          <a:latin typeface="Cambria Math" panose="02040503050406030204" pitchFamily="18" charset="0"/>
                                          <a:ea typeface="Arial"/>
                                          <a:cs typeface="Arial" panose="020B0604020202020204" pitchFamily="34" charset="0"/>
                                          <a:sym typeface="Arial"/>
                                        </a:rPr>
                                      </m:ctrlPr>
                                    </m:sSupPr>
                                    <m:e>
                                      <m:r>
                                        <a:rPr lang="en-US" altLang="zh-CN" sz="2400" b="0" i="1" smtClean="0">
                                          <a:latin typeface="Cambria Math" panose="02040503050406030204" pitchFamily="18" charset="0"/>
                                          <a:ea typeface="Arial"/>
                                          <a:cs typeface="Arial" panose="020B0604020202020204" pitchFamily="34" charset="0"/>
                                          <a:sym typeface="Arial"/>
                                        </a:rPr>
                                        <m:t>𝑑</m:t>
                                      </m:r>
                                    </m:e>
                                    <m:sup>
                                      <m:r>
                                        <a:rPr lang="en-US" altLang="zh-CN" sz="2400" b="0" i="1" smtClean="0">
                                          <a:latin typeface="Cambria Math" panose="02040503050406030204" pitchFamily="18" charset="0"/>
                                          <a:ea typeface="Arial"/>
                                          <a:cs typeface="Arial" panose="020B0604020202020204" pitchFamily="34" charset="0"/>
                                          <a:sym typeface="Arial"/>
                                        </a:rPr>
                                        <m:t>𝜋</m:t>
                                      </m:r>
                                    </m:sup>
                                  </m:sSup>
                                </m:sub>
                              </m:sSub>
                              <m:d>
                                <m:dPr>
                                  <m:begChr m:val="["/>
                                  <m:endChr m:val="]"/>
                                  <m:ctrlPr>
                                    <a:rPr lang="en-US" altLang="zh-CN" sz="2400" b="0" i="1" smtClean="0">
                                      <a:latin typeface="Cambria Math" panose="02040503050406030204" pitchFamily="18" charset="0"/>
                                      <a:ea typeface="Arial"/>
                                      <a:cs typeface="Arial" panose="020B0604020202020204" pitchFamily="34" charset="0"/>
                                      <a:sym typeface="Arial"/>
                                    </a:rPr>
                                  </m:ctrlPr>
                                </m:dPr>
                                <m:e>
                                  <m:r>
                                    <a:rPr lang="en-US" altLang="zh-CN" sz="2400" b="0" i="1" smtClean="0">
                                      <a:latin typeface="Cambria Math" panose="02040503050406030204" pitchFamily="18" charset="0"/>
                                      <a:ea typeface="Arial"/>
                                      <a:cs typeface="Arial" panose="020B0604020202020204" pitchFamily="34" charset="0"/>
                                      <a:sym typeface="Arial"/>
                                    </a:rPr>
                                    <m:t>𝑟</m:t>
                                  </m:r>
                                  <m:d>
                                    <m:dPr>
                                      <m:ctrlPr>
                                        <a:rPr lang="en-US" altLang="zh-CN" sz="2400" b="0" i="1" smtClean="0">
                                          <a:latin typeface="Cambria Math" panose="02040503050406030204" pitchFamily="18" charset="0"/>
                                          <a:ea typeface="Arial"/>
                                          <a:cs typeface="Arial" panose="020B0604020202020204" pitchFamily="34" charset="0"/>
                                          <a:sym typeface="Arial"/>
                                        </a:rPr>
                                      </m:ctrlPr>
                                    </m:dPr>
                                    <m:e>
                                      <m:r>
                                        <a:rPr lang="en-US" altLang="zh-CN" sz="2400" b="0" i="1" smtClean="0">
                                          <a:latin typeface="Cambria Math" panose="02040503050406030204" pitchFamily="18" charset="0"/>
                                          <a:ea typeface="Arial"/>
                                          <a:cs typeface="Arial" panose="020B0604020202020204" pitchFamily="34" charset="0"/>
                                          <a:sym typeface="Arial"/>
                                        </a:rPr>
                                        <m:t>𝑠</m:t>
                                      </m:r>
                                      <m:r>
                                        <a:rPr lang="en-US" altLang="zh-CN" sz="2400" b="0" i="1" smtClean="0">
                                          <a:latin typeface="Cambria Math" panose="02040503050406030204" pitchFamily="18" charset="0"/>
                                          <a:ea typeface="Arial"/>
                                          <a:cs typeface="Arial" panose="020B0604020202020204" pitchFamily="34" charset="0"/>
                                          <a:sym typeface="Arial"/>
                                        </a:rPr>
                                        <m:t>,</m:t>
                                      </m:r>
                                      <m:r>
                                        <a:rPr lang="en-US" altLang="zh-CN" sz="2400" b="0" i="1" smtClean="0">
                                          <a:latin typeface="Cambria Math" panose="02040503050406030204" pitchFamily="18" charset="0"/>
                                          <a:ea typeface="Arial"/>
                                          <a:cs typeface="Arial" panose="020B0604020202020204" pitchFamily="34" charset="0"/>
                                          <a:sym typeface="Arial"/>
                                        </a:rPr>
                                        <m:t>𝑎</m:t>
                                      </m:r>
                                    </m:e>
                                  </m:d>
                                </m:e>
                              </m:d>
                            </m:num>
                            <m:den>
                              <m:r>
                                <a:rPr lang="en-US" altLang="zh-CN" sz="2400" b="0" i="1" smtClean="0">
                                  <a:latin typeface="Cambria Math" panose="02040503050406030204" pitchFamily="18" charset="0"/>
                                  <a:ea typeface="Arial"/>
                                  <a:cs typeface="Arial" panose="020B0604020202020204" pitchFamily="34" charset="0"/>
                                  <a:sym typeface="Arial"/>
                                </a:rPr>
                                <m:t>𝛼</m:t>
                              </m:r>
                            </m:den>
                          </m:f>
                          <m:r>
                            <a:rPr lang="en-US" altLang="zh-CN" sz="2400" b="0" i="0" smtClean="0">
                              <a:latin typeface="Cambria Math" panose="02040503050406030204" pitchFamily="18" charset="0"/>
                              <a:ea typeface="Arial"/>
                              <a:cs typeface="Arial" panose="020B0604020202020204" pitchFamily="34" charset="0"/>
                              <a:sym typeface="Arial"/>
                            </a:rPr>
                            <m:t>−</m:t>
                          </m:r>
                          <m:r>
                            <m:rPr>
                              <m:sty m:val="p"/>
                            </m:rPr>
                            <a:rPr lang="en-US" altLang="zh-CN" sz="2400" b="0" i="0" smtClean="0">
                              <a:latin typeface="Cambria Math" panose="02040503050406030204" pitchFamily="18" charset="0"/>
                              <a:ea typeface="Arial"/>
                              <a:cs typeface="Arial" panose="020B0604020202020204" pitchFamily="34" charset="0"/>
                              <a:sym typeface="Arial"/>
                            </a:rPr>
                            <m:t>KL</m:t>
                          </m:r>
                          <m:r>
                            <a:rPr lang="en-US" altLang="zh-CN" sz="2400" b="0" i="1" smtClean="0">
                              <a:latin typeface="Cambria Math" panose="02040503050406030204" pitchFamily="18" charset="0"/>
                              <a:ea typeface="Arial"/>
                              <a:cs typeface="Arial" panose="020B0604020202020204" pitchFamily="34" charset="0"/>
                              <a:sym typeface="Arial"/>
                            </a:rPr>
                            <m:t>(</m:t>
                          </m:r>
                          <m:sSup>
                            <m:sSupPr>
                              <m:ctrlPr>
                                <a:rPr lang="en-US" altLang="zh-CN" sz="2400" b="0" i="1" smtClean="0">
                                  <a:latin typeface="Cambria Math" panose="02040503050406030204" pitchFamily="18" charset="0"/>
                                  <a:ea typeface="Arial"/>
                                  <a:cs typeface="Arial" panose="020B0604020202020204" pitchFamily="34" charset="0"/>
                                  <a:sym typeface="Arial"/>
                                </a:rPr>
                              </m:ctrlPr>
                            </m:sSupPr>
                            <m:e>
                              <m:r>
                                <a:rPr lang="en-US" altLang="zh-CN" sz="2400" b="0" i="1" smtClean="0">
                                  <a:latin typeface="Cambria Math" panose="02040503050406030204" pitchFamily="18" charset="0"/>
                                  <a:ea typeface="Arial"/>
                                  <a:cs typeface="Arial" panose="020B0604020202020204" pitchFamily="34" charset="0"/>
                                  <a:sym typeface="Arial"/>
                                </a:rPr>
                                <m:t>𝑑</m:t>
                              </m:r>
                            </m:e>
                            <m:sup>
                              <m:r>
                                <a:rPr lang="en-US" altLang="zh-CN" sz="2400" b="0" i="1" smtClean="0">
                                  <a:latin typeface="Cambria Math" panose="02040503050406030204" pitchFamily="18" charset="0"/>
                                  <a:ea typeface="Arial"/>
                                  <a:cs typeface="Arial" panose="020B0604020202020204" pitchFamily="34" charset="0"/>
                                  <a:sym typeface="Arial"/>
                                </a:rPr>
                                <m:t>𝜋</m:t>
                              </m:r>
                            </m:sup>
                          </m:sSup>
                          <m:r>
                            <a:rPr lang="en-US" altLang="zh-CN" sz="2400" b="0" i="1" smtClean="0">
                              <a:latin typeface="Cambria Math" panose="02040503050406030204" pitchFamily="18" charset="0"/>
                              <a:ea typeface="Arial"/>
                              <a:cs typeface="Arial" panose="020B0604020202020204" pitchFamily="34" charset="0"/>
                              <a:sym typeface="Arial"/>
                            </a:rPr>
                            <m:t>(</m:t>
                          </m:r>
                          <m:r>
                            <a:rPr lang="en-US" altLang="zh-CN" sz="2400" b="0" i="1" smtClean="0">
                              <a:latin typeface="Cambria Math" panose="02040503050406030204" pitchFamily="18" charset="0"/>
                              <a:ea typeface="Arial"/>
                              <a:cs typeface="Arial" panose="020B0604020202020204" pitchFamily="34" charset="0"/>
                              <a:sym typeface="Arial"/>
                            </a:rPr>
                            <m:t>𝑠</m:t>
                          </m:r>
                          <m:r>
                            <a:rPr lang="en-US" altLang="zh-CN" sz="2400" b="0" i="1" smtClean="0">
                              <a:latin typeface="Cambria Math" panose="02040503050406030204" pitchFamily="18" charset="0"/>
                              <a:ea typeface="Arial"/>
                              <a:cs typeface="Arial" panose="020B0604020202020204" pitchFamily="34" charset="0"/>
                              <a:sym typeface="Arial"/>
                            </a:rPr>
                            <m:t>,</m:t>
                          </m:r>
                          <m:r>
                            <a:rPr lang="en-US" altLang="zh-CN" sz="2400" b="0" i="1" smtClean="0">
                              <a:latin typeface="Cambria Math" panose="02040503050406030204" pitchFamily="18" charset="0"/>
                              <a:ea typeface="Arial"/>
                              <a:cs typeface="Arial" panose="020B0604020202020204" pitchFamily="34" charset="0"/>
                              <a:sym typeface="Arial"/>
                            </a:rPr>
                            <m:t>𝑎</m:t>
                          </m:r>
                          <m:r>
                            <a:rPr lang="en-US" altLang="zh-CN" sz="2400" b="0" i="1" smtClean="0">
                              <a:latin typeface="Cambria Math" panose="02040503050406030204" pitchFamily="18" charset="0"/>
                              <a:ea typeface="Arial"/>
                              <a:cs typeface="Arial" panose="020B0604020202020204" pitchFamily="34" charset="0"/>
                              <a:sym typeface="Arial"/>
                            </a:rPr>
                            <m:t>)</m:t>
                          </m:r>
                          <m:r>
                            <m:rPr>
                              <m:lit/>
                            </m:rPr>
                            <a:rPr lang="en-US" altLang="zh-CN" sz="2400" b="0" i="1" smtClean="0">
                              <a:latin typeface="Cambria Math" panose="02040503050406030204" pitchFamily="18" charset="0"/>
                              <a:ea typeface="Arial"/>
                              <a:cs typeface="Arial" panose="020B0604020202020204" pitchFamily="34" charset="0"/>
                              <a:sym typeface="Arial"/>
                            </a:rPr>
                            <m:t>||</m:t>
                          </m:r>
                          <m:sSup>
                            <m:sSupPr>
                              <m:ctrlPr>
                                <a:rPr lang="en-US" altLang="zh-CN" sz="2400" b="0" i="1" smtClean="0">
                                  <a:latin typeface="Cambria Math" panose="02040503050406030204" pitchFamily="18" charset="0"/>
                                  <a:ea typeface="Arial"/>
                                  <a:cs typeface="Arial" panose="020B0604020202020204" pitchFamily="34" charset="0"/>
                                  <a:sym typeface="Arial"/>
                                </a:rPr>
                              </m:ctrlPr>
                            </m:sSupPr>
                            <m:e>
                              <m:r>
                                <a:rPr lang="en-US" altLang="zh-CN" sz="2400" b="0" i="1" smtClean="0">
                                  <a:latin typeface="Cambria Math" panose="02040503050406030204" pitchFamily="18" charset="0"/>
                                  <a:ea typeface="Arial"/>
                                  <a:cs typeface="Arial" panose="020B0604020202020204" pitchFamily="34" charset="0"/>
                                  <a:sym typeface="Arial"/>
                                </a:rPr>
                                <m:t>𝑑</m:t>
                              </m:r>
                            </m:e>
                            <m:sup>
                              <m:r>
                                <a:rPr lang="en-US" altLang="zh-CN" sz="2400" b="0" i="1" smtClean="0">
                                  <a:latin typeface="Cambria Math" panose="02040503050406030204" pitchFamily="18" charset="0"/>
                                  <a:ea typeface="Arial"/>
                                  <a:cs typeface="Arial" panose="020B0604020202020204" pitchFamily="34" charset="0"/>
                                  <a:sym typeface="Arial"/>
                                </a:rPr>
                                <m:t>𝐸</m:t>
                              </m:r>
                            </m:sup>
                          </m:sSup>
                          <m:r>
                            <a:rPr lang="en-US" altLang="zh-CN" sz="2400" b="0" i="1" smtClean="0">
                              <a:latin typeface="Cambria Math" panose="02040503050406030204" pitchFamily="18" charset="0"/>
                              <a:ea typeface="Arial"/>
                              <a:cs typeface="Arial" panose="020B0604020202020204" pitchFamily="34" charset="0"/>
                              <a:sym typeface="Arial"/>
                            </a:rPr>
                            <m:t>(</m:t>
                          </m:r>
                          <m:r>
                            <a:rPr lang="en-US" altLang="zh-CN" sz="2400" b="0" i="1" smtClean="0">
                              <a:latin typeface="Cambria Math" panose="02040503050406030204" pitchFamily="18" charset="0"/>
                              <a:ea typeface="Arial"/>
                              <a:cs typeface="Arial" panose="020B0604020202020204" pitchFamily="34" charset="0"/>
                              <a:sym typeface="Arial"/>
                            </a:rPr>
                            <m:t>𝑠</m:t>
                          </m:r>
                          <m:r>
                            <a:rPr lang="en-US" altLang="zh-CN" sz="2400" b="0" i="1" smtClean="0">
                              <a:latin typeface="Cambria Math" panose="02040503050406030204" pitchFamily="18" charset="0"/>
                              <a:ea typeface="Arial"/>
                              <a:cs typeface="Arial" panose="020B0604020202020204" pitchFamily="34" charset="0"/>
                              <a:sym typeface="Arial"/>
                            </a:rPr>
                            <m:t>,</m:t>
                          </m:r>
                          <m:r>
                            <a:rPr lang="en-US" altLang="zh-CN" sz="2400" b="0" i="1" smtClean="0">
                              <a:latin typeface="Cambria Math" panose="02040503050406030204" pitchFamily="18" charset="0"/>
                              <a:ea typeface="Arial"/>
                              <a:cs typeface="Arial" panose="020B0604020202020204" pitchFamily="34" charset="0"/>
                              <a:sym typeface="Arial"/>
                            </a:rPr>
                            <m:t>𝑎</m:t>
                          </m:r>
                          <m:r>
                            <a:rPr lang="en-US" altLang="zh-CN" sz="2400" b="0" i="1" smtClean="0">
                              <a:latin typeface="Cambria Math" panose="02040503050406030204" pitchFamily="18" charset="0"/>
                              <a:ea typeface="Arial"/>
                              <a:cs typeface="Arial" panose="020B0604020202020204" pitchFamily="34" charset="0"/>
                              <a:sym typeface="Arial"/>
                            </a:rPr>
                            <m:t>))</m:t>
                          </m:r>
                        </m:e>
                      </m:func>
                    </m:oMath>
                  </m:oMathPara>
                </a14:m>
                <a:endParaRPr lang="en-US" altLang="zh-CN" sz="2400" b="0" i="1" dirty="0">
                  <a:latin typeface="Cambria Math" panose="02040503050406030204" pitchFamily="18" charset="0"/>
                  <a:ea typeface="Arial"/>
                  <a:cs typeface="Arial" panose="020B0604020202020204" pitchFamily="34" charset="0"/>
                  <a:sym typeface="Arial"/>
                </a:endParaRPr>
              </a:p>
              <a:p>
                <a:pPr marL="0" indent="0" algn="ctr">
                  <a:buNone/>
                </a:pPr>
                <a14:m>
                  <m:oMath xmlns:m="http://schemas.openxmlformats.org/officeDocument/2006/math">
                    <m:r>
                      <m:rPr>
                        <m:sty m:val="p"/>
                      </m:rPr>
                      <a:rPr lang="en-US" altLang="zh-CN" sz="2400" b="0" i="0" smtClean="0">
                        <a:latin typeface="Cambria Math" panose="02040503050406030204" pitchFamily="18" charset="0"/>
                        <a:ea typeface="Arial"/>
                        <a:cs typeface="Arial" panose="020B0604020202020204" pitchFamily="34" charset="0"/>
                        <a:sym typeface="Arial"/>
                      </a:rPr>
                      <m:t>s</m:t>
                    </m:r>
                    <m:r>
                      <a:rPr lang="en-US" altLang="zh-CN" sz="2400" b="0" i="0" smtClean="0">
                        <a:latin typeface="Cambria Math" panose="02040503050406030204" pitchFamily="18" charset="0"/>
                        <a:ea typeface="Arial"/>
                        <a:cs typeface="Arial" panose="020B0604020202020204" pitchFamily="34" charset="0"/>
                        <a:sym typeface="Arial"/>
                      </a:rPr>
                      <m:t>.</m:t>
                    </m:r>
                    <m:r>
                      <m:rPr>
                        <m:sty m:val="p"/>
                      </m:rPr>
                      <a:rPr lang="en-US" altLang="zh-CN" sz="2400" b="0" i="0" smtClean="0">
                        <a:latin typeface="Cambria Math" panose="02040503050406030204" pitchFamily="18" charset="0"/>
                        <a:ea typeface="Arial"/>
                        <a:cs typeface="Arial" panose="020B0604020202020204" pitchFamily="34" charset="0"/>
                        <a:sym typeface="Arial"/>
                      </a:rPr>
                      <m:t>t</m:t>
                    </m:r>
                    <m:r>
                      <a:rPr lang="en-US" altLang="zh-CN" sz="2400" b="0" i="0" smtClean="0">
                        <a:latin typeface="Cambria Math" panose="02040503050406030204" pitchFamily="18" charset="0"/>
                        <a:ea typeface="Arial"/>
                        <a:cs typeface="Arial" panose="020B0604020202020204" pitchFamily="34" charset="0"/>
                        <a:sym typeface="Arial"/>
                      </a:rPr>
                      <m:t>. </m:t>
                    </m:r>
                    <m:sSup>
                      <m:sSupPr>
                        <m:ctrlPr>
                          <a:rPr lang="en-US" altLang="zh-CN" sz="2400" b="0" i="1" smtClean="0">
                            <a:latin typeface="Cambria Math" panose="02040503050406030204" pitchFamily="18" charset="0"/>
                            <a:ea typeface="Arial"/>
                            <a:cs typeface="Arial" panose="020B0604020202020204" pitchFamily="34" charset="0"/>
                            <a:sym typeface="Arial"/>
                          </a:rPr>
                        </m:ctrlPr>
                      </m:sSupPr>
                      <m:e>
                        <m:r>
                          <m:rPr>
                            <m:sty m:val="p"/>
                          </m:rPr>
                          <a:rPr lang="en-US" altLang="zh-CN" sz="2400" b="0" i="0" smtClean="0">
                            <a:latin typeface="Cambria Math" panose="02040503050406030204" pitchFamily="18" charset="0"/>
                            <a:ea typeface="Arial"/>
                            <a:cs typeface="Arial" panose="020B0604020202020204" pitchFamily="34" charset="0"/>
                            <a:sym typeface="Arial"/>
                          </a:rPr>
                          <m:t>d</m:t>
                        </m:r>
                      </m:e>
                      <m:sup>
                        <m:r>
                          <a:rPr lang="en-US" altLang="zh-CN" sz="2400" b="0" i="1" smtClean="0">
                            <a:latin typeface="Cambria Math" panose="02040503050406030204" pitchFamily="18" charset="0"/>
                            <a:ea typeface="Arial"/>
                            <a:cs typeface="Arial" panose="020B0604020202020204" pitchFamily="34" charset="0"/>
                            <a:sym typeface="Arial"/>
                          </a:rPr>
                          <m:t>𝜋</m:t>
                        </m:r>
                      </m:sup>
                    </m:sSup>
                    <m:r>
                      <a:rPr lang="en-US" altLang="zh-CN" sz="2400" b="0" i="1" smtClean="0">
                        <a:latin typeface="Cambria Math" panose="02040503050406030204" pitchFamily="18" charset="0"/>
                        <a:ea typeface="Arial"/>
                        <a:cs typeface="Arial" panose="020B0604020202020204" pitchFamily="34" charset="0"/>
                        <a:sym typeface="Arial"/>
                      </a:rPr>
                      <m:t>≥0, </m:t>
                    </m:r>
                    <m:nary>
                      <m:naryPr>
                        <m:chr m:val="∑"/>
                        <m:supHide m:val="on"/>
                        <m:ctrlPr>
                          <a:rPr lang="en-US" altLang="zh-CN" sz="2400" b="0" i="1" smtClean="0">
                            <a:solidFill>
                              <a:schemeClr val="accent1">
                                <a:lumMod val="75000"/>
                              </a:schemeClr>
                            </a:solidFill>
                            <a:latin typeface="Cambria Math" panose="02040503050406030204" pitchFamily="18" charset="0"/>
                            <a:ea typeface="Arial"/>
                            <a:cs typeface="Arial" panose="020B0604020202020204" pitchFamily="34" charset="0"/>
                            <a:sym typeface="Arial"/>
                          </a:rPr>
                        </m:ctrlPr>
                      </m:naryPr>
                      <m:sub>
                        <m:r>
                          <m:rPr>
                            <m:brk m:alnAt="7"/>
                          </m:rPr>
                          <a:rPr lang="en-US" altLang="zh-CN" sz="2400" b="0" i="1" smtClean="0">
                            <a:solidFill>
                              <a:schemeClr val="accent1">
                                <a:lumMod val="75000"/>
                              </a:schemeClr>
                            </a:solidFill>
                            <a:latin typeface="Cambria Math" panose="02040503050406030204" pitchFamily="18" charset="0"/>
                            <a:ea typeface="Arial"/>
                            <a:cs typeface="Arial" panose="020B0604020202020204" pitchFamily="34" charset="0"/>
                            <a:sym typeface="Arial"/>
                          </a:rPr>
                          <m:t>𝑎</m:t>
                        </m:r>
                      </m:sub>
                      <m:sup/>
                      <m:e>
                        <m:sSup>
                          <m:sSupPr>
                            <m:ctrlPr>
                              <a:rPr lang="en-US" altLang="zh-CN" sz="2400" b="0" i="1" smtClean="0">
                                <a:solidFill>
                                  <a:schemeClr val="accent1">
                                    <a:lumMod val="75000"/>
                                  </a:schemeClr>
                                </a:solidFill>
                                <a:latin typeface="Cambria Math" panose="02040503050406030204" pitchFamily="18" charset="0"/>
                                <a:ea typeface="Arial"/>
                                <a:cs typeface="Arial" panose="020B0604020202020204" pitchFamily="34" charset="0"/>
                                <a:sym typeface="Arial"/>
                              </a:rPr>
                            </m:ctrlPr>
                          </m:sSupPr>
                          <m:e>
                            <m:r>
                              <a:rPr lang="en-US" altLang="zh-CN" sz="2400" b="0" i="1" smtClean="0">
                                <a:solidFill>
                                  <a:schemeClr val="accent1">
                                    <a:lumMod val="75000"/>
                                  </a:schemeClr>
                                </a:solidFill>
                                <a:latin typeface="Cambria Math" panose="02040503050406030204" pitchFamily="18" charset="0"/>
                                <a:ea typeface="Arial"/>
                                <a:cs typeface="Arial" panose="020B0604020202020204" pitchFamily="34" charset="0"/>
                                <a:sym typeface="Arial"/>
                              </a:rPr>
                              <m:t>𝑑</m:t>
                            </m:r>
                          </m:e>
                          <m:sup>
                            <m:r>
                              <a:rPr lang="en-US" altLang="zh-CN" sz="2400" b="0" i="1" smtClean="0">
                                <a:solidFill>
                                  <a:schemeClr val="accent1">
                                    <a:lumMod val="75000"/>
                                  </a:schemeClr>
                                </a:solidFill>
                                <a:latin typeface="Cambria Math" panose="02040503050406030204" pitchFamily="18" charset="0"/>
                                <a:ea typeface="Arial"/>
                                <a:cs typeface="Arial" panose="020B0604020202020204" pitchFamily="34" charset="0"/>
                                <a:sym typeface="Arial"/>
                              </a:rPr>
                              <m:t>𝜋</m:t>
                            </m:r>
                          </m:sup>
                        </m:sSup>
                        <m:d>
                          <m:dPr>
                            <m:ctrlPr>
                              <a:rPr lang="en-US" altLang="zh-CN" sz="2400" b="0" i="1" smtClean="0">
                                <a:solidFill>
                                  <a:schemeClr val="accent1">
                                    <a:lumMod val="75000"/>
                                  </a:schemeClr>
                                </a:solidFill>
                                <a:latin typeface="Cambria Math" panose="02040503050406030204" pitchFamily="18" charset="0"/>
                                <a:ea typeface="Arial"/>
                                <a:cs typeface="Arial" panose="020B0604020202020204" pitchFamily="34" charset="0"/>
                                <a:sym typeface="Arial"/>
                              </a:rPr>
                            </m:ctrlPr>
                          </m:dPr>
                          <m:e>
                            <m:r>
                              <a:rPr lang="en-US" altLang="zh-CN" sz="2400" b="0" i="1" smtClean="0">
                                <a:solidFill>
                                  <a:schemeClr val="accent1">
                                    <a:lumMod val="75000"/>
                                  </a:schemeClr>
                                </a:solidFill>
                                <a:latin typeface="Cambria Math" panose="02040503050406030204" pitchFamily="18" charset="0"/>
                                <a:ea typeface="Arial"/>
                                <a:cs typeface="Arial" panose="020B0604020202020204" pitchFamily="34" charset="0"/>
                                <a:sym typeface="Arial"/>
                              </a:rPr>
                              <m:t>𝑠</m:t>
                            </m:r>
                            <m:r>
                              <a:rPr lang="en-US" altLang="zh-CN" sz="2400" b="0" i="1" smtClean="0">
                                <a:solidFill>
                                  <a:schemeClr val="accent1">
                                    <a:lumMod val="75000"/>
                                  </a:schemeClr>
                                </a:solidFill>
                                <a:latin typeface="Cambria Math" panose="02040503050406030204" pitchFamily="18" charset="0"/>
                                <a:ea typeface="Arial"/>
                                <a:cs typeface="Arial" panose="020B0604020202020204" pitchFamily="34" charset="0"/>
                                <a:sym typeface="Arial"/>
                              </a:rPr>
                              <m:t>,</m:t>
                            </m:r>
                            <m:r>
                              <a:rPr lang="en-US" altLang="zh-CN" sz="2400" b="0" i="1" smtClean="0">
                                <a:solidFill>
                                  <a:schemeClr val="accent1">
                                    <a:lumMod val="75000"/>
                                  </a:schemeClr>
                                </a:solidFill>
                                <a:latin typeface="Cambria Math" panose="02040503050406030204" pitchFamily="18" charset="0"/>
                                <a:ea typeface="Arial"/>
                                <a:cs typeface="Arial" panose="020B0604020202020204" pitchFamily="34" charset="0"/>
                                <a:sym typeface="Arial"/>
                              </a:rPr>
                              <m:t>𝑎</m:t>
                            </m:r>
                          </m:e>
                        </m:d>
                      </m:e>
                    </m:nary>
                    <m:r>
                      <a:rPr lang="en-US" altLang="zh-CN" sz="2400" b="0" i="1" smtClean="0">
                        <a:solidFill>
                          <a:srgbClr val="FF0000"/>
                        </a:solidFill>
                        <a:latin typeface="Cambria Math" panose="02040503050406030204" pitchFamily="18" charset="0"/>
                        <a:ea typeface="Arial"/>
                        <a:cs typeface="Arial" panose="020B0604020202020204" pitchFamily="34" charset="0"/>
                        <a:sym typeface="Arial"/>
                      </a:rPr>
                      <m:t>=</m:t>
                    </m:r>
                    <m:d>
                      <m:dPr>
                        <m:ctrlPr>
                          <a:rPr lang="en-US" altLang="zh-CN" sz="2400" b="0" i="1" smtClean="0">
                            <a:solidFill>
                              <a:srgbClr val="FF0000"/>
                            </a:solidFill>
                            <a:latin typeface="Cambria Math" panose="02040503050406030204" pitchFamily="18" charset="0"/>
                            <a:ea typeface="Arial"/>
                            <a:cs typeface="Arial" panose="020B0604020202020204" pitchFamily="34" charset="0"/>
                            <a:sym typeface="Arial"/>
                          </a:rPr>
                        </m:ctrlPr>
                      </m:dPr>
                      <m:e>
                        <m:r>
                          <a:rPr lang="en-US" altLang="zh-CN" sz="2400" b="0" i="1" smtClean="0">
                            <a:solidFill>
                              <a:srgbClr val="FF0000"/>
                            </a:solidFill>
                            <a:latin typeface="Cambria Math" panose="02040503050406030204" pitchFamily="18" charset="0"/>
                            <a:ea typeface="Arial"/>
                            <a:cs typeface="Arial" panose="020B0604020202020204" pitchFamily="34" charset="0"/>
                            <a:sym typeface="Arial"/>
                          </a:rPr>
                          <m:t>1−</m:t>
                        </m:r>
                        <m:r>
                          <a:rPr lang="en-US" altLang="zh-CN" sz="2400" b="0" i="1" smtClean="0">
                            <a:solidFill>
                              <a:srgbClr val="FF0000"/>
                            </a:solidFill>
                            <a:latin typeface="Cambria Math" panose="02040503050406030204" pitchFamily="18" charset="0"/>
                            <a:ea typeface="Arial"/>
                            <a:cs typeface="Arial" panose="020B0604020202020204" pitchFamily="34" charset="0"/>
                            <a:sym typeface="Arial"/>
                          </a:rPr>
                          <m:t>𝛾</m:t>
                        </m:r>
                      </m:e>
                    </m:d>
                    <m:sSub>
                      <m:sSubPr>
                        <m:ctrlPr>
                          <a:rPr lang="en-US" altLang="zh-CN" sz="2400" b="0" i="1" smtClean="0">
                            <a:solidFill>
                              <a:srgbClr val="FF0000"/>
                            </a:solidFill>
                            <a:latin typeface="Cambria Math" panose="02040503050406030204" pitchFamily="18" charset="0"/>
                            <a:ea typeface="Arial"/>
                            <a:cs typeface="Arial" panose="020B0604020202020204" pitchFamily="34" charset="0"/>
                            <a:sym typeface="Arial"/>
                          </a:rPr>
                        </m:ctrlPr>
                      </m:sSubPr>
                      <m:e>
                        <m:r>
                          <a:rPr lang="en-US" altLang="zh-CN" sz="2400" b="0" i="1" smtClean="0">
                            <a:solidFill>
                              <a:srgbClr val="FF0000"/>
                            </a:solidFill>
                            <a:latin typeface="Cambria Math" panose="02040503050406030204" pitchFamily="18" charset="0"/>
                            <a:ea typeface="Arial"/>
                            <a:cs typeface="Arial" panose="020B0604020202020204" pitchFamily="34" charset="0"/>
                            <a:sym typeface="Arial"/>
                          </a:rPr>
                          <m:t>𝑝</m:t>
                        </m:r>
                      </m:e>
                      <m:sub>
                        <m:r>
                          <a:rPr lang="en-US" altLang="zh-CN" sz="2400" b="0" i="1" smtClean="0">
                            <a:solidFill>
                              <a:srgbClr val="FF0000"/>
                            </a:solidFill>
                            <a:latin typeface="Cambria Math" panose="02040503050406030204" pitchFamily="18" charset="0"/>
                            <a:ea typeface="Arial"/>
                            <a:cs typeface="Arial" panose="020B0604020202020204" pitchFamily="34" charset="0"/>
                            <a:sym typeface="Arial"/>
                          </a:rPr>
                          <m:t>0</m:t>
                        </m:r>
                      </m:sub>
                    </m:sSub>
                    <m:r>
                      <a:rPr lang="en-US" altLang="zh-CN" sz="2400" b="0" i="1" smtClean="0">
                        <a:solidFill>
                          <a:srgbClr val="FF0000"/>
                        </a:solidFill>
                        <a:latin typeface="Cambria Math" panose="02040503050406030204" pitchFamily="18" charset="0"/>
                        <a:ea typeface="Arial"/>
                        <a:cs typeface="Arial" panose="020B0604020202020204" pitchFamily="34" charset="0"/>
                        <a:sym typeface="Arial"/>
                      </a:rPr>
                      <m:t>(</m:t>
                    </m:r>
                    <m:r>
                      <a:rPr lang="en-US" altLang="zh-CN" sz="2400" b="0" i="1" smtClean="0">
                        <a:solidFill>
                          <a:srgbClr val="FF0000"/>
                        </a:solidFill>
                        <a:latin typeface="Cambria Math" panose="02040503050406030204" pitchFamily="18" charset="0"/>
                        <a:ea typeface="Arial"/>
                        <a:cs typeface="Arial" panose="020B0604020202020204" pitchFamily="34" charset="0"/>
                        <a:sym typeface="Arial"/>
                      </a:rPr>
                      <m:t>𝑠</m:t>
                    </m:r>
                    <m:r>
                      <a:rPr lang="en-US" altLang="zh-CN" sz="2400" b="0" i="1" smtClean="0">
                        <a:solidFill>
                          <a:srgbClr val="FF0000"/>
                        </a:solidFill>
                        <a:latin typeface="Cambria Math" panose="02040503050406030204" pitchFamily="18" charset="0"/>
                        <a:ea typeface="Arial"/>
                        <a:cs typeface="Arial" panose="020B0604020202020204" pitchFamily="34" charset="0"/>
                        <a:sym typeface="Arial"/>
                      </a:rPr>
                      <m:t>)+</m:t>
                    </m:r>
                    <m:r>
                      <a:rPr lang="en-US" altLang="zh-CN" sz="2400" b="0" i="1" smtClean="0">
                        <a:solidFill>
                          <a:srgbClr val="00B050"/>
                        </a:solidFill>
                        <a:latin typeface="Cambria Math" panose="02040503050406030204" pitchFamily="18" charset="0"/>
                        <a:ea typeface="Arial"/>
                        <a:cs typeface="Arial" panose="020B0604020202020204" pitchFamily="34" charset="0"/>
                        <a:sym typeface="Arial"/>
                      </a:rPr>
                      <m:t>𝛾</m:t>
                    </m:r>
                    <m:nary>
                      <m:naryPr>
                        <m:chr m:val="∑"/>
                        <m:supHide m:val="on"/>
                        <m:ctrlPr>
                          <a:rPr lang="en-US" altLang="zh-CN" sz="2400" b="0" i="1" smtClean="0">
                            <a:solidFill>
                              <a:srgbClr val="00B050"/>
                            </a:solidFill>
                            <a:latin typeface="Cambria Math" panose="02040503050406030204" pitchFamily="18" charset="0"/>
                            <a:ea typeface="Arial"/>
                            <a:cs typeface="Arial" panose="020B0604020202020204" pitchFamily="34" charset="0"/>
                            <a:sym typeface="Arial"/>
                          </a:rPr>
                        </m:ctrlPr>
                      </m:naryPr>
                      <m:sub>
                        <m:acc>
                          <m:accPr>
                            <m:chr m:val="̅"/>
                            <m:ctrlPr>
                              <a:rPr lang="en-US" altLang="zh-CN" sz="2400" b="0" i="1" smtClean="0">
                                <a:solidFill>
                                  <a:srgbClr val="00B050"/>
                                </a:solidFill>
                                <a:latin typeface="Cambria Math" panose="02040503050406030204" pitchFamily="18" charset="0"/>
                                <a:cs typeface="Arial" panose="020B0604020202020204" pitchFamily="34" charset="0"/>
                                <a:sym typeface="Arial"/>
                              </a:rPr>
                            </m:ctrlPr>
                          </m:accPr>
                          <m:e>
                            <m:r>
                              <a:rPr lang="en-US" altLang="zh-CN" sz="2400" b="0" i="1" smtClean="0">
                                <a:solidFill>
                                  <a:srgbClr val="00B050"/>
                                </a:solidFill>
                                <a:latin typeface="Cambria Math" panose="02040503050406030204" pitchFamily="18" charset="0"/>
                                <a:cs typeface="Arial" panose="020B0604020202020204" pitchFamily="34" charset="0"/>
                                <a:sym typeface="Arial"/>
                              </a:rPr>
                              <m:t>𝑠</m:t>
                            </m:r>
                          </m:e>
                        </m:acc>
                        <m:r>
                          <a:rPr lang="en-US" altLang="zh-CN" sz="2400" b="0" i="1" smtClean="0">
                            <a:solidFill>
                              <a:srgbClr val="00B050"/>
                            </a:solidFill>
                            <a:latin typeface="Cambria Math" panose="02040503050406030204" pitchFamily="18" charset="0"/>
                            <a:ea typeface="Arial"/>
                            <a:cs typeface="Arial" panose="020B0604020202020204" pitchFamily="34" charset="0"/>
                            <a:sym typeface="Arial"/>
                          </a:rPr>
                          <m:t>,</m:t>
                        </m:r>
                        <m:r>
                          <a:rPr lang="en-US" altLang="zh-CN" sz="2400" b="0" i="1" smtClean="0">
                            <a:solidFill>
                              <a:srgbClr val="00B050"/>
                            </a:solidFill>
                            <a:latin typeface="Cambria Math" panose="02040503050406030204" pitchFamily="18" charset="0"/>
                            <a:ea typeface="Arial"/>
                            <a:cs typeface="Arial" panose="020B0604020202020204" pitchFamily="34" charset="0"/>
                            <a:sym typeface="Arial"/>
                          </a:rPr>
                          <m:t>𝑎</m:t>
                        </m:r>
                      </m:sub>
                      <m:sup/>
                      <m:e>
                        <m:r>
                          <a:rPr lang="en-US" altLang="zh-CN" sz="2400" b="0" i="1" smtClean="0">
                            <a:solidFill>
                              <a:srgbClr val="00B050"/>
                            </a:solidFill>
                            <a:latin typeface="Cambria Math" panose="02040503050406030204" pitchFamily="18" charset="0"/>
                            <a:ea typeface="Arial"/>
                            <a:cs typeface="Arial" panose="020B0604020202020204" pitchFamily="34" charset="0"/>
                            <a:sym typeface="Arial"/>
                          </a:rPr>
                          <m:t>𝑝</m:t>
                        </m:r>
                        <m:d>
                          <m:dPr>
                            <m:ctrlPr>
                              <a:rPr lang="en-US" altLang="zh-CN" sz="2400" b="0" i="1" smtClean="0">
                                <a:solidFill>
                                  <a:srgbClr val="00B050"/>
                                </a:solidFill>
                                <a:latin typeface="Cambria Math" panose="02040503050406030204" pitchFamily="18" charset="0"/>
                                <a:ea typeface="Arial"/>
                                <a:cs typeface="Arial" panose="020B0604020202020204" pitchFamily="34" charset="0"/>
                                <a:sym typeface="Arial"/>
                              </a:rPr>
                            </m:ctrlPr>
                          </m:dPr>
                          <m:e>
                            <m:r>
                              <a:rPr lang="en-US" altLang="zh-CN" sz="2400" b="0" i="1" smtClean="0">
                                <a:solidFill>
                                  <a:srgbClr val="00B050"/>
                                </a:solidFill>
                                <a:latin typeface="Cambria Math" panose="02040503050406030204" pitchFamily="18" charset="0"/>
                                <a:ea typeface="Arial"/>
                                <a:cs typeface="Arial" panose="020B0604020202020204" pitchFamily="34" charset="0"/>
                                <a:sym typeface="Arial"/>
                              </a:rPr>
                              <m:t>𝑠</m:t>
                            </m:r>
                          </m:e>
                          <m:e>
                            <m:acc>
                              <m:accPr>
                                <m:chr m:val="̅"/>
                                <m:ctrlPr>
                                  <a:rPr lang="en-US" altLang="zh-CN" sz="2400" b="0" i="1" smtClean="0">
                                    <a:solidFill>
                                      <a:srgbClr val="00B050"/>
                                    </a:solidFill>
                                    <a:latin typeface="Cambria Math" panose="02040503050406030204" pitchFamily="18" charset="0"/>
                                    <a:cs typeface="Arial" panose="020B0604020202020204" pitchFamily="34" charset="0"/>
                                    <a:sym typeface="Arial"/>
                                  </a:rPr>
                                </m:ctrlPr>
                              </m:accPr>
                              <m:e>
                                <m:r>
                                  <a:rPr lang="en-US" altLang="zh-CN" sz="2400" b="0" i="1" smtClean="0">
                                    <a:solidFill>
                                      <a:srgbClr val="00B050"/>
                                    </a:solidFill>
                                    <a:latin typeface="Cambria Math" panose="02040503050406030204" pitchFamily="18" charset="0"/>
                                    <a:cs typeface="Arial" panose="020B0604020202020204" pitchFamily="34" charset="0"/>
                                    <a:sym typeface="Arial"/>
                                  </a:rPr>
                                  <m:t>𝑠</m:t>
                                </m:r>
                              </m:e>
                            </m:acc>
                            <m:r>
                              <a:rPr lang="en-US" altLang="zh-CN" sz="2400" b="0" i="1" smtClean="0">
                                <a:solidFill>
                                  <a:srgbClr val="00B050"/>
                                </a:solidFill>
                                <a:latin typeface="Cambria Math" panose="02040503050406030204" pitchFamily="18" charset="0"/>
                                <a:ea typeface="Arial"/>
                                <a:cs typeface="Arial" panose="020B0604020202020204" pitchFamily="34" charset="0"/>
                                <a:sym typeface="Arial"/>
                              </a:rPr>
                              <m:t>,</m:t>
                            </m:r>
                            <m:r>
                              <a:rPr lang="en-US" altLang="zh-CN" sz="2400" b="0" i="1" smtClean="0">
                                <a:solidFill>
                                  <a:srgbClr val="00B050"/>
                                </a:solidFill>
                                <a:latin typeface="Cambria Math" panose="02040503050406030204" pitchFamily="18" charset="0"/>
                                <a:ea typeface="Arial"/>
                                <a:cs typeface="Arial" panose="020B0604020202020204" pitchFamily="34" charset="0"/>
                                <a:sym typeface="Arial"/>
                              </a:rPr>
                              <m:t>𝑎</m:t>
                            </m:r>
                          </m:e>
                        </m:d>
                        <m:sSup>
                          <m:sSupPr>
                            <m:ctrlPr>
                              <a:rPr lang="en-US" altLang="zh-CN" sz="2400" b="0" i="1" smtClean="0">
                                <a:solidFill>
                                  <a:srgbClr val="00B050"/>
                                </a:solidFill>
                                <a:latin typeface="Cambria Math" panose="02040503050406030204" pitchFamily="18" charset="0"/>
                                <a:ea typeface="Arial"/>
                                <a:cs typeface="Arial" panose="020B0604020202020204" pitchFamily="34" charset="0"/>
                                <a:sym typeface="Arial"/>
                              </a:rPr>
                            </m:ctrlPr>
                          </m:sSupPr>
                          <m:e>
                            <m:r>
                              <a:rPr lang="en-US" altLang="zh-CN" sz="2400" b="0" i="1" smtClean="0">
                                <a:solidFill>
                                  <a:srgbClr val="00B050"/>
                                </a:solidFill>
                                <a:latin typeface="Cambria Math" panose="02040503050406030204" pitchFamily="18" charset="0"/>
                                <a:ea typeface="Arial"/>
                                <a:cs typeface="Arial" panose="020B0604020202020204" pitchFamily="34" charset="0"/>
                                <a:sym typeface="Arial"/>
                              </a:rPr>
                              <m:t>𝑑</m:t>
                            </m:r>
                          </m:e>
                          <m:sup>
                            <m:r>
                              <a:rPr lang="en-US" altLang="zh-CN" sz="2400" b="0" i="1" smtClean="0">
                                <a:solidFill>
                                  <a:srgbClr val="00B050"/>
                                </a:solidFill>
                                <a:latin typeface="Cambria Math" panose="02040503050406030204" pitchFamily="18" charset="0"/>
                                <a:ea typeface="Arial"/>
                                <a:cs typeface="Arial" panose="020B0604020202020204" pitchFamily="34" charset="0"/>
                                <a:sym typeface="Arial"/>
                              </a:rPr>
                              <m:t>𝜋</m:t>
                            </m:r>
                          </m:sup>
                        </m:sSup>
                        <m:r>
                          <a:rPr lang="en-US" altLang="zh-CN" sz="2400" b="0" i="1" smtClean="0">
                            <a:solidFill>
                              <a:srgbClr val="00B050"/>
                            </a:solidFill>
                            <a:latin typeface="Cambria Math" panose="02040503050406030204" pitchFamily="18" charset="0"/>
                            <a:ea typeface="Arial"/>
                            <a:cs typeface="Arial" panose="020B0604020202020204" pitchFamily="34" charset="0"/>
                            <a:sym typeface="Arial"/>
                          </a:rPr>
                          <m:t>(</m:t>
                        </m:r>
                        <m:acc>
                          <m:accPr>
                            <m:chr m:val="̅"/>
                            <m:ctrlPr>
                              <a:rPr lang="en-US" altLang="zh-CN" sz="2400" b="0" i="1" smtClean="0">
                                <a:solidFill>
                                  <a:srgbClr val="00B050"/>
                                </a:solidFill>
                                <a:latin typeface="Cambria Math" panose="02040503050406030204" pitchFamily="18" charset="0"/>
                                <a:ea typeface="Arial"/>
                                <a:cs typeface="Arial" panose="020B0604020202020204" pitchFamily="34" charset="0"/>
                                <a:sym typeface="Arial"/>
                              </a:rPr>
                            </m:ctrlPr>
                          </m:accPr>
                          <m:e>
                            <m:r>
                              <a:rPr lang="en-US" altLang="zh-CN" sz="2400" b="0" i="1" smtClean="0">
                                <a:solidFill>
                                  <a:srgbClr val="00B050"/>
                                </a:solidFill>
                                <a:latin typeface="Cambria Math" panose="02040503050406030204" pitchFamily="18" charset="0"/>
                                <a:ea typeface="Arial"/>
                                <a:cs typeface="Arial" panose="020B0604020202020204" pitchFamily="34" charset="0"/>
                                <a:sym typeface="Arial"/>
                              </a:rPr>
                              <m:t>𝑠</m:t>
                            </m:r>
                          </m:e>
                        </m:acc>
                        <m:r>
                          <a:rPr lang="en-US" altLang="zh-CN" sz="2400" b="0" i="1" smtClean="0">
                            <a:solidFill>
                              <a:srgbClr val="00B050"/>
                            </a:solidFill>
                            <a:latin typeface="Cambria Math" panose="02040503050406030204" pitchFamily="18" charset="0"/>
                            <a:ea typeface="Arial"/>
                            <a:cs typeface="Arial" panose="020B0604020202020204" pitchFamily="34" charset="0"/>
                            <a:sym typeface="Arial"/>
                          </a:rPr>
                          <m:t>,</m:t>
                        </m:r>
                        <m:r>
                          <a:rPr lang="en-US" altLang="zh-CN" sz="2400" b="0" i="1" smtClean="0">
                            <a:solidFill>
                              <a:srgbClr val="00B050"/>
                            </a:solidFill>
                            <a:latin typeface="Cambria Math" panose="02040503050406030204" pitchFamily="18" charset="0"/>
                            <a:ea typeface="Arial"/>
                            <a:cs typeface="Arial" panose="020B0604020202020204" pitchFamily="34" charset="0"/>
                            <a:sym typeface="Arial"/>
                          </a:rPr>
                          <m:t>𝑎</m:t>
                        </m:r>
                        <m:r>
                          <a:rPr lang="en-US" altLang="zh-CN" sz="2400" b="0" i="1" smtClean="0">
                            <a:solidFill>
                              <a:srgbClr val="00B050"/>
                            </a:solidFill>
                            <a:latin typeface="Cambria Math" panose="02040503050406030204" pitchFamily="18" charset="0"/>
                            <a:ea typeface="Arial"/>
                            <a:cs typeface="Arial" panose="020B0604020202020204" pitchFamily="34" charset="0"/>
                            <a:sym typeface="Arial"/>
                          </a:rPr>
                          <m:t>)</m:t>
                        </m:r>
                      </m:e>
                    </m:nary>
                  </m:oMath>
                </a14:m>
                <a:r>
                  <a:rPr lang="en-US" altLang="zh-CN" sz="2400" dirty="0">
                    <a:solidFill>
                      <a:srgbClr val="00B050"/>
                    </a:solidFill>
                    <a:latin typeface="Arial" panose="020B0604020202020204" pitchFamily="34" charset="0"/>
                    <a:ea typeface="Arial"/>
                    <a:cs typeface="Arial" panose="020B0604020202020204" pitchFamily="34" charset="0"/>
                    <a:sym typeface="Arial"/>
                  </a:rPr>
                  <a:t> </a:t>
                </a:r>
                <a:endParaRPr lang="en-US" altLang="zh-CN" sz="2400" dirty="0">
                  <a:latin typeface="Arial" panose="020B0604020202020204" pitchFamily="34" charset="0"/>
                  <a:ea typeface="Arial"/>
                  <a:cs typeface="Arial" panose="020B0604020202020204" pitchFamily="34" charset="0"/>
                  <a:sym typeface="Arial"/>
                </a:endParaRPr>
              </a:p>
              <a:p>
                <a:pPr lvl="1"/>
                <a:r>
                  <a:rPr lang="en-US" sz="2000" dirty="0">
                    <a:latin typeface="Arial" panose="020B0604020202020204" pitchFamily="34" charset="0"/>
                    <a:ea typeface="Arial"/>
                    <a:cs typeface="Arial" panose="020B0604020202020204" pitchFamily="34" charset="0"/>
                    <a:sym typeface="Arial"/>
                  </a:rPr>
                  <a:t>The KL term is “pessimistic penalty” – don’t leave where you are familiar!</a:t>
                </a:r>
              </a:p>
              <a:p>
                <a:pPr lvl="1"/>
                <a:r>
                  <a:rPr lang="en-US" sz="2000" dirty="0">
                    <a:latin typeface="Arial" panose="020B0604020202020204" pitchFamily="34" charset="0"/>
                    <a:ea typeface="Arial"/>
                    <a:cs typeface="Arial" panose="020B0604020202020204" pitchFamily="34" charset="0"/>
                    <a:sym typeface="Arial"/>
                  </a:rPr>
                  <a:t>We again use Lagrange dual like </a:t>
                </a:r>
                <a:r>
                  <a:rPr lang="en-US" sz="2000" dirty="0" err="1">
                    <a:latin typeface="Arial" panose="020B0604020202020204" pitchFamily="34" charset="0"/>
                    <a:ea typeface="Arial"/>
                    <a:cs typeface="Arial" panose="020B0604020202020204" pitchFamily="34" charset="0"/>
                    <a:sym typeface="Arial"/>
                  </a:rPr>
                  <a:t>ValueDICE</a:t>
                </a:r>
                <a:r>
                  <a:rPr lang="en-US" sz="2000" dirty="0">
                    <a:latin typeface="Arial" panose="020B0604020202020204" pitchFamily="34" charset="0"/>
                    <a:ea typeface="Arial"/>
                    <a:cs typeface="Arial" panose="020B0604020202020204" pitchFamily="34" charset="0"/>
                    <a:sym typeface="Arial"/>
                  </a:rPr>
                  <a:t>, and iteratively update </a:t>
                </a:r>
                <a14:m>
                  <m:oMath xmlns:m="http://schemas.openxmlformats.org/officeDocument/2006/math">
                    <m:r>
                      <a:rPr lang="en-US" sz="2000" b="0" i="1" smtClean="0">
                        <a:latin typeface="Cambria Math" panose="02040503050406030204" pitchFamily="18" charset="0"/>
                        <a:ea typeface="Arial"/>
                        <a:cs typeface="Arial" panose="020B0604020202020204" pitchFamily="34" charset="0"/>
                        <a:sym typeface="Arial"/>
                      </a:rPr>
                      <m:t>𝜋</m:t>
                    </m:r>
                  </m:oMath>
                </a14:m>
                <a:r>
                  <a:rPr lang="en-US" sz="2400" dirty="0">
                    <a:latin typeface="Arial" panose="020B0604020202020204" pitchFamily="34" charset="0"/>
                    <a:ea typeface="Arial"/>
                    <a:cs typeface="Arial" panose="020B0604020202020204" pitchFamily="34" charset="0"/>
                    <a:sym typeface="Arial"/>
                  </a:rPr>
                  <a:t> </a:t>
                </a:r>
                <a:r>
                  <a:rPr lang="en-US" sz="2000" dirty="0">
                    <a:latin typeface="Arial" panose="020B0604020202020204" pitchFamily="34" charset="0"/>
                    <a:ea typeface="Arial"/>
                    <a:cs typeface="Arial" panose="020B0604020202020204" pitchFamily="34" charset="0"/>
                    <a:sym typeface="Arial"/>
                  </a:rPr>
                  <a:t>and </a:t>
                </a:r>
                <a14:m>
                  <m:oMath xmlns:m="http://schemas.openxmlformats.org/officeDocument/2006/math">
                    <m:r>
                      <a:rPr lang="en-US" sz="2000">
                        <a:latin typeface="Cambria Math" panose="02040503050406030204" pitchFamily="18" charset="0"/>
                        <a:ea typeface="Arial"/>
                        <a:cs typeface="Arial" panose="020B0604020202020204" pitchFamily="34" charset="0"/>
                        <a:sym typeface="Arial"/>
                      </a:rPr>
                      <m:t>𝑉</m:t>
                    </m:r>
                  </m:oMath>
                </a14:m>
                <a:r>
                  <a:rPr lang="en-US" sz="2000" dirty="0">
                    <a:latin typeface="Arial" panose="020B0604020202020204" pitchFamily="34" charset="0"/>
                    <a:ea typeface="Arial"/>
                    <a:cs typeface="Arial" panose="020B0604020202020204" pitchFamily="34" charset="0"/>
                    <a:sym typeface="Arial"/>
                  </a:rPr>
                  <a:t> (</a:t>
                </a:r>
                <a:r>
                  <a:rPr lang="en-US" sz="2000" dirty="0" err="1">
                    <a:latin typeface="Arial" panose="020B0604020202020204" pitchFamily="34" charset="0"/>
                    <a:ea typeface="Arial"/>
                    <a:cs typeface="Arial" panose="020B0604020202020204" pitchFamily="34" charset="0"/>
                    <a:sym typeface="Arial"/>
                  </a:rPr>
                  <a:t>AlgaeDICE</a:t>
                </a:r>
                <a:r>
                  <a:rPr lang="en-US" sz="2000" dirty="0">
                    <a:latin typeface="Arial" panose="020B0604020202020204" pitchFamily="34" charset="0"/>
                    <a:ea typeface="Arial"/>
                    <a:cs typeface="Arial" panose="020B0604020202020204" pitchFamily="34" charset="0"/>
                    <a:sym typeface="Arial"/>
                  </a:rPr>
                  <a:t>) / update </a:t>
                </a:r>
                <a14:m>
                  <m:oMath xmlns:m="http://schemas.openxmlformats.org/officeDocument/2006/math">
                    <m:r>
                      <a:rPr lang="en-US" sz="2000" b="0" i="1" smtClean="0">
                        <a:latin typeface="Cambria Math" panose="02040503050406030204" pitchFamily="18" charset="0"/>
                        <a:ea typeface="Arial"/>
                        <a:cs typeface="Arial" panose="020B0604020202020204" pitchFamily="34" charset="0"/>
                        <a:sym typeface="Arial"/>
                      </a:rPr>
                      <m:t>𝑉</m:t>
                    </m:r>
                  </m:oMath>
                </a14:m>
                <a:r>
                  <a:rPr lang="en-US" sz="2000" dirty="0">
                    <a:latin typeface="Arial" panose="020B0604020202020204" pitchFamily="34" charset="0"/>
                    <a:ea typeface="Arial"/>
                    <a:cs typeface="Arial" panose="020B0604020202020204" pitchFamily="34" charset="0"/>
                    <a:sym typeface="Arial"/>
                  </a:rPr>
                  <a:t> only (</a:t>
                </a:r>
                <a:r>
                  <a:rPr lang="en-US" sz="2000" dirty="0" err="1">
                    <a:latin typeface="Arial" panose="020B0604020202020204" pitchFamily="34" charset="0"/>
                    <a:ea typeface="Arial"/>
                    <a:cs typeface="Arial" panose="020B0604020202020204" pitchFamily="34" charset="0"/>
                    <a:sym typeface="Arial"/>
                  </a:rPr>
                  <a:t>OptiDICE</a:t>
                </a:r>
                <a:r>
                  <a:rPr lang="en-US" sz="2000" dirty="0">
                    <a:latin typeface="Arial" panose="020B0604020202020204" pitchFamily="34" charset="0"/>
                    <a:ea typeface="Arial"/>
                    <a:cs typeface="Arial" panose="020B0604020202020204" pitchFamily="34" charset="0"/>
                    <a:sym typeface="Arial"/>
                  </a:rPr>
                  <a:t>)</a:t>
                </a: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b="1" dirty="0">
                  <a:solidFill>
                    <a:srgbClr val="E84B36"/>
                  </a:solidFill>
                  <a:latin typeface="Arial" panose="020B0604020202020204" pitchFamily="34" charset="0"/>
                  <a:ea typeface="Arial"/>
                  <a:cs typeface="Arial" panose="020B0604020202020204" pitchFamily="34" charset="0"/>
                  <a:sym typeface="Arial"/>
                </a:endParaRPr>
              </a:p>
              <a:p>
                <a:endParaRPr lang="en-US" sz="2400" b="1" dirty="0">
                  <a:solidFill>
                    <a:srgbClr val="E84B36"/>
                  </a:solidFill>
                  <a:latin typeface="Arial" panose="020B0604020202020204" pitchFamily="34" charset="0"/>
                  <a:ea typeface="Arial"/>
                  <a:cs typeface="Arial" panose="020B0604020202020204" pitchFamily="34" charset="0"/>
                  <a:sym typeface="Arial"/>
                </a:endParaRPr>
              </a:p>
              <a:p>
                <a:pPr marL="0" indent="0">
                  <a:buNone/>
                </a:pPr>
                <a:endParaRPr lang="en-US" sz="2400" b="1" dirty="0">
                  <a:solidFill>
                    <a:srgbClr val="E84B36"/>
                  </a:solidFill>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cs typeface="Arial" panose="020B0604020202020204" pitchFamily="34" charset="0"/>
                  <a:sym typeface="Arial"/>
                </a:endParaRPr>
              </a:p>
              <a:p>
                <a:pPr marL="0" lvl="0" indent="0" algn="l" rtl="0">
                  <a:lnSpc>
                    <a:spcPct val="100000"/>
                  </a:lnSpc>
                  <a:spcBef>
                    <a:spcPts val="0"/>
                  </a:spcBef>
                  <a:spcAft>
                    <a:spcPts val="0"/>
                  </a:spcAft>
                  <a:buSzPts val="2000"/>
                  <a:buNone/>
                </a:pPr>
                <a:endParaRPr lang="en-US" sz="1800" dirty="0">
                  <a:solidFill>
                    <a:schemeClr val="dk1"/>
                  </a:solidFill>
                  <a:latin typeface="Arial"/>
                  <a:ea typeface="Arial"/>
                  <a:cs typeface="Arial"/>
                  <a:sym typeface="Arial"/>
                </a:endParaRPr>
              </a:p>
            </p:txBody>
          </p:sp>
        </mc:Choice>
        <mc:Fallback xmlns="">
          <p:sp>
            <p:nvSpPr>
              <p:cNvPr id="639" name="Google Shape;639;gfa0f5b21c0_0_160"/>
              <p:cNvSpPr txBox="1">
                <a:spLocks noGrp="1" noRot="1" noChangeAspect="1" noMove="1" noResize="1" noEditPoints="1" noAdjustHandles="1" noChangeArrowheads="1" noChangeShapeType="1" noTextEdit="1"/>
              </p:cNvSpPr>
              <p:nvPr>
                <p:ph type="body" idx="1"/>
              </p:nvPr>
            </p:nvSpPr>
            <p:spPr>
              <a:xfrm>
                <a:off x="376809" y="1334279"/>
                <a:ext cx="11177400" cy="4821000"/>
              </a:xfrm>
              <a:prstGeom prst="rect">
                <a:avLst/>
              </a:prstGeom>
              <a:blipFill>
                <a:blip r:embed="rId3"/>
                <a:stretch>
                  <a:fillRect l="-764"/>
                </a:stretch>
              </a:blipFill>
              <a:ln>
                <a:noFill/>
              </a:ln>
            </p:spPr>
            <p:txBody>
              <a:bodyPr/>
              <a:lstStyle/>
              <a:p>
                <a:r>
                  <a:rPr lang="zh-CN" altLang="en-US">
                    <a:noFill/>
                  </a:rPr>
                  <a:t> </a:t>
                </a:r>
              </a:p>
            </p:txBody>
          </p:sp>
        </mc:Fallback>
      </mc:AlternateContent>
      <p:sp>
        <p:nvSpPr>
          <p:cNvPr id="640" name="Google Shape;640;gfa0f5b21c0_0_160"/>
          <p:cNvSpPr/>
          <p:nvPr/>
        </p:nvSpPr>
        <p:spPr>
          <a:xfrm rot="10800000" flipH="1">
            <a:off x="0" y="6437100"/>
            <a:ext cx="12192000" cy="420900"/>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641" name="Google Shape;641;gfa0f5b21c0_0_160"/>
          <p:cNvSpPr txBox="1"/>
          <p:nvPr/>
        </p:nvSpPr>
        <p:spPr>
          <a:xfrm>
            <a:off x="376807" y="6524381"/>
            <a:ext cx="79914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Department of Computer Science</a:t>
            </a:r>
            <a:endParaRPr sz="900" b="0" i="0" u="none" strike="noStrike" cap="none">
              <a:solidFill>
                <a:schemeClr val="lt1"/>
              </a:solidFill>
              <a:latin typeface="Arial"/>
              <a:ea typeface="Arial"/>
              <a:cs typeface="Arial"/>
              <a:sym typeface="Arial"/>
            </a:endParaRPr>
          </a:p>
        </p:txBody>
      </p:sp>
      <p:sp>
        <p:nvSpPr>
          <p:cNvPr id="642" name="Google Shape;642;gfa0f5b21c0_0_160"/>
          <p:cNvSpPr txBox="1"/>
          <p:nvPr/>
        </p:nvSpPr>
        <p:spPr>
          <a:xfrm>
            <a:off x="9335597" y="6524381"/>
            <a:ext cx="24735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GRAINGER COLLEGE OF ENGINEERING</a:t>
            </a:r>
            <a:endParaRPr sz="900" b="0" i="0" u="none" strike="noStrike" cap="none">
              <a:solidFill>
                <a:schemeClr val="lt1"/>
              </a:solidFill>
              <a:latin typeface="Arial"/>
              <a:ea typeface="Arial"/>
              <a:cs typeface="Arial"/>
              <a:sym typeface="Arial"/>
            </a:endParaRPr>
          </a:p>
        </p:txBody>
      </p:sp>
      <p:sp>
        <p:nvSpPr>
          <p:cNvPr id="643" name="Google Shape;643;gfa0f5b21c0_0_160"/>
          <p:cNvSpPr/>
          <p:nvPr/>
        </p:nvSpPr>
        <p:spPr>
          <a:xfrm rot="10800000" flipH="1">
            <a:off x="0" y="20"/>
            <a:ext cx="12192000" cy="86820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644" name="Google Shape;644;gfa0f5b21c0_0_160" descr="A close up of a logo&#10;&#10;Description automatically generated"/>
          <p:cNvPicPr preferRelativeResize="0"/>
          <p:nvPr/>
        </p:nvPicPr>
        <p:blipFill rotWithShape="1">
          <a:blip r:embed="rId4">
            <a:alphaModFix/>
          </a:blip>
          <a:srcRect/>
          <a:stretch/>
        </p:blipFill>
        <p:spPr>
          <a:xfrm>
            <a:off x="11554210" y="228014"/>
            <a:ext cx="277906" cy="401420"/>
          </a:xfrm>
          <a:prstGeom prst="rect">
            <a:avLst/>
          </a:prstGeom>
          <a:noFill/>
          <a:ln>
            <a:noFill/>
          </a:ln>
        </p:spPr>
      </p:pic>
      <p:sp>
        <p:nvSpPr>
          <p:cNvPr id="645" name="Google Shape;645;gfa0f5b21c0_0_160"/>
          <p:cNvSpPr txBox="1"/>
          <p:nvPr/>
        </p:nvSpPr>
        <p:spPr>
          <a:xfrm>
            <a:off x="376807" y="171094"/>
            <a:ext cx="1091010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altLang="zh-CN" sz="3200" b="0" i="0" u="none" strike="noStrike" cap="none" dirty="0">
                <a:solidFill>
                  <a:schemeClr val="lt1"/>
                </a:solidFill>
                <a:latin typeface="Arial" panose="020B0604020202020204" pitchFamily="34" charset="0"/>
                <a:ea typeface="Arial"/>
                <a:cs typeface="Arial" panose="020B0604020202020204" pitchFamily="34" charset="0"/>
                <a:sym typeface="Arial"/>
              </a:rPr>
              <a:t>Distribution Correction Estimation (</a:t>
            </a:r>
            <a:r>
              <a:rPr lang="en-US" altLang="zh-CN" sz="3200" b="0" i="0" u="none" strike="noStrike" cap="none" dirty="0" err="1">
                <a:solidFill>
                  <a:schemeClr val="lt1"/>
                </a:solidFill>
                <a:latin typeface="Arial" panose="020B0604020202020204" pitchFamily="34" charset="0"/>
                <a:ea typeface="Arial"/>
                <a:cs typeface="Arial" panose="020B0604020202020204" pitchFamily="34" charset="0"/>
                <a:sym typeface="Arial"/>
              </a:rPr>
              <a:t>AlgaeDICE</a:t>
            </a:r>
            <a:r>
              <a:rPr lang="en-US" altLang="zh-CN" sz="3200" b="0" i="0" u="none" strike="noStrike" cap="none" dirty="0">
                <a:solidFill>
                  <a:schemeClr val="lt1"/>
                </a:solidFill>
                <a:latin typeface="Arial" panose="020B0604020202020204" pitchFamily="34" charset="0"/>
                <a:ea typeface="Arial"/>
                <a:cs typeface="Arial" panose="020B0604020202020204" pitchFamily="34" charset="0"/>
                <a:sym typeface="Arial"/>
              </a:rPr>
              <a:t>/</a:t>
            </a:r>
            <a:r>
              <a:rPr lang="en-US" altLang="zh-CN" sz="3200" b="0" i="0" u="none" strike="noStrike" cap="none" dirty="0" err="1">
                <a:solidFill>
                  <a:schemeClr val="lt1"/>
                </a:solidFill>
                <a:latin typeface="Arial" panose="020B0604020202020204" pitchFamily="34" charset="0"/>
                <a:ea typeface="Arial"/>
                <a:cs typeface="Arial" panose="020B0604020202020204" pitchFamily="34" charset="0"/>
                <a:sym typeface="Arial"/>
              </a:rPr>
              <a:t>OptiDICE</a:t>
            </a:r>
            <a:r>
              <a:rPr lang="en-US" altLang="zh-CN" sz="3200" b="0" i="0" u="none" strike="noStrike" cap="none" dirty="0">
                <a:solidFill>
                  <a:schemeClr val="lt1"/>
                </a:solidFill>
                <a:latin typeface="Arial" panose="020B0604020202020204" pitchFamily="34" charset="0"/>
                <a:ea typeface="Arial"/>
                <a:cs typeface="Arial" panose="020B0604020202020204" pitchFamily="34" charset="0"/>
                <a:sym typeface="Arial"/>
              </a:rPr>
              <a:t>)</a:t>
            </a:r>
          </a:p>
        </p:txBody>
      </p:sp>
      <p:sp>
        <p:nvSpPr>
          <p:cNvPr id="2" name="灯片编号占位符 1">
            <a:extLst>
              <a:ext uri="{FF2B5EF4-FFF2-40B4-BE49-F238E27FC236}">
                <a16:creationId xmlns:a16="http://schemas.microsoft.com/office/drawing/2014/main" id="{6AACC437-988B-5252-1357-E5CA871CED2E}"/>
              </a:ext>
            </a:extLst>
          </p:cNvPr>
          <p:cNvSpPr>
            <a:spLocks noGrp="1"/>
          </p:cNvSpPr>
          <p:nvPr>
            <p:ph type="sldNum" sz="quarter" idx="12"/>
          </p:nvPr>
        </p:nvSpPr>
        <p:spPr/>
        <p:txBody>
          <a:bodyPr/>
          <a:lstStyle/>
          <a:p>
            <a:fld id="{B59DCA96-FD56-4E12-9EA9-51269A4F707E}" type="slidenum">
              <a:rPr lang="zh-CN" altLang="en-US" smtClean="0">
                <a:solidFill>
                  <a:schemeClr val="tx1"/>
                </a:solidFill>
              </a:rPr>
              <a:t>16</a:t>
            </a:fld>
            <a:endParaRPr lang="zh-CN" altLang="en-US">
              <a:solidFill>
                <a:schemeClr val="tx1"/>
              </a:solidFill>
            </a:endParaRPr>
          </a:p>
        </p:txBody>
      </p:sp>
      <p:sp>
        <p:nvSpPr>
          <p:cNvPr id="3" name="文本框 2">
            <a:extLst>
              <a:ext uri="{FF2B5EF4-FFF2-40B4-BE49-F238E27FC236}">
                <a16:creationId xmlns:a16="http://schemas.microsoft.com/office/drawing/2014/main" id="{7D94AF4F-2855-2AE8-D953-9AF9AFA9E5E8}"/>
              </a:ext>
            </a:extLst>
          </p:cNvPr>
          <p:cNvSpPr txBox="1"/>
          <p:nvPr/>
        </p:nvSpPr>
        <p:spPr>
          <a:xfrm>
            <a:off x="0" y="5981822"/>
            <a:ext cx="7892353" cy="461665"/>
          </a:xfrm>
          <a:prstGeom prst="rect">
            <a:avLst/>
          </a:prstGeom>
          <a:noFill/>
        </p:spPr>
        <p:txBody>
          <a:bodyPr wrap="none" rtlCol="0">
            <a:spAutoFit/>
          </a:bodyPr>
          <a:lstStyle/>
          <a:p>
            <a:pPr algn="l"/>
            <a:r>
              <a:rPr lang="en-US" altLang="zh-CN" sz="1200" i="0" dirty="0">
                <a:solidFill>
                  <a:schemeClr val="bg1">
                    <a:lumMod val="50000"/>
                  </a:schemeClr>
                </a:solidFill>
                <a:effectLst/>
                <a:latin typeface="Arial" panose="020B0604020202020204" pitchFamily="34" charset="0"/>
                <a:cs typeface="Arial" panose="020B0604020202020204" pitchFamily="34" charset="0"/>
              </a:rPr>
              <a:t>O. Nachum et al. </a:t>
            </a:r>
            <a:r>
              <a:rPr lang="en-US" altLang="zh-CN" sz="1200" i="0" dirty="0" err="1">
                <a:solidFill>
                  <a:schemeClr val="bg1">
                    <a:lumMod val="50000"/>
                  </a:schemeClr>
                </a:solidFill>
                <a:effectLst/>
                <a:latin typeface="Arial" panose="020B0604020202020204" pitchFamily="34" charset="0"/>
                <a:cs typeface="Arial" panose="020B0604020202020204" pitchFamily="34" charset="0"/>
              </a:rPr>
              <a:t>AlgaeDICE</a:t>
            </a:r>
            <a:r>
              <a:rPr lang="en-US" altLang="zh-CN" sz="1200" i="0" dirty="0">
                <a:solidFill>
                  <a:schemeClr val="bg1">
                    <a:lumMod val="50000"/>
                  </a:schemeClr>
                </a:solidFill>
                <a:effectLst/>
                <a:latin typeface="Arial" panose="020B0604020202020204" pitchFamily="34" charset="0"/>
                <a:cs typeface="Arial" panose="020B0604020202020204" pitchFamily="34" charset="0"/>
              </a:rPr>
              <a:t>: Policy Gradient from Arbitrary Experience. In </a:t>
            </a:r>
            <a:r>
              <a:rPr lang="en-US" altLang="zh-CN" sz="1200" i="0" dirty="0" err="1">
                <a:solidFill>
                  <a:schemeClr val="bg1">
                    <a:lumMod val="50000"/>
                  </a:schemeClr>
                </a:solidFill>
                <a:effectLst/>
                <a:latin typeface="Arial" panose="020B0604020202020204" pitchFamily="34" charset="0"/>
                <a:cs typeface="Arial" panose="020B0604020202020204" pitchFamily="34" charset="0"/>
              </a:rPr>
              <a:t>ArXiv</a:t>
            </a:r>
            <a:r>
              <a:rPr lang="en-US" altLang="zh-CN" sz="1200" i="0" dirty="0">
                <a:solidFill>
                  <a:schemeClr val="bg1">
                    <a:lumMod val="50000"/>
                  </a:schemeClr>
                </a:solidFill>
                <a:effectLst/>
                <a:latin typeface="Arial" panose="020B0604020202020204" pitchFamily="34" charset="0"/>
                <a:cs typeface="Arial" panose="020B0604020202020204" pitchFamily="34" charset="0"/>
              </a:rPr>
              <a:t>, 2019.</a:t>
            </a:r>
          </a:p>
          <a:p>
            <a:pPr algn="l"/>
            <a:r>
              <a:rPr lang="en-US" altLang="zh-CN" sz="1200" dirty="0">
                <a:solidFill>
                  <a:schemeClr val="bg1">
                    <a:lumMod val="50000"/>
                  </a:schemeClr>
                </a:solidFill>
                <a:latin typeface="Arial" panose="020B0604020202020204" pitchFamily="34" charset="0"/>
                <a:cs typeface="Arial" panose="020B0604020202020204" pitchFamily="34" charset="0"/>
              </a:rPr>
              <a:t>J. Lee et al. </a:t>
            </a:r>
            <a:r>
              <a:rPr lang="en-US" altLang="zh-CN" sz="1200" dirty="0" err="1">
                <a:solidFill>
                  <a:schemeClr val="bg1">
                    <a:lumMod val="50000"/>
                  </a:schemeClr>
                </a:solidFill>
                <a:latin typeface="Arial" panose="020B0604020202020204" pitchFamily="34" charset="0"/>
                <a:cs typeface="Arial" panose="020B0604020202020204" pitchFamily="34" charset="0"/>
              </a:rPr>
              <a:t>OptiDICE</a:t>
            </a:r>
            <a:r>
              <a:rPr lang="en-US" altLang="zh-CN" sz="1200" dirty="0">
                <a:solidFill>
                  <a:schemeClr val="bg1">
                    <a:lumMod val="50000"/>
                  </a:schemeClr>
                </a:solidFill>
                <a:latin typeface="Arial" panose="020B0604020202020204" pitchFamily="34" charset="0"/>
                <a:cs typeface="Arial" panose="020B0604020202020204" pitchFamily="34" charset="0"/>
              </a:rPr>
              <a:t>: Offline Policy Optimization via Stationary Distribution Correction Estimation. In ICML, 2021.</a:t>
            </a:r>
            <a:endParaRPr lang="en-US" altLang="zh-CN" sz="1200" i="0" dirty="0">
              <a:solidFill>
                <a:schemeClr val="bg1">
                  <a:lumMod val="50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318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39" name="Google Shape;639;gfa0f5b21c0_0_160"/>
              <p:cNvSpPr txBox="1">
                <a:spLocks noGrp="1"/>
              </p:cNvSpPr>
              <p:nvPr>
                <p:ph type="body" idx="1"/>
              </p:nvPr>
            </p:nvSpPr>
            <p:spPr>
              <a:xfrm>
                <a:off x="376809" y="1334279"/>
                <a:ext cx="11177400" cy="4821000"/>
              </a:xfrm>
              <a:prstGeom prst="rect">
                <a:avLst/>
              </a:prstGeom>
              <a:noFill/>
              <a:ln>
                <a:noFill/>
              </a:ln>
            </p:spPr>
            <p:txBody>
              <a:bodyPr spcFirstLastPara="1" wrap="square" lIns="91425" tIns="45700" rIns="91425" bIns="45700" anchor="t" anchorCtr="0">
                <a:noAutofit/>
              </a:bodyPr>
              <a:lstStyle/>
              <a:p>
                <a:r>
                  <a:rPr lang="en-US" sz="2400" dirty="0">
                    <a:latin typeface="Arial" panose="020B0604020202020204" pitchFamily="34" charset="0"/>
                    <a:ea typeface="Arial"/>
                    <a:cs typeface="Arial" panose="020B0604020202020204" pitchFamily="34" charset="0"/>
                    <a:sym typeface="Arial"/>
                  </a:rPr>
                  <a:t>What if we want to do offline imitation learning with expert data </a:t>
                </a:r>
                <a14:m>
                  <m:oMath xmlns:m="http://schemas.openxmlformats.org/officeDocument/2006/math">
                    <m:r>
                      <a:rPr lang="en-US" sz="2400" b="0" i="1" smtClean="0">
                        <a:latin typeface="Cambria Math" panose="02040503050406030204" pitchFamily="18" charset="0"/>
                        <a:ea typeface="Arial"/>
                        <a:cs typeface="Arial" panose="020B0604020202020204" pitchFamily="34" charset="0"/>
                        <a:sym typeface="Arial"/>
                      </a:rPr>
                      <m:t>𝐸</m:t>
                    </m:r>
                  </m:oMath>
                </a14:m>
                <a:r>
                  <a:rPr lang="en-US" sz="2400" dirty="0">
                    <a:latin typeface="Arial" panose="020B0604020202020204" pitchFamily="34" charset="0"/>
                    <a:ea typeface="Arial"/>
                    <a:cs typeface="Arial" panose="020B0604020202020204" pitchFamily="34" charset="0"/>
                    <a:sym typeface="Arial"/>
                  </a:rPr>
                  <a:t> and non-expert data </a:t>
                </a:r>
                <a14:m>
                  <m:oMath xmlns:m="http://schemas.openxmlformats.org/officeDocument/2006/math">
                    <m:r>
                      <a:rPr lang="en-US" sz="2400" b="0" i="1" smtClean="0">
                        <a:latin typeface="Cambria Math" panose="02040503050406030204" pitchFamily="18" charset="0"/>
                        <a:ea typeface="Arial"/>
                        <a:cs typeface="Arial" panose="020B0604020202020204" pitchFamily="34" charset="0"/>
                        <a:sym typeface="Arial"/>
                      </a:rPr>
                      <m:t>𝐼</m:t>
                    </m:r>
                  </m:oMath>
                </a14:m>
                <a:r>
                  <a:rPr lang="en-US" sz="2400" dirty="0">
                    <a:latin typeface="Arial" panose="020B0604020202020204" pitchFamily="34" charset="0"/>
                    <a:ea typeface="Arial"/>
                    <a:cs typeface="Arial" panose="020B0604020202020204" pitchFamily="34" charset="0"/>
                    <a:sym typeface="Arial"/>
                  </a:rPr>
                  <a:t>?</a:t>
                </a:r>
              </a:p>
              <a:p>
                <a:pPr lvl="1"/>
                <a:r>
                  <a:rPr lang="en-US" sz="2000" dirty="0">
                    <a:latin typeface="Arial" panose="020B0604020202020204" pitchFamily="34" charset="0"/>
                    <a:ea typeface="Arial"/>
                    <a:cs typeface="Arial" panose="020B0604020202020204" pitchFamily="34" charset="0"/>
                    <a:sym typeface="Arial"/>
                  </a:rPr>
                  <a:t>Consider </a:t>
                </a:r>
                <a14:m>
                  <m:oMath xmlns:m="http://schemas.openxmlformats.org/officeDocument/2006/math">
                    <m:r>
                      <a:rPr lang="en-US" sz="2000" b="0" i="1" smtClean="0">
                        <a:latin typeface="Cambria Math" panose="02040503050406030204" pitchFamily="18" charset="0"/>
                        <a:ea typeface="Arial"/>
                        <a:cs typeface="Arial" panose="020B0604020202020204" pitchFamily="34" charset="0"/>
                        <a:sym typeface="Arial"/>
                      </a:rPr>
                      <m:t>𝐾𝐿</m:t>
                    </m:r>
                    <m:d>
                      <m:dPr>
                        <m:ctrlPr>
                          <a:rPr lang="en-US" sz="2000" b="0" i="1" smtClean="0">
                            <a:latin typeface="Cambria Math" panose="02040503050406030204" pitchFamily="18" charset="0"/>
                            <a:ea typeface="Arial"/>
                            <a:cs typeface="Arial" panose="020B0604020202020204" pitchFamily="34" charset="0"/>
                            <a:sym typeface="Arial"/>
                          </a:rPr>
                        </m:ctrlPr>
                      </m:dPr>
                      <m:e>
                        <m:sSup>
                          <m:sSupPr>
                            <m:ctrlPr>
                              <a:rPr lang="en-US" sz="2000" b="0" i="1" smtClean="0">
                                <a:latin typeface="Cambria Math" panose="02040503050406030204" pitchFamily="18" charset="0"/>
                                <a:ea typeface="Arial"/>
                                <a:cs typeface="Arial" panose="020B0604020202020204" pitchFamily="34" charset="0"/>
                                <a:sym typeface="Arial"/>
                              </a:rPr>
                            </m:ctrlPr>
                          </m:sSupPr>
                          <m:e>
                            <m:r>
                              <a:rPr lang="en-US" sz="2000" b="0" i="1" smtClean="0">
                                <a:latin typeface="Cambria Math" panose="02040503050406030204" pitchFamily="18" charset="0"/>
                                <a:ea typeface="Arial"/>
                                <a:cs typeface="Arial" panose="020B0604020202020204" pitchFamily="34" charset="0"/>
                                <a:sym typeface="Arial"/>
                              </a:rPr>
                              <m:t>𝑑</m:t>
                            </m:r>
                          </m:e>
                          <m:sup>
                            <m:r>
                              <a:rPr lang="en-US" sz="2000" b="0" i="1" smtClean="0">
                                <a:latin typeface="Cambria Math" panose="02040503050406030204" pitchFamily="18" charset="0"/>
                                <a:ea typeface="Arial"/>
                                <a:cs typeface="Arial" panose="020B0604020202020204" pitchFamily="34" charset="0"/>
                                <a:sym typeface="Arial"/>
                              </a:rPr>
                              <m:t>𝜋</m:t>
                            </m:r>
                          </m:sup>
                        </m:sSup>
                        <m:r>
                          <a:rPr lang="en-US" sz="2000" b="0" i="1" smtClean="0">
                            <a:latin typeface="Cambria Math" panose="02040503050406030204" pitchFamily="18" charset="0"/>
                            <a:ea typeface="Arial"/>
                            <a:cs typeface="Arial" panose="020B0604020202020204" pitchFamily="34" charset="0"/>
                            <a:sym typeface="Arial"/>
                          </a:rPr>
                          <m:t>(</m:t>
                        </m:r>
                        <m:r>
                          <a:rPr lang="en-US" sz="2000" b="0" i="1" smtClean="0">
                            <a:latin typeface="Cambria Math" panose="02040503050406030204" pitchFamily="18" charset="0"/>
                            <a:ea typeface="Arial"/>
                            <a:cs typeface="Arial" panose="020B0604020202020204" pitchFamily="34" charset="0"/>
                            <a:sym typeface="Arial"/>
                          </a:rPr>
                          <m:t>𝑠</m:t>
                        </m:r>
                        <m:r>
                          <a:rPr lang="en-US" sz="2000" b="0" i="1" smtClean="0">
                            <a:latin typeface="Cambria Math" panose="02040503050406030204" pitchFamily="18" charset="0"/>
                            <a:ea typeface="Arial"/>
                            <a:cs typeface="Arial" panose="020B0604020202020204" pitchFamily="34" charset="0"/>
                            <a:sym typeface="Arial"/>
                          </a:rPr>
                          <m:t>,</m:t>
                        </m:r>
                        <m:r>
                          <a:rPr lang="en-US" sz="2000" b="0" i="1" smtClean="0">
                            <a:latin typeface="Cambria Math" panose="02040503050406030204" pitchFamily="18" charset="0"/>
                            <a:ea typeface="Arial"/>
                            <a:cs typeface="Arial" panose="020B0604020202020204" pitchFamily="34" charset="0"/>
                            <a:sym typeface="Arial"/>
                          </a:rPr>
                          <m:t>𝑎</m:t>
                        </m:r>
                        <m:r>
                          <a:rPr lang="en-US" sz="2000" b="0" i="1" smtClean="0">
                            <a:latin typeface="Cambria Math" panose="02040503050406030204" pitchFamily="18" charset="0"/>
                            <a:ea typeface="Arial"/>
                            <a:cs typeface="Arial" panose="020B0604020202020204" pitchFamily="34" charset="0"/>
                            <a:sym typeface="Arial"/>
                          </a:rPr>
                          <m:t>)</m:t>
                        </m:r>
                        <m:r>
                          <m:rPr>
                            <m:lit/>
                          </m:rPr>
                          <a:rPr lang="en-US" sz="2000" b="0" i="1" smtClean="0">
                            <a:latin typeface="Cambria Math" panose="02040503050406030204" pitchFamily="18" charset="0"/>
                            <a:ea typeface="Arial"/>
                            <a:cs typeface="Arial" panose="020B0604020202020204" pitchFamily="34" charset="0"/>
                            <a:sym typeface="Arial"/>
                          </a:rPr>
                          <m:t>||</m:t>
                        </m:r>
                        <m:sSup>
                          <m:sSupPr>
                            <m:ctrlPr>
                              <a:rPr lang="en-US" sz="2000" b="0" i="1" smtClean="0">
                                <a:latin typeface="Cambria Math" panose="02040503050406030204" pitchFamily="18" charset="0"/>
                                <a:ea typeface="Arial"/>
                                <a:cs typeface="Arial" panose="020B0604020202020204" pitchFamily="34" charset="0"/>
                                <a:sym typeface="Arial"/>
                              </a:rPr>
                            </m:ctrlPr>
                          </m:sSupPr>
                          <m:e>
                            <m:r>
                              <a:rPr lang="en-US" sz="2000" b="0" i="1" smtClean="0">
                                <a:latin typeface="Cambria Math" panose="02040503050406030204" pitchFamily="18" charset="0"/>
                                <a:ea typeface="Arial"/>
                                <a:cs typeface="Arial" panose="020B0604020202020204" pitchFamily="34" charset="0"/>
                                <a:sym typeface="Arial"/>
                              </a:rPr>
                              <m:t>𝑑</m:t>
                            </m:r>
                          </m:e>
                          <m:sup>
                            <m:r>
                              <a:rPr lang="en-US" sz="2000" b="0" i="1" smtClean="0">
                                <a:latin typeface="Cambria Math" panose="02040503050406030204" pitchFamily="18" charset="0"/>
                                <a:ea typeface="Arial"/>
                                <a:cs typeface="Arial" panose="020B0604020202020204" pitchFamily="34" charset="0"/>
                                <a:sym typeface="Arial"/>
                              </a:rPr>
                              <m:t>𝐸</m:t>
                            </m:r>
                          </m:sup>
                        </m:sSup>
                        <m:r>
                          <a:rPr lang="en-US" sz="2000" b="0" i="1" smtClean="0">
                            <a:latin typeface="Cambria Math" panose="02040503050406030204" pitchFamily="18" charset="0"/>
                            <a:ea typeface="Arial"/>
                            <a:cs typeface="Arial" panose="020B0604020202020204" pitchFamily="34" charset="0"/>
                            <a:sym typeface="Arial"/>
                          </a:rPr>
                          <m:t>(</m:t>
                        </m:r>
                        <m:r>
                          <a:rPr lang="en-US" sz="2000" b="0" i="1" smtClean="0">
                            <a:latin typeface="Cambria Math" panose="02040503050406030204" pitchFamily="18" charset="0"/>
                            <a:ea typeface="Arial"/>
                            <a:cs typeface="Arial" panose="020B0604020202020204" pitchFamily="34" charset="0"/>
                            <a:sym typeface="Arial"/>
                          </a:rPr>
                          <m:t>𝑠</m:t>
                        </m:r>
                        <m:r>
                          <a:rPr lang="en-US" sz="2000" b="0" i="1" smtClean="0">
                            <a:latin typeface="Cambria Math" panose="02040503050406030204" pitchFamily="18" charset="0"/>
                            <a:ea typeface="Arial"/>
                            <a:cs typeface="Arial" panose="020B0604020202020204" pitchFamily="34" charset="0"/>
                            <a:sym typeface="Arial"/>
                          </a:rPr>
                          <m:t>,</m:t>
                        </m:r>
                        <m:r>
                          <a:rPr lang="en-US" sz="2000" b="0" i="1" smtClean="0">
                            <a:latin typeface="Cambria Math" panose="02040503050406030204" pitchFamily="18" charset="0"/>
                            <a:ea typeface="Arial"/>
                            <a:cs typeface="Arial" panose="020B0604020202020204" pitchFamily="34" charset="0"/>
                            <a:sym typeface="Arial"/>
                          </a:rPr>
                          <m:t>𝑎</m:t>
                        </m:r>
                        <m:r>
                          <a:rPr lang="en-US" sz="2000" b="0" i="1" smtClean="0">
                            <a:latin typeface="Cambria Math" panose="02040503050406030204" pitchFamily="18" charset="0"/>
                            <a:ea typeface="Arial"/>
                            <a:cs typeface="Arial" panose="020B0604020202020204" pitchFamily="34" charset="0"/>
                            <a:sym typeface="Arial"/>
                          </a:rPr>
                          <m:t>)</m:t>
                        </m:r>
                      </m:e>
                    </m:d>
                    <m:r>
                      <a:rPr lang="en-US" sz="2000" b="0" i="1" smtClean="0">
                        <a:latin typeface="Cambria Math" panose="02040503050406030204" pitchFamily="18" charset="0"/>
                        <a:ea typeface="Arial"/>
                        <a:cs typeface="Arial" panose="020B0604020202020204" pitchFamily="34" charset="0"/>
                        <a:sym typeface="Arial"/>
                      </a:rPr>
                      <m:t>=</m:t>
                    </m:r>
                    <m:nary>
                      <m:naryPr>
                        <m:chr m:val="∑"/>
                        <m:supHide m:val="on"/>
                        <m:ctrlPr>
                          <a:rPr lang="en-US" sz="2000" b="0" i="1" smtClean="0">
                            <a:latin typeface="Cambria Math" panose="02040503050406030204" pitchFamily="18" charset="0"/>
                            <a:ea typeface="Arial"/>
                            <a:cs typeface="Arial" panose="020B0604020202020204" pitchFamily="34" charset="0"/>
                            <a:sym typeface="Arial"/>
                          </a:rPr>
                        </m:ctrlPr>
                      </m:naryPr>
                      <m:sub>
                        <m:d>
                          <m:dPr>
                            <m:ctrlPr>
                              <a:rPr lang="en-US" sz="2000" b="0" i="1" smtClean="0">
                                <a:latin typeface="Cambria Math" panose="02040503050406030204" pitchFamily="18" charset="0"/>
                                <a:ea typeface="Arial"/>
                                <a:cs typeface="Arial" panose="020B0604020202020204" pitchFamily="34" charset="0"/>
                                <a:sym typeface="Arial"/>
                              </a:rPr>
                            </m:ctrlPr>
                          </m:dPr>
                          <m:e>
                            <m:r>
                              <a:rPr lang="en-US" sz="2000" b="0" i="1" smtClean="0">
                                <a:latin typeface="Cambria Math" panose="02040503050406030204" pitchFamily="18" charset="0"/>
                                <a:ea typeface="Arial"/>
                                <a:cs typeface="Arial" panose="020B0604020202020204" pitchFamily="34" charset="0"/>
                                <a:sym typeface="Arial"/>
                              </a:rPr>
                              <m:t>𝑠</m:t>
                            </m:r>
                            <m:r>
                              <a:rPr lang="en-US" sz="2000" b="0" i="1" smtClean="0">
                                <a:latin typeface="Cambria Math" panose="02040503050406030204" pitchFamily="18" charset="0"/>
                                <a:ea typeface="Arial"/>
                                <a:cs typeface="Arial" panose="020B0604020202020204" pitchFamily="34" charset="0"/>
                                <a:sym typeface="Arial"/>
                              </a:rPr>
                              <m:t>,</m:t>
                            </m:r>
                            <m:r>
                              <a:rPr lang="en-US" sz="2000" b="0" i="1" smtClean="0">
                                <a:latin typeface="Cambria Math" panose="02040503050406030204" pitchFamily="18" charset="0"/>
                                <a:ea typeface="Arial"/>
                                <a:cs typeface="Arial" panose="020B0604020202020204" pitchFamily="34" charset="0"/>
                                <a:sym typeface="Arial"/>
                              </a:rPr>
                              <m:t>𝑎</m:t>
                            </m:r>
                          </m:e>
                        </m:d>
                        <m:r>
                          <a:rPr lang="en-US" sz="2000" b="0" i="1" smtClean="0">
                            <a:latin typeface="Cambria Math" panose="02040503050406030204" pitchFamily="18" charset="0"/>
                            <a:ea typeface="Arial"/>
                            <a:cs typeface="Arial" panose="020B0604020202020204" pitchFamily="34" charset="0"/>
                            <a:sym typeface="Arial"/>
                          </a:rPr>
                          <m:t>∼</m:t>
                        </m:r>
                        <m:sSup>
                          <m:sSupPr>
                            <m:ctrlPr>
                              <a:rPr lang="en-US" sz="2000" b="0" i="1" smtClean="0">
                                <a:latin typeface="Cambria Math" panose="02040503050406030204" pitchFamily="18" charset="0"/>
                                <a:ea typeface="Arial"/>
                                <a:cs typeface="Arial" panose="020B0604020202020204" pitchFamily="34" charset="0"/>
                                <a:sym typeface="Arial"/>
                              </a:rPr>
                            </m:ctrlPr>
                          </m:sSupPr>
                          <m:e>
                            <m:r>
                              <a:rPr lang="en-US" sz="2000" b="0" i="1" smtClean="0">
                                <a:latin typeface="Cambria Math" panose="02040503050406030204" pitchFamily="18" charset="0"/>
                                <a:ea typeface="Arial"/>
                                <a:cs typeface="Arial" panose="020B0604020202020204" pitchFamily="34" charset="0"/>
                                <a:sym typeface="Arial"/>
                              </a:rPr>
                              <m:t>𝑑</m:t>
                            </m:r>
                          </m:e>
                          <m:sup>
                            <m:r>
                              <a:rPr lang="en-US" sz="2000" b="0" i="1" smtClean="0">
                                <a:latin typeface="Cambria Math" panose="02040503050406030204" pitchFamily="18" charset="0"/>
                                <a:ea typeface="Arial"/>
                                <a:cs typeface="Arial" panose="020B0604020202020204" pitchFamily="34" charset="0"/>
                                <a:sym typeface="Arial"/>
                              </a:rPr>
                              <m:t>𝜋</m:t>
                            </m:r>
                          </m:sup>
                        </m:sSup>
                      </m:sub>
                      <m:sup/>
                      <m:e>
                        <m:func>
                          <m:funcPr>
                            <m:ctrlPr>
                              <a:rPr lang="en-US" sz="2000" b="0" i="1" smtClean="0">
                                <a:latin typeface="Cambria Math" panose="02040503050406030204" pitchFamily="18" charset="0"/>
                                <a:ea typeface="Arial"/>
                                <a:cs typeface="Arial" panose="020B0604020202020204" pitchFamily="34" charset="0"/>
                                <a:sym typeface="Arial"/>
                              </a:rPr>
                            </m:ctrlPr>
                          </m:funcPr>
                          <m:fName>
                            <m:r>
                              <m:rPr>
                                <m:sty m:val="p"/>
                              </m:rPr>
                              <a:rPr lang="en-US" sz="2000" b="0" i="0" smtClean="0">
                                <a:latin typeface="Cambria Math" panose="02040503050406030204" pitchFamily="18" charset="0"/>
                                <a:ea typeface="Arial"/>
                                <a:cs typeface="Arial" panose="020B0604020202020204" pitchFamily="34" charset="0"/>
                                <a:sym typeface="Arial"/>
                              </a:rPr>
                              <m:t>log</m:t>
                            </m:r>
                          </m:fName>
                          <m:e>
                            <m:f>
                              <m:fPr>
                                <m:ctrlPr>
                                  <a:rPr lang="en-US" sz="2000" b="0" i="1" smtClean="0">
                                    <a:latin typeface="Cambria Math" panose="02040503050406030204" pitchFamily="18" charset="0"/>
                                    <a:ea typeface="Arial"/>
                                    <a:cs typeface="Arial" panose="020B0604020202020204" pitchFamily="34" charset="0"/>
                                    <a:sym typeface="Arial"/>
                                  </a:rPr>
                                </m:ctrlPr>
                              </m:fPr>
                              <m:num>
                                <m:sSup>
                                  <m:sSupPr>
                                    <m:ctrlPr>
                                      <a:rPr lang="en-US" sz="2000" b="0" i="1" smtClean="0">
                                        <a:latin typeface="Cambria Math" panose="02040503050406030204" pitchFamily="18" charset="0"/>
                                        <a:ea typeface="Arial"/>
                                        <a:cs typeface="Arial" panose="020B0604020202020204" pitchFamily="34" charset="0"/>
                                        <a:sym typeface="Arial"/>
                                      </a:rPr>
                                    </m:ctrlPr>
                                  </m:sSupPr>
                                  <m:e>
                                    <m:r>
                                      <a:rPr lang="en-US" sz="2000" b="0" i="1" smtClean="0">
                                        <a:latin typeface="Cambria Math" panose="02040503050406030204" pitchFamily="18" charset="0"/>
                                        <a:ea typeface="Arial"/>
                                        <a:cs typeface="Arial" panose="020B0604020202020204" pitchFamily="34" charset="0"/>
                                        <a:sym typeface="Arial"/>
                                      </a:rPr>
                                      <m:t>𝑑</m:t>
                                    </m:r>
                                  </m:e>
                                  <m:sup>
                                    <m:r>
                                      <a:rPr lang="en-US" sz="2000" b="0" i="1" smtClean="0">
                                        <a:latin typeface="Cambria Math" panose="02040503050406030204" pitchFamily="18" charset="0"/>
                                        <a:ea typeface="Arial"/>
                                        <a:cs typeface="Arial" panose="020B0604020202020204" pitchFamily="34" charset="0"/>
                                        <a:sym typeface="Arial"/>
                                      </a:rPr>
                                      <m:t>𝜋</m:t>
                                    </m:r>
                                  </m:sup>
                                </m:sSup>
                                <m:d>
                                  <m:dPr>
                                    <m:ctrlPr>
                                      <a:rPr lang="en-US" sz="2000" b="0" i="1" smtClean="0">
                                        <a:latin typeface="Cambria Math" panose="02040503050406030204" pitchFamily="18" charset="0"/>
                                        <a:ea typeface="Arial"/>
                                        <a:cs typeface="Arial" panose="020B0604020202020204" pitchFamily="34" charset="0"/>
                                        <a:sym typeface="Arial"/>
                                      </a:rPr>
                                    </m:ctrlPr>
                                  </m:dPr>
                                  <m:e>
                                    <m:r>
                                      <a:rPr lang="en-US" sz="2000" b="0" i="1" smtClean="0">
                                        <a:latin typeface="Cambria Math" panose="02040503050406030204" pitchFamily="18" charset="0"/>
                                        <a:ea typeface="Arial"/>
                                        <a:cs typeface="Arial" panose="020B0604020202020204" pitchFamily="34" charset="0"/>
                                        <a:sym typeface="Arial"/>
                                      </a:rPr>
                                      <m:t>𝑠</m:t>
                                    </m:r>
                                    <m:r>
                                      <a:rPr lang="en-US" sz="2000" b="0" i="1" smtClean="0">
                                        <a:latin typeface="Cambria Math" panose="02040503050406030204" pitchFamily="18" charset="0"/>
                                        <a:ea typeface="Arial"/>
                                        <a:cs typeface="Arial" panose="020B0604020202020204" pitchFamily="34" charset="0"/>
                                        <a:sym typeface="Arial"/>
                                      </a:rPr>
                                      <m:t>,</m:t>
                                    </m:r>
                                    <m:r>
                                      <a:rPr lang="en-US" sz="2000" b="0" i="1" smtClean="0">
                                        <a:latin typeface="Cambria Math" panose="02040503050406030204" pitchFamily="18" charset="0"/>
                                        <a:ea typeface="Arial"/>
                                        <a:cs typeface="Arial" panose="020B0604020202020204" pitchFamily="34" charset="0"/>
                                        <a:sym typeface="Arial"/>
                                      </a:rPr>
                                      <m:t>𝑎</m:t>
                                    </m:r>
                                  </m:e>
                                </m:d>
                              </m:num>
                              <m:den>
                                <m:sSup>
                                  <m:sSupPr>
                                    <m:ctrlPr>
                                      <a:rPr lang="en-US" sz="2000" b="0" i="1" smtClean="0">
                                        <a:latin typeface="Cambria Math" panose="02040503050406030204" pitchFamily="18" charset="0"/>
                                        <a:ea typeface="Arial"/>
                                        <a:cs typeface="Arial" panose="020B0604020202020204" pitchFamily="34" charset="0"/>
                                        <a:sym typeface="Arial"/>
                                      </a:rPr>
                                    </m:ctrlPr>
                                  </m:sSupPr>
                                  <m:e>
                                    <m:r>
                                      <a:rPr lang="en-US" sz="2000" b="0" i="1" smtClean="0">
                                        <a:latin typeface="Cambria Math" panose="02040503050406030204" pitchFamily="18" charset="0"/>
                                        <a:ea typeface="Arial"/>
                                        <a:cs typeface="Arial" panose="020B0604020202020204" pitchFamily="34" charset="0"/>
                                        <a:sym typeface="Arial"/>
                                      </a:rPr>
                                      <m:t>𝑑</m:t>
                                    </m:r>
                                  </m:e>
                                  <m:sup>
                                    <m:r>
                                      <a:rPr lang="en-US" sz="2000" b="0" i="1" smtClean="0">
                                        <a:latin typeface="Cambria Math" panose="02040503050406030204" pitchFamily="18" charset="0"/>
                                        <a:ea typeface="Arial"/>
                                        <a:cs typeface="Arial" panose="020B0604020202020204" pitchFamily="34" charset="0"/>
                                        <a:sym typeface="Arial"/>
                                      </a:rPr>
                                      <m:t>𝐸</m:t>
                                    </m:r>
                                  </m:sup>
                                </m:sSup>
                                <m:r>
                                  <a:rPr lang="en-US" sz="2000" b="0" i="1" smtClean="0">
                                    <a:latin typeface="Cambria Math" panose="02040503050406030204" pitchFamily="18" charset="0"/>
                                    <a:ea typeface="Arial"/>
                                    <a:cs typeface="Arial" panose="020B0604020202020204" pitchFamily="34" charset="0"/>
                                    <a:sym typeface="Arial"/>
                                  </a:rPr>
                                  <m:t>(</m:t>
                                </m:r>
                                <m:r>
                                  <a:rPr lang="en-US" sz="2000" b="0" i="1" smtClean="0">
                                    <a:latin typeface="Cambria Math" panose="02040503050406030204" pitchFamily="18" charset="0"/>
                                    <a:ea typeface="Arial"/>
                                    <a:cs typeface="Arial" panose="020B0604020202020204" pitchFamily="34" charset="0"/>
                                    <a:sym typeface="Arial"/>
                                  </a:rPr>
                                  <m:t>𝑠</m:t>
                                </m:r>
                                <m:r>
                                  <a:rPr lang="en-US" sz="2000" b="0" i="1" smtClean="0">
                                    <a:latin typeface="Cambria Math" panose="02040503050406030204" pitchFamily="18" charset="0"/>
                                    <a:ea typeface="Arial"/>
                                    <a:cs typeface="Arial" panose="020B0604020202020204" pitchFamily="34" charset="0"/>
                                    <a:sym typeface="Arial"/>
                                  </a:rPr>
                                  <m:t>,</m:t>
                                </m:r>
                                <m:r>
                                  <a:rPr lang="en-US" sz="2000" b="0" i="1" smtClean="0">
                                    <a:latin typeface="Cambria Math" panose="02040503050406030204" pitchFamily="18" charset="0"/>
                                    <a:ea typeface="Arial"/>
                                    <a:cs typeface="Arial" panose="020B0604020202020204" pitchFamily="34" charset="0"/>
                                    <a:sym typeface="Arial"/>
                                  </a:rPr>
                                  <m:t>𝑎</m:t>
                                </m:r>
                                <m:r>
                                  <a:rPr lang="en-US" sz="2000" b="0" i="1" smtClean="0">
                                    <a:latin typeface="Cambria Math" panose="02040503050406030204" pitchFamily="18" charset="0"/>
                                    <a:ea typeface="Arial"/>
                                    <a:cs typeface="Arial" panose="020B0604020202020204" pitchFamily="34" charset="0"/>
                                    <a:sym typeface="Arial"/>
                                  </a:rPr>
                                  <m:t>)</m:t>
                                </m:r>
                              </m:den>
                            </m:f>
                          </m:e>
                        </m:func>
                      </m:e>
                    </m:nary>
                    <m:r>
                      <a:rPr lang="en-US" sz="2000" b="0" i="0" smtClean="0">
                        <a:latin typeface="Cambria Math" panose="02040503050406030204" pitchFamily="18" charset="0"/>
                        <a:ea typeface="Arial"/>
                        <a:cs typeface="Arial" panose="020B0604020202020204" pitchFamily="34" charset="0"/>
                        <a:sym typeface="Arial"/>
                      </a:rPr>
                      <m:t>=</m:t>
                    </m:r>
                    <m:nary>
                      <m:naryPr>
                        <m:chr m:val="∑"/>
                        <m:supHide m:val="on"/>
                        <m:ctrlPr>
                          <a:rPr lang="en-US" altLang="zh-CN" sz="2000" i="1">
                            <a:latin typeface="Cambria Math" panose="02040503050406030204" pitchFamily="18" charset="0"/>
                            <a:ea typeface="Arial"/>
                            <a:cs typeface="Arial" panose="020B0604020202020204" pitchFamily="34" charset="0"/>
                            <a:sym typeface="Arial"/>
                          </a:rPr>
                        </m:ctrlPr>
                      </m:naryPr>
                      <m:sub>
                        <m:d>
                          <m:dPr>
                            <m:ctrlPr>
                              <a:rPr lang="en-US" altLang="zh-CN" sz="2000" i="1">
                                <a:latin typeface="Cambria Math" panose="02040503050406030204" pitchFamily="18" charset="0"/>
                                <a:ea typeface="Arial"/>
                                <a:cs typeface="Arial" panose="020B0604020202020204" pitchFamily="34" charset="0"/>
                                <a:sym typeface="Arial"/>
                              </a:rPr>
                            </m:ctrlPr>
                          </m:dPr>
                          <m:e>
                            <m:r>
                              <a:rPr lang="en-US" altLang="zh-CN" sz="2000" i="1">
                                <a:latin typeface="Cambria Math" panose="02040503050406030204" pitchFamily="18" charset="0"/>
                                <a:ea typeface="Arial"/>
                                <a:cs typeface="Arial" panose="020B0604020202020204" pitchFamily="34" charset="0"/>
                                <a:sym typeface="Arial"/>
                              </a:rPr>
                              <m:t>𝑠</m:t>
                            </m:r>
                            <m:r>
                              <a:rPr lang="en-US" altLang="zh-CN" sz="2000" i="1">
                                <a:latin typeface="Cambria Math" panose="02040503050406030204" pitchFamily="18" charset="0"/>
                                <a:ea typeface="Arial"/>
                                <a:cs typeface="Arial" panose="020B0604020202020204" pitchFamily="34" charset="0"/>
                                <a:sym typeface="Arial"/>
                              </a:rPr>
                              <m:t>,</m:t>
                            </m:r>
                            <m:r>
                              <a:rPr lang="en-US" altLang="zh-CN" sz="2000" i="1">
                                <a:latin typeface="Cambria Math" panose="02040503050406030204" pitchFamily="18" charset="0"/>
                                <a:ea typeface="Arial"/>
                                <a:cs typeface="Arial" panose="020B0604020202020204" pitchFamily="34" charset="0"/>
                                <a:sym typeface="Arial"/>
                              </a:rPr>
                              <m:t>𝑎</m:t>
                            </m:r>
                          </m:e>
                        </m:d>
                        <m:r>
                          <a:rPr lang="en-US" altLang="zh-CN" sz="2000" i="1">
                            <a:latin typeface="Cambria Math" panose="02040503050406030204" pitchFamily="18" charset="0"/>
                            <a:ea typeface="Arial"/>
                            <a:cs typeface="Arial" panose="020B0604020202020204" pitchFamily="34" charset="0"/>
                            <a:sym typeface="Arial"/>
                          </a:rPr>
                          <m:t>∼</m:t>
                        </m:r>
                        <m:sSup>
                          <m:sSupPr>
                            <m:ctrlPr>
                              <a:rPr lang="en-US" altLang="zh-CN" sz="2000" i="1">
                                <a:latin typeface="Cambria Math" panose="02040503050406030204" pitchFamily="18" charset="0"/>
                                <a:ea typeface="Arial"/>
                                <a:cs typeface="Arial" panose="020B0604020202020204" pitchFamily="34" charset="0"/>
                                <a:sym typeface="Arial"/>
                              </a:rPr>
                            </m:ctrlPr>
                          </m:sSupPr>
                          <m:e>
                            <m:r>
                              <a:rPr lang="en-US" altLang="zh-CN" sz="2000" i="1">
                                <a:latin typeface="Cambria Math" panose="02040503050406030204" pitchFamily="18" charset="0"/>
                                <a:ea typeface="Arial"/>
                                <a:cs typeface="Arial" panose="020B0604020202020204" pitchFamily="34" charset="0"/>
                                <a:sym typeface="Arial"/>
                              </a:rPr>
                              <m:t>𝑑</m:t>
                            </m:r>
                          </m:e>
                          <m:sup>
                            <m:r>
                              <a:rPr lang="en-US" altLang="zh-CN" sz="2000" i="1">
                                <a:latin typeface="Cambria Math" panose="02040503050406030204" pitchFamily="18" charset="0"/>
                                <a:ea typeface="Arial"/>
                                <a:cs typeface="Arial" panose="020B0604020202020204" pitchFamily="34" charset="0"/>
                                <a:sym typeface="Arial"/>
                              </a:rPr>
                              <m:t>𝜋</m:t>
                            </m:r>
                          </m:sup>
                        </m:sSup>
                      </m:sub>
                      <m:sup/>
                      <m:e>
                        <m:r>
                          <a:rPr lang="en-US" altLang="zh-CN" sz="2000" b="0" i="1" smtClean="0">
                            <a:latin typeface="Cambria Math" panose="02040503050406030204" pitchFamily="18" charset="0"/>
                            <a:ea typeface="Arial"/>
                            <a:cs typeface="Arial" panose="020B0604020202020204" pitchFamily="34" charset="0"/>
                            <a:sym typeface="Arial"/>
                          </a:rPr>
                          <m:t>[</m:t>
                        </m:r>
                        <m:func>
                          <m:funcPr>
                            <m:ctrlPr>
                              <a:rPr lang="en-US" altLang="zh-CN" sz="2000" i="1">
                                <a:latin typeface="Cambria Math" panose="02040503050406030204" pitchFamily="18" charset="0"/>
                                <a:ea typeface="Arial"/>
                                <a:cs typeface="Arial" panose="020B0604020202020204" pitchFamily="34" charset="0"/>
                                <a:sym typeface="Arial"/>
                              </a:rPr>
                            </m:ctrlPr>
                          </m:funcPr>
                          <m:fName>
                            <m:r>
                              <m:rPr>
                                <m:sty m:val="p"/>
                              </m:rPr>
                              <a:rPr lang="en-US" altLang="zh-CN" sz="2000">
                                <a:latin typeface="Cambria Math" panose="02040503050406030204" pitchFamily="18" charset="0"/>
                                <a:ea typeface="Arial"/>
                                <a:cs typeface="Arial" panose="020B0604020202020204" pitchFamily="34" charset="0"/>
                                <a:sym typeface="Arial"/>
                              </a:rPr>
                              <m:t>log</m:t>
                            </m:r>
                          </m:fName>
                          <m:e>
                            <m:f>
                              <m:fPr>
                                <m:ctrlPr>
                                  <a:rPr lang="en-US" altLang="zh-CN" sz="2000" i="1">
                                    <a:latin typeface="Cambria Math" panose="02040503050406030204" pitchFamily="18" charset="0"/>
                                    <a:ea typeface="Arial"/>
                                    <a:cs typeface="Arial" panose="020B0604020202020204" pitchFamily="34" charset="0"/>
                                    <a:sym typeface="Arial"/>
                                  </a:rPr>
                                </m:ctrlPr>
                              </m:fPr>
                              <m:num>
                                <m:sSup>
                                  <m:sSupPr>
                                    <m:ctrlPr>
                                      <a:rPr lang="en-US" altLang="zh-CN" sz="2000" i="1">
                                        <a:latin typeface="Cambria Math" panose="02040503050406030204" pitchFamily="18" charset="0"/>
                                        <a:ea typeface="Arial"/>
                                        <a:cs typeface="Arial" panose="020B0604020202020204" pitchFamily="34" charset="0"/>
                                        <a:sym typeface="Arial"/>
                                      </a:rPr>
                                    </m:ctrlPr>
                                  </m:sSupPr>
                                  <m:e>
                                    <m:r>
                                      <a:rPr lang="en-US" altLang="zh-CN" sz="2000" i="1">
                                        <a:latin typeface="Cambria Math" panose="02040503050406030204" pitchFamily="18" charset="0"/>
                                        <a:ea typeface="Arial"/>
                                        <a:cs typeface="Arial" panose="020B0604020202020204" pitchFamily="34" charset="0"/>
                                        <a:sym typeface="Arial"/>
                                      </a:rPr>
                                      <m:t>𝑑</m:t>
                                    </m:r>
                                  </m:e>
                                  <m:sup>
                                    <m:r>
                                      <a:rPr lang="en-US" altLang="zh-CN" sz="2000" i="1">
                                        <a:latin typeface="Cambria Math" panose="02040503050406030204" pitchFamily="18" charset="0"/>
                                        <a:ea typeface="Arial"/>
                                        <a:cs typeface="Arial" panose="020B0604020202020204" pitchFamily="34" charset="0"/>
                                        <a:sym typeface="Arial"/>
                                      </a:rPr>
                                      <m:t>𝜋</m:t>
                                    </m:r>
                                  </m:sup>
                                </m:sSup>
                                <m:d>
                                  <m:dPr>
                                    <m:ctrlPr>
                                      <a:rPr lang="en-US" altLang="zh-CN" sz="2000" i="1">
                                        <a:latin typeface="Cambria Math" panose="02040503050406030204" pitchFamily="18" charset="0"/>
                                        <a:ea typeface="Arial"/>
                                        <a:cs typeface="Arial" panose="020B0604020202020204" pitchFamily="34" charset="0"/>
                                        <a:sym typeface="Arial"/>
                                      </a:rPr>
                                    </m:ctrlPr>
                                  </m:dPr>
                                  <m:e>
                                    <m:r>
                                      <a:rPr lang="en-US" altLang="zh-CN" sz="2000" i="1">
                                        <a:latin typeface="Cambria Math" panose="02040503050406030204" pitchFamily="18" charset="0"/>
                                        <a:ea typeface="Arial"/>
                                        <a:cs typeface="Arial" panose="020B0604020202020204" pitchFamily="34" charset="0"/>
                                        <a:sym typeface="Arial"/>
                                      </a:rPr>
                                      <m:t>𝑠</m:t>
                                    </m:r>
                                    <m:r>
                                      <a:rPr lang="en-US" altLang="zh-CN" sz="2000" i="1">
                                        <a:latin typeface="Cambria Math" panose="02040503050406030204" pitchFamily="18" charset="0"/>
                                        <a:ea typeface="Arial"/>
                                        <a:cs typeface="Arial" panose="020B0604020202020204" pitchFamily="34" charset="0"/>
                                        <a:sym typeface="Arial"/>
                                      </a:rPr>
                                      <m:t>,</m:t>
                                    </m:r>
                                    <m:r>
                                      <a:rPr lang="en-US" altLang="zh-CN" sz="2000" i="1">
                                        <a:latin typeface="Cambria Math" panose="02040503050406030204" pitchFamily="18" charset="0"/>
                                        <a:ea typeface="Arial"/>
                                        <a:cs typeface="Arial" panose="020B0604020202020204" pitchFamily="34" charset="0"/>
                                        <a:sym typeface="Arial"/>
                                      </a:rPr>
                                      <m:t>𝑎</m:t>
                                    </m:r>
                                  </m:e>
                                </m:d>
                              </m:num>
                              <m:den>
                                <m:sSup>
                                  <m:sSupPr>
                                    <m:ctrlPr>
                                      <a:rPr lang="en-US" altLang="zh-CN" sz="2000" i="1">
                                        <a:latin typeface="Cambria Math" panose="02040503050406030204" pitchFamily="18" charset="0"/>
                                        <a:ea typeface="Arial"/>
                                        <a:cs typeface="Arial" panose="020B0604020202020204" pitchFamily="34" charset="0"/>
                                        <a:sym typeface="Arial"/>
                                      </a:rPr>
                                    </m:ctrlPr>
                                  </m:sSupPr>
                                  <m:e>
                                    <m:r>
                                      <a:rPr lang="en-US" altLang="zh-CN" sz="2000" i="1">
                                        <a:latin typeface="Cambria Math" panose="02040503050406030204" pitchFamily="18" charset="0"/>
                                        <a:ea typeface="Arial"/>
                                        <a:cs typeface="Arial" panose="020B0604020202020204" pitchFamily="34" charset="0"/>
                                        <a:sym typeface="Arial"/>
                                      </a:rPr>
                                      <m:t>𝑑</m:t>
                                    </m:r>
                                  </m:e>
                                  <m:sup>
                                    <m:r>
                                      <a:rPr lang="en-US" altLang="zh-CN" sz="2000" b="0" i="1" smtClean="0">
                                        <a:latin typeface="Cambria Math" panose="02040503050406030204" pitchFamily="18" charset="0"/>
                                        <a:ea typeface="Arial"/>
                                        <a:cs typeface="Arial" panose="020B0604020202020204" pitchFamily="34" charset="0"/>
                                        <a:sym typeface="Arial"/>
                                      </a:rPr>
                                      <m:t>𝐼</m:t>
                                    </m:r>
                                  </m:sup>
                                </m:sSup>
                                <m:r>
                                  <a:rPr lang="en-US" altLang="zh-CN" sz="2000" i="1">
                                    <a:latin typeface="Cambria Math" panose="02040503050406030204" pitchFamily="18" charset="0"/>
                                    <a:ea typeface="Arial"/>
                                    <a:cs typeface="Arial" panose="020B0604020202020204" pitchFamily="34" charset="0"/>
                                    <a:sym typeface="Arial"/>
                                  </a:rPr>
                                  <m:t>(</m:t>
                                </m:r>
                                <m:r>
                                  <a:rPr lang="en-US" altLang="zh-CN" sz="2000" i="1">
                                    <a:latin typeface="Cambria Math" panose="02040503050406030204" pitchFamily="18" charset="0"/>
                                    <a:ea typeface="Arial"/>
                                    <a:cs typeface="Arial" panose="020B0604020202020204" pitchFamily="34" charset="0"/>
                                    <a:sym typeface="Arial"/>
                                  </a:rPr>
                                  <m:t>𝑠</m:t>
                                </m:r>
                                <m:r>
                                  <a:rPr lang="en-US" altLang="zh-CN" sz="2000" i="1">
                                    <a:latin typeface="Cambria Math" panose="02040503050406030204" pitchFamily="18" charset="0"/>
                                    <a:ea typeface="Arial"/>
                                    <a:cs typeface="Arial" panose="020B0604020202020204" pitchFamily="34" charset="0"/>
                                    <a:sym typeface="Arial"/>
                                  </a:rPr>
                                  <m:t>,</m:t>
                                </m:r>
                                <m:r>
                                  <a:rPr lang="en-US" altLang="zh-CN" sz="2000" i="1">
                                    <a:latin typeface="Cambria Math" panose="02040503050406030204" pitchFamily="18" charset="0"/>
                                    <a:ea typeface="Arial"/>
                                    <a:cs typeface="Arial" panose="020B0604020202020204" pitchFamily="34" charset="0"/>
                                    <a:sym typeface="Arial"/>
                                  </a:rPr>
                                  <m:t>𝑎</m:t>
                                </m:r>
                                <m:r>
                                  <a:rPr lang="en-US" altLang="zh-CN" sz="2000" i="1">
                                    <a:latin typeface="Cambria Math" panose="02040503050406030204" pitchFamily="18" charset="0"/>
                                    <a:ea typeface="Arial"/>
                                    <a:cs typeface="Arial" panose="020B0604020202020204" pitchFamily="34" charset="0"/>
                                    <a:sym typeface="Arial"/>
                                  </a:rPr>
                                  <m:t>)</m:t>
                                </m:r>
                              </m:den>
                            </m:f>
                            <m:r>
                              <a:rPr lang="en-US" altLang="zh-CN" sz="2000" b="0" i="1" smtClean="0">
                                <a:latin typeface="Cambria Math" panose="02040503050406030204" pitchFamily="18" charset="0"/>
                                <a:ea typeface="Arial"/>
                                <a:cs typeface="Arial" panose="020B0604020202020204" pitchFamily="34" charset="0"/>
                                <a:sym typeface="Arial"/>
                              </a:rPr>
                              <m:t>−</m:t>
                            </m:r>
                            <m:func>
                              <m:funcPr>
                                <m:ctrlPr>
                                  <a:rPr lang="en-US" altLang="zh-CN" sz="2000" b="0" i="1" smtClean="0">
                                    <a:solidFill>
                                      <a:srgbClr val="FF0000"/>
                                    </a:solidFill>
                                    <a:latin typeface="Cambria Math" panose="02040503050406030204" pitchFamily="18" charset="0"/>
                                    <a:ea typeface="Arial"/>
                                    <a:cs typeface="Arial" panose="020B0604020202020204" pitchFamily="34" charset="0"/>
                                    <a:sym typeface="Arial"/>
                                  </a:rPr>
                                </m:ctrlPr>
                              </m:funcPr>
                              <m:fName>
                                <m:r>
                                  <m:rPr>
                                    <m:sty m:val="p"/>
                                  </m:rPr>
                                  <a:rPr lang="en-US" altLang="zh-CN" sz="2000" b="0" i="0" smtClean="0">
                                    <a:solidFill>
                                      <a:srgbClr val="FF0000"/>
                                    </a:solidFill>
                                    <a:latin typeface="Cambria Math" panose="02040503050406030204" pitchFamily="18" charset="0"/>
                                    <a:ea typeface="Arial"/>
                                    <a:cs typeface="Arial" panose="020B0604020202020204" pitchFamily="34" charset="0"/>
                                    <a:sym typeface="Arial"/>
                                  </a:rPr>
                                  <m:t>log</m:t>
                                </m:r>
                              </m:fName>
                              <m:e>
                                <m:f>
                                  <m:fPr>
                                    <m:ctrlPr>
                                      <a:rPr lang="en-US" altLang="zh-CN" sz="2000" i="1">
                                        <a:solidFill>
                                          <a:srgbClr val="FF0000"/>
                                        </a:solidFill>
                                        <a:latin typeface="Cambria Math" panose="02040503050406030204" pitchFamily="18" charset="0"/>
                                        <a:ea typeface="Arial"/>
                                        <a:cs typeface="Arial" panose="020B0604020202020204" pitchFamily="34" charset="0"/>
                                        <a:sym typeface="Arial"/>
                                      </a:rPr>
                                    </m:ctrlPr>
                                  </m:fPr>
                                  <m:num>
                                    <m:sSup>
                                      <m:sSupPr>
                                        <m:ctrlPr>
                                          <a:rPr lang="en-US" altLang="zh-CN" sz="2000" i="1">
                                            <a:solidFill>
                                              <a:srgbClr val="FF0000"/>
                                            </a:solidFill>
                                            <a:latin typeface="Cambria Math" panose="02040503050406030204" pitchFamily="18" charset="0"/>
                                            <a:ea typeface="Arial"/>
                                            <a:cs typeface="Arial" panose="020B0604020202020204" pitchFamily="34" charset="0"/>
                                            <a:sym typeface="Arial"/>
                                          </a:rPr>
                                        </m:ctrlPr>
                                      </m:sSupPr>
                                      <m:e>
                                        <m:r>
                                          <a:rPr lang="en-US" altLang="zh-CN" sz="2000" i="1">
                                            <a:solidFill>
                                              <a:srgbClr val="FF0000"/>
                                            </a:solidFill>
                                            <a:latin typeface="Cambria Math" panose="02040503050406030204" pitchFamily="18" charset="0"/>
                                            <a:ea typeface="Arial"/>
                                            <a:cs typeface="Arial" panose="020B0604020202020204" pitchFamily="34" charset="0"/>
                                            <a:sym typeface="Arial"/>
                                          </a:rPr>
                                          <m:t>𝑑</m:t>
                                        </m:r>
                                      </m:e>
                                      <m:sup>
                                        <m:r>
                                          <a:rPr lang="en-US" altLang="zh-CN" sz="2000" i="1">
                                            <a:solidFill>
                                              <a:srgbClr val="FF0000"/>
                                            </a:solidFill>
                                            <a:latin typeface="Cambria Math" panose="02040503050406030204" pitchFamily="18" charset="0"/>
                                            <a:ea typeface="Arial"/>
                                            <a:cs typeface="Arial" panose="020B0604020202020204" pitchFamily="34" charset="0"/>
                                            <a:sym typeface="Arial"/>
                                          </a:rPr>
                                          <m:t>𝐸</m:t>
                                        </m:r>
                                      </m:sup>
                                    </m:sSup>
                                    <m:d>
                                      <m:dPr>
                                        <m:ctrlPr>
                                          <a:rPr lang="en-US" altLang="zh-CN" sz="2000" i="1">
                                            <a:solidFill>
                                              <a:srgbClr val="FF0000"/>
                                            </a:solidFill>
                                            <a:latin typeface="Cambria Math" panose="02040503050406030204" pitchFamily="18" charset="0"/>
                                            <a:ea typeface="Arial"/>
                                            <a:cs typeface="Arial" panose="020B0604020202020204" pitchFamily="34" charset="0"/>
                                            <a:sym typeface="Arial"/>
                                          </a:rPr>
                                        </m:ctrlPr>
                                      </m:dPr>
                                      <m:e>
                                        <m:r>
                                          <a:rPr lang="en-US" altLang="zh-CN" sz="2000" i="1">
                                            <a:solidFill>
                                              <a:srgbClr val="FF0000"/>
                                            </a:solidFill>
                                            <a:latin typeface="Cambria Math" panose="02040503050406030204" pitchFamily="18" charset="0"/>
                                            <a:ea typeface="Arial"/>
                                            <a:cs typeface="Arial" panose="020B0604020202020204" pitchFamily="34" charset="0"/>
                                            <a:sym typeface="Arial"/>
                                          </a:rPr>
                                          <m:t>𝑠</m:t>
                                        </m:r>
                                        <m:r>
                                          <a:rPr lang="en-US" altLang="zh-CN" sz="2000" i="1">
                                            <a:solidFill>
                                              <a:srgbClr val="FF0000"/>
                                            </a:solidFill>
                                            <a:latin typeface="Cambria Math" panose="02040503050406030204" pitchFamily="18" charset="0"/>
                                            <a:ea typeface="Arial"/>
                                            <a:cs typeface="Arial" panose="020B0604020202020204" pitchFamily="34" charset="0"/>
                                            <a:sym typeface="Arial"/>
                                          </a:rPr>
                                          <m:t>,</m:t>
                                        </m:r>
                                        <m:r>
                                          <a:rPr lang="en-US" altLang="zh-CN" sz="2000" i="1">
                                            <a:solidFill>
                                              <a:srgbClr val="FF0000"/>
                                            </a:solidFill>
                                            <a:latin typeface="Cambria Math" panose="02040503050406030204" pitchFamily="18" charset="0"/>
                                            <a:ea typeface="Arial"/>
                                            <a:cs typeface="Arial" panose="020B0604020202020204" pitchFamily="34" charset="0"/>
                                            <a:sym typeface="Arial"/>
                                          </a:rPr>
                                          <m:t>𝑎</m:t>
                                        </m:r>
                                      </m:e>
                                    </m:d>
                                  </m:num>
                                  <m:den>
                                    <m:sSup>
                                      <m:sSupPr>
                                        <m:ctrlPr>
                                          <a:rPr lang="en-US" altLang="zh-CN" sz="2000" i="1">
                                            <a:solidFill>
                                              <a:srgbClr val="FF0000"/>
                                            </a:solidFill>
                                            <a:latin typeface="Cambria Math" panose="02040503050406030204" pitchFamily="18" charset="0"/>
                                            <a:ea typeface="Arial"/>
                                            <a:cs typeface="Arial" panose="020B0604020202020204" pitchFamily="34" charset="0"/>
                                            <a:sym typeface="Arial"/>
                                          </a:rPr>
                                        </m:ctrlPr>
                                      </m:sSupPr>
                                      <m:e>
                                        <m:r>
                                          <a:rPr lang="en-US" altLang="zh-CN" sz="2000" i="1">
                                            <a:solidFill>
                                              <a:srgbClr val="FF0000"/>
                                            </a:solidFill>
                                            <a:latin typeface="Cambria Math" panose="02040503050406030204" pitchFamily="18" charset="0"/>
                                            <a:ea typeface="Arial"/>
                                            <a:cs typeface="Arial" panose="020B0604020202020204" pitchFamily="34" charset="0"/>
                                            <a:sym typeface="Arial"/>
                                          </a:rPr>
                                          <m:t>𝑑</m:t>
                                        </m:r>
                                      </m:e>
                                      <m:sup>
                                        <m:r>
                                          <a:rPr lang="en-US" altLang="zh-CN" sz="2000" i="1">
                                            <a:solidFill>
                                              <a:srgbClr val="FF0000"/>
                                            </a:solidFill>
                                            <a:latin typeface="Cambria Math" panose="02040503050406030204" pitchFamily="18" charset="0"/>
                                            <a:ea typeface="Arial"/>
                                            <a:cs typeface="Arial" panose="020B0604020202020204" pitchFamily="34" charset="0"/>
                                            <a:sym typeface="Arial"/>
                                          </a:rPr>
                                          <m:t>𝐼</m:t>
                                        </m:r>
                                      </m:sup>
                                    </m:sSup>
                                    <m:d>
                                      <m:dPr>
                                        <m:ctrlPr>
                                          <a:rPr lang="en-US" altLang="zh-CN" sz="2000" i="1">
                                            <a:solidFill>
                                              <a:srgbClr val="FF0000"/>
                                            </a:solidFill>
                                            <a:latin typeface="Cambria Math" panose="02040503050406030204" pitchFamily="18" charset="0"/>
                                            <a:ea typeface="Arial"/>
                                            <a:cs typeface="Arial" panose="020B0604020202020204" pitchFamily="34" charset="0"/>
                                            <a:sym typeface="Arial"/>
                                          </a:rPr>
                                        </m:ctrlPr>
                                      </m:dPr>
                                      <m:e>
                                        <m:r>
                                          <a:rPr lang="en-US" altLang="zh-CN" sz="2000" i="1">
                                            <a:solidFill>
                                              <a:srgbClr val="FF0000"/>
                                            </a:solidFill>
                                            <a:latin typeface="Cambria Math" panose="02040503050406030204" pitchFamily="18" charset="0"/>
                                            <a:ea typeface="Arial"/>
                                            <a:cs typeface="Arial" panose="020B0604020202020204" pitchFamily="34" charset="0"/>
                                            <a:sym typeface="Arial"/>
                                          </a:rPr>
                                          <m:t>𝑠</m:t>
                                        </m:r>
                                        <m:r>
                                          <a:rPr lang="en-US" altLang="zh-CN" sz="2000" i="1">
                                            <a:solidFill>
                                              <a:srgbClr val="FF0000"/>
                                            </a:solidFill>
                                            <a:latin typeface="Cambria Math" panose="02040503050406030204" pitchFamily="18" charset="0"/>
                                            <a:ea typeface="Arial"/>
                                            <a:cs typeface="Arial" panose="020B0604020202020204" pitchFamily="34" charset="0"/>
                                            <a:sym typeface="Arial"/>
                                          </a:rPr>
                                          <m:t>,</m:t>
                                        </m:r>
                                        <m:r>
                                          <a:rPr lang="en-US" altLang="zh-CN" sz="2000" i="1">
                                            <a:solidFill>
                                              <a:srgbClr val="FF0000"/>
                                            </a:solidFill>
                                            <a:latin typeface="Cambria Math" panose="02040503050406030204" pitchFamily="18" charset="0"/>
                                            <a:ea typeface="Arial"/>
                                            <a:cs typeface="Arial" panose="020B0604020202020204" pitchFamily="34" charset="0"/>
                                            <a:sym typeface="Arial"/>
                                          </a:rPr>
                                          <m:t>𝑎</m:t>
                                        </m:r>
                                      </m:e>
                                    </m:d>
                                  </m:den>
                                </m:f>
                              </m:e>
                            </m:func>
                            <m:r>
                              <a:rPr lang="en-US" altLang="zh-CN" sz="2000" b="0" i="1" smtClean="0">
                                <a:latin typeface="Cambria Math" panose="02040503050406030204" pitchFamily="18" charset="0"/>
                                <a:ea typeface="Arial"/>
                                <a:cs typeface="Arial" panose="020B0604020202020204" pitchFamily="34" charset="0"/>
                                <a:sym typeface="Arial"/>
                              </a:rPr>
                              <m:t>]</m:t>
                            </m:r>
                          </m:e>
                        </m:func>
                      </m:e>
                    </m:nary>
                  </m:oMath>
                </a14:m>
                <a:endParaRPr lang="en-US" sz="2000" dirty="0">
                  <a:latin typeface="Arial" panose="020B0604020202020204" pitchFamily="34" charset="0"/>
                  <a:ea typeface="Arial"/>
                  <a:cs typeface="Arial" panose="020B0604020202020204" pitchFamily="34" charset="0"/>
                  <a:sym typeface="Arial"/>
                </a:endParaRPr>
              </a:p>
              <a:p>
                <a:pPr lvl="1"/>
                <a:r>
                  <a:rPr lang="en-US" sz="2000" dirty="0">
                    <a:latin typeface="Arial" panose="020B0604020202020204" pitchFamily="34" charset="0"/>
                    <a:ea typeface="Arial"/>
                    <a:cs typeface="Arial" panose="020B0604020202020204" pitchFamily="34" charset="0"/>
                    <a:sym typeface="Arial"/>
                  </a:rPr>
                  <a:t>The red part can be seen as a </a:t>
                </a:r>
                <a:r>
                  <a:rPr lang="en-US" sz="2000" dirty="0">
                    <a:solidFill>
                      <a:srgbClr val="FF0000"/>
                    </a:solidFill>
                    <a:latin typeface="Arial" panose="020B0604020202020204" pitchFamily="34" charset="0"/>
                    <a:ea typeface="Arial"/>
                    <a:cs typeface="Arial" panose="020B0604020202020204" pitchFamily="34" charset="0"/>
                    <a:sym typeface="Arial"/>
                  </a:rPr>
                  <a:t>reward</a:t>
                </a:r>
                <a:r>
                  <a:rPr lang="en-US" sz="2000" dirty="0">
                    <a:latin typeface="Arial" panose="020B0604020202020204" pitchFamily="34" charset="0"/>
                    <a:ea typeface="Arial"/>
                    <a:cs typeface="Arial" panose="020B0604020202020204" pitchFamily="34" charset="0"/>
                    <a:sym typeface="Arial"/>
                  </a:rPr>
                  <a:t>!</a:t>
                </a:r>
              </a:p>
              <a:p>
                <a:pPr lvl="1"/>
                <a:r>
                  <a:rPr lang="en-US" sz="2000" dirty="0">
                    <a:latin typeface="Arial" panose="020B0604020202020204" pitchFamily="34" charset="0"/>
                    <a:ea typeface="Arial"/>
                    <a:cs typeface="Arial" panose="020B0604020202020204" pitchFamily="34" charset="0"/>
                    <a:sym typeface="Arial"/>
                  </a:rPr>
                  <a:t>The rest of the problem is converted to </a:t>
                </a:r>
                <a:r>
                  <a:rPr lang="en-US" sz="2000" dirty="0" err="1">
                    <a:latin typeface="Arial" panose="020B0604020202020204" pitchFamily="34" charset="0"/>
                    <a:ea typeface="Arial"/>
                    <a:cs typeface="Arial" panose="020B0604020202020204" pitchFamily="34" charset="0"/>
                    <a:sym typeface="Arial"/>
                  </a:rPr>
                  <a:t>OptiDICE</a:t>
                </a:r>
                <a:endParaRPr lang="en-US" sz="2000" dirty="0">
                  <a:latin typeface="Arial" panose="020B0604020202020204" pitchFamily="34" charset="0"/>
                  <a:ea typeface="Arial"/>
                  <a:cs typeface="Arial" panose="020B0604020202020204" pitchFamily="34" charset="0"/>
                  <a:sym typeface="Arial"/>
                </a:endParaRPr>
              </a:p>
              <a:p>
                <a:pPr lvl="1"/>
                <a:endParaRPr lang="en-US" sz="20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b="1" dirty="0">
                  <a:solidFill>
                    <a:srgbClr val="E84B36"/>
                  </a:solidFill>
                  <a:latin typeface="Arial" panose="020B0604020202020204" pitchFamily="34" charset="0"/>
                  <a:ea typeface="Arial"/>
                  <a:cs typeface="Arial" panose="020B0604020202020204" pitchFamily="34" charset="0"/>
                  <a:sym typeface="Arial"/>
                </a:endParaRPr>
              </a:p>
              <a:p>
                <a:endParaRPr lang="en-US" sz="2400" b="1" dirty="0">
                  <a:solidFill>
                    <a:srgbClr val="E84B36"/>
                  </a:solidFill>
                  <a:latin typeface="Arial" panose="020B0604020202020204" pitchFamily="34" charset="0"/>
                  <a:ea typeface="Arial"/>
                  <a:cs typeface="Arial" panose="020B0604020202020204" pitchFamily="34" charset="0"/>
                  <a:sym typeface="Arial"/>
                </a:endParaRPr>
              </a:p>
              <a:p>
                <a:pPr marL="0" indent="0">
                  <a:buNone/>
                </a:pPr>
                <a:endParaRPr lang="en-US" sz="2400" b="1" dirty="0">
                  <a:solidFill>
                    <a:srgbClr val="E84B36"/>
                  </a:solidFill>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cs typeface="Arial" panose="020B0604020202020204" pitchFamily="34" charset="0"/>
                  <a:sym typeface="Arial"/>
                </a:endParaRPr>
              </a:p>
              <a:p>
                <a:pPr marL="0" lvl="0" indent="0" algn="l" rtl="0">
                  <a:lnSpc>
                    <a:spcPct val="100000"/>
                  </a:lnSpc>
                  <a:spcBef>
                    <a:spcPts val="0"/>
                  </a:spcBef>
                  <a:spcAft>
                    <a:spcPts val="0"/>
                  </a:spcAft>
                  <a:buSzPts val="2000"/>
                  <a:buNone/>
                </a:pPr>
                <a:endParaRPr lang="en-US" sz="1800" dirty="0">
                  <a:solidFill>
                    <a:schemeClr val="dk1"/>
                  </a:solidFill>
                  <a:latin typeface="Arial"/>
                  <a:ea typeface="Arial"/>
                  <a:cs typeface="Arial"/>
                  <a:sym typeface="Arial"/>
                </a:endParaRPr>
              </a:p>
            </p:txBody>
          </p:sp>
        </mc:Choice>
        <mc:Fallback xmlns="">
          <p:sp>
            <p:nvSpPr>
              <p:cNvPr id="639" name="Google Shape;639;gfa0f5b21c0_0_160"/>
              <p:cNvSpPr txBox="1">
                <a:spLocks noGrp="1" noRot="1" noChangeAspect="1" noMove="1" noResize="1" noEditPoints="1" noAdjustHandles="1" noChangeArrowheads="1" noChangeShapeType="1" noTextEdit="1"/>
              </p:cNvSpPr>
              <p:nvPr>
                <p:ph type="body" idx="1"/>
              </p:nvPr>
            </p:nvSpPr>
            <p:spPr>
              <a:xfrm>
                <a:off x="376809" y="1334279"/>
                <a:ext cx="11177400" cy="4821000"/>
              </a:xfrm>
              <a:prstGeom prst="rect">
                <a:avLst/>
              </a:prstGeom>
              <a:blipFill>
                <a:blip r:embed="rId3"/>
                <a:stretch>
                  <a:fillRect l="-764"/>
                </a:stretch>
              </a:blipFill>
              <a:ln>
                <a:noFill/>
              </a:ln>
            </p:spPr>
            <p:txBody>
              <a:bodyPr/>
              <a:lstStyle/>
              <a:p>
                <a:r>
                  <a:rPr lang="zh-CN" altLang="en-US">
                    <a:noFill/>
                  </a:rPr>
                  <a:t> </a:t>
                </a:r>
              </a:p>
            </p:txBody>
          </p:sp>
        </mc:Fallback>
      </mc:AlternateContent>
      <p:sp>
        <p:nvSpPr>
          <p:cNvPr id="640" name="Google Shape;640;gfa0f5b21c0_0_160"/>
          <p:cNvSpPr/>
          <p:nvPr/>
        </p:nvSpPr>
        <p:spPr>
          <a:xfrm rot="10800000" flipH="1">
            <a:off x="0" y="6437100"/>
            <a:ext cx="12192000" cy="420900"/>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641" name="Google Shape;641;gfa0f5b21c0_0_160"/>
          <p:cNvSpPr txBox="1"/>
          <p:nvPr/>
        </p:nvSpPr>
        <p:spPr>
          <a:xfrm>
            <a:off x="376807" y="6524381"/>
            <a:ext cx="79914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Department of Computer Science</a:t>
            </a:r>
            <a:endParaRPr sz="900" b="0" i="0" u="none" strike="noStrike" cap="none">
              <a:solidFill>
                <a:schemeClr val="lt1"/>
              </a:solidFill>
              <a:latin typeface="Arial"/>
              <a:ea typeface="Arial"/>
              <a:cs typeface="Arial"/>
              <a:sym typeface="Arial"/>
            </a:endParaRPr>
          </a:p>
        </p:txBody>
      </p:sp>
      <p:sp>
        <p:nvSpPr>
          <p:cNvPr id="642" name="Google Shape;642;gfa0f5b21c0_0_160"/>
          <p:cNvSpPr txBox="1"/>
          <p:nvPr/>
        </p:nvSpPr>
        <p:spPr>
          <a:xfrm>
            <a:off x="9335597" y="6524381"/>
            <a:ext cx="24735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GRAINGER COLLEGE OF ENGINEERING</a:t>
            </a:r>
            <a:endParaRPr sz="900" b="0" i="0" u="none" strike="noStrike" cap="none">
              <a:solidFill>
                <a:schemeClr val="lt1"/>
              </a:solidFill>
              <a:latin typeface="Arial"/>
              <a:ea typeface="Arial"/>
              <a:cs typeface="Arial"/>
              <a:sym typeface="Arial"/>
            </a:endParaRPr>
          </a:p>
        </p:txBody>
      </p:sp>
      <p:sp>
        <p:nvSpPr>
          <p:cNvPr id="643" name="Google Shape;643;gfa0f5b21c0_0_160"/>
          <p:cNvSpPr/>
          <p:nvPr/>
        </p:nvSpPr>
        <p:spPr>
          <a:xfrm rot="10800000" flipH="1">
            <a:off x="0" y="20"/>
            <a:ext cx="12192000" cy="86820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644" name="Google Shape;644;gfa0f5b21c0_0_160" descr="A close up of a logo&#10;&#10;Description automatically generated"/>
          <p:cNvPicPr preferRelativeResize="0"/>
          <p:nvPr/>
        </p:nvPicPr>
        <p:blipFill rotWithShape="1">
          <a:blip r:embed="rId4">
            <a:alphaModFix/>
          </a:blip>
          <a:srcRect/>
          <a:stretch/>
        </p:blipFill>
        <p:spPr>
          <a:xfrm>
            <a:off x="11554210" y="228014"/>
            <a:ext cx="277906" cy="401420"/>
          </a:xfrm>
          <a:prstGeom prst="rect">
            <a:avLst/>
          </a:prstGeom>
          <a:noFill/>
          <a:ln>
            <a:noFill/>
          </a:ln>
        </p:spPr>
      </p:pic>
      <p:sp>
        <p:nvSpPr>
          <p:cNvPr id="645" name="Google Shape;645;gfa0f5b21c0_0_160"/>
          <p:cNvSpPr txBox="1"/>
          <p:nvPr/>
        </p:nvSpPr>
        <p:spPr>
          <a:xfrm>
            <a:off x="376807" y="171094"/>
            <a:ext cx="1091010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altLang="zh-CN" sz="3200" b="0" i="0" u="none" strike="noStrike" cap="none" dirty="0">
                <a:solidFill>
                  <a:schemeClr val="lt1"/>
                </a:solidFill>
                <a:latin typeface="Arial" panose="020B0604020202020204" pitchFamily="34" charset="0"/>
                <a:ea typeface="Arial"/>
                <a:cs typeface="Arial" panose="020B0604020202020204" pitchFamily="34" charset="0"/>
                <a:sym typeface="Arial"/>
              </a:rPr>
              <a:t>Distribution Correction Estimation (</a:t>
            </a:r>
            <a:r>
              <a:rPr lang="en-US" altLang="zh-CN" sz="3200" b="0" i="0" u="none" strike="noStrike" cap="none" dirty="0" err="1">
                <a:solidFill>
                  <a:schemeClr val="lt1"/>
                </a:solidFill>
                <a:latin typeface="Arial" panose="020B0604020202020204" pitchFamily="34" charset="0"/>
                <a:ea typeface="Arial"/>
                <a:cs typeface="Arial" panose="020B0604020202020204" pitchFamily="34" charset="0"/>
                <a:sym typeface="Arial"/>
              </a:rPr>
              <a:t>DemoDICE</a:t>
            </a:r>
            <a:r>
              <a:rPr lang="en-US" altLang="zh-CN" sz="3200" b="0" i="0" u="none" strike="noStrike" cap="none" dirty="0">
                <a:solidFill>
                  <a:schemeClr val="lt1"/>
                </a:solidFill>
                <a:latin typeface="Arial" panose="020B0604020202020204" pitchFamily="34" charset="0"/>
                <a:ea typeface="Arial"/>
                <a:cs typeface="Arial" panose="020B0604020202020204" pitchFamily="34" charset="0"/>
                <a:sym typeface="Arial"/>
              </a:rPr>
              <a:t>)</a:t>
            </a:r>
          </a:p>
        </p:txBody>
      </p:sp>
      <p:sp>
        <p:nvSpPr>
          <p:cNvPr id="2" name="灯片编号占位符 1">
            <a:extLst>
              <a:ext uri="{FF2B5EF4-FFF2-40B4-BE49-F238E27FC236}">
                <a16:creationId xmlns:a16="http://schemas.microsoft.com/office/drawing/2014/main" id="{6AACC437-988B-5252-1357-E5CA871CED2E}"/>
              </a:ext>
            </a:extLst>
          </p:cNvPr>
          <p:cNvSpPr>
            <a:spLocks noGrp="1"/>
          </p:cNvSpPr>
          <p:nvPr>
            <p:ph type="sldNum" sz="quarter" idx="12"/>
          </p:nvPr>
        </p:nvSpPr>
        <p:spPr/>
        <p:txBody>
          <a:bodyPr/>
          <a:lstStyle/>
          <a:p>
            <a:fld id="{B59DCA96-FD56-4E12-9EA9-51269A4F707E}" type="slidenum">
              <a:rPr lang="zh-CN" altLang="en-US" smtClean="0">
                <a:solidFill>
                  <a:schemeClr val="tx1"/>
                </a:solidFill>
              </a:rPr>
              <a:t>17</a:t>
            </a:fld>
            <a:endParaRPr lang="zh-CN" altLang="en-US">
              <a:solidFill>
                <a:schemeClr val="tx1"/>
              </a:solidFill>
            </a:endParaRPr>
          </a:p>
        </p:txBody>
      </p:sp>
      <p:sp>
        <p:nvSpPr>
          <p:cNvPr id="5" name="文本框 4">
            <a:extLst>
              <a:ext uri="{FF2B5EF4-FFF2-40B4-BE49-F238E27FC236}">
                <a16:creationId xmlns:a16="http://schemas.microsoft.com/office/drawing/2014/main" id="{C9329597-FE79-2898-8434-22FE337E0A94}"/>
              </a:ext>
            </a:extLst>
          </p:cNvPr>
          <p:cNvSpPr txBox="1"/>
          <p:nvPr/>
        </p:nvSpPr>
        <p:spPr>
          <a:xfrm>
            <a:off x="0" y="6182890"/>
            <a:ext cx="7994946" cy="276999"/>
          </a:xfrm>
          <a:prstGeom prst="rect">
            <a:avLst/>
          </a:prstGeom>
          <a:noFill/>
        </p:spPr>
        <p:txBody>
          <a:bodyPr wrap="none" rtlCol="0">
            <a:spAutoFit/>
          </a:bodyPr>
          <a:lstStyle/>
          <a:p>
            <a:pPr algn="l"/>
            <a:r>
              <a:rPr lang="en-US" altLang="zh-CN" sz="1200" dirty="0">
                <a:solidFill>
                  <a:schemeClr val="bg1">
                    <a:lumMod val="50000"/>
                  </a:schemeClr>
                </a:solidFill>
                <a:latin typeface="Arial" panose="020B0604020202020204" pitchFamily="34" charset="0"/>
                <a:cs typeface="Arial" panose="020B0604020202020204" pitchFamily="34" charset="0"/>
              </a:rPr>
              <a:t>G-H Kim et al. </a:t>
            </a:r>
            <a:r>
              <a:rPr lang="en-US" altLang="zh-CN" sz="1200" dirty="0" err="1">
                <a:solidFill>
                  <a:schemeClr val="bg1">
                    <a:lumMod val="50000"/>
                  </a:schemeClr>
                </a:solidFill>
                <a:latin typeface="Arial" panose="020B0604020202020204" pitchFamily="34" charset="0"/>
                <a:cs typeface="Arial" panose="020B0604020202020204" pitchFamily="34" charset="0"/>
              </a:rPr>
              <a:t>DemoDICE</a:t>
            </a:r>
            <a:r>
              <a:rPr lang="en-US" altLang="zh-CN" sz="1200" dirty="0">
                <a:solidFill>
                  <a:schemeClr val="bg1">
                    <a:lumMod val="50000"/>
                  </a:schemeClr>
                </a:solidFill>
                <a:latin typeface="Arial" panose="020B0604020202020204" pitchFamily="34" charset="0"/>
                <a:cs typeface="Arial" panose="020B0604020202020204" pitchFamily="34" charset="0"/>
              </a:rPr>
              <a:t>: Offline Imitation Learning with Supplementary Imperfect Demonstrations. In ICLR, 2022.</a:t>
            </a:r>
            <a:endParaRPr lang="en-US" altLang="zh-CN" sz="1200" i="0" dirty="0">
              <a:solidFill>
                <a:schemeClr val="bg1">
                  <a:lumMod val="50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064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39" name="Google Shape;639;gfa0f5b21c0_0_160"/>
              <p:cNvSpPr txBox="1">
                <a:spLocks noGrp="1"/>
              </p:cNvSpPr>
              <p:nvPr>
                <p:ph type="body" idx="1"/>
              </p:nvPr>
            </p:nvSpPr>
            <p:spPr>
              <a:xfrm>
                <a:off x="376809" y="1334279"/>
                <a:ext cx="11177400" cy="4821000"/>
              </a:xfrm>
              <a:prstGeom prst="rect">
                <a:avLst/>
              </a:prstGeom>
              <a:noFill/>
              <a:ln>
                <a:noFill/>
              </a:ln>
            </p:spPr>
            <p:txBody>
              <a:bodyPr spcFirstLastPara="1" wrap="square" lIns="91425" tIns="45700" rIns="91425" bIns="45700" anchor="t" anchorCtr="0">
                <a:noAutofit/>
              </a:bodyPr>
              <a:lstStyle/>
              <a:p>
                <a:r>
                  <a:rPr lang="en-US" sz="2400" dirty="0">
                    <a:latin typeface="Arial" panose="020B0604020202020204" pitchFamily="34" charset="0"/>
                    <a:ea typeface="Arial"/>
                    <a:cs typeface="Arial" panose="020B0604020202020204" pitchFamily="34" charset="0"/>
                    <a:sym typeface="Arial"/>
                  </a:rPr>
                  <a:t>What if we want to do offline imitation learning </a:t>
                </a:r>
                <a:r>
                  <a:rPr lang="en-US" sz="2400" dirty="0">
                    <a:solidFill>
                      <a:srgbClr val="FF0000"/>
                    </a:solidFill>
                    <a:latin typeface="Arial" panose="020B0604020202020204" pitchFamily="34" charset="0"/>
                    <a:ea typeface="Arial"/>
                    <a:cs typeface="Arial" panose="020B0604020202020204" pitchFamily="34" charset="0"/>
                    <a:sym typeface="Arial"/>
                  </a:rPr>
                  <a:t>from observation</a:t>
                </a:r>
                <a:r>
                  <a:rPr lang="en-US" sz="2400" dirty="0">
                    <a:latin typeface="Arial" panose="020B0604020202020204" pitchFamily="34" charset="0"/>
                    <a:ea typeface="Arial"/>
                    <a:cs typeface="Arial" panose="020B0604020202020204" pitchFamily="34" charset="0"/>
                    <a:sym typeface="Arial"/>
                  </a:rPr>
                  <a:t>?</a:t>
                </a:r>
              </a:p>
              <a:p>
                <a:pPr lvl="1"/>
                <a:r>
                  <a:rPr lang="en-US" sz="2000" dirty="0">
                    <a:latin typeface="Arial" panose="020B0604020202020204" pitchFamily="34" charset="0"/>
                    <a:ea typeface="Arial"/>
                    <a:cs typeface="Arial" panose="020B0604020202020204" pitchFamily="34" charset="0"/>
                    <a:sym typeface="Arial"/>
                  </a:rPr>
                  <a:t>Only expert state is available</a:t>
                </a:r>
              </a:p>
              <a:p>
                <a:pPr lvl="1"/>
                <a:endParaRPr lang="en-US" sz="2000" dirty="0">
                  <a:latin typeface="Arial" panose="020B0604020202020204" pitchFamily="34" charset="0"/>
                  <a:ea typeface="Arial"/>
                  <a:cs typeface="Arial" panose="020B0604020202020204" pitchFamily="34" charset="0"/>
                  <a:sym typeface="Arial"/>
                </a:endParaRPr>
              </a:p>
              <a:p>
                <a:pPr lvl="1"/>
                <a:endParaRPr lang="en-US" sz="2000" dirty="0">
                  <a:latin typeface="Arial" panose="020B0604020202020204" pitchFamily="34" charset="0"/>
                  <a:ea typeface="Arial"/>
                  <a:cs typeface="Arial" panose="020B0604020202020204" pitchFamily="34" charset="0"/>
                  <a:sym typeface="Arial"/>
                </a:endParaRPr>
              </a:p>
              <a:p>
                <a:pPr lvl="1"/>
                <a:endParaRPr lang="en-US" sz="2000" dirty="0">
                  <a:latin typeface="Arial" panose="020B0604020202020204" pitchFamily="34" charset="0"/>
                  <a:ea typeface="Arial"/>
                  <a:cs typeface="Arial" panose="020B0604020202020204" pitchFamily="34" charset="0"/>
                  <a:sym typeface="Arial"/>
                </a:endParaRPr>
              </a:p>
              <a:p>
                <a:pPr lvl="1"/>
                <a:endParaRPr lang="en-US" sz="2000" dirty="0">
                  <a:latin typeface="Arial" panose="020B0604020202020204" pitchFamily="34" charset="0"/>
                  <a:ea typeface="Arial"/>
                  <a:cs typeface="Arial" panose="020B0604020202020204" pitchFamily="34" charset="0"/>
                  <a:sym typeface="Arial"/>
                </a:endParaRPr>
              </a:p>
              <a:p>
                <a:pPr lvl="1"/>
                <a:endParaRPr lang="en-US" sz="2000" dirty="0">
                  <a:latin typeface="Arial" panose="020B0604020202020204" pitchFamily="34" charset="0"/>
                  <a:ea typeface="Arial"/>
                  <a:cs typeface="Arial" panose="020B0604020202020204" pitchFamily="34" charset="0"/>
                  <a:sym typeface="Arial"/>
                </a:endParaRPr>
              </a:p>
              <a:p>
                <a:pPr lvl="1"/>
                <a:endParaRPr lang="en-US" sz="2000" dirty="0">
                  <a:latin typeface="Arial" panose="020B0604020202020204" pitchFamily="34" charset="0"/>
                  <a:ea typeface="Arial"/>
                  <a:cs typeface="Arial" panose="020B0604020202020204" pitchFamily="34" charset="0"/>
                  <a:sym typeface="Arial"/>
                </a:endParaRPr>
              </a:p>
              <a:p>
                <a:pPr marL="457200" lvl="1" indent="0">
                  <a:buNone/>
                </a:pPr>
                <a:endParaRPr lang="en-US" sz="2000" dirty="0">
                  <a:latin typeface="Arial" panose="020B0604020202020204" pitchFamily="34" charset="0"/>
                  <a:ea typeface="Arial"/>
                  <a:cs typeface="Arial" panose="020B0604020202020204" pitchFamily="34" charset="0"/>
                  <a:sym typeface="Arial"/>
                </a:endParaRPr>
              </a:p>
              <a:p>
                <a:pPr marL="457200" lvl="1" indent="0">
                  <a:buNone/>
                </a:pPr>
                <a:endParaRPr lang="en-US" sz="100" dirty="0">
                  <a:latin typeface="Arial" panose="020B0604020202020204" pitchFamily="34" charset="0"/>
                  <a:ea typeface="Arial"/>
                  <a:cs typeface="Arial" panose="020B0604020202020204" pitchFamily="34" charset="0"/>
                  <a:sym typeface="Arial"/>
                </a:endParaRPr>
              </a:p>
              <a:p>
                <a:r>
                  <a:rPr lang="en-US" altLang="zh-CN" sz="2400" dirty="0">
                    <a:latin typeface="Arial" panose="020B0604020202020204" pitchFamily="34" charset="0"/>
                    <a:ea typeface="Arial"/>
                    <a:cs typeface="Arial" panose="020B0604020202020204" pitchFamily="34" charset="0"/>
                    <a:sym typeface="Arial"/>
                  </a:rPr>
                  <a:t>You cannot describe the Bellman flow constraint by state occupancy alone!</a:t>
                </a:r>
              </a:p>
              <a:p>
                <a:pPr lvl="1"/>
                <a14:m>
                  <m:oMath xmlns:m="http://schemas.openxmlformats.org/officeDocument/2006/math">
                    <m:r>
                      <a:rPr lang="en-US" altLang="zh-CN" sz="2000" b="0" i="1" smtClean="0">
                        <a:latin typeface="Cambria Math" panose="02040503050406030204" pitchFamily="18" charset="0"/>
                        <a:ea typeface="Arial"/>
                        <a:cs typeface="Arial" panose="020B0604020202020204" pitchFamily="34" charset="0"/>
                        <a:sym typeface="Arial"/>
                      </a:rPr>
                      <m:t>𝐾𝐿</m:t>
                    </m:r>
                    <m:d>
                      <m:dPr>
                        <m:ctrlPr>
                          <a:rPr lang="en-US" altLang="zh-CN" sz="2000" b="0" i="1" smtClean="0">
                            <a:latin typeface="Cambria Math" panose="02040503050406030204" pitchFamily="18" charset="0"/>
                            <a:ea typeface="Arial"/>
                            <a:cs typeface="Arial" panose="020B0604020202020204" pitchFamily="34" charset="0"/>
                            <a:sym typeface="Arial"/>
                          </a:rPr>
                        </m:ctrlPr>
                      </m:dPr>
                      <m:e>
                        <m:sSup>
                          <m:sSupPr>
                            <m:ctrlPr>
                              <a:rPr lang="en-US" altLang="zh-CN" sz="2000" b="0" i="1" smtClean="0">
                                <a:latin typeface="Cambria Math" panose="02040503050406030204" pitchFamily="18" charset="0"/>
                                <a:ea typeface="Arial"/>
                                <a:cs typeface="Arial" panose="020B0604020202020204" pitchFamily="34" charset="0"/>
                                <a:sym typeface="Arial"/>
                              </a:rPr>
                            </m:ctrlPr>
                          </m:sSupPr>
                          <m:e>
                            <m:r>
                              <a:rPr lang="en-US" altLang="zh-CN" sz="2000" b="0" i="1" smtClean="0">
                                <a:latin typeface="Cambria Math" panose="02040503050406030204" pitchFamily="18" charset="0"/>
                                <a:ea typeface="Arial"/>
                                <a:cs typeface="Arial" panose="020B0604020202020204" pitchFamily="34" charset="0"/>
                                <a:sym typeface="Arial"/>
                              </a:rPr>
                              <m:t>𝑑</m:t>
                            </m:r>
                          </m:e>
                          <m:sup>
                            <m:r>
                              <a:rPr lang="en-US" altLang="zh-CN" sz="2000" b="0" i="1" smtClean="0">
                                <a:latin typeface="Cambria Math" panose="02040503050406030204" pitchFamily="18" charset="0"/>
                                <a:ea typeface="Arial"/>
                                <a:cs typeface="Arial" panose="020B0604020202020204" pitchFamily="34" charset="0"/>
                                <a:sym typeface="Arial"/>
                              </a:rPr>
                              <m:t>𝜋</m:t>
                            </m:r>
                          </m:sup>
                        </m:sSup>
                        <m:r>
                          <a:rPr lang="en-US" altLang="zh-CN" sz="2000" b="0" i="1" smtClean="0">
                            <a:latin typeface="Cambria Math" panose="02040503050406030204" pitchFamily="18" charset="0"/>
                            <a:ea typeface="Arial"/>
                            <a:cs typeface="Arial" panose="020B0604020202020204" pitchFamily="34" charset="0"/>
                            <a:sym typeface="Arial"/>
                          </a:rPr>
                          <m:t>(</m:t>
                        </m:r>
                        <m:r>
                          <a:rPr lang="en-US" altLang="zh-CN" sz="2000" b="0" i="1" smtClean="0">
                            <a:latin typeface="Cambria Math" panose="02040503050406030204" pitchFamily="18" charset="0"/>
                            <a:ea typeface="Arial"/>
                            <a:cs typeface="Arial" panose="020B0604020202020204" pitchFamily="34" charset="0"/>
                            <a:sym typeface="Arial"/>
                          </a:rPr>
                          <m:t>𝑠</m:t>
                        </m:r>
                        <m:r>
                          <a:rPr lang="en-US" altLang="zh-CN" sz="2000" b="0" i="1" smtClean="0">
                            <a:latin typeface="Cambria Math" panose="02040503050406030204" pitchFamily="18" charset="0"/>
                            <a:ea typeface="Arial"/>
                            <a:cs typeface="Arial" panose="020B0604020202020204" pitchFamily="34" charset="0"/>
                            <a:sym typeface="Arial"/>
                          </a:rPr>
                          <m:t>,</m:t>
                        </m:r>
                        <m:r>
                          <a:rPr lang="en-US" altLang="zh-CN" sz="2000" b="0" i="1" smtClean="0">
                            <a:latin typeface="Cambria Math" panose="02040503050406030204" pitchFamily="18" charset="0"/>
                            <a:ea typeface="Arial"/>
                            <a:cs typeface="Arial" panose="020B0604020202020204" pitchFamily="34" charset="0"/>
                            <a:sym typeface="Arial"/>
                          </a:rPr>
                          <m:t>𝑠</m:t>
                        </m:r>
                        <m:r>
                          <a:rPr lang="en-US" altLang="zh-CN" sz="2000" b="0" i="1" smtClean="0">
                            <a:latin typeface="Cambria Math" panose="02040503050406030204" pitchFamily="18" charset="0"/>
                            <a:ea typeface="Arial"/>
                            <a:cs typeface="Arial" panose="020B0604020202020204" pitchFamily="34" charset="0"/>
                            <a:sym typeface="Arial"/>
                          </a:rPr>
                          <m:t>′)</m:t>
                        </m:r>
                        <m:r>
                          <m:rPr>
                            <m:lit/>
                          </m:rPr>
                          <a:rPr lang="en-US" altLang="zh-CN" sz="2000" b="0" i="1" smtClean="0">
                            <a:latin typeface="Cambria Math" panose="02040503050406030204" pitchFamily="18" charset="0"/>
                            <a:ea typeface="Arial"/>
                            <a:cs typeface="Arial" panose="020B0604020202020204" pitchFamily="34" charset="0"/>
                            <a:sym typeface="Arial"/>
                          </a:rPr>
                          <m:t>||</m:t>
                        </m:r>
                        <m:sSup>
                          <m:sSupPr>
                            <m:ctrlPr>
                              <a:rPr lang="en-US" altLang="zh-CN" sz="2000" b="0" i="1" smtClean="0">
                                <a:latin typeface="Cambria Math" panose="02040503050406030204" pitchFamily="18" charset="0"/>
                                <a:ea typeface="Arial"/>
                                <a:cs typeface="Arial" panose="020B0604020202020204" pitchFamily="34" charset="0"/>
                                <a:sym typeface="Arial"/>
                              </a:rPr>
                            </m:ctrlPr>
                          </m:sSupPr>
                          <m:e>
                            <m:r>
                              <a:rPr lang="en-US" altLang="zh-CN" sz="2000" b="0" i="1" smtClean="0">
                                <a:latin typeface="Cambria Math" panose="02040503050406030204" pitchFamily="18" charset="0"/>
                                <a:ea typeface="Arial"/>
                                <a:cs typeface="Arial" panose="020B0604020202020204" pitchFamily="34" charset="0"/>
                                <a:sym typeface="Arial"/>
                              </a:rPr>
                              <m:t>𝑑</m:t>
                            </m:r>
                          </m:e>
                          <m:sup>
                            <m:r>
                              <a:rPr lang="en-US" altLang="zh-CN" sz="2000" b="0" i="1" smtClean="0">
                                <a:latin typeface="Cambria Math" panose="02040503050406030204" pitchFamily="18" charset="0"/>
                                <a:ea typeface="Arial"/>
                                <a:cs typeface="Arial" panose="020B0604020202020204" pitchFamily="34" charset="0"/>
                                <a:sym typeface="Arial"/>
                              </a:rPr>
                              <m:t>𝐸</m:t>
                            </m:r>
                          </m:sup>
                        </m:sSup>
                        <m:r>
                          <a:rPr lang="en-US" altLang="zh-CN" sz="2000" b="0" i="1" smtClean="0">
                            <a:latin typeface="Cambria Math" panose="02040503050406030204" pitchFamily="18" charset="0"/>
                            <a:ea typeface="Arial"/>
                            <a:cs typeface="Arial" panose="020B0604020202020204" pitchFamily="34" charset="0"/>
                            <a:sym typeface="Arial"/>
                          </a:rPr>
                          <m:t>(</m:t>
                        </m:r>
                        <m:r>
                          <a:rPr lang="en-US" altLang="zh-CN" sz="2000" b="0" i="1" smtClean="0">
                            <a:latin typeface="Cambria Math" panose="02040503050406030204" pitchFamily="18" charset="0"/>
                            <a:ea typeface="Arial"/>
                            <a:cs typeface="Arial" panose="020B0604020202020204" pitchFamily="34" charset="0"/>
                            <a:sym typeface="Arial"/>
                          </a:rPr>
                          <m:t>𝑠</m:t>
                        </m:r>
                        <m:r>
                          <a:rPr lang="en-US" altLang="zh-CN" sz="2000" b="0" i="1" smtClean="0">
                            <a:latin typeface="Cambria Math" panose="02040503050406030204" pitchFamily="18" charset="0"/>
                            <a:ea typeface="Arial"/>
                            <a:cs typeface="Arial" panose="020B0604020202020204" pitchFamily="34" charset="0"/>
                            <a:sym typeface="Arial"/>
                          </a:rPr>
                          <m:t>,</m:t>
                        </m:r>
                        <m:r>
                          <a:rPr lang="en-US" altLang="zh-CN" sz="2000" b="0" i="1" smtClean="0">
                            <a:latin typeface="Cambria Math" panose="02040503050406030204" pitchFamily="18" charset="0"/>
                            <a:ea typeface="Arial"/>
                            <a:cs typeface="Arial" panose="020B0604020202020204" pitchFamily="34" charset="0"/>
                            <a:sym typeface="Arial"/>
                          </a:rPr>
                          <m:t>𝑠</m:t>
                        </m:r>
                        <m:r>
                          <a:rPr lang="en-US" altLang="zh-CN" sz="2000" b="0" i="1" smtClean="0">
                            <a:latin typeface="Cambria Math" panose="02040503050406030204" pitchFamily="18" charset="0"/>
                            <a:ea typeface="Arial"/>
                            <a:cs typeface="Arial" panose="020B0604020202020204" pitchFamily="34" charset="0"/>
                            <a:sym typeface="Arial"/>
                          </a:rPr>
                          <m:t>′)</m:t>
                        </m:r>
                      </m:e>
                    </m:d>
                  </m:oMath>
                </a14:m>
                <a:r>
                  <a:rPr lang="en-US" sz="2000" dirty="0">
                    <a:latin typeface="Arial" panose="020B0604020202020204" pitchFamily="34" charset="0"/>
                    <a:ea typeface="Arial"/>
                    <a:cs typeface="Arial" panose="020B0604020202020204" pitchFamily="34" charset="0"/>
                    <a:sym typeface="Arial"/>
                  </a:rPr>
                  <a:t> or </a:t>
                </a:r>
                <a14:m>
                  <m:oMath xmlns:m="http://schemas.openxmlformats.org/officeDocument/2006/math">
                    <m:r>
                      <a:rPr lang="en-US" altLang="zh-CN" sz="2000" i="1">
                        <a:latin typeface="Cambria Math" panose="02040503050406030204" pitchFamily="18" charset="0"/>
                        <a:ea typeface="Arial"/>
                        <a:cs typeface="Arial" panose="020B0604020202020204" pitchFamily="34" charset="0"/>
                        <a:sym typeface="Arial"/>
                      </a:rPr>
                      <m:t>𝐾𝐿</m:t>
                    </m:r>
                    <m:d>
                      <m:dPr>
                        <m:ctrlPr>
                          <a:rPr lang="en-US" altLang="zh-CN" sz="2000" i="1">
                            <a:latin typeface="Cambria Math" panose="02040503050406030204" pitchFamily="18" charset="0"/>
                            <a:ea typeface="Arial"/>
                            <a:cs typeface="Arial" panose="020B0604020202020204" pitchFamily="34" charset="0"/>
                            <a:sym typeface="Arial"/>
                          </a:rPr>
                        </m:ctrlPr>
                      </m:dPr>
                      <m:e>
                        <m:sSup>
                          <m:sSupPr>
                            <m:ctrlPr>
                              <a:rPr lang="en-US" altLang="zh-CN" sz="2000" i="1">
                                <a:latin typeface="Cambria Math" panose="02040503050406030204" pitchFamily="18" charset="0"/>
                                <a:ea typeface="Arial"/>
                                <a:cs typeface="Arial" panose="020B0604020202020204" pitchFamily="34" charset="0"/>
                                <a:sym typeface="Arial"/>
                              </a:rPr>
                            </m:ctrlPr>
                          </m:sSupPr>
                          <m:e>
                            <m:r>
                              <a:rPr lang="en-US" altLang="zh-CN" sz="2000" i="1">
                                <a:latin typeface="Cambria Math" panose="02040503050406030204" pitchFamily="18" charset="0"/>
                                <a:ea typeface="Arial"/>
                                <a:cs typeface="Arial" panose="020B0604020202020204" pitchFamily="34" charset="0"/>
                                <a:sym typeface="Arial"/>
                              </a:rPr>
                              <m:t>𝑑</m:t>
                            </m:r>
                          </m:e>
                          <m:sup>
                            <m:r>
                              <a:rPr lang="en-US" altLang="zh-CN" sz="2000" i="1">
                                <a:latin typeface="Cambria Math" panose="02040503050406030204" pitchFamily="18" charset="0"/>
                                <a:ea typeface="Arial"/>
                                <a:cs typeface="Arial" panose="020B0604020202020204" pitchFamily="34" charset="0"/>
                                <a:sym typeface="Arial"/>
                              </a:rPr>
                              <m:t>𝜋</m:t>
                            </m:r>
                          </m:sup>
                        </m:sSup>
                        <m:r>
                          <a:rPr lang="en-US" altLang="zh-CN" sz="2000" i="1">
                            <a:latin typeface="Cambria Math" panose="02040503050406030204" pitchFamily="18" charset="0"/>
                            <a:ea typeface="Arial"/>
                            <a:cs typeface="Arial" panose="020B0604020202020204" pitchFamily="34" charset="0"/>
                            <a:sym typeface="Arial"/>
                          </a:rPr>
                          <m:t>(</m:t>
                        </m:r>
                        <m:r>
                          <a:rPr lang="en-US" altLang="zh-CN" sz="2000" i="1">
                            <a:latin typeface="Cambria Math" panose="02040503050406030204" pitchFamily="18" charset="0"/>
                            <a:ea typeface="Arial"/>
                            <a:cs typeface="Arial" panose="020B0604020202020204" pitchFamily="34" charset="0"/>
                            <a:sym typeface="Arial"/>
                          </a:rPr>
                          <m:t>𝑠</m:t>
                        </m:r>
                        <m:r>
                          <a:rPr lang="en-US" altLang="zh-CN" sz="2000" i="1">
                            <a:latin typeface="Cambria Math" panose="02040503050406030204" pitchFamily="18" charset="0"/>
                            <a:ea typeface="Arial"/>
                            <a:cs typeface="Arial" panose="020B0604020202020204" pitchFamily="34" charset="0"/>
                            <a:sym typeface="Arial"/>
                          </a:rPr>
                          <m:t>)</m:t>
                        </m:r>
                        <m:r>
                          <m:rPr>
                            <m:lit/>
                          </m:rPr>
                          <a:rPr lang="en-US" altLang="zh-CN" sz="2000" i="1">
                            <a:latin typeface="Cambria Math" panose="02040503050406030204" pitchFamily="18" charset="0"/>
                            <a:ea typeface="Arial"/>
                            <a:cs typeface="Arial" panose="020B0604020202020204" pitchFamily="34" charset="0"/>
                            <a:sym typeface="Arial"/>
                          </a:rPr>
                          <m:t>||</m:t>
                        </m:r>
                        <m:sSup>
                          <m:sSupPr>
                            <m:ctrlPr>
                              <a:rPr lang="en-US" altLang="zh-CN" sz="2000" i="1">
                                <a:latin typeface="Cambria Math" panose="02040503050406030204" pitchFamily="18" charset="0"/>
                                <a:ea typeface="Arial"/>
                                <a:cs typeface="Arial" panose="020B0604020202020204" pitchFamily="34" charset="0"/>
                                <a:sym typeface="Arial"/>
                              </a:rPr>
                            </m:ctrlPr>
                          </m:sSupPr>
                          <m:e>
                            <m:r>
                              <a:rPr lang="en-US" altLang="zh-CN" sz="2000" i="1">
                                <a:latin typeface="Cambria Math" panose="02040503050406030204" pitchFamily="18" charset="0"/>
                                <a:ea typeface="Arial"/>
                                <a:cs typeface="Arial" panose="020B0604020202020204" pitchFamily="34" charset="0"/>
                                <a:sym typeface="Arial"/>
                              </a:rPr>
                              <m:t>𝑑</m:t>
                            </m:r>
                          </m:e>
                          <m:sup>
                            <m:r>
                              <a:rPr lang="en-US" altLang="zh-CN" sz="2000" i="1">
                                <a:latin typeface="Cambria Math" panose="02040503050406030204" pitchFamily="18" charset="0"/>
                                <a:ea typeface="Arial"/>
                                <a:cs typeface="Arial" panose="020B0604020202020204" pitchFamily="34" charset="0"/>
                                <a:sym typeface="Arial"/>
                              </a:rPr>
                              <m:t>𝐸</m:t>
                            </m:r>
                          </m:sup>
                        </m:sSup>
                        <m:r>
                          <a:rPr lang="en-US" altLang="zh-CN" sz="2000" i="1">
                            <a:latin typeface="Cambria Math" panose="02040503050406030204" pitchFamily="18" charset="0"/>
                            <a:ea typeface="Arial"/>
                            <a:cs typeface="Arial" panose="020B0604020202020204" pitchFamily="34" charset="0"/>
                            <a:sym typeface="Arial"/>
                          </a:rPr>
                          <m:t>(</m:t>
                        </m:r>
                        <m:r>
                          <a:rPr lang="en-US" altLang="zh-CN" sz="2000" i="1">
                            <a:latin typeface="Cambria Math" panose="02040503050406030204" pitchFamily="18" charset="0"/>
                            <a:ea typeface="Arial"/>
                            <a:cs typeface="Arial" panose="020B0604020202020204" pitchFamily="34" charset="0"/>
                            <a:sym typeface="Arial"/>
                          </a:rPr>
                          <m:t>𝑠</m:t>
                        </m:r>
                        <m:r>
                          <a:rPr lang="en-US" altLang="zh-CN" sz="2000" i="1">
                            <a:latin typeface="Cambria Math" panose="02040503050406030204" pitchFamily="18" charset="0"/>
                            <a:ea typeface="Arial"/>
                            <a:cs typeface="Arial" panose="020B0604020202020204" pitchFamily="34" charset="0"/>
                            <a:sym typeface="Arial"/>
                          </a:rPr>
                          <m:t>)</m:t>
                        </m:r>
                      </m:e>
                    </m:d>
                    <m:r>
                      <a:rPr lang="en-US" altLang="zh-CN" sz="2000" b="0" i="1" smtClean="0">
                        <a:latin typeface="Cambria Math" panose="02040503050406030204" pitchFamily="18" charset="0"/>
                        <a:ea typeface="Arial"/>
                        <a:cs typeface="Arial" panose="020B0604020202020204" pitchFamily="34" charset="0"/>
                        <a:sym typeface="Arial"/>
                      </a:rPr>
                      <m:t>≤</m:t>
                    </m:r>
                    <m:sSub>
                      <m:sSubPr>
                        <m:ctrlPr>
                          <a:rPr lang="en-US" altLang="zh-CN" sz="2000" b="0" i="1" smtClean="0">
                            <a:latin typeface="Cambria Math" panose="02040503050406030204" pitchFamily="18" charset="0"/>
                            <a:ea typeface="Arial"/>
                            <a:cs typeface="Arial" panose="020B0604020202020204" pitchFamily="34" charset="0"/>
                            <a:sym typeface="Arial"/>
                          </a:rPr>
                        </m:ctrlPr>
                      </m:sSubPr>
                      <m:e>
                        <m:r>
                          <a:rPr lang="en-US" altLang="zh-CN" sz="2000" b="0" i="1" smtClean="0">
                            <a:latin typeface="Cambria Math" panose="02040503050406030204" pitchFamily="18" charset="0"/>
                            <a:ea typeface="Arial"/>
                            <a:cs typeface="Arial" panose="020B0604020202020204" pitchFamily="34" charset="0"/>
                            <a:sym typeface="Arial"/>
                          </a:rPr>
                          <m:t>𝐸</m:t>
                        </m:r>
                      </m:e>
                      <m:sub>
                        <m:r>
                          <a:rPr lang="en-US" altLang="zh-CN" sz="2000" b="0" i="1" smtClean="0">
                            <a:latin typeface="Cambria Math" panose="02040503050406030204" pitchFamily="18" charset="0"/>
                            <a:ea typeface="Arial"/>
                            <a:cs typeface="Arial" panose="020B0604020202020204" pitchFamily="34" charset="0"/>
                            <a:sym typeface="Arial"/>
                          </a:rPr>
                          <m:t>𝑠</m:t>
                        </m:r>
                        <m:r>
                          <a:rPr lang="en-US" altLang="zh-CN" sz="2000" b="0" i="1" smtClean="0">
                            <a:latin typeface="Cambria Math" panose="02040503050406030204" pitchFamily="18" charset="0"/>
                            <a:ea typeface="Arial"/>
                            <a:cs typeface="Arial" panose="020B0604020202020204" pitchFamily="34" charset="0"/>
                            <a:sym typeface="Arial"/>
                          </a:rPr>
                          <m:t>∼</m:t>
                        </m:r>
                        <m:sSup>
                          <m:sSupPr>
                            <m:ctrlPr>
                              <a:rPr lang="en-US" altLang="zh-CN" sz="2000" b="0" i="1" smtClean="0">
                                <a:latin typeface="Cambria Math" panose="02040503050406030204" pitchFamily="18" charset="0"/>
                                <a:ea typeface="Arial"/>
                                <a:cs typeface="Arial" panose="020B0604020202020204" pitchFamily="34" charset="0"/>
                                <a:sym typeface="Arial"/>
                              </a:rPr>
                            </m:ctrlPr>
                          </m:sSupPr>
                          <m:e>
                            <m:r>
                              <a:rPr lang="en-US" altLang="zh-CN" sz="2000" b="0" i="1" smtClean="0">
                                <a:latin typeface="Cambria Math" panose="02040503050406030204" pitchFamily="18" charset="0"/>
                                <a:ea typeface="Arial"/>
                                <a:cs typeface="Arial" panose="020B0604020202020204" pitchFamily="34" charset="0"/>
                                <a:sym typeface="Arial"/>
                              </a:rPr>
                              <m:t>𝑑</m:t>
                            </m:r>
                          </m:e>
                          <m:sup>
                            <m:r>
                              <a:rPr lang="en-US" altLang="zh-CN" sz="2000" b="0" i="1" smtClean="0">
                                <a:latin typeface="Cambria Math" panose="02040503050406030204" pitchFamily="18" charset="0"/>
                                <a:ea typeface="Arial"/>
                                <a:cs typeface="Arial" panose="020B0604020202020204" pitchFamily="34" charset="0"/>
                                <a:sym typeface="Arial"/>
                              </a:rPr>
                              <m:t>𝜋</m:t>
                            </m:r>
                          </m:sup>
                        </m:sSup>
                      </m:sub>
                    </m:sSub>
                    <m:d>
                      <m:dPr>
                        <m:begChr m:val="["/>
                        <m:endChr m:val="]"/>
                        <m:ctrlPr>
                          <a:rPr lang="en-US" altLang="zh-CN" sz="2000" b="0" i="1" smtClean="0">
                            <a:latin typeface="Cambria Math" panose="02040503050406030204" pitchFamily="18" charset="0"/>
                            <a:ea typeface="Arial"/>
                            <a:cs typeface="Arial" panose="020B0604020202020204" pitchFamily="34" charset="0"/>
                            <a:sym typeface="Arial"/>
                          </a:rPr>
                        </m:ctrlPr>
                      </m:dPr>
                      <m:e>
                        <m:func>
                          <m:funcPr>
                            <m:ctrlPr>
                              <a:rPr lang="en-US" altLang="zh-CN" sz="2000" b="0" i="1" smtClean="0">
                                <a:latin typeface="Cambria Math" panose="02040503050406030204" pitchFamily="18" charset="0"/>
                                <a:ea typeface="Arial"/>
                                <a:cs typeface="Arial" panose="020B0604020202020204" pitchFamily="34" charset="0"/>
                                <a:sym typeface="Arial"/>
                              </a:rPr>
                            </m:ctrlPr>
                          </m:funcPr>
                          <m:fName>
                            <m:r>
                              <m:rPr>
                                <m:sty m:val="p"/>
                              </m:rPr>
                              <a:rPr lang="en-US" altLang="zh-CN" sz="2000" b="0" i="0" smtClean="0">
                                <a:latin typeface="Cambria Math" panose="02040503050406030204" pitchFamily="18" charset="0"/>
                                <a:ea typeface="Arial"/>
                                <a:cs typeface="Arial" panose="020B0604020202020204" pitchFamily="34" charset="0"/>
                                <a:sym typeface="Arial"/>
                              </a:rPr>
                              <m:t>log</m:t>
                            </m:r>
                          </m:fName>
                          <m:e>
                            <m:d>
                              <m:dPr>
                                <m:ctrlPr>
                                  <a:rPr lang="en-US" altLang="zh-CN" sz="2000" b="0" i="1" smtClean="0">
                                    <a:latin typeface="Cambria Math" panose="02040503050406030204" pitchFamily="18" charset="0"/>
                                    <a:ea typeface="Arial"/>
                                    <a:cs typeface="Arial" panose="020B0604020202020204" pitchFamily="34" charset="0"/>
                                    <a:sym typeface="Arial"/>
                                  </a:rPr>
                                </m:ctrlPr>
                              </m:dPr>
                              <m:e>
                                <m:f>
                                  <m:fPr>
                                    <m:ctrlPr>
                                      <a:rPr lang="en-US" altLang="zh-CN" sz="2000" b="0" i="1" smtClean="0">
                                        <a:latin typeface="Cambria Math" panose="02040503050406030204" pitchFamily="18" charset="0"/>
                                        <a:ea typeface="Arial"/>
                                        <a:cs typeface="Arial" panose="020B0604020202020204" pitchFamily="34" charset="0"/>
                                        <a:sym typeface="Arial"/>
                                      </a:rPr>
                                    </m:ctrlPr>
                                  </m:fPr>
                                  <m:num>
                                    <m:sSup>
                                      <m:sSupPr>
                                        <m:ctrlPr>
                                          <a:rPr lang="en-US" altLang="zh-CN" sz="2000" b="0" i="1" smtClean="0">
                                            <a:latin typeface="Cambria Math" panose="02040503050406030204" pitchFamily="18" charset="0"/>
                                            <a:ea typeface="Arial"/>
                                            <a:cs typeface="Arial" panose="020B0604020202020204" pitchFamily="34" charset="0"/>
                                            <a:sym typeface="Arial"/>
                                          </a:rPr>
                                        </m:ctrlPr>
                                      </m:sSupPr>
                                      <m:e>
                                        <m:r>
                                          <a:rPr lang="en-US" altLang="zh-CN" sz="2000" b="0" i="1" smtClean="0">
                                            <a:latin typeface="Cambria Math" panose="02040503050406030204" pitchFamily="18" charset="0"/>
                                            <a:ea typeface="Arial"/>
                                            <a:cs typeface="Arial" panose="020B0604020202020204" pitchFamily="34" charset="0"/>
                                            <a:sym typeface="Arial"/>
                                          </a:rPr>
                                          <m:t>𝑑</m:t>
                                        </m:r>
                                      </m:e>
                                      <m:sup>
                                        <m:r>
                                          <a:rPr lang="en-US" altLang="zh-CN" sz="2000" b="0" i="1" smtClean="0">
                                            <a:latin typeface="Cambria Math" panose="02040503050406030204" pitchFamily="18" charset="0"/>
                                            <a:ea typeface="Arial"/>
                                            <a:cs typeface="Arial" panose="020B0604020202020204" pitchFamily="34" charset="0"/>
                                            <a:sym typeface="Arial"/>
                                          </a:rPr>
                                          <m:t>𝐼</m:t>
                                        </m:r>
                                      </m:sup>
                                    </m:sSup>
                                    <m:d>
                                      <m:dPr>
                                        <m:ctrlPr>
                                          <a:rPr lang="en-US" altLang="zh-CN" sz="2000" b="0" i="1" smtClean="0">
                                            <a:latin typeface="Cambria Math" panose="02040503050406030204" pitchFamily="18" charset="0"/>
                                            <a:ea typeface="Arial"/>
                                            <a:cs typeface="Arial" panose="020B0604020202020204" pitchFamily="34" charset="0"/>
                                            <a:sym typeface="Arial"/>
                                          </a:rPr>
                                        </m:ctrlPr>
                                      </m:dPr>
                                      <m:e>
                                        <m:r>
                                          <a:rPr lang="en-US" altLang="zh-CN" sz="2000" b="0" i="1" smtClean="0">
                                            <a:latin typeface="Cambria Math" panose="02040503050406030204" pitchFamily="18" charset="0"/>
                                            <a:ea typeface="Arial"/>
                                            <a:cs typeface="Arial" panose="020B0604020202020204" pitchFamily="34" charset="0"/>
                                            <a:sym typeface="Arial"/>
                                          </a:rPr>
                                          <m:t>𝑠</m:t>
                                        </m:r>
                                      </m:e>
                                    </m:d>
                                  </m:num>
                                  <m:den>
                                    <m:sSup>
                                      <m:sSupPr>
                                        <m:ctrlPr>
                                          <a:rPr lang="en-US" altLang="zh-CN" sz="2000" b="0" i="1" smtClean="0">
                                            <a:latin typeface="Cambria Math" panose="02040503050406030204" pitchFamily="18" charset="0"/>
                                            <a:ea typeface="Arial"/>
                                            <a:cs typeface="Arial" panose="020B0604020202020204" pitchFamily="34" charset="0"/>
                                            <a:sym typeface="Arial"/>
                                          </a:rPr>
                                        </m:ctrlPr>
                                      </m:sSupPr>
                                      <m:e>
                                        <m:r>
                                          <a:rPr lang="en-US" altLang="zh-CN" sz="2000" b="0" i="1" smtClean="0">
                                            <a:latin typeface="Cambria Math" panose="02040503050406030204" pitchFamily="18" charset="0"/>
                                            <a:ea typeface="Arial"/>
                                            <a:cs typeface="Arial" panose="020B0604020202020204" pitchFamily="34" charset="0"/>
                                            <a:sym typeface="Arial"/>
                                          </a:rPr>
                                          <m:t>𝑑</m:t>
                                        </m:r>
                                      </m:e>
                                      <m:sup>
                                        <m:r>
                                          <a:rPr lang="en-US" altLang="zh-CN" sz="2000" b="0" i="1" smtClean="0">
                                            <a:latin typeface="Cambria Math" panose="02040503050406030204" pitchFamily="18" charset="0"/>
                                            <a:ea typeface="Arial"/>
                                            <a:cs typeface="Arial" panose="020B0604020202020204" pitchFamily="34" charset="0"/>
                                            <a:sym typeface="Arial"/>
                                          </a:rPr>
                                          <m:t>𝐸</m:t>
                                        </m:r>
                                      </m:sup>
                                    </m:sSup>
                                    <m:d>
                                      <m:dPr>
                                        <m:ctrlPr>
                                          <a:rPr lang="en-US" altLang="zh-CN" sz="2000" b="0" i="1" smtClean="0">
                                            <a:latin typeface="Cambria Math" panose="02040503050406030204" pitchFamily="18" charset="0"/>
                                            <a:ea typeface="Arial"/>
                                            <a:cs typeface="Arial" panose="020B0604020202020204" pitchFamily="34" charset="0"/>
                                            <a:sym typeface="Arial"/>
                                          </a:rPr>
                                        </m:ctrlPr>
                                      </m:dPr>
                                      <m:e>
                                        <m:r>
                                          <a:rPr lang="en-US" altLang="zh-CN" sz="2000" b="0" i="1" smtClean="0">
                                            <a:latin typeface="Cambria Math" panose="02040503050406030204" pitchFamily="18" charset="0"/>
                                            <a:ea typeface="Arial"/>
                                            <a:cs typeface="Arial" panose="020B0604020202020204" pitchFamily="34" charset="0"/>
                                            <a:sym typeface="Arial"/>
                                          </a:rPr>
                                          <m:t>𝑠</m:t>
                                        </m:r>
                                      </m:e>
                                    </m:d>
                                  </m:den>
                                </m:f>
                              </m:e>
                            </m:d>
                          </m:e>
                        </m:func>
                      </m:e>
                    </m:d>
                    <m:r>
                      <a:rPr lang="en-US" altLang="zh-CN" sz="2000" b="0" i="1" smtClean="0">
                        <a:latin typeface="Cambria Math" panose="02040503050406030204" pitchFamily="18" charset="0"/>
                        <a:ea typeface="Arial"/>
                        <a:cs typeface="Arial" panose="020B0604020202020204" pitchFamily="34" charset="0"/>
                        <a:sym typeface="Arial"/>
                      </a:rPr>
                      <m:t>+</m:t>
                    </m:r>
                    <m:r>
                      <a:rPr lang="en-US" altLang="zh-CN" sz="2000" b="0" i="1" smtClean="0">
                        <a:latin typeface="Cambria Math" panose="02040503050406030204" pitchFamily="18" charset="0"/>
                        <a:ea typeface="Arial"/>
                        <a:cs typeface="Arial" panose="020B0604020202020204" pitchFamily="34" charset="0"/>
                        <a:sym typeface="Arial"/>
                      </a:rPr>
                      <m:t>𝐾𝐿</m:t>
                    </m:r>
                    <m:r>
                      <a:rPr lang="en-US" altLang="zh-CN" sz="2000" b="0" i="1" smtClean="0">
                        <a:latin typeface="Cambria Math" panose="02040503050406030204" pitchFamily="18" charset="0"/>
                        <a:ea typeface="Arial"/>
                        <a:cs typeface="Arial" panose="020B0604020202020204" pitchFamily="34" charset="0"/>
                        <a:sym typeface="Arial"/>
                      </a:rPr>
                      <m:t>(</m:t>
                    </m:r>
                    <m:sSup>
                      <m:sSupPr>
                        <m:ctrlPr>
                          <a:rPr lang="en-US" altLang="zh-CN" sz="2000" b="0" i="1" smtClean="0">
                            <a:latin typeface="Cambria Math" panose="02040503050406030204" pitchFamily="18" charset="0"/>
                            <a:ea typeface="Arial"/>
                            <a:cs typeface="Arial" panose="020B0604020202020204" pitchFamily="34" charset="0"/>
                            <a:sym typeface="Arial"/>
                          </a:rPr>
                        </m:ctrlPr>
                      </m:sSupPr>
                      <m:e>
                        <m:r>
                          <a:rPr lang="en-US" altLang="zh-CN" sz="2000" b="0" i="1" smtClean="0">
                            <a:latin typeface="Cambria Math" panose="02040503050406030204" pitchFamily="18" charset="0"/>
                            <a:ea typeface="Arial"/>
                            <a:cs typeface="Arial" panose="020B0604020202020204" pitchFamily="34" charset="0"/>
                            <a:sym typeface="Arial"/>
                          </a:rPr>
                          <m:t>𝑑</m:t>
                        </m:r>
                      </m:e>
                      <m:sup>
                        <m:r>
                          <a:rPr lang="en-US" altLang="zh-CN" sz="2000" b="0" i="1" smtClean="0">
                            <a:latin typeface="Cambria Math" panose="02040503050406030204" pitchFamily="18" charset="0"/>
                            <a:ea typeface="Arial"/>
                            <a:cs typeface="Arial" panose="020B0604020202020204" pitchFamily="34" charset="0"/>
                            <a:sym typeface="Arial"/>
                          </a:rPr>
                          <m:t>𝜋</m:t>
                        </m:r>
                      </m:sup>
                    </m:sSup>
                    <m:r>
                      <a:rPr lang="en-US" altLang="zh-CN" sz="2000" b="0" i="1" smtClean="0">
                        <a:latin typeface="Cambria Math" panose="02040503050406030204" pitchFamily="18" charset="0"/>
                        <a:ea typeface="Arial"/>
                        <a:cs typeface="Arial" panose="020B0604020202020204" pitchFamily="34" charset="0"/>
                        <a:sym typeface="Arial"/>
                      </a:rPr>
                      <m:t>(</m:t>
                    </m:r>
                    <m:r>
                      <a:rPr lang="en-US" altLang="zh-CN" sz="2000" b="0" i="1" smtClean="0">
                        <a:latin typeface="Cambria Math" panose="02040503050406030204" pitchFamily="18" charset="0"/>
                        <a:ea typeface="Arial"/>
                        <a:cs typeface="Arial" panose="020B0604020202020204" pitchFamily="34" charset="0"/>
                        <a:sym typeface="Arial"/>
                      </a:rPr>
                      <m:t>𝑠</m:t>
                    </m:r>
                    <m:r>
                      <a:rPr lang="en-US" altLang="zh-CN" sz="2000" b="0" i="1" smtClean="0">
                        <a:latin typeface="Cambria Math" panose="02040503050406030204" pitchFamily="18" charset="0"/>
                        <a:ea typeface="Arial"/>
                        <a:cs typeface="Arial" panose="020B0604020202020204" pitchFamily="34" charset="0"/>
                        <a:sym typeface="Arial"/>
                      </a:rPr>
                      <m:t>,</m:t>
                    </m:r>
                    <m:r>
                      <a:rPr lang="en-US" altLang="zh-CN" sz="2000" b="0" i="1" smtClean="0">
                        <a:latin typeface="Cambria Math" panose="02040503050406030204" pitchFamily="18" charset="0"/>
                        <a:ea typeface="Arial"/>
                        <a:cs typeface="Arial" panose="020B0604020202020204" pitchFamily="34" charset="0"/>
                        <a:sym typeface="Arial"/>
                      </a:rPr>
                      <m:t>𝑎</m:t>
                    </m:r>
                    <m:r>
                      <a:rPr lang="en-US" altLang="zh-CN" sz="2000" b="0" i="1" smtClean="0">
                        <a:latin typeface="Cambria Math" panose="02040503050406030204" pitchFamily="18" charset="0"/>
                        <a:ea typeface="Arial"/>
                        <a:cs typeface="Arial" panose="020B0604020202020204" pitchFamily="34" charset="0"/>
                        <a:sym typeface="Arial"/>
                      </a:rPr>
                      <m:t>)</m:t>
                    </m:r>
                    <m:r>
                      <m:rPr>
                        <m:lit/>
                      </m:rPr>
                      <a:rPr lang="en-US" altLang="zh-CN" sz="2000" b="0" i="1" smtClean="0">
                        <a:latin typeface="Cambria Math" panose="02040503050406030204" pitchFamily="18" charset="0"/>
                        <a:ea typeface="Arial"/>
                        <a:cs typeface="Arial" panose="020B0604020202020204" pitchFamily="34" charset="0"/>
                        <a:sym typeface="Arial"/>
                      </a:rPr>
                      <m:t>|</m:t>
                    </m:r>
                    <m:r>
                      <a:rPr lang="en-US" altLang="zh-CN" sz="2000" b="0" i="1" smtClean="0">
                        <a:latin typeface="Cambria Math" panose="02040503050406030204" pitchFamily="18" charset="0"/>
                        <a:ea typeface="Arial"/>
                        <a:cs typeface="Arial" panose="020B0604020202020204" pitchFamily="34" charset="0"/>
                        <a:sym typeface="Arial"/>
                      </a:rPr>
                      <m:t>|</m:t>
                    </m:r>
                    <m:sSup>
                      <m:sSupPr>
                        <m:ctrlPr>
                          <a:rPr lang="en-US" altLang="zh-CN" sz="2000" b="0" i="1" smtClean="0">
                            <a:latin typeface="Cambria Math" panose="02040503050406030204" pitchFamily="18" charset="0"/>
                            <a:ea typeface="Arial"/>
                            <a:cs typeface="Arial" panose="020B0604020202020204" pitchFamily="34" charset="0"/>
                            <a:sym typeface="Arial"/>
                          </a:rPr>
                        </m:ctrlPr>
                      </m:sSupPr>
                      <m:e>
                        <m:r>
                          <a:rPr lang="en-US" altLang="zh-CN" sz="2000" b="0" i="1" smtClean="0">
                            <a:latin typeface="Cambria Math" panose="02040503050406030204" pitchFamily="18" charset="0"/>
                            <a:ea typeface="Arial"/>
                            <a:cs typeface="Arial" panose="020B0604020202020204" pitchFamily="34" charset="0"/>
                            <a:sym typeface="Arial"/>
                          </a:rPr>
                          <m:t>𝑑</m:t>
                        </m:r>
                      </m:e>
                      <m:sup>
                        <m:r>
                          <a:rPr lang="en-US" altLang="zh-CN" sz="2000" b="0" i="1" smtClean="0">
                            <a:latin typeface="Cambria Math" panose="02040503050406030204" pitchFamily="18" charset="0"/>
                            <a:ea typeface="Arial"/>
                            <a:cs typeface="Arial" panose="020B0604020202020204" pitchFamily="34" charset="0"/>
                            <a:sym typeface="Arial"/>
                          </a:rPr>
                          <m:t>𝐼</m:t>
                        </m:r>
                      </m:sup>
                    </m:sSup>
                    <m:r>
                      <a:rPr lang="en-US" altLang="zh-CN" sz="2000" b="0" i="1" smtClean="0">
                        <a:latin typeface="Cambria Math" panose="02040503050406030204" pitchFamily="18" charset="0"/>
                        <a:ea typeface="Arial"/>
                        <a:cs typeface="Arial" panose="020B0604020202020204" pitchFamily="34" charset="0"/>
                        <a:sym typeface="Arial"/>
                      </a:rPr>
                      <m:t>(</m:t>
                    </m:r>
                    <m:r>
                      <a:rPr lang="en-US" altLang="zh-CN" sz="2000" b="0" i="1" smtClean="0">
                        <a:latin typeface="Cambria Math" panose="02040503050406030204" pitchFamily="18" charset="0"/>
                        <a:ea typeface="Arial"/>
                        <a:cs typeface="Arial" panose="020B0604020202020204" pitchFamily="34" charset="0"/>
                        <a:sym typeface="Arial"/>
                      </a:rPr>
                      <m:t>𝑠</m:t>
                    </m:r>
                    <m:r>
                      <a:rPr lang="en-US" altLang="zh-CN" sz="2000" b="0" i="1" smtClean="0">
                        <a:latin typeface="Cambria Math" panose="02040503050406030204" pitchFamily="18" charset="0"/>
                        <a:ea typeface="Arial"/>
                        <a:cs typeface="Arial" panose="020B0604020202020204" pitchFamily="34" charset="0"/>
                        <a:sym typeface="Arial"/>
                      </a:rPr>
                      <m:t>,</m:t>
                    </m:r>
                    <m:r>
                      <a:rPr lang="en-US" altLang="zh-CN" sz="2000" b="0" i="1" smtClean="0">
                        <a:latin typeface="Cambria Math" panose="02040503050406030204" pitchFamily="18" charset="0"/>
                        <a:ea typeface="Arial"/>
                        <a:cs typeface="Arial" panose="020B0604020202020204" pitchFamily="34" charset="0"/>
                        <a:sym typeface="Arial"/>
                      </a:rPr>
                      <m:t>𝑎</m:t>
                    </m:r>
                    <m:r>
                      <a:rPr lang="en-US" altLang="zh-CN" sz="2000" b="0" i="1" smtClean="0">
                        <a:latin typeface="Cambria Math" panose="02040503050406030204" pitchFamily="18" charset="0"/>
                        <a:ea typeface="Arial"/>
                        <a:cs typeface="Arial" panose="020B0604020202020204" pitchFamily="34" charset="0"/>
                        <a:sym typeface="Arial"/>
                      </a:rPr>
                      <m:t>))</m:t>
                    </m:r>
                  </m:oMath>
                </a14:m>
                <a:endParaRPr lang="en-US" sz="2000" dirty="0">
                  <a:latin typeface="Arial" panose="020B0604020202020204" pitchFamily="34" charset="0"/>
                  <a:ea typeface="Arial"/>
                  <a:cs typeface="Arial" panose="020B0604020202020204" pitchFamily="34" charset="0"/>
                  <a:sym typeface="Arial"/>
                </a:endParaRPr>
              </a:p>
              <a:p>
                <a:pPr lvl="1"/>
                <a:r>
                  <a:rPr lang="en-US" sz="2000" dirty="0">
                    <a:latin typeface="Arial" panose="020B0604020202020204" pitchFamily="34" charset="0"/>
                    <a:ea typeface="Arial"/>
                    <a:cs typeface="Arial" panose="020B0604020202020204" pitchFamily="34" charset="0"/>
                    <a:sym typeface="Arial"/>
                  </a:rPr>
                  <a:t>Convert to </a:t>
                </a:r>
                <a:r>
                  <a:rPr lang="en-US" sz="2000" dirty="0" err="1">
                    <a:latin typeface="Arial" panose="020B0604020202020204" pitchFamily="34" charset="0"/>
                    <a:ea typeface="Arial"/>
                    <a:cs typeface="Arial" panose="020B0604020202020204" pitchFamily="34" charset="0"/>
                    <a:sym typeface="Arial"/>
                  </a:rPr>
                  <a:t>DemoDICE</a:t>
                </a:r>
                <a:endParaRPr lang="en-US" sz="20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ea typeface="Arial"/>
                  <a:cs typeface="Arial" panose="020B0604020202020204" pitchFamily="34" charset="0"/>
                  <a:sym typeface="Arial"/>
                </a:endParaRPr>
              </a:p>
              <a:p>
                <a:endParaRPr lang="en-US" sz="2400" b="1" dirty="0">
                  <a:solidFill>
                    <a:srgbClr val="E84B36"/>
                  </a:solidFill>
                  <a:latin typeface="Arial" panose="020B0604020202020204" pitchFamily="34" charset="0"/>
                  <a:ea typeface="Arial"/>
                  <a:cs typeface="Arial" panose="020B0604020202020204" pitchFamily="34" charset="0"/>
                  <a:sym typeface="Arial"/>
                </a:endParaRPr>
              </a:p>
              <a:p>
                <a:endParaRPr lang="en-US" sz="2400" b="1" dirty="0">
                  <a:solidFill>
                    <a:srgbClr val="E84B36"/>
                  </a:solidFill>
                  <a:latin typeface="Arial" panose="020B0604020202020204" pitchFamily="34" charset="0"/>
                  <a:ea typeface="Arial"/>
                  <a:cs typeface="Arial" panose="020B0604020202020204" pitchFamily="34" charset="0"/>
                  <a:sym typeface="Arial"/>
                </a:endParaRPr>
              </a:p>
              <a:p>
                <a:pPr marL="0" indent="0">
                  <a:buNone/>
                </a:pPr>
                <a:endParaRPr lang="en-US" sz="2400" b="1" dirty="0">
                  <a:solidFill>
                    <a:srgbClr val="E84B36"/>
                  </a:solidFill>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cs typeface="Arial" panose="020B0604020202020204" pitchFamily="34" charset="0"/>
                  <a:sym typeface="Arial"/>
                </a:endParaRPr>
              </a:p>
              <a:p>
                <a:pPr marL="0" lvl="0" indent="0" algn="l" rtl="0">
                  <a:lnSpc>
                    <a:spcPct val="100000"/>
                  </a:lnSpc>
                  <a:spcBef>
                    <a:spcPts val="0"/>
                  </a:spcBef>
                  <a:spcAft>
                    <a:spcPts val="0"/>
                  </a:spcAft>
                  <a:buSzPts val="2000"/>
                  <a:buNone/>
                </a:pPr>
                <a:endParaRPr lang="en-US" sz="1800" dirty="0">
                  <a:solidFill>
                    <a:schemeClr val="dk1"/>
                  </a:solidFill>
                  <a:latin typeface="Arial"/>
                  <a:ea typeface="Arial"/>
                  <a:cs typeface="Arial"/>
                  <a:sym typeface="Arial"/>
                </a:endParaRPr>
              </a:p>
            </p:txBody>
          </p:sp>
        </mc:Choice>
        <mc:Fallback xmlns="">
          <p:sp>
            <p:nvSpPr>
              <p:cNvPr id="639" name="Google Shape;639;gfa0f5b21c0_0_160"/>
              <p:cNvSpPr txBox="1">
                <a:spLocks noGrp="1" noRot="1" noChangeAspect="1" noMove="1" noResize="1" noEditPoints="1" noAdjustHandles="1" noChangeArrowheads="1" noChangeShapeType="1" noTextEdit="1"/>
              </p:cNvSpPr>
              <p:nvPr>
                <p:ph type="body" idx="1"/>
              </p:nvPr>
            </p:nvSpPr>
            <p:spPr>
              <a:xfrm>
                <a:off x="376809" y="1334279"/>
                <a:ext cx="11177400" cy="4821000"/>
              </a:xfrm>
              <a:prstGeom prst="rect">
                <a:avLst/>
              </a:prstGeom>
              <a:blipFill>
                <a:blip r:embed="rId3"/>
                <a:stretch>
                  <a:fillRect l="-764"/>
                </a:stretch>
              </a:blipFill>
              <a:ln>
                <a:noFill/>
              </a:ln>
            </p:spPr>
            <p:txBody>
              <a:bodyPr/>
              <a:lstStyle/>
              <a:p>
                <a:r>
                  <a:rPr lang="zh-CN" altLang="en-US">
                    <a:noFill/>
                  </a:rPr>
                  <a:t> </a:t>
                </a:r>
              </a:p>
            </p:txBody>
          </p:sp>
        </mc:Fallback>
      </mc:AlternateContent>
      <p:sp>
        <p:nvSpPr>
          <p:cNvPr id="640" name="Google Shape;640;gfa0f5b21c0_0_160"/>
          <p:cNvSpPr/>
          <p:nvPr/>
        </p:nvSpPr>
        <p:spPr>
          <a:xfrm rot="10800000" flipH="1">
            <a:off x="0" y="6437100"/>
            <a:ext cx="12192000" cy="420900"/>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641" name="Google Shape;641;gfa0f5b21c0_0_160"/>
          <p:cNvSpPr txBox="1"/>
          <p:nvPr/>
        </p:nvSpPr>
        <p:spPr>
          <a:xfrm>
            <a:off x="376807" y="6524381"/>
            <a:ext cx="79914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Department of Computer Science</a:t>
            </a:r>
            <a:endParaRPr sz="900" b="0" i="0" u="none" strike="noStrike" cap="none">
              <a:solidFill>
                <a:schemeClr val="lt1"/>
              </a:solidFill>
              <a:latin typeface="Arial"/>
              <a:ea typeface="Arial"/>
              <a:cs typeface="Arial"/>
              <a:sym typeface="Arial"/>
            </a:endParaRPr>
          </a:p>
        </p:txBody>
      </p:sp>
      <p:sp>
        <p:nvSpPr>
          <p:cNvPr id="642" name="Google Shape;642;gfa0f5b21c0_0_160"/>
          <p:cNvSpPr txBox="1"/>
          <p:nvPr/>
        </p:nvSpPr>
        <p:spPr>
          <a:xfrm>
            <a:off x="9335597" y="6524381"/>
            <a:ext cx="24735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GRAINGER COLLEGE OF ENGINEERING</a:t>
            </a:r>
            <a:endParaRPr sz="900" b="0" i="0" u="none" strike="noStrike" cap="none">
              <a:solidFill>
                <a:schemeClr val="lt1"/>
              </a:solidFill>
              <a:latin typeface="Arial"/>
              <a:ea typeface="Arial"/>
              <a:cs typeface="Arial"/>
              <a:sym typeface="Arial"/>
            </a:endParaRPr>
          </a:p>
        </p:txBody>
      </p:sp>
      <p:sp>
        <p:nvSpPr>
          <p:cNvPr id="643" name="Google Shape;643;gfa0f5b21c0_0_160"/>
          <p:cNvSpPr/>
          <p:nvPr/>
        </p:nvSpPr>
        <p:spPr>
          <a:xfrm rot="10800000" flipH="1">
            <a:off x="0" y="20"/>
            <a:ext cx="12192000" cy="86820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644" name="Google Shape;644;gfa0f5b21c0_0_160" descr="A close up of a logo&#10;&#10;Description automatically generated"/>
          <p:cNvPicPr preferRelativeResize="0"/>
          <p:nvPr/>
        </p:nvPicPr>
        <p:blipFill rotWithShape="1">
          <a:blip r:embed="rId4">
            <a:alphaModFix/>
          </a:blip>
          <a:srcRect/>
          <a:stretch/>
        </p:blipFill>
        <p:spPr>
          <a:xfrm>
            <a:off x="11554210" y="228014"/>
            <a:ext cx="277906" cy="401420"/>
          </a:xfrm>
          <a:prstGeom prst="rect">
            <a:avLst/>
          </a:prstGeom>
          <a:noFill/>
          <a:ln>
            <a:noFill/>
          </a:ln>
        </p:spPr>
      </p:pic>
      <p:sp>
        <p:nvSpPr>
          <p:cNvPr id="645" name="Google Shape;645;gfa0f5b21c0_0_160"/>
          <p:cNvSpPr txBox="1"/>
          <p:nvPr/>
        </p:nvSpPr>
        <p:spPr>
          <a:xfrm>
            <a:off x="376807" y="171094"/>
            <a:ext cx="1091010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altLang="zh-CN" sz="3200" b="0" i="0" u="none" strike="noStrike" cap="none" dirty="0">
                <a:solidFill>
                  <a:schemeClr val="lt1"/>
                </a:solidFill>
                <a:latin typeface="Arial" panose="020B0604020202020204" pitchFamily="34" charset="0"/>
                <a:ea typeface="Arial"/>
                <a:cs typeface="Arial" panose="020B0604020202020204" pitchFamily="34" charset="0"/>
                <a:sym typeface="Arial"/>
              </a:rPr>
              <a:t>Distribution Correction Estimation (SMODICE/</a:t>
            </a:r>
            <a:r>
              <a:rPr lang="en-US" altLang="zh-CN" sz="3200" b="0" i="0" u="none" strike="noStrike" cap="none" dirty="0" err="1">
                <a:solidFill>
                  <a:schemeClr val="lt1"/>
                </a:solidFill>
                <a:latin typeface="Arial" panose="020B0604020202020204" pitchFamily="34" charset="0"/>
                <a:ea typeface="Arial"/>
                <a:cs typeface="Arial" panose="020B0604020202020204" pitchFamily="34" charset="0"/>
                <a:sym typeface="Arial"/>
              </a:rPr>
              <a:t>LobsDICE</a:t>
            </a:r>
            <a:r>
              <a:rPr lang="en-US" altLang="zh-CN" sz="3200" b="0" i="0" u="none" strike="noStrike" cap="none" dirty="0">
                <a:solidFill>
                  <a:schemeClr val="lt1"/>
                </a:solidFill>
                <a:latin typeface="Arial" panose="020B0604020202020204" pitchFamily="34" charset="0"/>
                <a:ea typeface="Arial"/>
                <a:cs typeface="Arial" panose="020B0604020202020204" pitchFamily="34" charset="0"/>
                <a:sym typeface="Arial"/>
              </a:rPr>
              <a:t>)</a:t>
            </a:r>
          </a:p>
        </p:txBody>
      </p:sp>
      <p:sp>
        <p:nvSpPr>
          <p:cNvPr id="2" name="灯片编号占位符 1">
            <a:extLst>
              <a:ext uri="{FF2B5EF4-FFF2-40B4-BE49-F238E27FC236}">
                <a16:creationId xmlns:a16="http://schemas.microsoft.com/office/drawing/2014/main" id="{6AACC437-988B-5252-1357-E5CA871CED2E}"/>
              </a:ext>
            </a:extLst>
          </p:cNvPr>
          <p:cNvSpPr>
            <a:spLocks noGrp="1"/>
          </p:cNvSpPr>
          <p:nvPr>
            <p:ph type="sldNum" sz="quarter" idx="12"/>
          </p:nvPr>
        </p:nvSpPr>
        <p:spPr/>
        <p:txBody>
          <a:bodyPr/>
          <a:lstStyle/>
          <a:p>
            <a:fld id="{B59DCA96-FD56-4E12-9EA9-51269A4F707E}" type="slidenum">
              <a:rPr lang="zh-CN" altLang="en-US" smtClean="0">
                <a:solidFill>
                  <a:schemeClr val="tx1"/>
                </a:solidFill>
              </a:rPr>
              <a:t>18</a:t>
            </a:fld>
            <a:endParaRPr lang="zh-CN" altLang="en-US">
              <a:solidFill>
                <a:schemeClr val="tx1"/>
              </a:solidFill>
            </a:endParaRPr>
          </a:p>
        </p:txBody>
      </p:sp>
      <p:grpSp>
        <p:nvGrpSpPr>
          <p:cNvPr id="3" name="组合 2">
            <a:extLst>
              <a:ext uri="{FF2B5EF4-FFF2-40B4-BE49-F238E27FC236}">
                <a16:creationId xmlns:a16="http://schemas.microsoft.com/office/drawing/2014/main" id="{94CFE05E-EC79-E77B-EC9F-E1596883E342}"/>
              </a:ext>
            </a:extLst>
          </p:cNvPr>
          <p:cNvGrpSpPr/>
          <p:nvPr/>
        </p:nvGrpSpPr>
        <p:grpSpPr>
          <a:xfrm>
            <a:off x="1175280" y="2192120"/>
            <a:ext cx="9841440" cy="2473760"/>
            <a:chOff x="718080" y="2874057"/>
            <a:chExt cx="9841440" cy="2473760"/>
          </a:xfrm>
        </p:grpSpPr>
        <p:sp>
          <p:nvSpPr>
            <p:cNvPr id="4" name="文本框 3">
              <a:extLst>
                <a:ext uri="{FF2B5EF4-FFF2-40B4-BE49-F238E27FC236}">
                  <a16:creationId xmlns:a16="http://schemas.microsoft.com/office/drawing/2014/main" id="{183E36D3-DD33-68A1-E22F-DF0C6DD3CCD2}"/>
                </a:ext>
              </a:extLst>
            </p:cNvPr>
            <p:cNvSpPr txBox="1"/>
            <p:nvPr/>
          </p:nvSpPr>
          <p:spPr>
            <a:xfrm>
              <a:off x="2127689" y="4947707"/>
              <a:ext cx="2449710" cy="400110"/>
            </a:xfrm>
            <a:prstGeom prst="rect">
              <a:avLst/>
            </a:prstGeom>
            <a:noFill/>
          </p:spPr>
          <p:txBody>
            <a:bodyPr wrap="none" rtlCol="0">
              <a:spAutoFit/>
            </a:bodyPr>
            <a:lstStyle/>
            <a:p>
              <a:pPr algn="ctr"/>
              <a:r>
                <a:rPr lang="en-US" altLang="zh-CN" sz="2000">
                  <a:latin typeface="Arial" panose="020B0604020202020204" pitchFamily="34" charset="0"/>
                  <a:cs typeface="Arial" panose="020B0604020202020204" pitchFamily="34" charset="0"/>
                </a:rPr>
                <a:t>Learning from video</a:t>
              </a:r>
              <a:endParaRPr lang="zh-CN" altLang="en-US" sz="2000">
                <a:latin typeface="Arial" panose="020B0604020202020204" pitchFamily="34" charset="0"/>
                <a:cs typeface="Arial" panose="020B0604020202020204" pitchFamily="34" charset="0"/>
              </a:endParaRPr>
            </a:p>
          </p:txBody>
        </p:sp>
        <p:sp>
          <p:nvSpPr>
            <p:cNvPr id="5" name="文本框 4">
              <a:extLst>
                <a:ext uri="{FF2B5EF4-FFF2-40B4-BE49-F238E27FC236}">
                  <a16:creationId xmlns:a16="http://schemas.microsoft.com/office/drawing/2014/main" id="{BF1AB538-262B-510C-2A47-AB2A1B3894E7}"/>
                </a:ext>
              </a:extLst>
            </p:cNvPr>
            <p:cNvSpPr txBox="1"/>
            <p:nvPr/>
          </p:nvSpPr>
          <p:spPr>
            <a:xfrm>
              <a:off x="7438185" y="4947707"/>
              <a:ext cx="2815386" cy="400110"/>
            </a:xfrm>
            <a:prstGeom prst="rect">
              <a:avLst/>
            </a:prstGeom>
            <a:noFill/>
          </p:spPr>
          <p:txBody>
            <a:bodyPr wrap="none" rtlCol="0">
              <a:spAutoFit/>
            </a:bodyPr>
            <a:lstStyle/>
            <a:p>
              <a:pPr algn="ctr"/>
              <a:r>
                <a:rPr lang="en-US" altLang="zh-CN" sz="2000">
                  <a:latin typeface="Arial" panose="020B0604020202020204" pitchFamily="34" charset="0"/>
                  <a:cs typeface="Arial" panose="020B0604020202020204" pitchFamily="34" charset="0"/>
                </a:rPr>
                <a:t>Embodiment difference</a:t>
              </a:r>
              <a:endParaRPr lang="zh-CN" altLang="en-US" sz="2000">
                <a:latin typeface="Arial" panose="020B0604020202020204" pitchFamily="34" charset="0"/>
                <a:cs typeface="Arial" panose="020B0604020202020204" pitchFamily="34" charset="0"/>
              </a:endParaRPr>
            </a:p>
          </p:txBody>
        </p:sp>
        <p:grpSp>
          <p:nvGrpSpPr>
            <p:cNvPr id="6" name="组合 5">
              <a:extLst>
                <a:ext uri="{FF2B5EF4-FFF2-40B4-BE49-F238E27FC236}">
                  <a16:creationId xmlns:a16="http://schemas.microsoft.com/office/drawing/2014/main" id="{95C74E37-26BF-FEDB-2206-CB97D2B73DFA}"/>
                </a:ext>
              </a:extLst>
            </p:cNvPr>
            <p:cNvGrpSpPr/>
            <p:nvPr/>
          </p:nvGrpSpPr>
          <p:grpSpPr>
            <a:xfrm>
              <a:off x="718080" y="2874057"/>
              <a:ext cx="9841440" cy="2073650"/>
              <a:chOff x="776410" y="3103521"/>
              <a:chExt cx="9841440" cy="2073650"/>
            </a:xfrm>
          </p:grpSpPr>
          <p:grpSp>
            <p:nvGrpSpPr>
              <p:cNvPr id="7" name="组合 6">
                <a:extLst>
                  <a:ext uri="{FF2B5EF4-FFF2-40B4-BE49-F238E27FC236}">
                    <a16:creationId xmlns:a16="http://schemas.microsoft.com/office/drawing/2014/main" id="{DE077D53-88F2-C28A-6823-808599D7FDF4}"/>
                  </a:ext>
                </a:extLst>
              </p:cNvPr>
              <p:cNvGrpSpPr/>
              <p:nvPr/>
            </p:nvGrpSpPr>
            <p:grpSpPr>
              <a:xfrm>
                <a:off x="776410" y="3328550"/>
                <a:ext cx="5478340" cy="1623593"/>
                <a:chOff x="522410" y="3567275"/>
                <a:chExt cx="4744689" cy="1310043"/>
              </a:xfrm>
            </p:grpSpPr>
            <p:pic>
              <p:nvPicPr>
                <p:cNvPr id="9" name="图片 8" descr="图片包含 室内, 桌子, 小, 前&#10;&#10;描述已自动生成">
                  <a:extLst>
                    <a:ext uri="{FF2B5EF4-FFF2-40B4-BE49-F238E27FC236}">
                      <a16:creationId xmlns:a16="http://schemas.microsoft.com/office/drawing/2014/main" id="{69BD4CE8-A580-77CD-FDF6-37B6A18FA2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410" y="3572206"/>
                  <a:ext cx="1584151" cy="1305112"/>
                </a:xfrm>
                <a:prstGeom prst="rect">
                  <a:avLst/>
                </a:prstGeom>
              </p:spPr>
            </p:pic>
            <p:pic>
              <p:nvPicPr>
                <p:cNvPr id="10" name="图片 9" descr="桌子上的显微镜&#10;&#10;低可信度描述已自动生成">
                  <a:extLst>
                    <a:ext uri="{FF2B5EF4-FFF2-40B4-BE49-F238E27FC236}">
                      <a16:creationId xmlns:a16="http://schemas.microsoft.com/office/drawing/2014/main" id="{99494465-7AE2-C976-5B52-037BDD16A0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82947" y="3572206"/>
                  <a:ext cx="1584152" cy="1305111"/>
                </a:xfrm>
                <a:prstGeom prst="rect">
                  <a:avLst/>
                </a:prstGeom>
              </p:spPr>
            </p:pic>
            <p:cxnSp>
              <p:nvCxnSpPr>
                <p:cNvPr id="11" name="直接箭头连接符 10">
                  <a:extLst>
                    <a:ext uri="{FF2B5EF4-FFF2-40B4-BE49-F238E27FC236}">
                      <a16:creationId xmlns:a16="http://schemas.microsoft.com/office/drawing/2014/main" id="{3C829A15-51FA-FAA6-5678-DC61F4C801A8}"/>
                    </a:ext>
                  </a:extLst>
                </p:cNvPr>
                <p:cNvCxnSpPr>
                  <a:cxnSpLocks/>
                  <a:stCxn id="9" idx="3"/>
                  <a:endCxn id="10" idx="1"/>
                </p:cNvCxnSpPr>
                <p:nvPr/>
              </p:nvCxnSpPr>
              <p:spPr>
                <a:xfrm>
                  <a:off x="2106561" y="4224762"/>
                  <a:ext cx="157638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2" name="图片 11" descr="图标&#10;&#10;描述已自动生成">
                  <a:extLst>
                    <a:ext uri="{FF2B5EF4-FFF2-40B4-BE49-F238E27FC236}">
                      <a16:creationId xmlns:a16="http://schemas.microsoft.com/office/drawing/2014/main" id="{70557476-3D29-E681-DAB5-2DC407D8FC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62150" y="3567275"/>
                  <a:ext cx="665207" cy="578934"/>
                </a:xfrm>
                <a:prstGeom prst="rect">
                  <a:avLst/>
                </a:prstGeom>
              </p:spPr>
            </p:pic>
          </p:grpSp>
          <p:pic>
            <p:nvPicPr>
              <p:cNvPr id="8" name="Picture 4" descr="Neural Networking: Robots Learning From Video | Hackaday">
                <a:extLst>
                  <a:ext uri="{FF2B5EF4-FFF2-40B4-BE49-F238E27FC236}">
                    <a16:creationId xmlns:a16="http://schemas.microsoft.com/office/drawing/2014/main" id="{7CD953F8-A4DB-5F9C-1D01-38F977642A2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90567" y="3103521"/>
                <a:ext cx="3427283" cy="207365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4" name="文本框 13">
            <a:extLst>
              <a:ext uri="{FF2B5EF4-FFF2-40B4-BE49-F238E27FC236}">
                <a16:creationId xmlns:a16="http://schemas.microsoft.com/office/drawing/2014/main" id="{66A2D945-8C1F-E57B-FC2F-DEC0BF72F854}"/>
              </a:ext>
            </a:extLst>
          </p:cNvPr>
          <p:cNvSpPr txBox="1"/>
          <p:nvPr/>
        </p:nvSpPr>
        <p:spPr>
          <a:xfrm>
            <a:off x="0" y="5981822"/>
            <a:ext cx="9049721" cy="461665"/>
          </a:xfrm>
          <a:prstGeom prst="rect">
            <a:avLst/>
          </a:prstGeom>
          <a:noFill/>
        </p:spPr>
        <p:txBody>
          <a:bodyPr wrap="none" rtlCol="0">
            <a:spAutoFit/>
          </a:bodyPr>
          <a:lstStyle/>
          <a:p>
            <a:pPr algn="l"/>
            <a:r>
              <a:rPr lang="en-US" altLang="zh-CN" sz="1200" dirty="0">
                <a:solidFill>
                  <a:schemeClr val="bg1">
                    <a:lumMod val="50000"/>
                  </a:schemeClr>
                </a:solidFill>
                <a:latin typeface="Arial" panose="020B0604020202020204" pitchFamily="34" charset="0"/>
                <a:cs typeface="Arial" panose="020B0604020202020204" pitchFamily="34" charset="0"/>
              </a:rPr>
              <a:t>Y Ma et al. Versatile Offline Imitation from Observations and Examples via Regularized State-Occupancy Matching. In ICML, 2022.</a:t>
            </a:r>
            <a:endParaRPr lang="en-US" altLang="zh-CN" sz="1200" i="0" dirty="0">
              <a:solidFill>
                <a:schemeClr val="bg1">
                  <a:lumMod val="50000"/>
                </a:schemeClr>
              </a:solidFill>
              <a:effectLst/>
              <a:latin typeface="Arial" panose="020B0604020202020204" pitchFamily="34" charset="0"/>
              <a:cs typeface="Arial" panose="020B0604020202020204" pitchFamily="34" charset="0"/>
            </a:endParaRPr>
          </a:p>
          <a:p>
            <a:pPr algn="l"/>
            <a:r>
              <a:rPr lang="en-US" altLang="zh-CN" sz="1200" dirty="0">
                <a:solidFill>
                  <a:schemeClr val="bg1">
                    <a:lumMod val="50000"/>
                  </a:schemeClr>
                </a:solidFill>
                <a:latin typeface="Arial" panose="020B0604020202020204" pitchFamily="34" charset="0"/>
                <a:cs typeface="Arial" panose="020B0604020202020204" pitchFamily="34" charset="0"/>
              </a:rPr>
              <a:t>G-H Kim. </a:t>
            </a:r>
            <a:r>
              <a:rPr lang="en-US" altLang="zh-CN" sz="1200" dirty="0" err="1">
                <a:solidFill>
                  <a:schemeClr val="bg1">
                    <a:lumMod val="50000"/>
                  </a:schemeClr>
                </a:solidFill>
                <a:latin typeface="Arial" panose="020B0604020202020204" pitchFamily="34" charset="0"/>
                <a:cs typeface="Arial" panose="020B0604020202020204" pitchFamily="34" charset="0"/>
              </a:rPr>
              <a:t>LobsDICE</a:t>
            </a:r>
            <a:r>
              <a:rPr lang="en-US" altLang="zh-CN" sz="1200" dirty="0">
                <a:solidFill>
                  <a:schemeClr val="bg1">
                    <a:lumMod val="50000"/>
                  </a:schemeClr>
                </a:solidFill>
                <a:latin typeface="Arial" panose="020B0604020202020204" pitchFamily="34" charset="0"/>
                <a:cs typeface="Arial" panose="020B0604020202020204" pitchFamily="34" charset="0"/>
              </a:rPr>
              <a:t>: Offline Learning from Observations via Stationary Distribution Correction Estimation. In </a:t>
            </a:r>
            <a:r>
              <a:rPr lang="en-US" altLang="zh-CN" sz="1200" dirty="0" err="1">
                <a:solidFill>
                  <a:schemeClr val="bg1">
                    <a:lumMod val="50000"/>
                  </a:schemeClr>
                </a:solidFill>
                <a:latin typeface="Arial" panose="020B0604020202020204" pitchFamily="34" charset="0"/>
                <a:cs typeface="Arial" panose="020B0604020202020204" pitchFamily="34" charset="0"/>
              </a:rPr>
              <a:t>NeurIPS</a:t>
            </a:r>
            <a:r>
              <a:rPr lang="en-US" altLang="zh-CN" sz="1200" dirty="0">
                <a:solidFill>
                  <a:schemeClr val="bg1">
                    <a:lumMod val="50000"/>
                  </a:schemeClr>
                </a:solidFill>
                <a:latin typeface="Arial" panose="020B0604020202020204" pitchFamily="34" charset="0"/>
                <a:cs typeface="Arial" panose="020B0604020202020204" pitchFamily="34" charset="0"/>
              </a:rPr>
              <a:t>, 2022.</a:t>
            </a:r>
            <a:endParaRPr lang="en-US" altLang="zh-CN" sz="1200" i="0" dirty="0">
              <a:solidFill>
                <a:schemeClr val="bg1">
                  <a:lumMod val="50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4872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9">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9">
                                            <p:txEl>
                                              <p:pRg st="11" end="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39" name="Google Shape;639;gfa0f5b21c0_0_160"/>
              <p:cNvSpPr txBox="1">
                <a:spLocks noGrp="1"/>
              </p:cNvSpPr>
              <p:nvPr>
                <p:ph type="body" idx="1"/>
              </p:nvPr>
            </p:nvSpPr>
            <p:spPr>
              <a:xfrm>
                <a:off x="376809" y="1334279"/>
                <a:ext cx="11177400" cy="4821000"/>
              </a:xfrm>
              <a:prstGeom prst="rect">
                <a:avLst/>
              </a:prstGeom>
              <a:noFill/>
              <a:ln>
                <a:noFill/>
              </a:ln>
            </p:spPr>
            <p:txBody>
              <a:bodyPr spcFirstLastPara="1" wrap="square" lIns="91425" tIns="45700" rIns="91425" bIns="45700" anchor="t" anchorCtr="0">
                <a:noAutofit/>
              </a:bodyPr>
              <a:lstStyle/>
              <a:p>
                <a:r>
                  <a:rPr lang="en-US" sz="2400" dirty="0">
                    <a:latin typeface="Arial" panose="020B0604020202020204" pitchFamily="34" charset="0"/>
                    <a:ea typeface="Arial"/>
                    <a:cs typeface="Arial" panose="020B0604020202020204" pitchFamily="34" charset="0"/>
                    <a:sym typeface="Arial"/>
                  </a:rPr>
                  <a:t>DICE can be summarized to 4 steps:</a:t>
                </a:r>
              </a:p>
              <a:p>
                <a:pPr lvl="1"/>
                <a:r>
                  <a:rPr lang="en-US" sz="2000" dirty="0">
                    <a:latin typeface="Arial" panose="020B0604020202020204" pitchFamily="34" charset="0"/>
                    <a:ea typeface="Arial"/>
                    <a:cs typeface="Arial" panose="020B0604020202020204" pitchFamily="34" charset="0"/>
                    <a:sym typeface="Arial"/>
                  </a:rPr>
                  <a:t>Write down your objective (linear + divergence, KL or </a:t>
                </a:r>
                <a14:m>
                  <m:oMath xmlns:m="http://schemas.openxmlformats.org/officeDocument/2006/math">
                    <m:sSup>
                      <m:sSupPr>
                        <m:ctrlPr>
                          <a:rPr lang="en-US" altLang="zh-CN" sz="2000" i="1">
                            <a:latin typeface="Cambria Math" panose="02040503050406030204" pitchFamily="18" charset="0"/>
                            <a:ea typeface="Arial"/>
                            <a:cs typeface="Arial" panose="020B0604020202020204" pitchFamily="34" charset="0"/>
                            <a:sym typeface="Arial"/>
                          </a:rPr>
                        </m:ctrlPr>
                      </m:sSupPr>
                      <m:e>
                        <m:r>
                          <a:rPr lang="en-US" altLang="zh-CN" sz="2000" i="1">
                            <a:latin typeface="Cambria Math" panose="02040503050406030204" pitchFamily="18" charset="0"/>
                            <a:ea typeface="Arial"/>
                            <a:cs typeface="Arial" panose="020B0604020202020204" pitchFamily="34" charset="0"/>
                            <a:sym typeface="Arial"/>
                          </a:rPr>
                          <m:t>𝜒</m:t>
                        </m:r>
                      </m:e>
                      <m:sup>
                        <m:r>
                          <a:rPr lang="en-US" altLang="zh-CN" sz="2000" i="1">
                            <a:latin typeface="Cambria Math" panose="02040503050406030204" pitchFamily="18" charset="0"/>
                            <a:ea typeface="Arial"/>
                            <a:cs typeface="Arial" panose="020B0604020202020204" pitchFamily="34" charset="0"/>
                            <a:sym typeface="Arial"/>
                          </a:rPr>
                          <m:t>2</m:t>
                        </m:r>
                      </m:sup>
                    </m:sSup>
                  </m:oMath>
                </a14:m>
                <a:r>
                  <a:rPr lang="en-US" sz="2000" dirty="0">
                    <a:latin typeface="Arial" panose="020B0604020202020204" pitchFamily="34" charset="0"/>
                    <a:ea typeface="Arial"/>
                    <a:cs typeface="Arial" panose="020B0604020202020204" pitchFamily="34" charset="0"/>
                    <a:sym typeface="Arial"/>
                  </a:rPr>
                  <a:t>) and affine constraint</a:t>
                </a:r>
              </a:p>
              <a:p>
                <a:pPr lvl="1"/>
                <a:r>
                  <a:rPr lang="en-US" sz="2000" dirty="0">
                    <a:latin typeface="Arial" panose="020B0604020202020204" pitchFamily="34" charset="0"/>
                    <a:ea typeface="Arial"/>
                    <a:cs typeface="Arial" panose="020B0604020202020204" pitchFamily="34" charset="0"/>
                    <a:sym typeface="Arial"/>
                  </a:rPr>
                  <a:t>Use Lagrange dual (usually with </a:t>
                </a:r>
                <a:r>
                  <a:rPr lang="en-US" sz="2000" dirty="0" err="1">
                    <a:latin typeface="Arial" panose="020B0604020202020204" pitchFamily="34" charset="0"/>
                    <a:ea typeface="Arial"/>
                    <a:cs typeface="Arial" panose="020B0604020202020204" pitchFamily="34" charset="0"/>
                    <a:sym typeface="Arial"/>
                  </a:rPr>
                  <a:t>Fenchel</a:t>
                </a:r>
                <a:r>
                  <a:rPr lang="en-US" sz="2000" dirty="0">
                    <a:latin typeface="Arial" panose="020B0604020202020204" pitchFamily="34" charset="0"/>
                    <a:ea typeface="Arial"/>
                    <a:cs typeface="Arial" panose="020B0604020202020204" pitchFamily="34" charset="0"/>
                    <a:sym typeface="Arial"/>
                  </a:rPr>
                  <a:t> duality) to get unconstrained convex optimization</a:t>
                </a:r>
              </a:p>
              <a:p>
                <a:pPr lvl="1"/>
                <a:r>
                  <a:rPr lang="en-US" sz="2000" dirty="0">
                    <a:latin typeface="Arial" panose="020B0604020202020204" pitchFamily="34" charset="0"/>
                    <a:ea typeface="Arial"/>
                    <a:cs typeface="Arial" panose="020B0604020202020204" pitchFamily="34" charset="0"/>
                    <a:sym typeface="Arial"/>
                  </a:rPr>
                  <a:t>Solve the optimization, get the occupancy ratio</a:t>
                </a:r>
              </a:p>
              <a:p>
                <a:pPr lvl="1"/>
                <a:r>
                  <a:rPr lang="en-US" sz="2000" dirty="0">
                    <a:latin typeface="Arial" panose="020B0604020202020204" pitchFamily="34" charset="0"/>
                    <a:ea typeface="Arial"/>
                    <a:cs typeface="Arial" panose="020B0604020202020204" pitchFamily="34" charset="0"/>
                    <a:sym typeface="Arial"/>
                  </a:rPr>
                  <a:t>(Optional) weighted behavior cloning according to the ratio</a:t>
                </a:r>
              </a:p>
              <a:p>
                <a:r>
                  <a:rPr lang="en-US" altLang="zh-CN" sz="2400" dirty="0">
                    <a:latin typeface="Arial" panose="020B0604020202020204" pitchFamily="34" charset="0"/>
                    <a:ea typeface="Arial"/>
                    <a:cs typeface="Arial" panose="020B0604020202020204" pitchFamily="34" charset="0"/>
                    <a:sym typeface="Arial"/>
                  </a:rPr>
                  <a:t>Mathematically beautiful, but not that strong in practice</a:t>
                </a:r>
              </a:p>
              <a:p>
                <a:pPr lvl="1"/>
                <a:r>
                  <a:rPr lang="en-US" altLang="zh-CN" sz="2000" dirty="0">
                    <a:latin typeface="Arial" panose="020B0604020202020204" pitchFamily="34" charset="0"/>
                    <a:ea typeface="Arial"/>
                    <a:cs typeface="Arial" panose="020B0604020202020204" pitchFamily="34" charset="0"/>
                    <a:sym typeface="Arial"/>
                  </a:rPr>
                  <a:t>Requires complete trajectory to work well [1]</a:t>
                </a:r>
              </a:p>
              <a:p>
                <a:pPr lvl="1"/>
                <a:r>
                  <a:rPr lang="en-US" altLang="zh-CN" sz="2000" dirty="0">
                    <a:latin typeface="Arial" panose="020B0604020202020204" pitchFamily="34" charset="0"/>
                    <a:ea typeface="Arial"/>
                    <a:cs typeface="Arial" panose="020B0604020202020204" pitchFamily="34" charset="0"/>
                    <a:sym typeface="Arial"/>
                  </a:rPr>
                  <a:t>(Most works) require non-expert data to cover expert data </a:t>
                </a:r>
              </a:p>
              <a:p>
                <a:pPr lvl="1"/>
                <a:r>
                  <a:rPr lang="en-US" altLang="zh-CN" sz="2000" dirty="0">
                    <a:latin typeface="Arial" panose="020B0604020202020204" pitchFamily="34" charset="0"/>
                    <a:ea typeface="Arial"/>
                    <a:cs typeface="Arial" panose="020B0604020202020204" pitchFamily="34" charset="0"/>
                    <a:sym typeface="Arial"/>
                  </a:rPr>
                  <a:t>Brittle with respect to the shift of initial distributions / terminal states</a:t>
                </a:r>
              </a:p>
              <a:p>
                <a:pPr lvl="1"/>
                <a:endParaRPr lang="en-US" sz="2000" dirty="0">
                  <a:latin typeface="Arial" panose="020B0604020202020204" pitchFamily="34" charset="0"/>
                  <a:ea typeface="Arial"/>
                  <a:cs typeface="Arial" panose="020B0604020202020204" pitchFamily="34" charset="0"/>
                  <a:sym typeface="Arial"/>
                </a:endParaRPr>
              </a:p>
              <a:p>
                <a:pPr lvl="1"/>
                <a:endParaRPr lang="en-US" sz="2000" dirty="0">
                  <a:latin typeface="Arial" panose="020B0604020202020204" pitchFamily="34" charset="0"/>
                  <a:ea typeface="Arial"/>
                  <a:cs typeface="Arial" panose="020B0604020202020204" pitchFamily="34" charset="0"/>
                  <a:sym typeface="Arial"/>
                </a:endParaRPr>
              </a:p>
              <a:p>
                <a:pPr marL="457200" lvl="1" indent="0">
                  <a:buNone/>
                </a:pPr>
                <a:endParaRPr lang="en-US" altLang="zh-CN" sz="2000" dirty="0">
                  <a:latin typeface="Arial" panose="020B0604020202020204" pitchFamily="34" charset="0"/>
                  <a:cs typeface="Arial" panose="020B0604020202020204" pitchFamily="34" charset="0"/>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solidFill>
                    <a:schemeClr val="accent6">
                      <a:lumMod val="50000"/>
                    </a:schemeClr>
                  </a:solidFill>
                  <a:latin typeface="Arial" panose="020B0604020202020204" pitchFamily="34" charset="0"/>
                  <a:ea typeface="Arial"/>
                  <a:cs typeface="Arial" panose="020B0604020202020204" pitchFamily="34" charset="0"/>
                  <a:sym typeface="Arial"/>
                </a:endParaRPr>
              </a:p>
              <a:p>
                <a:endParaRPr lang="en-US" sz="1050" dirty="0">
                  <a:solidFill>
                    <a:schemeClr val="accent6">
                      <a:lumMod val="50000"/>
                    </a:schemeClr>
                  </a:solidFill>
                  <a:latin typeface="Arial" panose="020B0604020202020204" pitchFamily="34" charset="0"/>
                  <a:ea typeface="Arial"/>
                  <a:cs typeface="Arial" panose="020B0604020202020204" pitchFamily="34" charset="0"/>
                  <a:sym typeface="Arial"/>
                </a:endParaRPr>
              </a:p>
              <a:p>
                <a:pPr lvl="1"/>
                <a:endParaRPr lang="en-US" sz="1000" dirty="0">
                  <a:latin typeface="Arial" panose="020B0604020202020204" pitchFamily="34" charset="0"/>
                  <a:ea typeface="Arial"/>
                  <a:cs typeface="Arial" panose="020B0604020202020204" pitchFamily="34" charset="0"/>
                  <a:sym typeface="Arial"/>
                </a:endParaRPr>
              </a:p>
              <a:p>
                <a:pPr lvl="1"/>
                <a:endParaRPr lang="en-US" sz="100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b="1" dirty="0">
                  <a:solidFill>
                    <a:srgbClr val="E84B36"/>
                  </a:solidFill>
                  <a:latin typeface="Arial" panose="020B0604020202020204" pitchFamily="34" charset="0"/>
                  <a:ea typeface="Arial"/>
                  <a:cs typeface="Arial" panose="020B0604020202020204" pitchFamily="34" charset="0"/>
                  <a:sym typeface="Arial"/>
                </a:endParaRPr>
              </a:p>
              <a:p>
                <a:endParaRPr lang="en-US" sz="1050" b="1" dirty="0">
                  <a:solidFill>
                    <a:srgbClr val="E84B36"/>
                  </a:solidFill>
                  <a:latin typeface="Arial" panose="020B0604020202020204" pitchFamily="34" charset="0"/>
                  <a:ea typeface="Arial"/>
                  <a:cs typeface="Arial" panose="020B0604020202020204" pitchFamily="34" charset="0"/>
                  <a:sym typeface="Arial"/>
                </a:endParaRPr>
              </a:p>
              <a:p>
                <a:pPr marL="0" indent="0">
                  <a:buNone/>
                </a:pPr>
                <a:endParaRPr lang="en-US" sz="1050" b="1" dirty="0">
                  <a:solidFill>
                    <a:srgbClr val="E84B36"/>
                  </a:solidFill>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cs typeface="Arial" panose="020B0604020202020204" pitchFamily="34" charset="0"/>
                  <a:sym typeface="Arial"/>
                </a:endParaRPr>
              </a:p>
              <a:p>
                <a:pPr marL="0" lvl="0" indent="0" algn="l" rtl="0">
                  <a:lnSpc>
                    <a:spcPct val="100000"/>
                  </a:lnSpc>
                  <a:spcBef>
                    <a:spcPts val="0"/>
                  </a:spcBef>
                  <a:spcAft>
                    <a:spcPts val="0"/>
                  </a:spcAft>
                  <a:buSzPts val="2000"/>
                  <a:buNone/>
                </a:pPr>
                <a:endParaRPr lang="en-US" sz="900" dirty="0">
                  <a:solidFill>
                    <a:schemeClr val="dk1"/>
                  </a:solidFill>
                  <a:latin typeface="Arial"/>
                  <a:ea typeface="Arial"/>
                  <a:cs typeface="Arial"/>
                  <a:sym typeface="Arial"/>
                </a:endParaRPr>
              </a:p>
            </p:txBody>
          </p:sp>
        </mc:Choice>
        <mc:Fallback>
          <p:sp>
            <p:nvSpPr>
              <p:cNvPr id="639" name="Google Shape;639;gfa0f5b21c0_0_160"/>
              <p:cNvSpPr txBox="1">
                <a:spLocks noGrp="1" noRot="1" noChangeAspect="1" noMove="1" noResize="1" noEditPoints="1" noAdjustHandles="1" noChangeArrowheads="1" noChangeShapeType="1" noTextEdit="1"/>
              </p:cNvSpPr>
              <p:nvPr>
                <p:ph type="body" idx="1"/>
              </p:nvPr>
            </p:nvSpPr>
            <p:spPr>
              <a:xfrm>
                <a:off x="376809" y="1334279"/>
                <a:ext cx="11177400" cy="4821000"/>
              </a:xfrm>
              <a:prstGeom prst="rect">
                <a:avLst/>
              </a:prstGeom>
              <a:blipFill>
                <a:blip r:embed="rId3"/>
                <a:stretch>
                  <a:fillRect l="-764"/>
                </a:stretch>
              </a:blipFill>
              <a:ln>
                <a:noFill/>
              </a:ln>
            </p:spPr>
            <p:txBody>
              <a:bodyPr/>
              <a:lstStyle/>
              <a:p>
                <a:r>
                  <a:rPr lang="zh-CN" altLang="en-US">
                    <a:noFill/>
                  </a:rPr>
                  <a:t> </a:t>
                </a:r>
              </a:p>
            </p:txBody>
          </p:sp>
        </mc:Fallback>
      </mc:AlternateContent>
      <p:sp>
        <p:nvSpPr>
          <p:cNvPr id="640" name="Google Shape;640;gfa0f5b21c0_0_160"/>
          <p:cNvSpPr/>
          <p:nvPr/>
        </p:nvSpPr>
        <p:spPr>
          <a:xfrm rot="10800000" flipH="1">
            <a:off x="0" y="6437100"/>
            <a:ext cx="12192000" cy="420900"/>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641" name="Google Shape;641;gfa0f5b21c0_0_160"/>
          <p:cNvSpPr txBox="1"/>
          <p:nvPr/>
        </p:nvSpPr>
        <p:spPr>
          <a:xfrm>
            <a:off x="376807" y="6524381"/>
            <a:ext cx="79914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Department of Computer Science</a:t>
            </a:r>
            <a:endParaRPr sz="900" b="0" i="0" u="none" strike="noStrike" cap="none">
              <a:solidFill>
                <a:schemeClr val="lt1"/>
              </a:solidFill>
              <a:latin typeface="Arial"/>
              <a:ea typeface="Arial"/>
              <a:cs typeface="Arial"/>
              <a:sym typeface="Arial"/>
            </a:endParaRPr>
          </a:p>
        </p:txBody>
      </p:sp>
      <p:sp>
        <p:nvSpPr>
          <p:cNvPr id="642" name="Google Shape;642;gfa0f5b21c0_0_160"/>
          <p:cNvSpPr txBox="1"/>
          <p:nvPr/>
        </p:nvSpPr>
        <p:spPr>
          <a:xfrm>
            <a:off x="9335597" y="6524381"/>
            <a:ext cx="24735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GRAINGER COLLEGE OF ENGINEERING</a:t>
            </a:r>
            <a:endParaRPr sz="900" b="0" i="0" u="none" strike="noStrike" cap="none">
              <a:solidFill>
                <a:schemeClr val="lt1"/>
              </a:solidFill>
              <a:latin typeface="Arial"/>
              <a:ea typeface="Arial"/>
              <a:cs typeface="Arial"/>
              <a:sym typeface="Arial"/>
            </a:endParaRPr>
          </a:p>
        </p:txBody>
      </p:sp>
      <p:sp>
        <p:nvSpPr>
          <p:cNvPr id="643" name="Google Shape;643;gfa0f5b21c0_0_160"/>
          <p:cNvSpPr/>
          <p:nvPr/>
        </p:nvSpPr>
        <p:spPr>
          <a:xfrm rot="10800000" flipH="1">
            <a:off x="0" y="20"/>
            <a:ext cx="12192000" cy="86820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644" name="Google Shape;644;gfa0f5b21c0_0_160" descr="A close up of a logo&#10;&#10;Description automatically generated"/>
          <p:cNvPicPr preferRelativeResize="0"/>
          <p:nvPr/>
        </p:nvPicPr>
        <p:blipFill rotWithShape="1">
          <a:blip r:embed="rId4">
            <a:alphaModFix/>
          </a:blip>
          <a:srcRect/>
          <a:stretch/>
        </p:blipFill>
        <p:spPr>
          <a:xfrm>
            <a:off x="11554210" y="228014"/>
            <a:ext cx="277906" cy="401420"/>
          </a:xfrm>
          <a:prstGeom prst="rect">
            <a:avLst/>
          </a:prstGeom>
          <a:noFill/>
          <a:ln>
            <a:noFill/>
          </a:ln>
        </p:spPr>
      </p:pic>
      <p:sp>
        <p:nvSpPr>
          <p:cNvPr id="645" name="Google Shape;645;gfa0f5b21c0_0_160"/>
          <p:cNvSpPr txBox="1"/>
          <p:nvPr/>
        </p:nvSpPr>
        <p:spPr>
          <a:xfrm>
            <a:off x="376807" y="171094"/>
            <a:ext cx="1091010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altLang="zh-CN" sz="3200" dirty="0">
                <a:solidFill>
                  <a:schemeClr val="lt1"/>
                </a:solidFill>
                <a:latin typeface="Arial" panose="020B0604020202020204" pitchFamily="34" charset="0"/>
                <a:ea typeface="Arial"/>
                <a:cs typeface="Arial" panose="020B0604020202020204" pitchFamily="34" charset="0"/>
                <a:sym typeface="Arial"/>
              </a:rPr>
              <a:t>Summary for DICE</a:t>
            </a:r>
            <a:endParaRPr lang="en-US" altLang="zh-CN" sz="3200" b="0" i="0" u="none" strike="noStrike" cap="none" dirty="0">
              <a:solidFill>
                <a:schemeClr val="lt1"/>
              </a:solidFill>
              <a:latin typeface="Arial" panose="020B0604020202020204" pitchFamily="34" charset="0"/>
              <a:ea typeface="Arial"/>
              <a:cs typeface="Arial" panose="020B0604020202020204" pitchFamily="34" charset="0"/>
              <a:sym typeface="Arial"/>
            </a:endParaRPr>
          </a:p>
        </p:txBody>
      </p:sp>
      <p:sp>
        <p:nvSpPr>
          <p:cNvPr id="2" name="灯片编号占位符 1">
            <a:extLst>
              <a:ext uri="{FF2B5EF4-FFF2-40B4-BE49-F238E27FC236}">
                <a16:creationId xmlns:a16="http://schemas.microsoft.com/office/drawing/2014/main" id="{6AACC437-988B-5252-1357-E5CA871CED2E}"/>
              </a:ext>
            </a:extLst>
          </p:cNvPr>
          <p:cNvSpPr>
            <a:spLocks noGrp="1"/>
          </p:cNvSpPr>
          <p:nvPr>
            <p:ph type="sldNum" sz="quarter" idx="12"/>
          </p:nvPr>
        </p:nvSpPr>
        <p:spPr/>
        <p:txBody>
          <a:bodyPr/>
          <a:lstStyle/>
          <a:p>
            <a:fld id="{B59DCA96-FD56-4E12-9EA9-51269A4F707E}" type="slidenum">
              <a:rPr lang="zh-CN" altLang="en-US" smtClean="0">
                <a:solidFill>
                  <a:schemeClr val="tx1"/>
                </a:solidFill>
              </a:rPr>
              <a:t>19</a:t>
            </a:fld>
            <a:endParaRPr lang="zh-CN" altLang="en-US">
              <a:solidFill>
                <a:schemeClr val="tx1"/>
              </a:solidFill>
            </a:endParaRPr>
          </a:p>
        </p:txBody>
      </p:sp>
      <p:sp>
        <p:nvSpPr>
          <p:cNvPr id="3" name="文本框 2">
            <a:extLst>
              <a:ext uri="{FF2B5EF4-FFF2-40B4-BE49-F238E27FC236}">
                <a16:creationId xmlns:a16="http://schemas.microsoft.com/office/drawing/2014/main" id="{2267E80A-AA58-6AA4-176E-8806386276F4}"/>
              </a:ext>
            </a:extLst>
          </p:cNvPr>
          <p:cNvSpPr txBox="1"/>
          <p:nvPr/>
        </p:nvSpPr>
        <p:spPr>
          <a:xfrm>
            <a:off x="0" y="6182890"/>
            <a:ext cx="6251840" cy="276999"/>
          </a:xfrm>
          <a:prstGeom prst="rect">
            <a:avLst/>
          </a:prstGeom>
          <a:noFill/>
        </p:spPr>
        <p:txBody>
          <a:bodyPr wrap="none" rtlCol="0">
            <a:spAutoFit/>
          </a:bodyPr>
          <a:lstStyle/>
          <a:p>
            <a:r>
              <a:rPr lang="en-US" altLang="zh-CN" sz="1200" dirty="0">
                <a:solidFill>
                  <a:schemeClr val="bg1">
                    <a:lumMod val="50000"/>
                  </a:schemeClr>
                </a:solidFill>
                <a:latin typeface="Arial" panose="020B0604020202020204" pitchFamily="34" charset="0"/>
                <a:cs typeface="Arial" panose="020B0604020202020204" pitchFamily="34" charset="0"/>
              </a:rPr>
              <a:t>[1] Z. Li et al. Rethinking </a:t>
            </a:r>
            <a:r>
              <a:rPr lang="en-US" altLang="zh-CN" sz="1200" dirty="0" err="1">
                <a:solidFill>
                  <a:schemeClr val="bg1">
                    <a:lumMod val="50000"/>
                  </a:schemeClr>
                </a:solidFill>
                <a:latin typeface="Arial" panose="020B0604020202020204" pitchFamily="34" charset="0"/>
                <a:cs typeface="Arial" panose="020B0604020202020204" pitchFamily="34" charset="0"/>
              </a:rPr>
              <a:t>ValueDice</a:t>
            </a:r>
            <a:r>
              <a:rPr lang="en-US" altLang="zh-CN" sz="1200" dirty="0">
                <a:solidFill>
                  <a:schemeClr val="bg1">
                    <a:lumMod val="50000"/>
                  </a:schemeClr>
                </a:solidFill>
                <a:latin typeface="Arial" panose="020B0604020202020204" pitchFamily="34" charset="0"/>
                <a:cs typeface="Arial" panose="020B0604020202020204" pitchFamily="34" charset="0"/>
              </a:rPr>
              <a:t>: Does It Really Improve Performance? In ICLR, 2022.</a:t>
            </a:r>
            <a:endParaRPr lang="en-US" altLang="zh-CN" sz="1200" i="0" dirty="0">
              <a:solidFill>
                <a:schemeClr val="bg1">
                  <a:lumMod val="50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2357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3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3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gfb69286e75_0_111"/>
          <p:cNvSpPr/>
          <p:nvPr/>
        </p:nvSpPr>
        <p:spPr>
          <a:xfrm rot="10800000" flipH="1">
            <a:off x="-1" y="64"/>
            <a:ext cx="12192000" cy="686610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83" name="Google Shape;83;gfb69286e75_0_111" descr="A picture containing building, street&#10;&#10;Description automatically generated"/>
          <p:cNvPicPr preferRelativeResize="0"/>
          <p:nvPr/>
        </p:nvPicPr>
        <p:blipFill rotWithShape="1">
          <a:blip r:embed="rId3">
            <a:alphaModFix amt="25000"/>
          </a:blip>
          <a:srcRect/>
          <a:stretch/>
        </p:blipFill>
        <p:spPr>
          <a:xfrm>
            <a:off x="-2" y="8165"/>
            <a:ext cx="12192000" cy="6858000"/>
          </a:xfrm>
          <a:prstGeom prst="rect">
            <a:avLst/>
          </a:prstGeom>
          <a:noFill/>
          <a:ln>
            <a:noFill/>
          </a:ln>
        </p:spPr>
      </p:pic>
      <p:sp>
        <p:nvSpPr>
          <p:cNvPr id="84" name="Google Shape;84;gfb69286e75_0_111"/>
          <p:cNvSpPr txBox="1"/>
          <p:nvPr/>
        </p:nvSpPr>
        <p:spPr>
          <a:xfrm>
            <a:off x="1134035" y="2553964"/>
            <a:ext cx="9924000" cy="215439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600"/>
              </a:spcBef>
              <a:spcAft>
                <a:spcPts val="0"/>
              </a:spcAft>
              <a:buClr>
                <a:schemeClr val="dk1"/>
              </a:buClr>
              <a:buSzPts val="1100"/>
              <a:buFont typeface="Arial"/>
              <a:buNone/>
            </a:pPr>
            <a:r>
              <a:rPr lang="en-US" sz="3900" b="1" dirty="0">
                <a:solidFill>
                  <a:schemeClr val="lt1"/>
                </a:solidFill>
                <a:latin typeface="Arial" panose="020B0604020202020204" pitchFamily="34" charset="0"/>
                <a:cs typeface="Arial" panose="020B0604020202020204" pitchFamily="34" charset="0"/>
              </a:rPr>
              <a:t>Occupancy Matching Methods</a:t>
            </a:r>
            <a:endParaRPr sz="3900" b="1" i="0" u="none" strike="noStrike" cap="none" dirty="0">
              <a:solidFill>
                <a:schemeClr val="lt1"/>
              </a:solidFill>
              <a:latin typeface="Arial" panose="020B0604020202020204" pitchFamily="34" charset="0"/>
              <a:ea typeface="Arial"/>
              <a:cs typeface="Arial" panose="020B0604020202020204" pitchFamily="34" charset="0"/>
              <a:sym typeface="Arial"/>
            </a:endParaRPr>
          </a:p>
          <a:p>
            <a:pPr marL="0" marR="0" lvl="0" indent="0" algn="ctr" rtl="0">
              <a:lnSpc>
                <a:spcPct val="100000"/>
              </a:lnSpc>
              <a:spcBef>
                <a:spcPts val="600"/>
              </a:spcBef>
              <a:spcAft>
                <a:spcPts val="0"/>
              </a:spcAft>
              <a:buClr>
                <a:srgbClr val="000000"/>
              </a:buClr>
              <a:buSzPts val="2500"/>
              <a:buFont typeface="Arial"/>
              <a:buNone/>
            </a:pPr>
            <a:endParaRPr lang="en-US" sz="2500" b="0" i="0" u="none" strike="noStrike" cap="none" dirty="0">
              <a:solidFill>
                <a:schemeClr val="lt1"/>
              </a:solidFill>
              <a:latin typeface="Arial" panose="020B0604020202020204" pitchFamily="34" charset="0"/>
              <a:ea typeface="Arial"/>
              <a:cs typeface="Arial" panose="020B0604020202020204" pitchFamily="34" charset="0"/>
              <a:sym typeface="Arial"/>
            </a:endParaRPr>
          </a:p>
          <a:p>
            <a:pPr marL="0" marR="0" lvl="0" indent="0" algn="ctr" rtl="0">
              <a:lnSpc>
                <a:spcPct val="100000"/>
              </a:lnSpc>
              <a:spcBef>
                <a:spcPts val="600"/>
              </a:spcBef>
              <a:spcAft>
                <a:spcPts val="0"/>
              </a:spcAft>
              <a:buClr>
                <a:srgbClr val="000000"/>
              </a:buClr>
              <a:buSzPts val="2500"/>
              <a:buFont typeface="Arial"/>
              <a:buNone/>
            </a:pPr>
            <a:endParaRPr lang="en-US" sz="2500" b="0" i="0" u="none" strike="noStrike" cap="none" dirty="0">
              <a:solidFill>
                <a:schemeClr val="lt1"/>
              </a:solidFill>
              <a:latin typeface="Arial" panose="020B0604020202020204" pitchFamily="34" charset="0"/>
              <a:ea typeface="Arial"/>
              <a:cs typeface="Arial" panose="020B0604020202020204" pitchFamily="34" charset="0"/>
              <a:sym typeface="Arial"/>
            </a:endParaRPr>
          </a:p>
          <a:p>
            <a:pPr marL="0" marR="0" lvl="0" indent="0" algn="ctr" rtl="0">
              <a:lnSpc>
                <a:spcPct val="100000"/>
              </a:lnSpc>
              <a:spcBef>
                <a:spcPts val="600"/>
              </a:spcBef>
              <a:spcAft>
                <a:spcPts val="0"/>
              </a:spcAft>
              <a:buClr>
                <a:srgbClr val="000000"/>
              </a:buClr>
              <a:buSzPts val="2500"/>
              <a:buFont typeface="Arial"/>
              <a:buNone/>
            </a:pPr>
            <a:r>
              <a:rPr lang="en-US" sz="2500" b="0" i="0" u="none" strike="noStrike" cap="none" dirty="0">
                <a:solidFill>
                  <a:schemeClr val="lt1"/>
                </a:solidFill>
                <a:latin typeface="Arial" panose="020B0604020202020204" pitchFamily="34" charset="0"/>
                <a:ea typeface="Arial"/>
                <a:cs typeface="Arial" panose="020B0604020202020204" pitchFamily="34" charset="0"/>
                <a:sym typeface="Arial"/>
              </a:rPr>
              <a:t>Kai Yan</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pic>
        <p:nvPicPr>
          <p:cNvPr id="85" name="Google Shape;85;gfb69286e75_0_111" descr="A picture containing drawing&#10;&#10;Description automatically generated"/>
          <p:cNvPicPr preferRelativeResize="0"/>
          <p:nvPr/>
        </p:nvPicPr>
        <p:blipFill rotWithShape="1">
          <a:blip r:embed="rId4">
            <a:alphaModFix/>
          </a:blip>
          <a:srcRect/>
          <a:stretch/>
        </p:blipFill>
        <p:spPr>
          <a:xfrm>
            <a:off x="4641007" y="852965"/>
            <a:ext cx="2909981" cy="754082"/>
          </a:xfrm>
          <a:prstGeom prst="rect">
            <a:avLst/>
          </a:prstGeom>
          <a:noFill/>
          <a:ln>
            <a:noFill/>
          </a:ln>
        </p:spPr>
      </p:pic>
      <p:sp>
        <p:nvSpPr>
          <p:cNvPr id="86" name="Google Shape;86;gfb69286e75_0_111"/>
          <p:cNvSpPr txBox="1"/>
          <p:nvPr/>
        </p:nvSpPr>
        <p:spPr>
          <a:xfrm>
            <a:off x="3922059" y="5413888"/>
            <a:ext cx="4347900"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2000" dirty="0">
                <a:solidFill>
                  <a:schemeClr val="lt1"/>
                </a:solidFill>
                <a:latin typeface="Arial" panose="020B0604020202020204" pitchFamily="34" charset="0"/>
                <a:cs typeface="Arial" panose="020B0604020202020204" pitchFamily="34" charset="0"/>
              </a:rPr>
              <a:t>06/21/2023</a:t>
            </a:r>
            <a:endParaRPr sz="1800" b="0" i="0" u="none" strike="noStrike" cap="none" dirty="0">
              <a:solidFill>
                <a:schemeClr val="lt1"/>
              </a:solidFill>
              <a:latin typeface="Arial" panose="020B0604020202020204" pitchFamily="34" charset="0"/>
              <a:ea typeface="Arial"/>
              <a:cs typeface="Arial" panose="020B0604020202020204" pitchFamily="34" charset="0"/>
              <a:sym typeface="Arial"/>
            </a:endParaRPr>
          </a:p>
        </p:txBody>
      </p:sp>
    </p:spTree>
    <p:extLst>
      <p:ext uri="{BB962C8B-B14F-4D97-AF65-F5344CB8AC3E}">
        <p14:creationId xmlns:p14="http://schemas.microsoft.com/office/powerpoint/2010/main" val="17645175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gfa0f5b21c0_0_160"/>
          <p:cNvSpPr txBox="1">
            <a:spLocks noGrp="1"/>
          </p:cNvSpPr>
          <p:nvPr>
            <p:ph type="body" idx="1"/>
          </p:nvPr>
        </p:nvSpPr>
        <p:spPr>
          <a:xfrm>
            <a:off x="376809" y="1334279"/>
            <a:ext cx="11177400" cy="4821000"/>
          </a:xfrm>
          <a:prstGeom prst="rect">
            <a:avLst/>
          </a:prstGeom>
          <a:noFill/>
          <a:ln>
            <a:noFill/>
          </a:ln>
        </p:spPr>
        <p:txBody>
          <a:bodyPr spcFirstLastPara="1" wrap="square" lIns="91425" tIns="45700" rIns="91425" bIns="45700" anchor="t" anchorCtr="0">
            <a:noAutofit/>
          </a:bodyPr>
          <a:lstStyle/>
          <a:p>
            <a:r>
              <a:rPr lang="en-US" sz="2000" dirty="0">
                <a:latin typeface="Arial" panose="020B0604020202020204" pitchFamily="34" charset="0"/>
                <a:ea typeface="Arial"/>
                <a:cs typeface="Arial" panose="020B0604020202020204" pitchFamily="34" charset="0"/>
                <a:sym typeface="Arial"/>
              </a:rPr>
              <a:t>Many DICE works has been proposed in the last 3 years</a:t>
            </a:r>
          </a:p>
          <a:p>
            <a:r>
              <a:rPr lang="en-US" sz="2000" b="1" dirty="0" err="1">
                <a:latin typeface="Arial" panose="020B0604020202020204" pitchFamily="34" charset="0"/>
                <a:ea typeface="Arial"/>
                <a:cs typeface="Arial" panose="020B0604020202020204" pitchFamily="34" charset="0"/>
                <a:sym typeface="Arial"/>
              </a:rPr>
              <a:t>SoftDICE</a:t>
            </a:r>
            <a:r>
              <a:rPr lang="en-US" sz="2000" b="1" dirty="0">
                <a:latin typeface="Arial" panose="020B0604020202020204" pitchFamily="34" charset="0"/>
                <a:ea typeface="Arial"/>
                <a:cs typeface="Arial" panose="020B0604020202020204" pitchFamily="34" charset="0"/>
                <a:sym typeface="Arial"/>
              </a:rPr>
              <a:t>: </a:t>
            </a:r>
            <a:r>
              <a:rPr lang="en-US" sz="2000" dirty="0">
                <a:latin typeface="Arial" panose="020B0604020202020204" pitchFamily="34" charset="0"/>
                <a:ea typeface="Arial"/>
                <a:cs typeface="Arial" panose="020B0604020202020204" pitchFamily="34" charset="0"/>
                <a:sym typeface="Arial"/>
              </a:rPr>
              <a:t>from f-divergence to Wasserstein with Rubinstein duality</a:t>
            </a:r>
          </a:p>
          <a:p>
            <a:r>
              <a:rPr lang="en-US" sz="2000" b="1" dirty="0" err="1">
                <a:latin typeface="Arial" panose="020B0604020202020204" pitchFamily="34" charset="0"/>
                <a:ea typeface="Arial"/>
                <a:cs typeface="Arial" panose="020B0604020202020204" pitchFamily="34" charset="0"/>
                <a:sym typeface="Arial"/>
              </a:rPr>
              <a:t>SparseDICE</a:t>
            </a:r>
            <a:r>
              <a:rPr lang="en-US" sz="2000" b="1" dirty="0">
                <a:latin typeface="Arial" panose="020B0604020202020204" pitchFamily="34" charset="0"/>
                <a:ea typeface="Arial"/>
                <a:cs typeface="Arial" panose="020B0604020202020204" pitchFamily="34" charset="0"/>
                <a:sym typeface="Arial"/>
              </a:rPr>
              <a:t>: </a:t>
            </a:r>
            <a:r>
              <a:rPr lang="en-US" sz="2000" dirty="0">
                <a:latin typeface="Arial" panose="020B0604020202020204" pitchFamily="34" charset="0"/>
                <a:ea typeface="Arial"/>
                <a:cs typeface="Arial" panose="020B0604020202020204" pitchFamily="34" charset="0"/>
                <a:sym typeface="Arial"/>
              </a:rPr>
              <a:t>solve the problem of subsampled trajectory</a:t>
            </a:r>
          </a:p>
          <a:p>
            <a:r>
              <a:rPr lang="en-US" sz="2000" b="1" dirty="0" err="1">
                <a:latin typeface="Arial" panose="020B0604020202020204" pitchFamily="34" charset="0"/>
                <a:ea typeface="Arial"/>
                <a:cs typeface="Arial" panose="020B0604020202020204" pitchFamily="34" charset="0"/>
                <a:sym typeface="Arial"/>
              </a:rPr>
              <a:t>CoinDICE</a:t>
            </a:r>
            <a:r>
              <a:rPr lang="en-US" sz="2000" b="1" dirty="0">
                <a:latin typeface="Arial" panose="020B0604020202020204" pitchFamily="34" charset="0"/>
                <a:ea typeface="Arial"/>
                <a:cs typeface="Arial" panose="020B0604020202020204" pitchFamily="34" charset="0"/>
                <a:sym typeface="Arial"/>
              </a:rPr>
              <a:t>: </a:t>
            </a:r>
            <a:r>
              <a:rPr lang="en-US" sz="2000" dirty="0">
                <a:latin typeface="Arial" panose="020B0604020202020204" pitchFamily="34" charset="0"/>
                <a:ea typeface="Arial"/>
                <a:cs typeface="Arial" panose="020B0604020202020204" pitchFamily="34" charset="0"/>
                <a:sym typeface="Arial"/>
              </a:rPr>
              <a:t>calculate Q-value’s confidence interval</a:t>
            </a:r>
          </a:p>
          <a:p>
            <a:r>
              <a:rPr lang="en-US" sz="2000" b="1" dirty="0" err="1">
                <a:latin typeface="Arial" panose="020B0604020202020204" pitchFamily="34" charset="0"/>
                <a:ea typeface="Arial"/>
                <a:cs typeface="Arial" panose="020B0604020202020204" pitchFamily="34" charset="0"/>
                <a:sym typeface="Arial"/>
              </a:rPr>
              <a:t>COptiDICE</a:t>
            </a:r>
            <a:r>
              <a:rPr lang="en-US" sz="2000" b="1" dirty="0">
                <a:latin typeface="Arial" panose="020B0604020202020204" pitchFamily="34" charset="0"/>
                <a:ea typeface="Arial"/>
                <a:cs typeface="Arial" panose="020B0604020202020204" pitchFamily="34" charset="0"/>
                <a:sym typeface="Arial"/>
              </a:rPr>
              <a:t>: </a:t>
            </a:r>
            <a:r>
              <a:rPr lang="en-US" sz="2000" dirty="0" err="1">
                <a:latin typeface="Arial" panose="020B0604020202020204" pitchFamily="34" charset="0"/>
                <a:ea typeface="Arial"/>
                <a:cs typeface="Arial" panose="020B0604020202020204" pitchFamily="34" charset="0"/>
                <a:sym typeface="Arial"/>
              </a:rPr>
              <a:t>OptiDICE</a:t>
            </a:r>
            <a:r>
              <a:rPr lang="en-US" sz="2000" dirty="0">
                <a:latin typeface="Arial" panose="020B0604020202020204" pitchFamily="34" charset="0"/>
                <a:ea typeface="Arial"/>
                <a:cs typeface="Arial" panose="020B0604020202020204" pitchFamily="34" charset="0"/>
                <a:sym typeface="Arial"/>
              </a:rPr>
              <a:t> with constraints, e.g. safe RL</a:t>
            </a:r>
          </a:p>
          <a:p>
            <a:r>
              <a:rPr lang="en-US" altLang="zh-CN" sz="2000" b="1" dirty="0" err="1">
                <a:latin typeface="Arial" panose="020B0604020202020204" pitchFamily="34" charset="0"/>
                <a:ea typeface="Arial"/>
                <a:cs typeface="Arial" panose="020B0604020202020204" pitchFamily="34" charset="0"/>
                <a:sym typeface="Arial"/>
              </a:rPr>
              <a:t>GenDICE</a:t>
            </a:r>
            <a:r>
              <a:rPr lang="en-US" altLang="zh-CN" sz="2000" b="1" dirty="0">
                <a:latin typeface="Arial" panose="020B0604020202020204" pitchFamily="34" charset="0"/>
                <a:ea typeface="Arial"/>
                <a:cs typeface="Arial" panose="020B0604020202020204" pitchFamily="34" charset="0"/>
                <a:sym typeface="Arial"/>
              </a:rPr>
              <a:t>: </a:t>
            </a:r>
            <a:r>
              <a:rPr lang="en-US" altLang="zh-CN" sz="2000" dirty="0">
                <a:latin typeface="Arial" panose="020B0604020202020204" pitchFamily="34" charset="0"/>
                <a:ea typeface="Arial"/>
                <a:cs typeface="Arial" panose="020B0604020202020204" pitchFamily="34" charset="0"/>
                <a:sym typeface="Arial"/>
              </a:rPr>
              <a:t>improved </a:t>
            </a:r>
            <a:r>
              <a:rPr lang="en-US" altLang="zh-CN" sz="2000" dirty="0" err="1">
                <a:latin typeface="Arial" panose="020B0604020202020204" pitchFamily="34" charset="0"/>
                <a:ea typeface="Arial"/>
                <a:cs typeface="Arial" panose="020B0604020202020204" pitchFamily="34" charset="0"/>
                <a:sym typeface="Arial"/>
              </a:rPr>
              <a:t>DualDICE</a:t>
            </a:r>
            <a:r>
              <a:rPr lang="en-US" altLang="zh-CN" sz="2000" dirty="0">
                <a:latin typeface="Arial" panose="020B0604020202020204" pitchFamily="34" charset="0"/>
                <a:ea typeface="Arial"/>
                <a:cs typeface="Arial" panose="020B0604020202020204" pitchFamily="34" charset="0"/>
                <a:sym typeface="Arial"/>
              </a:rPr>
              <a:t>, estimate policy / offline </a:t>
            </a:r>
            <a:r>
              <a:rPr lang="en-US" altLang="zh-CN" sz="2000" dirty="0" err="1">
                <a:latin typeface="Arial" panose="020B0604020202020204" pitchFamily="34" charset="0"/>
                <a:ea typeface="Arial"/>
                <a:cs typeface="Arial" panose="020B0604020202020204" pitchFamily="34" charset="0"/>
                <a:sym typeface="Arial"/>
              </a:rPr>
              <a:t>pagerank</a:t>
            </a:r>
            <a:endParaRPr lang="en-US" sz="2000" dirty="0">
              <a:latin typeface="Arial" panose="020B0604020202020204" pitchFamily="34" charset="0"/>
              <a:ea typeface="Arial"/>
              <a:cs typeface="Arial" panose="020B0604020202020204" pitchFamily="34" charset="0"/>
              <a:sym typeface="Arial"/>
            </a:endParaRPr>
          </a:p>
          <a:p>
            <a:r>
              <a:rPr lang="en-US" sz="2000" b="1" dirty="0" err="1">
                <a:latin typeface="Arial" panose="020B0604020202020204" pitchFamily="34" charset="0"/>
                <a:ea typeface="Arial"/>
                <a:cs typeface="Arial" panose="020B0604020202020204" pitchFamily="34" charset="0"/>
                <a:sym typeface="Arial"/>
              </a:rPr>
              <a:t>GradientDICE</a:t>
            </a:r>
            <a:r>
              <a:rPr lang="en-US" sz="2000" b="1" dirty="0">
                <a:latin typeface="Arial" panose="020B0604020202020204" pitchFamily="34" charset="0"/>
                <a:ea typeface="Arial"/>
                <a:cs typeface="Arial" panose="020B0604020202020204" pitchFamily="34" charset="0"/>
                <a:sym typeface="Arial"/>
              </a:rPr>
              <a:t>: </a:t>
            </a:r>
            <a:r>
              <a:rPr lang="en-US" sz="2000" dirty="0">
                <a:latin typeface="Arial" panose="020B0604020202020204" pitchFamily="34" charset="0"/>
                <a:ea typeface="Arial"/>
                <a:cs typeface="Arial" panose="020B0604020202020204" pitchFamily="34" charset="0"/>
                <a:sym typeface="Arial"/>
              </a:rPr>
              <a:t>improved </a:t>
            </a:r>
            <a:r>
              <a:rPr lang="en-US" sz="2000" dirty="0" err="1">
                <a:latin typeface="Arial" panose="020B0604020202020204" pitchFamily="34" charset="0"/>
                <a:ea typeface="Arial"/>
                <a:cs typeface="Arial" panose="020B0604020202020204" pitchFamily="34" charset="0"/>
                <a:sym typeface="Arial"/>
              </a:rPr>
              <a:t>GenDICE</a:t>
            </a:r>
            <a:endParaRPr lang="en-US" sz="2000" dirty="0">
              <a:latin typeface="Arial" panose="020B0604020202020204" pitchFamily="34" charset="0"/>
              <a:ea typeface="Arial"/>
              <a:cs typeface="Arial" panose="020B0604020202020204" pitchFamily="34" charset="0"/>
              <a:sym typeface="Arial"/>
            </a:endParaRPr>
          </a:p>
          <a:p>
            <a:r>
              <a:rPr lang="en-US" altLang="zh-CN" sz="2000" b="1" dirty="0">
                <a:latin typeface="Arial" panose="020B0604020202020204" pitchFamily="34" charset="0"/>
                <a:cs typeface="Arial" panose="020B0604020202020204" pitchFamily="34" charset="0"/>
              </a:rPr>
              <a:t>OPOLO: </a:t>
            </a:r>
            <a:r>
              <a:rPr lang="en-US" altLang="zh-CN" sz="2000" dirty="0">
                <a:latin typeface="Arial" panose="020B0604020202020204" pitchFamily="34" charset="0"/>
                <a:cs typeface="Arial" panose="020B0604020202020204" pitchFamily="34" charset="0"/>
              </a:rPr>
              <a:t>off-policy online IL from observations</a:t>
            </a:r>
          </a:p>
          <a:p>
            <a:r>
              <a:rPr lang="en-US" altLang="zh-CN" sz="2000" b="1" dirty="0" err="1">
                <a:latin typeface="Arial" panose="020B0604020202020204" pitchFamily="34" charset="0"/>
                <a:cs typeface="Arial" panose="020B0604020202020204" pitchFamily="34" charset="0"/>
              </a:rPr>
              <a:t>ReCOIL</a:t>
            </a:r>
            <a:r>
              <a:rPr lang="en-US" altLang="zh-CN" sz="2000" b="1"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unified framework of offline IL and RL; remove the need for non-expert to cover expert</a:t>
            </a:r>
          </a:p>
          <a:p>
            <a:r>
              <a:rPr lang="en-US" altLang="zh-CN" sz="2000" b="1" dirty="0">
                <a:latin typeface="Arial" panose="020B0604020202020204" pitchFamily="34" charset="0"/>
                <a:cs typeface="Arial" panose="020B0604020202020204" pitchFamily="34" charset="0"/>
              </a:rPr>
              <a:t>CFIL: </a:t>
            </a:r>
            <a:r>
              <a:rPr lang="en-US" altLang="zh-CN" sz="2000" dirty="0">
                <a:latin typeface="Arial" panose="020B0604020202020204" pitchFamily="34" charset="0"/>
                <a:cs typeface="Arial" panose="020B0604020202020204" pitchFamily="34" charset="0"/>
              </a:rPr>
              <a:t>explicitly model DICE’s distribution with normalizing flow</a:t>
            </a: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solidFill>
                <a:schemeClr val="accent6">
                  <a:lumMod val="50000"/>
                </a:schemeClr>
              </a:solidFill>
              <a:latin typeface="Arial" panose="020B0604020202020204" pitchFamily="34" charset="0"/>
              <a:ea typeface="Arial"/>
              <a:cs typeface="Arial" panose="020B0604020202020204" pitchFamily="34" charset="0"/>
              <a:sym typeface="Arial"/>
            </a:endParaRPr>
          </a:p>
          <a:p>
            <a:endParaRPr lang="en-US" sz="1050" dirty="0">
              <a:solidFill>
                <a:schemeClr val="accent6">
                  <a:lumMod val="50000"/>
                </a:schemeClr>
              </a:solidFill>
              <a:latin typeface="Arial" panose="020B0604020202020204" pitchFamily="34" charset="0"/>
              <a:ea typeface="Arial"/>
              <a:cs typeface="Arial" panose="020B0604020202020204" pitchFamily="34" charset="0"/>
              <a:sym typeface="Arial"/>
            </a:endParaRPr>
          </a:p>
          <a:p>
            <a:pPr lvl="1"/>
            <a:endParaRPr lang="en-US" sz="1000" dirty="0">
              <a:latin typeface="Arial" panose="020B0604020202020204" pitchFamily="34" charset="0"/>
              <a:ea typeface="Arial"/>
              <a:cs typeface="Arial" panose="020B0604020202020204" pitchFamily="34" charset="0"/>
              <a:sym typeface="Arial"/>
            </a:endParaRPr>
          </a:p>
          <a:p>
            <a:pPr lvl="1"/>
            <a:endParaRPr lang="en-US" sz="100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b="1" dirty="0">
              <a:solidFill>
                <a:srgbClr val="E84B36"/>
              </a:solidFill>
              <a:latin typeface="Arial" panose="020B0604020202020204" pitchFamily="34" charset="0"/>
              <a:ea typeface="Arial"/>
              <a:cs typeface="Arial" panose="020B0604020202020204" pitchFamily="34" charset="0"/>
              <a:sym typeface="Arial"/>
            </a:endParaRPr>
          </a:p>
          <a:p>
            <a:endParaRPr lang="en-US" sz="1050" b="1" dirty="0">
              <a:solidFill>
                <a:srgbClr val="E84B36"/>
              </a:solidFill>
              <a:latin typeface="Arial" panose="020B0604020202020204" pitchFamily="34" charset="0"/>
              <a:ea typeface="Arial"/>
              <a:cs typeface="Arial" panose="020B0604020202020204" pitchFamily="34" charset="0"/>
              <a:sym typeface="Arial"/>
            </a:endParaRPr>
          </a:p>
          <a:p>
            <a:pPr marL="0" indent="0">
              <a:buNone/>
            </a:pPr>
            <a:endParaRPr lang="en-US" sz="1050" b="1" dirty="0">
              <a:solidFill>
                <a:srgbClr val="E84B36"/>
              </a:solidFill>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cs typeface="Arial" panose="020B0604020202020204" pitchFamily="34" charset="0"/>
              <a:sym typeface="Arial"/>
            </a:endParaRPr>
          </a:p>
          <a:p>
            <a:pPr marL="0" lvl="0" indent="0" algn="l" rtl="0">
              <a:lnSpc>
                <a:spcPct val="100000"/>
              </a:lnSpc>
              <a:spcBef>
                <a:spcPts val="0"/>
              </a:spcBef>
              <a:spcAft>
                <a:spcPts val="0"/>
              </a:spcAft>
              <a:buSzPts val="2000"/>
              <a:buNone/>
            </a:pPr>
            <a:endParaRPr lang="en-US" sz="900" dirty="0">
              <a:solidFill>
                <a:schemeClr val="dk1"/>
              </a:solidFill>
              <a:latin typeface="Arial"/>
              <a:ea typeface="Arial"/>
              <a:cs typeface="Arial"/>
              <a:sym typeface="Arial"/>
            </a:endParaRPr>
          </a:p>
        </p:txBody>
      </p:sp>
      <p:sp>
        <p:nvSpPr>
          <p:cNvPr id="640" name="Google Shape;640;gfa0f5b21c0_0_160"/>
          <p:cNvSpPr/>
          <p:nvPr/>
        </p:nvSpPr>
        <p:spPr>
          <a:xfrm rot="10800000" flipH="1">
            <a:off x="0" y="6437100"/>
            <a:ext cx="12192000" cy="420900"/>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641" name="Google Shape;641;gfa0f5b21c0_0_160"/>
          <p:cNvSpPr txBox="1"/>
          <p:nvPr/>
        </p:nvSpPr>
        <p:spPr>
          <a:xfrm>
            <a:off x="376807" y="6524381"/>
            <a:ext cx="79914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Department of Computer Science</a:t>
            </a:r>
            <a:endParaRPr sz="900" b="0" i="0" u="none" strike="noStrike" cap="none">
              <a:solidFill>
                <a:schemeClr val="lt1"/>
              </a:solidFill>
              <a:latin typeface="Arial"/>
              <a:ea typeface="Arial"/>
              <a:cs typeface="Arial"/>
              <a:sym typeface="Arial"/>
            </a:endParaRPr>
          </a:p>
        </p:txBody>
      </p:sp>
      <p:sp>
        <p:nvSpPr>
          <p:cNvPr id="642" name="Google Shape;642;gfa0f5b21c0_0_160"/>
          <p:cNvSpPr txBox="1"/>
          <p:nvPr/>
        </p:nvSpPr>
        <p:spPr>
          <a:xfrm>
            <a:off x="9335597" y="6524381"/>
            <a:ext cx="24735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GRAINGER COLLEGE OF ENGINEERING</a:t>
            </a:r>
            <a:endParaRPr sz="900" b="0" i="0" u="none" strike="noStrike" cap="none">
              <a:solidFill>
                <a:schemeClr val="lt1"/>
              </a:solidFill>
              <a:latin typeface="Arial"/>
              <a:ea typeface="Arial"/>
              <a:cs typeface="Arial"/>
              <a:sym typeface="Arial"/>
            </a:endParaRPr>
          </a:p>
        </p:txBody>
      </p:sp>
      <p:sp>
        <p:nvSpPr>
          <p:cNvPr id="643" name="Google Shape;643;gfa0f5b21c0_0_160"/>
          <p:cNvSpPr/>
          <p:nvPr/>
        </p:nvSpPr>
        <p:spPr>
          <a:xfrm rot="10800000" flipH="1">
            <a:off x="0" y="20"/>
            <a:ext cx="12192000" cy="86820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644" name="Google Shape;644;gfa0f5b21c0_0_160" descr="A close up of a logo&#10;&#10;Description automatically generated"/>
          <p:cNvPicPr preferRelativeResize="0"/>
          <p:nvPr/>
        </p:nvPicPr>
        <p:blipFill rotWithShape="1">
          <a:blip r:embed="rId3">
            <a:alphaModFix/>
          </a:blip>
          <a:srcRect/>
          <a:stretch/>
        </p:blipFill>
        <p:spPr>
          <a:xfrm>
            <a:off x="11554210" y="228014"/>
            <a:ext cx="277906" cy="401420"/>
          </a:xfrm>
          <a:prstGeom prst="rect">
            <a:avLst/>
          </a:prstGeom>
          <a:noFill/>
          <a:ln>
            <a:noFill/>
          </a:ln>
        </p:spPr>
      </p:pic>
      <p:sp>
        <p:nvSpPr>
          <p:cNvPr id="645" name="Google Shape;645;gfa0f5b21c0_0_160"/>
          <p:cNvSpPr txBox="1"/>
          <p:nvPr/>
        </p:nvSpPr>
        <p:spPr>
          <a:xfrm>
            <a:off x="376807" y="171094"/>
            <a:ext cx="1091010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altLang="zh-CN" sz="3200" dirty="0">
                <a:solidFill>
                  <a:schemeClr val="lt1"/>
                </a:solidFill>
                <a:latin typeface="Arial" panose="020B0604020202020204" pitchFamily="34" charset="0"/>
                <a:ea typeface="Arial"/>
                <a:cs typeface="Arial" panose="020B0604020202020204" pitchFamily="34" charset="0"/>
                <a:sym typeface="Arial"/>
              </a:rPr>
              <a:t>Other </a:t>
            </a:r>
            <a:r>
              <a:rPr lang="en-US" altLang="zh-CN" sz="3200" b="0" i="0" u="none" strike="noStrike" cap="none" dirty="0">
                <a:solidFill>
                  <a:schemeClr val="lt1"/>
                </a:solidFill>
                <a:latin typeface="Arial" panose="020B0604020202020204" pitchFamily="34" charset="0"/>
                <a:ea typeface="Arial"/>
                <a:cs typeface="Arial" panose="020B0604020202020204" pitchFamily="34" charset="0"/>
                <a:sym typeface="Arial"/>
              </a:rPr>
              <a:t>DICE works</a:t>
            </a:r>
          </a:p>
        </p:txBody>
      </p:sp>
      <p:sp>
        <p:nvSpPr>
          <p:cNvPr id="2" name="灯片编号占位符 1">
            <a:extLst>
              <a:ext uri="{FF2B5EF4-FFF2-40B4-BE49-F238E27FC236}">
                <a16:creationId xmlns:a16="http://schemas.microsoft.com/office/drawing/2014/main" id="{6AACC437-988B-5252-1357-E5CA871CED2E}"/>
              </a:ext>
            </a:extLst>
          </p:cNvPr>
          <p:cNvSpPr>
            <a:spLocks noGrp="1"/>
          </p:cNvSpPr>
          <p:nvPr>
            <p:ph type="sldNum" sz="quarter" idx="12"/>
          </p:nvPr>
        </p:nvSpPr>
        <p:spPr/>
        <p:txBody>
          <a:bodyPr/>
          <a:lstStyle/>
          <a:p>
            <a:fld id="{B59DCA96-FD56-4E12-9EA9-51269A4F707E}" type="slidenum">
              <a:rPr lang="zh-CN" altLang="en-US" smtClean="0">
                <a:solidFill>
                  <a:schemeClr val="tx1"/>
                </a:solidFill>
              </a:rPr>
              <a:t>20</a:t>
            </a:fld>
            <a:endParaRPr lang="zh-CN" altLang="en-US">
              <a:solidFill>
                <a:schemeClr val="tx1"/>
              </a:solidFill>
            </a:endParaRPr>
          </a:p>
        </p:txBody>
      </p:sp>
    </p:spTree>
    <p:extLst>
      <p:ext uri="{BB962C8B-B14F-4D97-AF65-F5344CB8AC3E}">
        <p14:creationId xmlns:p14="http://schemas.microsoft.com/office/powerpoint/2010/main" val="398553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3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3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3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gfa0f5b21c0_0_160"/>
          <p:cNvSpPr txBox="1">
            <a:spLocks noGrp="1"/>
          </p:cNvSpPr>
          <p:nvPr>
            <p:ph type="body" idx="1"/>
          </p:nvPr>
        </p:nvSpPr>
        <p:spPr>
          <a:xfrm>
            <a:off x="376809" y="1334279"/>
            <a:ext cx="11177400" cy="4821000"/>
          </a:xfrm>
          <a:prstGeom prst="rect">
            <a:avLst/>
          </a:prstGeom>
          <a:noFill/>
          <a:ln>
            <a:noFill/>
          </a:ln>
        </p:spPr>
        <p:txBody>
          <a:bodyPr spcFirstLastPara="1" wrap="square" lIns="91425" tIns="45700" rIns="91425" bIns="45700" anchor="t" anchorCtr="0">
            <a:noAutofit/>
          </a:bodyPr>
          <a:lstStyle/>
          <a:p>
            <a:r>
              <a:rPr lang="en-US" altLang="zh-CN" sz="2400" dirty="0">
                <a:latin typeface="Arial" panose="020B0604020202020204" pitchFamily="34" charset="0"/>
                <a:cs typeface="Arial" panose="020B0604020202020204" pitchFamily="34" charset="0"/>
                <a:sym typeface="Arial"/>
              </a:rPr>
              <a:t>Occupancy is the dual of value function in RL</a:t>
            </a:r>
          </a:p>
          <a:p>
            <a:r>
              <a:rPr lang="en-US" altLang="zh-CN" sz="2400" dirty="0">
                <a:latin typeface="Arial" panose="020B0604020202020204" pitchFamily="34" charset="0"/>
                <a:cs typeface="Arial" panose="020B0604020202020204" pitchFamily="34" charset="0"/>
                <a:sym typeface="Arial"/>
              </a:rPr>
              <a:t>You can interpret inverse RL as an occupancy matching problem</a:t>
            </a:r>
          </a:p>
          <a:p>
            <a:r>
              <a:rPr lang="en-US" altLang="zh-CN" sz="2400" dirty="0">
                <a:latin typeface="Arial" panose="020B0604020202020204" pitchFamily="34" charset="0"/>
                <a:cs typeface="Arial" panose="020B0604020202020204" pitchFamily="34" charset="0"/>
                <a:sym typeface="Arial"/>
              </a:rPr>
              <a:t>You can write an occupancy matching objective with Bellman flow constraints, use Lagrange dual, and turn it into a single-level unconstrained optimization</a:t>
            </a:r>
          </a:p>
          <a:p>
            <a:pPr lvl="1"/>
            <a:r>
              <a:rPr lang="en-US" altLang="zh-CN" sz="2000" dirty="0">
                <a:latin typeface="Arial" panose="020B0604020202020204" pitchFamily="34" charset="0"/>
                <a:cs typeface="Arial" panose="020B0604020202020204" pitchFamily="34" charset="0"/>
                <a:sym typeface="Arial"/>
              </a:rPr>
              <a:t>Off-policy RL / IL / IL from observation / evaluation</a:t>
            </a:r>
          </a:p>
          <a:p>
            <a:r>
              <a:rPr lang="en-US" altLang="zh-CN" sz="2400" dirty="0">
                <a:latin typeface="Arial" panose="020B0604020202020204" pitchFamily="34" charset="0"/>
                <a:cs typeface="Arial" panose="020B0604020202020204" pitchFamily="34" charset="0"/>
                <a:sym typeface="Arial"/>
              </a:rPr>
              <a:t>People are trying to unify offline RL, IL and IL from observations</a:t>
            </a:r>
          </a:p>
          <a:p>
            <a:pPr lvl="1"/>
            <a:r>
              <a:rPr lang="en-US" altLang="zh-CN" sz="2000" dirty="0">
                <a:latin typeface="Arial" panose="020B0604020202020204" pitchFamily="34" charset="0"/>
                <a:cs typeface="Arial" panose="020B0604020202020204" pitchFamily="34" charset="0"/>
              </a:rPr>
              <a:t>A. Li et al. MAHALO: Unifying Offline Reinforcement Learning and Imitation Learning from Observations. In ICML, 2023.</a:t>
            </a:r>
            <a:endParaRPr lang="zh-CN" altLang="en-US" sz="2000" dirty="0">
              <a:latin typeface="Arial" panose="020B0604020202020204" pitchFamily="34" charset="0"/>
              <a:cs typeface="Arial" panose="020B0604020202020204" pitchFamily="34" charset="0"/>
            </a:endParaRPr>
          </a:p>
          <a:p>
            <a:pPr lvl="1"/>
            <a:r>
              <a:rPr lang="en-US" altLang="zh-CN" sz="2000" dirty="0">
                <a:latin typeface="Arial" panose="020B0604020202020204" pitchFamily="34" charset="0"/>
                <a:cs typeface="Arial" panose="020B0604020202020204" pitchFamily="34" charset="0"/>
                <a:sym typeface="Arial"/>
              </a:rPr>
              <a:t>H. </a:t>
            </a:r>
            <a:r>
              <a:rPr lang="en-US" altLang="zh-CN" sz="2000" dirty="0" err="1">
                <a:latin typeface="Arial" panose="020B0604020202020204" pitchFamily="34" charset="0"/>
                <a:cs typeface="Arial" panose="020B0604020202020204" pitchFamily="34" charset="0"/>
                <a:sym typeface="Arial"/>
              </a:rPr>
              <a:t>Sikchi</a:t>
            </a:r>
            <a:r>
              <a:rPr lang="en-US" altLang="zh-CN" sz="2000" dirty="0">
                <a:latin typeface="Arial" panose="020B0604020202020204" pitchFamily="34" charset="0"/>
                <a:cs typeface="Arial" panose="020B0604020202020204" pitchFamily="34" charset="0"/>
                <a:sym typeface="Arial"/>
              </a:rPr>
              <a:t> et al. </a:t>
            </a:r>
            <a:r>
              <a:rPr lang="en-US" altLang="zh-CN" sz="2000" dirty="0">
                <a:latin typeface="Arial" panose="020B0604020202020204" pitchFamily="34" charset="0"/>
                <a:cs typeface="Arial" panose="020B0604020202020204" pitchFamily="34" charset="0"/>
              </a:rPr>
              <a:t>Imitation from Arbitrary Experience: A Dual Unification of Reinforcement and Imitation Learning Methods. In </a:t>
            </a:r>
            <a:r>
              <a:rPr lang="en-US" altLang="zh-CN" sz="2000" dirty="0" err="1">
                <a:latin typeface="Arial" panose="020B0604020202020204" pitchFamily="34" charset="0"/>
                <a:cs typeface="Arial" panose="020B0604020202020204" pitchFamily="34" charset="0"/>
              </a:rPr>
              <a:t>ArXiv</a:t>
            </a:r>
            <a:r>
              <a:rPr lang="en-US" altLang="zh-CN" sz="2000" dirty="0">
                <a:latin typeface="Arial" panose="020B0604020202020204" pitchFamily="34" charset="0"/>
                <a:cs typeface="Arial" panose="020B0604020202020204" pitchFamily="34" charset="0"/>
              </a:rPr>
              <a:t>, 2023.</a:t>
            </a:r>
          </a:p>
          <a:p>
            <a:pPr lvl="1"/>
            <a:endParaRPr lang="en-US" altLang="zh-CN" sz="2000" dirty="0">
              <a:latin typeface="Arial" panose="020B0604020202020204" pitchFamily="34" charset="0"/>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solidFill>
                <a:schemeClr val="accent6">
                  <a:lumMod val="50000"/>
                </a:schemeClr>
              </a:solidFill>
              <a:latin typeface="Arial" panose="020B0604020202020204" pitchFamily="34" charset="0"/>
              <a:ea typeface="Arial"/>
              <a:cs typeface="Arial" panose="020B0604020202020204" pitchFamily="34" charset="0"/>
              <a:sym typeface="Arial"/>
            </a:endParaRPr>
          </a:p>
          <a:p>
            <a:endParaRPr lang="en-US" sz="1050" dirty="0">
              <a:solidFill>
                <a:schemeClr val="accent6">
                  <a:lumMod val="50000"/>
                </a:schemeClr>
              </a:solidFill>
              <a:latin typeface="Arial" panose="020B0604020202020204" pitchFamily="34" charset="0"/>
              <a:ea typeface="Arial"/>
              <a:cs typeface="Arial" panose="020B0604020202020204" pitchFamily="34" charset="0"/>
              <a:sym typeface="Arial"/>
            </a:endParaRPr>
          </a:p>
          <a:p>
            <a:pPr lvl="1"/>
            <a:endParaRPr lang="en-US" sz="1000" dirty="0">
              <a:latin typeface="Arial" panose="020B0604020202020204" pitchFamily="34" charset="0"/>
              <a:ea typeface="Arial"/>
              <a:cs typeface="Arial" panose="020B0604020202020204" pitchFamily="34" charset="0"/>
              <a:sym typeface="Arial"/>
            </a:endParaRPr>
          </a:p>
          <a:p>
            <a:pPr lvl="1"/>
            <a:endParaRPr lang="en-US" sz="100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b="1" dirty="0">
              <a:solidFill>
                <a:srgbClr val="E84B36"/>
              </a:solidFill>
              <a:latin typeface="Arial" panose="020B0604020202020204" pitchFamily="34" charset="0"/>
              <a:ea typeface="Arial"/>
              <a:cs typeface="Arial" panose="020B0604020202020204" pitchFamily="34" charset="0"/>
              <a:sym typeface="Arial"/>
            </a:endParaRPr>
          </a:p>
          <a:p>
            <a:endParaRPr lang="en-US" sz="1050" b="1" dirty="0">
              <a:solidFill>
                <a:srgbClr val="E84B36"/>
              </a:solidFill>
              <a:latin typeface="Arial" panose="020B0604020202020204" pitchFamily="34" charset="0"/>
              <a:ea typeface="Arial"/>
              <a:cs typeface="Arial" panose="020B0604020202020204" pitchFamily="34" charset="0"/>
              <a:sym typeface="Arial"/>
            </a:endParaRPr>
          </a:p>
          <a:p>
            <a:pPr marL="0" indent="0">
              <a:buNone/>
            </a:pPr>
            <a:endParaRPr lang="en-US" sz="1050" b="1" dirty="0">
              <a:solidFill>
                <a:srgbClr val="E84B36"/>
              </a:solidFill>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cs typeface="Arial" panose="020B0604020202020204" pitchFamily="34" charset="0"/>
              <a:sym typeface="Arial"/>
            </a:endParaRPr>
          </a:p>
          <a:p>
            <a:pPr marL="0" lvl="0" indent="0" algn="l" rtl="0">
              <a:lnSpc>
                <a:spcPct val="100000"/>
              </a:lnSpc>
              <a:spcBef>
                <a:spcPts val="0"/>
              </a:spcBef>
              <a:spcAft>
                <a:spcPts val="0"/>
              </a:spcAft>
              <a:buSzPts val="2000"/>
              <a:buNone/>
            </a:pPr>
            <a:endParaRPr lang="en-US" sz="900" dirty="0">
              <a:solidFill>
                <a:schemeClr val="dk1"/>
              </a:solidFill>
              <a:latin typeface="Arial"/>
              <a:ea typeface="Arial"/>
              <a:cs typeface="Arial"/>
              <a:sym typeface="Arial"/>
            </a:endParaRPr>
          </a:p>
        </p:txBody>
      </p:sp>
      <p:sp>
        <p:nvSpPr>
          <p:cNvPr id="640" name="Google Shape;640;gfa0f5b21c0_0_160"/>
          <p:cNvSpPr/>
          <p:nvPr/>
        </p:nvSpPr>
        <p:spPr>
          <a:xfrm rot="10800000" flipH="1">
            <a:off x="0" y="6437100"/>
            <a:ext cx="12192000" cy="420900"/>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641" name="Google Shape;641;gfa0f5b21c0_0_160"/>
          <p:cNvSpPr txBox="1"/>
          <p:nvPr/>
        </p:nvSpPr>
        <p:spPr>
          <a:xfrm>
            <a:off x="376807" y="6524381"/>
            <a:ext cx="79914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Department of Computer Science</a:t>
            </a:r>
            <a:endParaRPr sz="900" b="0" i="0" u="none" strike="noStrike" cap="none">
              <a:solidFill>
                <a:schemeClr val="lt1"/>
              </a:solidFill>
              <a:latin typeface="Arial"/>
              <a:ea typeface="Arial"/>
              <a:cs typeface="Arial"/>
              <a:sym typeface="Arial"/>
            </a:endParaRPr>
          </a:p>
        </p:txBody>
      </p:sp>
      <p:sp>
        <p:nvSpPr>
          <p:cNvPr id="642" name="Google Shape;642;gfa0f5b21c0_0_160"/>
          <p:cNvSpPr txBox="1"/>
          <p:nvPr/>
        </p:nvSpPr>
        <p:spPr>
          <a:xfrm>
            <a:off x="9335597" y="6524381"/>
            <a:ext cx="24735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GRAINGER COLLEGE OF ENGINEERING</a:t>
            </a:r>
            <a:endParaRPr sz="900" b="0" i="0" u="none" strike="noStrike" cap="none">
              <a:solidFill>
                <a:schemeClr val="lt1"/>
              </a:solidFill>
              <a:latin typeface="Arial"/>
              <a:ea typeface="Arial"/>
              <a:cs typeface="Arial"/>
              <a:sym typeface="Arial"/>
            </a:endParaRPr>
          </a:p>
        </p:txBody>
      </p:sp>
      <p:sp>
        <p:nvSpPr>
          <p:cNvPr id="643" name="Google Shape;643;gfa0f5b21c0_0_160"/>
          <p:cNvSpPr/>
          <p:nvPr/>
        </p:nvSpPr>
        <p:spPr>
          <a:xfrm rot="10800000" flipH="1">
            <a:off x="0" y="20"/>
            <a:ext cx="12192000" cy="86820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644" name="Google Shape;644;gfa0f5b21c0_0_160" descr="A close up of a logo&#10;&#10;Description automatically generated"/>
          <p:cNvPicPr preferRelativeResize="0"/>
          <p:nvPr/>
        </p:nvPicPr>
        <p:blipFill rotWithShape="1">
          <a:blip r:embed="rId3">
            <a:alphaModFix/>
          </a:blip>
          <a:srcRect/>
          <a:stretch/>
        </p:blipFill>
        <p:spPr>
          <a:xfrm>
            <a:off x="11554210" y="228014"/>
            <a:ext cx="277906" cy="401420"/>
          </a:xfrm>
          <a:prstGeom prst="rect">
            <a:avLst/>
          </a:prstGeom>
          <a:noFill/>
          <a:ln>
            <a:noFill/>
          </a:ln>
        </p:spPr>
      </p:pic>
      <p:sp>
        <p:nvSpPr>
          <p:cNvPr id="645" name="Google Shape;645;gfa0f5b21c0_0_160"/>
          <p:cNvSpPr txBox="1"/>
          <p:nvPr/>
        </p:nvSpPr>
        <p:spPr>
          <a:xfrm>
            <a:off x="376807" y="171094"/>
            <a:ext cx="1091010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altLang="zh-CN" sz="3200" dirty="0">
                <a:solidFill>
                  <a:schemeClr val="lt1"/>
                </a:solidFill>
                <a:latin typeface="Arial" panose="020B0604020202020204" pitchFamily="34" charset="0"/>
                <a:ea typeface="Arial"/>
                <a:cs typeface="Arial" panose="020B0604020202020204" pitchFamily="34" charset="0"/>
                <a:sym typeface="Arial"/>
              </a:rPr>
              <a:t>Takeaways</a:t>
            </a:r>
            <a:endParaRPr lang="en-US" altLang="zh-CN" sz="3200" b="0" i="0" u="none" strike="noStrike" cap="none" dirty="0">
              <a:solidFill>
                <a:schemeClr val="lt1"/>
              </a:solidFill>
              <a:latin typeface="Arial" panose="020B0604020202020204" pitchFamily="34" charset="0"/>
              <a:ea typeface="Arial"/>
              <a:cs typeface="Arial" panose="020B0604020202020204" pitchFamily="34" charset="0"/>
              <a:sym typeface="Arial"/>
            </a:endParaRPr>
          </a:p>
        </p:txBody>
      </p:sp>
      <p:sp>
        <p:nvSpPr>
          <p:cNvPr id="2" name="灯片编号占位符 1">
            <a:extLst>
              <a:ext uri="{FF2B5EF4-FFF2-40B4-BE49-F238E27FC236}">
                <a16:creationId xmlns:a16="http://schemas.microsoft.com/office/drawing/2014/main" id="{6AACC437-988B-5252-1357-E5CA871CED2E}"/>
              </a:ext>
            </a:extLst>
          </p:cNvPr>
          <p:cNvSpPr>
            <a:spLocks noGrp="1"/>
          </p:cNvSpPr>
          <p:nvPr>
            <p:ph type="sldNum" sz="quarter" idx="12"/>
          </p:nvPr>
        </p:nvSpPr>
        <p:spPr/>
        <p:txBody>
          <a:bodyPr/>
          <a:lstStyle/>
          <a:p>
            <a:fld id="{B59DCA96-FD56-4E12-9EA9-51269A4F707E}" type="slidenum">
              <a:rPr lang="zh-CN" altLang="en-US" smtClean="0">
                <a:solidFill>
                  <a:schemeClr val="tx1"/>
                </a:solidFill>
              </a:rPr>
              <a:t>21</a:t>
            </a:fld>
            <a:endParaRPr lang="zh-CN" altLang="en-US">
              <a:solidFill>
                <a:schemeClr val="tx1"/>
              </a:solidFill>
            </a:endParaRPr>
          </a:p>
        </p:txBody>
      </p:sp>
    </p:spTree>
    <p:extLst>
      <p:ext uri="{BB962C8B-B14F-4D97-AF65-F5344CB8AC3E}">
        <p14:creationId xmlns:p14="http://schemas.microsoft.com/office/powerpoint/2010/main" val="1593920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39">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9">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gfa0f5b21c0_0_160"/>
          <p:cNvSpPr txBox="1">
            <a:spLocks noGrp="1"/>
          </p:cNvSpPr>
          <p:nvPr>
            <p:ph type="body" idx="1"/>
          </p:nvPr>
        </p:nvSpPr>
        <p:spPr>
          <a:xfrm>
            <a:off x="376809" y="1334279"/>
            <a:ext cx="11177400" cy="4821000"/>
          </a:xfrm>
          <a:prstGeom prst="rect">
            <a:avLst/>
          </a:prstGeom>
          <a:noFill/>
          <a:ln>
            <a:noFill/>
          </a:ln>
        </p:spPr>
        <p:txBody>
          <a:bodyPr spcFirstLastPara="1" wrap="square" lIns="91425" tIns="45700" rIns="91425" bIns="45700" anchor="t" anchorCtr="0">
            <a:noAutofit/>
          </a:bodyPr>
          <a:lstStyle/>
          <a:p>
            <a:r>
              <a:rPr lang="en-US" altLang="zh-CN" sz="2400" b="1" dirty="0">
                <a:latin typeface="Arial" panose="020B0604020202020204" pitchFamily="34" charset="0"/>
                <a:cs typeface="Arial" panose="020B0604020202020204" pitchFamily="34" charset="0"/>
                <a:sym typeface="Arial"/>
              </a:rPr>
              <a:t>By using advanced math tricks, you can solve the problem with less relaxed constraints, which leads to a more numerically stable formulation.</a:t>
            </a:r>
          </a:p>
          <a:p>
            <a:endParaRPr lang="en-US" sz="1050" dirty="0">
              <a:latin typeface="Arial" panose="020B0604020202020204" pitchFamily="34" charset="0"/>
              <a:ea typeface="Arial"/>
              <a:cs typeface="Arial" panose="020B0604020202020204" pitchFamily="34" charset="0"/>
              <a:sym typeface="Arial"/>
            </a:endParaRPr>
          </a:p>
          <a:p>
            <a:endParaRPr lang="en-US" sz="1050" dirty="0">
              <a:solidFill>
                <a:schemeClr val="accent6">
                  <a:lumMod val="50000"/>
                </a:schemeClr>
              </a:solidFill>
              <a:latin typeface="Arial" panose="020B0604020202020204" pitchFamily="34" charset="0"/>
              <a:ea typeface="Arial"/>
              <a:cs typeface="Arial" panose="020B0604020202020204" pitchFamily="34" charset="0"/>
              <a:sym typeface="Arial"/>
            </a:endParaRPr>
          </a:p>
          <a:p>
            <a:endParaRPr lang="en-US" sz="1050" dirty="0">
              <a:solidFill>
                <a:schemeClr val="accent6">
                  <a:lumMod val="50000"/>
                </a:schemeClr>
              </a:solidFill>
              <a:latin typeface="Arial" panose="020B0604020202020204" pitchFamily="34" charset="0"/>
              <a:ea typeface="Arial"/>
              <a:cs typeface="Arial" panose="020B0604020202020204" pitchFamily="34" charset="0"/>
              <a:sym typeface="Arial"/>
            </a:endParaRPr>
          </a:p>
          <a:p>
            <a:pPr lvl="1"/>
            <a:endParaRPr lang="en-US" sz="1000" dirty="0">
              <a:latin typeface="Arial" panose="020B0604020202020204" pitchFamily="34" charset="0"/>
              <a:ea typeface="Arial"/>
              <a:cs typeface="Arial" panose="020B0604020202020204" pitchFamily="34" charset="0"/>
              <a:sym typeface="Arial"/>
            </a:endParaRPr>
          </a:p>
          <a:p>
            <a:pPr lvl="1"/>
            <a:endParaRPr lang="en-US" sz="100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b="1" dirty="0">
              <a:solidFill>
                <a:srgbClr val="E84B36"/>
              </a:solidFill>
              <a:latin typeface="Arial" panose="020B0604020202020204" pitchFamily="34" charset="0"/>
              <a:ea typeface="Arial"/>
              <a:cs typeface="Arial" panose="020B0604020202020204" pitchFamily="34" charset="0"/>
              <a:sym typeface="Arial"/>
            </a:endParaRPr>
          </a:p>
          <a:p>
            <a:endParaRPr lang="en-US" sz="1050" b="1" dirty="0">
              <a:solidFill>
                <a:srgbClr val="E84B36"/>
              </a:solidFill>
              <a:latin typeface="Arial" panose="020B0604020202020204" pitchFamily="34" charset="0"/>
              <a:ea typeface="Arial"/>
              <a:cs typeface="Arial" panose="020B0604020202020204" pitchFamily="34" charset="0"/>
              <a:sym typeface="Arial"/>
            </a:endParaRPr>
          </a:p>
          <a:p>
            <a:pPr marL="0" indent="0">
              <a:buNone/>
            </a:pPr>
            <a:endParaRPr lang="en-US" sz="1050" b="1" dirty="0">
              <a:solidFill>
                <a:srgbClr val="E84B36"/>
              </a:solidFill>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cs typeface="Arial" panose="020B0604020202020204" pitchFamily="34" charset="0"/>
              <a:sym typeface="Arial"/>
            </a:endParaRPr>
          </a:p>
          <a:p>
            <a:pPr marL="0" lvl="0" indent="0" algn="l" rtl="0">
              <a:lnSpc>
                <a:spcPct val="100000"/>
              </a:lnSpc>
              <a:spcBef>
                <a:spcPts val="0"/>
              </a:spcBef>
              <a:spcAft>
                <a:spcPts val="0"/>
              </a:spcAft>
              <a:buSzPts val="2000"/>
              <a:buNone/>
            </a:pPr>
            <a:endParaRPr lang="en-US" sz="900" dirty="0">
              <a:solidFill>
                <a:schemeClr val="dk1"/>
              </a:solidFill>
              <a:latin typeface="Arial"/>
              <a:ea typeface="Arial"/>
              <a:cs typeface="Arial"/>
              <a:sym typeface="Arial"/>
            </a:endParaRPr>
          </a:p>
        </p:txBody>
      </p:sp>
      <p:sp>
        <p:nvSpPr>
          <p:cNvPr id="640" name="Google Shape;640;gfa0f5b21c0_0_160"/>
          <p:cNvSpPr/>
          <p:nvPr/>
        </p:nvSpPr>
        <p:spPr>
          <a:xfrm rot="10800000" flipH="1">
            <a:off x="0" y="6437100"/>
            <a:ext cx="12192000" cy="420900"/>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641" name="Google Shape;641;gfa0f5b21c0_0_160"/>
          <p:cNvSpPr txBox="1"/>
          <p:nvPr/>
        </p:nvSpPr>
        <p:spPr>
          <a:xfrm>
            <a:off x="376807" y="6524381"/>
            <a:ext cx="79914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Department of Computer Science</a:t>
            </a:r>
            <a:endParaRPr sz="900" b="0" i="0" u="none" strike="noStrike" cap="none">
              <a:solidFill>
                <a:schemeClr val="lt1"/>
              </a:solidFill>
              <a:latin typeface="Arial"/>
              <a:ea typeface="Arial"/>
              <a:cs typeface="Arial"/>
              <a:sym typeface="Arial"/>
            </a:endParaRPr>
          </a:p>
        </p:txBody>
      </p:sp>
      <p:sp>
        <p:nvSpPr>
          <p:cNvPr id="642" name="Google Shape;642;gfa0f5b21c0_0_160"/>
          <p:cNvSpPr txBox="1"/>
          <p:nvPr/>
        </p:nvSpPr>
        <p:spPr>
          <a:xfrm>
            <a:off x="9335597" y="6524381"/>
            <a:ext cx="24735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GRAINGER COLLEGE OF ENGINEERING</a:t>
            </a:r>
            <a:endParaRPr sz="900" b="0" i="0" u="none" strike="noStrike" cap="none">
              <a:solidFill>
                <a:schemeClr val="lt1"/>
              </a:solidFill>
              <a:latin typeface="Arial"/>
              <a:ea typeface="Arial"/>
              <a:cs typeface="Arial"/>
              <a:sym typeface="Arial"/>
            </a:endParaRPr>
          </a:p>
        </p:txBody>
      </p:sp>
      <p:sp>
        <p:nvSpPr>
          <p:cNvPr id="643" name="Google Shape;643;gfa0f5b21c0_0_160"/>
          <p:cNvSpPr/>
          <p:nvPr/>
        </p:nvSpPr>
        <p:spPr>
          <a:xfrm rot="10800000" flipH="1">
            <a:off x="0" y="20"/>
            <a:ext cx="12192000" cy="86820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644" name="Google Shape;644;gfa0f5b21c0_0_160" descr="A close up of a logo&#10;&#10;Description automatically generated"/>
          <p:cNvPicPr preferRelativeResize="0"/>
          <p:nvPr/>
        </p:nvPicPr>
        <p:blipFill rotWithShape="1">
          <a:blip r:embed="rId3">
            <a:alphaModFix/>
          </a:blip>
          <a:srcRect/>
          <a:stretch/>
        </p:blipFill>
        <p:spPr>
          <a:xfrm>
            <a:off x="11554210" y="228014"/>
            <a:ext cx="277906" cy="401420"/>
          </a:xfrm>
          <a:prstGeom prst="rect">
            <a:avLst/>
          </a:prstGeom>
          <a:noFill/>
          <a:ln>
            <a:noFill/>
          </a:ln>
        </p:spPr>
      </p:pic>
      <p:sp>
        <p:nvSpPr>
          <p:cNvPr id="645" name="Google Shape;645;gfa0f5b21c0_0_160"/>
          <p:cNvSpPr txBox="1"/>
          <p:nvPr/>
        </p:nvSpPr>
        <p:spPr>
          <a:xfrm>
            <a:off x="376807" y="171094"/>
            <a:ext cx="1091010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altLang="zh-CN" sz="3200" dirty="0">
                <a:solidFill>
                  <a:schemeClr val="lt1"/>
                </a:solidFill>
                <a:latin typeface="Arial" panose="020B0604020202020204" pitchFamily="34" charset="0"/>
                <a:ea typeface="Arial"/>
                <a:cs typeface="Arial" panose="020B0604020202020204" pitchFamily="34" charset="0"/>
                <a:sym typeface="Arial"/>
              </a:rPr>
              <a:t>Appendix: How Does </a:t>
            </a:r>
            <a:r>
              <a:rPr lang="en-US" altLang="zh-CN" sz="3200" dirty="0" err="1">
                <a:solidFill>
                  <a:schemeClr val="lt1"/>
                </a:solidFill>
                <a:latin typeface="Arial" panose="020B0604020202020204" pitchFamily="34" charset="0"/>
                <a:ea typeface="Arial"/>
                <a:cs typeface="Arial" panose="020B0604020202020204" pitchFamily="34" charset="0"/>
                <a:sym typeface="Arial"/>
              </a:rPr>
              <a:t>Fenchel</a:t>
            </a:r>
            <a:r>
              <a:rPr lang="en-US" altLang="zh-CN" sz="3200" dirty="0">
                <a:solidFill>
                  <a:schemeClr val="lt1"/>
                </a:solidFill>
                <a:latin typeface="Arial" panose="020B0604020202020204" pitchFamily="34" charset="0"/>
                <a:ea typeface="Arial"/>
                <a:cs typeface="Arial" panose="020B0604020202020204" pitchFamily="34" charset="0"/>
                <a:sym typeface="Arial"/>
              </a:rPr>
              <a:t> Conjugate Work in DICE?</a:t>
            </a:r>
            <a:endParaRPr lang="en-US" altLang="zh-CN" sz="3200" b="0" i="0" u="none" strike="noStrike" cap="none" dirty="0">
              <a:solidFill>
                <a:schemeClr val="lt1"/>
              </a:solidFill>
              <a:latin typeface="Arial" panose="020B0604020202020204" pitchFamily="34" charset="0"/>
              <a:ea typeface="Arial"/>
              <a:cs typeface="Arial" panose="020B0604020202020204" pitchFamily="34" charset="0"/>
              <a:sym typeface="Arial"/>
            </a:endParaRPr>
          </a:p>
        </p:txBody>
      </p:sp>
      <p:sp>
        <p:nvSpPr>
          <p:cNvPr id="2" name="灯片编号占位符 1">
            <a:extLst>
              <a:ext uri="{FF2B5EF4-FFF2-40B4-BE49-F238E27FC236}">
                <a16:creationId xmlns:a16="http://schemas.microsoft.com/office/drawing/2014/main" id="{6AACC437-988B-5252-1357-E5CA871CED2E}"/>
              </a:ext>
            </a:extLst>
          </p:cNvPr>
          <p:cNvSpPr>
            <a:spLocks noGrp="1"/>
          </p:cNvSpPr>
          <p:nvPr>
            <p:ph type="sldNum" sz="quarter" idx="12"/>
          </p:nvPr>
        </p:nvSpPr>
        <p:spPr/>
        <p:txBody>
          <a:bodyPr/>
          <a:lstStyle/>
          <a:p>
            <a:fld id="{B59DCA96-FD56-4E12-9EA9-51269A4F707E}" type="slidenum">
              <a:rPr lang="zh-CN" altLang="en-US" smtClean="0">
                <a:solidFill>
                  <a:schemeClr val="tx1"/>
                </a:solidFill>
              </a:rPr>
              <a:t>22</a:t>
            </a:fld>
            <a:endParaRPr lang="zh-CN" altLang="en-US">
              <a:solidFill>
                <a:schemeClr val="tx1"/>
              </a:solidFill>
            </a:endParaRPr>
          </a:p>
        </p:txBody>
      </p:sp>
    </p:spTree>
    <p:extLst>
      <p:ext uri="{BB962C8B-B14F-4D97-AF65-F5344CB8AC3E}">
        <p14:creationId xmlns:p14="http://schemas.microsoft.com/office/powerpoint/2010/main" val="719152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39" name="Google Shape;639;gfa0f5b21c0_0_160"/>
              <p:cNvSpPr txBox="1">
                <a:spLocks noGrp="1"/>
              </p:cNvSpPr>
              <p:nvPr>
                <p:ph type="body" idx="1"/>
              </p:nvPr>
            </p:nvSpPr>
            <p:spPr>
              <a:xfrm>
                <a:off x="376809" y="1334279"/>
                <a:ext cx="11177400" cy="4821000"/>
              </a:xfrm>
              <a:prstGeom prst="rect">
                <a:avLst/>
              </a:prstGeom>
              <a:noFill/>
              <a:ln>
                <a:noFill/>
              </a:ln>
            </p:spPr>
            <p:txBody>
              <a:bodyPr spcFirstLastPara="1" wrap="square" lIns="91425" tIns="45700" rIns="91425" bIns="45700" anchor="t" anchorCtr="0">
                <a:noAutofit/>
              </a:bodyPr>
              <a:lstStyle/>
              <a:p>
                <a:r>
                  <a:rPr lang="en-US" altLang="zh-CN" sz="2400" dirty="0">
                    <a:latin typeface="Arial" panose="020B0604020202020204" pitchFamily="34" charset="0"/>
                    <a:cs typeface="Arial" panose="020B0604020202020204" pitchFamily="34" charset="0"/>
                    <a:sym typeface="Arial"/>
                  </a:rPr>
                  <a:t>The </a:t>
                </a:r>
                <a:r>
                  <a:rPr lang="en-US" altLang="zh-CN" sz="2400" b="1" dirty="0" err="1">
                    <a:latin typeface="Arial" panose="020B0604020202020204" pitchFamily="34" charset="0"/>
                    <a:cs typeface="Arial" panose="020B0604020202020204" pitchFamily="34" charset="0"/>
                    <a:sym typeface="Arial"/>
                  </a:rPr>
                  <a:t>Fenchel</a:t>
                </a:r>
                <a:r>
                  <a:rPr lang="en-US" altLang="zh-CN" sz="2400" b="1" dirty="0">
                    <a:latin typeface="Arial" panose="020B0604020202020204" pitchFamily="34" charset="0"/>
                    <a:cs typeface="Arial" panose="020B0604020202020204" pitchFamily="34" charset="0"/>
                    <a:sym typeface="Arial"/>
                  </a:rPr>
                  <a:t> conjugate</a:t>
                </a:r>
                <a:r>
                  <a:rPr lang="en-US" altLang="zh-CN" sz="2400" dirty="0">
                    <a:latin typeface="Arial" panose="020B0604020202020204" pitchFamily="34" charset="0"/>
                    <a:cs typeface="Arial" panose="020B0604020202020204" pitchFamily="34" charset="0"/>
                    <a:sym typeface="Arial"/>
                  </a:rPr>
                  <a:t> for </a:t>
                </a:r>
                <a14:m>
                  <m:oMath xmlns:m="http://schemas.openxmlformats.org/officeDocument/2006/math">
                    <m:r>
                      <a:rPr lang="en-US" altLang="zh-CN" sz="2400" b="0" i="1" smtClean="0">
                        <a:latin typeface="Cambria Math" panose="02040503050406030204" pitchFamily="18" charset="0"/>
                        <a:cs typeface="Arial" panose="020B0604020202020204" pitchFamily="34" charset="0"/>
                        <a:sym typeface="Arial"/>
                      </a:rPr>
                      <m:t>𝑓</m:t>
                    </m:r>
                    <m:d>
                      <m:dPr>
                        <m:ctrlPr>
                          <a:rPr lang="en-US" altLang="zh-CN" sz="2400" b="0" i="1" smtClean="0">
                            <a:latin typeface="Cambria Math" panose="02040503050406030204" pitchFamily="18" charset="0"/>
                            <a:cs typeface="Arial" panose="020B0604020202020204" pitchFamily="34" charset="0"/>
                            <a:sym typeface="Arial"/>
                          </a:rPr>
                        </m:ctrlPr>
                      </m:dPr>
                      <m:e>
                        <m:r>
                          <a:rPr lang="en-US" altLang="zh-CN" sz="2400" b="0" i="1" smtClean="0">
                            <a:latin typeface="Cambria Math" panose="02040503050406030204" pitchFamily="18" charset="0"/>
                            <a:cs typeface="Arial" panose="020B0604020202020204" pitchFamily="34" charset="0"/>
                            <a:sym typeface="Arial"/>
                          </a:rPr>
                          <m:t>𝑥</m:t>
                        </m:r>
                      </m:e>
                    </m:d>
                    <m:r>
                      <a:rPr lang="en-US" altLang="zh-CN" sz="2400" b="0" i="1" smtClean="0">
                        <a:latin typeface="Cambria Math" panose="02040503050406030204" pitchFamily="18" charset="0"/>
                        <a:cs typeface="Arial" panose="020B0604020202020204" pitchFamily="34" charset="0"/>
                        <a:sym typeface="Arial"/>
                      </a:rPr>
                      <m:t>, </m:t>
                    </m:r>
                    <m:r>
                      <a:rPr lang="en-US" altLang="zh-CN" sz="2400" b="0" i="1" smtClean="0">
                        <a:latin typeface="Cambria Math" panose="02040503050406030204" pitchFamily="18" charset="0"/>
                        <a:cs typeface="Arial" panose="020B0604020202020204" pitchFamily="34" charset="0"/>
                        <a:sym typeface="Arial"/>
                      </a:rPr>
                      <m:t>𝑥</m:t>
                    </m:r>
                    <m:r>
                      <a:rPr lang="en-US" altLang="zh-CN" sz="2400" b="0" i="1" smtClean="0">
                        <a:latin typeface="Cambria Math" panose="02040503050406030204" pitchFamily="18" charset="0"/>
                        <a:cs typeface="Arial" panose="020B0604020202020204" pitchFamily="34" charset="0"/>
                        <a:sym typeface="Arial"/>
                      </a:rPr>
                      <m:t>∈</m:t>
                    </m:r>
                    <m:r>
                      <a:rPr lang="en-US" altLang="zh-CN" sz="2400" b="0" i="1" smtClean="0">
                        <a:latin typeface="Cambria Math" panose="02040503050406030204" pitchFamily="18" charset="0"/>
                        <a:cs typeface="Arial" panose="020B0604020202020204" pitchFamily="34" charset="0"/>
                        <a:sym typeface="Arial"/>
                      </a:rPr>
                      <m:t>𝑆</m:t>
                    </m:r>
                  </m:oMath>
                </a14:m>
                <a:r>
                  <a:rPr lang="en-US" altLang="zh-CN" sz="2400" dirty="0">
                    <a:latin typeface="Arial" panose="020B0604020202020204" pitchFamily="34" charset="0"/>
                    <a:cs typeface="Arial" panose="020B0604020202020204" pitchFamily="34" charset="0"/>
                    <a:sym typeface="Arial"/>
                  </a:rPr>
                  <a:t> is </a:t>
                </a:r>
                <a14:m>
                  <m:oMath xmlns:m="http://schemas.openxmlformats.org/officeDocument/2006/math">
                    <m:sSub>
                      <m:sSubPr>
                        <m:ctrlPr>
                          <a:rPr lang="en-US" altLang="zh-CN" sz="2400" b="0" i="1" smtClean="0">
                            <a:latin typeface="Cambria Math" panose="02040503050406030204" pitchFamily="18" charset="0"/>
                            <a:cs typeface="Arial" panose="020B0604020202020204" pitchFamily="34" charset="0"/>
                            <a:sym typeface="Arial"/>
                          </a:rPr>
                        </m:ctrlPr>
                      </m:sSubPr>
                      <m:e>
                        <m:r>
                          <a:rPr lang="en-US" altLang="zh-CN" sz="2400" b="0" i="1" smtClean="0">
                            <a:latin typeface="Cambria Math" panose="02040503050406030204" pitchFamily="18" charset="0"/>
                            <a:cs typeface="Arial" panose="020B0604020202020204" pitchFamily="34" charset="0"/>
                            <a:sym typeface="Arial"/>
                          </a:rPr>
                          <m:t>𝑓</m:t>
                        </m:r>
                      </m:e>
                      <m:sub>
                        <m:r>
                          <a:rPr lang="en-US" altLang="zh-CN" sz="2400" b="0" i="1" smtClean="0">
                            <a:latin typeface="Cambria Math" panose="02040503050406030204" pitchFamily="18" charset="0"/>
                            <a:cs typeface="Arial" panose="020B0604020202020204" pitchFamily="34" charset="0"/>
                            <a:sym typeface="Arial"/>
                          </a:rPr>
                          <m:t>∗</m:t>
                        </m:r>
                      </m:sub>
                    </m:sSub>
                    <m:d>
                      <m:dPr>
                        <m:ctrlPr>
                          <a:rPr lang="en-US" altLang="zh-CN" sz="2400" b="0" i="1" smtClean="0">
                            <a:latin typeface="Cambria Math" panose="02040503050406030204" pitchFamily="18" charset="0"/>
                            <a:cs typeface="Arial" panose="020B0604020202020204" pitchFamily="34" charset="0"/>
                            <a:sym typeface="Arial"/>
                          </a:rPr>
                        </m:ctrlPr>
                      </m:dPr>
                      <m:e>
                        <m:r>
                          <a:rPr lang="en-US" altLang="zh-CN" sz="2400" b="0" i="1" smtClean="0">
                            <a:latin typeface="Cambria Math" panose="02040503050406030204" pitchFamily="18" charset="0"/>
                            <a:cs typeface="Arial" panose="020B0604020202020204" pitchFamily="34" charset="0"/>
                            <a:sym typeface="Arial"/>
                          </a:rPr>
                          <m:t>𝑦</m:t>
                        </m:r>
                      </m:e>
                    </m:d>
                    <m:r>
                      <a:rPr lang="en-US" altLang="zh-CN" sz="2400" b="0" i="1" smtClean="0">
                        <a:latin typeface="Cambria Math" panose="02040503050406030204" pitchFamily="18" charset="0"/>
                        <a:cs typeface="Arial" panose="020B0604020202020204" pitchFamily="34" charset="0"/>
                        <a:sym typeface="Arial"/>
                      </a:rPr>
                      <m:t>=</m:t>
                    </m:r>
                    <m:func>
                      <m:funcPr>
                        <m:ctrlPr>
                          <a:rPr lang="en-US" altLang="zh-CN" sz="2400" b="0" i="1" smtClean="0">
                            <a:latin typeface="Cambria Math" panose="02040503050406030204" pitchFamily="18" charset="0"/>
                            <a:cs typeface="Arial" panose="020B0604020202020204" pitchFamily="34" charset="0"/>
                            <a:sym typeface="Arial"/>
                          </a:rPr>
                        </m:ctrlPr>
                      </m:funcPr>
                      <m:fName>
                        <m:limLow>
                          <m:limLowPr>
                            <m:ctrlPr>
                              <a:rPr lang="en-US" altLang="zh-CN" sz="2400" b="0" i="1" smtClean="0">
                                <a:latin typeface="Cambria Math" panose="02040503050406030204" pitchFamily="18" charset="0"/>
                                <a:cs typeface="Arial" panose="020B0604020202020204" pitchFamily="34" charset="0"/>
                                <a:sym typeface="Arial"/>
                              </a:rPr>
                            </m:ctrlPr>
                          </m:limLowPr>
                          <m:e>
                            <m:r>
                              <m:rPr>
                                <m:sty m:val="p"/>
                              </m:rPr>
                              <a:rPr lang="en-US" altLang="zh-CN" sz="2400" b="0" i="0" smtClean="0">
                                <a:latin typeface="Cambria Math" panose="02040503050406030204" pitchFamily="18" charset="0"/>
                                <a:cs typeface="Arial" panose="020B0604020202020204" pitchFamily="34" charset="0"/>
                                <a:sym typeface="Arial"/>
                              </a:rPr>
                              <m:t>max</m:t>
                            </m:r>
                          </m:e>
                          <m:lim>
                            <m:r>
                              <a:rPr lang="en-US" altLang="zh-CN" sz="2400" b="0" i="1" smtClean="0">
                                <a:latin typeface="Cambria Math" panose="02040503050406030204" pitchFamily="18" charset="0"/>
                                <a:cs typeface="Arial" panose="020B0604020202020204" pitchFamily="34" charset="0"/>
                                <a:sym typeface="Arial"/>
                              </a:rPr>
                              <m:t>𝑥</m:t>
                            </m:r>
                            <m:r>
                              <a:rPr lang="en-US" altLang="zh-CN" sz="2400" b="0" i="1" smtClean="0">
                                <a:latin typeface="Cambria Math" panose="02040503050406030204" pitchFamily="18" charset="0"/>
                                <a:cs typeface="Arial" panose="020B0604020202020204" pitchFamily="34" charset="0"/>
                                <a:sym typeface="Arial"/>
                              </a:rPr>
                              <m:t>∈</m:t>
                            </m:r>
                            <m:r>
                              <a:rPr lang="en-US" altLang="zh-CN" sz="2400" b="0" i="1" smtClean="0">
                                <a:latin typeface="Cambria Math" panose="02040503050406030204" pitchFamily="18" charset="0"/>
                                <a:cs typeface="Arial" panose="020B0604020202020204" pitchFamily="34" charset="0"/>
                                <a:sym typeface="Arial"/>
                              </a:rPr>
                              <m:t>𝑆</m:t>
                            </m:r>
                          </m:lim>
                        </m:limLow>
                      </m:fName>
                      <m:e>
                        <m:sSup>
                          <m:sSupPr>
                            <m:ctrlPr>
                              <a:rPr lang="en-US" altLang="zh-CN" sz="2400" b="0" i="1" smtClean="0">
                                <a:latin typeface="Cambria Math" panose="02040503050406030204" pitchFamily="18" charset="0"/>
                                <a:cs typeface="Arial" panose="020B0604020202020204" pitchFamily="34" charset="0"/>
                                <a:sym typeface="Arial"/>
                              </a:rPr>
                            </m:ctrlPr>
                          </m:sSupPr>
                          <m:e>
                            <m:r>
                              <a:rPr lang="en-US" altLang="zh-CN" sz="2400" b="0" i="1" smtClean="0">
                                <a:latin typeface="Cambria Math" panose="02040503050406030204" pitchFamily="18" charset="0"/>
                                <a:cs typeface="Arial" panose="020B0604020202020204" pitchFamily="34" charset="0"/>
                                <a:sym typeface="Arial"/>
                              </a:rPr>
                              <m:t>𝑥</m:t>
                            </m:r>
                          </m:e>
                          <m:sup>
                            <m:r>
                              <a:rPr lang="en-US" altLang="zh-CN" sz="2400" b="0" i="1" smtClean="0">
                                <a:latin typeface="Cambria Math" panose="02040503050406030204" pitchFamily="18" charset="0"/>
                                <a:cs typeface="Arial" panose="020B0604020202020204" pitchFamily="34" charset="0"/>
                                <a:sym typeface="Arial"/>
                              </a:rPr>
                              <m:t>𝑇</m:t>
                            </m:r>
                          </m:sup>
                        </m:sSup>
                        <m:r>
                          <a:rPr lang="en-US" altLang="zh-CN" sz="2400" b="0" i="1" smtClean="0">
                            <a:latin typeface="Cambria Math" panose="02040503050406030204" pitchFamily="18" charset="0"/>
                            <a:cs typeface="Arial" panose="020B0604020202020204" pitchFamily="34" charset="0"/>
                            <a:sym typeface="Arial"/>
                          </a:rPr>
                          <m:t>𝑦</m:t>
                        </m:r>
                        <m:r>
                          <a:rPr lang="en-US" altLang="zh-CN" sz="2400" b="0" i="1" smtClean="0">
                            <a:latin typeface="Cambria Math" panose="02040503050406030204" pitchFamily="18" charset="0"/>
                            <a:cs typeface="Arial" panose="020B0604020202020204" pitchFamily="34" charset="0"/>
                            <a:sym typeface="Arial"/>
                          </a:rPr>
                          <m:t>−</m:t>
                        </m:r>
                        <m:r>
                          <a:rPr lang="en-US" altLang="zh-CN" sz="2400" b="0" i="1" smtClean="0">
                            <a:latin typeface="Cambria Math" panose="02040503050406030204" pitchFamily="18" charset="0"/>
                            <a:cs typeface="Arial" panose="020B0604020202020204" pitchFamily="34" charset="0"/>
                            <a:sym typeface="Arial"/>
                          </a:rPr>
                          <m:t>𝑓</m:t>
                        </m:r>
                        <m:r>
                          <a:rPr lang="en-US" altLang="zh-CN" sz="2400" b="0" i="1" smtClean="0">
                            <a:latin typeface="Cambria Math" panose="02040503050406030204" pitchFamily="18" charset="0"/>
                            <a:cs typeface="Arial" panose="020B0604020202020204" pitchFamily="34" charset="0"/>
                            <a:sym typeface="Arial"/>
                          </a:rPr>
                          <m:t>(</m:t>
                        </m:r>
                        <m:r>
                          <a:rPr lang="en-US" altLang="zh-CN" sz="2400" b="0" i="1" smtClean="0">
                            <a:latin typeface="Cambria Math" panose="02040503050406030204" pitchFamily="18" charset="0"/>
                            <a:cs typeface="Arial" panose="020B0604020202020204" pitchFamily="34" charset="0"/>
                            <a:sym typeface="Arial"/>
                          </a:rPr>
                          <m:t>𝑥</m:t>
                        </m:r>
                        <m:r>
                          <a:rPr lang="en-US" altLang="zh-CN" sz="2400" b="0" i="1" smtClean="0">
                            <a:latin typeface="Cambria Math" panose="02040503050406030204" pitchFamily="18" charset="0"/>
                            <a:cs typeface="Arial" panose="020B0604020202020204" pitchFamily="34" charset="0"/>
                            <a:sym typeface="Arial"/>
                          </a:rPr>
                          <m:t>)</m:t>
                        </m:r>
                      </m:e>
                    </m:func>
                  </m:oMath>
                </a14:m>
                <a:endParaRPr lang="en-US" altLang="zh-CN" sz="2400" dirty="0">
                  <a:latin typeface="Arial" panose="020B0604020202020204" pitchFamily="34" charset="0"/>
                  <a:cs typeface="Arial" panose="020B0604020202020204" pitchFamily="34" charset="0"/>
                  <a:sym typeface="Arial"/>
                </a:endParaRPr>
              </a:p>
              <a:p>
                <a:r>
                  <a:rPr lang="en-US" altLang="zh-CN" sz="2400" dirty="0">
                    <a:latin typeface="Arial" panose="020B0604020202020204" pitchFamily="34" charset="0"/>
                    <a:cs typeface="Arial" panose="020B0604020202020204" pitchFamily="34" charset="0"/>
                    <a:sym typeface="Arial"/>
                  </a:rPr>
                  <a:t>The </a:t>
                </a:r>
                <a14:m>
                  <m:oMath xmlns:m="http://schemas.openxmlformats.org/officeDocument/2006/math">
                    <m:r>
                      <a:rPr lang="en-US" altLang="zh-CN" sz="2400" b="1" i="1">
                        <a:latin typeface="Cambria Math" panose="02040503050406030204" pitchFamily="18" charset="0"/>
                        <a:cs typeface="Arial" panose="020B0604020202020204" pitchFamily="34" charset="0"/>
                        <a:sym typeface="Arial"/>
                      </a:rPr>
                      <m:t>𝒇</m:t>
                    </m:r>
                  </m:oMath>
                </a14:m>
                <a:r>
                  <a:rPr lang="en-US" altLang="zh-CN" sz="2400" b="1" dirty="0">
                    <a:latin typeface="Arial" panose="020B0604020202020204" pitchFamily="34" charset="0"/>
                    <a:cs typeface="Arial" panose="020B0604020202020204" pitchFamily="34" charset="0"/>
                    <a:sym typeface="Arial"/>
                  </a:rPr>
                  <a:t>-divergence </a:t>
                </a:r>
                <a:r>
                  <a:rPr lang="en-US" altLang="zh-CN" sz="2400" dirty="0">
                    <a:latin typeface="Arial" panose="020B0604020202020204" pitchFamily="34" charset="0"/>
                    <a:cs typeface="Arial" panose="020B0604020202020204" pitchFamily="34" charset="0"/>
                    <a:sym typeface="Arial"/>
                  </a:rPr>
                  <a:t>is defined as </a:t>
                </a:r>
                <a14:m>
                  <m:oMath xmlns:m="http://schemas.openxmlformats.org/officeDocument/2006/math">
                    <m:sSub>
                      <m:sSubPr>
                        <m:ctrlPr>
                          <a:rPr lang="en-US" altLang="zh-CN" sz="2400" b="0" i="1" smtClean="0">
                            <a:latin typeface="Cambria Math" panose="02040503050406030204" pitchFamily="18" charset="0"/>
                            <a:cs typeface="Arial" panose="020B0604020202020204" pitchFamily="34" charset="0"/>
                            <a:sym typeface="Arial"/>
                          </a:rPr>
                        </m:ctrlPr>
                      </m:sSubPr>
                      <m:e>
                        <m:r>
                          <a:rPr lang="en-US" altLang="zh-CN" sz="2400" b="0" i="1" smtClean="0">
                            <a:latin typeface="Cambria Math" panose="02040503050406030204" pitchFamily="18" charset="0"/>
                            <a:cs typeface="Arial" panose="020B0604020202020204" pitchFamily="34" charset="0"/>
                            <a:sym typeface="Arial"/>
                          </a:rPr>
                          <m:t>𝐷</m:t>
                        </m:r>
                      </m:e>
                      <m:sub>
                        <m:r>
                          <a:rPr lang="en-US" altLang="zh-CN" sz="2400" b="0" i="1" smtClean="0">
                            <a:latin typeface="Cambria Math" panose="02040503050406030204" pitchFamily="18" charset="0"/>
                            <a:cs typeface="Arial" panose="020B0604020202020204" pitchFamily="34" charset="0"/>
                            <a:sym typeface="Arial"/>
                          </a:rPr>
                          <m:t>𝑓</m:t>
                        </m:r>
                      </m:sub>
                    </m:sSub>
                    <m:d>
                      <m:dPr>
                        <m:ctrlPr>
                          <a:rPr lang="en-US" altLang="zh-CN" sz="2400" b="0" i="1" smtClean="0">
                            <a:latin typeface="Cambria Math" panose="02040503050406030204" pitchFamily="18" charset="0"/>
                            <a:cs typeface="Arial" panose="020B0604020202020204" pitchFamily="34" charset="0"/>
                            <a:sym typeface="Arial"/>
                          </a:rPr>
                        </m:ctrlPr>
                      </m:dPr>
                      <m:e>
                        <m:r>
                          <a:rPr lang="en-US" altLang="zh-CN" sz="2400" b="0" i="1" smtClean="0">
                            <a:latin typeface="Cambria Math" panose="02040503050406030204" pitchFamily="18" charset="0"/>
                            <a:cs typeface="Arial" panose="020B0604020202020204" pitchFamily="34" charset="0"/>
                            <a:sym typeface="Arial"/>
                          </a:rPr>
                          <m:t>𝑝</m:t>
                        </m:r>
                        <m:r>
                          <m:rPr>
                            <m:lit/>
                          </m:rPr>
                          <a:rPr lang="en-US" altLang="zh-CN" sz="2400" b="0" i="1" smtClean="0">
                            <a:latin typeface="Cambria Math" panose="02040503050406030204" pitchFamily="18" charset="0"/>
                            <a:cs typeface="Arial" panose="020B0604020202020204" pitchFamily="34" charset="0"/>
                            <a:sym typeface="Arial"/>
                          </a:rPr>
                          <m:t>||</m:t>
                        </m:r>
                        <m:r>
                          <a:rPr lang="en-US" altLang="zh-CN" sz="2400" b="0" i="1" smtClean="0">
                            <a:latin typeface="Cambria Math" panose="02040503050406030204" pitchFamily="18" charset="0"/>
                            <a:cs typeface="Arial" panose="020B0604020202020204" pitchFamily="34" charset="0"/>
                            <a:sym typeface="Arial"/>
                          </a:rPr>
                          <m:t>𝑞</m:t>
                        </m:r>
                      </m:e>
                    </m:d>
                    <m:r>
                      <a:rPr lang="en-US" altLang="zh-CN" sz="2400" b="0" i="1" smtClean="0">
                        <a:latin typeface="Cambria Math" panose="02040503050406030204" pitchFamily="18" charset="0"/>
                        <a:cs typeface="Arial" panose="020B0604020202020204" pitchFamily="34" charset="0"/>
                        <a:sym typeface="Arial"/>
                      </a:rPr>
                      <m:t>=</m:t>
                    </m:r>
                    <m:sSub>
                      <m:sSubPr>
                        <m:ctrlPr>
                          <a:rPr lang="en-US" altLang="zh-CN" sz="2400" b="0" i="1" smtClean="0">
                            <a:latin typeface="Cambria Math" panose="02040503050406030204" pitchFamily="18" charset="0"/>
                            <a:cs typeface="Arial" panose="020B0604020202020204" pitchFamily="34" charset="0"/>
                            <a:sym typeface="Arial"/>
                          </a:rPr>
                        </m:ctrlPr>
                      </m:sSubPr>
                      <m:e>
                        <m:r>
                          <a:rPr lang="en-US" altLang="zh-CN" sz="2400" b="0" i="1" smtClean="0">
                            <a:latin typeface="Cambria Math" panose="02040503050406030204" pitchFamily="18" charset="0"/>
                            <a:cs typeface="Arial" panose="020B0604020202020204" pitchFamily="34" charset="0"/>
                            <a:sym typeface="Arial"/>
                          </a:rPr>
                          <m:t>𝐸</m:t>
                        </m:r>
                      </m:e>
                      <m:sub>
                        <m:r>
                          <a:rPr lang="en-US" altLang="zh-CN" sz="2400" b="0" i="1" smtClean="0">
                            <a:latin typeface="Cambria Math" panose="02040503050406030204" pitchFamily="18" charset="0"/>
                            <a:cs typeface="Arial" panose="020B0604020202020204" pitchFamily="34" charset="0"/>
                            <a:sym typeface="Arial"/>
                          </a:rPr>
                          <m:t>𝑥</m:t>
                        </m:r>
                        <m:r>
                          <a:rPr lang="en-US" altLang="zh-CN" sz="2400" b="0" i="1" smtClean="0">
                            <a:latin typeface="Cambria Math" panose="02040503050406030204" pitchFamily="18" charset="0"/>
                            <a:cs typeface="Arial" panose="020B0604020202020204" pitchFamily="34" charset="0"/>
                            <a:sym typeface="Arial"/>
                          </a:rPr>
                          <m:t>∼</m:t>
                        </m:r>
                        <m:r>
                          <a:rPr lang="en-US" altLang="zh-CN" sz="2400" b="0" i="1" smtClean="0">
                            <a:latin typeface="Cambria Math" panose="02040503050406030204" pitchFamily="18" charset="0"/>
                            <a:cs typeface="Arial" panose="020B0604020202020204" pitchFamily="34" charset="0"/>
                            <a:sym typeface="Arial"/>
                          </a:rPr>
                          <m:t>𝑞</m:t>
                        </m:r>
                      </m:sub>
                    </m:sSub>
                    <m:r>
                      <a:rPr lang="en-US" altLang="zh-CN" sz="2400" b="0" i="1" smtClean="0">
                        <a:latin typeface="Cambria Math" panose="02040503050406030204" pitchFamily="18" charset="0"/>
                        <a:cs typeface="Arial" panose="020B0604020202020204" pitchFamily="34" charset="0"/>
                        <a:sym typeface="Arial"/>
                      </a:rPr>
                      <m:t>[</m:t>
                    </m:r>
                    <m:r>
                      <a:rPr lang="en-US" altLang="zh-CN" sz="2400" b="0" i="1" smtClean="0">
                        <a:latin typeface="Cambria Math" panose="02040503050406030204" pitchFamily="18" charset="0"/>
                        <a:cs typeface="Arial" panose="020B0604020202020204" pitchFamily="34" charset="0"/>
                        <a:sym typeface="Arial"/>
                      </a:rPr>
                      <m:t>𝑓</m:t>
                    </m:r>
                    <m:r>
                      <a:rPr lang="en-US" altLang="zh-CN" sz="2400" b="0" i="1" smtClean="0">
                        <a:latin typeface="Cambria Math" panose="02040503050406030204" pitchFamily="18" charset="0"/>
                        <a:cs typeface="Arial" panose="020B0604020202020204" pitchFamily="34" charset="0"/>
                        <a:sym typeface="Arial"/>
                      </a:rPr>
                      <m:t>(</m:t>
                    </m:r>
                    <m:f>
                      <m:fPr>
                        <m:ctrlPr>
                          <a:rPr lang="en-US" altLang="zh-CN" sz="2400" b="0" i="1" smtClean="0">
                            <a:latin typeface="Cambria Math" panose="02040503050406030204" pitchFamily="18" charset="0"/>
                            <a:cs typeface="Arial" panose="020B0604020202020204" pitchFamily="34" charset="0"/>
                            <a:sym typeface="Arial"/>
                          </a:rPr>
                        </m:ctrlPr>
                      </m:fPr>
                      <m:num>
                        <m:r>
                          <a:rPr lang="en-US" altLang="zh-CN" sz="2400" b="0" i="1" smtClean="0">
                            <a:latin typeface="Cambria Math" panose="02040503050406030204" pitchFamily="18" charset="0"/>
                            <a:cs typeface="Arial" panose="020B0604020202020204" pitchFamily="34" charset="0"/>
                            <a:sym typeface="Arial"/>
                          </a:rPr>
                          <m:t>𝑝</m:t>
                        </m:r>
                        <m:d>
                          <m:dPr>
                            <m:ctrlPr>
                              <a:rPr lang="en-US" altLang="zh-CN" sz="2400" b="0" i="1" smtClean="0">
                                <a:latin typeface="Cambria Math" panose="02040503050406030204" pitchFamily="18" charset="0"/>
                                <a:cs typeface="Arial" panose="020B0604020202020204" pitchFamily="34" charset="0"/>
                                <a:sym typeface="Arial"/>
                              </a:rPr>
                            </m:ctrlPr>
                          </m:dPr>
                          <m:e>
                            <m:r>
                              <a:rPr lang="en-US" altLang="zh-CN" sz="2400" b="0" i="1" smtClean="0">
                                <a:latin typeface="Cambria Math" panose="02040503050406030204" pitchFamily="18" charset="0"/>
                                <a:cs typeface="Arial" panose="020B0604020202020204" pitchFamily="34" charset="0"/>
                                <a:sym typeface="Arial"/>
                              </a:rPr>
                              <m:t>𝑥</m:t>
                            </m:r>
                          </m:e>
                        </m:d>
                      </m:num>
                      <m:den>
                        <m:r>
                          <a:rPr lang="en-US" altLang="zh-CN" sz="2400" b="0" i="1" smtClean="0">
                            <a:latin typeface="Cambria Math" panose="02040503050406030204" pitchFamily="18" charset="0"/>
                            <a:cs typeface="Arial" panose="020B0604020202020204" pitchFamily="34" charset="0"/>
                            <a:sym typeface="Arial"/>
                          </a:rPr>
                          <m:t>𝑞</m:t>
                        </m:r>
                        <m:d>
                          <m:dPr>
                            <m:ctrlPr>
                              <a:rPr lang="en-US" altLang="zh-CN" sz="2400" b="0" i="1" smtClean="0">
                                <a:latin typeface="Cambria Math" panose="02040503050406030204" pitchFamily="18" charset="0"/>
                                <a:cs typeface="Arial" panose="020B0604020202020204" pitchFamily="34" charset="0"/>
                                <a:sym typeface="Arial"/>
                              </a:rPr>
                            </m:ctrlPr>
                          </m:dPr>
                          <m:e>
                            <m:r>
                              <a:rPr lang="en-US" altLang="zh-CN" sz="2400" b="0" i="1" smtClean="0">
                                <a:latin typeface="Cambria Math" panose="02040503050406030204" pitchFamily="18" charset="0"/>
                                <a:cs typeface="Arial" panose="020B0604020202020204" pitchFamily="34" charset="0"/>
                                <a:sym typeface="Arial"/>
                              </a:rPr>
                              <m:t>𝑥</m:t>
                            </m:r>
                          </m:e>
                        </m:d>
                      </m:den>
                    </m:f>
                    <m:r>
                      <a:rPr lang="en-US" altLang="zh-CN" sz="2400" b="0" i="1" smtClean="0">
                        <a:latin typeface="Cambria Math" panose="02040503050406030204" pitchFamily="18" charset="0"/>
                        <a:cs typeface="Arial" panose="020B0604020202020204" pitchFamily="34" charset="0"/>
                        <a:sym typeface="Arial"/>
                      </a:rPr>
                      <m:t>)]</m:t>
                    </m:r>
                  </m:oMath>
                </a14:m>
                <a:endParaRPr lang="en-US" altLang="zh-CN" sz="2400" dirty="0">
                  <a:latin typeface="Arial" panose="020B0604020202020204" pitchFamily="34" charset="0"/>
                  <a:cs typeface="Arial" panose="020B0604020202020204" pitchFamily="34" charset="0"/>
                  <a:sym typeface="Arial"/>
                </a:endParaRPr>
              </a:p>
              <a:p>
                <a:pPr lvl="1"/>
                <a:r>
                  <a:rPr lang="en-US" altLang="zh-CN" sz="2000" dirty="0">
                    <a:latin typeface="Arial" panose="020B0604020202020204" pitchFamily="34" charset="0"/>
                    <a:cs typeface="Arial" panose="020B0604020202020204" pitchFamily="34" charset="0"/>
                    <a:sym typeface="Arial"/>
                  </a:rPr>
                  <a:t>E.g. for KL, </a:t>
                </a:r>
                <a14:m>
                  <m:oMath xmlns:m="http://schemas.openxmlformats.org/officeDocument/2006/math">
                    <m:r>
                      <a:rPr lang="en-US" altLang="zh-CN" sz="2000" b="0" i="1" smtClean="0">
                        <a:latin typeface="Cambria Math" panose="02040503050406030204" pitchFamily="18" charset="0"/>
                        <a:cs typeface="Arial" panose="020B0604020202020204" pitchFamily="34" charset="0"/>
                        <a:sym typeface="Arial"/>
                      </a:rPr>
                      <m:t>𝑓</m:t>
                    </m:r>
                    <m:d>
                      <m:dPr>
                        <m:ctrlPr>
                          <a:rPr lang="en-US" altLang="zh-CN" sz="2000" b="0" i="1" smtClean="0">
                            <a:latin typeface="Cambria Math" panose="02040503050406030204" pitchFamily="18" charset="0"/>
                            <a:cs typeface="Arial" panose="020B0604020202020204" pitchFamily="34" charset="0"/>
                            <a:sym typeface="Arial"/>
                          </a:rPr>
                        </m:ctrlPr>
                      </m:dPr>
                      <m:e>
                        <m:r>
                          <a:rPr lang="en-US" altLang="zh-CN" sz="2000" b="0" i="1" smtClean="0">
                            <a:latin typeface="Cambria Math" panose="02040503050406030204" pitchFamily="18" charset="0"/>
                            <a:cs typeface="Arial" panose="020B0604020202020204" pitchFamily="34" charset="0"/>
                            <a:sym typeface="Arial"/>
                          </a:rPr>
                          <m:t>𝑥</m:t>
                        </m:r>
                      </m:e>
                    </m:d>
                    <m:r>
                      <a:rPr lang="en-US" altLang="zh-CN" sz="2000" b="0" i="1" smtClean="0">
                        <a:latin typeface="Cambria Math" panose="02040503050406030204" pitchFamily="18" charset="0"/>
                        <a:cs typeface="Arial" panose="020B0604020202020204" pitchFamily="34" charset="0"/>
                        <a:sym typeface="Arial"/>
                      </a:rPr>
                      <m:t>=</m:t>
                    </m:r>
                    <m:r>
                      <a:rPr lang="en-US" altLang="zh-CN" sz="2000" b="0" i="1" smtClean="0">
                        <a:latin typeface="Cambria Math" panose="02040503050406030204" pitchFamily="18" charset="0"/>
                        <a:cs typeface="Arial" panose="020B0604020202020204" pitchFamily="34" charset="0"/>
                        <a:sym typeface="Arial"/>
                      </a:rPr>
                      <m:t>𝑥</m:t>
                    </m:r>
                    <m:r>
                      <m:rPr>
                        <m:sty m:val="p"/>
                      </m:rPr>
                      <a:rPr lang="en-US" altLang="zh-CN" sz="2000" b="0" i="0" smtClean="0">
                        <a:latin typeface="Cambria Math" panose="02040503050406030204" pitchFamily="18" charset="0"/>
                        <a:cs typeface="Arial" panose="020B0604020202020204" pitchFamily="34" charset="0"/>
                        <a:sym typeface="Arial"/>
                      </a:rPr>
                      <m:t>log</m:t>
                    </m:r>
                    <m:r>
                      <a:rPr lang="en-US" altLang="zh-CN" sz="2000" b="0" i="1" smtClean="0">
                        <a:latin typeface="Cambria Math" panose="02040503050406030204" pitchFamily="18" charset="0"/>
                        <a:cs typeface="Arial" panose="020B0604020202020204" pitchFamily="34" charset="0"/>
                        <a:sym typeface="Arial"/>
                      </a:rPr>
                      <m:t>𝑥</m:t>
                    </m:r>
                  </m:oMath>
                </a14:m>
                <a:r>
                  <a:rPr lang="en-US" altLang="zh-CN" sz="2000" dirty="0">
                    <a:latin typeface="Arial" panose="020B0604020202020204" pitchFamily="34" charset="0"/>
                    <a:cs typeface="Arial" panose="020B0604020202020204" pitchFamily="34" charset="0"/>
                    <a:sym typeface="Arial"/>
                  </a:rPr>
                  <a:t>, </a:t>
                </a:r>
                <a14:m>
                  <m:oMath xmlns:m="http://schemas.openxmlformats.org/officeDocument/2006/math">
                    <m:sSub>
                      <m:sSubPr>
                        <m:ctrlPr>
                          <a:rPr lang="en-US" altLang="zh-CN" sz="2000" b="0" i="1" smtClean="0">
                            <a:latin typeface="Cambria Math" panose="02040503050406030204" pitchFamily="18" charset="0"/>
                            <a:cs typeface="Arial" panose="020B0604020202020204" pitchFamily="34" charset="0"/>
                            <a:sym typeface="Arial"/>
                          </a:rPr>
                        </m:ctrlPr>
                      </m:sSubPr>
                      <m:e>
                        <m:r>
                          <a:rPr lang="en-US" altLang="zh-CN" sz="2000" b="0" i="1" smtClean="0">
                            <a:latin typeface="Cambria Math" panose="02040503050406030204" pitchFamily="18" charset="0"/>
                            <a:cs typeface="Arial" panose="020B0604020202020204" pitchFamily="34" charset="0"/>
                            <a:sym typeface="Arial"/>
                          </a:rPr>
                          <m:t>𝑓</m:t>
                        </m:r>
                      </m:e>
                      <m:sub>
                        <m:r>
                          <a:rPr lang="en-US" altLang="zh-CN" sz="2000" b="0" i="1" smtClean="0">
                            <a:latin typeface="Cambria Math" panose="02040503050406030204" pitchFamily="18" charset="0"/>
                            <a:cs typeface="Arial" panose="020B0604020202020204" pitchFamily="34" charset="0"/>
                            <a:sym typeface="Arial"/>
                          </a:rPr>
                          <m:t>∗</m:t>
                        </m:r>
                      </m:sub>
                    </m:sSub>
                    <m:d>
                      <m:dPr>
                        <m:ctrlPr>
                          <a:rPr lang="en-US" altLang="zh-CN" sz="2000" b="0" i="1" smtClean="0">
                            <a:latin typeface="Cambria Math" panose="02040503050406030204" pitchFamily="18" charset="0"/>
                            <a:cs typeface="Arial" panose="020B0604020202020204" pitchFamily="34" charset="0"/>
                            <a:sym typeface="Arial"/>
                          </a:rPr>
                        </m:ctrlPr>
                      </m:dPr>
                      <m:e>
                        <m:r>
                          <a:rPr lang="en-US" altLang="zh-CN" sz="2000" b="0" i="1" smtClean="0">
                            <a:latin typeface="Cambria Math" panose="02040503050406030204" pitchFamily="18" charset="0"/>
                            <a:cs typeface="Arial" panose="020B0604020202020204" pitchFamily="34" charset="0"/>
                            <a:sym typeface="Arial"/>
                          </a:rPr>
                          <m:t>𝑥</m:t>
                        </m:r>
                      </m:e>
                    </m:d>
                    <m:r>
                      <a:rPr lang="en-US" altLang="zh-CN" sz="2000" b="0" i="1" smtClean="0">
                        <a:latin typeface="Cambria Math" panose="02040503050406030204" pitchFamily="18" charset="0"/>
                        <a:cs typeface="Arial" panose="020B0604020202020204" pitchFamily="34" charset="0"/>
                        <a:sym typeface="Arial"/>
                      </a:rPr>
                      <m:t>=</m:t>
                    </m:r>
                    <m:r>
                      <m:rPr>
                        <m:sty m:val="p"/>
                      </m:rPr>
                      <a:rPr lang="en-US" altLang="zh-CN" sz="2000" b="0" i="0" smtClean="0">
                        <a:latin typeface="Cambria Math" panose="02040503050406030204" pitchFamily="18" charset="0"/>
                        <a:cs typeface="Arial" panose="020B0604020202020204" pitchFamily="34" charset="0"/>
                        <a:sym typeface="Arial"/>
                      </a:rPr>
                      <m:t>exp</m:t>
                    </m:r>
                    <m:r>
                      <a:rPr lang="en-US" altLang="zh-CN" sz="2000" b="0" i="1" smtClean="0">
                        <a:latin typeface="Cambria Math" panose="02040503050406030204" pitchFamily="18" charset="0"/>
                        <a:cs typeface="Arial" panose="020B0604020202020204" pitchFamily="34" charset="0"/>
                        <a:sym typeface="Arial"/>
                      </a:rPr>
                      <m:t>⁡(</m:t>
                    </m:r>
                    <m:r>
                      <a:rPr lang="en-US" altLang="zh-CN" sz="2000" b="0" i="1" smtClean="0">
                        <a:latin typeface="Cambria Math" panose="02040503050406030204" pitchFamily="18" charset="0"/>
                        <a:cs typeface="Arial" panose="020B0604020202020204" pitchFamily="34" charset="0"/>
                        <a:sym typeface="Arial"/>
                      </a:rPr>
                      <m:t>𝑥</m:t>
                    </m:r>
                    <m:r>
                      <a:rPr lang="en-US" altLang="zh-CN" sz="2000" b="0" i="1" smtClean="0">
                        <a:latin typeface="Cambria Math" panose="02040503050406030204" pitchFamily="18" charset="0"/>
                        <a:cs typeface="Arial" panose="020B0604020202020204" pitchFamily="34" charset="0"/>
                        <a:sym typeface="Arial"/>
                      </a:rPr>
                      <m:t>−1)</m:t>
                    </m:r>
                  </m:oMath>
                </a14:m>
                <a:r>
                  <a:rPr lang="en-US" altLang="zh-CN" sz="2000" dirty="0">
                    <a:latin typeface="Arial" panose="020B0604020202020204" pitchFamily="34" charset="0"/>
                    <a:cs typeface="Arial" panose="020B0604020202020204" pitchFamily="34" charset="0"/>
                    <a:sym typeface="Arial"/>
                  </a:rPr>
                  <a:t> (if </a:t>
                </a:r>
                <a14:m>
                  <m:oMath xmlns:m="http://schemas.openxmlformats.org/officeDocument/2006/math">
                    <m:r>
                      <a:rPr lang="en-US" altLang="zh-CN" sz="2000" b="0" i="1" smtClean="0">
                        <a:latin typeface="Cambria Math" panose="02040503050406030204" pitchFamily="18" charset="0"/>
                        <a:cs typeface="Arial" panose="020B0604020202020204" pitchFamily="34" charset="0"/>
                        <a:sym typeface="Arial"/>
                      </a:rPr>
                      <m:t>𝑥</m:t>
                    </m:r>
                    <m:r>
                      <a:rPr lang="en-US" altLang="zh-CN" sz="2000" b="0" i="1" smtClean="0">
                        <a:latin typeface="Cambria Math" panose="02040503050406030204" pitchFamily="18" charset="0"/>
                        <a:cs typeface="Arial" panose="020B0604020202020204" pitchFamily="34" charset="0"/>
                        <a:sym typeface="Arial"/>
                      </a:rPr>
                      <m:t>∈</m:t>
                    </m:r>
                    <m:sSubSup>
                      <m:sSubSupPr>
                        <m:ctrlPr>
                          <a:rPr lang="en-US" altLang="zh-CN" sz="2000" b="0" i="1" smtClean="0">
                            <a:latin typeface="Cambria Math" panose="02040503050406030204" pitchFamily="18" charset="0"/>
                            <a:cs typeface="Arial" panose="020B0604020202020204" pitchFamily="34" charset="0"/>
                            <a:sym typeface="Arial"/>
                          </a:rPr>
                        </m:ctrlPr>
                      </m:sSubSupPr>
                      <m:e>
                        <m:r>
                          <a:rPr lang="en-US" altLang="zh-CN" sz="2000" b="0" i="1" smtClean="0">
                            <a:latin typeface="Cambria Math" panose="02040503050406030204" pitchFamily="18" charset="0"/>
                            <a:cs typeface="Arial" panose="020B0604020202020204" pitchFamily="34" charset="0"/>
                            <a:sym typeface="Arial"/>
                          </a:rPr>
                          <m:t>𝑅</m:t>
                        </m:r>
                      </m:e>
                      <m:sub>
                        <m:r>
                          <a:rPr lang="en-US" altLang="zh-CN" sz="2000" b="0" i="1" smtClean="0">
                            <a:latin typeface="Cambria Math" panose="02040503050406030204" pitchFamily="18" charset="0"/>
                            <a:cs typeface="Arial" panose="020B0604020202020204" pitchFamily="34" charset="0"/>
                            <a:sym typeface="Arial"/>
                          </a:rPr>
                          <m:t>+</m:t>
                        </m:r>
                      </m:sub>
                      <m:sup>
                        <m:r>
                          <a:rPr lang="en-US" altLang="zh-CN" sz="2000" b="0" i="1" smtClean="0">
                            <a:latin typeface="Cambria Math" panose="02040503050406030204" pitchFamily="18" charset="0"/>
                            <a:cs typeface="Arial" panose="020B0604020202020204" pitchFamily="34" charset="0"/>
                            <a:sym typeface="Arial"/>
                          </a:rPr>
                          <m:t>𝑛</m:t>
                        </m:r>
                      </m:sup>
                    </m:sSubSup>
                  </m:oMath>
                </a14:m>
                <a:r>
                  <a:rPr lang="en-US" altLang="zh-CN" sz="2000" dirty="0">
                    <a:latin typeface="Arial" panose="020B0604020202020204" pitchFamily="34" charset="0"/>
                    <a:cs typeface="Arial" panose="020B0604020202020204" pitchFamily="34" charset="0"/>
                    <a:sym typeface="Arial"/>
                  </a:rPr>
                  <a:t>) or </a:t>
                </a:r>
                <a14:m>
                  <m:oMath xmlns:m="http://schemas.openxmlformats.org/officeDocument/2006/math">
                    <m:sSub>
                      <m:sSubPr>
                        <m:ctrlPr>
                          <a:rPr lang="en-US" altLang="zh-CN" sz="2000" b="0" i="1" smtClean="0">
                            <a:solidFill>
                              <a:srgbClr val="FF0000"/>
                            </a:solidFill>
                            <a:latin typeface="Cambria Math" panose="02040503050406030204" pitchFamily="18" charset="0"/>
                            <a:cs typeface="Arial" panose="020B0604020202020204" pitchFamily="34" charset="0"/>
                            <a:sym typeface="Arial"/>
                          </a:rPr>
                        </m:ctrlPr>
                      </m:sSubPr>
                      <m:e>
                        <m:r>
                          <a:rPr lang="en-US" altLang="zh-CN" sz="2000" b="0" i="1" smtClean="0">
                            <a:solidFill>
                              <a:srgbClr val="FF0000"/>
                            </a:solidFill>
                            <a:latin typeface="Cambria Math" panose="02040503050406030204" pitchFamily="18" charset="0"/>
                            <a:cs typeface="Arial" panose="020B0604020202020204" pitchFamily="34" charset="0"/>
                            <a:sym typeface="Arial"/>
                          </a:rPr>
                          <m:t>𝑓</m:t>
                        </m:r>
                      </m:e>
                      <m:sub>
                        <m:r>
                          <a:rPr lang="en-US" altLang="zh-CN" sz="2000" b="0" i="1" smtClean="0">
                            <a:solidFill>
                              <a:srgbClr val="FF0000"/>
                            </a:solidFill>
                            <a:latin typeface="Cambria Math" panose="02040503050406030204" pitchFamily="18" charset="0"/>
                            <a:cs typeface="Arial" panose="020B0604020202020204" pitchFamily="34" charset="0"/>
                            <a:sym typeface="Arial"/>
                          </a:rPr>
                          <m:t>∗</m:t>
                        </m:r>
                      </m:sub>
                    </m:sSub>
                    <m:d>
                      <m:dPr>
                        <m:ctrlPr>
                          <a:rPr lang="en-US" altLang="zh-CN" sz="2000" b="0" i="1" smtClean="0">
                            <a:solidFill>
                              <a:srgbClr val="FF0000"/>
                            </a:solidFill>
                            <a:latin typeface="Cambria Math" panose="02040503050406030204" pitchFamily="18" charset="0"/>
                            <a:cs typeface="Arial" panose="020B0604020202020204" pitchFamily="34" charset="0"/>
                            <a:sym typeface="Arial"/>
                          </a:rPr>
                        </m:ctrlPr>
                      </m:dPr>
                      <m:e>
                        <m:r>
                          <a:rPr lang="en-US" altLang="zh-CN" sz="2000" b="0" i="1" smtClean="0">
                            <a:solidFill>
                              <a:srgbClr val="FF0000"/>
                            </a:solidFill>
                            <a:latin typeface="Cambria Math" panose="02040503050406030204" pitchFamily="18" charset="0"/>
                            <a:cs typeface="Arial" panose="020B0604020202020204" pitchFamily="34" charset="0"/>
                            <a:sym typeface="Arial"/>
                          </a:rPr>
                          <m:t>𝑥</m:t>
                        </m:r>
                      </m:e>
                    </m:d>
                    <m:r>
                      <a:rPr lang="en-US" altLang="zh-CN" sz="2000" b="0" i="1" smtClean="0">
                        <a:solidFill>
                          <a:srgbClr val="FF0000"/>
                        </a:solidFill>
                        <a:latin typeface="Cambria Math" panose="02040503050406030204" pitchFamily="18" charset="0"/>
                        <a:cs typeface="Arial" panose="020B0604020202020204" pitchFamily="34" charset="0"/>
                        <a:sym typeface="Arial"/>
                      </a:rPr>
                      <m:t>=</m:t>
                    </m:r>
                    <m:r>
                      <m:rPr>
                        <m:sty m:val="p"/>
                      </m:rPr>
                      <a:rPr lang="en-US" altLang="zh-CN" sz="2000" b="0" i="0" smtClean="0">
                        <a:solidFill>
                          <a:srgbClr val="FF0000"/>
                        </a:solidFill>
                        <a:latin typeface="Cambria Math" panose="02040503050406030204" pitchFamily="18" charset="0"/>
                        <a:cs typeface="Arial" panose="020B0604020202020204" pitchFamily="34" charset="0"/>
                        <a:sym typeface="Arial"/>
                      </a:rPr>
                      <m:t>log</m:t>
                    </m:r>
                    <m:r>
                      <a:rPr lang="en-US" altLang="zh-CN" sz="2000" b="0" i="1" smtClean="0">
                        <a:solidFill>
                          <a:srgbClr val="FF0000"/>
                        </a:solidFill>
                        <a:latin typeface="Cambria Math" panose="02040503050406030204" pitchFamily="18" charset="0"/>
                        <a:cs typeface="Arial" panose="020B0604020202020204" pitchFamily="34" charset="0"/>
                        <a:sym typeface="Arial"/>
                      </a:rPr>
                      <m:t>⁡(</m:t>
                    </m:r>
                    <m:r>
                      <m:rPr>
                        <m:sty m:val="p"/>
                      </m:rPr>
                      <a:rPr lang="en-US" altLang="zh-CN" sz="2000" b="0" i="0" smtClean="0">
                        <a:solidFill>
                          <a:srgbClr val="FF0000"/>
                        </a:solidFill>
                        <a:latin typeface="Cambria Math" panose="02040503050406030204" pitchFamily="18" charset="0"/>
                        <a:cs typeface="Arial" panose="020B0604020202020204" pitchFamily="34" charset="0"/>
                        <a:sym typeface="Arial"/>
                      </a:rPr>
                      <m:t>exp</m:t>
                    </m:r>
                    <m:r>
                      <a:rPr lang="en-US" altLang="zh-CN" sz="2000" b="0" i="1" smtClean="0">
                        <a:solidFill>
                          <a:srgbClr val="FF0000"/>
                        </a:solidFill>
                        <a:latin typeface="Cambria Math" panose="02040503050406030204" pitchFamily="18" charset="0"/>
                        <a:cs typeface="Arial" panose="020B0604020202020204" pitchFamily="34" charset="0"/>
                        <a:sym typeface="Arial"/>
                      </a:rPr>
                      <m:t>⁡(</m:t>
                    </m:r>
                    <m:sSub>
                      <m:sSubPr>
                        <m:ctrlPr>
                          <a:rPr lang="en-US" altLang="zh-CN" sz="2000" b="0" i="1" smtClean="0">
                            <a:solidFill>
                              <a:srgbClr val="FF0000"/>
                            </a:solidFill>
                            <a:latin typeface="Cambria Math" panose="02040503050406030204" pitchFamily="18" charset="0"/>
                            <a:cs typeface="Arial" panose="020B0604020202020204" pitchFamily="34" charset="0"/>
                            <a:sym typeface="Arial"/>
                          </a:rPr>
                        </m:ctrlPr>
                      </m:sSubPr>
                      <m:e>
                        <m:r>
                          <a:rPr lang="en-US" altLang="zh-CN" sz="2000" b="0" i="1" smtClean="0">
                            <a:solidFill>
                              <a:srgbClr val="FF0000"/>
                            </a:solidFill>
                            <a:latin typeface="Cambria Math" panose="02040503050406030204" pitchFamily="18" charset="0"/>
                            <a:cs typeface="Arial" panose="020B0604020202020204" pitchFamily="34" charset="0"/>
                            <a:sym typeface="Arial"/>
                          </a:rPr>
                          <m:t>𝑥</m:t>
                        </m:r>
                      </m:e>
                      <m:sub>
                        <m:r>
                          <a:rPr lang="en-US" altLang="zh-CN" sz="2000" b="0" i="1" smtClean="0">
                            <a:solidFill>
                              <a:srgbClr val="FF0000"/>
                            </a:solidFill>
                            <a:latin typeface="Cambria Math" panose="02040503050406030204" pitchFamily="18" charset="0"/>
                            <a:cs typeface="Arial" panose="020B0604020202020204" pitchFamily="34" charset="0"/>
                            <a:sym typeface="Arial"/>
                          </a:rPr>
                          <m:t>1</m:t>
                        </m:r>
                      </m:sub>
                    </m:sSub>
                    <m:r>
                      <a:rPr lang="en-US" altLang="zh-CN" sz="2000" b="0" i="1" smtClean="0">
                        <a:solidFill>
                          <a:srgbClr val="FF0000"/>
                        </a:solidFill>
                        <a:latin typeface="Cambria Math" panose="02040503050406030204" pitchFamily="18" charset="0"/>
                        <a:cs typeface="Arial" panose="020B0604020202020204" pitchFamily="34" charset="0"/>
                        <a:sym typeface="Arial"/>
                      </a:rPr>
                      <m:t>)+…+</m:t>
                    </m:r>
                    <m:r>
                      <m:rPr>
                        <m:sty m:val="p"/>
                      </m:rPr>
                      <a:rPr lang="en-US" altLang="zh-CN" sz="2000" b="0" i="0" smtClean="0">
                        <a:solidFill>
                          <a:srgbClr val="FF0000"/>
                        </a:solidFill>
                        <a:latin typeface="Cambria Math" panose="02040503050406030204" pitchFamily="18" charset="0"/>
                        <a:cs typeface="Arial" panose="020B0604020202020204" pitchFamily="34" charset="0"/>
                        <a:sym typeface="Arial"/>
                      </a:rPr>
                      <m:t>exp</m:t>
                    </m:r>
                    <m:r>
                      <a:rPr lang="en-US" altLang="zh-CN" sz="2000" b="0" i="1" smtClean="0">
                        <a:solidFill>
                          <a:srgbClr val="FF0000"/>
                        </a:solidFill>
                        <a:latin typeface="Cambria Math" panose="02040503050406030204" pitchFamily="18" charset="0"/>
                        <a:cs typeface="Arial" panose="020B0604020202020204" pitchFamily="34" charset="0"/>
                        <a:sym typeface="Arial"/>
                      </a:rPr>
                      <m:t>⁡(</m:t>
                    </m:r>
                    <m:sSub>
                      <m:sSubPr>
                        <m:ctrlPr>
                          <a:rPr lang="en-US" altLang="zh-CN" sz="2000" b="0" i="1" smtClean="0">
                            <a:solidFill>
                              <a:srgbClr val="FF0000"/>
                            </a:solidFill>
                            <a:latin typeface="Cambria Math" panose="02040503050406030204" pitchFamily="18" charset="0"/>
                            <a:cs typeface="Arial" panose="020B0604020202020204" pitchFamily="34" charset="0"/>
                            <a:sym typeface="Arial"/>
                          </a:rPr>
                        </m:ctrlPr>
                      </m:sSubPr>
                      <m:e>
                        <m:r>
                          <a:rPr lang="en-US" altLang="zh-CN" sz="2000" b="0" i="1" smtClean="0">
                            <a:solidFill>
                              <a:srgbClr val="FF0000"/>
                            </a:solidFill>
                            <a:latin typeface="Cambria Math" panose="02040503050406030204" pitchFamily="18" charset="0"/>
                            <a:cs typeface="Arial" panose="020B0604020202020204" pitchFamily="34" charset="0"/>
                            <a:sym typeface="Arial"/>
                          </a:rPr>
                          <m:t>𝑥</m:t>
                        </m:r>
                      </m:e>
                      <m:sub>
                        <m:r>
                          <a:rPr lang="en-US" altLang="zh-CN" sz="2000" b="0" i="1" smtClean="0">
                            <a:solidFill>
                              <a:srgbClr val="FF0000"/>
                            </a:solidFill>
                            <a:latin typeface="Cambria Math" panose="02040503050406030204" pitchFamily="18" charset="0"/>
                            <a:cs typeface="Arial" panose="020B0604020202020204" pitchFamily="34" charset="0"/>
                            <a:sym typeface="Arial"/>
                          </a:rPr>
                          <m:t>𝑛</m:t>
                        </m:r>
                      </m:sub>
                    </m:sSub>
                    <m:r>
                      <a:rPr lang="en-US" altLang="zh-CN" sz="2000" b="0" i="1" smtClean="0">
                        <a:solidFill>
                          <a:srgbClr val="FF0000"/>
                        </a:solidFill>
                        <a:latin typeface="Cambria Math" panose="02040503050406030204" pitchFamily="18" charset="0"/>
                        <a:cs typeface="Arial" panose="020B0604020202020204" pitchFamily="34" charset="0"/>
                        <a:sym typeface="Arial"/>
                      </a:rPr>
                      <m:t>))</m:t>
                    </m:r>
                  </m:oMath>
                </a14:m>
                <a:r>
                  <a:rPr lang="en-US" altLang="zh-CN" sz="2000" dirty="0">
                    <a:solidFill>
                      <a:srgbClr val="FF0000"/>
                    </a:solidFill>
                    <a:latin typeface="Arial" panose="020B0604020202020204" pitchFamily="34" charset="0"/>
                    <a:cs typeface="Arial" panose="020B0604020202020204" pitchFamily="34" charset="0"/>
                    <a:sym typeface="Arial"/>
                  </a:rPr>
                  <a:t> </a:t>
                </a:r>
                <a:r>
                  <a:rPr lang="en-US" altLang="zh-CN" sz="2000" dirty="0">
                    <a:latin typeface="Arial" panose="020B0604020202020204" pitchFamily="34" charset="0"/>
                    <a:cs typeface="Arial" panose="020B0604020202020204" pitchFamily="34" charset="0"/>
                    <a:sym typeface="Arial"/>
                  </a:rPr>
                  <a:t>(if </a:t>
                </a:r>
                <a14:m>
                  <m:oMath xmlns:m="http://schemas.openxmlformats.org/officeDocument/2006/math">
                    <m:r>
                      <a:rPr lang="en-US" altLang="zh-CN" sz="2000" b="0" i="1" smtClean="0">
                        <a:latin typeface="Cambria Math" panose="02040503050406030204" pitchFamily="18" charset="0"/>
                        <a:cs typeface="Arial" panose="020B0604020202020204" pitchFamily="34" charset="0"/>
                        <a:sym typeface="Arial"/>
                      </a:rPr>
                      <m:t>𝑥</m:t>
                    </m:r>
                    <m:r>
                      <a:rPr lang="en-US" altLang="zh-CN" sz="2000" b="0" i="1" smtClean="0">
                        <a:latin typeface="Cambria Math" panose="02040503050406030204" pitchFamily="18" charset="0"/>
                        <a:cs typeface="Arial" panose="020B0604020202020204" pitchFamily="34" charset="0"/>
                        <a:sym typeface="Arial"/>
                      </a:rPr>
                      <m:t>∈</m:t>
                    </m:r>
                    <m:sSup>
                      <m:sSupPr>
                        <m:ctrlPr>
                          <a:rPr lang="en-US" altLang="zh-CN" sz="2000" b="0" i="1" smtClean="0">
                            <a:latin typeface="Cambria Math" panose="02040503050406030204" pitchFamily="18" charset="0"/>
                            <a:cs typeface="Arial" panose="020B0604020202020204" pitchFamily="34" charset="0"/>
                            <a:sym typeface="Arial"/>
                          </a:rPr>
                        </m:ctrlPr>
                      </m:sSupPr>
                      <m:e>
                        <m:r>
                          <m:rPr>
                            <m:sty m:val="p"/>
                          </m:rPr>
                          <a:rPr lang="en-US" altLang="zh-CN" sz="2000" b="0" i="0" smtClean="0">
                            <a:latin typeface="Cambria Math" panose="02040503050406030204" pitchFamily="18" charset="0"/>
                            <a:cs typeface="Arial" panose="020B0604020202020204" pitchFamily="34" charset="0"/>
                            <a:sym typeface="Arial"/>
                          </a:rPr>
                          <m:t>Δ</m:t>
                        </m:r>
                      </m:e>
                      <m:sup>
                        <m:r>
                          <a:rPr lang="en-US" altLang="zh-CN" sz="2000" b="0" i="1" smtClean="0">
                            <a:latin typeface="Cambria Math" panose="02040503050406030204" pitchFamily="18" charset="0"/>
                            <a:cs typeface="Arial" panose="020B0604020202020204" pitchFamily="34" charset="0"/>
                            <a:sym typeface="Arial"/>
                          </a:rPr>
                          <m:t>𝑛</m:t>
                        </m:r>
                      </m:sup>
                    </m:sSup>
                  </m:oMath>
                </a14:m>
                <a:r>
                  <a:rPr lang="en-US" altLang="zh-CN" sz="2000" dirty="0">
                    <a:latin typeface="Arial" panose="020B0604020202020204" pitchFamily="34" charset="0"/>
                    <a:cs typeface="Arial" panose="020B0604020202020204" pitchFamily="34" charset="0"/>
                    <a:sym typeface="Arial"/>
                  </a:rPr>
                  <a:t>)</a:t>
                </a:r>
              </a:p>
              <a:p>
                <a:r>
                  <a:rPr lang="en-US" altLang="zh-CN" sz="2400" dirty="0">
                    <a:latin typeface="Arial" panose="020B0604020202020204" pitchFamily="34" charset="0"/>
                    <a:cs typeface="Arial" panose="020B0604020202020204" pitchFamily="34" charset="0"/>
                    <a:sym typeface="Arial"/>
                  </a:rPr>
                  <a:t>For any </a:t>
                </a:r>
                <a14:m>
                  <m:oMath xmlns:m="http://schemas.openxmlformats.org/officeDocument/2006/math">
                    <m:r>
                      <a:rPr lang="en-US" altLang="zh-CN" sz="2400" b="0" i="1" smtClean="0">
                        <a:latin typeface="Cambria Math" panose="02040503050406030204" pitchFamily="18" charset="0"/>
                        <a:cs typeface="Arial" panose="020B0604020202020204" pitchFamily="34" charset="0"/>
                        <a:sym typeface="Arial"/>
                      </a:rPr>
                      <m:t>𝑓</m:t>
                    </m:r>
                  </m:oMath>
                </a14:m>
                <a:r>
                  <a:rPr lang="en-US" altLang="zh-CN" sz="2400" dirty="0">
                    <a:latin typeface="Arial" panose="020B0604020202020204" pitchFamily="34" charset="0"/>
                    <a:cs typeface="Arial" panose="020B0604020202020204" pitchFamily="34" charset="0"/>
                    <a:sym typeface="Arial"/>
                  </a:rPr>
                  <a:t>-divergence, with mild assumptions, we have </a:t>
                </a:r>
              </a:p>
              <a:p>
                <a:pPr marL="0" indent="0">
                  <a:buNone/>
                </a:pPr>
                <a14:m>
                  <m:oMathPara xmlns:m="http://schemas.openxmlformats.org/officeDocument/2006/math">
                    <m:oMathParaPr>
                      <m:jc m:val="centerGroup"/>
                    </m:oMathParaPr>
                    <m:oMath xmlns:m="http://schemas.openxmlformats.org/officeDocument/2006/math">
                      <m:func>
                        <m:funcPr>
                          <m:ctrlPr>
                            <a:rPr lang="en-US" altLang="zh-CN" sz="2400" b="0" i="1" smtClean="0">
                              <a:latin typeface="Cambria Math" panose="02040503050406030204" pitchFamily="18" charset="0"/>
                              <a:cs typeface="Arial" panose="020B0604020202020204" pitchFamily="34" charset="0"/>
                              <a:sym typeface="Arial"/>
                            </a:rPr>
                          </m:ctrlPr>
                        </m:funcPr>
                        <m:fName>
                          <m:limLow>
                            <m:limLowPr>
                              <m:ctrlPr>
                                <a:rPr lang="en-US" altLang="zh-CN" sz="2400" b="0" i="1" smtClean="0">
                                  <a:latin typeface="Cambria Math" panose="02040503050406030204" pitchFamily="18" charset="0"/>
                                  <a:cs typeface="Arial" panose="020B0604020202020204" pitchFamily="34" charset="0"/>
                                  <a:sym typeface="Arial"/>
                                </a:rPr>
                              </m:ctrlPr>
                            </m:limLowPr>
                            <m:e>
                              <m:r>
                                <m:rPr>
                                  <m:sty m:val="p"/>
                                </m:rPr>
                                <a:rPr lang="en-US" altLang="zh-CN" sz="2400" b="0" i="0" smtClean="0">
                                  <a:latin typeface="Cambria Math" panose="02040503050406030204" pitchFamily="18" charset="0"/>
                                  <a:cs typeface="Arial" panose="020B0604020202020204" pitchFamily="34" charset="0"/>
                                  <a:sym typeface="Arial"/>
                                </a:rPr>
                                <m:t>max</m:t>
                              </m:r>
                            </m:e>
                            <m:lim>
                              <m:r>
                                <a:rPr lang="en-US" altLang="zh-CN" sz="2400" b="0" i="1" smtClean="0">
                                  <a:latin typeface="Cambria Math" panose="02040503050406030204" pitchFamily="18" charset="0"/>
                                  <a:cs typeface="Arial" panose="020B0604020202020204" pitchFamily="34" charset="0"/>
                                  <a:sym typeface="Arial"/>
                                </a:rPr>
                                <m:t>𝑝</m:t>
                              </m:r>
                            </m:lim>
                          </m:limLow>
                        </m:fName>
                        <m:e>
                          <m:sSub>
                            <m:sSubPr>
                              <m:ctrlPr>
                                <a:rPr lang="en-US" altLang="zh-CN" sz="2400" b="0" i="1" smtClean="0">
                                  <a:latin typeface="Cambria Math" panose="02040503050406030204" pitchFamily="18" charset="0"/>
                                  <a:cs typeface="Arial" panose="020B0604020202020204" pitchFamily="34" charset="0"/>
                                  <a:sym typeface="Arial"/>
                                </a:rPr>
                              </m:ctrlPr>
                            </m:sSubPr>
                            <m:e>
                              <m:r>
                                <a:rPr lang="en-US" altLang="zh-CN" sz="2400" b="0" i="1" smtClean="0">
                                  <a:latin typeface="Cambria Math" panose="02040503050406030204" pitchFamily="18" charset="0"/>
                                  <a:cs typeface="Arial" panose="020B0604020202020204" pitchFamily="34" charset="0"/>
                                  <a:sym typeface="Arial"/>
                                </a:rPr>
                                <m:t>𝐸</m:t>
                              </m:r>
                            </m:e>
                            <m:sub>
                              <m:r>
                                <a:rPr lang="en-US" altLang="zh-CN" sz="2400" b="0" i="1" smtClean="0">
                                  <a:latin typeface="Cambria Math" panose="02040503050406030204" pitchFamily="18" charset="0"/>
                                  <a:cs typeface="Arial" panose="020B0604020202020204" pitchFamily="34" charset="0"/>
                                  <a:sym typeface="Arial"/>
                                </a:rPr>
                                <m:t>𝑥</m:t>
                              </m:r>
                              <m:r>
                                <a:rPr lang="en-US" altLang="zh-CN" sz="2400" b="0" i="1" smtClean="0">
                                  <a:latin typeface="Cambria Math" panose="02040503050406030204" pitchFamily="18" charset="0"/>
                                  <a:cs typeface="Arial" panose="020B0604020202020204" pitchFamily="34" charset="0"/>
                                  <a:sym typeface="Arial"/>
                                </a:rPr>
                                <m:t>∼</m:t>
                              </m:r>
                              <m:r>
                                <a:rPr lang="en-US" altLang="zh-CN" sz="2400" b="0" i="1" smtClean="0">
                                  <a:latin typeface="Cambria Math" panose="02040503050406030204" pitchFamily="18" charset="0"/>
                                  <a:cs typeface="Arial" panose="020B0604020202020204" pitchFamily="34" charset="0"/>
                                  <a:sym typeface="Arial"/>
                                </a:rPr>
                                <m:t>𝑝</m:t>
                              </m:r>
                            </m:sub>
                          </m:sSub>
                          <m:d>
                            <m:dPr>
                              <m:begChr m:val="["/>
                              <m:endChr m:val="]"/>
                              <m:ctrlPr>
                                <a:rPr lang="en-US" altLang="zh-CN" sz="2400" b="0" i="1" smtClean="0">
                                  <a:latin typeface="Cambria Math" panose="02040503050406030204" pitchFamily="18" charset="0"/>
                                  <a:cs typeface="Arial" panose="020B0604020202020204" pitchFamily="34" charset="0"/>
                                  <a:sym typeface="Arial"/>
                                </a:rPr>
                              </m:ctrlPr>
                            </m:dPr>
                            <m:e>
                              <m:r>
                                <a:rPr lang="en-US" altLang="zh-CN" sz="2400" b="0" i="1" smtClean="0">
                                  <a:latin typeface="Cambria Math" panose="02040503050406030204" pitchFamily="18" charset="0"/>
                                  <a:cs typeface="Arial" panose="020B0604020202020204" pitchFamily="34" charset="0"/>
                                  <a:sym typeface="Arial"/>
                                </a:rPr>
                                <m:t>𝑦</m:t>
                              </m:r>
                              <m:d>
                                <m:dPr>
                                  <m:ctrlPr>
                                    <a:rPr lang="en-US" altLang="zh-CN" sz="2400" b="0" i="1" smtClean="0">
                                      <a:latin typeface="Cambria Math" panose="02040503050406030204" pitchFamily="18" charset="0"/>
                                      <a:cs typeface="Arial" panose="020B0604020202020204" pitchFamily="34" charset="0"/>
                                      <a:sym typeface="Arial"/>
                                    </a:rPr>
                                  </m:ctrlPr>
                                </m:dPr>
                                <m:e>
                                  <m:r>
                                    <a:rPr lang="en-US" altLang="zh-CN" sz="2400" b="0" i="1" smtClean="0">
                                      <a:latin typeface="Cambria Math" panose="02040503050406030204" pitchFamily="18" charset="0"/>
                                      <a:cs typeface="Arial" panose="020B0604020202020204" pitchFamily="34" charset="0"/>
                                      <a:sym typeface="Arial"/>
                                    </a:rPr>
                                    <m:t>𝑥</m:t>
                                  </m:r>
                                </m:e>
                              </m:d>
                            </m:e>
                          </m:d>
                          <m:r>
                            <a:rPr lang="en-US" altLang="zh-CN" sz="2400" b="0" i="1" smtClean="0">
                              <a:latin typeface="Cambria Math" panose="02040503050406030204" pitchFamily="18" charset="0"/>
                              <a:cs typeface="Arial" panose="020B0604020202020204" pitchFamily="34" charset="0"/>
                              <a:sym typeface="Arial"/>
                            </a:rPr>
                            <m:t>−</m:t>
                          </m:r>
                          <m:sSub>
                            <m:sSubPr>
                              <m:ctrlPr>
                                <a:rPr lang="en-US" altLang="zh-CN" sz="2400" b="0" i="1" smtClean="0">
                                  <a:latin typeface="Cambria Math" panose="02040503050406030204" pitchFamily="18" charset="0"/>
                                  <a:cs typeface="Arial" panose="020B0604020202020204" pitchFamily="34" charset="0"/>
                                  <a:sym typeface="Arial"/>
                                </a:rPr>
                              </m:ctrlPr>
                            </m:sSubPr>
                            <m:e>
                              <m:r>
                                <a:rPr lang="en-US" altLang="zh-CN" sz="2400" b="0" i="1" smtClean="0">
                                  <a:latin typeface="Cambria Math" panose="02040503050406030204" pitchFamily="18" charset="0"/>
                                  <a:cs typeface="Arial" panose="020B0604020202020204" pitchFamily="34" charset="0"/>
                                  <a:sym typeface="Arial"/>
                                </a:rPr>
                                <m:t>𝐷</m:t>
                              </m:r>
                            </m:e>
                            <m:sub>
                              <m:r>
                                <a:rPr lang="en-US" altLang="zh-CN" sz="2400" b="0" i="1" smtClean="0">
                                  <a:latin typeface="Cambria Math" panose="02040503050406030204" pitchFamily="18" charset="0"/>
                                  <a:cs typeface="Arial" panose="020B0604020202020204" pitchFamily="34" charset="0"/>
                                  <a:sym typeface="Arial"/>
                                </a:rPr>
                                <m:t>𝑓</m:t>
                              </m:r>
                            </m:sub>
                          </m:sSub>
                          <m:d>
                            <m:dPr>
                              <m:ctrlPr>
                                <a:rPr lang="en-US" altLang="zh-CN" sz="2400" b="0" i="1" smtClean="0">
                                  <a:latin typeface="Cambria Math" panose="02040503050406030204" pitchFamily="18" charset="0"/>
                                  <a:cs typeface="Arial" panose="020B0604020202020204" pitchFamily="34" charset="0"/>
                                  <a:sym typeface="Arial"/>
                                </a:rPr>
                              </m:ctrlPr>
                            </m:dPr>
                            <m:e>
                              <m:r>
                                <a:rPr lang="en-US" altLang="zh-CN" sz="2400" b="0" i="1" smtClean="0">
                                  <a:latin typeface="Cambria Math" panose="02040503050406030204" pitchFamily="18" charset="0"/>
                                  <a:cs typeface="Arial" panose="020B0604020202020204" pitchFamily="34" charset="0"/>
                                  <a:sym typeface="Arial"/>
                                </a:rPr>
                                <m:t>𝑝</m:t>
                              </m:r>
                              <m:r>
                                <m:rPr>
                                  <m:lit/>
                                </m:rPr>
                                <a:rPr lang="en-US" altLang="zh-CN" sz="2400" b="0" i="1" smtClean="0">
                                  <a:latin typeface="Cambria Math" panose="02040503050406030204" pitchFamily="18" charset="0"/>
                                  <a:cs typeface="Arial" panose="020B0604020202020204" pitchFamily="34" charset="0"/>
                                  <a:sym typeface="Arial"/>
                                </a:rPr>
                                <m:t>||</m:t>
                              </m:r>
                              <m:r>
                                <a:rPr lang="en-US" altLang="zh-CN" sz="2400" b="0" i="1" smtClean="0">
                                  <a:latin typeface="Cambria Math" panose="02040503050406030204" pitchFamily="18" charset="0"/>
                                  <a:cs typeface="Arial" panose="020B0604020202020204" pitchFamily="34" charset="0"/>
                                  <a:sym typeface="Arial"/>
                                </a:rPr>
                                <m:t>𝑞</m:t>
                              </m:r>
                            </m:e>
                          </m:d>
                          <m:r>
                            <a:rPr lang="en-US" altLang="zh-CN" sz="2400" b="0" i="1" smtClean="0">
                              <a:latin typeface="Cambria Math" panose="02040503050406030204" pitchFamily="18" charset="0"/>
                              <a:cs typeface="Arial" panose="020B0604020202020204" pitchFamily="34" charset="0"/>
                              <a:sym typeface="Arial"/>
                            </a:rPr>
                            <m:t>=</m:t>
                          </m:r>
                          <m:sSub>
                            <m:sSubPr>
                              <m:ctrlPr>
                                <a:rPr lang="en-US" altLang="zh-CN" sz="2400" b="0" i="1" smtClean="0">
                                  <a:latin typeface="Cambria Math" panose="02040503050406030204" pitchFamily="18" charset="0"/>
                                  <a:cs typeface="Arial" panose="020B0604020202020204" pitchFamily="34" charset="0"/>
                                  <a:sym typeface="Arial"/>
                                </a:rPr>
                              </m:ctrlPr>
                            </m:sSubPr>
                            <m:e>
                              <m:r>
                                <a:rPr lang="en-US" altLang="zh-CN" sz="2400" b="0" i="1" smtClean="0">
                                  <a:latin typeface="Cambria Math" panose="02040503050406030204" pitchFamily="18" charset="0"/>
                                  <a:cs typeface="Arial" panose="020B0604020202020204" pitchFamily="34" charset="0"/>
                                  <a:sym typeface="Arial"/>
                                </a:rPr>
                                <m:t>𝐸</m:t>
                              </m:r>
                            </m:e>
                            <m:sub>
                              <m:r>
                                <a:rPr lang="en-US" altLang="zh-CN" sz="2400" b="0" i="1" smtClean="0">
                                  <a:latin typeface="Cambria Math" panose="02040503050406030204" pitchFamily="18" charset="0"/>
                                  <a:cs typeface="Arial" panose="020B0604020202020204" pitchFamily="34" charset="0"/>
                                  <a:sym typeface="Arial"/>
                                </a:rPr>
                                <m:t>𝑥</m:t>
                              </m:r>
                              <m:r>
                                <a:rPr lang="en-US" altLang="zh-CN" sz="2400" b="0" i="1" smtClean="0">
                                  <a:latin typeface="Cambria Math" panose="02040503050406030204" pitchFamily="18" charset="0"/>
                                  <a:cs typeface="Arial" panose="020B0604020202020204" pitchFamily="34" charset="0"/>
                                  <a:sym typeface="Arial"/>
                                </a:rPr>
                                <m:t>∼</m:t>
                              </m:r>
                              <m:r>
                                <a:rPr lang="en-US" altLang="zh-CN" sz="2400" b="0" i="1" smtClean="0">
                                  <a:latin typeface="Cambria Math" panose="02040503050406030204" pitchFamily="18" charset="0"/>
                                  <a:cs typeface="Arial" panose="020B0604020202020204" pitchFamily="34" charset="0"/>
                                  <a:sym typeface="Arial"/>
                                </a:rPr>
                                <m:t>𝑞</m:t>
                              </m:r>
                            </m:sub>
                          </m:sSub>
                          <m:sSub>
                            <m:sSubPr>
                              <m:ctrlPr>
                                <a:rPr lang="en-US" altLang="zh-CN" sz="2400" b="0" i="1" smtClean="0">
                                  <a:latin typeface="Cambria Math" panose="02040503050406030204" pitchFamily="18" charset="0"/>
                                  <a:cs typeface="Arial" panose="020B0604020202020204" pitchFamily="34" charset="0"/>
                                  <a:sym typeface="Arial"/>
                                </a:rPr>
                              </m:ctrlPr>
                            </m:sSubPr>
                            <m:e>
                              <m:r>
                                <a:rPr lang="en-US" altLang="zh-CN" sz="2400" b="0" i="1" smtClean="0">
                                  <a:latin typeface="Cambria Math" panose="02040503050406030204" pitchFamily="18" charset="0"/>
                                  <a:cs typeface="Arial" panose="020B0604020202020204" pitchFamily="34" charset="0"/>
                                  <a:sym typeface="Arial"/>
                                </a:rPr>
                                <m:t>𝑓</m:t>
                              </m:r>
                            </m:e>
                            <m:sub>
                              <m:r>
                                <a:rPr lang="en-US" altLang="zh-CN" sz="2400" b="0" i="1" smtClean="0">
                                  <a:latin typeface="Cambria Math" panose="02040503050406030204" pitchFamily="18" charset="0"/>
                                  <a:cs typeface="Arial" panose="020B0604020202020204" pitchFamily="34" charset="0"/>
                                  <a:sym typeface="Arial"/>
                                </a:rPr>
                                <m:t>∗</m:t>
                              </m:r>
                            </m:sub>
                          </m:sSub>
                          <m:r>
                            <a:rPr lang="en-US" altLang="zh-CN" sz="2400" b="0" i="1" smtClean="0">
                              <a:latin typeface="Cambria Math" panose="02040503050406030204" pitchFamily="18" charset="0"/>
                              <a:cs typeface="Arial" panose="020B0604020202020204" pitchFamily="34" charset="0"/>
                              <a:sym typeface="Arial"/>
                            </a:rPr>
                            <m:t>(</m:t>
                          </m:r>
                          <m:r>
                            <a:rPr lang="en-US" altLang="zh-CN" sz="2400" b="0" i="1" smtClean="0">
                              <a:latin typeface="Cambria Math" panose="02040503050406030204" pitchFamily="18" charset="0"/>
                              <a:cs typeface="Arial" panose="020B0604020202020204" pitchFamily="34" charset="0"/>
                              <a:sym typeface="Arial"/>
                            </a:rPr>
                            <m:t>𝑦</m:t>
                          </m:r>
                          <m:r>
                            <a:rPr lang="en-US" altLang="zh-CN" sz="2400" b="0" i="1" smtClean="0">
                              <a:latin typeface="Cambria Math" panose="02040503050406030204" pitchFamily="18" charset="0"/>
                              <a:cs typeface="Arial" panose="020B0604020202020204" pitchFamily="34" charset="0"/>
                              <a:sym typeface="Arial"/>
                            </a:rPr>
                            <m:t>(</m:t>
                          </m:r>
                          <m:r>
                            <a:rPr lang="en-US" altLang="zh-CN" sz="2400" b="0" i="1" smtClean="0">
                              <a:latin typeface="Cambria Math" panose="02040503050406030204" pitchFamily="18" charset="0"/>
                              <a:cs typeface="Arial" panose="020B0604020202020204" pitchFamily="34" charset="0"/>
                              <a:sym typeface="Arial"/>
                            </a:rPr>
                            <m:t>𝑥</m:t>
                          </m:r>
                          <m:r>
                            <a:rPr lang="en-US" altLang="zh-CN" sz="2400" b="0" i="1" smtClean="0">
                              <a:latin typeface="Cambria Math" panose="02040503050406030204" pitchFamily="18" charset="0"/>
                              <a:cs typeface="Arial" panose="020B0604020202020204" pitchFamily="34" charset="0"/>
                              <a:sym typeface="Arial"/>
                            </a:rPr>
                            <m:t>))</m:t>
                          </m:r>
                        </m:e>
                      </m:func>
                    </m:oMath>
                  </m:oMathPara>
                </a14:m>
                <a:endParaRPr lang="en-US" altLang="zh-CN" sz="1600" dirty="0">
                  <a:latin typeface="Arial" panose="020B0604020202020204" pitchFamily="34" charset="0"/>
                  <a:cs typeface="Arial" panose="020B0604020202020204" pitchFamily="34" charset="0"/>
                  <a:sym typeface="Arial"/>
                </a:endParaRPr>
              </a:p>
              <a:p>
                <a:pPr lvl="1"/>
                <a:r>
                  <a:rPr lang="en-US" sz="2000" dirty="0">
                    <a:latin typeface="Arial" panose="020B0604020202020204" pitchFamily="34" charset="0"/>
                    <a:ea typeface="Arial"/>
                    <a:cs typeface="Arial" panose="020B0604020202020204" pitchFamily="34" charset="0"/>
                    <a:sym typeface="Arial"/>
                  </a:rPr>
                  <a:t>Proof: people.lids.mit.edu/</a:t>
                </a:r>
                <a:r>
                  <a:rPr lang="en-US" sz="2000" dirty="0" err="1">
                    <a:latin typeface="Arial" panose="020B0604020202020204" pitchFamily="34" charset="0"/>
                    <a:ea typeface="Arial"/>
                    <a:cs typeface="Arial" panose="020B0604020202020204" pitchFamily="34" charset="0"/>
                    <a:sym typeface="Arial"/>
                  </a:rPr>
                  <a:t>yp</a:t>
                </a:r>
                <a:r>
                  <a:rPr lang="en-US" sz="2000" dirty="0">
                    <a:latin typeface="Arial" panose="020B0604020202020204" pitchFamily="34" charset="0"/>
                    <a:ea typeface="Arial"/>
                    <a:cs typeface="Arial" panose="020B0604020202020204" pitchFamily="34" charset="0"/>
                    <a:sym typeface="Arial"/>
                  </a:rPr>
                  <a:t>/homepage/data/LN_fdiv</a:t>
                </a:r>
                <a:r>
                  <a:rPr lang="en-US" sz="2000">
                    <a:latin typeface="Arial" panose="020B0604020202020204" pitchFamily="34" charset="0"/>
                    <a:ea typeface="Arial"/>
                    <a:cs typeface="Arial" panose="020B0604020202020204" pitchFamily="34" charset="0"/>
                    <a:sym typeface="Arial"/>
                  </a:rPr>
                  <a:t>.pdf, </a:t>
                </a:r>
                <a:r>
                  <a:rPr lang="en-US" sz="2000" dirty="0" err="1">
                    <a:latin typeface="Arial" panose="020B0604020202020204" pitchFamily="34" charset="0"/>
                    <a:ea typeface="Arial"/>
                    <a:cs typeface="Arial" panose="020B0604020202020204" pitchFamily="34" charset="0"/>
                    <a:sym typeface="Arial"/>
                  </a:rPr>
                  <a:t>Thm</a:t>
                </a:r>
                <a:r>
                  <a:rPr lang="en-US" sz="2000" dirty="0">
                    <a:latin typeface="Arial" panose="020B0604020202020204" pitchFamily="34" charset="0"/>
                    <a:ea typeface="Arial"/>
                    <a:cs typeface="Arial" panose="020B0604020202020204" pitchFamily="34" charset="0"/>
                    <a:sym typeface="Arial"/>
                  </a:rPr>
                  <a:t>. 7.14. (non-trivial!)</a:t>
                </a:r>
              </a:p>
              <a:p>
                <a:pPr lvl="1"/>
                <a:r>
                  <a:rPr lang="en-US" sz="2000" dirty="0">
                    <a:latin typeface="Arial" panose="020B0604020202020204" pitchFamily="34" charset="0"/>
                    <a:ea typeface="Arial"/>
                    <a:cs typeface="Arial" panose="020B0604020202020204" pitchFamily="34" charset="0"/>
                    <a:sym typeface="Arial"/>
                  </a:rPr>
                  <a:t>Let </a:t>
                </a:r>
                <a14:m>
                  <m:oMath xmlns:m="http://schemas.openxmlformats.org/officeDocument/2006/math">
                    <m:r>
                      <a:rPr lang="en-US" sz="2000" b="0" i="1" smtClean="0">
                        <a:latin typeface="Cambria Math" panose="02040503050406030204" pitchFamily="18" charset="0"/>
                        <a:ea typeface="Arial"/>
                        <a:cs typeface="Arial" panose="020B0604020202020204" pitchFamily="34" charset="0"/>
                        <a:sym typeface="Arial"/>
                      </a:rPr>
                      <m:t>𝑝</m:t>
                    </m:r>
                    <m:r>
                      <a:rPr lang="en-US" sz="2000" b="0" i="1" smtClean="0">
                        <a:latin typeface="Cambria Math" panose="02040503050406030204" pitchFamily="18" charset="0"/>
                        <a:ea typeface="Arial"/>
                        <a:cs typeface="Arial" panose="020B0604020202020204" pitchFamily="34" charset="0"/>
                        <a:sym typeface="Arial"/>
                      </a:rPr>
                      <m:t>=</m:t>
                    </m:r>
                    <m:sSup>
                      <m:sSupPr>
                        <m:ctrlPr>
                          <a:rPr lang="en-US" sz="2000" b="0" i="1" smtClean="0">
                            <a:latin typeface="Cambria Math" panose="02040503050406030204" pitchFamily="18" charset="0"/>
                            <a:ea typeface="Arial"/>
                            <a:cs typeface="Arial" panose="020B0604020202020204" pitchFamily="34" charset="0"/>
                            <a:sym typeface="Arial"/>
                          </a:rPr>
                        </m:ctrlPr>
                      </m:sSupPr>
                      <m:e>
                        <m:r>
                          <a:rPr lang="en-US" sz="2000" b="0" i="1" smtClean="0">
                            <a:latin typeface="Cambria Math" panose="02040503050406030204" pitchFamily="18" charset="0"/>
                            <a:ea typeface="Arial"/>
                            <a:cs typeface="Arial" panose="020B0604020202020204" pitchFamily="34" charset="0"/>
                            <a:sym typeface="Arial"/>
                          </a:rPr>
                          <m:t>𝑑</m:t>
                        </m:r>
                      </m:e>
                      <m:sup>
                        <m:r>
                          <a:rPr lang="en-US" sz="2000" b="0" i="1" smtClean="0">
                            <a:latin typeface="Cambria Math" panose="02040503050406030204" pitchFamily="18" charset="0"/>
                            <a:ea typeface="Arial"/>
                            <a:cs typeface="Arial" panose="020B0604020202020204" pitchFamily="34" charset="0"/>
                            <a:sym typeface="Arial"/>
                          </a:rPr>
                          <m:t>𝜋</m:t>
                        </m:r>
                      </m:sup>
                    </m:sSup>
                    <m:r>
                      <a:rPr lang="en-US" sz="2000" b="0" i="1" smtClean="0">
                        <a:latin typeface="Cambria Math" panose="02040503050406030204" pitchFamily="18" charset="0"/>
                        <a:ea typeface="Arial"/>
                        <a:cs typeface="Arial" panose="020B0604020202020204" pitchFamily="34" charset="0"/>
                        <a:sym typeface="Arial"/>
                      </a:rPr>
                      <m:t>,</m:t>
                    </m:r>
                    <m:r>
                      <a:rPr lang="en-US" sz="2000" b="0" i="1" smtClean="0">
                        <a:latin typeface="Cambria Math" panose="02040503050406030204" pitchFamily="18" charset="0"/>
                        <a:ea typeface="Arial"/>
                        <a:cs typeface="Arial" panose="020B0604020202020204" pitchFamily="34" charset="0"/>
                        <a:sym typeface="Arial"/>
                      </a:rPr>
                      <m:t>𝑞</m:t>
                    </m:r>
                    <m:r>
                      <a:rPr lang="en-US" sz="2000" b="0" i="1" smtClean="0">
                        <a:latin typeface="Cambria Math" panose="02040503050406030204" pitchFamily="18" charset="0"/>
                        <a:ea typeface="Arial"/>
                        <a:cs typeface="Arial" panose="020B0604020202020204" pitchFamily="34" charset="0"/>
                        <a:sym typeface="Arial"/>
                      </a:rPr>
                      <m:t>=</m:t>
                    </m:r>
                    <m:sSup>
                      <m:sSupPr>
                        <m:ctrlPr>
                          <a:rPr lang="en-US" sz="2000" b="0" i="1" smtClean="0">
                            <a:latin typeface="Cambria Math" panose="02040503050406030204" pitchFamily="18" charset="0"/>
                            <a:ea typeface="Arial"/>
                            <a:cs typeface="Arial" panose="020B0604020202020204" pitchFamily="34" charset="0"/>
                            <a:sym typeface="Arial"/>
                          </a:rPr>
                        </m:ctrlPr>
                      </m:sSupPr>
                      <m:e>
                        <m:r>
                          <a:rPr lang="en-US" sz="2000" b="0" i="1" smtClean="0">
                            <a:latin typeface="Cambria Math" panose="02040503050406030204" pitchFamily="18" charset="0"/>
                            <a:ea typeface="Arial"/>
                            <a:cs typeface="Arial" panose="020B0604020202020204" pitchFamily="34" charset="0"/>
                            <a:sym typeface="Arial"/>
                          </a:rPr>
                          <m:t>𝑑</m:t>
                        </m:r>
                      </m:e>
                      <m:sup>
                        <m:r>
                          <a:rPr lang="en-US" sz="2000" b="0" i="1" smtClean="0">
                            <a:latin typeface="Cambria Math" panose="02040503050406030204" pitchFamily="18" charset="0"/>
                            <a:ea typeface="Arial"/>
                            <a:cs typeface="Arial" panose="020B0604020202020204" pitchFamily="34" charset="0"/>
                            <a:sym typeface="Arial"/>
                          </a:rPr>
                          <m:t>𝐸</m:t>
                        </m:r>
                      </m:sup>
                    </m:sSup>
                    <m:r>
                      <a:rPr lang="en-US" sz="2000" b="0" i="1" smtClean="0">
                        <a:latin typeface="Cambria Math" panose="02040503050406030204" pitchFamily="18" charset="0"/>
                        <a:ea typeface="Arial"/>
                        <a:cs typeface="Arial" panose="020B0604020202020204" pitchFamily="34" charset="0"/>
                        <a:sym typeface="Arial"/>
                      </a:rPr>
                      <m:t>,</m:t>
                    </m:r>
                    <m:r>
                      <a:rPr lang="en-US" sz="2000" b="0" i="1" smtClean="0">
                        <a:latin typeface="Cambria Math" panose="02040503050406030204" pitchFamily="18" charset="0"/>
                        <a:ea typeface="Arial"/>
                        <a:cs typeface="Arial" panose="020B0604020202020204" pitchFamily="34" charset="0"/>
                        <a:sym typeface="Arial"/>
                      </a:rPr>
                      <m:t>𝑥</m:t>
                    </m:r>
                    <m:r>
                      <a:rPr lang="en-US" sz="2000" b="0" i="1" smtClean="0">
                        <a:latin typeface="Cambria Math" panose="02040503050406030204" pitchFamily="18" charset="0"/>
                        <a:ea typeface="Arial"/>
                        <a:cs typeface="Arial" panose="020B0604020202020204" pitchFamily="34" charset="0"/>
                        <a:sym typeface="Arial"/>
                      </a:rPr>
                      <m:t>=</m:t>
                    </m:r>
                    <m:r>
                      <a:rPr lang="en-US" sz="2000" b="0" i="1" smtClean="0">
                        <a:latin typeface="Cambria Math" panose="02040503050406030204" pitchFamily="18" charset="0"/>
                        <a:ea typeface="Arial"/>
                        <a:cs typeface="Arial" panose="020B0604020202020204" pitchFamily="34" charset="0"/>
                        <a:sym typeface="Arial"/>
                      </a:rPr>
                      <m:t>𝑠</m:t>
                    </m:r>
                    <m:r>
                      <a:rPr lang="en-US" sz="2000" b="0" i="1" smtClean="0">
                        <a:latin typeface="Cambria Math" panose="02040503050406030204" pitchFamily="18" charset="0"/>
                        <a:ea typeface="Arial"/>
                        <a:cs typeface="Arial" panose="020B0604020202020204" pitchFamily="34" charset="0"/>
                        <a:sym typeface="Arial"/>
                      </a:rPr>
                      <m:t>, </m:t>
                    </m:r>
                    <m:r>
                      <a:rPr lang="en-US" sz="2000" b="0" i="1" smtClean="0">
                        <a:latin typeface="Cambria Math" panose="02040503050406030204" pitchFamily="18" charset="0"/>
                        <a:ea typeface="Arial"/>
                        <a:cs typeface="Arial" panose="020B0604020202020204" pitchFamily="34" charset="0"/>
                        <a:sym typeface="Arial"/>
                      </a:rPr>
                      <m:t>𝑦</m:t>
                    </m:r>
                    <m:r>
                      <a:rPr lang="en-US" sz="2000" b="0" i="1" smtClean="0">
                        <a:latin typeface="Cambria Math" panose="02040503050406030204" pitchFamily="18" charset="0"/>
                        <a:ea typeface="Arial"/>
                        <a:cs typeface="Arial" panose="020B0604020202020204" pitchFamily="34" charset="0"/>
                        <a:sym typeface="Arial"/>
                      </a:rPr>
                      <m:t>=</m:t>
                    </m:r>
                    <m:r>
                      <a:rPr lang="en-US" sz="2000" b="0" i="1" smtClean="0">
                        <a:latin typeface="Cambria Math" panose="02040503050406030204" pitchFamily="18" charset="0"/>
                        <a:ea typeface="Arial"/>
                        <a:cs typeface="Arial" panose="020B0604020202020204" pitchFamily="34" charset="0"/>
                        <a:sym typeface="Arial"/>
                      </a:rPr>
                      <m:t>𝑅</m:t>
                    </m:r>
                    <m:d>
                      <m:dPr>
                        <m:ctrlPr>
                          <a:rPr lang="en-US" sz="2000" b="0" i="1" smtClean="0">
                            <a:latin typeface="Cambria Math" panose="02040503050406030204" pitchFamily="18" charset="0"/>
                            <a:ea typeface="Arial"/>
                            <a:cs typeface="Arial" panose="020B0604020202020204" pitchFamily="34" charset="0"/>
                            <a:sym typeface="Arial"/>
                          </a:rPr>
                        </m:ctrlPr>
                      </m:dPr>
                      <m:e>
                        <m:r>
                          <a:rPr lang="en-US" sz="2000" b="0" i="1" smtClean="0">
                            <a:latin typeface="Cambria Math" panose="02040503050406030204" pitchFamily="18" charset="0"/>
                            <a:ea typeface="Arial"/>
                            <a:cs typeface="Arial" panose="020B0604020202020204" pitchFamily="34" charset="0"/>
                            <a:sym typeface="Arial"/>
                          </a:rPr>
                          <m:t>𝑠</m:t>
                        </m:r>
                      </m:e>
                    </m:d>
                    <m:r>
                      <a:rPr lang="en-US" sz="2000" b="0" i="1" smtClean="0">
                        <a:latin typeface="Cambria Math" panose="02040503050406030204" pitchFamily="18" charset="0"/>
                        <a:ea typeface="Arial"/>
                        <a:cs typeface="Arial" panose="020B0604020202020204" pitchFamily="34" charset="0"/>
                        <a:sym typeface="Arial"/>
                      </a:rPr>
                      <m:t>+</m:t>
                    </m:r>
                    <m:r>
                      <a:rPr lang="en-US" sz="2000" b="0" i="1" smtClean="0">
                        <a:latin typeface="Cambria Math" panose="02040503050406030204" pitchFamily="18" charset="0"/>
                        <a:ea typeface="Arial"/>
                        <a:cs typeface="Arial" panose="020B0604020202020204" pitchFamily="34" charset="0"/>
                        <a:sym typeface="Arial"/>
                      </a:rPr>
                      <m:t>𝑉</m:t>
                    </m:r>
                    <m:d>
                      <m:dPr>
                        <m:ctrlPr>
                          <a:rPr lang="en-US" sz="2000" b="0" i="1" smtClean="0">
                            <a:latin typeface="Cambria Math" panose="02040503050406030204" pitchFamily="18" charset="0"/>
                            <a:ea typeface="Arial"/>
                            <a:cs typeface="Arial" panose="020B0604020202020204" pitchFamily="34" charset="0"/>
                            <a:sym typeface="Arial"/>
                          </a:rPr>
                        </m:ctrlPr>
                      </m:dPr>
                      <m:e>
                        <m:r>
                          <a:rPr lang="en-US" sz="2000" b="0" i="1" smtClean="0">
                            <a:latin typeface="Cambria Math" panose="02040503050406030204" pitchFamily="18" charset="0"/>
                            <a:ea typeface="Arial"/>
                            <a:cs typeface="Arial" panose="020B0604020202020204" pitchFamily="34" charset="0"/>
                            <a:sym typeface="Arial"/>
                          </a:rPr>
                          <m:t>𝑠</m:t>
                        </m:r>
                      </m:e>
                    </m:d>
                    <m:r>
                      <a:rPr lang="en-US" sz="2000" b="0" i="1" smtClean="0">
                        <a:latin typeface="Cambria Math" panose="02040503050406030204" pitchFamily="18" charset="0"/>
                        <a:ea typeface="Arial"/>
                        <a:cs typeface="Arial" panose="020B0604020202020204" pitchFamily="34" charset="0"/>
                        <a:sym typeface="Arial"/>
                      </a:rPr>
                      <m:t>−</m:t>
                    </m:r>
                    <m:r>
                      <a:rPr lang="en-US" sz="2000" b="0" i="1" smtClean="0">
                        <a:latin typeface="Cambria Math" panose="02040503050406030204" pitchFamily="18" charset="0"/>
                        <a:ea typeface="Arial"/>
                        <a:cs typeface="Arial" panose="020B0604020202020204" pitchFamily="34" charset="0"/>
                        <a:sym typeface="Arial"/>
                      </a:rPr>
                      <m:t>𝛾</m:t>
                    </m:r>
                    <m:sSub>
                      <m:sSubPr>
                        <m:ctrlPr>
                          <a:rPr lang="en-US" sz="2000" b="0" i="1" smtClean="0">
                            <a:latin typeface="Cambria Math" panose="02040503050406030204" pitchFamily="18" charset="0"/>
                            <a:ea typeface="Arial"/>
                            <a:cs typeface="Arial" panose="020B0604020202020204" pitchFamily="34" charset="0"/>
                            <a:sym typeface="Arial"/>
                          </a:rPr>
                        </m:ctrlPr>
                      </m:sSubPr>
                      <m:e>
                        <m:r>
                          <a:rPr lang="en-US" sz="2000" b="0" i="1" smtClean="0">
                            <a:latin typeface="Cambria Math" panose="02040503050406030204" pitchFamily="18" charset="0"/>
                            <a:ea typeface="Arial"/>
                            <a:cs typeface="Arial" panose="020B0604020202020204" pitchFamily="34" charset="0"/>
                            <a:sym typeface="Arial"/>
                          </a:rPr>
                          <m:t>𝐸</m:t>
                        </m:r>
                      </m:e>
                      <m:sub>
                        <m:sSup>
                          <m:sSupPr>
                            <m:ctrlPr>
                              <a:rPr lang="en-US" sz="2000" b="0" i="1" smtClean="0">
                                <a:latin typeface="Cambria Math" panose="02040503050406030204" pitchFamily="18" charset="0"/>
                                <a:ea typeface="Arial"/>
                                <a:cs typeface="Arial" panose="020B0604020202020204" pitchFamily="34" charset="0"/>
                                <a:sym typeface="Arial"/>
                              </a:rPr>
                            </m:ctrlPr>
                          </m:sSupPr>
                          <m:e>
                            <m:r>
                              <a:rPr lang="en-US" sz="2000" b="0" i="1" smtClean="0">
                                <a:latin typeface="Cambria Math" panose="02040503050406030204" pitchFamily="18" charset="0"/>
                                <a:ea typeface="Arial"/>
                                <a:cs typeface="Arial" panose="020B0604020202020204" pitchFamily="34" charset="0"/>
                                <a:sym typeface="Arial"/>
                              </a:rPr>
                              <m:t>𝑠</m:t>
                            </m:r>
                          </m:e>
                          <m:sup>
                            <m:r>
                              <a:rPr lang="en-US" sz="2000" b="0" i="1" smtClean="0">
                                <a:latin typeface="Cambria Math" panose="02040503050406030204" pitchFamily="18" charset="0"/>
                                <a:ea typeface="Arial"/>
                                <a:cs typeface="Arial" panose="020B0604020202020204" pitchFamily="34" charset="0"/>
                                <a:sym typeface="Arial"/>
                              </a:rPr>
                              <m:t>′</m:t>
                            </m:r>
                          </m:sup>
                        </m:sSup>
                      </m:sub>
                    </m:sSub>
                    <m:r>
                      <a:rPr lang="en-US" sz="2000" b="0" i="1" smtClean="0">
                        <a:latin typeface="Cambria Math" panose="02040503050406030204" pitchFamily="18" charset="0"/>
                        <a:ea typeface="Arial"/>
                        <a:cs typeface="Arial" panose="020B0604020202020204" pitchFamily="34" charset="0"/>
                        <a:sym typeface="Arial"/>
                      </a:rPr>
                      <m:t>𝑉</m:t>
                    </m:r>
                    <m:r>
                      <a:rPr lang="en-US" sz="2000" b="0" i="1" smtClean="0">
                        <a:latin typeface="Cambria Math" panose="02040503050406030204" pitchFamily="18" charset="0"/>
                        <a:ea typeface="Arial"/>
                        <a:cs typeface="Arial" panose="020B0604020202020204" pitchFamily="34" charset="0"/>
                        <a:sym typeface="Arial"/>
                      </a:rPr>
                      <m:t>(</m:t>
                    </m:r>
                    <m:r>
                      <a:rPr lang="en-US" sz="2000" b="0" i="1" smtClean="0">
                        <a:latin typeface="Cambria Math" panose="02040503050406030204" pitchFamily="18" charset="0"/>
                        <a:ea typeface="Arial"/>
                        <a:cs typeface="Arial" panose="020B0604020202020204" pitchFamily="34" charset="0"/>
                        <a:sym typeface="Arial"/>
                      </a:rPr>
                      <m:t>𝑠</m:t>
                    </m:r>
                    <m:r>
                      <a:rPr lang="en-US" sz="2000" b="0" i="1" smtClean="0">
                        <a:latin typeface="Cambria Math" panose="02040503050406030204" pitchFamily="18" charset="0"/>
                        <a:ea typeface="Arial"/>
                        <a:cs typeface="Arial" panose="020B0604020202020204" pitchFamily="34" charset="0"/>
                        <a:sym typeface="Arial"/>
                      </a:rPr>
                      <m:t>′)</m:t>
                    </m:r>
                  </m:oMath>
                </a14:m>
                <a:endParaRPr lang="en-US" sz="2000" dirty="0">
                  <a:latin typeface="Arial" panose="020B0604020202020204" pitchFamily="34" charset="0"/>
                  <a:ea typeface="Arial"/>
                  <a:cs typeface="Arial" panose="020B0604020202020204" pitchFamily="34" charset="0"/>
                  <a:sym typeface="Arial"/>
                </a:endParaRPr>
              </a:p>
              <a:p>
                <a:pPr lvl="1"/>
                <a:r>
                  <a:rPr lang="en-US" sz="2000" dirty="0">
                    <a:latin typeface="Arial" panose="020B0604020202020204" pitchFamily="34" charset="0"/>
                    <a:ea typeface="Arial"/>
                    <a:cs typeface="Arial" panose="020B0604020202020204" pitchFamily="34" charset="0"/>
                    <a:sym typeface="Arial"/>
                  </a:rPr>
                  <a:t>This gives us a </a:t>
                </a:r>
                <a:r>
                  <a:rPr lang="en-US" sz="2000" dirty="0" err="1">
                    <a:solidFill>
                      <a:srgbClr val="FF0000"/>
                    </a:solidFill>
                    <a:latin typeface="Arial" panose="020B0604020202020204" pitchFamily="34" charset="0"/>
                    <a:ea typeface="Arial"/>
                    <a:cs typeface="Arial" panose="020B0604020202020204" pitchFamily="34" charset="0"/>
                    <a:sym typeface="Arial"/>
                  </a:rPr>
                  <a:t>logsumexp</a:t>
                </a:r>
                <a:r>
                  <a:rPr lang="en-US" sz="2000" dirty="0">
                    <a:latin typeface="Arial" panose="020B0604020202020204" pitchFamily="34" charset="0"/>
                    <a:ea typeface="Arial"/>
                    <a:cs typeface="Arial" panose="020B0604020202020204" pitchFamily="34" charset="0"/>
                    <a:sym typeface="Arial"/>
                  </a:rPr>
                  <a:t> objective instead of a</a:t>
                </a:r>
                <a:r>
                  <a:rPr lang="en-US" sz="2000" dirty="0">
                    <a:solidFill>
                      <a:srgbClr val="FF0000"/>
                    </a:solidFill>
                    <a:latin typeface="Arial" panose="020B0604020202020204" pitchFamily="34" charset="0"/>
                    <a:ea typeface="Arial"/>
                    <a:cs typeface="Arial" panose="020B0604020202020204" pitchFamily="34" charset="0"/>
                    <a:sym typeface="Arial"/>
                  </a:rPr>
                  <a:t> exp </a:t>
                </a:r>
                <a:r>
                  <a:rPr lang="en-US" sz="2000" dirty="0">
                    <a:latin typeface="Arial" panose="020B0604020202020204" pitchFamily="34" charset="0"/>
                    <a:ea typeface="Arial"/>
                    <a:cs typeface="Arial" panose="020B0604020202020204" pitchFamily="34" charset="0"/>
                    <a:sym typeface="Arial"/>
                  </a:rPr>
                  <a:t>objective for KL!</a:t>
                </a:r>
              </a:p>
              <a:p>
                <a:pPr lvl="1"/>
                <a:r>
                  <a:rPr lang="en-US" sz="2000" dirty="0">
                    <a:latin typeface="Arial" panose="020B0604020202020204" pitchFamily="34" charset="0"/>
                    <a:ea typeface="Arial"/>
                    <a:cs typeface="Arial" panose="020B0604020202020204" pitchFamily="34" charset="0"/>
                    <a:sym typeface="Arial"/>
                  </a:rPr>
                  <a:t>Relaxing too much is not good!</a:t>
                </a:r>
              </a:p>
              <a:p>
                <a:r>
                  <a:rPr lang="en-US" altLang="zh-CN" sz="2400" dirty="0" err="1">
                    <a:latin typeface="Arial" panose="020B0604020202020204" pitchFamily="34" charset="0"/>
                    <a:cs typeface="Arial" panose="020B0604020202020204" pitchFamily="34" charset="0"/>
                    <a:sym typeface="Arial"/>
                  </a:rPr>
                  <a:t>Fenchel</a:t>
                </a:r>
                <a:r>
                  <a:rPr lang="en-US" altLang="zh-CN" sz="2400" dirty="0">
                    <a:latin typeface="Arial" panose="020B0604020202020204" pitchFamily="34" charset="0"/>
                    <a:cs typeface="Arial" panose="020B0604020202020204" pitchFamily="34" charset="0"/>
                    <a:sym typeface="Arial"/>
                  </a:rPr>
                  <a:t> conjugate can also estimate </a:t>
                </a:r>
                <a14:m>
                  <m:oMath xmlns:m="http://schemas.openxmlformats.org/officeDocument/2006/math">
                    <m:sSub>
                      <m:sSubPr>
                        <m:ctrlPr>
                          <a:rPr lang="en-US" altLang="zh-CN" sz="2400" b="0" i="1" smtClean="0">
                            <a:latin typeface="Cambria Math" panose="02040503050406030204" pitchFamily="18" charset="0"/>
                            <a:cs typeface="Arial" panose="020B0604020202020204" pitchFamily="34" charset="0"/>
                            <a:sym typeface="Arial"/>
                          </a:rPr>
                        </m:ctrlPr>
                      </m:sSubPr>
                      <m:e>
                        <m:r>
                          <m:rPr>
                            <m:sty m:val="p"/>
                          </m:rPr>
                          <a:rPr lang="en-US" altLang="zh-CN" sz="2400" b="0" i="0" smtClean="0">
                            <a:latin typeface="Cambria Math" panose="02040503050406030204" pitchFamily="18" charset="0"/>
                            <a:cs typeface="Arial" panose="020B0604020202020204" pitchFamily="34" charset="0"/>
                            <a:sym typeface="Arial"/>
                          </a:rPr>
                          <m:t>E</m:t>
                        </m:r>
                      </m:e>
                      <m:sub>
                        <m:sSup>
                          <m:sSupPr>
                            <m:ctrlPr>
                              <a:rPr lang="en-US" altLang="zh-CN" sz="2400" b="0" i="1" smtClean="0">
                                <a:latin typeface="Cambria Math" panose="02040503050406030204" pitchFamily="18" charset="0"/>
                                <a:cs typeface="Arial" panose="020B0604020202020204" pitchFamily="34" charset="0"/>
                                <a:sym typeface="Arial"/>
                              </a:rPr>
                            </m:ctrlPr>
                          </m:sSupPr>
                          <m:e>
                            <m:r>
                              <a:rPr lang="en-US" altLang="zh-CN" sz="2400" b="0" i="1" smtClean="0">
                                <a:latin typeface="Cambria Math" panose="02040503050406030204" pitchFamily="18" charset="0"/>
                                <a:cs typeface="Arial" panose="020B0604020202020204" pitchFamily="34" charset="0"/>
                                <a:sym typeface="Arial"/>
                              </a:rPr>
                              <m:t>𝑠</m:t>
                            </m:r>
                          </m:e>
                          <m:sup>
                            <m:r>
                              <a:rPr lang="en-US" altLang="zh-CN" sz="2400" b="0" i="1" smtClean="0">
                                <a:latin typeface="Cambria Math" panose="02040503050406030204" pitchFamily="18" charset="0"/>
                                <a:cs typeface="Arial" panose="020B0604020202020204" pitchFamily="34" charset="0"/>
                                <a:sym typeface="Arial"/>
                              </a:rPr>
                              <m:t>′</m:t>
                            </m:r>
                          </m:sup>
                        </m:sSup>
                      </m:sub>
                    </m:sSub>
                  </m:oMath>
                </a14:m>
                <a:r>
                  <a:rPr lang="en-US" altLang="zh-CN" sz="2400" dirty="0">
                    <a:latin typeface="Arial" panose="020B0604020202020204" pitchFamily="34" charset="0"/>
                    <a:cs typeface="Arial" panose="020B0604020202020204" pitchFamily="34" charset="0"/>
                    <a:sym typeface="Arial"/>
                  </a:rPr>
                  <a:t>, but usually naïve 1-sample is OK</a:t>
                </a:r>
              </a:p>
              <a:p>
                <a:endParaRPr lang="en-US" sz="1050" dirty="0">
                  <a:latin typeface="Arial" panose="020B0604020202020204" pitchFamily="34" charset="0"/>
                  <a:ea typeface="Arial"/>
                  <a:cs typeface="Arial" panose="020B0604020202020204" pitchFamily="34" charset="0"/>
                  <a:sym typeface="Arial"/>
                </a:endParaRPr>
              </a:p>
              <a:p>
                <a:endParaRPr lang="en-US" sz="1050" dirty="0">
                  <a:solidFill>
                    <a:schemeClr val="accent6">
                      <a:lumMod val="50000"/>
                    </a:schemeClr>
                  </a:solidFill>
                  <a:latin typeface="Arial" panose="020B0604020202020204" pitchFamily="34" charset="0"/>
                  <a:ea typeface="Arial"/>
                  <a:cs typeface="Arial" panose="020B0604020202020204" pitchFamily="34" charset="0"/>
                  <a:sym typeface="Arial"/>
                </a:endParaRPr>
              </a:p>
              <a:p>
                <a:endParaRPr lang="en-US" sz="1050" dirty="0">
                  <a:solidFill>
                    <a:schemeClr val="accent6">
                      <a:lumMod val="50000"/>
                    </a:schemeClr>
                  </a:solidFill>
                  <a:latin typeface="Arial" panose="020B0604020202020204" pitchFamily="34" charset="0"/>
                  <a:ea typeface="Arial"/>
                  <a:cs typeface="Arial" panose="020B0604020202020204" pitchFamily="34" charset="0"/>
                  <a:sym typeface="Arial"/>
                </a:endParaRPr>
              </a:p>
              <a:p>
                <a:pPr lvl="1"/>
                <a:endParaRPr lang="en-US" sz="1000" dirty="0">
                  <a:latin typeface="Arial" panose="020B0604020202020204" pitchFamily="34" charset="0"/>
                  <a:ea typeface="Arial"/>
                  <a:cs typeface="Arial" panose="020B0604020202020204" pitchFamily="34" charset="0"/>
                  <a:sym typeface="Arial"/>
                </a:endParaRPr>
              </a:p>
              <a:p>
                <a:pPr lvl="1"/>
                <a:endParaRPr lang="en-US" sz="100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b="1" dirty="0">
                  <a:solidFill>
                    <a:srgbClr val="E84B36"/>
                  </a:solidFill>
                  <a:latin typeface="Arial" panose="020B0604020202020204" pitchFamily="34" charset="0"/>
                  <a:ea typeface="Arial"/>
                  <a:cs typeface="Arial" panose="020B0604020202020204" pitchFamily="34" charset="0"/>
                  <a:sym typeface="Arial"/>
                </a:endParaRPr>
              </a:p>
              <a:p>
                <a:endParaRPr lang="en-US" sz="1050" b="1" dirty="0">
                  <a:solidFill>
                    <a:srgbClr val="E84B36"/>
                  </a:solidFill>
                  <a:latin typeface="Arial" panose="020B0604020202020204" pitchFamily="34" charset="0"/>
                  <a:ea typeface="Arial"/>
                  <a:cs typeface="Arial" panose="020B0604020202020204" pitchFamily="34" charset="0"/>
                  <a:sym typeface="Arial"/>
                </a:endParaRPr>
              </a:p>
              <a:p>
                <a:pPr marL="0" indent="0">
                  <a:buNone/>
                </a:pPr>
                <a:endParaRPr lang="en-US" sz="1050" b="1" dirty="0">
                  <a:solidFill>
                    <a:srgbClr val="E84B36"/>
                  </a:solidFill>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cs typeface="Arial" panose="020B0604020202020204" pitchFamily="34" charset="0"/>
                  <a:sym typeface="Arial"/>
                </a:endParaRPr>
              </a:p>
              <a:p>
                <a:pPr marL="0" lvl="0" indent="0" algn="l" rtl="0">
                  <a:lnSpc>
                    <a:spcPct val="100000"/>
                  </a:lnSpc>
                  <a:spcBef>
                    <a:spcPts val="0"/>
                  </a:spcBef>
                  <a:spcAft>
                    <a:spcPts val="0"/>
                  </a:spcAft>
                  <a:buSzPts val="2000"/>
                  <a:buNone/>
                </a:pPr>
                <a:endParaRPr lang="en-US" sz="900" dirty="0">
                  <a:solidFill>
                    <a:schemeClr val="dk1"/>
                  </a:solidFill>
                  <a:latin typeface="Arial"/>
                  <a:ea typeface="Arial"/>
                  <a:cs typeface="Arial"/>
                  <a:sym typeface="Arial"/>
                </a:endParaRPr>
              </a:p>
            </p:txBody>
          </p:sp>
        </mc:Choice>
        <mc:Fallback xmlns="">
          <p:sp>
            <p:nvSpPr>
              <p:cNvPr id="639" name="Google Shape;639;gfa0f5b21c0_0_160"/>
              <p:cNvSpPr txBox="1">
                <a:spLocks noGrp="1" noRot="1" noChangeAspect="1" noMove="1" noResize="1" noEditPoints="1" noAdjustHandles="1" noChangeArrowheads="1" noChangeShapeType="1" noTextEdit="1"/>
              </p:cNvSpPr>
              <p:nvPr>
                <p:ph type="body" idx="1"/>
              </p:nvPr>
            </p:nvSpPr>
            <p:spPr>
              <a:xfrm>
                <a:off x="376809" y="1334279"/>
                <a:ext cx="11177400" cy="4821000"/>
              </a:xfrm>
              <a:prstGeom prst="rect">
                <a:avLst/>
              </a:prstGeom>
              <a:blipFill>
                <a:blip r:embed="rId3"/>
                <a:stretch>
                  <a:fillRect l="-764"/>
                </a:stretch>
              </a:blipFill>
              <a:ln>
                <a:noFill/>
              </a:ln>
            </p:spPr>
            <p:txBody>
              <a:bodyPr/>
              <a:lstStyle/>
              <a:p>
                <a:r>
                  <a:rPr lang="zh-CN" altLang="en-US">
                    <a:noFill/>
                  </a:rPr>
                  <a:t> </a:t>
                </a:r>
              </a:p>
            </p:txBody>
          </p:sp>
        </mc:Fallback>
      </mc:AlternateContent>
      <p:sp>
        <p:nvSpPr>
          <p:cNvPr id="640" name="Google Shape;640;gfa0f5b21c0_0_160"/>
          <p:cNvSpPr/>
          <p:nvPr/>
        </p:nvSpPr>
        <p:spPr>
          <a:xfrm rot="10800000" flipH="1">
            <a:off x="0" y="6437100"/>
            <a:ext cx="12192000" cy="420900"/>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641" name="Google Shape;641;gfa0f5b21c0_0_160"/>
          <p:cNvSpPr txBox="1"/>
          <p:nvPr/>
        </p:nvSpPr>
        <p:spPr>
          <a:xfrm>
            <a:off x="376807" y="6524381"/>
            <a:ext cx="79914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Department of Computer Science</a:t>
            </a:r>
            <a:endParaRPr sz="900" b="0" i="0" u="none" strike="noStrike" cap="none">
              <a:solidFill>
                <a:schemeClr val="lt1"/>
              </a:solidFill>
              <a:latin typeface="Arial"/>
              <a:ea typeface="Arial"/>
              <a:cs typeface="Arial"/>
              <a:sym typeface="Arial"/>
            </a:endParaRPr>
          </a:p>
        </p:txBody>
      </p:sp>
      <p:sp>
        <p:nvSpPr>
          <p:cNvPr id="642" name="Google Shape;642;gfa0f5b21c0_0_160"/>
          <p:cNvSpPr txBox="1"/>
          <p:nvPr/>
        </p:nvSpPr>
        <p:spPr>
          <a:xfrm>
            <a:off x="9335597" y="6524381"/>
            <a:ext cx="24735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GRAINGER COLLEGE OF ENGINEERING</a:t>
            </a:r>
            <a:endParaRPr sz="900" b="0" i="0" u="none" strike="noStrike" cap="none">
              <a:solidFill>
                <a:schemeClr val="lt1"/>
              </a:solidFill>
              <a:latin typeface="Arial"/>
              <a:ea typeface="Arial"/>
              <a:cs typeface="Arial"/>
              <a:sym typeface="Arial"/>
            </a:endParaRPr>
          </a:p>
        </p:txBody>
      </p:sp>
      <p:sp>
        <p:nvSpPr>
          <p:cNvPr id="643" name="Google Shape;643;gfa0f5b21c0_0_160"/>
          <p:cNvSpPr/>
          <p:nvPr/>
        </p:nvSpPr>
        <p:spPr>
          <a:xfrm rot="10800000" flipH="1">
            <a:off x="0" y="20"/>
            <a:ext cx="12192000" cy="86820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644" name="Google Shape;644;gfa0f5b21c0_0_160" descr="A close up of a logo&#10;&#10;Description automatically generated"/>
          <p:cNvPicPr preferRelativeResize="0"/>
          <p:nvPr/>
        </p:nvPicPr>
        <p:blipFill rotWithShape="1">
          <a:blip r:embed="rId4">
            <a:alphaModFix/>
          </a:blip>
          <a:srcRect/>
          <a:stretch/>
        </p:blipFill>
        <p:spPr>
          <a:xfrm>
            <a:off x="11554210" y="228014"/>
            <a:ext cx="277906" cy="401420"/>
          </a:xfrm>
          <a:prstGeom prst="rect">
            <a:avLst/>
          </a:prstGeom>
          <a:noFill/>
          <a:ln>
            <a:noFill/>
          </a:ln>
        </p:spPr>
      </p:pic>
      <p:sp>
        <p:nvSpPr>
          <p:cNvPr id="645" name="Google Shape;645;gfa0f5b21c0_0_160"/>
          <p:cNvSpPr txBox="1"/>
          <p:nvPr/>
        </p:nvSpPr>
        <p:spPr>
          <a:xfrm>
            <a:off x="376807" y="171094"/>
            <a:ext cx="1091010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altLang="zh-CN" sz="3200" dirty="0">
                <a:solidFill>
                  <a:schemeClr val="lt1"/>
                </a:solidFill>
                <a:latin typeface="Arial" panose="020B0604020202020204" pitchFamily="34" charset="0"/>
                <a:ea typeface="Arial"/>
                <a:cs typeface="Arial" panose="020B0604020202020204" pitchFamily="34" charset="0"/>
                <a:sym typeface="Arial"/>
              </a:rPr>
              <a:t>Appendix: How Does </a:t>
            </a:r>
            <a:r>
              <a:rPr lang="en-US" altLang="zh-CN" sz="3200" dirty="0" err="1">
                <a:solidFill>
                  <a:schemeClr val="lt1"/>
                </a:solidFill>
                <a:latin typeface="Arial" panose="020B0604020202020204" pitchFamily="34" charset="0"/>
                <a:ea typeface="Arial"/>
                <a:cs typeface="Arial" panose="020B0604020202020204" pitchFamily="34" charset="0"/>
                <a:sym typeface="Arial"/>
              </a:rPr>
              <a:t>Fenchel</a:t>
            </a:r>
            <a:r>
              <a:rPr lang="en-US" altLang="zh-CN" sz="3200" dirty="0">
                <a:solidFill>
                  <a:schemeClr val="lt1"/>
                </a:solidFill>
                <a:latin typeface="Arial" panose="020B0604020202020204" pitchFamily="34" charset="0"/>
                <a:ea typeface="Arial"/>
                <a:cs typeface="Arial" panose="020B0604020202020204" pitchFamily="34" charset="0"/>
                <a:sym typeface="Arial"/>
              </a:rPr>
              <a:t> Conjugate Work in DICE?</a:t>
            </a:r>
            <a:endParaRPr lang="en-US" altLang="zh-CN" sz="3200" b="0" i="0" u="none" strike="noStrike" cap="none" dirty="0">
              <a:solidFill>
                <a:schemeClr val="lt1"/>
              </a:solidFill>
              <a:latin typeface="Arial" panose="020B0604020202020204" pitchFamily="34" charset="0"/>
              <a:ea typeface="Arial"/>
              <a:cs typeface="Arial" panose="020B0604020202020204" pitchFamily="34" charset="0"/>
              <a:sym typeface="Arial"/>
            </a:endParaRPr>
          </a:p>
        </p:txBody>
      </p:sp>
      <p:sp>
        <p:nvSpPr>
          <p:cNvPr id="2" name="灯片编号占位符 1">
            <a:extLst>
              <a:ext uri="{FF2B5EF4-FFF2-40B4-BE49-F238E27FC236}">
                <a16:creationId xmlns:a16="http://schemas.microsoft.com/office/drawing/2014/main" id="{6AACC437-988B-5252-1357-E5CA871CED2E}"/>
              </a:ext>
            </a:extLst>
          </p:cNvPr>
          <p:cNvSpPr>
            <a:spLocks noGrp="1"/>
          </p:cNvSpPr>
          <p:nvPr>
            <p:ph type="sldNum" sz="quarter" idx="12"/>
          </p:nvPr>
        </p:nvSpPr>
        <p:spPr/>
        <p:txBody>
          <a:bodyPr/>
          <a:lstStyle/>
          <a:p>
            <a:fld id="{B59DCA96-FD56-4E12-9EA9-51269A4F707E}" type="slidenum">
              <a:rPr lang="zh-CN" altLang="en-US" smtClean="0">
                <a:solidFill>
                  <a:schemeClr val="tx1"/>
                </a:solidFill>
              </a:rPr>
              <a:t>23</a:t>
            </a:fld>
            <a:endParaRPr lang="zh-CN" altLang="en-US">
              <a:solidFill>
                <a:schemeClr val="tx1"/>
              </a:solidFill>
            </a:endParaRPr>
          </a:p>
        </p:txBody>
      </p:sp>
    </p:spTree>
    <p:extLst>
      <p:ext uri="{BB962C8B-B14F-4D97-AF65-F5344CB8AC3E}">
        <p14:creationId xmlns:p14="http://schemas.microsoft.com/office/powerpoint/2010/main" val="198565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3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3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3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gfa0f5b21c0_0_160"/>
          <p:cNvSpPr txBox="1">
            <a:spLocks noGrp="1"/>
          </p:cNvSpPr>
          <p:nvPr>
            <p:ph type="body" idx="1"/>
          </p:nvPr>
        </p:nvSpPr>
        <p:spPr>
          <a:xfrm>
            <a:off x="376809" y="1334279"/>
            <a:ext cx="11177400" cy="4821000"/>
          </a:xfrm>
          <a:prstGeom prst="rect">
            <a:avLst/>
          </a:prstGeom>
          <a:noFill/>
          <a:ln>
            <a:noFill/>
          </a:ln>
        </p:spPr>
        <p:txBody>
          <a:bodyPr spcFirstLastPara="1" wrap="square" lIns="91425" tIns="45700" rIns="91425" bIns="45700" anchor="t" anchorCtr="0">
            <a:noAutofit/>
          </a:bodyPr>
          <a:lstStyle/>
          <a:p>
            <a:r>
              <a:rPr lang="en-US" altLang="zh-CN" sz="2400" b="1" dirty="0">
                <a:latin typeface="Arial" panose="020B0604020202020204" pitchFamily="34" charset="0"/>
                <a:cs typeface="Arial" panose="020B0604020202020204" pitchFamily="34" charset="0"/>
                <a:sym typeface="Arial"/>
              </a:rPr>
              <a:t>By using advanced math tricks, you can solve the problem with less relaxed constraints, which leads to a more numerically stable formulation.</a:t>
            </a:r>
          </a:p>
          <a:p>
            <a:endParaRPr lang="en-US" sz="1050" dirty="0">
              <a:latin typeface="Arial" panose="020B0604020202020204" pitchFamily="34" charset="0"/>
              <a:ea typeface="Arial"/>
              <a:cs typeface="Arial" panose="020B0604020202020204" pitchFamily="34" charset="0"/>
              <a:sym typeface="Arial"/>
            </a:endParaRPr>
          </a:p>
          <a:p>
            <a:endParaRPr lang="en-US" sz="1050" dirty="0">
              <a:solidFill>
                <a:schemeClr val="accent6">
                  <a:lumMod val="50000"/>
                </a:schemeClr>
              </a:solidFill>
              <a:latin typeface="Arial" panose="020B0604020202020204" pitchFamily="34" charset="0"/>
              <a:ea typeface="Arial"/>
              <a:cs typeface="Arial" panose="020B0604020202020204" pitchFamily="34" charset="0"/>
              <a:sym typeface="Arial"/>
            </a:endParaRPr>
          </a:p>
          <a:p>
            <a:endParaRPr lang="en-US" sz="1050" dirty="0">
              <a:solidFill>
                <a:schemeClr val="accent6">
                  <a:lumMod val="50000"/>
                </a:schemeClr>
              </a:solidFill>
              <a:latin typeface="Arial" panose="020B0604020202020204" pitchFamily="34" charset="0"/>
              <a:ea typeface="Arial"/>
              <a:cs typeface="Arial" panose="020B0604020202020204" pitchFamily="34" charset="0"/>
              <a:sym typeface="Arial"/>
            </a:endParaRPr>
          </a:p>
          <a:p>
            <a:pPr lvl="1"/>
            <a:endParaRPr lang="en-US" sz="1000" dirty="0">
              <a:latin typeface="Arial" panose="020B0604020202020204" pitchFamily="34" charset="0"/>
              <a:ea typeface="Arial"/>
              <a:cs typeface="Arial" panose="020B0604020202020204" pitchFamily="34" charset="0"/>
              <a:sym typeface="Arial"/>
            </a:endParaRPr>
          </a:p>
          <a:p>
            <a:pPr lvl="1"/>
            <a:endParaRPr lang="en-US" sz="100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ea typeface="Arial"/>
              <a:cs typeface="Arial" panose="020B0604020202020204" pitchFamily="34" charset="0"/>
              <a:sym typeface="Arial"/>
            </a:endParaRPr>
          </a:p>
          <a:p>
            <a:endParaRPr lang="en-US" sz="1050" b="1" dirty="0">
              <a:solidFill>
                <a:srgbClr val="E84B36"/>
              </a:solidFill>
              <a:latin typeface="Arial" panose="020B0604020202020204" pitchFamily="34" charset="0"/>
              <a:ea typeface="Arial"/>
              <a:cs typeface="Arial" panose="020B0604020202020204" pitchFamily="34" charset="0"/>
              <a:sym typeface="Arial"/>
            </a:endParaRPr>
          </a:p>
          <a:p>
            <a:endParaRPr lang="en-US" sz="1050" b="1" dirty="0">
              <a:solidFill>
                <a:srgbClr val="E84B36"/>
              </a:solidFill>
              <a:latin typeface="Arial" panose="020B0604020202020204" pitchFamily="34" charset="0"/>
              <a:ea typeface="Arial"/>
              <a:cs typeface="Arial" panose="020B0604020202020204" pitchFamily="34" charset="0"/>
              <a:sym typeface="Arial"/>
            </a:endParaRPr>
          </a:p>
          <a:p>
            <a:pPr marL="0" indent="0">
              <a:buNone/>
            </a:pPr>
            <a:endParaRPr lang="en-US" sz="1050" b="1" dirty="0">
              <a:solidFill>
                <a:srgbClr val="E84B36"/>
              </a:solidFill>
              <a:latin typeface="Arial" panose="020B0604020202020204" pitchFamily="34" charset="0"/>
              <a:ea typeface="Arial"/>
              <a:cs typeface="Arial" panose="020B0604020202020204" pitchFamily="34" charset="0"/>
              <a:sym typeface="Arial"/>
            </a:endParaRPr>
          </a:p>
          <a:p>
            <a:endParaRPr lang="en-US" sz="1050" dirty="0">
              <a:latin typeface="Arial" panose="020B0604020202020204" pitchFamily="34" charset="0"/>
              <a:cs typeface="Arial" panose="020B0604020202020204" pitchFamily="34" charset="0"/>
              <a:sym typeface="Arial"/>
            </a:endParaRPr>
          </a:p>
          <a:p>
            <a:pPr marL="0" lvl="0" indent="0" algn="l" rtl="0">
              <a:lnSpc>
                <a:spcPct val="100000"/>
              </a:lnSpc>
              <a:spcBef>
                <a:spcPts val="0"/>
              </a:spcBef>
              <a:spcAft>
                <a:spcPts val="0"/>
              </a:spcAft>
              <a:buSzPts val="2000"/>
              <a:buNone/>
            </a:pPr>
            <a:endParaRPr lang="en-US" sz="900" dirty="0">
              <a:solidFill>
                <a:schemeClr val="dk1"/>
              </a:solidFill>
              <a:latin typeface="Arial"/>
              <a:ea typeface="Arial"/>
              <a:cs typeface="Arial"/>
              <a:sym typeface="Arial"/>
            </a:endParaRPr>
          </a:p>
        </p:txBody>
      </p:sp>
      <p:sp>
        <p:nvSpPr>
          <p:cNvPr id="640" name="Google Shape;640;gfa0f5b21c0_0_160"/>
          <p:cNvSpPr/>
          <p:nvPr/>
        </p:nvSpPr>
        <p:spPr>
          <a:xfrm rot="10800000" flipH="1">
            <a:off x="0" y="6437100"/>
            <a:ext cx="12192000" cy="420900"/>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641" name="Google Shape;641;gfa0f5b21c0_0_160"/>
          <p:cNvSpPr txBox="1"/>
          <p:nvPr/>
        </p:nvSpPr>
        <p:spPr>
          <a:xfrm>
            <a:off x="376807" y="6524381"/>
            <a:ext cx="79914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Department of Computer Science</a:t>
            </a:r>
            <a:endParaRPr sz="900" b="0" i="0" u="none" strike="noStrike" cap="none">
              <a:solidFill>
                <a:schemeClr val="lt1"/>
              </a:solidFill>
              <a:latin typeface="Arial"/>
              <a:ea typeface="Arial"/>
              <a:cs typeface="Arial"/>
              <a:sym typeface="Arial"/>
            </a:endParaRPr>
          </a:p>
        </p:txBody>
      </p:sp>
      <p:sp>
        <p:nvSpPr>
          <p:cNvPr id="642" name="Google Shape;642;gfa0f5b21c0_0_160"/>
          <p:cNvSpPr txBox="1"/>
          <p:nvPr/>
        </p:nvSpPr>
        <p:spPr>
          <a:xfrm>
            <a:off x="9335597" y="6524381"/>
            <a:ext cx="24735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GRAINGER COLLEGE OF ENGINEERING</a:t>
            </a:r>
            <a:endParaRPr sz="900" b="0" i="0" u="none" strike="noStrike" cap="none">
              <a:solidFill>
                <a:schemeClr val="lt1"/>
              </a:solidFill>
              <a:latin typeface="Arial"/>
              <a:ea typeface="Arial"/>
              <a:cs typeface="Arial"/>
              <a:sym typeface="Arial"/>
            </a:endParaRPr>
          </a:p>
        </p:txBody>
      </p:sp>
      <p:sp>
        <p:nvSpPr>
          <p:cNvPr id="643" name="Google Shape;643;gfa0f5b21c0_0_160"/>
          <p:cNvSpPr/>
          <p:nvPr/>
        </p:nvSpPr>
        <p:spPr>
          <a:xfrm rot="10800000" flipH="1">
            <a:off x="0" y="20"/>
            <a:ext cx="12192000" cy="86820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644" name="Google Shape;644;gfa0f5b21c0_0_160" descr="A close up of a logo&#10;&#10;Description automatically generated"/>
          <p:cNvPicPr preferRelativeResize="0"/>
          <p:nvPr/>
        </p:nvPicPr>
        <p:blipFill rotWithShape="1">
          <a:blip r:embed="rId3">
            <a:alphaModFix/>
          </a:blip>
          <a:srcRect/>
          <a:stretch/>
        </p:blipFill>
        <p:spPr>
          <a:xfrm>
            <a:off x="11554210" y="228014"/>
            <a:ext cx="277906" cy="401420"/>
          </a:xfrm>
          <a:prstGeom prst="rect">
            <a:avLst/>
          </a:prstGeom>
          <a:noFill/>
          <a:ln>
            <a:noFill/>
          </a:ln>
        </p:spPr>
      </p:pic>
      <p:sp>
        <p:nvSpPr>
          <p:cNvPr id="645" name="Google Shape;645;gfa0f5b21c0_0_160"/>
          <p:cNvSpPr txBox="1"/>
          <p:nvPr/>
        </p:nvSpPr>
        <p:spPr>
          <a:xfrm>
            <a:off x="376807" y="171094"/>
            <a:ext cx="1091010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altLang="zh-CN" sz="3200" dirty="0">
                <a:solidFill>
                  <a:schemeClr val="lt1"/>
                </a:solidFill>
                <a:latin typeface="Arial" panose="020B0604020202020204" pitchFamily="34" charset="0"/>
                <a:ea typeface="Arial"/>
                <a:cs typeface="Arial" panose="020B0604020202020204" pitchFamily="34" charset="0"/>
                <a:sym typeface="Arial"/>
              </a:rPr>
              <a:t>Appendix: How Does </a:t>
            </a:r>
            <a:r>
              <a:rPr lang="en-US" altLang="zh-CN" sz="3200" dirty="0" err="1">
                <a:solidFill>
                  <a:schemeClr val="lt1"/>
                </a:solidFill>
                <a:latin typeface="Arial" panose="020B0604020202020204" pitchFamily="34" charset="0"/>
                <a:ea typeface="Arial"/>
                <a:cs typeface="Arial" panose="020B0604020202020204" pitchFamily="34" charset="0"/>
                <a:sym typeface="Arial"/>
              </a:rPr>
              <a:t>Fenchel</a:t>
            </a:r>
            <a:r>
              <a:rPr lang="en-US" altLang="zh-CN" sz="3200" dirty="0">
                <a:solidFill>
                  <a:schemeClr val="lt1"/>
                </a:solidFill>
                <a:latin typeface="Arial" panose="020B0604020202020204" pitchFamily="34" charset="0"/>
                <a:ea typeface="Arial"/>
                <a:cs typeface="Arial" panose="020B0604020202020204" pitchFamily="34" charset="0"/>
                <a:sym typeface="Arial"/>
              </a:rPr>
              <a:t> Conjugate Work in DICE?</a:t>
            </a:r>
            <a:endParaRPr lang="en-US" altLang="zh-CN" sz="3200" b="0" i="0" u="none" strike="noStrike" cap="none" dirty="0">
              <a:solidFill>
                <a:schemeClr val="lt1"/>
              </a:solidFill>
              <a:latin typeface="Arial" panose="020B0604020202020204" pitchFamily="34" charset="0"/>
              <a:ea typeface="Arial"/>
              <a:cs typeface="Arial" panose="020B0604020202020204" pitchFamily="34" charset="0"/>
              <a:sym typeface="Arial"/>
            </a:endParaRPr>
          </a:p>
        </p:txBody>
      </p:sp>
      <p:sp>
        <p:nvSpPr>
          <p:cNvPr id="2" name="灯片编号占位符 1">
            <a:extLst>
              <a:ext uri="{FF2B5EF4-FFF2-40B4-BE49-F238E27FC236}">
                <a16:creationId xmlns:a16="http://schemas.microsoft.com/office/drawing/2014/main" id="{6AACC437-988B-5252-1357-E5CA871CED2E}"/>
              </a:ext>
            </a:extLst>
          </p:cNvPr>
          <p:cNvSpPr>
            <a:spLocks noGrp="1"/>
          </p:cNvSpPr>
          <p:nvPr>
            <p:ph type="sldNum" sz="quarter" idx="12"/>
          </p:nvPr>
        </p:nvSpPr>
        <p:spPr/>
        <p:txBody>
          <a:bodyPr/>
          <a:lstStyle/>
          <a:p>
            <a:fld id="{B59DCA96-FD56-4E12-9EA9-51269A4F707E}" type="slidenum">
              <a:rPr lang="zh-CN" altLang="en-US" smtClean="0">
                <a:solidFill>
                  <a:schemeClr val="tx1"/>
                </a:solidFill>
              </a:rPr>
              <a:t>24</a:t>
            </a:fld>
            <a:endParaRPr lang="zh-CN" altLang="en-US">
              <a:solidFill>
                <a:schemeClr val="tx1"/>
              </a:solidFill>
            </a:endParaRPr>
          </a:p>
        </p:txBody>
      </p:sp>
    </p:spTree>
    <p:extLst>
      <p:ext uri="{BB962C8B-B14F-4D97-AF65-F5344CB8AC3E}">
        <p14:creationId xmlns:p14="http://schemas.microsoft.com/office/powerpoint/2010/main" val="1909115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gfa0f5b21c0_0_160"/>
          <p:cNvSpPr txBox="1">
            <a:spLocks noGrp="1"/>
          </p:cNvSpPr>
          <p:nvPr>
            <p:ph type="body" idx="1"/>
          </p:nvPr>
        </p:nvSpPr>
        <p:spPr>
          <a:xfrm>
            <a:off x="376809" y="1334279"/>
            <a:ext cx="11177400" cy="4821000"/>
          </a:xfrm>
          <a:prstGeom prst="rect">
            <a:avLst/>
          </a:prstGeom>
          <a:noFill/>
          <a:ln>
            <a:noFill/>
          </a:ln>
        </p:spPr>
        <p:txBody>
          <a:bodyPr spcFirstLastPara="1" wrap="square" lIns="91425" tIns="45700" rIns="91425" bIns="45700" anchor="t" anchorCtr="0">
            <a:noAutofit/>
          </a:bodyPr>
          <a:lstStyle/>
          <a:p>
            <a:r>
              <a:rPr lang="en-US" altLang="zh-CN" sz="2400" dirty="0">
                <a:latin typeface="Arial" panose="020B0604020202020204" pitchFamily="34" charset="0"/>
                <a:cs typeface="Arial" panose="020B0604020202020204" pitchFamily="34" charset="0"/>
              </a:rPr>
              <a:t>Reinforcement Learning / Imitation Learning (RL/IL) Basics</a:t>
            </a:r>
          </a:p>
          <a:p>
            <a:pPr lvl="1"/>
            <a:r>
              <a:rPr lang="en-US" altLang="zh-CN" sz="2000" dirty="0">
                <a:latin typeface="Arial" panose="020B0604020202020204" pitchFamily="34" charset="0"/>
                <a:cs typeface="Arial" panose="020B0604020202020204" pitchFamily="34" charset="0"/>
              </a:rPr>
              <a:t>Markov Decision Process (MDP)</a:t>
            </a:r>
          </a:p>
          <a:p>
            <a:pPr lvl="1"/>
            <a:r>
              <a:rPr lang="en-US" altLang="zh-CN" sz="2000" dirty="0">
                <a:latin typeface="Arial" panose="020B0604020202020204" pitchFamily="34" charset="0"/>
                <a:cs typeface="Arial" panose="020B0604020202020204" pitchFamily="34" charset="0"/>
              </a:rPr>
              <a:t>RL/IL Basics</a:t>
            </a:r>
          </a:p>
          <a:p>
            <a:pPr lvl="1"/>
            <a:r>
              <a:rPr lang="en-US" altLang="zh-CN" sz="2000" dirty="0">
                <a:solidFill>
                  <a:srgbClr val="FF0000"/>
                </a:solidFill>
                <a:latin typeface="Arial" panose="020B0604020202020204" pitchFamily="34" charset="0"/>
                <a:cs typeface="Arial" panose="020B0604020202020204" pitchFamily="34" charset="0"/>
              </a:rPr>
              <a:t>State(-Action) Occupancy</a:t>
            </a:r>
          </a:p>
          <a:p>
            <a:r>
              <a:rPr lang="en-US" altLang="zh-CN" sz="2400" dirty="0">
                <a:latin typeface="Arial" panose="020B0604020202020204" pitchFamily="34" charset="0"/>
                <a:cs typeface="Arial" panose="020B0604020202020204" pitchFamily="34" charset="0"/>
              </a:rPr>
              <a:t>Generative Adversarial Imitation Learning (GAIL) </a:t>
            </a:r>
          </a:p>
          <a:p>
            <a:r>
              <a:rPr lang="en-US" sz="2400" dirty="0" err="1">
                <a:latin typeface="Arial"/>
                <a:ea typeface="Arial"/>
                <a:cs typeface="Arial"/>
                <a:sym typeface="Arial"/>
              </a:rPr>
              <a:t>DIstribution</a:t>
            </a:r>
            <a:r>
              <a:rPr lang="en-US" sz="2400" dirty="0">
                <a:latin typeface="Arial"/>
                <a:ea typeface="Arial"/>
                <a:cs typeface="Arial"/>
                <a:sym typeface="Arial"/>
              </a:rPr>
              <a:t> Correction Estimation (DICE)</a:t>
            </a:r>
          </a:p>
          <a:p>
            <a:pPr marL="0" indent="0">
              <a:buNone/>
            </a:pPr>
            <a:r>
              <a:rPr lang="en-US" sz="2400" dirty="0">
                <a:latin typeface="Arial"/>
                <a:ea typeface="Arial"/>
                <a:cs typeface="Arial"/>
                <a:sym typeface="Arial"/>
              </a:rPr>
              <a:t> </a:t>
            </a:r>
          </a:p>
          <a:p>
            <a:pPr marL="0" lvl="0" indent="0" algn="r" rtl="0">
              <a:lnSpc>
                <a:spcPct val="100000"/>
              </a:lnSpc>
              <a:spcBef>
                <a:spcPts val="0"/>
              </a:spcBef>
              <a:spcAft>
                <a:spcPts val="0"/>
              </a:spcAft>
              <a:buSzPts val="2000"/>
              <a:buNone/>
            </a:pPr>
            <a:endParaRPr lang="en-US" sz="1800" dirty="0">
              <a:solidFill>
                <a:schemeClr val="dk1"/>
              </a:solidFill>
              <a:latin typeface="Arial"/>
              <a:ea typeface="Arial"/>
              <a:cs typeface="Arial"/>
              <a:sym typeface="Arial"/>
            </a:endParaRPr>
          </a:p>
          <a:p>
            <a:pPr marL="0" lvl="0" indent="0" algn="r" rtl="0">
              <a:lnSpc>
                <a:spcPct val="100000"/>
              </a:lnSpc>
              <a:spcBef>
                <a:spcPts val="0"/>
              </a:spcBef>
              <a:spcAft>
                <a:spcPts val="0"/>
              </a:spcAft>
              <a:buSzPts val="2000"/>
              <a:buNone/>
            </a:pPr>
            <a:endParaRPr lang="en-US" sz="1800" dirty="0">
              <a:solidFill>
                <a:schemeClr val="dk1"/>
              </a:solidFill>
              <a:latin typeface="Arial"/>
              <a:ea typeface="Arial"/>
              <a:cs typeface="Arial"/>
              <a:sym typeface="Arial"/>
            </a:endParaRPr>
          </a:p>
          <a:p>
            <a:pPr marL="0" lvl="0" indent="0" algn="r" rtl="0">
              <a:lnSpc>
                <a:spcPct val="100000"/>
              </a:lnSpc>
              <a:spcBef>
                <a:spcPts val="0"/>
              </a:spcBef>
              <a:spcAft>
                <a:spcPts val="0"/>
              </a:spcAft>
              <a:buSzPts val="2000"/>
              <a:buNone/>
            </a:pPr>
            <a:r>
              <a:rPr lang="en-US" sz="1600" i="1" dirty="0">
                <a:solidFill>
                  <a:schemeClr val="bg1">
                    <a:lumMod val="75000"/>
                  </a:schemeClr>
                </a:solidFill>
                <a:latin typeface="Arial"/>
                <a:ea typeface="Arial"/>
                <a:cs typeface="Arial"/>
                <a:sym typeface="Arial"/>
              </a:rPr>
              <a:t>“Honestly, I think </a:t>
            </a:r>
            <a:r>
              <a:rPr lang="en-US" sz="1600" i="1" dirty="0" err="1">
                <a:solidFill>
                  <a:schemeClr val="bg1">
                    <a:lumMod val="75000"/>
                  </a:schemeClr>
                </a:solidFill>
                <a:latin typeface="Arial"/>
                <a:ea typeface="Arial"/>
                <a:cs typeface="Arial"/>
                <a:sym typeface="Arial"/>
              </a:rPr>
              <a:t>Qianlan’s</a:t>
            </a:r>
            <a:r>
              <a:rPr lang="en-US" sz="1600" i="1" dirty="0">
                <a:solidFill>
                  <a:schemeClr val="bg1">
                    <a:lumMod val="75000"/>
                  </a:schemeClr>
                </a:solidFill>
                <a:latin typeface="Arial"/>
                <a:ea typeface="Arial"/>
                <a:cs typeface="Arial"/>
                <a:sym typeface="Arial"/>
              </a:rPr>
              <a:t> last two speech (DT, offline RL), RLHF, my first PhD project (skill-based learning) and this speech concludes almost all that is interesting in single-agent RL/IL in the past 5 years.”</a:t>
            </a:r>
          </a:p>
          <a:p>
            <a:pPr marL="0" lvl="0" indent="0" algn="r" rtl="0">
              <a:lnSpc>
                <a:spcPct val="100000"/>
              </a:lnSpc>
              <a:spcBef>
                <a:spcPts val="0"/>
              </a:spcBef>
              <a:spcAft>
                <a:spcPts val="0"/>
              </a:spcAft>
              <a:buSzPts val="2000"/>
              <a:buNone/>
            </a:pPr>
            <a:r>
              <a:rPr lang="en-US" sz="1600" i="1" dirty="0">
                <a:solidFill>
                  <a:schemeClr val="bg1">
                    <a:lumMod val="75000"/>
                  </a:schemeClr>
                </a:solidFill>
                <a:latin typeface="Arial"/>
                <a:ea typeface="Arial"/>
                <a:cs typeface="Arial"/>
                <a:sym typeface="Arial"/>
              </a:rPr>
              <a:t>--Ego Ipsum </a:t>
            </a:r>
            <a:endParaRPr lang="en-US" sz="1800" i="1" dirty="0">
              <a:solidFill>
                <a:schemeClr val="bg1">
                  <a:lumMod val="75000"/>
                </a:schemeClr>
              </a:solidFill>
              <a:latin typeface="Arial"/>
              <a:ea typeface="Arial"/>
              <a:cs typeface="Arial"/>
              <a:sym typeface="Arial"/>
            </a:endParaRPr>
          </a:p>
        </p:txBody>
      </p:sp>
      <p:sp>
        <p:nvSpPr>
          <p:cNvPr id="640" name="Google Shape;640;gfa0f5b21c0_0_160"/>
          <p:cNvSpPr/>
          <p:nvPr/>
        </p:nvSpPr>
        <p:spPr>
          <a:xfrm rot="10800000" flipH="1">
            <a:off x="0" y="6437100"/>
            <a:ext cx="12192000" cy="420900"/>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641" name="Google Shape;641;gfa0f5b21c0_0_160"/>
          <p:cNvSpPr txBox="1"/>
          <p:nvPr/>
        </p:nvSpPr>
        <p:spPr>
          <a:xfrm>
            <a:off x="376807" y="6524381"/>
            <a:ext cx="79914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Department of Computer Science</a:t>
            </a:r>
            <a:endParaRPr sz="900" b="0" i="0" u="none" strike="noStrike" cap="none">
              <a:solidFill>
                <a:schemeClr val="lt1"/>
              </a:solidFill>
              <a:latin typeface="Arial"/>
              <a:ea typeface="Arial"/>
              <a:cs typeface="Arial"/>
              <a:sym typeface="Arial"/>
            </a:endParaRPr>
          </a:p>
        </p:txBody>
      </p:sp>
      <p:sp>
        <p:nvSpPr>
          <p:cNvPr id="642" name="Google Shape;642;gfa0f5b21c0_0_160"/>
          <p:cNvSpPr txBox="1"/>
          <p:nvPr/>
        </p:nvSpPr>
        <p:spPr>
          <a:xfrm>
            <a:off x="9335597" y="6524381"/>
            <a:ext cx="24735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GRAINGER COLLEGE OF ENGINEERING</a:t>
            </a:r>
            <a:endParaRPr sz="900" b="0" i="0" u="none" strike="noStrike" cap="none">
              <a:solidFill>
                <a:schemeClr val="lt1"/>
              </a:solidFill>
              <a:latin typeface="Arial"/>
              <a:ea typeface="Arial"/>
              <a:cs typeface="Arial"/>
              <a:sym typeface="Arial"/>
            </a:endParaRPr>
          </a:p>
        </p:txBody>
      </p:sp>
      <p:sp>
        <p:nvSpPr>
          <p:cNvPr id="643" name="Google Shape;643;gfa0f5b21c0_0_160"/>
          <p:cNvSpPr/>
          <p:nvPr/>
        </p:nvSpPr>
        <p:spPr>
          <a:xfrm rot="10800000" flipH="1">
            <a:off x="0" y="20"/>
            <a:ext cx="12192000" cy="86820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644" name="Google Shape;644;gfa0f5b21c0_0_160" descr="A close up of a logo&#10;&#10;Description automatically generated"/>
          <p:cNvPicPr preferRelativeResize="0"/>
          <p:nvPr/>
        </p:nvPicPr>
        <p:blipFill rotWithShape="1">
          <a:blip r:embed="rId3">
            <a:alphaModFix/>
          </a:blip>
          <a:srcRect/>
          <a:stretch/>
        </p:blipFill>
        <p:spPr>
          <a:xfrm>
            <a:off x="11554210" y="228014"/>
            <a:ext cx="277906" cy="401420"/>
          </a:xfrm>
          <a:prstGeom prst="rect">
            <a:avLst/>
          </a:prstGeom>
          <a:noFill/>
          <a:ln>
            <a:noFill/>
          </a:ln>
        </p:spPr>
      </p:pic>
      <p:sp>
        <p:nvSpPr>
          <p:cNvPr id="645" name="Google Shape;645;gfa0f5b21c0_0_160"/>
          <p:cNvSpPr txBox="1"/>
          <p:nvPr/>
        </p:nvSpPr>
        <p:spPr>
          <a:xfrm>
            <a:off x="376810" y="154173"/>
            <a:ext cx="1091010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altLang="zh-CN" sz="3200">
                <a:solidFill>
                  <a:schemeClr val="lt1"/>
                </a:solidFill>
                <a:latin typeface="Arial" panose="020B0604020202020204" pitchFamily="34" charset="0"/>
                <a:cs typeface="Arial" panose="020B0604020202020204" pitchFamily="34" charset="0"/>
              </a:rPr>
              <a:t>Overview</a:t>
            </a:r>
            <a:endParaRPr lang="en-US" altLang="zh-CN" sz="3200" b="0" i="0" u="none" strike="noStrike" cap="none">
              <a:solidFill>
                <a:schemeClr val="lt1"/>
              </a:solidFill>
              <a:latin typeface="Arial" panose="020B0604020202020204" pitchFamily="34" charset="0"/>
              <a:ea typeface="Arial"/>
              <a:cs typeface="Arial" panose="020B0604020202020204" pitchFamily="34" charset="0"/>
              <a:sym typeface="Arial"/>
            </a:endParaRPr>
          </a:p>
        </p:txBody>
      </p:sp>
      <p:sp>
        <p:nvSpPr>
          <p:cNvPr id="2" name="灯片编号占位符 1">
            <a:extLst>
              <a:ext uri="{FF2B5EF4-FFF2-40B4-BE49-F238E27FC236}">
                <a16:creationId xmlns:a16="http://schemas.microsoft.com/office/drawing/2014/main" id="{A10F8166-86A9-EA96-1992-27DB7262767B}"/>
              </a:ext>
            </a:extLst>
          </p:cNvPr>
          <p:cNvSpPr>
            <a:spLocks noGrp="1"/>
          </p:cNvSpPr>
          <p:nvPr>
            <p:ph type="sldNum" sz="quarter" idx="12"/>
          </p:nvPr>
        </p:nvSpPr>
        <p:spPr/>
        <p:txBody>
          <a:bodyPr/>
          <a:lstStyle/>
          <a:p>
            <a:fld id="{B59DCA96-FD56-4E12-9EA9-51269A4F707E}" type="slidenum">
              <a:rPr lang="zh-CN" altLang="en-US" smtClean="0">
                <a:solidFill>
                  <a:schemeClr val="tx1"/>
                </a:solidFill>
              </a:rPr>
              <a:t>3</a:t>
            </a:fld>
            <a:endParaRPr lang="zh-CN" altLang="en-US">
              <a:solidFill>
                <a:schemeClr val="tx1"/>
              </a:solidFill>
            </a:endParaRPr>
          </a:p>
        </p:txBody>
      </p:sp>
    </p:spTree>
    <p:extLst>
      <p:ext uri="{BB962C8B-B14F-4D97-AF65-F5344CB8AC3E}">
        <p14:creationId xmlns:p14="http://schemas.microsoft.com/office/powerpoint/2010/main" val="485771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39" name="Google Shape;639;gfa0f5b21c0_0_160"/>
              <p:cNvSpPr txBox="1">
                <a:spLocks noGrp="1"/>
              </p:cNvSpPr>
              <p:nvPr>
                <p:ph type="body" idx="1"/>
              </p:nvPr>
            </p:nvSpPr>
            <p:spPr>
              <a:xfrm>
                <a:off x="376809" y="1334279"/>
                <a:ext cx="11177400" cy="4821000"/>
              </a:xfrm>
              <a:prstGeom prst="rect">
                <a:avLst/>
              </a:prstGeom>
              <a:noFill/>
              <a:ln>
                <a:noFill/>
              </a:ln>
            </p:spPr>
            <p:txBody>
              <a:bodyPr spcFirstLastPara="1" wrap="square" lIns="91425" tIns="45700" rIns="91425" bIns="45700" anchor="t" anchorCtr="0">
                <a:noAutofit/>
              </a:bodyPr>
              <a:lstStyle/>
              <a:p>
                <a:r>
                  <a:rPr lang="en-US" sz="2400" dirty="0">
                    <a:latin typeface="Arial" panose="020B0604020202020204" pitchFamily="34" charset="0"/>
                    <a:cs typeface="Arial" panose="020B0604020202020204" pitchFamily="34" charset="0"/>
                    <a:sym typeface="Arial"/>
                  </a:rPr>
                  <a:t>How to define a sequential decision-making environment?</a:t>
                </a:r>
              </a:p>
              <a:p>
                <a:r>
                  <a:rPr lang="en-US" sz="2400" dirty="0">
                    <a:latin typeface="Arial" panose="020B0604020202020204" pitchFamily="34" charset="0"/>
                    <a:cs typeface="Arial" panose="020B0604020202020204" pitchFamily="34" charset="0"/>
                    <a:sym typeface="Arial"/>
                  </a:rPr>
                  <a:t>Markov Decision Process (MDP) </a:t>
                </a:r>
              </a:p>
              <a:p>
                <a:pPr lvl="1"/>
                <a:r>
                  <a:rPr lang="en-US" sz="2000" dirty="0">
                    <a:latin typeface="Arial" panose="020B0604020202020204" pitchFamily="34" charset="0"/>
                    <a:cs typeface="Arial" panose="020B0604020202020204" pitchFamily="34" charset="0"/>
                    <a:sym typeface="Arial"/>
                  </a:rPr>
                  <a:t>State </a:t>
                </a:r>
                <a14:m>
                  <m:oMath xmlns:m="http://schemas.openxmlformats.org/officeDocument/2006/math">
                    <m:r>
                      <a:rPr lang="en-US" sz="2000" b="0" i="1" smtClean="0">
                        <a:latin typeface="Cambria Math" panose="02040503050406030204" pitchFamily="18" charset="0"/>
                        <a:cs typeface="Arial" panose="020B0604020202020204" pitchFamily="34" charset="0"/>
                        <a:sym typeface="Arial"/>
                      </a:rPr>
                      <m:t>𝑠</m:t>
                    </m:r>
                  </m:oMath>
                </a14:m>
                <a:r>
                  <a:rPr lang="en-US" sz="2000" dirty="0">
                    <a:latin typeface="Arial" panose="020B0604020202020204" pitchFamily="34" charset="0"/>
                    <a:cs typeface="Arial" panose="020B0604020202020204" pitchFamily="34" charset="0"/>
                    <a:sym typeface="Arial"/>
                  </a:rPr>
                  <a:t>, action </a:t>
                </a:r>
                <a14:m>
                  <m:oMath xmlns:m="http://schemas.openxmlformats.org/officeDocument/2006/math">
                    <m:r>
                      <a:rPr lang="en-US" sz="2000" b="0" i="1" smtClean="0">
                        <a:latin typeface="Cambria Math" panose="02040503050406030204" pitchFamily="18" charset="0"/>
                        <a:cs typeface="Arial" panose="020B0604020202020204" pitchFamily="34" charset="0"/>
                        <a:sym typeface="Arial"/>
                      </a:rPr>
                      <m:t>𝑎</m:t>
                    </m:r>
                  </m:oMath>
                </a14:m>
                <a:r>
                  <a:rPr lang="en-US" sz="2000" dirty="0">
                    <a:latin typeface="Arial" panose="020B0604020202020204" pitchFamily="34" charset="0"/>
                    <a:cs typeface="Arial" panose="020B0604020202020204" pitchFamily="34" charset="0"/>
                    <a:sym typeface="Arial"/>
                  </a:rPr>
                  <a:t>, reward </a:t>
                </a:r>
                <a14:m>
                  <m:oMath xmlns:m="http://schemas.openxmlformats.org/officeDocument/2006/math">
                    <m:r>
                      <a:rPr lang="en-US" sz="2000" b="0" i="1" smtClean="0">
                        <a:latin typeface="Cambria Math" panose="02040503050406030204" pitchFamily="18" charset="0"/>
                        <a:cs typeface="Arial" panose="020B0604020202020204" pitchFamily="34" charset="0"/>
                        <a:sym typeface="Arial"/>
                      </a:rPr>
                      <m:t>𝑟</m:t>
                    </m:r>
                    <m:r>
                      <a:rPr lang="en-US" sz="2000" b="0" i="1" smtClean="0">
                        <a:latin typeface="Cambria Math" panose="02040503050406030204" pitchFamily="18" charset="0"/>
                        <a:cs typeface="Arial" panose="020B0604020202020204" pitchFamily="34" charset="0"/>
                        <a:sym typeface="Arial"/>
                      </a:rPr>
                      <m:t>(</m:t>
                    </m:r>
                    <m:r>
                      <a:rPr lang="en-US" sz="2000" b="0" i="1" smtClean="0">
                        <a:latin typeface="Cambria Math" panose="02040503050406030204" pitchFamily="18" charset="0"/>
                        <a:cs typeface="Arial" panose="020B0604020202020204" pitchFamily="34" charset="0"/>
                        <a:sym typeface="Arial"/>
                      </a:rPr>
                      <m:t>𝑠</m:t>
                    </m:r>
                    <m:r>
                      <a:rPr lang="en-US" sz="2000" b="0" i="1" smtClean="0">
                        <a:latin typeface="Cambria Math" panose="02040503050406030204" pitchFamily="18" charset="0"/>
                        <a:cs typeface="Arial" panose="020B0604020202020204" pitchFamily="34" charset="0"/>
                        <a:sym typeface="Arial"/>
                      </a:rPr>
                      <m:t>,</m:t>
                    </m:r>
                    <m:r>
                      <a:rPr lang="en-US" sz="2000" b="0" i="1" smtClean="0">
                        <a:latin typeface="Cambria Math" panose="02040503050406030204" pitchFamily="18" charset="0"/>
                        <a:cs typeface="Arial" panose="020B0604020202020204" pitchFamily="34" charset="0"/>
                        <a:sym typeface="Arial"/>
                      </a:rPr>
                      <m:t>𝑎</m:t>
                    </m:r>
                    <m:r>
                      <a:rPr lang="en-US" sz="2000" b="0" i="1" smtClean="0">
                        <a:latin typeface="Cambria Math" panose="02040503050406030204" pitchFamily="18" charset="0"/>
                        <a:cs typeface="Arial" panose="020B0604020202020204" pitchFamily="34" charset="0"/>
                        <a:sym typeface="Arial"/>
                      </a:rPr>
                      <m:t>)</m:t>
                    </m:r>
                  </m:oMath>
                </a14:m>
                <a:r>
                  <a:rPr lang="en-US" sz="2000" dirty="0">
                    <a:latin typeface="Arial" panose="020B0604020202020204" pitchFamily="34" charset="0"/>
                    <a:cs typeface="Arial" panose="020B0604020202020204" pitchFamily="34" charset="0"/>
                    <a:sym typeface="Arial"/>
                  </a:rPr>
                  <a:t>, transition </a:t>
                </a:r>
                <a14:m>
                  <m:oMath xmlns:m="http://schemas.openxmlformats.org/officeDocument/2006/math">
                    <m:r>
                      <a:rPr lang="en-US" sz="2000" b="0" i="1" smtClean="0">
                        <a:latin typeface="Cambria Math" panose="02040503050406030204" pitchFamily="18" charset="0"/>
                        <a:cs typeface="Arial" panose="020B0604020202020204" pitchFamily="34" charset="0"/>
                        <a:sym typeface="Arial"/>
                      </a:rPr>
                      <m:t>𝑝</m:t>
                    </m:r>
                    <m:d>
                      <m:dPr>
                        <m:ctrlPr>
                          <a:rPr lang="en-US" sz="2000" b="0" i="1" smtClean="0">
                            <a:latin typeface="Cambria Math" panose="02040503050406030204" pitchFamily="18" charset="0"/>
                            <a:cs typeface="Arial" panose="020B0604020202020204" pitchFamily="34" charset="0"/>
                            <a:sym typeface="Arial"/>
                          </a:rPr>
                        </m:ctrlPr>
                      </m:dPr>
                      <m:e>
                        <m:sSup>
                          <m:sSupPr>
                            <m:ctrlPr>
                              <a:rPr lang="en-US" sz="2000" b="0" i="1" smtClean="0">
                                <a:latin typeface="Cambria Math" panose="02040503050406030204" pitchFamily="18" charset="0"/>
                                <a:cs typeface="Arial" panose="020B0604020202020204" pitchFamily="34" charset="0"/>
                                <a:sym typeface="Arial"/>
                              </a:rPr>
                            </m:ctrlPr>
                          </m:sSupPr>
                          <m:e>
                            <m:r>
                              <a:rPr lang="en-US" sz="2000" b="0" i="1" smtClean="0">
                                <a:latin typeface="Cambria Math" panose="02040503050406030204" pitchFamily="18" charset="0"/>
                                <a:cs typeface="Arial" panose="020B0604020202020204" pitchFamily="34" charset="0"/>
                                <a:sym typeface="Arial"/>
                              </a:rPr>
                              <m:t>𝑠</m:t>
                            </m:r>
                          </m:e>
                          <m:sup>
                            <m:r>
                              <a:rPr lang="en-US" sz="2000" b="0" i="1" smtClean="0">
                                <a:latin typeface="Cambria Math" panose="02040503050406030204" pitchFamily="18" charset="0"/>
                                <a:cs typeface="Arial" panose="020B0604020202020204" pitchFamily="34" charset="0"/>
                                <a:sym typeface="Arial"/>
                              </a:rPr>
                              <m:t>′</m:t>
                            </m:r>
                          </m:sup>
                        </m:sSup>
                      </m:e>
                      <m:e>
                        <m:r>
                          <a:rPr lang="en-US" sz="2000" b="0" i="1" smtClean="0">
                            <a:latin typeface="Cambria Math" panose="02040503050406030204" pitchFamily="18" charset="0"/>
                            <a:cs typeface="Arial" panose="020B0604020202020204" pitchFamily="34" charset="0"/>
                            <a:sym typeface="Arial"/>
                          </a:rPr>
                          <m:t>𝑠</m:t>
                        </m:r>
                        <m:r>
                          <a:rPr lang="en-US" sz="2000" b="0" i="1" smtClean="0">
                            <a:latin typeface="Cambria Math" panose="02040503050406030204" pitchFamily="18" charset="0"/>
                            <a:cs typeface="Arial" panose="020B0604020202020204" pitchFamily="34" charset="0"/>
                            <a:sym typeface="Arial"/>
                          </a:rPr>
                          <m:t>,</m:t>
                        </m:r>
                        <m:r>
                          <a:rPr lang="en-US" sz="2000" b="0" i="1" smtClean="0">
                            <a:latin typeface="Cambria Math" panose="02040503050406030204" pitchFamily="18" charset="0"/>
                            <a:cs typeface="Arial" panose="020B0604020202020204" pitchFamily="34" charset="0"/>
                            <a:sym typeface="Arial"/>
                          </a:rPr>
                          <m:t>𝑎</m:t>
                        </m:r>
                      </m:e>
                    </m:d>
                  </m:oMath>
                </a14:m>
                <a:r>
                  <a:rPr lang="en-US" sz="2000" dirty="0">
                    <a:latin typeface="Arial" panose="020B0604020202020204" pitchFamily="34" charset="0"/>
                    <a:cs typeface="Arial" panose="020B0604020202020204" pitchFamily="34" charset="0"/>
                    <a:sym typeface="Arial"/>
                  </a:rPr>
                  <a:t>, discount factor </a:t>
                </a:r>
                <a14:m>
                  <m:oMath xmlns:m="http://schemas.openxmlformats.org/officeDocument/2006/math">
                    <m:r>
                      <a:rPr lang="en-US" sz="2000" b="0" i="1" smtClean="0">
                        <a:latin typeface="Cambria Math" panose="02040503050406030204" pitchFamily="18" charset="0"/>
                        <a:cs typeface="Arial" panose="020B0604020202020204" pitchFamily="34" charset="0"/>
                        <a:sym typeface="Arial"/>
                      </a:rPr>
                      <m:t>𝛾</m:t>
                    </m:r>
                  </m:oMath>
                </a14:m>
                <a:endParaRPr lang="en-US" sz="2000" dirty="0">
                  <a:latin typeface="Arial" panose="020B0604020202020204" pitchFamily="34" charset="0"/>
                  <a:cs typeface="Arial" panose="020B0604020202020204" pitchFamily="34" charset="0"/>
                  <a:sym typeface="Arial"/>
                </a:endParaRPr>
              </a:p>
              <a:p>
                <a:endParaRPr lang="en-US" sz="2400" b="1" dirty="0">
                  <a:solidFill>
                    <a:srgbClr val="E84B36"/>
                  </a:solidFill>
                  <a:latin typeface="Arial" panose="020B0604020202020204" pitchFamily="34" charset="0"/>
                  <a:ea typeface="Arial"/>
                  <a:cs typeface="Arial" panose="020B0604020202020204" pitchFamily="34" charset="0"/>
                  <a:sym typeface="Arial"/>
                </a:endParaRPr>
              </a:p>
              <a:p>
                <a:endParaRPr lang="en-US" sz="2400" b="1" dirty="0">
                  <a:solidFill>
                    <a:srgbClr val="E84B36"/>
                  </a:solidFill>
                  <a:latin typeface="Arial" panose="020B0604020202020204" pitchFamily="34" charset="0"/>
                  <a:ea typeface="Arial"/>
                  <a:cs typeface="Arial" panose="020B0604020202020204" pitchFamily="34" charset="0"/>
                  <a:sym typeface="Arial"/>
                </a:endParaRPr>
              </a:p>
              <a:p>
                <a:endParaRPr lang="en-US" sz="2400" b="1" dirty="0">
                  <a:solidFill>
                    <a:srgbClr val="E84B36"/>
                  </a:solidFill>
                  <a:latin typeface="Arial" panose="020B0604020202020204" pitchFamily="34" charset="0"/>
                  <a:ea typeface="Arial"/>
                  <a:cs typeface="Arial" panose="020B0604020202020204" pitchFamily="34" charset="0"/>
                  <a:sym typeface="Arial"/>
                </a:endParaRPr>
              </a:p>
              <a:p>
                <a:endParaRPr lang="en-US" sz="2400" b="1" dirty="0">
                  <a:solidFill>
                    <a:srgbClr val="E84B36"/>
                  </a:solidFill>
                  <a:latin typeface="Arial" panose="020B0604020202020204" pitchFamily="34" charset="0"/>
                  <a:ea typeface="Arial"/>
                  <a:cs typeface="Arial" panose="020B0604020202020204" pitchFamily="34" charset="0"/>
                  <a:sym typeface="Arial"/>
                </a:endParaRPr>
              </a:p>
              <a:p>
                <a:endParaRPr lang="en-US" sz="2400" b="1" dirty="0">
                  <a:solidFill>
                    <a:srgbClr val="E84B36"/>
                  </a:solidFill>
                  <a:latin typeface="Arial" panose="020B0604020202020204" pitchFamily="34" charset="0"/>
                  <a:ea typeface="Arial"/>
                  <a:cs typeface="Arial" panose="020B0604020202020204" pitchFamily="34" charset="0"/>
                  <a:sym typeface="Arial"/>
                </a:endParaRPr>
              </a:p>
              <a:p>
                <a:pPr marL="0" indent="0">
                  <a:buNone/>
                </a:pPr>
                <a:endParaRPr lang="en-US" sz="2400" b="1" dirty="0">
                  <a:solidFill>
                    <a:srgbClr val="E84B36"/>
                  </a:solidFill>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cs typeface="Arial" panose="020B0604020202020204" pitchFamily="34" charset="0"/>
                  <a:sym typeface="Arial"/>
                </a:endParaRPr>
              </a:p>
              <a:p>
                <a:pPr marL="0" lvl="0" indent="0" algn="l" rtl="0">
                  <a:lnSpc>
                    <a:spcPct val="100000"/>
                  </a:lnSpc>
                  <a:spcBef>
                    <a:spcPts val="0"/>
                  </a:spcBef>
                  <a:spcAft>
                    <a:spcPts val="0"/>
                  </a:spcAft>
                  <a:buSzPts val="2000"/>
                  <a:buNone/>
                </a:pPr>
                <a:endParaRPr lang="en-US" sz="1800" dirty="0">
                  <a:solidFill>
                    <a:schemeClr val="dk1"/>
                  </a:solidFill>
                  <a:latin typeface="Arial"/>
                  <a:ea typeface="Arial"/>
                  <a:cs typeface="Arial"/>
                  <a:sym typeface="Arial"/>
                </a:endParaRPr>
              </a:p>
            </p:txBody>
          </p:sp>
        </mc:Choice>
        <mc:Fallback xmlns="">
          <p:sp>
            <p:nvSpPr>
              <p:cNvPr id="639" name="Google Shape;639;gfa0f5b21c0_0_160"/>
              <p:cNvSpPr txBox="1">
                <a:spLocks noGrp="1" noRot="1" noChangeAspect="1" noMove="1" noResize="1" noEditPoints="1" noAdjustHandles="1" noChangeArrowheads="1" noChangeShapeType="1" noTextEdit="1"/>
              </p:cNvSpPr>
              <p:nvPr>
                <p:ph type="body" idx="1"/>
              </p:nvPr>
            </p:nvSpPr>
            <p:spPr>
              <a:xfrm>
                <a:off x="376809" y="1334279"/>
                <a:ext cx="11177400" cy="4821000"/>
              </a:xfrm>
              <a:prstGeom prst="rect">
                <a:avLst/>
              </a:prstGeom>
              <a:blipFill>
                <a:blip r:embed="rId3"/>
                <a:stretch>
                  <a:fillRect l="-764"/>
                </a:stretch>
              </a:blipFill>
              <a:ln>
                <a:noFill/>
              </a:ln>
            </p:spPr>
            <p:txBody>
              <a:bodyPr/>
              <a:lstStyle/>
              <a:p>
                <a:r>
                  <a:rPr lang="en-US">
                    <a:noFill/>
                  </a:rPr>
                  <a:t> </a:t>
                </a:r>
              </a:p>
            </p:txBody>
          </p:sp>
        </mc:Fallback>
      </mc:AlternateContent>
      <p:sp>
        <p:nvSpPr>
          <p:cNvPr id="640" name="Google Shape;640;gfa0f5b21c0_0_160"/>
          <p:cNvSpPr/>
          <p:nvPr/>
        </p:nvSpPr>
        <p:spPr>
          <a:xfrm rot="10800000" flipH="1">
            <a:off x="0" y="6437100"/>
            <a:ext cx="12192000" cy="420900"/>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641" name="Google Shape;641;gfa0f5b21c0_0_160"/>
          <p:cNvSpPr txBox="1"/>
          <p:nvPr/>
        </p:nvSpPr>
        <p:spPr>
          <a:xfrm>
            <a:off x="376807" y="6524381"/>
            <a:ext cx="79914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Department of Computer Science</a:t>
            </a:r>
            <a:endParaRPr sz="900" b="0" i="0" u="none" strike="noStrike" cap="none">
              <a:solidFill>
                <a:schemeClr val="lt1"/>
              </a:solidFill>
              <a:latin typeface="Arial"/>
              <a:ea typeface="Arial"/>
              <a:cs typeface="Arial"/>
              <a:sym typeface="Arial"/>
            </a:endParaRPr>
          </a:p>
        </p:txBody>
      </p:sp>
      <p:sp>
        <p:nvSpPr>
          <p:cNvPr id="642" name="Google Shape;642;gfa0f5b21c0_0_160"/>
          <p:cNvSpPr txBox="1"/>
          <p:nvPr/>
        </p:nvSpPr>
        <p:spPr>
          <a:xfrm>
            <a:off x="9335597" y="6524381"/>
            <a:ext cx="24735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GRAINGER COLLEGE OF ENGINEERING</a:t>
            </a:r>
            <a:endParaRPr sz="900" b="0" i="0" u="none" strike="noStrike" cap="none">
              <a:solidFill>
                <a:schemeClr val="lt1"/>
              </a:solidFill>
              <a:latin typeface="Arial"/>
              <a:ea typeface="Arial"/>
              <a:cs typeface="Arial"/>
              <a:sym typeface="Arial"/>
            </a:endParaRPr>
          </a:p>
        </p:txBody>
      </p:sp>
      <p:sp>
        <p:nvSpPr>
          <p:cNvPr id="643" name="Google Shape;643;gfa0f5b21c0_0_160"/>
          <p:cNvSpPr/>
          <p:nvPr/>
        </p:nvSpPr>
        <p:spPr>
          <a:xfrm rot="10800000" flipH="1">
            <a:off x="0" y="20"/>
            <a:ext cx="12192000" cy="86820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644" name="Google Shape;644;gfa0f5b21c0_0_160" descr="A close up of a logo&#10;&#10;Description automatically generated"/>
          <p:cNvPicPr preferRelativeResize="0"/>
          <p:nvPr/>
        </p:nvPicPr>
        <p:blipFill rotWithShape="1">
          <a:blip r:embed="rId4">
            <a:alphaModFix/>
          </a:blip>
          <a:srcRect/>
          <a:stretch/>
        </p:blipFill>
        <p:spPr>
          <a:xfrm>
            <a:off x="11554210" y="228014"/>
            <a:ext cx="277906" cy="401420"/>
          </a:xfrm>
          <a:prstGeom prst="rect">
            <a:avLst/>
          </a:prstGeom>
          <a:noFill/>
          <a:ln>
            <a:noFill/>
          </a:ln>
        </p:spPr>
      </p:pic>
      <p:sp>
        <p:nvSpPr>
          <p:cNvPr id="645" name="Google Shape;645;gfa0f5b21c0_0_160"/>
          <p:cNvSpPr txBox="1"/>
          <p:nvPr/>
        </p:nvSpPr>
        <p:spPr>
          <a:xfrm>
            <a:off x="376810" y="154173"/>
            <a:ext cx="1091010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altLang="zh-CN" sz="3200">
                <a:solidFill>
                  <a:schemeClr val="lt1"/>
                </a:solidFill>
                <a:latin typeface="Arial" panose="020B0604020202020204" pitchFamily="34" charset="0"/>
                <a:cs typeface="Arial" panose="020B0604020202020204" pitchFamily="34" charset="0"/>
              </a:rPr>
              <a:t>Introduction: Markov Decision Process (MDP)</a:t>
            </a:r>
            <a:endParaRPr lang="en-US" altLang="zh-CN" sz="3200" b="0" i="0" u="none" strike="noStrike" cap="none">
              <a:solidFill>
                <a:schemeClr val="lt1"/>
              </a:solidFill>
              <a:latin typeface="Arial" panose="020B0604020202020204" pitchFamily="34" charset="0"/>
              <a:ea typeface="Arial"/>
              <a:cs typeface="Arial" panose="020B0604020202020204" pitchFamily="34" charset="0"/>
              <a:sym typeface="Arial"/>
            </a:endParaRPr>
          </a:p>
        </p:txBody>
      </p:sp>
      <p:sp>
        <p:nvSpPr>
          <p:cNvPr id="2" name="灯片编号占位符 1">
            <a:extLst>
              <a:ext uri="{FF2B5EF4-FFF2-40B4-BE49-F238E27FC236}">
                <a16:creationId xmlns:a16="http://schemas.microsoft.com/office/drawing/2014/main" id="{C3181D7B-700E-750C-9EA4-4DF2EA20727D}"/>
              </a:ext>
            </a:extLst>
          </p:cNvPr>
          <p:cNvSpPr>
            <a:spLocks noGrp="1"/>
          </p:cNvSpPr>
          <p:nvPr>
            <p:ph type="sldNum" sz="quarter" idx="12"/>
          </p:nvPr>
        </p:nvSpPr>
        <p:spPr/>
        <p:txBody>
          <a:bodyPr/>
          <a:lstStyle/>
          <a:p>
            <a:fld id="{B59DCA96-FD56-4E12-9EA9-51269A4F707E}" type="slidenum">
              <a:rPr lang="zh-CN" altLang="en-US" smtClean="0">
                <a:solidFill>
                  <a:schemeClr val="tx1"/>
                </a:solidFill>
              </a:rPr>
              <a:t>4</a:t>
            </a:fld>
            <a:endParaRPr lang="zh-CN" altLang="en-US">
              <a:solidFill>
                <a:schemeClr val="tx1"/>
              </a:solidFill>
            </a:endParaRPr>
          </a:p>
        </p:txBody>
      </p:sp>
    </p:spTree>
    <p:extLst>
      <p:ext uri="{BB962C8B-B14F-4D97-AF65-F5344CB8AC3E}">
        <p14:creationId xmlns:p14="http://schemas.microsoft.com/office/powerpoint/2010/main" val="759084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39" name="Google Shape;639;gfa0f5b21c0_0_160"/>
              <p:cNvSpPr txBox="1">
                <a:spLocks noGrp="1"/>
              </p:cNvSpPr>
              <p:nvPr>
                <p:ph type="body" idx="1"/>
              </p:nvPr>
            </p:nvSpPr>
            <p:spPr>
              <a:xfrm>
                <a:off x="376809" y="1334279"/>
                <a:ext cx="11177400" cy="4821000"/>
              </a:xfrm>
              <a:prstGeom prst="rect">
                <a:avLst/>
              </a:prstGeom>
              <a:noFill/>
              <a:ln>
                <a:noFill/>
              </a:ln>
            </p:spPr>
            <p:txBody>
              <a:bodyPr spcFirstLastPara="1" wrap="square" lIns="91425" tIns="45700" rIns="91425" bIns="45700" anchor="t" anchorCtr="0">
                <a:noAutofit/>
              </a:bodyPr>
              <a:lstStyle/>
              <a:p>
                <a:r>
                  <a:rPr lang="en-US" sz="2400">
                    <a:latin typeface="Arial" panose="020B0604020202020204" pitchFamily="34" charset="0"/>
                    <a:cs typeface="Arial" panose="020B0604020202020204" pitchFamily="34" charset="0"/>
                    <a:sym typeface="Arial"/>
                  </a:rPr>
                  <a:t>How to define a sequential decision-making environment?</a:t>
                </a:r>
              </a:p>
              <a:p>
                <a:r>
                  <a:rPr lang="en-US" sz="2400">
                    <a:latin typeface="Arial" panose="020B0604020202020204" pitchFamily="34" charset="0"/>
                    <a:cs typeface="Arial" panose="020B0604020202020204" pitchFamily="34" charset="0"/>
                    <a:sym typeface="Arial"/>
                  </a:rPr>
                  <a:t>Markov Decision Process (MDP) </a:t>
                </a:r>
              </a:p>
              <a:p>
                <a:pPr lvl="1"/>
                <a:r>
                  <a:rPr lang="en-US" sz="2000">
                    <a:latin typeface="Arial" panose="020B0604020202020204" pitchFamily="34" charset="0"/>
                    <a:cs typeface="Arial" panose="020B0604020202020204" pitchFamily="34" charset="0"/>
                    <a:sym typeface="Arial"/>
                  </a:rPr>
                  <a:t>State </a:t>
                </a:r>
                <a14:m>
                  <m:oMath xmlns:m="http://schemas.openxmlformats.org/officeDocument/2006/math">
                    <m:r>
                      <a:rPr lang="en-US" sz="2000" b="0" i="1" smtClean="0">
                        <a:latin typeface="Cambria Math" panose="02040503050406030204" pitchFamily="18" charset="0"/>
                        <a:cs typeface="Arial" panose="020B0604020202020204" pitchFamily="34" charset="0"/>
                        <a:sym typeface="Arial"/>
                      </a:rPr>
                      <m:t>𝑠</m:t>
                    </m:r>
                  </m:oMath>
                </a14:m>
                <a:r>
                  <a:rPr lang="en-US" sz="2000">
                    <a:latin typeface="Arial" panose="020B0604020202020204" pitchFamily="34" charset="0"/>
                    <a:cs typeface="Arial" panose="020B0604020202020204" pitchFamily="34" charset="0"/>
                    <a:sym typeface="Arial"/>
                  </a:rPr>
                  <a:t>, action </a:t>
                </a:r>
                <a14:m>
                  <m:oMath xmlns:m="http://schemas.openxmlformats.org/officeDocument/2006/math">
                    <m:r>
                      <a:rPr lang="en-US" sz="2000" b="0" i="1" smtClean="0">
                        <a:latin typeface="Cambria Math" panose="02040503050406030204" pitchFamily="18" charset="0"/>
                        <a:cs typeface="Arial" panose="020B0604020202020204" pitchFamily="34" charset="0"/>
                        <a:sym typeface="Arial"/>
                      </a:rPr>
                      <m:t>𝑎</m:t>
                    </m:r>
                  </m:oMath>
                </a14:m>
                <a:r>
                  <a:rPr lang="en-US" sz="2000">
                    <a:latin typeface="Arial" panose="020B0604020202020204" pitchFamily="34" charset="0"/>
                    <a:cs typeface="Arial" panose="020B0604020202020204" pitchFamily="34" charset="0"/>
                    <a:sym typeface="Arial"/>
                  </a:rPr>
                  <a:t>, reward </a:t>
                </a:r>
                <a14:m>
                  <m:oMath xmlns:m="http://schemas.openxmlformats.org/officeDocument/2006/math">
                    <m:r>
                      <a:rPr lang="en-US" sz="2000" b="0" i="1" smtClean="0">
                        <a:latin typeface="Cambria Math" panose="02040503050406030204" pitchFamily="18" charset="0"/>
                        <a:cs typeface="Arial" panose="020B0604020202020204" pitchFamily="34" charset="0"/>
                        <a:sym typeface="Arial"/>
                      </a:rPr>
                      <m:t>𝑟</m:t>
                    </m:r>
                    <m:r>
                      <a:rPr lang="en-US" sz="2000" b="0" i="1" smtClean="0">
                        <a:latin typeface="Cambria Math" panose="02040503050406030204" pitchFamily="18" charset="0"/>
                        <a:cs typeface="Arial" panose="020B0604020202020204" pitchFamily="34" charset="0"/>
                        <a:sym typeface="Arial"/>
                      </a:rPr>
                      <m:t>(</m:t>
                    </m:r>
                    <m:r>
                      <a:rPr lang="en-US" sz="2000" b="0" i="1" smtClean="0">
                        <a:latin typeface="Cambria Math" panose="02040503050406030204" pitchFamily="18" charset="0"/>
                        <a:cs typeface="Arial" panose="020B0604020202020204" pitchFamily="34" charset="0"/>
                        <a:sym typeface="Arial"/>
                      </a:rPr>
                      <m:t>𝑠</m:t>
                    </m:r>
                    <m:r>
                      <a:rPr lang="en-US" sz="2000" b="0" i="1" smtClean="0">
                        <a:latin typeface="Cambria Math" panose="02040503050406030204" pitchFamily="18" charset="0"/>
                        <a:cs typeface="Arial" panose="020B0604020202020204" pitchFamily="34" charset="0"/>
                        <a:sym typeface="Arial"/>
                      </a:rPr>
                      <m:t>,</m:t>
                    </m:r>
                    <m:r>
                      <a:rPr lang="en-US" sz="2000" b="0" i="1" smtClean="0">
                        <a:latin typeface="Cambria Math" panose="02040503050406030204" pitchFamily="18" charset="0"/>
                        <a:cs typeface="Arial" panose="020B0604020202020204" pitchFamily="34" charset="0"/>
                        <a:sym typeface="Arial"/>
                      </a:rPr>
                      <m:t>𝑎</m:t>
                    </m:r>
                    <m:r>
                      <a:rPr lang="en-US" sz="2000" b="0" i="1" smtClean="0">
                        <a:latin typeface="Cambria Math" panose="02040503050406030204" pitchFamily="18" charset="0"/>
                        <a:cs typeface="Arial" panose="020B0604020202020204" pitchFamily="34" charset="0"/>
                        <a:sym typeface="Arial"/>
                      </a:rPr>
                      <m:t>)</m:t>
                    </m:r>
                  </m:oMath>
                </a14:m>
                <a:r>
                  <a:rPr lang="en-US" sz="2000">
                    <a:latin typeface="Arial" panose="020B0604020202020204" pitchFamily="34" charset="0"/>
                    <a:cs typeface="Arial" panose="020B0604020202020204" pitchFamily="34" charset="0"/>
                    <a:sym typeface="Arial"/>
                  </a:rPr>
                  <a:t>, transition </a:t>
                </a:r>
                <a14:m>
                  <m:oMath xmlns:m="http://schemas.openxmlformats.org/officeDocument/2006/math">
                    <m:r>
                      <a:rPr lang="en-US" sz="2000" b="0" i="1" smtClean="0">
                        <a:latin typeface="Cambria Math" panose="02040503050406030204" pitchFamily="18" charset="0"/>
                        <a:cs typeface="Arial" panose="020B0604020202020204" pitchFamily="34" charset="0"/>
                        <a:sym typeface="Arial"/>
                      </a:rPr>
                      <m:t>𝑝</m:t>
                    </m:r>
                    <m:d>
                      <m:dPr>
                        <m:ctrlPr>
                          <a:rPr lang="en-US" sz="2000" b="0" i="1" smtClean="0">
                            <a:latin typeface="Cambria Math" panose="02040503050406030204" pitchFamily="18" charset="0"/>
                            <a:cs typeface="Arial" panose="020B0604020202020204" pitchFamily="34" charset="0"/>
                            <a:sym typeface="Arial"/>
                          </a:rPr>
                        </m:ctrlPr>
                      </m:dPr>
                      <m:e>
                        <m:sSup>
                          <m:sSupPr>
                            <m:ctrlPr>
                              <a:rPr lang="en-US" sz="2000" b="0" i="1" smtClean="0">
                                <a:latin typeface="Cambria Math" panose="02040503050406030204" pitchFamily="18" charset="0"/>
                                <a:cs typeface="Arial" panose="020B0604020202020204" pitchFamily="34" charset="0"/>
                                <a:sym typeface="Arial"/>
                              </a:rPr>
                            </m:ctrlPr>
                          </m:sSupPr>
                          <m:e>
                            <m:r>
                              <a:rPr lang="en-US" sz="2000" b="0" i="1" smtClean="0">
                                <a:latin typeface="Cambria Math" panose="02040503050406030204" pitchFamily="18" charset="0"/>
                                <a:cs typeface="Arial" panose="020B0604020202020204" pitchFamily="34" charset="0"/>
                                <a:sym typeface="Arial"/>
                              </a:rPr>
                              <m:t>𝑠</m:t>
                            </m:r>
                          </m:e>
                          <m:sup>
                            <m:r>
                              <a:rPr lang="en-US" sz="2000" b="0" i="1" smtClean="0">
                                <a:latin typeface="Cambria Math" panose="02040503050406030204" pitchFamily="18" charset="0"/>
                                <a:cs typeface="Arial" panose="020B0604020202020204" pitchFamily="34" charset="0"/>
                                <a:sym typeface="Arial"/>
                              </a:rPr>
                              <m:t>′</m:t>
                            </m:r>
                          </m:sup>
                        </m:sSup>
                      </m:e>
                      <m:e>
                        <m:r>
                          <a:rPr lang="en-US" sz="2000" b="0" i="1" smtClean="0">
                            <a:latin typeface="Cambria Math" panose="02040503050406030204" pitchFamily="18" charset="0"/>
                            <a:cs typeface="Arial" panose="020B0604020202020204" pitchFamily="34" charset="0"/>
                            <a:sym typeface="Arial"/>
                          </a:rPr>
                          <m:t>𝑠</m:t>
                        </m:r>
                        <m:r>
                          <a:rPr lang="en-US" sz="2000" b="0" i="1" smtClean="0">
                            <a:latin typeface="Cambria Math" panose="02040503050406030204" pitchFamily="18" charset="0"/>
                            <a:cs typeface="Arial" panose="020B0604020202020204" pitchFamily="34" charset="0"/>
                            <a:sym typeface="Arial"/>
                          </a:rPr>
                          <m:t>,</m:t>
                        </m:r>
                        <m:r>
                          <a:rPr lang="en-US" sz="2000" b="0" i="1" smtClean="0">
                            <a:latin typeface="Cambria Math" panose="02040503050406030204" pitchFamily="18" charset="0"/>
                            <a:cs typeface="Arial" panose="020B0604020202020204" pitchFamily="34" charset="0"/>
                            <a:sym typeface="Arial"/>
                          </a:rPr>
                          <m:t>𝑎</m:t>
                        </m:r>
                      </m:e>
                    </m:d>
                  </m:oMath>
                </a14:m>
                <a:r>
                  <a:rPr lang="en-US" sz="2000">
                    <a:latin typeface="Arial" panose="020B0604020202020204" pitchFamily="34" charset="0"/>
                    <a:cs typeface="Arial" panose="020B0604020202020204" pitchFamily="34" charset="0"/>
                    <a:sym typeface="Arial"/>
                  </a:rPr>
                  <a:t>, discount factor </a:t>
                </a:r>
                <a14:m>
                  <m:oMath xmlns:m="http://schemas.openxmlformats.org/officeDocument/2006/math">
                    <m:r>
                      <a:rPr lang="en-US" sz="2000" b="0" i="1" smtClean="0">
                        <a:latin typeface="Cambria Math" panose="02040503050406030204" pitchFamily="18" charset="0"/>
                        <a:cs typeface="Arial" panose="020B0604020202020204" pitchFamily="34" charset="0"/>
                        <a:sym typeface="Arial"/>
                      </a:rPr>
                      <m:t>𝛾</m:t>
                    </m:r>
                  </m:oMath>
                </a14:m>
                <a:endParaRPr lang="en-US" sz="2000">
                  <a:latin typeface="Arial" panose="020B0604020202020204" pitchFamily="34" charset="0"/>
                  <a:cs typeface="Arial" panose="020B0604020202020204" pitchFamily="34" charset="0"/>
                  <a:sym typeface="Arial"/>
                </a:endParaRPr>
              </a:p>
              <a:p>
                <a:endParaRPr lang="en-US" sz="2400" b="1">
                  <a:solidFill>
                    <a:srgbClr val="E84B36"/>
                  </a:solidFill>
                  <a:latin typeface="Arial" panose="020B0604020202020204" pitchFamily="34" charset="0"/>
                  <a:ea typeface="Arial"/>
                  <a:cs typeface="Arial" panose="020B0604020202020204" pitchFamily="34" charset="0"/>
                  <a:sym typeface="Arial"/>
                </a:endParaRPr>
              </a:p>
              <a:p>
                <a:endParaRPr lang="en-US" sz="2400" b="1">
                  <a:solidFill>
                    <a:srgbClr val="E84B36"/>
                  </a:solidFill>
                  <a:latin typeface="Arial" panose="020B0604020202020204" pitchFamily="34" charset="0"/>
                  <a:ea typeface="Arial"/>
                  <a:cs typeface="Arial" panose="020B0604020202020204" pitchFamily="34" charset="0"/>
                  <a:sym typeface="Arial"/>
                </a:endParaRPr>
              </a:p>
              <a:p>
                <a:endParaRPr lang="en-US" sz="2400" b="1">
                  <a:solidFill>
                    <a:srgbClr val="E84B36"/>
                  </a:solidFill>
                  <a:latin typeface="Arial" panose="020B0604020202020204" pitchFamily="34" charset="0"/>
                  <a:ea typeface="Arial"/>
                  <a:cs typeface="Arial" panose="020B0604020202020204" pitchFamily="34" charset="0"/>
                  <a:sym typeface="Arial"/>
                </a:endParaRPr>
              </a:p>
              <a:p>
                <a:endParaRPr lang="en-US" sz="2400" b="1">
                  <a:solidFill>
                    <a:srgbClr val="E84B36"/>
                  </a:solidFill>
                  <a:latin typeface="Arial" panose="020B0604020202020204" pitchFamily="34" charset="0"/>
                  <a:ea typeface="Arial"/>
                  <a:cs typeface="Arial" panose="020B0604020202020204" pitchFamily="34" charset="0"/>
                  <a:sym typeface="Arial"/>
                </a:endParaRPr>
              </a:p>
              <a:p>
                <a:endParaRPr lang="en-US" sz="2400" b="1">
                  <a:solidFill>
                    <a:srgbClr val="E84B36"/>
                  </a:solidFill>
                  <a:latin typeface="Arial" panose="020B0604020202020204" pitchFamily="34" charset="0"/>
                  <a:ea typeface="Arial"/>
                  <a:cs typeface="Arial" panose="020B0604020202020204" pitchFamily="34" charset="0"/>
                  <a:sym typeface="Arial"/>
                </a:endParaRPr>
              </a:p>
              <a:p>
                <a:pPr marL="0" indent="0">
                  <a:buNone/>
                </a:pPr>
                <a:endParaRPr lang="en-US" sz="2400" b="1">
                  <a:solidFill>
                    <a:srgbClr val="E84B36"/>
                  </a:solidFill>
                  <a:latin typeface="Arial" panose="020B0604020202020204" pitchFamily="34" charset="0"/>
                  <a:ea typeface="Arial"/>
                  <a:cs typeface="Arial" panose="020B0604020202020204" pitchFamily="34" charset="0"/>
                  <a:sym typeface="Arial"/>
                </a:endParaRPr>
              </a:p>
              <a:p>
                <a:endParaRPr lang="en-US" sz="2400">
                  <a:latin typeface="Arial" panose="020B0604020202020204" pitchFamily="34" charset="0"/>
                  <a:cs typeface="Arial" panose="020B0604020202020204" pitchFamily="34" charset="0"/>
                  <a:sym typeface="Arial"/>
                </a:endParaRPr>
              </a:p>
              <a:p>
                <a:pPr marL="0" lvl="0" indent="0" algn="l" rtl="0">
                  <a:lnSpc>
                    <a:spcPct val="100000"/>
                  </a:lnSpc>
                  <a:spcBef>
                    <a:spcPts val="0"/>
                  </a:spcBef>
                  <a:spcAft>
                    <a:spcPts val="0"/>
                  </a:spcAft>
                  <a:buSzPts val="2000"/>
                  <a:buNone/>
                </a:pPr>
                <a:endParaRPr lang="en-US" sz="1800">
                  <a:solidFill>
                    <a:schemeClr val="dk1"/>
                  </a:solidFill>
                  <a:latin typeface="Arial"/>
                  <a:ea typeface="Arial"/>
                  <a:cs typeface="Arial"/>
                  <a:sym typeface="Arial"/>
                </a:endParaRPr>
              </a:p>
            </p:txBody>
          </p:sp>
        </mc:Choice>
        <mc:Fallback xmlns="">
          <p:sp>
            <p:nvSpPr>
              <p:cNvPr id="639" name="Google Shape;639;gfa0f5b21c0_0_160"/>
              <p:cNvSpPr txBox="1">
                <a:spLocks noGrp="1" noRot="1" noChangeAspect="1" noMove="1" noResize="1" noEditPoints="1" noAdjustHandles="1" noChangeArrowheads="1" noChangeShapeType="1" noTextEdit="1"/>
              </p:cNvSpPr>
              <p:nvPr>
                <p:ph type="body" idx="1"/>
              </p:nvPr>
            </p:nvSpPr>
            <p:spPr>
              <a:xfrm>
                <a:off x="376809" y="1334279"/>
                <a:ext cx="11177400" cy="4821000"/>
              </a:xfrm>
              <a:prstGeom prst="rect">
                <a:avLst/>
              </a:prstGeom>
              <a:blipFill>
                <a:blip r:embed="rId3"/>
                <a:stretch>
                  <a:fillRect l="-764"/>
                </a:stretch>
              </a:blipFill>
              <a:ln>
                <a:noFill/>
              </a:ln>
            </p:spPr>
            <p:txBody>
              <a:bodyPr/>
              <a:lstStyle/>
              <a:p>
                <a:r>
                  <a:rPr lang="en-US">
                    <a:noFill/>
                  </a:rPr>
                  <a:t> </a:t>
                </a:r>
              </a:p>
            </p:txBody>
          </p:sp>
        </mc:Fallback>
      </mc:AlternateContent>
      <p:sp>
        <p:nvSpPr>
          <p:cNvPr id="640" name="Google Shape;640;gfa0f5b21c0_0_160"/>
          <p:cNvSpPr/>
          <p:nvPr/>
        </p:nvSpPr>
        <p:spPr>
          <a:xfrm rot="10800000" flipH="1">
            <a:off x="0" y="6437100"/>
            <a:ext cx="12192000" cy="420900"/>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641" name="Google Shape;641;gfa0f5b21c0_0_160"/>
          <p:cNvSpPr txBox="1"/>
          <p:nvPr/>
        </p:nvSpPr>
        <p:spPr>
          <a:xfrm>
            <a:off x="376807" y="6524381"/>
            <a:ext cx="79914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Department of Computer Science</a:t>
            </a:r>
            <a:endParaRPr sz="900" b="0" i="0" u="none" strike="noStrike" cap="none">
              <a:solidFill>
                <a:schemeClr val="lt1"/>
              </a:solidFill>
              <a:latin typeface="Arial"/>
              <a:ea typeface="Arial"/>
              <a:cs typeface="Arial"/>
              <a:sym typeface="Arial"/>
            </a:endParaRPr>
          </a:p>
        </p:txBody>
      </p:sp>
      <p:sp>
        <p:nvSpPr>
          <p:cNvPr id="642" name="Google Shape;642;gfa0f5b21c0_0_160"/>
          <p:cNvSpPr txBox="1"/>
          <p:nvPr/>
        </p:nvSpPr>
        <p:spPr>
          <a:xfrm>
            <a:off x="9335597" y="6524381"/>
            <a:ext cx="24735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GRAINGER COLLEGE OF ENGINEERING</a:t>
            </a:r>
            <a:endParaRPr sz="900" b="0" i="0" u="none" strike="noStrike" cap="none">
              <a:solidFill>
                <a:schemeClr val="lt1"/>
              </a:solidFill>
              <a:latin typeface="Arial"/>
              <a:ea typeface="Arial"/>
              <a:cs typeface="Arial"/>
              <a:sym typeface="Arial"/>
            </a:endParaRPr>
          </a:p>
        </p:txBody>
      </p:sp>
      <p:sp>
        <p:nvSpPr>
          <p:cNvPr id="643" name="Google Shape;643;gfa0f5b21c0_0_160"/>
          <p:cNvSpPr/>
          <p:nvPr/>
        </p:nvSpPr>
        <p:spPr>
          <a:xfrm rot="10800000" flipH="1">
            <a:off x="0" y="20"/>
            <a:ext cx="12192000" cy="86820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644" name="Google Shape;644;gfa0f5b21c0_0_160" descr="A close up of a logo&#10;&#10;Description automatically generated"/>
          <p:cNvPicPr preferRelativeResize="0"/>
          <p:nvPr/>
        </p:nvPicPr>
        <p:blipFill rotWithShape="1">
          <a:blip r:embed="rId4">
            <a:alphaModFix/>
          </a:blip>
          <a:srcRect/>
          <a:stretch/>
        </p:blipFill>
        <p:spPr>
          <a:xfrm>
            <a:off x="11554210" y="228014"/>
            <a:ext cx="277906" cy="401420"/>
          </a:xfrm>
          <a:prstGeom prst="rect">
            <a:avLst/>
          </a:prstGeom>
          <a:noFill/>
          <a:ln>
            <a:noFill/>
          </a:ln>
        </p:spPr>
      </p:pic>
      <p:sp>
        <p:nvSpPr>
          <p:cNvPr id="645" name="Google Shape;645;gfa0f5b21c0_0_160"/>
          <p:cNvSpPr txBox="1"/>
          <p:nvPr/>
        </p:nvSpPr>
        <p:spPr>
          <a:xfrm>
            <a:off x="376810" y="154173"/>
            <a:ext cx="1091010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altLang="zh-CN" sz="3200">
                <a:solidFill>
                  <a:schemeClr val="lt1"/>
                </a:solidFill>
                <a:latin typeface="Arial" panose="020B0604020202020204" pitchFamily="34" charset="0"/>
                <a:cs typeface="Arial" panose="020B0604020202020204" pitchFamily="34" charset="0"/>
              </a:rPr>
              <a:t>Introduction: Markov Decision Process (MDP)</a:t>
            </a:r>
            <a:endParaRPr lang="en-US" altLang="zh-CN" sz="3200" b="0" i="0" u="none" strike="noStrike" cap="none">
              <a:solidFill>
                <a:schemeClr val="lt1"/>
              </a:solidFill>
              <a:latin typeface="Arial" panose="020B0604020202020204" pitchFamily="34" charset="0"/>
              <a:ea typeface="Arial"/>
              <a:cs typeface="Arial" panose="020B0604020202020204" pitchFamily="34" charset="0"/>
              <a:sym typeface="Arial"/>
            </a:endParaRPr>
          </a:p>
        </p:txBody>
      </p:sp>
      <p:grpSp>
        <p:nvGrpSpPr>
          <p:cNvPr id="3" name="组合 2">
            <a:extLst>
              <a:ext uri="{FF2B5EF4-FFF2-40B4-BE49-F238E27FC236}">
                <a16:creationId xmlns:a16="http://schemas.microsoft.com/office/drawing/2014/main" id="{496EC456-C928-0F11-9692-773A21DB5100}"/>
              </a:ext>
            </a:extLst>
          </p:cNvPr>
          <p:cNvGrpSpPr/>
          <p:nvPr/>
        </p:nvGrpSpPr>
        <p:grpSpPr>
          <a:xfrm>
            <a:off x="264323" y="2969862"/>
            <a:ext cx="5811013" cy="2572372"/>
            <a:chOff x="264323" y="3097955"/>
            <a:chExt cx="5811013" cy="2572372"/>
          </a:xfrm>
        </p:grpSpPr>
        <p:cxnSp>
          <p:nvCxnSpPr>
            <p:cNvPr id="585" name="直接箭头连接符 584">
              <a:extLst>
                <a:ext uri="{FF2B5EF4-FFF2-40B4-BE49-F238E27FC236}">
                  <a16:creationId xmlns:a16="http://schemas.microsoft.com/office/drawing/2014/main" id="{CF4E84FB-2672-B68D-E06B-EE953597CE93}"/>
                </a:ext>
              </a:extLst>
            </p:cNvPr>
            <p:cNvCxnSpPr>
              <a:cxnSpLocks/>
              <a:stCxn id="581" idx="3"/>
            </p:cNvCxnSpPr>
            <p:nvPr/>
          </p:nvCxnSpPr>
          <p:spPr>
            <a:xfrm>
              <a:off x="4325171" y="4133763"/>
              <a:ext cx="254055" cy="272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2" name="图片 31" descr="图片包含 显微镜, 游戏机&#10;&#10;描述已自动生成">
              <a:extLst>
                <a:ext uri="{FF2B5EF4-FFF2-40B4-BE49-F238E27FC236}">
                  <a16:creationId xmlns:a16="http://schemas.microsoft.com/office/drawing/2014/main" id="{DDF13CB0-8AF5-FA2B-A707-E7AEBFAE24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323" y="3097955"/>
              <a:ext cx="2301777" cy="2075107"/>
            </a:xfrm>
            <a:prstGeom prst="rect">
              <a:avLst/>
            </a:prstGeom>
          </p:spPr>
        </p:pic>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C951C5C4-C566-AAAF-3622-4BAEAFCB6EFD}"/>
                    </a:ext>
                  </a:extLst>
                </p:cNvPr>
                <p:cNvSpPr txBox="1"/>
                <p:nvPr/>
              </p:nvSpPr>
              <p:spPr>
                <a:xfrm>
                  <a:off x="445137" y="5270217"/>
                  <a:ext cx="2130711" cy="400110"/>
                </a:xfrm>
                <a:prstGeom prst="rect">
                  <a:avLst/>
                </a:prstGeom>
                <a:noFill/>
              </p:spPr>
              <p:txBody>
                <a:bodyPr wrap="none" rtlCol="0">
                  <a:spAutoFit/>
                </a:bodyPr>
                <a:lstStyle/>
                <a:p>
                  <a:r>
                    <a:rPr lang="en-US" altLang="zh-CN" sz="2000">
                      <a:latin typeface="Arial" panose="020B0604020202020204" pitchFamily="34" charset="0"/>
                      <a:cs typeface="Arial" panose="020B0604020202020204" pitchFamily="34" charset="0"/>
                    </a:rPr>
                    <a:t>State at step 1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1</m:t>
                          </m:r>
                        </m:sub>
                      </m:sSub>
                    </m:oMath>
                  </a14:m>
                  <a:endParaRPr lang="zh-CN" altLang="en-US" sz="2000"/>
                </a:p>
              </p:txBody>
            </p:sp>
          </mc:Choice>
          <mc:Fallback xmlns="">
            <p:sp>
              <p:nvSpPr>
                <p:cNvPr id="34" name="文本框 33">
                  <a:extLst>
                    <a:ext uri="{FF2B5EF4-FFF2-40B4-BE49-F238E27FC236}">
                      <a16:creationId xmlns:a16="http://schemas.microsoft.com/office/drawing/2014/main" id="{C951C5C4-C566-AAAF-3622-4BAEAFCB6EFD}"/>
                    </a:ext>
                  </a:extLst>
                </p:cNvPr>
                <p:cNvSpPr txBox="1">
                  <a:spLocks noRot="1" noChangeAspect="1" noMove="1" noResize="1" noEditPoints="1" noAdjustHandles="1" noChangeArrowheads="1" noChangeShapeType="1" noTextEdit="1"/>
                </p:cNvSpPr>
                <p:nvPr/>
              </p:nvSpPr>
              <p:spPr>
                <a:xfrm>
                  <a:off x="445137" y="5270217"/>
                  <a:ext cx="2130711" cy="400110"/>
                </a:xfrm>
                <a:prstGeom prst="rect">
                  <a:avLst/>
                </a:prstGeom>
                <a:blipFill>
                  <a:blip r:embed="rId6"/>
                  <a:stretch>
                    <a:fillRect l="-2857" t="-10769" b="-26154"/>
                  </a:stretch>
                </a:blipFill>
              </p:spPr>
              <p:txBody>
                <a:bodyPr/>
                <a:lstStyle/>
                <a:p>
                  <a:r>
                    <a:rPr lang="en-US">
                      <a:noFill/>
                    </a:rPr>
                    <a:t> </a:t>
                  </a:r>
                </a:p>
              </p:txBody>
            </p:sp>
          </mc:Fallback>
        </mc:AlternateContent>
        <p:sp>
          <p:nvSpPr>
            <p:cNvPr id="581" name="矩形: 圆角 580">
              <a:extLst>
                <a:ext uri="{FF2B5EF4-FFF2-40B4-BE49-F238E27FC236}">
                  <a16:creationId xmlns:a16="http://schemas.microsoft.com/office/drawing/2014/main" id="{3E0EE033-8A4B-4EF9-FD02-F2091F71A6C5}"/>
                </a:ext>
              </a:extLst>
            </p:cNvPr>
            <p:cNvSpPr/>
            <p:nvPr/>
          </p:nvSpPr>
          <p:spPr>
            <a:xfrm>
              <a:off x="2825391" y="3649050"/>
              <a:ext cx="1499780" cy="969425"/>
            </a:xfrm>
            <a:prstGeom prst="roundRect">
              <a:avLst/>
            </a:prstGeom>
            <a:solidFill>
              <a:schemeClr val="accent2">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Arial" panose="020B0604020202020204" pitchFamily="34" charset="0"/>
                  <a:cs typeface="Arial" panose="020B0604020202020204" pitchFamily="34" charset="0"/>
                </a:rPr>
                <a:t>Agent</a:t>
              </a:r>
              <a:endParaRPr lang="zh-CN" altLang="en-US" sz="2000">
                <a:latin typeface="Arial" panose="020B0604020202020204" pitchFamily="34" charset="0"/>
                <a:cs typeface="Arial" panose="020B0604020202020204" pitchFamily="34" charset="0"/>
              </a:endParaRPr>
            </a:p>
          </p:txBody>
        </p:sp>
        <p:cxnSp>
          <p:nvCxnSpPr>
            <p:cNvPr id="588" name="直接箭头连接符 587">
              <a:extLst>
                <a:ext uri="{FF2B5EF4-FFF2-40B4-BE49-F238E27FC236}">
                  <a16:creationId xmlns:a16="http://schemas.microsoft.com/office/drawing/2014/main" id="{864FBE6E-5FCC-AD38-10F5-D0336CA09061}"/>
                </a:ext>
              </a:extLst>
            </p:cNvPr>
            <p:cNvCxnSpPr>
              <a:cxnSpLocks/>
              <a:stCxn id="32" idx="3"/>
              <a:endCxn id="581" idx="1"/>
            </p:cNvCxnSpPr>
            <p:nvPr/>
          </p:nvCxnSpPr>
          <p:spPr>
            <a:xfrm flipV="1">
              <a:off x="2566100" y="4133763"/>
              <a:ext cx="259291" cy="174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93" name="文本框 592">
                  <a:extLst>
                    <a:ext uri="{FF2B5EF4-FFF2-40B4-BE49-F238E27FC236}">
                      <a16:creationId xmlns:a16="http://schemas.microsoft.com/office/drawing/2014/main" id="{7CDACB0A-B6C0-256C-F3D4-FB8517393446}"/>
                    </a:ext>
                  </a:extLst>
                </p:cNvPr>
                <p:cNvSpPr txBox="1"/>
                <p:nvPr/>
              </p:nvSpPr>
              <p:spPr>
                <a:xfrm>
                  <a:off x="4579225" y="3780557"/>
                  <a:ext cx="1496111" cy="707886"/>
                </a:xfrm>
                <a:prstGeom prst="rect">
                  <a:avLst/>
                </a:prstGeom>
                <a:noFill/>
              </p:spPr>
              <p:txBody>
                <a:bodyPr wrap="square" rtlCol="0">
                  <a:spAutoFit/>
                </a:bodyPr>
                <a:lstStyle/>
                <a:p>
                  <a:pPr algn="ctr"/>
                  <a:r>
                    <a:rPr lang="en-US" altLang="zh-CN" sz="2000">
                      <a:latin typeface="Arial" panose="020B0604020202020204" pitchFamily="34" charset="0"/>
                      <a:cs typeface="Arial" panose="020B0604020202020204" pitchFamily="34" charset="0"/>
                    </a:rPr>
                    <a:t>Action</a:t>
                  </a:r>
                </a:p>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𝜋</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oMath>
                    </m:oMathPara>
                  </a14:m>
                  <a:endParaRPr lang="zh-CN" altLang="en-US" sz="2000"/>
                </a:p>
              </p:txBody>
            </p:sp>
          </mc:Choice>
          <mc:Fallback xmlns="">
            <p:sp>
              <p:nvSpPr>
                <p:cNvPr id="593" name="文本框 592">
                  <a:extLst>
                    <a:ext uri="{FF2B5EF4-FFF2-40B4-BE49-F238E27FC236}">
                      <a16:creationId xmlns:a16="http://schemas.microsoft.com/office/drawing/2014/main" id="{7CDACB0A-B6C0-256C-F3D4-FB8517393446}"/>
                    </a:ext>
                  </a:extLst>
                </p:cNvPr>
                <p:cNvSpPr txBox="1">
                  <a:spLocks noRot="1" noChangeAspect="1" noMove="1" noResize="1" noEditPoints="1" noAdjustHandles="1" noChangeArrowheads="1" noChangeShapeType="1" noTextEdit="1"/>
                </p:cNvSpPr>
                <p:nvPr/>
              </p:nvSpPr>
              <p:spPr>
                <a:xfrm>
                  <a:off x="4579225" y="3780557"/>
                  <a:ext cx="1496111" cy="707886"/>
                </a:xfrm>
                <a:prstGeom prst="rect">
                  <a:avLst/>
                </a:prstGeom>
                <a:blipFill>
                  <a:blip r:embed="rId7"/>
                  <a:stretch>
                    <a:fillRect t="-3448" r="-813" b="-8621"/>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13" name="文本框 612">
                <a:extLst>
                  <a:ext uri="{FF2B5EF4-FFF2-40B4-BE49-F238E27FC236}">
                    <a16:creationId xmlns:a16="http://schemas.microsoft.com/office/drawing/2014/main" id="{87C31C79-60F4-A0CF-2A78-0B696C44E8E7}"/>
                  </a:ext>
                </a:extLst>
              </p:cNvPr>
              <p:cNvSpPr txBox="1"/>
              <p:nvPr/>
            </p:nvSpPr>
            <p:spPr>
              <a:xfrm>
                <a:off x="6095999" y="3036893"/>
                <a:ext cx="5458209" cy="3477875"/>
              </a:xfrm>
              <a:prstGeom prst="rect">
                <a:avLst/>
              </a:prstGeom>
              <a:noFill/>
            </p:spPr>
            <p:txBody>
              <a:bodyPr wrap="square" rtlCol="0">
                <a:spAutoFit/>
              </a:bodyPr>
              <a:lstStyle/>
              <a:p>
                <a:r>
                  <a:rPr lang="en-US" altLang="zh-CN" sz="2000" b="1">
                    <a:latin typeface="Arial" panose="020B0604020202020204" pitchFamily="34" charset="0"/>
                    <a:cs typeface="Arial" panose="020B0604020202020204" pitchFamily="34" charset="0"/>
                  </a:rPr>
                  <a:t>State </a:t>
                </a:r>
                <a14:m>
                  <m:oMath xmlns:m="http://schemas.openxmlformats.org/officeDocument/2006/math">
                    <m:r>
                      <a:rPr lang="en-US" altLang="zh-CN" sz="2000" b="1" i="1" smtClean="0">
                        <a:latin typeface="Cambria Math" panose="02040503050406030204" pitchFamily="18" charset="0"/>
                        <a:cs typeface="Arial" panose="020B0604020202020204" pitchFamily="34" charset="0"/>
                      </a:rPr>
                      <m:t>𝒔</m:t>
                    </m:r>
                  </m:oMath>
                </a14:m>
                <a:r>
                  <a:rPr lang="en-US" altLang="zh-CN" sz="2000" b="1">
                    <a:latin typeface="Arial" panose="020B0604020202020204" pitchFamily="34" charset="0"/>
                    <a:cs typeface="Arial" panose="020B0604020202020204" pitchFamily="34" charset="0"/>
                  </a:rPr>
                  <a:t>: </a:t>
                </a:r>
                <a:r>
                  <a:rPr lang="en-US" altLang="zh-CN" sz="2000">
                    <a:latin typeface="Arial" panose="020B0604020202020204" pitchFamily="34" charset="0"/>
                    <a:cs typeface="Arial" panose="020B0604020202020204" pitchFamily="34" charset="0"/>
                  </a:rPr>
                  <a:t>Description of current status, e.g., the location and velocity of the joints</a:t>
                </a:r>
              </a:p>
              <a:p>
                <a:endParaRPr lang="en-US" altLang="zh-CN" sz="2000" b="1">
                  <a:latin typeface="Arial" panose="020B0604020202020204" pitchFamily="34" charset="0"/>
                  <a:cs typeface="Arial" panose="020B0604020202020204" pitchFamily="34" charset="0"/>
                </a:endParaRPr>
              </a:p>
              <a:p>
                <a:r>
                  <a:rPr lang="en-US" altLang="zh-CN" sz="2000" b="1">
                    <a:latin typeface="Arial" panose="020B0604020202020204" pitchFamily="34" charset="0"/>
                    <a:cs typeface="Arial" panose="020B0604020202020204" pitchFamily="34" charset="0"/>
                  </a:rPr>
                  <a:t>Agent: </a:t>
                </a:r>
                <a:r>
                  <a:rPr lang="en-US" altLang="zh-CN" sz="2000">
                    <a:latin typeface="Arial" panose="020B0604020202020204" pitchFamily="34" charset="0"/>
                    <a:cs typeface="Arial" panose="020B0604020202020204" pitchFamily="34" charset="0"/>
                  </a:rPr>
                  <a:t>The algorithm making decision</a:t>
                </a:r>
                <a:endParaRPr lang="en-US" altLang="zh-CN" sz="2000" b="1">
                  <a:latin typeface="Arial" panose="020B0604020202020204" pitchFamily="34" charset="0"/>
                  <a:cs typeface="Arial" panose="020B0604020202020204" pitchFamily="34" charset="0"/>
                </a:endParaRPr>
              </a:p>
              <a:p>
                <a:endParaRPr lang="en-US" altLang="zh-CN" sz="2000" b="1">
                  <a:latin typeface="Arial" panose="020B0604020202020204" pitchFamily="34" charset="0"/>
                  <a:cs typeface="Arial" panose="020B0604020202020204" pitchFamily="34" charset="0"/>
                </a:endParaRPr>
              </a:p>
              <a:p>
                <a:r>
                  <a:rPr lang="en-US" altLang="zh-CN" sz="2000" b="1">
                    <a:latin typeface="Arial" panose="020B0604020202020204" pitchFamily="34" charset="0"/>
                    <a:cs typeface="Arial" panose="020B0604020202020204" pitchFamily="34" charset="0"/>
                  </a:rPr>
                  <a:t>Action </a:t>
                </a:r>
                <a14:m>
                  <m:oMath xmlns:m="http://schemas.openxmlformats.org/officeDocument/2006/math">
                    <m:r>
                      <a:rPr lang="en-US" altLang="zh-CN" sz="2000" b="1" i="1" smtClean="0">
                        <a:latin typeface="Cambria Math" panose="02040503050406030204" pitchFamily="18" charset="0"/>
                        <a:cs typeface="Arial" panose="020B0604020202020204" pitchFamily="34" charset="0"/>
                      </a:rPr>
                      <m:t>𝒂</m:t>
                    </m:r>
                  </m:oMath>
                </a14:m>
                <a:r>
                  <a:rPr lang="en-US" altLang="zh-CN" sz="2000" b="1">
                    <a:latin typeface="Arial" panose="020B0604020202020204" pitchFamily="34" charset="0"/>
                    <a:cs typeface="Arial" panose="020B0604020202020204" pitchFamily="34" charset="0"/>
                  </a:rPr>
                  <a:t>: </a:t>
                </a:r>
                <a:r>
                  <a:rPr lang="en-US" altLang="zh-CN" sz="2000">
                    <a:latin typeface="Arial" panose="020B0604020202020204" pitchFamily="34" charset="0"/>
                    <a:cs typeface="Arial" panose="020B0604020202020204" pitchFamily="34" charset="0"/>
                  </a:rPr>
                  <a:t>The decision made given state </a:t>
                </a:r>
                <a14:m>
                  <m:oMath xmlns:m="http://schemas.openxmlformats.org/officeDocument/2006/math">
                    <m:r>
                      <a:rPr lang="en-US" altLang="zh-CN" sz="2000" b="0" i="1" smtClean="0">
                        <a:latin typeface="Cambria Math" panose="02040503050406030204" pitchFamily="18" charset="0"/>
                        <a:cs typeface="Arial" panose="020B0604020202020204" pitchFamily="34" charset="0"/>
                      </a:rPr>
                      <m:t>𝑠</m:t>
                    </m:r>
                  </m:oMath>
                </a14:m>
                <a:r>
                  <a:rPr lang="en-US" altLang="zh-CN" sz="2000">
                    <a:latin typeface="Arial" panose="020B0604020202020204" pitchFamily="34" charset="0"/>
                    <a:cs typeface="Arial" panose="020B0604020202020204" pitchFamily="34" charset="0"/>
                  </a:rPr>
                  <a:t>,</a:t>
                </a:r>
              </a:p>
              <a:p>
                <a:r>
                  <a:rPr lang="en-US" altLang="zh-CN" sz="2000">
                    <a:latin typeface="Arial" panose="020B0604020202020204" pitchFamily="34" charset="0"/>
                    <a:cs typeface="Arial" panose="020B0604020202020204" pitchFamily="34" charset="0"/>
                  </a:rPr>
                  <a:t>e.g., the force applied on each joint</a:t>
                </a:r>
              </a:p>
              <a:p>
                <a:endParaRPr lang="en-US" altLang="zh-CN" sz="2000" b="1">
                  <a:latin typeface="Arial" panose="020B0604020202020204" pitchFamily="34" charset="0"/>
                  <a:cs typeface="Arial" panose="020B0604020202020204" pitchFamily="34" charset="0"/>
                </a:endParaRPr>
              </a:p>
              <a:p>
                <a:r>
                  <a:rPr lang="en-US" altLang="zh-CN" sz="2000" b="1">
                    <a:latin typeface="Arial" panose="020B0604020202020204" pitchFamily="34" charset="0"/>
                    <a:cs typeface="Arial" panose="020B0604020202020204" pitchFamily="34" charset="0"/>
                  </a:rPr>
                  <a:t>Policy </a:t>
                </a:r>
                <a14:m>
                  <m:oMath xmlns:m="http://schemas.openxmlformats.org/officeDocument/2006/math">
                    <m:r>
                      <a:rPr lang="en-US" altLang="zh-CN" sz="2000" b="1" i="1" smtClean="0">
                        <a:latin typeface="Cambria Math" panose="02040503050406030204" pitchFamily="18" charset="0"/>
                        <a:cs typeface="Arial" panose="020B0604020202020204" pitchFamily="34" charset="0"/>
                      </a:rPr>
                      <m:t>𝝅</m:t>
                    </m:r>
                    <m:r>
                      <a:rPr lang="en-US" altLang="zh-CN" sz="2000" b="1" i="1" smtClean="0">
                        <a:latin typeface="Cambria Math" panose="02040503050406030204" pitchFamily="18" charset="0"/>
                        <a:cs typeface="Arial" panose="020B0604020202020204" pitchFamily="34" charset="0"/>
                      </a:rPr>
                      <m:t>(</m:t>
                    </m:r>
                    <m:r>
                      <a:rPr lang="en-US" altLang="zh-CN" sz="2000" b="1" i="1" smtClean="0">
                        <a:latin typeface="Cambria Math" panose="02040503050406030204" pitchFamily="18" charset="0"/>
                        <a:cs typeface="Arial" panose="020B0604020202020204" pitchFamily="34" charset="0"/>
                      </a:rPr>
                      <m:t>𝒂</m:t>
                    </m:r>
                    <m:r>
                      <a:rPr lang="en-US" altLang="zh-CN" sz="2000" b="1" i="1" smtClean="0">
                        <a:latin typeface="Cambria Math" panose="02040503050406030204" pitchFamily="18" charset="0"/>
                        <a:cs typeface="Arial" panose="020B0604020202020204" pitchFamily="34" charset="0"/>
                      </a:rPr>
                      <m:t>|</m:t>
                    </m:r>
                    <m:r>
                      <a:rPr lang="en-US" altLang="zh-CN" sz="2000" b="1" i="1" smtClean="0">
                        <a:latin typeface="Cambria Math" panose="02040503050406030204" pitchFamily="18" charset="0"/>
                        <a:cs typeface="Arial" panose="020B0604020202020204" pitchFamily="34" charset="0"/>
                      </a:rPr>
                      <m:t>𝒔</m:t>
                    </m:r>
                    <m:r>
                      <a:rPr lang="en-US" altLang="zh-CN" sz="2000" b="1" i="1" smtClean="0">
                        <a:latin typeface="Cambria Math" panose="02040503050406030204" pitchFamily="18" charset="0"/>
                        <a:cs typeface="Arial" panose="020B0604020202020204" pitchFamily="34" charset="0"/>
                      </a:rPr>
                      <m:t>)</m:t>
                    </m:r>
                  </m:oMath>
                </a14:m>
                <a:r>
                  <a:rPr lang="en-US" altLang="zh-CN" sz="2000" b="1">
                    <a:latin typeface="Arial" panose="020B0604020202020204" pitchFamily="34" charset="0"/>
                    <a:cs typeface="Arial" panose="020B0604020202020204" pitchFamily="34" charset="0"/>
                  </a:rPr>
                  <a:t>: </a:t>
                </a:r>
                <a:r>
                  <a:rPr lang="en-US" altLang="zh-CN" sz="2000">
                    <a:latin typeface="Arial" panose="020B0604020202020204" pitchFamily="34" charset="0"/>
                    <a:cs typeface="Arial" panose="020B0604020202020204" pitchFamily="34" charset="0"/>
                  </a:rPr>
                  <a:t>The distribution over actions given a particular state</a:t>
                </a:r>
              </a:p>
              <a:p>
                <a:endParaRPr lang="en-US" altLang="zh-CN" sz="2000">
                  <a:latin typeface="Arial" panose="020B0604020202020204" pitchFamily="34" charset="0"/>
                  <a:cs typeface="Arial" panose="020B0604020202020204" pitchFamily="34" charset="0"/>
                </a:endParaRPr>
              </a:p>
            </p:txBody>
          </p:sp>
        </mc:Choice>
        <mc:Fallback xmlns="">
          <p:sp>
            <p:nvSpPr>
              <p:cNvPr id="613" name="文本框 612">
                <a:extLst>
                  <a:ext uri="{FF2B5EF4-FFF2-40B4-BE49-F238E27FC236}">
                    <a16:creationId xmlns:a16="http://schemas.microsoft.com/office/drawing/2014/main" id="{87C31C79-60F4-A0CF-2A78-0B696C44E8E7}"/>
                  </a:ext>
                </a:extLst>
              </p:cNvPr>
              <p:cNvSpPr txBox="1">
                <a:spLocks noRot="1" noChangeAspect="1" noMove="1" noResize="1" noEditPoints="1" noAdjustHandles="1" noChangeArrowheads="1" noChangeShapeType="1" noTextEdit="1"/>
              </p:cNvSpPr>
              <p:nvPr/>
            </p:nvSpPr>
            <p:spPr>
              <a:xfrm>
                <a:off x="6095999" y="3036893"/>
                <a:ext cx="5458209" cy="3477875"/>
              </a:xfrm>
              <a:prstGeom prst="rect">
                <a:avLst/>
              </a:prstGeom>
              <a:blipFill>
                <a:blip r:embed="rId8"/>
                <a:stretch>
                  <a:fillRect l="-1117" t="-701" r="-782"/>
                </a:stretch>
              </a:blipFill>
            </p:spPr>
            <p:txBody>
              <a:bodyPr/>
              <a:lstStyle/>
              <a:p>
                <a:r>
                  <a:rPr lang="en-US">
                    <a:noFill/>
                  </a:rPr>
                  <a:t> </a:t>
                </a:r>
              </a:p>
            </p:txBody>
          </p:sp>
        </mc:Fallback>
      </mc:AlternateContent>
      <p:sp>
        <p:nvSpPr>
          <p:cNvPr id="2" name="文本框 1">
            <a:extLst>
              <a:ext uri="{FF2B5EF4-FFF2-40B4-BE49-F238E27FC236}">
                <a16:creationId xmlns:a16="http://schemas.microsoft.com/office/drawing/2014/main" id="{6E9BB7C2-451F-3FEE-F8EA-964B07264FEB}"/>
              </a:ext>
            </a:extLst>
          </p:cNvPr>
          <p:cNvSpPr txBox="1"/>
          <p:nvPr/>
        </p:nvSpPr>
        <p:spPr>
          <a:xfrm>
            <a:off x="9502305" y="6155279"/>
            <a:ext cx="2689695" cy="276999"/>
          </a:xfrm>
          <a:prstGeom prst="rect">
            <a:avLst/>
          </a:prstGeom>
          <a:noFill/>
        </p:spPr>
        <p:txBody>
          <a:bodyPr wrap="square" rtlCol="0">
            <a:spAutoFit/>
          </a:bodyPr>
          <a:lstStyle/>
          <a:p>
            <a:r>
              <a:rPr lang="en-US" altLang="zh-CN" sz="1200">
                <a:solidFill>
                  <a:schemeClr val="bg1">
                    <a:lumMod val="75000"/>
                  </a:schemeClr>
                </a:solidFill>
                <a:latin typeface="Arial" panose="020B0604020202020204" pitchFamily="34" charset="0"/>
                <a:cs typeface="Arial" panose="020B0604020202020204" pitchFamily="34" charset="0"/>
              </a:rPr>
              <a:t>Image Source: </a:t>
            </a:r>
            <a:r>
              <a:rPr lang="en-US" altLang="zh-CN" sz="1200" err="1">
                <a:solidFill>
                  <a:schemeClr val="bg1">
                    <a:lumMod val="75000"/>
                  </a:schemeClr>
                </a:solidFill>
                <a:latin typeface="Arial" panose="020B0604020202020204" pitchFamily="34" charset="0"/>
                <a:cs typeface="Arial" panose="020B0604020202020204" pitchFamily="34" charset="0"/>
              </a:rPr>
              <a:t>OpenAI</a:t>
            </a:r>
            <a:r>
              <a:rPr lang="en-US" altLang="zh-CN" sz="1200">
                <a:solidFill>
                  <a:schemeClr val="bg1">
                    <a:lumMod val="75000"/>
                  </a:schemeClr>
                </a:solidFill>
                <a:latin typeface="Arial" panose="020B0604020202020204" pitchFamily="34" charset="0"/>
                <a:cs typeface="Arial" panose="020B0604020202020204" pitchFamily="34" charset="0"/>
              </a:rPr>
              <a:t> Gym Website</a:t>
            </a:r>
            <a:endParaRPr lang="zh-CN" altLang="en-US" sz="1200">
              <a:solidFill>
                <a:schemeClr val="bg1">
                  <a:lumMod val="75000"/>
                </a:schemeClr>
              </a:solidFill>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483FC795-3B67-919E-0221-F89ED638CBAC}"/>
              </a:ext>
            </a:extLst>
          </p:cNvPr>
          <p:cNvSpPr>
            <a:spLocks noGrp="1"/>
          </p:cNvSpPr>
          <p:nvPr>
            <p:ph type="sldNum" sz="quarter" idx="12"/>
          </p:nvPr>
        </p:nvSpPr>
        <p:spPr/>
        <p:txBody>
          <a:bodyPr/>
          <a:lstStyle/>
          <a:p>
            <a:fld id="{B59DCA96-FD56-4E12-9EA9-51269A4F707E}" type="slidenum">
              <a:rPr lang="zh-CN" altLang="en-US" smtClean="0">
                <a:solidFill>
                  <a:schemeClr val="tx1"/>
                </a:solidFill>
              </a:rPr>
              <a:t>5</a:t>
            </a:fld>
            <a:endParaRPr lang="zh-CN" altLang="en-US">
              <a:solidFill>
                <a:schemeClr val="tx1"/>
              </a:solidFill>
            </a:endParaRPr>
          </a:p>
        </p:txBody>
      </p:sp>
    </p:spTree>
    <p:extLst>
      <p:ext uri="{BB962C8B-B14F-4D97-AF65-F5344CB8AC3E}">
        <p14:creationId xmlns:p14="http://schemas.microsoft.com/office/powerpoint/2010/main" val="308947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39" name="Google Shape;639;gfa0f5b21c0_0_160"/>
              <p:cNvSpPr txBox="1">
                <a:spLocks noGrp="1"/>
              </p:cNvSpPr>
              <p:nvPr>
                <p:ph type="body" idx="1"/>
              </p:nvPr>
            </p:nvSpPr>
            <p:spPr>
              <a:xfrm>
                <a:off x="376809" y="1334279"/>
                <a:ext cx="11177400" cy="4821000"/>
              </a:xfrm>
              <a:prstGeom prst="rect">
                <a:avLst/>
              </a:prstGeom>
              <a:noFill/>
              <a:ln>
                <a:noFill/>
              </a:ln>
            </p:spPr>
            <p:txBody>
              <a:bodyPr spcFirstLastPara="1" wrap="square" lIns="91425" tIns="45700" rIns="91425" bIns="45700" anchor="t" anchorCtr="0">
                <a:noAutofit/>
              </a:bodyPr>
              <a:lstStyle/>
              <a:p>
                <a:r>
                  <a:rPr lang="en-US" sz="2400" dirty="0">
                    <a:latin typeface="Arial" panose="020B0604020202020204" pitchFamily="34" charset="0"/>
                    <a:cs typeface="Arial" panose="020B0604020202020204" pitchFamily="34" charset="0"/>
                    <a:sym typeface="Arial"/>
                  </a:rPr>
                  <a:t>How to define a sequential decision-making environment?</a:t>
                </a:r>
              </a:p>
              <a:p>
                <a:r>
                  <a:rPr lang="en-US" sz="2400" dirty="0">
                    <a:latin typeface="Arial" panose="020B0604020202020204" pitchFamily="34" charset="0"/>
                    <a:cs typeface="Arial" panose="020B0604020202020204" pitchFamily="34" charset="0"/>
                    <a:sym typeface="Arial"/>
                  </a:rPr>
                  <a:t>Markov Decision Process (MDP) </a:t>
                </a:r>
              </a:p>
              <a:p>
                <a:pPr lvl="1"/>
                <a:r>
                  <a:rPr lang="en-US" sz="2000" dirty="0">
                    <a:latin typeface="Arial" panose="020B0604020202020204" pitchFamily="34" charset="0"/>
                    <a:cs typeface="Arial" panose="020B0604020202020204" pitchFamily="34" charset="0"/>
                    <a:sym typeface="Arial"/>
                  </a:rPr>
                  <a:t>State </a:t>
                </a:r>
                <a14:m>
                  <m:oMath xmlns:m="http://schemas.openxmlformats.org/officeDocument/2006/math">
                    <m:r>
                      <a:rPr lang="en-US" sz="2000" b="0" i="1" smtClean="0">
                        <a:latin typeface="Cambria Math" panose="02040503050406030204" pitchFamily="18" charset="0"/>
                        <a:cs typeface="Arial" panose="020B0604020202020204" pitchFamily="34" charset="0"/>
                        <a:sym typeface="Arial"/>
                      </a:rPr>
                      <m:t>𝑠</m:t>
                    </m:r>
                  </m:oMath>
                </a14:m>
                <a:r>
                  <a:rPr lang="en-US" sz="2000" dirty="0">
                    <a:latin typeface="Arial" panose="020B0604020202020204" pitchFamily="34" charset="0"/>
                    <a:cs typeface="Arial" panose="020B0604020202020204" pitchFamily="34" charset="0"/>
                    <a:sym typeface="Arial"/>
                  </a:rPr>
                  <a:t>, action </a:t>
                </a:r>
                <a14:m>
                  <m:oMath xmlns:m="http://schemas.openxmlformats.org/officeDocument/2006/math">
                    <m:r>
                      <a:rPr lang="en-US" sz="2000" b="0" i="1" smtClean="0">
                        <a:latin typeface="Cambria Math" panose="02040503050406030204" pitchFamily="18" charset="0"/>
                        <a:cs typeface="Arial" panose="020B0604020202020204" pitchFamily="34" charset="0"/>
                        <a:sym typeface="Arial"/>
                      </a:rPr>
                      <m:t>𝑎</m:t>
                    </m:r>
                  </m:oMath>
                </a14:m>
                <a:r>
                  <a:rPr lang="en-US" sz="2000" dirty="0">
                    <a:latin typeface="Arial" panose="020B0604020202020204" pitchFamily="34" charset="0"/>
                    <a:cs typeface="Arial" panose="020B0604020202020204" pitchFamily="34" charset="0"/>
                    <a:sym typeface="Arial"/>
                  </a:rPr>
                  <a:t>, reward </a:t>
                </a:r>
                <a14:m>
                  <m:oMath xmlns:m="http://schemas.openxmlformats.org/officeDocument/2006/math">
                    <m:r>
                      <a:rPr lang="en-US" sz="2000" b="0" i="1" smtClean="0">
                        <a:latin typeface="Cambria Math" panose="02040503050406030204" pitchFamily="18" charset="0"/>
                        <a:cs typeface="Arial" panose="020B0604020202020204" pitchFamily="34" charset="0"/>
                        <a:sym typeface="Arial"/>
                      </a:rPr>
                      <m:t>𝑟</m:t>
                    </m:r>
                    <m:r>
                      <a:rPr lang="en-US" sz="2000" b="0" i="1" smtClean="0">
                        <a:latin typeface="Cambria Math" panose="02040503050406030204" pitchFamily="18" charset="0"/>
                        <a:cs typeface="Arial" panose="020B0604020202020204" pitchFamily="34" charset="0"/>
                        <a:sym typeface="Arial"/>
                      </a:rPr>
                      <m:t>(</m:t>
                    </m:r>
                    <m:r>
                      <a:rPr lang="en-US" sz="2000" b="0" i="1" smtClean="0">
                        <a:latin typeface="Cambria Math" panose="02040503050406030204" pitchFamily="18" charset="0"/>
                        <a:cs typeface="Arial" panose="020B0604020202020204" pitchFamily="34" charset="0"/>
                        <a:sym typeface="Arial"/>
                      </a:rPr>
                      <m:t>𝑠</m:t>
                    </m:r>
                    <m:r>
                      <a:rPr lang="en-US" sz="2000" b="0" i="1" smtClean="0">
                        <a:latin typeface="Cambria Math" panose="02040503050406030204" pitchFamily="18" charset="0"/>
                        <a:cs typeface="Arial" panose="020B0604020202020204" pitchFamily="34" charset="0"/>
                        <a:sym typeface="Arial"/>
                      </a:rPr>
                      <m:t>,</m:t>
                    </m:r>
                    <m:r>
                      <a:rPr lang="en-US" sz="2000" b="0" i="1" smtClean="0">
                        <a:latin typeface="Cambria Math" panose="02040503050406030204" pitchFamily="18" charset="0"/>
                        <a:cs typeface="Arial" panose="020B0604020202020204" pitchFamily="34" charset="0"/>
                        <a:sym typeface="Arial"/>
                      </a:rPr>
                      <m:t>𝑎</m:t>
                    </m:r>
                    <m:r>
                      <a:rPr lang="en-US" sz="2000" b="0" i="1" smtClean="0">
                        <a:latin typeface="Cambria Math" panose="02040503050406030204" pitchFamily="18" charset="0"/>
                        <a:cs typeface="Arial" panose="020B0604020202020204" pitchFamily="34" charset="0"/>
                        <a:sym typeface="Arial"/>
                      </a:rPr>
                      <m:t>)</m:t>
                    </m:r>
                  </m:oMath>
                </a14:m>
                <a:r>
                  <a:rPr lang="en-US" sz="2000" dirty="0">
                    <a:latin typeface="Arial" panose="020B0604020202020204" pitchFamily="34" charset="0"/>
                    <a:cs typeface="Arial" panose="020B0604020202020204" pitchFamily="34" charset="0"/>
                    <a:sym typeface="Arial"/>
                  </a:rPr>
                  <a:t>, transition </a:t>
                </a:r>
                <a14:m>
                  <m:oMath xmlns:m="http://schemas.openxmlformats.org/officeDocument/2006/math">
                    <m:r>
                      <a:rPr lang="en-US" sz="2000" b="0" i="1" smtClean="0">
                        <a:latin typeface="Cambria Math" panose="02040503050406030204" pitchFamily="18" charset="0"/>
                        <a:cs typeface="Arial" panose="020B0604020202020204" pitchFamily="34" charset="0"/>
                        <a:sym typeface="Arial"/>
                      </a:rPr>
                      <m:t>𝑝</m:t>
                    </m:r>
                    <m:d>
                      <m:dPr>
                        <m:ctrlPr>
                          <a:rPr lang="en-US" sz="2000" b="0" i="1" smtClean="0">
                            <a:latin typeface="Cambria Math" panose="02040503050406030204" pitchFamily="18" charset="0"/>
                            <a:cs typeface="Arial" panose="020B0604020202020204" pitchFamily="34" charset="0"/>
                            <a:sym typeface="Arial"/>
                          </a:rPr>
                        </m:ctrlPr>
                      </m:dPr>
                      <m:e>
                        <m:sSup>
                          <m:sSupPr>
                            <m:ctrlPr>
                              <a:rPr lang="en-US" sz="2000" b="0" i="1" smtClean="0">
                                <a:latin typeface="Cambria Math" panose="02040503050406030204" pitchFamily="18" charset="0"/>
                                <a:cs typeface="Arial" panose="020B0604020202020204" pitchFamily="34" charset="0"/>
                                <a:sym typeface="Arial"/>
                              </a:rPr>
                            </m:ctrlPr>
                          </m:sSupPr>
                          <m:e>
                            <m:r>
                              <a:rPr lang="en-US" sz="2000" b="0" i="1" smtClean="0">
                                <a:latin typeface="Cambria Math" panose="02040503050406030204" pitchFamily="18" charset="0"/>
                                <a:cs typeface="Arial" panose="020B0604020202020204" pitchFamily="34" charset="0"/>
                                <a:sym typeface="Arial"/>
                              </a:rPr>
                              <m:t>𝑠</m:t>
                            </m:r>
                          </m:e>
                          <m:sup>
                            <m:r>
                              <a:rPr lang="en-US" sz="2000" b="0" i="1" smtClean="0">
                                <a:latin typeface="Cambria Math" panose="02040503050406030204" pitchFamily="18" charset="0"/>
                                <a:cs typeface="Arial" panose="020B0604020202020204" pitchFamily="34" charset="0"/>
                                <a:sym typeface="Arial"/>
                              </a:rPr>
                              <m:t>′</m:t>
                            </m:r>
                          </m:sup>
                        </m:sSup>
                      </m:e>
                      <m:e>
                        <m:r>
                          <a:rPr lang="en-US" sz="2000" b="0" i="1" smtClean="0">
                            <a:latin typeface="Cambria Math" panose="02040503050406030204" pitchFamily="18" charset="0"/>
                            <a:cs typeface="Arial" panose="020B0604020202020204" pitchFamily="34" charset="0"/>
                            <a:sym typeface="Arial"/>
                          </a:rPr>
                          <m:t>𝑠</m:t>
                        </m:r>
                        <m:r>
                          <a:rPr lang="en-US" sz="2000" b="0" i="1" smtClean="0">
                            <a:latin typeface="Cambria Math" panose="02040503050406030204" pitchFamily="18" charset="0"/>
                            <a:cs typeface="Arial" panose="020B0604020202020204" pitchFamily="34" charset="0"/>
                            <a:sym typeface="Arial"/>
                          </a:rPr>
                          <m:t>,</m:t>
                        </m:r>
                        <m:r>
                          <a:rPr lang="en-US" sz="2000" b="0" i="1" smtClean="0">
                            <a:latin typeface="Cambria Math" panose="02040503050406030204" pitchFamily="18" charset="0"/>
                            <a:cs typeface="Arial" panose="020B0604020202020204" pitchFamily="34" charset="0"/>
                            <a:sym typeface="Arial"/>
                          </a:rPr>
                          <m:t>𝑎</m:t>
                        </m:r>
                      </m:e>
                    </m:d>
                  </m:oMath>
                </a14:m>
                <a:r>
                  <a:rPr lang="en-US" sz="2000" dirty="0">
                    <a:latin typeface="Arial" panose="020B0604020202020204" pitchFamily="34" charset="0"/>
                    <a:cs typeface="Arial" panose="020B0604020202020204" pitchFamily="34" charset="0"/>
                    <a:sym typeface="Arial"/>
                  </a:rPr>
                  <a:t>, discount factor </a:t>
                </a:r>
                <a14:m>
                  <m:oMath xmlns:m="http://schemas.openxmlformats.org/officeDocument/2006/math">
                    <m:r>
                      <a:rPr lang="en-US" sz="2000" b="0" i="1" smtClean="0">
                        <a:latin typeface="Cambria Math" panose="02040503050406030204" pitchFamily="18" charset="0"/>
                        <a:cs typeface="Arial" panose="020B0604020202020204" pitchFamily="34" charset="0"/>
                        <a:sym typeface="Arial"/>
                      </a:rPr>
                      <m:t>𝛾</m:t>
                    </m:r>
                  </m:oMath>
                </a14:m>
                <a:endParaRPr lang="en-US" sz="2000" dirty="0">
                  <a:latin typeface="Arial" panose="020B0604020202020204" pitchFamily="34" charset="0"/>
                  <a:cs typeface="Arial" panose="020B0604020202020204" pitchFamily="34" charset="0"/>
                  <a:sym typeface="Arial"/>
                </a:endParaRPr>
              </a:p>
              <a:p>
                <a:endParaRPr lang="en-US" sz="2400" b="1" dirty="0">
                  <a:solidFill>
                    <a:srgbClr val="E84B36"/>
                  </a:solidFill>
                  <a:latin typeface="Arial" panose="020B0604020202020204" pitchFamily="34" charset="0"/>
                  <a:ea typeface="Arial"/>
                  <a:cs typeface="Arial" panose="020B0604020202020204" pitchFamily="34" charset="0"/>
                  <a:sym typeface="Arial"/>
                </a:endParaRPr>
              </a:p>
              <a:p>
                <a:endParaRPr lang="en-US" sz="2400" b="1" dirty="0">
                  <a:solidFill>
                    <a:srgbClr val="E84B36"/>
                  </a:solidFill>
                  <a:latin typeface="Arial" panose="020B0604020202020204" pitchFamily="34" charset="0"/>
                  <a:ea typeface="Arial"/>
                  <a:cs typeface="Arial" panose="020B0604020202020204" pitchFamily="34" charset="0"/>
                  <a:sym typeface="Arial"/>
                </a:endParaRPr>
              </a:p>
              <a:p>
                <a:endParaRPr lang="en-US" sz="2400" b="1" dirty="0">
                  <a:solidFill>
                    <a:srgbClr val="E84B36"/>
                  </a:solidFill>
                  <a:latin typeface="Arial" panose="020B0604020202020204" pitchFamily="34" charset="0"/>
                  <a:ea typeface="Arial"/>
                  <a:cs typeface="Arial" panose="020B0604020202020204" pitchFamily="34" charset="0"/>
                  <a:sym typeface="Arial"/>
                </a:endParaRPr>
              </a:p>
              <a:p>
                <a:endParaRPr lang="en-US" sz="2400" b="1" dirty="0">
                  <a:solidFill>
                    <a:srgbClr val="E84B36"/>
                  </a:solidFill>
                  <a:latin typeface="Arial" panose="020B0604020202020204" pitchFamily="34" charset="0"/>
                  <a:ea typeface="Arial"/>
                  <a:cs typeface="Arial" panose="020B0604020202020204" pitchFamily="34" charset="0"/>
                  <a:sym typeface="Arial"/>
                </a:endParaRPr>
              </a:p>
              <a:p>
                <a:endParaRPr lang="en-US" sz="2400" b="1" dirty="0">
                  <a:solidFill>
                    <a:srgbClr val="E84B36"/>
                  </a:solidFill>
                  <a:latin typeface="Arial" panose="020B0604020202020204" pitchFamily="34" charset="0"/>
                  <a:ea typeface="Arial"/>
                  <a:cs typeface="Arial" panose="020B0604020202020204" pitchFamily="34" charset="0"/>
                  <a:sym typeface="Arial"/>
                </a:endParaRPr>
              </a:p>
              <a:p>
                <a:pPr marL="0" indent="0">
                  <a:buNone/>
                </a:pPr>
                <a:endParaRPr lang="en-US" sz="2400" b="1" dirty="0">
                  <a:solidFill>
                    <a:srgbClr val="E84B36"/>
                  </a:solidFill>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cs typeface="Arial" panose="020B0604020202020204" pitchFamily="34" charset="0"/>
                  <a:sym typeface="Arial"/>
                </a:endParaRPr>
              </a:p>
              <a:p>
                <a:pPr marL="0" lvl="0" indent="0" algn="l" rtl="0">
                  <a:lnSpc>
                    <a:spcPct val="100000"/>
                  </a:lnSpc>
                  <a:spcBef>
                    <a:spcPts val="0"/>
                  </a:spcBef>
                  <a:spcAft>
                    <a:spcPts val="0"/>
                  </a:spcAft>
                  <a:buSzPts val="2000"/>
                  <a:buNone/>
                </a:pPr>
                <a:endParaRPr lang="en-US" sz="1800" dirty="0">
                  <a:solidFill>
                    <a:schemeClr val="dk1"/>
                  </a:solidFill>
                  <a:latin typeface="Arial"/>
                  <a:ea typeface="Arial"/>
                  <a:cs typeface="Arial"/>
                  <a:sym typeface="Arial"/>
                </a:endParaRPr>
              </a:p>
            </p:txBody>
          </p:sp>
        </mc:Choice>
        <mc:Fallback xmlns="">
          <p:sp>
            <p:nvSpPr>
              <p:cNvPr id="639" name="Google Shape;639;gfa0f5b21c0_0_160"/>
              <p:cNvSpPr txBox="1">
                <a:spLocks noGrp="1" noRot="1" noChangeAspect="1" noMove="1" noResize="1" noEditPoints="1" noAdjustHandles="1" noChangeArrowheads="1" noChangeShapeType="1" noTextEdit="1"/>
              </p:cNvSpPr>
              <p:nvPr>
                <p:ph type="body" idx="1"/>
              </p:nvPr>
            </p:nvSpPr>
            <p:spPr>
              <a:xfrm>
                <a:off x="376809" y="1334279"/>
                <a:ext cx="11177400" cy="4821000"/>
              </a:xfrm>
              <a:prstGeom prst="rect">
                <a:avLst/>
              </a:prstGeom>
              <a:blipFill>
                <a:blip r:embed="rId3"/>
                <a:stretch>
                  <a:fillRect l="-764"/>
                </a:stretch>
              </a:blipFill>
              <a:ln>
                <a:noFill/>
              </a:ln>
            </p:spPr>
            <p:txBody>
              <a:bodyPr/>
              <a:lstStyle/>
              <a:p>
                <a:r>
                  <a:rPr lang="en-US">
                    <a:noFill/>
                  </a:rPr>
                  <a:t> </a:t>
                </a:r>
              </a:p>
            </p:txBody>
          </p:sp>
        </mc:Fallback>
      </mc:AlternateContent>
      <p:sp>
        <p:nvSpPr>
          <p:cNvPr id="640" name="Google Shape;640;gfa0f5b21c0_0_160"/>
          <p:cNvSpPr/>
          <p:nvPr/>
        </p:nvSpPr>
        <p:spPr>
          <a:xfrm rot="10800000" flipH="1">
            <a:off x="0" y="6437100"/>
            <a:ext cx="12192000" cy="420900"/>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641" name="Google Shape;641;gfa0f5b21c0_0_160"/>
          <p:cNvSpPr txBox="1"/>
          <p:nvPr/>
        </p:nvSpPr>
        <p:spPr>
          <a:xfrm>
            <a:off x="376807" y="6524381"/>
            <a:ext cx="79914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Department of Computer Science</a:t>
            </a:r>
            <a:endParaRPr sz="900" b="0" i="0" u="none" strike="noStrike" cap="none">
              <a:solidFill>
                <a:schemeClr val="lt1"/>
              </a:solidFill>
              <a:latin typeface="Arial"/>
              <a:ea typeface="Arial"/>
              <a:cs typeface="Arial"/>
              <a:sym typeface="Arial"/>
            </a:endParaRPr>
          </a:p>
        </p:txBody>
      </p:sp>
      <p:sp>
        <p:nvSpPr>
          <p:cNvPr id="642" name="Google Shape;642;gfa0f5b21c0_0_160"/>
          <p:cNvSpPr txBox="1"/>
          <p:nvPr/>
        </p:nvSpPr>
        <p:spPr>
          <a:xfrm>
            <a:off x="9335597" y="6524381"/>
            <a:ext cx="24735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GRAINGER COLLEGE OF ENGINEERING</a:t>
            </a:r>
            <a:endParaRPr sz="900" b="0" i="0" u="none" strike="noStrike" cap="none">
              <a:solidFill>
                <a:schemeClr val="lt1"/>
              </a:solidFill>
              <a:latin typeface="Arial"/>
              <a:ea typeface="Arial"/>
              <a:cs typeface="Arial"/>
              <a:sym typeface="Arial"/>
            </a:endParaRPr>
          </a:p>
        </p:txBody>
      </p:sp>
      <p:sp>
        <p:nvSpPr>
          <p:cNvPr id="643" name="Google Shape;643;gfa0f5b21c0_0_160"/>
          <p:cNvSpPr/>
          <p:nvPr/>
        </p:nvSpPr>
        <p:spPr>
          <a:xfrm rot="10800000" flipH="1">
            <a:off x="0" y="20"/>
            <a:ext cx="12192000" cy="86820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644" name="Google Shape;644;gfa0f5b21c0_0_160" descr="A close up of a logo&#10;&#10;Description automatically generated"/>
          <p:cNvPicPr preferRelativeResize="0"/>
          <p:nvPr/>
        </p:nvPicPr>
        <p:blipFill rotWithShape="1">
          <a:blip r:embed="rId4">
            <a:alphaModFix/>
          </a:blip>
          <a:srcRect/>
          <a:stretch/>
        </p:blipFill>
        <p:spPr>
          <a:xfrm>
            <a:off x="11554210" y="228014"/>
            <a:ext cx="277906" cy="401420"/>
          </a:xfrm>
          <a:prstGeom prst="rect">
            <a:avLst/>
          </a:prstGeom>
          <a:noFill/>
          <a:ln>
            <a:noFill/>
          </a:ln>
        </p:spPr>
      </p:pic>
      <p:sp>
        <p:nvSpPr>
          <p:cNvPr id="645" name="Google Shape;645;gfa0f5b21c0_0_160"/>
          <p:cNvSpPr txBox="1"/>
          <p:nvPr/>
        </p:nvSpPr>
        <p:spPr>
          <a:xfrm>
            <a:off x="376810" y="154173"/>
            <a:ext cx="1091010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altLang="zh-CN" sz="3200">
                <a:solidFill>
                  <a:schemeClr val="lt1"/>
                </a:solidFill>
                <a:latin typeface="Arial" panose="020B0604020202020204" pitchFamily="34" charset="0"/>
                <a:cs typeface="Arial" panose="020B0604020202020204" pitchFamily="34" charset="0"/>
              </a:rPr>
              <a:t>Introduction: Markov Decision Process (MDP)</a:t>
            </a:r>
            <a:endParaRPr lang="en-US" altLang="zh-CN" sz="3200" b="0" i="0" u="none" strike="noStrike" cap="none">
              <a:solidFill>
                <a:schemeClr val="lt1"/>
              </a:solidFill>
              <a:latin typeface="Arial" panose="020B0604020202020204" pitchFamily="34" charset="0"/>
              <a:ea typeface="Arial"/>
              <a:cs typeface="Arial" panose="020B0604020202020204" pitchFamily="34" charset="0"/>
              <a:sym typeface="Arial"/>
            </a:endParaRPr>
          </a:p>
        </p:txBody>
      </p:sp>
      <p:cxnSp>
        <p:nvCxnSpPr>
          <p:cNvPr id="585" name="直接箭头连接符 584">
            <a:extLst>
              <a:ext uri="{FF2B5EF4-FFF2-40B4-BE49-F238E27FC236}">
                <a16:creationId xmlns:a16="http://schemas.microsoft.com/office/drawing/2014/main" id="{CF4E84FB-2672-B68D-E06B-EE953597CE93}"/>
              </a:ext>
            </a:extLst>
          </p:cNvPr>
          <p:cNvCxnSpPr>
            <a:cxnSpLocks/>
            <a:stCxn id="581" idx="3"/>
          </p:cNvCxnSpPr>
          <p:nvPr/>
        </p:nvCxnSpPr>
        <p:spPr>
          <a:xfrm>
            <a:off x="4325171" y="4005720"/>
            <a:ext cx="25405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13" name="文本框 612">
                <a:extLst>
                  <a:ext uri="{FF2B5EF4-FFF2-40B4-BE49-F238E27FC236}">
                    <a16:creationId xmlns:a16="http://schemas.microsoft.com/office/drawing/2014/main" id="{87C31C79-60F4-A0CF-2A78-0B696C44E8E7}"/>
                  </a:ext>
                </a:extLst>
              </p:cNvPr>
              <p:cNvSpPr txBox="1"/>
              <p:nvPr/>
            </p:nvSpPr>
            <p:spPr>
              <a:xfrm>
                <a:off x="3078695" y="4623599"/>
                <a:ext cx="6034610" cy="738664"/>
              </a:xfrm>
              <a:prstGeom prst="rect">
                <a:avLst/>
              </a:prstGeom>
              <a:noFill/>
            </p:spPr>
            <p:txBody>
              <a:bodyPr wrap="square" rtlCol="0">
                <a:spAutoFit/>
              </a:bodyPr>
              <a:lstStyle/>
              <a:p>
                <a:r>
                  <a:rPr lang="en-US" altLang="zh-CN" sz="2000" b="1">
                    <a:latin typeface="Arial" panose="020B0604020202020204" pitchFamily="34" charset="0"/>
                    <a:cs typeface="Arial" panose="020B0604020202020204" pitchFamily="34" charset="0"/>
                  </a:rPr>
                  <a:t>Reward </a:t>
                </a:r>
                <a14:m>
                  <m:oMath xmlns:m="http://schemas.openxmlformats.org/officeDocument/2006/math">
                    <m:r>
                      <a:rPr lang="en-US" altLang="zh-CN" sz="2000" b="1" i="1" smtClean="0">
                        <a:latin typeface="Cambria Math" panose="02040503050406030204" pitchFamily="18" charset="0"/>
                      </a:rPr>
                      <m:t>𝒓</m:t>
                    </m:r>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𝒔</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𝒂</m:t>
                        </m:r>
                      </m:e>
                    </m:d>
                    <m:r>
                      <a:rPr lang="en-US" altLang="zh-CN" sz="2000" b="1" i="1" smtClean="0">
                        <a:latin typeface="Cambria Math" panose="02040503050406030204" pitchFamily="18" charset="0"/>
                      </a:rPr>
                      <m:t>:</m:t>
                    </m:r>
                  </m:oMath>
                </a14:m>
                <a:r>
                  <a:rPr lang="en-US" altLang="zh-CN" sz="2000">
                    <a:latin typeface="Arial" panose="020B0604020202020204" pitchFamily="34" charset="0"/>
                    <a:cs typeface="Arial" panose="020B0604020202020204" pitchFamily="34" charset="0"/>
                  </a:rPr>
                  <a:t> How well are the decisions till now?</a:t>
                </a:r>
              </a:p>
              <a:p>
                <a:endParaRPr lang="en-US" altLang="zh-CN" sz="200">
                  <a:latin typeface="Arial" panose="020B0604020202020204" pitchFamily="34" charset="0"/>
                  <a:cs typeface="Arial" panose="020B0604020202020204" pitchFamily="34" charset="0"/>
                </a:endParaRPr>
              </a:p>
              <a:p>
                <a:r>
                  <a:rPr lang="en-US" altLang="zh-CN" sz="2000" b="1">
                    <a:latin typeface="Arial" panose="020B0604020202020204" pitchFamily="34" charset="0"/>
                    <a:cs typeface="Arial" panose="020B0604020202020204" pitchFamily="34" charset="0"/>
                  </a:rPr>
                  <a:t>Transition </a:t>
                </a:r>
                <a14:m>
                  <m:oMath xmlns:m="http://schemas.openxmlformats.org/officeDocument/2006/math">
                    <m:r>
                      <a:rPr lang="en-US" altLang="zh-CN" sz="2000" b="1" i="1" smtClean="0">
                        <a:latin typeface="Cambria Math" panose="02040503050406030204" pitchFamily="18" charset="0"/>
                      </a:rPr>
                      <m:t>𝒑</m:t>
                    </m:r>
                    <m:d>
                      <m:dPr>
                        <m:ctrlPr>
                          <a:rPr lang="en-US" altLang="zh-CN" sz="2000" b="1" i="1" smtClean="0">
                            <a:latin typeface="Cambria Math" panose="02040503050406030204" pitchFamily="18" charset="0"/>
                          </a:rPr>
                        </m:ctrlPr>
                      </m:dPr>
                      <m:e>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𝒔</m:t>
                            </m:r>
                          </m:e>
                          <m:sup>
                            <m:r>
                              <a:rPr lang="en-US" altLang="zh-CN" sz="2000" b="1" i="1" smtClean="0">
                                <a:latin typeface="Cambria Math" panose="02040503050406030204" pitchFamily="18" charset="0"/>
                              </a:rPr>
                              <m:t>′</m:t>
                            </m:r>
                          </m:sup>
                        </m:sSup>
                      </m:e>
                      <m:e>
                        <m:r>
                          <a:rPr lang="en-US" altLang="zh-CN" sz="2000" b="1" i="1" smtClean="0">
                            <a:latin typeface="Cambria Math" panose="02040503050406030204" pitchFamily="18" charset="0"/>
                          </a:rPr>
                          <m:t>𝒔</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𝒂</m:t>
                        </m:r>
                      </m:e>
                    </m:d>
                    <m:r>
                      <a:rPr lang="en-US" altLang="zh-CN" sz="2000" b="0" i="1" smtClean="0">
                        <a:latin typeface="Cambria Math" panose="02040503050406030204" pitchFamily="18" charset="0"/>
                      </a:rPr>
                      <m:t>:</m:t>
                    </m:r>
                  </m:oMath>
                </a14:m>
                <a:r>
                  <a:rPr lang="en-US" altLang="zh-CN" sz="2000">
                    <a:latin typeface="Arial" panose="020B0604020202020204" pitchFamily="34" charset="0"/>
                    <a:cs typeface="Arial" panose="020B0604020202020204" pitchFamily="34" charset="0"/>
                  </a:rPr>
                  <a:t> Distribution over next states</a:t>
                </a:r>
              </a:p>
            </p:txBody>
          </p:sp>
        </mc:Choice>
        <mc:Fallback xmlns="">
          <p:sp>
            <p:nvSpPr>
              <p:cNvPr id="613" name="文本框 612">
                <a:extLst>
                  <a:ext uri="{FF2B5EF4-FFF2-40B4-BE49-F238E27FC236}">
                    <a16:creationId xmlns:a16="http://schemas.microsoft.com/office/drawing/2014/main" id="{87C31C79-60F4-A0CF-2A78-0B696C44E8E7}"/>
                  </a:ext>
                </a:extLst>
              </p:cNvPr>
              <p:cNvSpPr txBox="1">
                <a:spLocks noRot="1" noChangeAspect="1" noMove="1" noResize="1" noEditPoints="1" noAdjustHandles="1" noChangeArrowheads="1" noChangeShapeType="1" noTextEdit="1"/>
              </p:cNvSpPr>
              <p:nvPr/>
            </p:nvSpPr>
            <p:spPr>
              <a:xfrm>
                <a:off x="3078695" y="4623599"/>
                <a:ext cx="6034610" cy="738664"/>
              </a:xfrm>
              <a:prstGeom prst="rect">
                <a:avLst/>
              </a:prstGeom>
              <a:blipFill>
                <a:blip r:embed="rId5"/>
                <a:stretch>
                  <a:fillRect l="-1010" t="-3279" r="-808" b="-13934"/>
                </a:stretch>
              </a:blipFill>
            </p:spPr>
            <p:txBody>
              <a:bodyPr/>
              <a:lstStyle/>
              <a:p>
                <a:r>
                  <a:rPr lang="en-US">
                    <a:noFill/>
                  </a:rPr>
                  <a:t> </a:t>
                </a:r>
              </a:p>
            </p:txBody>
          </p:sp>
        </mc:Fallback>
      </mc:AlternateContent>
      <p:sp>
        <p:nvSpPr>
          <p:cNvPr id="40" name="矩形: 圆角 39">
            <a:extLst>
              <a:ext uri="{FF2B5EF4-FFF2-40B4-BE49-F238E27FC236}">
                <a16:creationId xmlns:a16="http://schemas.microsoft.com/office/drawing/2014/main" id="{43252675-8BAC-0589-E7A8-81264CE86905}"/>
              </a:ext>
            </a:extLst>
          </p:cNvPr>
          <p:cNvSpPr/>
          <p:nvPr/>
        </p:nvSpPr>
        <p:spPr>
          <a:xfrm>
            <a:off x="6515147" y="3580415"/>
            <a:ext cx="1756354" cy="850609"/>
          </a:xfrm>
          <a:prstGeom prst="round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Arial" panose="020B0604020202020204" pitchFamily="34" charset="0"/>
                <a:cs typeface="Arial" panose="020B0604020202020204" pitchFamily="34" charset="0"/>
              </a:rPr>
              <a:t>Environment</a:t>
            </a:r>
          </a:p>
          <a:p>
            <a:pPr algn="ctr"/>
            <a:r>
              <a:rPr lang="en-US" altLang="zh-CN" sz="2000">
                <a:latin typeface="Arial" panose="020B0604020202020204" pitchFamily="34" charset="0"/>
                <a:cs typeface="Arial" panose="020B0604020202020204" pitchFamily="34" charset="0"/>
              </a:rPr>
              <a:t>(Physics)</a:t>
            </a:r>
            <a:endParaRPr lang="zh-CN" altLang="en-US" sz="2000">
              <a:latin typeface="Arial" panose="020B0604020202020204" pitchFamily="34" charset="0"/>
              <a:cs typeface="Arial" panose="020B0604020202020204" pitchFamily="34" charset="0"/>
            </a:endParaRPr>
          </a:p>
        </p:txBody>
      </p:sp>
      <p:pic>
        <p:nvPicPr>
          <p:cNvPr id="32" name="图片 31" descr="图片包含 显微镜, 游戏机&#10;&#10;描述已自动生成">
            <a:extLst>
              <a:ext uri="{FF2B5EF4-FFF2-40B4-BE49-F238E27FC236}">
                <a16:creationId xmlns:a16="http://schemas.microsoft.com/office/drawing/2014/main" id="{DDF13CB0-8AF5-FA2B-A707-E7AEBFAE24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4323" y="2968166"/>
            <a:ext cx="2301777" cy="2075107"/>
          </a:xfrm>
          <a:prstGeom prst="rect">
            <a:avLst/>
          </a:prstGeom>
        </p:spPr>
      </p:pic>
      <p:pic>
        <p:nvPicPr>
          <p:cNvPr id="33" name="图片 32" descr="乐高玩具&#10;&#10;低可信度描述已自动生成">
            <a:extLst>
              <a:ext uri="{FF2B5EF4-FFF2-40B4-BE49-F238E27FC236}">
                <a16:creationId xmlns:a16="http://schemas.microsoft.com/office/drawing/2014/main" id="{BAC2A868-39E0-3878-038B-B2DE9B37E1E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88645" y="2965445"/>
            <a:ext cx="2301777" cy="2080549"/>
          </a:xfrm>
          <a:prstGeom prst="rect">
            <a:avLst/>
          </a:prstGeom>
        </p:spPr>
      </p:pic>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C951C5C4-C566-AAAF-3622-4BAEAFCB6EFD}"/>
                  </a:ext>
                </a:extLst>
              </p:cNvPr>
              <p:cNvSpPr txBox="1"/>
              <p:nvPr/>
            </p:nvSpPr>
            <p:spPr>
              <a:xfrm>
                <a:off x="445137" y="5142124"/>
                <a:ext cx="2130711" cy="400110"/>
              </a:xfrm>
              <a:prstGeom prst="rect">
                <a:avLst/>
              </a:prstGeom>
              <a:noFill/>
            </p:spPr>
            <p:txBody>
              <a:bodyPr wrap="none" rtlCol="0">
                <a:spAutoFit/>
              </a:bodyPr>
              <a:lstStyle/>
              <a:p>
                <a:r>
                  <a:rPr lang="en-US" altLang="zh-CN" sz="2000">
                    <a:latin typeface="Arial" panose="020B0604020202020204" pitchFamily="34" charset="0"/>
                    <a:cs typeface="Arial" panose="020B0604020202020204" pitchFamily="34" charset="0"/>
                  </a:rPr>
                  <a:t>State at step 1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1</m:t>
                        </m:r>
                      </m:sub>
                    </m:sSub>
                  </m:oMath>
                </a14:m>
                <a:endParaRPr lang="zh-CN" altLang="en-US" sz="2000"/>
              </a:p>
            </p:txBody>
          </p:sp>
        </mc:Choice>
        <mc:Fallback xmlns="">
          <p:sp>
            <p:nvSpPr>
              <p:cNvPr id="34" name="文本框 33">
                <a:extLst>
                  <a:ext uri="{FF2B5EF4-FFF2-40B4-BE49-F238E27FC236}">
                    <a16:creationId xmlns:a16="http://schemas.microsoft.com/office/drawing/2014/main" id="{C951C5C4-C566-AAAF-3622-4BAEAFCB6EFD}"/>
                  </a:ext>
                </a:extLst>
              </p:cNvPr>
              <p:cNvSpPr txBox="1">
                <a:spLocks noRot="1" noChangeAspect="1" noMove="1" noResize="1" noEditPoints="1" noAdjustHandles="1" noChangeArrowheads="1" noChangeShapeType="1" noTextEdit="1"/>
              </p:cNvSpPr>
              <p:nvPr/>
            </p:nvSpPr>
            <p:spPr>
              <a:xfrm>
                <a:off x="445137" y="5142124"/>
                <a:ext cx="2130711" cy="400110"/>
              </a:xfrm>
              <a:prstGeom prst="rect">
                <a:avLst/>
              </a:prstGeom>
              <a:blipFill>
                <a:blip r:embed="rId8"/>
                <a:stretch>
                  <a:fillRect l="-2857" t="-10769" b="-26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03765D56-0592-631D-9B8D-55E567464AA4}"/>
                  </a:ext>
                </a:extLst>
              </p:cNvPr>
              <p:cNvSpPr txBox="1"/>
              <p:nvPr/>
            </p:nvSpPr>
            <p:spPr>
              <a:xfrm>
                <a:off x="9638008" y="5137707"/>
                <a:ext cx="2003049" cy="707886"/>
              </a:xfrm>
              <a:prstGeom prst="rect">
                <a:avLst/>
              </a:prstGeom>
              <a:noFill/>
            </p:spPr>
            <p:txBody>
              <a:bodyPr wrap="none" rtlCol="0">
                <a:spAutoFit/>
              </a:bodyPr>
              <a:lstStyle/>
              <a:p>
                <a:pPr algn="ctr"/>
                <a:r>
                  <a:rPr lang="en-US" altLang="zh-CN" sz="2000">
                    <a:latin typeface="Arial" panose="020B0604020202020204" pitchFamily="34" charset="0"/>
                    <a:cs typeface="Arial" panose="020B0604020202020204" pitchFamily="34" charset="0"/>
                  </a:rPr>
                  <a:t>State at step 2 </a:t>
                </a:r>
              </a:p>
              <a:p>
                <a:pPr algn="ct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oMath>
                  </m:oMathPara>
                </a14:m>
                <a:endParaRPr lang="zh-CN" altLang="en-US" sz="2000"/>
              </a:p>
            </p:txBody>
          </p:sp>
        </mc:Choice>
        <mc:Fallback xmlns="">
          <p:sp>
            <p:nvSpPr>
              <p:cNvPr id="35" name="文本框 34">
                <a:extLst>
                  <a:ext uri="{FF2B5EF4-FFF2-40B4-BE49-F238E27FC236}">
                    <a16:creationId xmlns:a16="http://schemas.microsoft.com/office/drawing/2014/main" id="{03765D56-0592-631D-9B8D-55E567464AA4}"/>
                  </a:ext>
                </a:extLst>
              </p:cNvPr>
              <p:cNvSpPr txBox="1">
                <a:spLocks noRot="1" noChangeAspect="1" noMove="1" noResize="1" noEditPoints="1" noAdjustHandles="1" noChangeArrowheads="1" noChangeShapeType="1" noTextEdit="1"/>
              </p:cNvSpPr>
              <p:nvPr/>
            </p:nvSpPr>
            <p:spPr>
              <a:xfrm>
                <a:off x="9638008" y="5137707"/>
                <a:ext cx="2003049" cy="707886"/>
              </a:xfrm>
              <a:prstGeom prst="rect">
                <a:avLst/>
              </a:prstGeom>
              <a:blipFill>
                <a:blip r:embed="rId9"/>
                <a:stretch>
                  <a:fillRect l="-304" t="-4310" b="-7759"/>
                </a:stretch>
              </a:blipFill>
            </p:spPr>
            <p:txBody>
              <a:bodyPr/>
              <a:lstStyle/>
              <a:p>
                <a:r>
                  <a:rPr lang="en-US">
                    <a:noFill/>
                  </a:rPr>
                  <a:t> </a:t>
                </a:r>
              </a:p>
            </p:txBody>
          </p:sp>
        </mc:Fallback>
      </mc:AlternateContent>
      <p:cxnSp>
        <p:nvCxnSpPr>
          <p:cNvPr id="43" name="直接箭头连接符 42">
            <a:extLst>
              <a:ext uri="{FF2B5EF4-FFF2-40B4-BE49-F238E27FC236}">
                <a16:creationId xmlns:a16="http://schemas.microsoft.com/office/drawing/2014/main" id="{CC3C8D8E-7124-D560-184B-DCCC17017BBD}"/>
              </a:ext>
            </a:extLst>
          </p:cNvPr>
          <p:cNvCxnSpPr>
            <a:cxnSpLocks/>
            <a:stCxn id="40" idx="3"/>
            <a:endCxn id="33" idx="1"/>
          </p:cNvCxnSpPr>
          <p:nvPr/>
        </p:nvCxnSpPr>
        <p:spPr>
          <a:xfrm>
            <a:off x="8271501" y="4005720"/>
            <a:ext cx="121714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a:extLst>
              <a:ext uri="{FF2B5EF4-FFF2-40B4-BE49-F238E27FC236}">
                <a16:creationId xmlns:a16="http://schemas.microsoft.com/office/drawing/2014/main" id="{993554F2-E642-C935-5D60-06B115FFC7DC}"/>
              </a:ext>
            </a:extLst>
          </p:cNvPr>
          <p:cNvCxnSpPr>
            <a:cxnSpLocks/>
            <a:stCxn id="40" idx="0"/>
            <a:endCxn id="56" idx="2"/>
          </p:cNvCxnSpPr>
          <p:nvPr/>
        </p:nvCxnSpPr>
        <p:spPr>
          <a:xfrm flipV="1">
            <a:off x="7393324" y="3269801"/>
            <a:ext cx="1" cy="31061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C4B90401-AE1C-8E2A-573E-74391A5B4AA8}"/>
                  </a:ext>
                </a:extLst>
              </p:cNvPr>
              <p:cNvSpPr txBox="1"/>
              <p:nvPr/>
            </p:nvSpPr>
            <p:spPr>
              <a:xfrm>
                <a:off x="6418442" y="2869691"/>
                <a:ext cx="1949765" cy="400110"/>
              </a:xfrm>
              <a:prstGeom prst="rect">
                <a:avLst/>
              </a:prstGeom>
              <a:noFill/>
            </p:spPr>
            <p:txBody>
              <a:bodyPr wrap="none" rtlCol="0">
                <a:spAutoFit/>
              </a:bodyPr>
              <a:lstStyle/>
              <a:p>
                <a:r>
                  <a:rPr lang="en-US" altLang="zh-CN" sz="2000">
                    <a:latin typeface="Arial" panose="020B0604020202020204" pitchFamily="34" charset="0"/>
                    <a:cs typeface="Arial" panose="020B0604020202020204" pitchFamily="34" charset="0"/>
                  </a:rPr>
                  <a:t>Reward </a:t>
                </a:r>
                <a14:m>
                  <m:oMath xmlns:m="http://schemas.openxmlformats.org/officeDocument/2006/math">
                    <m:r>
                      <a:rPr lang="en-US" altLang="zh-CN" sz="2000" b="0" i="1" smtClean="0">
                        <a:latin typeface="Cambria Math" panose="02040503050406030204" pitchFamily="18" charset="0"/>
                      </a:rPr>
                      <m:t>𝑟</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oMath>
                </a14:m>
                <a:endParaRPr lang="zh-CN" altLang="en-US" sz="2000">
                  <a:latin typeface="Arial" panose="020B0604020202020204" pitchFamily="34" charset="0"/>
                  <a:cs typeface="Arial" panose="020B0604020202020204" pitchFamily="34" charset="0"/>
                </a:endParaRPr>
              </a:p>
            </p:txBody>
          </p:sp>
        </mc:Choice>
        <mc:Fallback xmlns="">
          <p:sp>
            <p:nvSpPr>
              <p:cNvPr id="56" name="文本框 55">
                <a:extLst>
                  <a:ext uri="{FF2B5EF4-FFF2-40B4-BE49-F238E27FC236}">
                    <a16:creationId xmlns:a16="http://schemas.microsoft.com/office/drawing/2014/main" id="{C4B90401-AE1C-8E2A-573E-74391A5B4AA8}"/>
                  </a:ext>
                </a:extLst>
              </p:cNvPr>
              <p:cNvSpPr txBox="1">
                <a:spLocks noRot="1" noChangeAspect="1" noMove="1" noResize="1" noEditPoints="1" noAdjustHandles="1" noChangeArrowheads="1" noChangeShapeType="1" noTextEdit="1"/>
              </p:cNvSpPr>
              <p:nvPr/>
            </p:nvSpPr>
            <p:spPr>
              <a:xfrm>
                <a:off x="6418442" y="2869691"/>
                <a:ext cx="1949765" cy="400110"/>
              </a:xfrm>
              <a:prstGeom prst="rect">
                <a:avLst/>
              </a:prstGeom>
              <a:blipFill>
                <a:blip r:embed="rId10"/>
                <a:stretch>
                  <a:fillRect l="-3438" t="-7692" r="-625" b="-29231"/>
                </a:stretch>
              </a:blipFill>
            </p:spPr>
            <p:txBody>
              <a:bodyPr/>
              <a:lstStyle/>
              <a:p>
                <a:r>
                  <a:rPr lang="en-US">
                    <a:noFill/>
                  </a:rPr>
                  <a:t> </a:t>
                </a:r>
              </a:p>
            </p:txBody>
          </p:sp>
        </mc:Fallback>
      </mc:AlternateContent>
      <p:sp>
        <p:nvSpPr>
          <p:cNvPr id="581" name="矩形: 圆角 580">
            <a:extLst>
              <a:ext uri="{FF2B5EF4-FFF2-40B4-BE49-F238E27FC236}">
                <a16:creationId xmlns:a16="http://schemas.microsoft.com/office/drawing/2014/main" id="{3E0EE033-8A4B-4EF9-FD02-F2091F71A6C5}"/>
              </a:ext>
            </a:extLst>
          </p:cNvPr>
          <p:cNvSpPr/>
          <p:nvPr/>
        </p:nvSpPr>
        <p:spPr>
          <a:xfrm>
            <a:off x="2825391" y="3521007"/>
            <a:ext cx="1499780" cy="969425"/>
          </a:xfrm>
          <a:prstGeom prst="roundRect">
            <a:avLst/>
          </a:prstGeom>
          <a:solidFill>
            <a:schemeClr val="accent2">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Arial" panose="020B0604020202020204" pitchFamily="34" charset="0"/>
                <a:cs typeface="Arial" panose="020B0604020202020204" pitchFamily="34" charset="0"/>
              </a:rPr>
              <a:t>Agent</a:t>
            </a:r>
            <a:endParaRPr lang="zh-CN" altLang="en-US" sz="2000">
              <a:latin typeface="Arial" panose="020B0604020202020204" pitchFamily="34" charset="0"/>
              <a:cs typeface="Arial" panose="020B0604020202020204" pitchFamily="34" charset="0"/>
            </a:endParaRPr>
          </a:p>
        </p:txBody>
      </p:sp>
      <p:cxnSp>
        <p:nvCxnSpPr>
          <p:cNvPr id="588" name="直接箭头连接符 587">
            <a:extLst>
              <a:ext uri="{FF2B5EF4-FFF2-40B4-BE49-F238E27FC236}">
                <a16:creationId xmlns:a16="http://schemas.microsoft.com/office/drawing/2014/main" id="{864FBE6E-5FCC-AD38-10F5-D0336CA09061}"/>
              </a:ext>
            </a:extLst>
          </p:cNvPr>
          <p:cNvCxnSpPr>
            <a:cxnSpLocks/>
            <a:stCxn id="32" idx="3"/>
            <a:endCxn id="581" idx="1"/>
          </p:cNvCxnSpPr>
          <p:nvPr/>
        </p:nvCxnSpPr>
        <p:spPr>
          <a:xfrm>
            <a:off x="2566100" y="4005720"/>
            <a:ext cx="25929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93" name="文本框 592">
                <a:extLst>
                  <a:ext uri="{FF2B5EF4-FFF2-40B4-BE49-F238E27FC236}">
                    <a16:creationId xmlns:a16="http://schemas.microsoft.com/office/drawing/2014/main" id="{7CDACB0A-B6C0-256C-F3D4-FB8517393446}"/>
                  </a:ext>
                </a:extLst>
              </p:cNvPr>
              <p:cNvSpPr txBox="1"/>
              <p:nvPr/>
            </p:nvSpPr>
            <p:spPr>
              <a:xfrm>
                <a:off x="4579225" y="3648444"/>
                <a:ext cx="1499780" cy="707886"/>
              </a:xfrm>
              <a:prstGeom prst="rect">
                <a:avLst/>
              </a:prstGeom>
              <a:noFill/>
            </p:spPr>
            <p:txBody>
              <a:bodyPr wrap="square" rtlCol="0">
                <a:spAutoFit/>
              </a:bodyPr>
              <a:lstStyle/>
              <a:p>
                <a:pPr algn="ctr"/>
                <a:r>
                  <a:rPr lang="en-US" altLang="zh-CN" sz="2000">
                    <a:latin typeface="Arial" panose="020B0604020202020204" pitchFamily="34" charset="0"/>
                    <a:cs typeface="Arial" panose="020B0604020202020204" pitchFamily="34" charset="0"/>
                  </a:rPr>
                  <a:t>Action</a:t>
                </a:r>
              </a:p>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𝜋</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oMath>
                  </m:oMathPara>
                </a14:m>
                <a:endParaRPr lang="zh-CN" altLang="en-US" sz="2000"/>
              </a:p>
            </p:txBody>
          </p:sp>
        </mc:Choice>
        <mc:Fallback xmlns="">
          <p:sp>
            <p:nvSpPr>
              <p:cNvPr id="593" name="文本框 592">
                <a:extLst>
                  <a:ext uri="{FF2B5EF4-FFF2-40B4-BE49-F238E27FC236}">
                    <a16:creationId xmlns:a16="http://schemas.microsoft.com/office/drawing/2014/main" id="{7CDACB0A-B6C0-256C-F3D4-FB8517393446}"/>
                  </a:ext>
                </a:extLst>
              </p:cNvPr>
              <p:cNvSpPr txBox="1">
                <a:spLocks noRot="1" noChangeAspect="1" noMove="1" noResize="1" noEditPoints="1" noAdjustHandles="1" noChangeArrowheads="1" noChangeShapeType="1" noTextEdit="1"/>
              </p:cNvSpPr>
              <p:nvPr/>
            </p:nvSpPr>
            <p:spPr>
              <a:xfrm>
                <a:off x="4579225" y="3648444"/>
                <a:ext cx="1499780" cy="707886"/>
              </a:xfrm>
              <a:prstGeom prst="rect">
                <a:avLst/>
              </a:prstGeom>
              <a:blipFill>
                <a:blip r:embed="rId11"/>
                <a:stretch>
                  <a:fillRect t="-3419" r="-1220" b="-7692"/>
                </a:stretch>
              </a:blipFill>
            </p:spPr>
            <p:txBody>
              <a:bodyPr/>
              <a:lstStyle/>
              <a:p>
                <a:r>
                  <a:rPr lang="en-US">
                    <a:noFill/>
                  </a:rPr>
                  <a:t> </a:t>
                </a:r>
              </a:p>
            </p:txBody>
          </p:sp>
        </mc:Fallback>
      </mc:AlternateContent>
      <p:cxnSp>
        <p:nvCxnSpPr>
          <p:cNvPr id="594" name="直接箭头连接符 593">
            <a:extLst>
              <a:ext uri="{FF2B5EF4-FFF2-40B4-BE49-F238E27FC236}">
                <a16:creationId xmlns:a16="http://schemas.microsoft.com/office/drawing/2014/main" id="{D5FCC91D-C4D5-8C4A-9091-18EC9603EDC9}"/>
              </a:ext>
            </a:extLst>
          </p:cNvPr>
          <p:cNvCxnSpPr>
            <a:cxnSpLocks/>
            <a:stCxn id="593" idx="3"/>
            <a:endCxn id="40" idx="1"/>
          </p:cNvCxnSpPr>
          <p:nvPr/>
        </p:nvCxnSpPr>
        <p:spPr>
          <a:xfrm>
            <a:off x="6079005" y="4002387"/>
            <a:ext cx="436142" cy="33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98" name="连接符: 肘形 597">
            <a:extLst>
              <a:ext uri="{FF2B5EF4-FFF2-40B4-BE49-F238E27FC236}">
                <a16:creationId xmlns:a16="http://schemas.microsoft.com/office/drawing/2014/main" id="{EE89A184-40C1-48DC-C37A-F23C34B8FD27}"/>
              </a:ext>
            </a:extLst>
          </p:cNvPr>
          <p:cNvCxnSpPr>
            <a:cxnSpLocks/>
            <a:stCxn id="35" idx="2"/>
            <a:endCxn id="34" idx="2"/>
          </p:cNvCxnSpPr>
          <p:nvPr/>
        </p:nvCxnSpPr>
        <p:spPr>
          <a:xfrm rot="5400000" flipH="1">
            <a:off x="5923333" y="1129394"/>
            <a:ext cx="303359" cy="9129040"/>
          </a:xfrm>
          <a:prstGeom prst="bentConnector3">
            <a:avLst>
              <a:gd name="adj1" fmla="val -22934"/>
            </a:avLst>
          </a:prstGeom>
          <a:ln w="38100">
            <a:tailEnd type="triangle"/>
          </a:ln>
        </p:spPr>
        <p:style>
          <a:lnRef idx="1">
            <a:schemeClr val="dk1"/>
          </a:lnRef>
          <a:fillRef idx="0">
            <a:schemeClr val="dk1"/>
          </a:fillRef>
          <a:effectRef idx="0">
            <a:schemeClr val="dk1"/>
          </a:effectRef>
          <a:fontRef idx="minor">
            <a:schemeClr val="tx1"/>
          </a:fontRef>
        </p:style>
      </p:cxnSp>
      <p:sp>
        <p:nvSpPr>
          <p:cNvPr id="628" name="文本框 627">
            <a:extLst>
              <a:ext uri="{FF2B5EF4-FFF2-40B4-BE49-F238E27FC236}">
                <a16:creationId xmlns:a16="http://schemas.microsoft.com/office/drawing/2014/main" id="{2DDA4A06-B0B4-1603-9854-E4CABB9553A7}"/>
              </a:ext>
            </a:extLst>
          </p:cNvPr>
          <p:cNvSpPr txBox="1"/>
          <p:nvPr/>
        </p:nvSpPr>
        <p:spPr>
          <a:xfrm>
            <a:off x="9502305" y="6155279"/>
            <a:ext cx="2689695" cy="276999"/>
          </a:xfrm>
          <a:prstGeom prst="rect">
            <a:avLst/>
          </a:prstGeom>
          <a:noFill/>
        </p:spPr>
        <p:txBody>
          <a:bodyPr wrap="square" rtlCol="0">
            <a:spAutoFit/>
          </a:bodyPr>
          <a:lstStyle/>
          <a:p>
            <a:r>
              <a:rPr lang="en-US" altLang="zh-CN" sz="1200">
                <a:solidFill>
                  <a:schemeClr val="bg1">
                    <a:lumMod val="75000"/>
                  </a:schemeClr>
                </a:solidFill>
                <a:latin typeface="Arial" panose="020B0604020202020204" pitchFamily="34" charset="0"/>
                <a:cs typeface="Arial" panose="020B0604020202020204" pitchFamily="34" charset="0"/>
              </a:rPr>
              <a:t>Image Source: </a:t>
            </a:r>
            <a:r>
              <a:rPr lang="en-US" altLang="zh-CN" sz="1200" err="1">
                <a:solidFill>
                  <a:schemeClr val="bg1">
                    <a:lumMod val="75000"/>
                  </a:schemeClr>
                </a:solidFill>
                <a:latin typeface="Arial" panose="020B0604020202020204" pitchFamily="34" charset="0"/>
                <a:cs typeface="Arial" panose="020B0604020202020204" pitchFamily="34" charset="0"/>
              </a:rPr>
              <a:t>OpenAI</a:t>
            </a:r>
            <a:r>
              <a:rPr lang="en-US" altLang="zh-CN" sz="1200">
                <a:solidFill>
                  <a:schemeClr val="bg1">
                    <a:lumMod val="75000"/>
                  </a:schemeClr>
                </a:solidFill>
                <a:latin typeface="Arial" panose="020B0604020202020204" pitchFamily="34" charset="0"/>
                <a:cs typeface="Arial" panose="020B0604020202020204" pitchFamily="34" charset="0"/>
              </a:rPr>
              <a:t> Gym Website</a:t>
            </a:r>
            <a:endParaRPr lang="zh-CN" altLang="en-US" sz="1200">
              <a:solidFill>
                <a:schemeClr val="bg1">
                  <a:lumMod val="75000"/>
                </a:schemeClr>
              </a:solidFill>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455CE828-D256-3A57-3F76-E1AF60065225}"/>
              </a:ext>
            </a:extLst>
          </p:cNvPr>
          <p:cNvSpPr txBox="1"/>
          <p:nvPr/>
        </p:nvSpPr>
        <p:spPr>
          <a:xfrm>
            <a:off x="2263932" y="5962919"/>
            <a:ext cx="7664137" cy="400110"/>
          </a:xfrm>
          <a:prstGeom prst="rect">
            <a:avLst/>
          </a:prstGeom>
          <a:noFill/>
        </p:spPr>
        <p:txBody>
          <a:bodyPr wrap="square">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CN" sz="2000">
                <a:latin typeface="Arial" panose="020B0604020202020204" pitchFamily="34" charset="0"/>
                <a:cs typeface="Arial" panose="020B0604020202020204" pitchFamily="34" charset="0"/>
                <a:sym typeface="Arial"/>
              </a:rPr>
              <a:t>Repeat the process (</a:t>
            </a:r>
            <a:r>
              <a:rPr lang="en-US" altLang="zh-CN" sz="2000" b="1">
                <a:latin typeface="Arial" panose="020B0604020202020204" pitchFamily="34" charset="0"/>
                <a:cs typeface="Arial" panose="020B0604020202020204" pitchFamily="34" charset="0"/>
                <a:sym typeface="Arial"/>
              </a:rPr>
              <a:t>steps</a:t>
            </a:r>
            <a:r>
              <a:rPr lang="en-US" altLang="zh-CN" sz="2000">
                <a:latin typeface="Arial" panose="020B0604020202020204" pitchFamily="34" charset="0"/>
                <a:cs typeface="Arial" panose="020B0604020202020204" pitchFamily="34" charset="0"/>
                <a:sym typeface="Arial"/>
              </a:rPr>
              <a:t>) until termination (</a:t>
            </a:r>
            <a:r>
              <a:rPr lang="en-US" altLang="zh-CN" sz="2000" b="1">
                <a:latin typeface="Arial" panose="020B0604020202020204" pitchFamily="34" charset="0"/>
                <a:cs typeface="Arial" panose="020B0604020202020204" pitchFamily="34" charset="0"/>
                <a:sym typeface="Arial"/>
              </a:rPr>
              <a:t>episode</a:t>
            </a:r>
            <a:r>
              <a:rPr lang="en-US" altLang="zh-CN" sz="2000">
                <a:latin typeface="Arial" panose="020B0604020202020204" pitchFamily="34" charset="0"/>
                <a:cs typeface="Arial" panose="020B0604020202020204" pitchFamily="34" charset="0"/>
                <a:sym typeface="Arial"/>
              </a:rPr>
              <a:t> ends)</a:t>
            </a:r>
          </a:p>
        </p:txBody>
      </p:sp>
      <p:sp>
        <p:nvSpPr>
          <p:cNvPr id="2" name="灯片编号占位符 1">
            <a:extLst>
              <a:ext uri="{FF2B5EF4-FFF2-40B4-BE49-F238E27FC236}">
                <a16:creationId xmlns:a16="http://schemas.microsoft.com/office/drawing/2014/main" id="{E46DE6BD-580C-0699-B5E3-DDEB65844657}"/>
              </a:ext>
            </a:extLst>
          </p:cNvPr>
          <p:cNvSpPr>
            <a:spLocks noGrp="1"/>
          </p:cNvSpPr>
          <p:nvPr>
            <p:ph type="sldNum" sz="quarter" idx="12"/>
          </p:nvPr>
        </p:nvSpPr>
        <p:spPr/>
        <p:txBody>
          <a:bodyPr/>
          <a:lstStyle/>
          <a:p>
            <a:fld id="{B59DCA96-FD56-4E12-9EA9-51269A4F707E}" type="slidenum">
              <a:rPr lang="zh-CN" altLang="en-US" smtClean="0">
                <a:solidFill>
                  <a:schemeClr val="tx1"/>
                </a:solidFill>
              </a:rPr>
              <a:t>6</a:t>
            </a:fld>
            <a:endParaRPr lang="zh-CN" altLang="en-US">
              <a:solidFill>
                <a:schemeClr val="tx1"/>
              </a:solidFill>
            </a:endParaRPr>
          </a:p>
        </p:txBody>
      </p:sp>
    </p:spTree>
    <p:extLst>
      <p:ext uri="{BB962C8B-B14F-4D97-AF65-F5344CB8AC3E}">
        <p14:creationId xmlns:p14="http://schemas.microsoft.com/office/powerpoint/2010/main" val="902231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39" name="Google Shape;639;gfa0f5b21c0_0_160"/>
              <p:cNvSpPr txBox="1">
                <a:spLocks noGrp="1"/>
              </p:cNvSpPr>
              <p:nvPr>
                <p:ph type="body" idx="1"/>
              </p:nvPr>
            </p:nvSpPr>
            <p:spPr>
              <a:xfrm>
                <a:off x="376809" y="1334279"/>
                <a:ext cx="11177400" cy="4821000"/>
              </a:xfrm>
              <a:prstGeom prst="rect">
                <a:avLst/>
              </a:prstGeom>
              <a:noFill/>
              <a:ln>
                <a:noFill/>
              </a:ln>
            </p:spPr>
            <p:txBody>
              <a:bodyPr spcFirstLastPara="1" wrap="square" lIns="91425" tIns="45700" rIns="91425" bIns="45700" anchor="t" anchorCtr="0">
                <a:noAutofit/>
              </a:bodyPr>
              <a:lstStyle/>
              <a:p>
                <a:r>
                  <a:rPr lang="en-US" sz="2400" dirty="0">
                    <a:latin typeface="Arial" panose="020B0604020202020204" pitchFamily="34" charset="0"/>
                    <a:cs typeface="Arial" panose="020B0604020202020204" pitchFamily="34" charset="0"/>
                    <a:sym typeface="Arial"/>
                  </a:rPr>
                  <a:t>The objective of RL is to learn a policy that maximizes </a:t>
                </a:r>
                <a:r>
                  <a:rPr lang="en-US" sz="2400" b="1" dirty="0">
                    <a:latin typeface="Arial" panose="020B0604020202020204" pitchFamily="34" charset="0"/>
                    <a:cs typeface="Arial" panose="020B0604020202020204" pitchFamily="34" charset="0"/>
                    <a:sym typeface="Arial"/>
                  </a:rPr>
                  <a:t>expected total reward</a:t>
                </a:r>
                <a:r>
                  <a:rPr lang="en-US" sz="2400" dirty="0">
                    <a:latin typeface="Arial" panose="020B0604020202020204" pitchFamily="34" charset="0"/>
                    <a:cs typeface="Arial" panose="020B0604020202020204" pitchFamily="34" charset="0"/>
                    <a:sym typeface="Arial"/>
                  </a:rPr>
                  <a:t>:</a:t>
                </a: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cs typeface="Arial" panose="020B0604020202020204" pitchFamily="34" charset="0"/>
                              <a:sym typeface="Arial"/>
                            </a:rPr>
                          </m:ctrlPr>
                        </m:funcPr>
                        <m:fName>
                          <m:limLow>
                            <m:limLowPr>
                              <m:ctrlPr>
                                <a:rPr lang="en-US" sz="2400" b="0" i="1" smtClean="0">
                                  <a:latin typeface="Cambria Math" panose="02040503050406030204" pitchFamily="18" charset="0"/>
                                  <a:cs typeface="Arial" panose="020B0604020202020204" pitchFamily="34" charset="0"/>
                                  <a:sym typeface="Arial"/>
                                </a:rPr>
                              </m:ctrlPr>
                            </m:limLowPr>
                            <m:e>
                              <m:r>
                                <m:rPr>
                                  <m:sty m:val="p"/>
                                </m:rPr>
                                <a:rPr lang="en-US" sz="2400" b="0" i="0" smtClean="0">
                                  <a:latin typeface="Cambria Math" panose="02040503050406030204" pitchFamily="18" charset="0"/>
                                  <a:cs typeface="Arial" panose="020B0604020202020204" pitchFamily="34" charset="0"/>
                                  <a:sym typeface="Arial"/>
                                </a:rPr>
                                <m:t>max</m:t>
                              </m:r>
                            </m:e>
                            <m:lim>
                              <m:r>
                                <a:rPr lang="en-US" sz="2400" b="0" i="1" smtClean="0">
                                  <a:latin typeface="Cambria Math" panose="02040503050406030204" pitchFamily="18" charset="0"/>
                                  <a:cs typeface="Arial" panose="020B0604020202020204" pitchFamily="34" charset="0"/>
                                  <a:sym typeface="Arial"/>
                                </a:rPr>
                                <m:t>𝜏</m:t>
                              </m:r>
                              <m:r>
                                <a:rPr lang="en-US" sz="2400" b="0" i="1" smtClean="0">
                                  <a:latin typeface="Cambria Math" panose="02040503050406030204" pitchFamily="18" charset="0"/>
                                  <a:cs typeface="Arial" panose="020B0604020202020204" pitchFamily="34" charset="0"/>
                                  <a:sym typeface="Arial"/>
                                </a:rPr>
                                <m:t>=(</m:t>
                              </m:r>
                              <m:d>
                                <m:dPr>
                                  <m:ctrlPr>
                                    <a:rPr lang="en-US" sz="2400" b="0" i="1" smtClean="0">
                                      <a:latin typeface="Cambria Math" panose="02040503050406030204" pitchFamily="18" charset="0"/>
                                      <a:cs typeface="Arial" panose="020B0604020202020204" pitchFamily="34" charset="0"/>
                                      <a:sym typeface="Arial"/>
                                    </a:rPr>
                                  </m:ctrlPr>
                                </m:dPr>
                                <m:e>
                                  <m:sSub>
                                    <m:sSubPr>
                                      <m:ctrlPr>
                                        <a:rPr lang="en-US" sz="2400" b="0" i="1" smtClean="0">
                                          <a:latin typeface="Cambria Math" panose="02040503050406030204" pitchFamily="18" charset="0"/>
                                          <a:cs typeface="Arial" panose="020B0604020202020204" pitchFamily="34" charset="0"/>
                                          <a:sym typeface="Arial"/>
                                        </a:rPr>
                                      </m:ctrlPr>
                                    </m:sSubPr>
                                    <m:e>
                                      <m:r>
                                        <a:rPr lang="en-US" sz="2400" b="0" i="1" smtClean="0">
                                          <a:latin typeface="Cambria Math" panose="02040503050406030204" pitchFamily="18" charset="0"/>
                                          <a:cs typeface="Arial" panose="020B0604020202020204" pitchFamily="34" charset="0"/>
                                          <a:sym typeface="Arial"/>
                                        </a:rPr>
                                        <m:t>𝑠</m:t>
                                      </m:r>
                                    </m:e>
                                    <m:sub>
                                      <m:r>
                                        <a:rPr lang="en-US" sz="2400" b="0" i="1" smtClean="0">
                                          <a:latin typeface="Cambria Math" panose="02040503050406030204" pitchFamily="18" charset="0"/>
                                          <a:cs typeface="Arial" panose="020B0604020202020204" pitchFamily="34" charset="0"/>
                                          <a:sym typeface="Arial"/>
                                        </a:rPr>
                                        <m:t>1</m:t>
                                      </m:r>
                                    </m:sub>
                                  </m:sSub>
                                  <m:r>
                                    <a:rPr lang="en-US" sz="2400" b="0" i="1" smtClean="0">
                                      <a:latin typeface="Cambria Math" panose="02040503050406030204" pitchFamily="18" charset="0"/>
                                      <a:cs typeface="Arial" panose="020B0604020202020204" pitchFamily="34" charset="0"/>
                                      <a:sym typeface="Arial"/>
                                    </a:rPr>
                                    <m:t>,</m:t>
                                  </m:r>
                                  <m:sSub>
                                    <m:sSubPr>
                                      <m:ctrlPr>
                                        <a:rPr lang="en-US" sz="2400" b="0" i="1" smtClean="0">
                                          <a:latin typeface="Cambria Math" panose="02040503050406030204" pitchFamily="18" charset="0"/>
                                          <a:cs typeface="Arial" panose="020B0604020202020204" pitchFamily="34" charset="0"/>
                                          <a:sym typeface="Arial"/>
                                        </a:rPr>
                                      </m:ctrlPr>
                                    </m:sSubPr>
                                    <m:e>
                                      <m:r>
                                        <a:rPr lang="en-US" sz="2400" b="0" i="1" smtClean="0">
                                          <a:latin typeface="Cambria Math" panose="02040503050406030204" pitchFamily="18" charset="0"/>
                                          <a:cs typeface="Arial" panose="020B0604020202020204" pitchFamily="34" charset="0"/>
                                          <a:sym typeface="Arial"/>
                                        </a:rPr>
                                        <m:t>𝑎</m:t>
                                      </m:r>
                                    </m:e>
                                    <m:sub>
                                      <m:r>
                                        <a:rPr lang="en-US" sz="2400" b="0" i="1" smtClean="0">
                                          <a:latin typeface="Cambria Math" panose="02040503050406030204" pitchFamily="18" charset="0"/>
                                          <a:cs typeface="Arial" panose="020B0604020202020204" pitchFamily="34" charset="0"/>
                                          <a:sym typeface="Arial"/>
                                        </a:rPr>
                                        <m:t>1</m:t>
                                      </m:r>
                                    </m:sub>
                                  </m:sSub>
                                </m:e>
                              </m:d>
                              <m:r>
                                <a:rPr lang="en-US" sz="2400" b="0" i="1" smtClean="0">
                                  <a:latin typeface="Cambria Math" panose="02040503050406030204" pitchFamily="18" charset="0"/>
                                  <a:cs typeface="Arial" panose="020B0604020202020204" pitchFamily="34" charset="0"/>
                                  <a:sym typeface="Arial"/>
                                </a:rPr>
                                <m:t>,</m:t>
                              </m:r>
                              <m:d>
                                <m:dPr>
                                  <m:ctrlPr>
                                    <a:rPr lang="en-US" sz="2400" b="0" i="1" smtClean="0">
                                      <a:latin typeface="Cambria Math" panose="02040503050406030204" pitchFamily="18" charset="0"/>
                                      <a:cs typeface="Arial" panose="020B0604020202020204" pitchFamily="34" charset="0"/>
                                      <a:sym typeface="Arial"/>
                                    </a:rPr>
                                  </m:ctrlPr>
                                </m:dPr>
                                <m:e>
                                  <m:sSub>
                                    <m:sSubPr>
                                      <m:ctrlPr>
                                        <a:rPr lang="en-US" sz="2400" b="0" i="1" smtClean="0">
                                          <a:latin typeface="Cambria Math" panose="02040503050406030204" pitchFamily="18" charset="0"/>
                                          <a:cs typeface="Arial" panose="020B0604020202020204" pitchFamily="34" charset="0"/>
                                          <a:sym typeface="Arial"/>
                                        </a:rPr>
                                      </m:ctrlPr>
                                    </m:sSubPr>
                                    <m:e>
                                      <m:r>
                                        <a:rPr lang="en-US" sz="2400" b="0" i="1" smtClean="0">
                                          <a:latin typeface="Cambria Math" panose="02040503050406030204" pitchFamily="18" charset="0"/>
                                          <a:cs typeface="Arial" panose="020B0604020202020204" pitchFamily="34" charset="0"/>
                                          <a:sym typeface="Arial"/>
                                        </a:rPr>
                                        <m:t>𝑠</m:t>
                                      </m:r>
                                    </m:e>
                                    <m:sub>
                                      <m:r>
                                        <a:rPr lang="en-US" sz="2400" b="0" i="1" smtClean="0">
                                          <a:latin typeface="Cambria Math" panose="02040503050406030204" pitchFamily="18" charset="0"/>
                                          <a:cs typeface="Arial" panose="020B0604020202020204" pitchFamily="34" charset="0"/>
                                          <a:sym typeface="Arial"/>
                                        </a:rPr>
                                        <m:t>2</m:t>
                                      </m:r>
                                    </m:sub>
                                  </m:sSub>
                                  <m:r>
                                    <a:rPr lang="en-US" sz="2400" b="0" i="1" smtClean="0">
                                      <a:latin typeface="Cambria Math" panose="02040503050406030204" pitchFamily="18" charset="0"/>
                                      <a:cs typeface="Arial" panose="020B0604020202020204" pitchFamily="34" charset="0"/>
                                      <a:sym typeface="Arial"/>
                                    </a:rPr>
                                    <m:t>,</m:t>
                                  </m:r>
                                  <m:sSub>
                                    <m:sSubPr>
                                      <m:ctrlPr>
                                        <a:rPr lang="en-US" sz="2400" b="0" i="1" smtClean="0">
                                          <a:latin typeface="Cambria Math" panose="02040503050406030204" pitchFamily="18" charset="0"/>
                                          <a:cs typeface="Arial" panose="020B0604020202020204" pitchFamily="34" charset="0"/>
                                          <a:sym typeface="Arial"/>
                                        </a:rPr>
                                      </m:ctrlPr>
                                    </m:sSubPr>
                                    <m:e>
                                      <m:r>
                                        <a:rPr lang="en-US" sz="2400" b="0" i="1" smtClean="0">
                                          <a:latin typeface="Cambria Math" panose="02040503050406030204" pitchFamily="18" charset="0"/>
                                          <a:cs typeface="Arial" panose="020B0604020202020204" pitchFamily="34" charset="0"/>
                                          <a:sym typeface="Arial"/>
                                        </a:rPr>
                                        <m:t>𝑎</m:t>
                                      </m:r>
                                    </m:e>
                                    <m:sub>
                                      <m:r>
                                        <a:rPr lang="en-US" sz="2400" b="0" i="1" smtClean="0">
                                          <a:latin typeface="Cambria Math" panose="02040503050406030204" pitchFamily="18" charset="0"/>
                                          <a:cs typeface="Arial" panose="020B0604020202020204" pitchFamily="34" charset="0"/>
                                          <a:sym typeface="Arial"/>
                                        </a:rPr>
                                        <m:t>2</m:t>
                                      </m:r>
                                    </m:sub>
                                  </m:sSub>
                                </m:e>
                              </m:d>
                              <m:r>
                                <a:rPr lang="en-US" sz="2400" b="0" i="1" smtClean="0">
                                  <a:latin typeface="Cambria Math" panose="02040503050406030204" pitchFamily="18" charset="0"/>
                                  <a:cs typeface="Arial" panose="020B0604020202020204" pitchFamily="34" charset="0"/>
                                  <a:sym typeface="Arial"/>
                                </a:rPr>
                                <m:t>,…(</m:t>
                              </m:r>
                              <m:sSub>
                                <m:sSubPr>
                                  <m:ctrlPr>
                                    <a:rPr lang="en-US" sz="2400" b="0" i="1" smtClean="0">
                                      <a:latin typeface="Cambria Math" panose="02040503050406030204" pitchFamily="18" charset="0"/>
                                      <a:cs typeface="Arial" panose="020B0604020202020204" pitchFamily="34" charset="0"/>
                                      <a:sym typeface="Arial"/>
                                    </a:rPr>
                                  </m:ctrlPr>
                                </m:sSubPr>
                                <m:e>
                                  <m:r>
                                    <a:rPr lang="en-US" sz="2400" b="0" i="1" smtClean="0">
                                      <a:latin typeface="Cambria Math" panose="02040503050406030204" pitchFamily="18" charset="0"/>
                                      <a:cs typeface="Arial" panose="020B0604020202020204" pitchFamily="34" charset="0"/>
                                      <a:sym typeface="Arial"/>
                                    </a:rPr>
                                    <m:t>𝑠</m:t>
                                  </m:r>
                                </m:e>
                                <m:sub>
                                  <m:r>
                                    <a:rPr lang="en-US" sz="2400" b="0" i="1" smtClean="0">
                                      <a:latin typeface="Cambria Math" panose="02040503050406030204" pitchFamily="18" charset="0"/>
                                      <a:cs typeface="Arial" panose="020B0604020202020204" pitchFamily="34" charset="0"/>
                                      <a:sym typeface="Arial"/>
                                    </a:rPr>
                                    <m:t>𝑛</m:t>
                                  </m:r>
                                </m:sub>
                              </m:sSub>
                              <m:r>
                                <a:rPr lang="en-US" sz="2400" b="0" i="1" smtClean="0">
                                  <a:latin typeface="Cambria Math" panose="02040503050406030204" pitchFamily="18" charset="0"/>
                                  <a:cs typeface="Arial" panose="020B0604020202020204" pitchFamily="34" charset="0"/>
                                  <a:sym typeface="Arial"/>
                                </a:rPr>
                                <m:t>,</m:t>
                              </m:r>
                              <m:sSub>
                                <m:sSubPr>
                                  <m:ctrlPr>
                                    <a:rPr lang="en-US" sz="2400" b="0" i="1" smtClean="0">
                                      <a:latin typeface="Cambria Math" panose="02040503050406030204" pitchFamily="18" charset="0"/>
                                      <a:cs typeface="Arial" panose="020B0604020202020204" pitchFamily="34" charset="0"/>
                                      <a:sym typeface="Arial"/>
                                    </a:rPr>
                                  </m:ctrlPr>
                                </m:sSubPr>
                                <m:e>
                                  <m:r>
                                    <a:rPr lang="en-US" sz="2400" b="0" i="1" smtClean="0">
                                      <a:latin typeface="Cambria Math" panose="02040503050406030204" pitchFamily="18" charset="0"/>
                                      <a:cs typeface="Arial" panose="020B0604020202020204" pitchFamily="34" charset="0"/>
                                      <a:sym typeface="Arial"/>
                                    </a:rPr>
                                    <m:t>𝑎</m:t>
                                  </m:r>
                                </m:e>
                                <m:sub>
                                  <m:r>
                                    <a:rPr lang="en-US" sz="2400" b="0" i="1" smtClean="0">
                                      <a:latin typeface="Cambria Math" panose="02040503050406030204" pitchFamily="18" charset="0"/>
                                      <a:cs typeface="Arial" panose="020B0604020202020204" pitchFamily="34" charset="0"/>
                                      <a:sym typeface="Arial"/>
                                    </a:rPr>
                                    <m:t>𝑛</m:t>
                                  </m:r>
                                </m:sub>
                              </m:sSub>
                              <m:r>
                                <a:rPr lang="en-US" sz="2400" b="0" i="1" smtClean="0">
                                  <a:latin typeface="Cambria Math" panose="02040503050406030204" pitchFamily="18" charset="0"/>
                                  <a:cs typeface="Arial" panose="020B0604020202020204" pitchFamily="34" charset="0"/>
                                  <a:sym typeface="Arial"/>
                                </a:rPr>
                                <m:t>))∼</m:t>
                              </m:r>
                              <m:r>
                                <a:rPr lang="en-US" sz="2400" b="0" i="1" smtClean="0">
                                  <a:latin typeface="Cambria Math" panose="02040503050406030204" pitchFamily="18" charset="0"/>
                                  <a:cs typeface="Arial" panose="020B0604020202020204" pitchFamily="34" charset="0"/>
                                  <a:sym typeface="Arial"/>
                                </a:rPr>
                                <m:t>𝜋</m:t>
                              </m:r>
                            </m:lim>
                          </m:limLow>
                        </m:fName>
                        <m:e>
                          <m:nary>
                            <m:naryPr>
                              <m:chr m:val="∑"/>
                              <m:ctrlPr>
                                <a:rPr lang="en-US" sz="2400" b="0" i="1" smtClean="0">
                                  <a:latin typeface="Cambria Math" panose="02040503050406030204" pitchFamily="18" charset="0"/>
                                  <a:cs typeface="Arial" panose="020B0604020202020204" pitchFamily="34" charset="0"/>
                                  <a:sym typeface="Arial"/>
                                </a:rPr>
                              </m:ctrlPr>
                            </m:naryPr>
                            <m:sub>
                              <m:r>
                                <a:rPr lang="en-US" sz="2400" b="0" i="1" smtClean="0">
                                  <a:latin typeface="Cambria Math" panose="02040503050406030204" pitchFamily="18" charset="0"/>
                                  <a:cs typeface="Arial" panose="020B0604020202020204" pitchFamily="34" charset="0"/>
                                  <a:sym typeface="Arial"/>
                                </a:rPr>
                                <m:t>𝑖</m:t>
                              </m:r>
                              <m:r>
                                <a:rPr lang="en-US" sz="2400" b="0" i="1" smtClean="0">
                                  <a:latin typeface="Cambria Math" panose="02040503050406030204" pitchFamily="18" charset="0"/>
                                  <a:cs typeface="Arial" panose="020B0604020202020204" pitchFamily="34" charset="0"/>
                                  <a:sym typeface="Arial"/>
                                </a:rPr>
                                <m:t>=1</m:t>
                              </m:r>
                            </m:sub>
                            <m:sup>
                              <m:r>
                                <a:rPr lang="en-US" sz="2400" b="0" i="1" smtClean="0">
                                  <a:latin typeface="Cambria Math" panose="02040503050406030204" pitchFamily="18" charset="0"/>
                                  <a:cs typeface="Arial" panose="020B0604020202020204" pitchFamily="34" charset="0"/>
                                  <a:sym typeface="Arial"/>
                                </a:rPr>
                                <m:t>𝑛</m:t>
                              </m:r>
                            </m:sup>
                            <m:e>
                              <m:sSup>
                                <m:sSupPr>
                                  <m:ctrlPr>
                                    <a:rPr lang="en-US" sz="2400" b="0" i="1" smtClean="0">
                                      <a:latin typeface="Cambria Math" panose="02040503050406030204" pitchFamily="18" charset="0"/>
                                      <a:cs typeface="Arial" panose="020B0604020202020204" pitchFamily="34" charset="0"/>
                                      <a:sym typeface="Arial"/>
                                    </a:rPr>
                                  </m:ctrlPr>
                                </m:sSupPr>
                                <m:e>
                                  <m:r>
                                    <a:rPr lang="en-US" sz="2400" b="0" i="1" smtClean="0">
                                      <a:latin typeface="Cambria Math" panose="02040503050406030204" pitchFamily="18" charset="0"/>
                                      <a:cs typeface="Arial" panose="020B0604020202020204" pitchFamily="34" charset="0"/>
                                      <a:sym typeface="Arial"/>
                                    </a:rPr>
                                    <m:t>𝛾</m:t>
                                  </m:r>
                                </m:e>
                                <m:sup>
                                  <m:r>
                                    <a:rPr lang="en-US" sz="2400" b="0" i="1" smtClean="0">
                                      <a:latin typeface="Cambria Math" panose="02040503050406030204" pitchFamily="18" charset="0"/>
                                      <a:cs typeface="Arial" panose="020B0604020202020204" pitchFamily="34" charset="0"/>
                                      <a:sym typeface="Arial"/>
                                    </a:rPr>
                                    <m:t>𝑖</m:t>
                                  </m:r>
                                </m:sup>
                              </m:sSup>
                              <m:r>
                                <a:rPr lang="en-US" sz="2400" b="0" i="1" smtClean="0">
                                  <a:latin typeface="Cambria Math" panose="02040503050406030204" pitchFamily="18" charset="0"/>
                                  <a:cs typeface="Arial" panose="020B0604020202020204" pitchFamily="34" charset="0"/>
                                  <a:sym typeface="Arial"/>
                                </a:rPr>
                                <m:t>𝑟</m:t>
                              </m:r>
                              <m:r>
                                <a:rPr lang="en-US" sz="2400" b="0" i="1" smtClean="0">
                                  <a:latin typeface="Cambria Math" panose="02040503050406030204" pitchFamily="18" charset="0"/>
                                  <a:cs typeface="Arial" panose="020B0604020202020204" pitchFamily="34" charset="0"/>
                                  <a:sym typeface="Arial"/>
                                </a:rPr>
                                <m:t>(</m:t>
                              </m:r>
                              <m:sSub>
                                <m:sSubPr>
                                  <m:ctrlPr>
                                    <a:rPr lang="en-US" sz="2400" b="0" i="1" smtClean="0">
                                      <a:latin typeface="Cambria Math" panose="02040503050406030204" pitchFamily="18" charset="0"/>
                                      <a:cs typeface="Arial" panose="020B0604020202020204" pitchFamily="34" charset="0"/>
                                      <a:sym typeface="Arial"/>
                                    </a:rPr>
                                  </m:ctrlPr>
                                </m:sSubPr>
                                <m:e>
                                  <m:r>
                                    <a:rPr lang="en-US" sz="2400" b="0" i="1" smtClean="0">
                                      <a:latin typeface="Cambria Math" panose="02040503050406030204" pitchFamily="18" charset="0"/>
                                      <a:cs typeface="Arial" panose="020B0604020202020204" pitchFamily="34" charset="0"/>
                                      <a:sym typeface="Arial"/>
                                    </a:rPr>
                                    <m:t>𝑠</m:t>
                                  </m:r>
                                </m:e>
                                <m:sub>
                                  <m:r>
                                    <a:rPr lang="en-US" sz="2400" b="0" i="1" smtClean="0">
                                      <a:latin typeface="Cambria Math" panose="02040503050406030204" pitchFamily="18" charset="0"/>
                                      <a:cs typeface="Arial" panose="020B0604020202020204" pitchFamily="34" charset="0"/>
                                      <a:sym typeface="Arial"/>
                                    </a:rPr>
                                    <m:t>𝑖</m:t>
                                  </m:r>
                                </m:sub>
                              </m:sSub>
                              <m:r>
                                <a:rPr lang="en-US" sz="2400" b="0" i="1" smtClean="0">
                                  <a:latin typeface="Cambria Math" panose="02040503050406030204" pitchFamily="18" charset="0"/>
                                  <a:cs typeface="Arial" panose="020B0604020202020204" pitchFamily="34" charset="0"/>
                                  <a:sym typeface="Arial"/>
                                </a:rPr>
                                <m:t>,</m:t>
                              </m:r>
                              <m:sSub>
                                <m:sSubPr>
                                  <m:ctrlPr>
                                    <a:rPr lang="en-US" sz="2400" b="0" i="1" smtClean="0">
                                      <a:latin typeface="Cambria Math" panose="02040503050406030204" pitchFamily="18" charset="0"/>
                                      <a:cs typeface="Arial" panose="020B0604020202020204" pitchFamily="34" charset="0"/>
                                      <a:sym typeface="Arial"/>
                                    </a:rPr>
                                  </m:ctrlPr>
                                </m:sSubPr>
                                <m:e>
                                  <m:r>
                                    <a:rPr lang="en-US" sz="2400" b="0" i="1" smtClean="0">
                                      <a:latin typeface="Cambria Math" panose="02040503050406030204" pitchFamily="18" charset="0"/>
                                      <a:cs typeface="Arial" panose="020B0604020202020204" pitchFamily="34" charset="0"/>
                                      <a:sym typeface="Arial"/>
                                    </a:rPr>
                                    <m:t>𝑎</m:t>
                                  </m:r>
                                </m:e>
                                <m:sub>
                                  <m:r>
                                    <a:rPr lang="en-US" sz="2400" b="0" i="1" smtClean="0">
                                      <a:latin typeface="Cambria Math" panose="02040503050406030204" pitchFamily="18" charset="0"/>
                                      <a:cs typeface="Arial" panose="020B0604020202020204" pitchFamily="34" charset="0"/>
                                      <a:sym typeface="Arial"/>
                                    </a:rPr>
                                    <m:t>𝑖</m:t>
                                  </m:r>
                                </m:sub>
                              </m:sSub>
                              <m:r>
                                <a:rPr lang="en-US" sz="2400" b="0" i="1" smtClean="0">
                                  <a:latin typeface="Cambria Math" panose="02040503050406030204" pitchFamily="18" charset="0"/>
                                  <a:cs typeface="Arial" panose="020B0604020202020204" pitchFamily="34" charset="0"/>
                                  <a:sym typeface="Arial"/>
                                </a:rPr>
                                <m:t>)</m:t>
                              </m:r>
                            </m:e>
                          </m:nary>
                        </m:e>
                      </m:func>
                    </m:oMath>
                  </m:oMathPara>
                </a14:m>
                <a:endParaRPr lang="en-US" sz="2400" dirty="0">
                  <a:latin typeface="Arial" panose="020B0604020202020204" pitchFamily="34" charset="0"/>
                  <a:cs typeface="Arial" panose="020B0604020202020204" pitchFamily="34" charset="0"/>
                  <a:sym typeface="Arial"/>
                </a:endParaRPr>
              </a:p>
              <a:p>
                <a:pPr lvl="1"/>
                <a:r>
                  <a:rPr lang="en-US" altLang="zh-CN" sz="2000" b="1" dirty="0">
                    <a:latin typeface="Arial" panose="020B0604020202020204" pitchFamily="34" charset="0"/>
                    <a:cs typeface="Arial" panose="020B0604020202020204" pitchFamily="34" charset="0"/>
                    <a:sym typeface="Arial"/>
                  </a:rPr>
                  <a:t>Discount factor</a:t>
                </a:r>
                <a:r>
                  <a:rPr lang="en-US" altLang="zh-CN" sz="2000" dirty="0">
                    <a:latin typeface="Arial" panose="020B0604020202020204" pitchFamily="34" charset="0"/>
                    <a:cs typeface="Arial" panose="020B0604020202020204" pitchFamily="34" charset="0"/>
                    <a:sym typeface="Arial"/>
                  </a:rPr>
                  <a:t> </a:t>
                </a:r>
                <a14:m>
                  <m:oMath xmlns:m="http://schemas.openxmlformats.org/officeDocument/2006/math">
                    <m:r>
                      <a:rPr lang="en-US" altLang="zh-CN" sz="2000" b="0" i="1" smtClean="0">
                        <a:latin typeface="Cambria Math" panose="02040503050406030204" pitchFamily="18" charset="0"/>
                        <a:cs typeface="Arial" panose="020B0604020202020204" pitchFamily="34" charset="0"/>
                        <a:sym typeface="Arial"/>
                      </a:rPr>
                      <m:t>𝛾</m:t>
                    </m:r>
                    <m:r>
                      <a:rPr lang="en-US" altLang="zh-CN" sz="2000" b="0" i="1" smtClean="0">
                        <a:latin typeface="Cambria Math" panose="02040503050406030204" pitchFamily="18" charset="0"/>
                        <a:cs typeface="Arial" panose="020B0604020202020204" pitchFamily="34" charset="0"/>
                        <a:sym typeface="Arial"/>
                      </a:rPr>
                      <m:t>∈(0, 1)</m:t>
                    </m:r>
                  </m:oMath>
                </a14:m>
                <a:r>
                  <a:rPr lang="en-US" altLang="zh-CN" sz="2000" dirty="0">
                    <a:latin typeface="Arial" panose="020B0604020202020204" pitchFamily="34" charset="0"/>
                    <a:cs typeface="Arial" panose="020B0604020202020204" pitchFamily="34" charset="0"/>
                    <a:sym typeface="Arial"/>
                  </a:rPr>
                  <a:t> bounds result and controls myopia of the agent </a:t>
                </a:r>
              </a:p>
              <a:p>
                <a:pPr lvl="1"/>
                <a:r>
                  <a:rPr lang="en-US" altLang="zh-CN" sz="2000" b="1" dirty="0">
                    <a:latin typeface="Arial" panose="020B0604020202020204" pitchFamily="34" charset="0"/>
                    <a:cs typeface="Arial" panose="020B0604020202020204" pitchFamily="34" charset="0"/>
                    <a:sym typeface="Arial"/>
                  </a:rPr>
                  <a:t>Trajectory</a:t>
                </a:r>
                <a:r>
                  <a:rPr lang="en-US" altLang="zh-CN" sz="2000" dirty="0">
                    <a:latin typeface="Arial" panose="020B0604020202020204" pitchFamily="34" charset="0"/>
                    <a:cs typeface="Arial" panose="020B0604020202020204" pitchFamily="34" charset="0"/>
                    <a:sym typeface="Arial"/>
                  </a:rPr>
                  <a:t> </a:t>
                </a:r>
                <a14:m>
                  <m:oMath xmlns:m="http://schemas.openxmlformats.org/officeDocument/2006/math">
                    <m:r>
                      <a:rPr lang="en-US" altLang="zh-CN" sz="2000" b="0" i="1" smtClean="0">
                        <a:latin typeface="Cambria Math" panose="02040503050406030204" pitchFamily="18" charset="0"/>
                        <a:cs typeface="Arial" panose="020B0604020202020204" pitchFamily="34" charset="0"/>
                        <a:sym typeface="Arial"/>
                      </a:rPr>
                      <m:t>𝜏</m:t>
                    </m:r>
                  </m:oMath>
                </a14:m>
                <a:r>
                  <a:rPr lang="en-US" altLang="zh-CN" sz="2000" dirty="0">
                    <a:latin typeface="Arial" panose="020B0604020202020204" pitchFamily="34" charset="0"/>
                    <a:cs typeface="Arial" panose="020B0604020202020204" pitchFamily="34" charset="0"/>
                    <a:sym typeface="Arial"/>
                  </a:rPr>
                  <a:t> is the state / state-action record of an agent within an episode, i.e. </a:t>
                </a:r>
              </a:p>
              <a:p>
                <a:pPr marL="457200" lvl="1" indent="0">
                  <a:buNone/>
                </a:pPr>
                <a14:m>
                  <m:oMath xmlns:m="http://schemas.openxmlformats.org/officeDocument/2006/math">
                    <m:r>
                      <a:rPr lang="en-US" altLang="zh-CN" sz="2000">
                        <a:latin typeface="Cambria Math" panose="02040503050406030204" pitchFamily="18" charset="0"/>
                        <a:cs typeface="Arial" panose="020B0604020202020204" pitchFamily="34" charset="0"/>
                        <a:sym typeface="Arial"/>
                      </a:rPr>
                      <m:t>𝜏</m:t>
                    </m:r>
                    <m:r>
                      <a:rPr lang="en-US" altLang="zh-CN" sz="2000">
                        <a:latin typeface="Cambria Math" panose="02040503050406030204" pitchFamily="18" charset="0"/>
                        <a:cs typeface="Arial" panose="020B0604020202020204" pitchFamily="34" charset="0"/>
                        <a:sym typeface="Arial"/>
                      </a:rPr>
                      <m:t>={</m:t>
                    </m:r>
                    <m:d>
                      <m:dPr>
                        <m:ctrlPr>
                          <a:rPr lang="en-US" altLang="zh-CN" sz="2000" i="1">
                            <a:latin typeface="Cambria Math" panose="02040503050406030204" pitchFamily="18" charset="0"/>
                            <a:cs typeface="Arial" panose="020B0604020202020204" pitchFamily="34" charset="0"/>
                            <a:sym typeface="Arial"/>
                          </a:rPr>
                        </m:ctrlPr>
                      </m:dPr>
                      <m:e>
                        <m:sSub>
                          <m:sSubPr>
                            <m:ctrlPr>
                              <a:rPr lang="en-US" altLang="zh-CN" sz="2000" i="1">
                                <a:latin typeface="Cambria Math" panose="02040503050406030204" pitchFamily="18" charset="0"/>
                                <a:cs typeface="Arial" panose="020B0604020202020204" pitchFamily="34" charset="0"/>
                                <a:sym typeface="Arial"/>
                              </a:rPr>
                            </m:ctrlPr>
                          </m:sSubPr>
                          <m:e>
                            <m:r>
                              <a:rPr lang="en-US" altLang="zh-CN" sz="2000">
                                <a:latin typeface="Cambria Math" panose="02040503050406030204" pitchFamily="18" charset="0"/>
                                <a:cs typeface="Arial" panose="020B0604020202020204" pitchFamily="34" charset="0"/>
                                <a:sym typeface="Arial"/>
                              </a:rPr>
                              <m:t>𝑠</m:t>
                            </m:r>
                          </m:e>
                          <m:sub>
                            <m:r>
                              <a:rPr lang="en-US" altLang="zh-CN" sz="2000">
                                <a:latin typeface="Cambria Math" panose="02040503050406030204" pitchFamily="18" charset="0"/>
                                <a:cs typeface="Arial" panose="020B0604020202020204" pitchFamily="34" charset="0"/>
                                <a:sym typeface="Arial"/>
                              </a:rPr>
                              <m:t>1</m:t>
                            </m:r>
                          </m:sub>
                        </m:sSub>
                        <m:r>
                          <a:rPr lang="en-US" altLang="zh-CN" sz="2000">
                            <a:latin typeface="Cambria Math" panose="02040503050406030204" pitchFamily="18" charset="0"/>
                            <a:cs typeface="Arial" panose="020B0604020202020204" pitchFamily="34" charset="0"/>
                            <a:sym typeface="Arial"/>
                          </a:rPr>
                          <m:t>,</m:t>
                        </m:r>
                        <m:sSub>
                          <m:sSubPr>
                            <m:ctrlPr>
                              <a:rPr lang="en-US" altLang="zh-CN" sz="2000" i="1">
                                <a:latin typeface="Cambria Math" panose="02040503050406030204" pitchFamily="18" charset="0"/>
                                <a:cs typeface="Arial" panose="020B0604020202020204" pitchFamily="34" charset="0"/>
                                <a:sym typeface="Arial"/>
                              </a:rPr>
                            </m:ctrlPr>
                          </m:sSubPr>
                          <m:e>
                            <m:r>
                              <a:rPr lang="en-US" altLang="zh-CN" sz="2000">
                                <a:latin typeface="Cambria Math" panose="02040503050406030204" pitchFamily="18" charset="0"/>
                                <a:cs typeface="Arial" panose="020B0604020202020204" pitchFamily="34" charset="0"/>
                                <a:sym typeface="Arial"/>
                              </a:rPr>
                              <m:t>𝑎</m:t>
                            </m:r>
                          </m:e>
                          <m:sub>
                            <m:r>
                              <a:rPr lang="en-US" altLang="zh-CN" sz="2000">
                                <a:latin typeface="Cambria Math" panose="02040503050406030204" pitchFamily="18" charset="0"/>
                                <a:cs typeface="Arial" panose="020B0604020202020204" pitchFamily="34" charset="0"/>
                                <a:sym typeface="Arial"/>
                              </a:rPr>
                              <m:t>1</m:t>
                            </m:r>
                          </m:sub>
                        </m:sSub>
                      </m:e>
                    </m:d>
                    <m:r>
                      <a:rPr lang="en-US" altLang="zh-CN" sz="2000">
                        <a:latin typeface="Cambria Math" panose="02040503050406030204" pitchFamily="18" charset="0"/>
                        <a:cs typeface="Arial" panose="020B0604020202020204" pitchFamily="34" charset="0"/>
                        <a:sym typeface="Arial"/>
                      </a:rPr>
                      <m:t>,</m:t>
                    </m:r>
                    <m:d>
                      <m:dPr>
                        <m:ctrlPr>
                          <a:rPr lang="en-US" altLang="zh-CN" sz="2000" i="1">
                            <a:latin typeface="Cambria Math" panose="02040503050406030204" pitchFamily="18" charset="0"/>
                            <a:cs typeface="Arial" panose="020B0604020202020204" pitchFamily="34" charset="0"/>
                            <a:sym typeface="Arial"/>
                          </a:rPr>
                        </m:ctrlPr>
                      </m:dPr>
                      <m:e>
                        <m:sSub>
                          <m:sSubPr>
                            <m:ctrlPr>
                              <a:rPr lang="en-US" altLang="zh-CN" sz="2000" i="1">
                                <a:latin typeface="Cambria Math" panose="02040503050406030204" pitchFamily="18" charset="0"/>
                                <a:cs typeface="Arial" panose="020B0604020202020204" pitchFamily="34" charset="0"/>
                                <a:sym typeface="Arial"/>
                              </a:rPr>
                            </m:ctrlPr>
                          </m:sSubPr>
                          <m:e>
                            <m:r>
                              <a:rPr lang="en-US" altLang="zh-CN" sz="2000">
                                <a:latin typeface="Cambria Math" panose="02040503050406030204" pitchFamily="18" charset="0"/>
                                <a:cs typeface="Arial" panose="020B0604020202020204" pitchFamily="34" charset="0"/>
                                <a:sym typeface="Arial"/>
                              </a:rPr>
                              <m:t>𝑠</m:t>
                            </m:r>
                          </m:e>
                          <m:sub>
                            <m:r>
                              <a:rPr lang="en-US" altLang="zh-CN" sz="2000">
                                <a:latin typeface="Cambria Math" panose="02040503050406030204" pitchFamily="18" charset="0"/>
                                <a:cs typeface="Arial" panose="020B0604020202020204" pitchFamily="34" charset="0"/>
                                <a:sym typeface="Arial"/>
                              </a:rPr>
                              <m:t>2</m:t>
                            </m:r>
                          </m:sub>
                        </m:sSub>
                        <m:r>
                          <a:rPr lang="en-US" altLang="zh-CN" sz="2000">
                            <a:latin typeface="Cambria Math" panose="02040503050406030204" pitchFamily="18" charset="0"/>
                            <a:cs typeface="Arial" panose="020B0604020202020204" pitchFamily="34" charset="0"/>
                            <a:sym typeface="Arial"/>
                          </a:rPr>
                          <m:t>,</m:t>
                        </m:r>
                        <m:sSub>
                          <m:sSubPr>
                            <m:ctrlPr>
                              <a:rPr lang="en-US" altLang="zh-CN" sz="2000" i="1">
                                <a:latin typeface="Cambria Math" panose="02040503050406030204" pitchFamily="18" charset="0"/>
                                <a:cs typeface="Arial" panose="020B0604020202020204" pitchFamily="34" charset="0"/>
                                <a:sym typeface="Arial"/>
                              </a:rPr>
                            </m:ctrlPr>
                          </m:sSubPr>
                          <m:e>
                            <m:r>
                              <a:rPr lang="en-US" altLang="zh-CN" sz="2000">
                                <a:latin typeface="Cambria Math" panose="02040503050406030204" pitchFamily="18" charset="0"/>
                                <a:cs typeface="Arial" panose="020B0604020202020204" pitchFamily="34" charset="0"/>
                                <a:sym typeface="Arial"/>
                              </a:rPr>
                              <m:t>𝑎</m:t>
                            </m:r>
                          </m:e>
                          <m:sub>
                            <m:r>
                              <a:rPr lang="en-US" altLang="zh-CN" sz="2000">
                                <a:latin typeface="Cambria Math" panose="02040503050406030204" pitchFamily="18" charset="0"/>
                                <a:cs typeface="Arial" panose="020B0604020202020204" pitchFamily="34" charset="0"/>
                                <a:sym typeface="Arial"/>
                              </a:rPr>
                              <m:t>2</m:t>
                            </m:r>
                          </m:sub>
                        </m:sSub>
                      </m:e>
                    </m:d>
                    <m:r>
                      <a:rPr lang="en-US" altLang="zh-CN" sz="2000">
                        <a:latin typeface="Cambria Math" panose="02040503050406030204" pitchFamily="18" charset="0"/>
                        <a:cs typeface="Arial" panose="020B0604020202020204" pitchFamily="34" charset="0"/>
                        <a:sym typeface="Arial"/>
                      </a:rPr>
                      <m:t>,…,(</m:t>
                    </m:r>
                    <m:sSub>
                      <m:sSubPr>
                        <m:ctrlPr>
                          <a:rPr lang="en-US" altLang="zh-CN" sz="2000" i="1">
                            <a:latin typeface="Cambria Math" panose="02040503050406030204" pitchFamily="18" charset="0"/>
                            <a:cs typeface="Arial" panose="020B0604020202020204" pitchFamily="34" charset="0"/>
                            <a:sym typeface="Arial"/>
                          </a:rPr>
                        </m:ctrlPr>
                      </m:sSubPr>
                      <m:e>
                        <m:r>
                          <a:rPr lang="en-US" altLang="zh-CN" sz="2000">
                            <a:latin typeface="Cambria Math" panose="02040503050406030204" pitchFamily="18" charset="0"/>
                            <a:cs typeface="Arial" panose="020B0604020202020204" pitchFamily="34" charset="0"/>
                            <a:sym typeface="Arial"/>
                          </a:rPr>
                          <m:t>𝑠</m:t>
                        </m:r>
                      </m:e>
                      <m:sub>
                        <m:r>
                          <a:rPr lang="en-US" altLang="zh-CN" sz="2000">
                            <a:latin typeface="Cambria Math" panose="02040503050406030204" pitchFamily="18" charset="0"/>
                            <a:cs typeface="Arial" panose="020B0604020202020204" pitchFamily="34" charset="0"/>
                            <a:sym typeface="Arial"/>
                          </a:rPr>
                          <m:t>𝑛</m:t>
                        </m:r>
                      </m:sub>
                    </m:sSub>
                    <m:r>
                      <a:rPr lang="en-US" altLang="zh-CN" sz="2000">
                        <a:latin typeface="Cambria Math" panose="02040503050406030204" pitchFamily="18" charset="0"/>
                        <a:cs typeface="Arial" panose="020B0604020202020204" pitchFamily="34" charset="0"/>
                        <a:sym typeface="Arial"/>
                      </a:rPr>
                      <m:t>,</m:t>
                    </m:r>
                    <m:sSub>
                      <m:sSubPr>
                        <m:ctrlPr>
                          <a:rPr lang="en-US" altLang="zh-CN" sz="2000" i="1">
                            <a:latin typeface="Cambria Math" panose="02040503050406030204" pitchFamily="18" charset="0"/>
                            <a:cs typeface="Arial" panose="020B0604020202020204" pitchFamily="34" charset="0"/>
                            <a:sym typeface="Arial"/>
                          </a:rPr>
                        </m:ctrlPr>
                      </m:sSubPr>
                      <m:e>
                        <m:r>
                          <a:rPr lang="en-US" altLang="zh-CN" sz="2000">
                            <a:latin typeface="Cambria Math" panose="02040503050406030204" pitchFamily="18" charset="0"/>
                            <a:cs typeface="Arial" panose="020B0604020202020204" pitchFamily="34" charset="0"/>
                            <a:sym typeface="Arial"/>
                          </a:rPr>
                          <m:t>𝑎</m:t>
                        </m:r>
                      </m:e>
                      <m:sub>
                        <m:r>
                          <a:rPr lang="en-US" altLang="zh-CN" sz="2000">
                            <a:latin typeface="Cambria Math" panose="02040503050406030204" pitchFamily="18" charset="0"/>
                            <a:cs typeface="Arial" panose="020B0604020202020204" pitchFamily="34" charset="0"/>
                            <a:sym typeface="Arial"/>
                          </a:rPr>
                          <m:t>𝑛</m:t>
                        </m:r>
                      </m:sub>
                    </m:sSub>
                    <m:r>
                      <a:rPr lang="en-US" altLang="zh-CN" sz="2000">
                        <a:latin typeface="Cambria Math" panose="02040503050406030204" pitchFamily="18" charset="0"/>
                        <a:cs typeface="Arial" panose="020B0604020202020204" pitchFamily="34" charset="0"/>
                        <a:sym typeface="Arial"/>
                      </a:rPr>
                      <m:t>)}</m:t>
                    </m:r>
                  </m:oMath>
                </a14:m>
                <a:r>
                  <a:rPr lang="en-US" altLang="zh-CN" sz="2000" dirty="0">
                    <a:latin typeface="Arial" panose="020B0604020202020204" pitchFamily="34" charset="0"/>
                    <a:cs typeface="Arial" panose="020B0604020202020204" pitchFamily="34" charset="0"/>
                    <a:sym typeface="Arial"/>
                  </a:rPr>
                  <a:t> or </a:t>
                </a:r>
                <a14:m>
                  <m:oMath xmlns:m="http://schemas.openxmlformats.org/officeDocument/2006/math">
                    <m:r>
                      <a:rPr lang="en-US" altLang="zh-CN" sz="2000">
                        <a:latin typeface="Cambria Math" panose="02040503050406030204" pitchFamily="18" charset="0"/>
                        <a:cs typeface="Arial" panose="020B0604020202020204" pitchFamily="34" charset="0"/>
                        <a:sym typeface="Arial"/>
                      </a:rPr>
                      <m:t>𝜏</m:t>
                    </m:r>
                    <m:r>
                      <a:rPr lang="en-US" altLang="zh-CN" sz="2000">
                        <a:latin typeface="Cambria Math" panose="02040503050406030204" pitchFamily="18" charset="0"/>
                        <a:cs typeface="Arial" panose="020B0604020202020204" pitchFamily="34" charset="0"/>
                        <a:sym typeface="Arial"/>
                      </a:rPr>
                      <m:t>={</m:t>
                    </m:r>
                    <m:sSub>
                      <m:sSubPr>
                        <m:ctrlPr>
                          <a:rPr lang="en-US" altLang="zh-CN" sz="2000" i="1">
                            <a:latin typeface="Cambria Math" panose="02040503050406030204" pitchFamily="18" charset="0"/>
                            <a:cs typeface="Arial" panose="020B0604020202020204" pitchFamily="34" charset="0"/>
                            <a:sym typeface="Arial"/>
                          </a:rPr>
                        </m:ctrlPr>
                      </m:sSubPr>
                      <m:e>
                        <m:r>
                          <a:rPr lang="en-US" altLang="zh-CN" sz="2000">
                            <a:latin typeface="Cambria Math" panose="02040503050406030204" pitchFamily="18" charset="0"/>
                            <a:cs typeface="Arial" panose="020B0604020202020204" pitchFamily="34" charset="0"/>
                            <a:sym typeface="Arial"/>
                          </a:rPr>
                          <m:t>𝑠</m:t>
                        </m:r>
                      </m:e>
                      <m:sub>
                        <m:r>
                          <a:rPr lang="en-US" altLang="zh-CN" sz="2000">
                            <a:latin typeface="Cambria Math" panose="02040503050406030204" pitchFamily="18" charset="0"/>
                            <a:cs typeface="Arial" panose="020B0604020202020204" pitchFamily="34" charset="0"/>
                            <a:sym typeface="Arial"/>
                          </a:rPr>
                          <m:t>1</m:t>
                        </m:r>
                      </m:sub>
                    </m:sSub>
                    <m:r>
                      <a:rPr lang="en-US" altLang="zh-CN" sz="2000">
                        <a:latin typeface="Cambria Math" panose="02040503050406030204" pitchFamily="18" charset="0"/>
                        <a:cs typeface="Arial" panose="020B0604020202020204" pitchFamily="34" charset="0"/>
                        <a:sym typeface="Arial"/>
                      </a:rPr>
                      <m:t>,</m:t>
                    </m:r>
                    <m:sSub>
                      <m:sSubPr>
                        <m:ctrlPr>
                          <a:rPr lang="en-US" altLang="zh-CN" sz="2000" i="1">
                            <a:latin typeface="Cambria Math" panose="02040503050406030204" pitchFamily="18" charset="0"/>
                            <a:cs typeface="Arial" panose="020B0604020202020204" pitchFamily="34" charset="0"/>
                            <a:sym typeface="Arial"/>
                          </a:rPr>
                        </m:ctrlPr>
                      </m:sSubPr>
                      <m:e>
                        <m:r>
                          <a:rPr lang="en-US" altLang="zh-CN" sz="2000">
                            <a:latin typeface="Cambria Math" panose="02040503050406030204" pitchFamily="18" charset="0"/>
                            <a:cs typeface="Arial" panose="020B0604020202020204" pitchFamily="34" charset="0"/>
                            <a:sym typeface="Arial"/>
                          </a:rPr>
                          <m:t>𝑠</m:t>
                        </m:r>
                      </m:e>
                      <m:sub>
                        <m:r>
                          <a:rPr lang="en-US" altLang="zh-CN" sz="2000">
                            <a:latin typeface="Cambria Math" panose="02040503050406030204" pitchFamily="18" charset="0"/>
                            <a:cs typeface="Arial" panose="020B0604020202020204" pitchFamily="34" charset="0"/>
                            <a:sym typeface="Arial"/>
                          </a:rPr>
                          <m:t>2</m:t>
                        </m:r>
                      </m:sub>
                    </m:sSub>
                    <m:r>
                      <a:rPr lang="en-US" altLang="zh-CN" sz="2000">
                        <a:latin typeface="Cambria Math" panose="02040503050406030204" pitchFamily="18" charset="0"/>
                        <a:cs typeface="Arial" panose="020B0604020202020204" pitchFamily="34" charset="0"/>
                        <a:sym typeface="Arial"/>
                      </a:rPr>
                      <m:t>,…,</m:t>
                    </m:r>
                    <m:sSub>
                      <m:sSubPr>
                        <m:ctrlPr>
                          <a:rPr lang="en-US" altLang="zh-CN" sz="2000" i="1">
                            <a:latin typeface="Cambria Math" panose="02040503050406030204" pitchFamily="18" charset="0"/>
                            <a:cs typeface="Arial" panose="020B0604020202020204" pitchFamily="34" charset="0"/>
                            <a:sym typeface="Arial"/>
                          </a:rPr>
                        </m:ctrlPr>
                      </m:sSubPr>
                      <m:e>
                        <m:r>
                          <a:rPr lang="en-US" altLang="zh-CN" sz="2000">
                            <a:latin typeface="Cambria Math" panose="02040503050406030204" pitchFamily="18" charset="0"/>
                            <a:cs typeface="Arial" panose="020B0604020202020204" pitchFamily="34" charset="0"/>
                            <a:sym typeface="Arial"/>
                          </a:rPr>
                          <m:t>𝑠</m:t>
                        </m:r>
                      </m:e>
                      <m:sub>
                        <m:r>
                          <a:rPr lang="en-US" altLang="zh-CN" sz="2000">
                            <a:latin typeface="Cambria Math" panose="02040503050406030204" pitchFamily="18" charset="0"/>
                            <a:cs typeface="Arial" panose="020B0604020202020204" pitchFamily="34" charset="0"/>
                            <a:sym typeface="Arial"/>
                          </a:rPr>
                          <m:t>𝑛</m:t>
                        </m:r>
                      </m:sub>
                    </m:sSub>
                    <m:r>
                      <a:rPr lang="en-US" altLang="zh-CN" sz="2000">
                        <a:latin typeface="Cambria Math" panose="02040503050406030204" pitchFamily="18" charset="0"/>
                        <a:cs typeface="Arial" panose="020B0604020202020204" pitchFamily="34" charset="0"/>
                        <a:sym typeface="Arial"/>
                      </a:rPr>
                      <m:t>}</m:t>
                    </m:r>
                  </m:oMath>
                </a14:m>
                <a:endParaRPr lang="en-US" sz="2000" dirty="0">
                  <a:latin typeface="Arial" panose="020B0604020202020204" pitchFamily="34" charset="0"/>
                  <a:cs typeface="Arial" panose="020B0604020202020204" pitchFamily="34" charset="0"/>
                  <a:sym typeface="Arial"/>
                </a:endParaRPr>
              </a:p>
              <a:p>
                <a:pPr lvl="1"/>
                <a:r>
                  <a:rPr lang="en-US" sz="2000" b="1" dirty="0">
                    <a:latin typeface="Arial" panose="020B0604020202020204" pitchFamily="34" charset="0"/>
                    <a:cs typeface="Arial" panose="020B0604020202020204" pitchFamily="34" charset="0"/>
                    <a:sym typeface="Arial"/>
                  </a:rPr>
                  <a:t>D</a:t>
                </a:r>
                <a:r>
                  <a:rPr lang="en-US" altLang="zh-CN" sz="2000" b="1" dirty="0">
                    <a:latin typeface="Arial" panose="020B0604020202020204" pitchFamily="34" charset="0"/>
                    <a:cs typeface="Arial" panose="020B0604020202020204" pitchFamily="34" charset="0"/>
                    <a:sym typeface="Arial"/>
                  </a:rPr>
                  <a:t>emonstrations </a:t>
                </a:r>
                <a:r>
                  <a:rPr lang="en-US" altLang="zh-CN" sz="2000" dirty="0">
                    <a:latin typeface="Arial" panose="020B0604020202020204" pitchFamily="34" charset="0"/>
                    <a:cs typeface="Arial" panose="020B0604020202020204" pitchFamily="34" charset="0"/>
                    <a:sym typeface="Arial"/>
                  </a:rPr>
                  <a:t>are trajectories conducted by other agents (expert / non-expert)</a:t>
                </a:r>
                <a:endParaRPr lang="en-US" sz="2000" dirty="0">
                  <a:latin typeface="Arial" panose="020B0604020202020204" pitchFamily="34" charset="0"/>
                  <a:cs typeface="Arial" panose="020B0604020202020204" pitchFamily="34" charset="0"/>
                  <a:sym typeface="Arial"/>
                </a:endParaRPr>
              </a:p>
              <a:p>
                <a:r>
                  <a:rPr lang="en-US" sz="2400" dirty="0">
                    <a:latin typeface="Arial" panose="020B0604020202020204" pitchFamily="34" charset="0"/>
                    <a:cs typeface="Arial" panose="020B0604020202020204" pitchFamily="34" charset="0"/>
                    <a:sym typeface="Arial"/>
                  </a:rPr>
                  <a:t>The objective of IL is to learn a good policy </a:t>
                </a:r>
                <a:r>
                  <a:rPr lang="en-US" sz="2400" b="1" dirty="0">
                    <a:latin typeface="Arial" panose="020B0604020202020204" pitchFamily="34" charset="0"/>
                    <a:cs typeface="Arial" panose="020B0604020202020204" pitchFamily="34" charset="0"/>
                    <a:sym typeface="Arial"/>
                  </a:rPr>
                  <a:t>without knowing reward</a:t>
                </a:r>
              </a:p>
              <a:p>
                <a:pPr lvl="1"/>
                <a:r>
                  <a:rPr lang="en-US" sz="2000" dirty="0">
                    <a:latin typeface="Arial" panose="020B0604020202020204" pitchFamily="34" charset="0"/>
                    <a:cs typeface="Arial" panose="020B0604020202020204" pitchFamily="34" charset="0"/>
                    <a:sym typeface="Arial"/>
                  </a:rPr>
                  <a:t>IL is from an expert state-action dataset </a:t>
                </a:r>
                <a14:m>
                  <m:oMath xmlns:m="http://schemas.openxmlformats.org/officeDocument/2006/math">
                    <m:sSub>
                      <m:sSubPr>
                        <m:ctrlPr>
                          <a:rPr lang="en-US" sz="2000" b="0" i="1" dirty="0" smtClean="0">
                            <a:latin typeface="Cambria Math" panose="02040503050406030204" pitchFamily="18" charset="0"/>
                            <a:cs typeface="Arial" panose="020B0604020202020204" pitchFamily="34" charset="0"/>
                            <a:sym typeface="Arial"/>
                          </a:rPr>
                        </m:ctrlPr>
                      </m:sSubPr>
                      <m:e>
                        <m:r>
                          <m:rPr>
                            <m:sty m:val="p"/>
                          </m:rPr>
                          <a:rPr lang="en-US" sz="2000" b="0" i="0" dirty="0" smtClean="0">
                            <a:latin typeface="Cambria Math" panose="02040503050406030204" pitchFamily="18" charset="0"/>
                            <a:cs typeface="Arial" panose="020B0604020202020204" pitchFamily="34" charset="0"/>
                            <a:sym typeface="Arial"/>
                          </a:rPr>
                          <m:t>D</m:t>
                        </m:r>
                      </m:e>
                      <m:sub>
                        <m:r>
                          <m:rPr>
                            <m:sty m:val="p"/>
                          </m:rPr>
                          <a:rPr lang="en-US" sz="2000" b="0" i="0" dirty="0" smtClean="0">
                            <a:latin typeface="Cambria Math" panose="02040503050406030204" pitchFamily="18" charset="0"/>
                            <a:cs typeface="Arial" panose="020B0604020202020204" pitchFamily="34" charset="0"/>
                            <a:sym typeface="Arial"/>
                          </a:rPr>
                          <m:t>E</m:t>
                        </m:r>
                      </m:sub>
                    </m:sSub>
                    <m:r>
                      <a:rPr lang="en-US" sz="2000" b="0" i="0" dirty="0" smtClean="0">
                        <a:latin typeface="Cambria Math" panose="02040503050406030204" pitchFamily="18" charset="0"/>
                        <a:cs typeface="Arial" panose="020B0604020202020204" pitchFamily="34" charset="0"/>
                        <a:sym typeface="Arial"/>
                      </a:rPr>
                      <m:t>=</m:t>
                    </m:r>
                    <m:r>
                      <a:rPr lang="en-US" sz="2000" i="1" dirty="0" smtClean="0">
                        <a:latin typeface="Cambria Math" panose="02040503050406030204" pitchFamily="18" charset="0"/>
                        <a:cs typeface="Arial" panose="020B0604020202020204" pitchFamily="34" charset="0"/>
                        <a:sym typeface="Arial"/>
                      </a:rPr>
                      <m:t>{</m:t>
                    </m:r>
                    <m:d>
                      <m:dPr>
                        <m:ctrlPr>
                          <a:rPr lang="en-US" sz="2000" b="0" i="1" dirty="0" smtClean="0">
                            <a:latin typeface="Cambria Math" panose="02040503050406030204" pitchFamily="18" charset="0"/>
                            <a:cs typeface="Arial" panose="020B0604020202020204" pitchFamily="34" charset="0"/>
                            <a:sym typeface="Arial"/>
                          </a:rPr>
                        </m:ctrlPr>
                      </m:dPr>
                      <m:e>
                        <m:sSub>
                          <m:sSubPr>
                            <m:ctrlPr>
                              <a:rPr lang="en-US" sz="2000" b="0" i="1" dirty="0" smtClean="0">
                                <a:latin typeface="Cambria Math" panose="02040503050406030204" pitchFamily="18" charset="0"/>
                                <a:cs typeface="Arial" panose="020B0604020202020204" pitchFamily="34" charset="0"/>
                                <a:sym typeface="Arial"/>
                              </a:rPr>
                            </m:ctrlPr>
                          </m:sSubPr>
                          <m:e>
                            <m:r>
                              <a:rPr lang="en-US" sz="2000" b="0" i="1" dirty="0" smtClean="0">
                                <a:latin typeface="Cambria Math" panose="02040503050406030204" pitchFamily="18" charset="0"/>
                                <a:cs typeface="Arial" panose="020B0604020202020204" pitchFamily="34" charset="0"/>
                                <a:sym typeface="Arial"/>
                              </a:rPr>
                              <m:t>𝑠</m:t>
                            </m:r>
                          </m:e>
                          <m:sub>
                            <m:r>
                              <a:rPr lang="en-US" sz="2000" b="0" i="1" dirty="0" smtClean="0">
                                <a:latin typeface="Cambria Math" panose="02040503050406030204" pitchFamily="18" charset="0"/>
                                <a:cs typeface="Arial" panose="020B0604020202020204" pitchFamily="34" charset="0"/>
                                <a:sym typeface="Arial"/>
                              </a:rPr>
                              <m:t>1</m:t>
                            </m:r>
                          </m:sub>
                        </m:sSub>
                        <m:r>
                          <a:rPr lang="en-US" sz="2000" b="0" i="1" dirty="0" smtClean="0">
                            <a:latin typeface="Cambria Math" panose="02040503050406030204" pitchFamily="18" charset="0"/>
                            <a:cs typeface="Arial" panose="020B0604020202020204" pitchFamily="34" charset="0"/>
                            <a:sym typeface="Arial"/>
                          </a:rPr>
                          <m:t>,</m:t>
                        </m:r>
                        <m:sSub>
                          <m:sSubPr>
                            <m:ctrlPr>
                              <a:rPr lang="en-US" sz="2000" b="0" i="1" dirty="0" smtClean="0">
                                <a:latin typeface="Cambria Math" panose="02040503050406030204" pitchFamily="18" charset="0"/>
                                <a:cs typeface="Arial" panose="020B0604020202020204" pitchFamily="34" charset="0"/>
                                <a:sym typeface="Arial"/>
                              </a:rPr>
                            </m:ctrlPr>
                          </m:sSubPr>
                          <m:e>
                            <m:r>
                              <a:rPr lang="en-US" sz="2000" b="0" i="1" dirty="0" smtClean="0">
                                <a:latin typeface="Cambria Math" panose="02040503050406030204" pitchFamily="18" charset="0"/>
                                <a:cs typeface="Arial" panose="020B0604020202020204" pitchFamily="34" charset="0"/>
                                <a:sym typeface="Arial"/>
                              </a:rPr>
                              <m:t>𝑎</m:t>
                            </m:r>
                          </m:e>
                          <m:sub>
                            <m:r>
                              <a:rPr lang="en-US" sz="2000" b="0" i="1" dirty="0" smtClean="0">
                                <a:latin typeface="Cambria Math" panose="02040503050406030204" pitchFamily="18" charset="0"/>
                                <a:cs typeface="Arial" panose="020B0604020202020204" pitchFamily="34" charset="0"/>
                                <a:sym typeface="Arial"/>
                              </a:rPr>
                              <m:t>1</m:t>
                            </m:r>
                          </m:sub>
                        </m:sSub>
                      </m:e>
                    </m:d>
                    <m:r>
                      <a:rPr lang="en-US" sz="2000" b="0" i="1" dirty="0" smtClean="0">
                        <a:latin typeface="Cambria Math" panose="02040503050406030204" pitchFamily="18" charset="0"/>
                        <a:cs typeface="Arial" panose="020B0604020202020204" pitchFamily="34" charset="0"/>
                        <a:sym typeface="Arial"/>
                      </a:rPr>
                      <m:t>,…,(</m:t>
                    </m:r>
                    <m:sSub>
                      <m:sSubPr>
                        <m:ctrlPr>
                          <a:rPr lang="en-US" sz="2000" b="0" i="1" dirty="0" smtClean="0">
                            <a:latin typeface="Cambria Math" panose="02040503050406030204" pitchFamily="18" charset="0"/>
                            <a:cs typeface="Arial" panose="020B0604020202020204" pitchFamily="34" charset="0"/>
                            <a:sym typeface="Arial"/>
                          </a:rPr>
                        </m:ctrlPr>
                      </m:sSubPr>
                      <m:e>
                        <m:r>
                          <a:rPr lang="en-US" sz="2000" b="0" i="1" dirty="0" smtClean="0">
                            <a:latin typeface="Cambria Math" panose="02040503050406030204" pitchFamily="18" charset="0"/>
                            <a:cs typeface="Arial" panose="020B0604020202020204" pitchFamily="34" charset="0"/>
                            <a:sym typeface="Arial"/>
                          </a:rPr>
                          <m:t>𝑠</m:t>
                        </m:r>
                      </m:e>
                      <m:sub>
                        <m:sSub>
                          <m:sSubPr>
                            <m:ctrlPr>
                              <a:rPr lang="en-US" sz="2000" b="0" i="1" dirty="0" smtClean="0">
                                <a:latin typeface="Cambria Math" panose="02040503050406030204" pitchFamily="18" charset="0"/>
                                <a:cs typeface="Arial" panose="020B0604020202020204" pitchFamily="34" charset="0"/>
                                <a:sym typeface="Arial"/>
                              </a:rPr>
                            </m:ctrlPr>
                          </m:sSubPr>
                          <m:e>
                            <m:r>
                              <a:rPr lang="en-US" sz="2000" b="0" i="1" dirty="0" smtClean="0">
                                <a:latin typeface="Cambria Math" panose="02040503050406030204" pitchFamily="18" charset="0"/>
                                <a:cs typeface="Arial" panose="020B0604020202020204" pitchFamily="34" charset="0"/>
                                <a:sym typeface="Arial"/>
                              </a:rPr>
                              <m:t>𝑛</m:t>
                            </m:r>
                          </m:e>
                          <m:sub>
                            <m:r>
                              <a:rPr lang="en-US" sz="2000" b="0" i="1" dirty="0" smtClean="0">
                                <a:latin typeface="Cambria Math" panose="02040503050406030204" pitchFamily="18" charset="0"/>
                                <a:cs typeface="Arial" panose="020B0604020202020204" pitchFamily="34" charset="0"/>
                                <a:sym typeface="Arial"/>
                              </a:rPr>
                              <m:t>1</m:t>
                            </m:r>
                          </m:sub>
                        </m:sSub>
                      </m:sub>
                    </m:sSub>
                    <m:r>
                      <a:rPr lang="en-US" sz="2000" b="0" i="1" dirty="0" smtClean="0">
                        <a:latin typeface="Cambria Math" panose="02040503050406030204" pitchFamily="18" charset="0"/>
                        <a:cs typeface="Arial" panose="020B0604020202020204" pitchFamily="34" charset="0"/>
                        <a:sym typeface="Arial"/>
                      </a:rPr>
                      <m:t>,</m:t>
                    </m:r>
                    <m:sSub>
                      <m:sSubPr>
                        <m:ctrlPr>
                          <a:rPr lang="en-US" sz="2000" b="0" i="1" dirty="0" smtClean="0">
                            <a:latin typeface="Cambria Math" panose="02040503050406030204" pitchFamily="18" charset="0"/>
                            <a:cs typeface="Arial" panose="020B0604020202020204" pitchFamily="34" charset="0"/>
                            <a:sym typeface="Arial"/>
                          </a:rPr>
                        </m:ctrlPr>
                      </m:sSubPr>
                      <m:e>
                        <m:r>
                          <a:rPr lang="en-US" sz="2000" b="0" i="1" dirty="0" smtClean="0">
                            <a:latin typeface="Cambria Math" panose="02040503050406030204" pitchFamily="18" charset="0"/>
                            <a:cs typeface="Arial" panose="020B0604020202020204" pitchFamily="34" charset="0"/>
                            <a:sym typeface="Arial"/>
                          </a:rPr>
                          <m:t>𝑎</m:t>
                        </m:r>
                      </m:e>
                      <m:sub>
                        <m:sSub>
                          <m:sSubPr>
                            <m:ctrlPr>
                              <a:rPr lang="en-US" sz="2000" b="0" i="1" dirty="0" smtClean="0">
                                <a:latin typeface="Cambria Math" panose="02040503050406030204" pitchFamily="18" charset="0"/>
                                <a:cs typeface="Arial" panose="020B0604020202020204" pitchFamily="34" charset="0"/>
                                <a:sym typeface="Arial"/>
                              </a:rPr>
                            </m:ctrlPr>
                          </m:sSubPr>
                          <m:e>
                            <m:r>
                              <a:rPr lang="en-US" sz="2000" b="0" i="1" dirty="0" smtClean="0">
                                <a:latin typeface="Cambria Math" panose="02040503050406030204" pitchFamily="18" charset="0"/>
                                <a:cs typeface="Arial" panose="020B0604020202020204" pitchFamily="34" charset="0"/>
                                <a:sym typeface="Arial"/>
                              </a:rPr>
                              <m:t>𝑛</m:t>
                            </m:r>
                          </m:e>
                          <m:sub>
                            <m:r>
                              <a:rPr lang="en-US" sz="2000" b="0" i="1" dirty="0" smtClean="0">
                                <a:latin typeface="Cambria Math" panose="02040503050406030204" pitchFamily="18" charset="0"/>
                                <a:cs typeface="Arial" panose="020B0604020202020204" pitchFamily="34" charset="0"/>
                                <a:sym typeface="Arial"/>
                              </a:rPr>
                              <m:t>1</m:t>
                            </m:r>
                          </m:sub>
                        </m:sSub>
                      </m:sub>
                    </m:sSub>
                    <m:r>
                      <a:rPr lang="en-US" sz="2000" b="0" i="1" dirty="0" smtClean="0">
                        <a:latin typeface="Cambria Math" panose="02040503050406030204" pitchFamily="18" charset="0"/>
                        <a:cs typeface="Arial" panose="020B0604020202020204" pitchFamily="34" charset="0"/>
                        <a:sym typeface="Arial"/>
                      </a:rPr>
                      <m:t>)</m:t>
                    </m:r>
                    <m:r>
                      <a:rPr lang="en-US" sz="2000" i="1" dirty="0" smtClean="0">
                        <a:latin typeface="Cambria Math" panose="02040503050406030204" pitchFamily="18" charset="0"/>
                        <a:cs typeface="Arial" panose="020B0604020202020204" pitchFamily="34" charset="0"/>
                        <a:sym typeface="Arial"/>
                      </a:rPr>
                      <m:t>}</m:t>
                    </m:r>
                  </m:oMath>
                </a14:m>
                <a:r>
                  <a:rPr lang="en-US" sz="2000" dirty="0">
                    <a:latin typeface="Arial" panose="020B0604020202020204" pitchFamily="34" charset="0"/>
                    <a:cs typeface="Arial" panose="020B0604020202020204" pitchFamily="34" charset="0"/>
                    <a:sym typeface="Arial"/>
                  </a:rPr>
                  <a:t> by policy </a:t>
                </a:r>
                <a14:m>
                  <m:oMath xmlns:m="http://schemas.openxmlformats.org/officeDocument/2006/math">
                    <m:sSup>
                      <m:sSupPr>
                        <m:ctrlPr>
                          <a:rPr lang="en-US" sz="2000" b="0" i="1" smtClean="0">
                            <a:latin typeface="Cambria Math" panose="02040503050406030204" pitchFamily="18" charset="0"/>
                            <a:cs typeface="Arial" panose="020B0604020202020204" pitchFamily="34" charset="0"/>
                            <a:sym typeface="Arial"/>
                          </a:rPr>
                        </m:ctrlPr>
                      </m:sSupPr>
                      <m:e>
                        <m:r>
                          <a:rPr lang="en-US" sz="2000" b="0" i="1" smtClean="0">
                            <a:latin typeface="Cambria Math" panose="02040503050406030204" pitchFamily="18" charset="0"/>
                            <a:cs typeface="Arial" panose="020B0604020202020204" pitchFamily="34" charset="0"/>
                            <a:sym typeface="Arial"/>
                          </a:rPr>
                          <m:t>𝜋</m:t>
                        </m:r>
                      </m:e>
                      <m:sup>
                        <m:r>
                          <a:rPr lang="en-US" sz="2000" b="0" i="1" smtClean="0">
                            <a:latin typeface="Cambria Math" panose="02040503050406030204" pitchFamily="18" charset="0"/>
                            <a:cs typeface="Arial" panose="020B0604020202020204" pitchFamily="34" charset="0"/>
                            <a:sym typeface="Arial"/>
                          </a:rPr>
                          <m:t>𝐸</m:t>
                        </m:r>
                      </m:sup>
                    </m:sSup>
                  </m:oMath>
                </a14:m>
                <a:r>
                  <a:rPr lang="en-US" sz="2000" dirty="0">
                    <a:latin typeface="Arial" panose="020B0604020202020204" pitchFamily="34" charset="0"/>
                    <a:cs typeface="Arial" panose="020B0604020202020204" pitchFamily="34" charset="0"/>
                    <a:sym typeface="Arial"/>
                  </a:rPr>
                  <a:t> </a:t>
                </a:r>
              </a:p>
              <a:p>
                <a:pPr lvl="1"/>
                <a:r>
                  <a:rPr lang="en-US" sz="2000" b="1" dirty="0">
                    <a:latin typeface="Arial" panose="020B0604020202020204" pitchFamily="34" charset="0"/>
                    <a:cs typeface="Arial" panose="020B0604020202020204" pitchFamily="34" charset="0"/>
                    <a:sym typeface="Arial"/>
                  </a:rPr>
                  <a:t>Online</a:t>
                </a:r>
                <a:r>
                  <a:rPr lang="en-US" sz="2000" dirty="0">
                    <a:latin typeface="Arial" panose="020B0604020202020204" pitchFamily="34" charset="0"/>
                    <a:cs typeface="Arial" panose="020B0604020202020204" pitchFamily="34" charset="0"/>
                    <a:sym typeface="Arial"/>
                  </a:rPr>
                  <a:t> IL has access to the environment without reward</a:t>
                </a:r>
              </a:p>
              <a:p>
                <a:pPr lvl="1"/>
                <a:r>
                  <a:rPr lang="en-US" sz="2000" b="1" dirty="0">
                    <a:latin typeface="Arial" panose="020B0604020202020204" pitchFamily="34" charset="0"/>
                    <a:cs typeface="Arial" panose="020B0604020202020204" pitchFamily="34" charset="0"/>
                    <a:sym typeface="Arial"/>
                  </a:rPr>
                  <a:t>Offline</a:t>
                </a:r>
                <a:r>
                  <a:rPr lang="en-US" sz="2000" dirty="0">
                    <a:latin typeface="Arial" panose="020B0604020202020204" pitchFamily="34" charset="0"/>
                    <a:cs typeface="Arial" panose="020B0604020202020204" pitchFamily="34" charset="0"/>
                    <a:sym typeface="Arial"/>
                  </a:rPr>
                  <a:t> IL has to also learn from offline data </a:t>
                </a:r>
                <a14:m>
                  <m:oMath xmlns:m="http://schemas.openxmlformats.org/officeDocument/2006/math">
                    <m:sSub>
                      <m:sSubPr>
                        <m:ctrlPr>
                          <a:rPr lang="en-US" sz="2000" b="0" i="1" smtClean="0">
                            <a:latin typeface="Cambria Math" panose="02040503050406030204" pitchFamily="18" charset="0"/>
                            <a:cs typeface="Arial" panose="020B0604020202020204" pitchFamily="34" charset="0"/>
                            <a:sym typeface="Arial"/>
                          </a:rPr>
                        </m:ctrlPr>
                      </m:sSubPr>
                      <m:e>
                        <m:r>
                          <a:rPr lang="en-US" sz="2000" b="0" i="1" smtClean="0">
                            <a:latin typeface="Cambria Math" panose="02040503050406030204" pitchFamily="18" charset="0"/>
                            <a:cs typeface="Arial" panose="020B0604020202020204" pitchFamily="34" charset="0"/>
                            <a:sym typeface="Arial"/>
                          </a:rPr>
                          <m:t>𝐷</m:t>
                        </m:r>
                      </m:e>
                      <m:sub>
                        <m:r>
                          <a:rPr lang="en-US" sz="2000" b="0" i="1" smtClean="0">
                            <a:latin typeface="Cambria Math" panose="02040503050406030204" pitchFamily="18" charset="0"/>
                            <a:cs typeface="Arial" panose="020B0604020202020204" pitchFamily="34" charset="0"/>
                            <a:sym typeface="Arial"/>
                          </a:rPr>
                          <m:t>𝐼</m:t>
                        </m:r>
                      </m:sub>
                    </m:sSub>
                    <m:r>
                      <a:rPr lang="en-US" sz="2000" b="0" i="1" smtClean="0">
                        <a:latin typeface="Cambria Math" panose="02040503050406030204" pitchFamily="18" charset="0"/>
                        <a:cs typeface="Arial" panose="020B0604020202020204" pitchFamily="34" charset="0"/>
                        <a:sym typeface="Arial"/>
                      </a:rPr>
                      <m:t>={</m:t>
                    </m:r>
                    <m:d>
                      <m:dPr>
                        <m:ctrlPr>
                          <a:rPr lang="en-US" sz="2000" b="0" i="1" smtClean="0">
                            <a:latin typeface="Cambria Math" panose="02040503050406030204" pitchFamily="18" charset="0"/>
                            <a:cs typeface="Arial" panose="020B0604020202020204" pitchFamily="34" charset="0"/>
                            <a:sym typeface="Arial"/>
                          </a:rPr>
                        </m:ctrlPr>
                      </m:dPr>
                      <m:e>
                        <m:sSub>
                          <m:sSubPr>
                            <m:ctrlPr>
                              <a:rPr lang="en-US" sz="2000" b="0" i="1" smtClean="0">
                                <a:latin typeface="Cambria Math" panose="02040503050406030204" pitchFamily="18" charset="0"/>
                                <a:cs typeface="Arial" panose="020B0604020202020204" pitchFamily="34" charset="0"/>
                                <a:sym typeface="Arial"/>
                              </a:rPr>
                            </m:ctrlPr>
                          </m:sSubPr>
                          <m:e>
                            <m:r>
                              <a:rPr lang="en-US" sz="2000" b="0" i="1" smtClean="0">
                                <a:latin typeface="Cambria Math" panose="02040503050406030204" pitchFamily="18" charset="0"/>
                                <a:cs typeface="Arial" panose="020B0604020202020204" pitchFamily="34" charset="0"/>
                                <a:sym typeface="Arial"/>
                              </a:rPr>
                              <m:t>𝑠</m:t>
                            </m:r>
                          </m:e>
                          <m:sub>
                            <m:r>
                              <a:rPr lang="en-US" sz="2000" b="0" i="1" smtClean="0">
                                <a:latin typeface="Cambria Math" panose="02040503050406030204" pitchFamily="18" charset="0"/>
                                <a:cs typeface="Arial" panose="020B0604020202020204" pitchFamily="34" charset="0"/>
                                <a:sym typeface="Arial"/>
                              </a:rPr>
                              <m:t>1</m:t>
                            </m:r>
                          </m:sub>
                        </m:sSub>
                        <m:r>
                          <a:rPr lang="en-US" sz="2000" b="0" i="1" smtClean="0">
                            <a:latin typeface="Cambria Math" panose="02040503050406030204" pitchFamily="18" charset="0"/>
                            <a:cs typeface="Arial" panose="020B0604020202020204" pitchFamily="34" charset="0"/>
                            <a:sym typeface="Arial"/>
                          </a:rPr>
                          <m:t>,</m:t>
                        </m:r>
                        <m:sSub>
                          <m:sSubPr>
                            <m:ctrlPr>
                              <a:rPr lang="en-US" sz="2000" b="0" i="1" smtClean="0">
                                <a:latin typeface="Cambria Math" panose="02040503050406030204" pitchFamily="18" charset="0"/>
                                <a:cs typeface="Arial" panose="020B0604020202020204" pitchFamily="34" charset="0"/>
                                <a:sym typeface="Arial"/>
                              </a:rPr>
                            </m:ctrlPr>
                          </m:sSubPr>
                          <m:e>
                            <m:r>
                              <a:rPr lang="en-US" sz="2000" b="0" i="1" smtClean="0">
                                <a:latin typeface="Cambria Math" panose="02040503050406030204" pitchFamily="18" charset="0"/>
                                <a:cs typeface="Arial" panose="020B0604020202020204" pitchFamily="34" charset="0"/>
                                <a:sym typeface="Arial"/>
                              </a:rPr>
                              <m:t>𝑎</m:t>
                            </m:r>
                          </m:e>
                          <m:sub>
                            <m:r>
                              <a:rPr lang="en-US" sz="2000" b="0" i="1" smtClean="0">
                                <a:latin typeface="Cambria Math" panose="02040503050406030204" pitchFamily="18" charset="0"/>
                                <a:cs typeface="Arial" panose="020B0604020202020204" pitchFamily="34" charset="0"/>
                                <a:sym typeface="Arial"/>
                              </a:rPr>
                              <m:t>1</m:t>
                            </m:r>
                          </m:sub>
                        </m:sSub>
                      </m:e>
                    </m:d>
                    <m:r>
                      <a:rPr lang="en-US" sz="2000" b="0" i="1" smtClean="0">
                        <a:latin typeface="Cambria Math" panose="02040503050406030204" pitchFamily="18" charset="0"/>
                        <a:cs typeface="Arial" panose="020B0604020202020204" pitchFamily="34" charset="0"/>
                        <a:sym typeface="Arial"/>
                      </a:rPr>
                      <m:t>,…,(</m:t>
                    </m:r>
                    <m:sSub>
                      <m:sSubPr>
                        <m:ctrlPr>
                          <a:rPr lang="en-US" sz="2000" b="0" i="1" smtClean="0">
                            <a:latin typeface="Cambria Math" panose="02040503050406030204" pitchFamily="18" charset="0"/>
                            <a:cs typeface="Arial" panose="020B0604020202020204" pitchFamily="34" charset="0"/>
                            <a:sym typeface="Arial"/>
                          </a:rPr>
                        </m:ctrlPr>
                      </m:sSubPr>
                      <m:e>
                        <m:r>
                          <a:rPr lang="en-US" sz="2000" b="0" i="1" smtClean="0">
                            <a:latin typeface="Cambria Math" panose="02040503050406030204" pitchFamily="18" charset="0"/>
                            <a:cs typeface="Arial" panose="020B0604020202020204" pitchFamily="34" charset="0"/>
                            <a:sym typeface="Arial"/>
                          </a:rPr>
                          <m:t>𝑠</m:t>
                        </m:r>
                      </m:e>
                      <m:sub>
                        <m:sSub>
                          <m:sSubPr>
                            <m:ctrlPr>
                              <a:rPr lang="en-US" sz="2000" b="0" i="1" smtClean="0">
                                <a:latin typeface="Cambria Math" panose="02040503050406030204" pitchFamily="18" charset="0"/>
                                <a:cs typeface="Arial" panose="020B0604020202020204" pitchFamily="34" charset="0"/>
                                <a:sym typeface="Arial"/>
                              </a:rPr>
                            </m:ctrlPr>
                          </m:sSubPr>
                          <m:e>
                            <m:r>
                              <a:rPr lang="en-US" sz="2000" b="0" i="1" smtClean="0">
                                <a:latin typeface="Cambria Math" panose="02040503050406030204" pitchFamily="18" charset="0"/>
                                <a:cs typeface="Arial" panose="020B0604020202020204" pitchFamily="34" charset="0"/>
                                <a:sym typeface="Arial"/>
                              </a:rPr>
                              <m:t>𝑛</m:t>
                            </m:r>
                          </m:e>
                          <m:sub>
                            <m:r>
                              <a:rPr lang="en-US" sz="2000" b="0" i="1" smtClean="0">
                                <a:latin typeface="Cambria Math" panose="02040503050406030204" pitchFamily="18" charset="0"/>
                                <a:cs typeface="Arial" panose="020B0604020202020204" pitchFamily="34" charset="0"/>
                                <a:sym typeface="Arial"/>
                              </a:rPr>
                              <m:t>2</m:t>
                            </m:r>
                          </m:sub>
                        </m:sSub>
                      </m:sub>
                    </m:sSub>
                    <m:r>
                      <a:rPr lang="en-US" sz="2000" b="0" i="1" smtClean="0">
                        <a:latin typeface="Cambria Math" panose="02040503050406030204" pitchFamily="18" charset="0"/>
                        <a:cs typeface="Arial" panose="020B0604020202020204" pitchFamily="34" charset="0"/>
                        <a:sym typeface="Arial"/>
                      </a:rPr>
                      <m:t>,</m:t>
                    </m:r>
                    <m:sSub>
                      <m:sSubPr>
                        <m:ctrlPr>
                          <a:rPr lang="en-US" sz="2000" b="0" i="1" smtClean="0">
                            <a:latin typeface="Cambria Math" panose="02040503050406030204" pitchFamily="18" charset="0"/>
                            <a:cs typeface="Arial" panose="020B0604020202020204" pitchFamily="34" charset="0"/>
                            <a:sym typeface="Arial"/>
                          </a:rPr>
                        </m:ctrlPr>
                      </m:sSubPr>
                      <m:e>
                        <m:r>
                          <a:rPr lang="en-US" sz="2000" b="0" i="1" smtClean="0">
                            <a:latin typeface="Cambria Math" panose="02040503050406030204" pitchFamily="18" charset="0"/>
                            <a:cs typeface="Arial" panose="020B0604020202020204" pitchFamily="34" charset="0"/>
                            <a:sym typeface="Arial"/>
                          </a:rPr>
                          <m:t>𝑎</m:t>
                        </m:r>
                      </m:e>
                      <m:sub>
                        <m:sSub>
                          <m:sSubPr>
                            <m:ctrlPr>
                              <a:rPr lang="en-US" sz="2000" b="0" i="1" smtClean="0">
                                <a:latin typeface="Cambria Math" panose="02040503050406030204" pitchFamily="18" charset="0"/>
                                <a:cs typeface="Arial" panose="020B0604020202020204" pitchFamily="34" charset="0"/>
                                <a:sym typeface="Arial"/>
                              </a:rPr>
                            </m:ctrlPr>
                          </m:sSubPr>
                          <m:e>
                            <m:r>
                              <a:rPr lang="en-US" sz="2000" b="0" i="1" smtClean="0">
                                <a:latin typeface="Cambria Math" panose="02040503050406030204" pitchFamily="18" charset="0"/>
                                <a:cs typeface="Arial" panose="020B0604020202020204" pitchFamily="34" charset="0"/>
                                <a:sym typeface="Arial"/>
                              </a:rPr>
                              <m:t>𝑛</m:t>
                            </m:r>
                          </m:e>
                          <m:sub>
                            <m:r>
                              <a:rPr lang="en-US" sz="2000" b="0" i="1" smtClean="0">
                                <a:latin typeface="Cambria Math" panose="02040503050406030204" pitchFamily="18" charset="0"/>
                                <a:cs typeface="Arial" panose="020B0604020202020204" pitchFamily="34" charset="0"/>
                                <a:sym typeface="Arial"/>
                              </a:rPr>
                              <m:t>2</m:t>
                            </m:r>
                          </m:sub>
                        </m:sSub>
                      </m:sub>
                    </m:sSub>
                    <m:r>
                      <a:rPr lang="en-US" sz="2000" b="0" i="1" smtClean="0">
                        <a:latin typeface="Cambria Math" panose="02040503050406030204" pitchFamily="18" charset="0"/>
                        <a:cs typeface="Arial" panose="020B0604020202020204" pitchFamily="34" charset="0"/>
                        <a:sym typeface="Arial"/>
                      </a:rPr>
                      <m:t>)}</m:t>
                    </m:r>
                  </m:oMath>
                </a14:m>
                <a:r>
                  <a:rPr lang="en-US" sz="2000" dirty="0">
                    <a:latin typeface="Arial" panose="020B0604020202020204" pitchFamily="34" charset="0"/>
                    <a:cs typeface="Arial" panose="020B0604020202020204" pitchFamily="34" charset="0"/>
                    <a:sym typeface="Arial"/>
                  </a:rPr>
                  <a:t> with no optimality guarantee and generated by policy </a:t>
                </a:r>
                <a14:m>
                  <m:oMath xmlns:m="http://schemas.openxmlformats.org/officeDocument/2006/math">
                    <m:sSup>
                      <m:sSupPr>
                        <m:ctrlPr>
                          <a:rPr lang="en-US" sz="2000" b="0" i="1" smtClean="0">
                            <a:latin typeface="Cambria Math" panose="02040503050406030204" pitchFamily="18" charset="0"/>
                            <a:cs typeface="Arial" panose="020B0604020202020204" pitchFamily="34" charset="0"/>
                            <a:sym typeface="Arial"/>
                          </a:rPr>
                        </m:ctrlPr>
                      </m:sSupPr>
                      <m:e>
                        <m:r>
                          <a:rPr lang="en-US" sz="2000" b="0" i="1" smtClean="0">
                            <a:latin typeface="Cambria Math" panose="02040503050406030204" pitchFamily="18" charset="0"/>
                            <a:cs typeface="Arial" panose="020B0604020202020204" pitchFamily="34" charset="0"/>
                            <a:sym typeface="Arial"/>
                          </a:rPr>
                          <m:t>𝑑</m:t>
                        </m:r>
                      </m:e>
                      <m:sup>
                        <m:r>
                          <a:rPr lang="en-US" sz="2000" b="0" i="1" smtClean="0">
                            <a:latin typeface="Cambria Math" panose="02040503050406030204" pitchFamily="18" charset="0"/>
                            <a:cs typeface="Arial" panose="020B0604020202020204" pitchFamily="34" charset="0"/>
                            <a:sym typeface="Arial"/>
                          </a:rPr>
                          <m:t>𝐼</m:t>
                        </m:r>
                      </m:sup>
                    </m:sSup>
                  </m:oMath>
                </a14:m>
                <a:endParaRPr lang="en-US" sz="2000" dirty="0">
                  <a:latin typeface="Arial" panose="020B0604020202020204" pitchFamily="34" charset="0"/>
                  <a:cs typeface="Arial" panose="020B0604020202020204" pitchFamily="34" charset="0"/>
                  <a:sym typeface="Arial"/>
                </a:endParaRPr>
              </a:p>
              <a:p>
                <a:endParaRPr lang="en-US" sz="2400" b="1" dirty="0">
                  <a:solidFill>
                    <a:srgbClr val="E84B36"/>
                  </a:solidFill>
                  <a:latin typeface="Arial" panose="020B0604020202020204" pitchFamily="34" charset="0"/>
                  <a:ea typeface="Arial"/>
                  <a:cs typeface="Arial" panose="020B0604020202020204" pitchFamily="34" charset="0"/>
                  <a:sym typeface="Arial"/>
                </a:endParaRPr>
              </a:p>
              <a:p>
                <a:endParaRPr lang="en-US" sz="2400" b="1" dirty="0">
                  <a:solidFill>
                    <a:srgbClr val="E84B36"/>
                  </a:solidFill>
                  <a:latin typeface="Arial" panose="020B0604020202020204" pitchFamily="34" charset="0"/>
                  <a:ea typeface="Arial"/>
                  <a:cs typeface="Arial" panose="020B0604020202020204" pitchFamily="34" charset="0"/>
                  <a:sym typeface="Arial"/>
                </a:endParaRPr>
              </a:p>
              <a:p>
                <a:endParaRPr lang="en-US" sz="2400" b="1" dirty="0">
                  <a:solidFill>
                    <a:srgbClr val="E84B36"/>
                  </a:solidFill>
                  <a:latin typeface="Arial" panose="020B0604020202020204" pitchFamily="34" charset="0"/>
                  <a:ea typeface="Arial"/>
                  <a:cs typeface="Arial" panose="020B0604020202020204" pitchFamily="34" charset="0"/>
                  <a:sym typeface="Arial"/>
                </a:endParaRPr>
              </a:p>
              <a:p>
                <a:endParaRPr lang="en-US" sz="2400" b="1" dirty="0">
                  <a:solidFill>
                    <a:srgbClr val="E84B36"/>
                  </a:solidFill>
                  <a:latin typeface="Arial" panose="020B0604020202020204" pitchFamily="34" charset="0"/>
                  <a:ea typeface="Arial"/>
                  <a:cs typeface="Arial" panose="020B0604020202020204" pitchFamily="34" charset="0"/>
                  <a:sym typeface="Arial"/>
                </a:endParaRPr>
              </a:p>
              <a:p>
                <a:endParaRPr lang="en-US" sz="2400" b="1" dirty="0">
                  <a:solidFill>
                    <a:srgbClr val="E84B36"/>
                  </a:solidFill>
                  <a:latin typeface="Arial" panose="020B0604020202020204" pitchFamily="34" charset="0"/>
                  <a:ea typeface="Arial"/>
                  <a:cs typeface="Arial" panose="020B0604020202020204" pitchFamily="34" charset="0"/>
                  <a:sym typeface="Arial"/>
                </a:endParaRPr>
              </a:p>
              <a:p>
                <a:pPr marL="0" indent="0">
                  <a:buNone/>
                </a:pPr>
                <a:endParaRPr lang="en-US" sz="2400" b="1" dirty="0">
                  <a:solidFill>
                    <a:srgbClr val="E84B36"/>
                  </a:solidFill>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cs typeface="Arial" panose="020B0604020202020204" pitchFamily="34" charset="0"/>
                  <a:sym typeface="Arial"/>
                </a:endParaRPr>
              </a:p>
              <a:p>
                <a:pPr marL="0" lvl="0" indent="0" algn="l" rtl="0">
                  <a:lnSpc>
                    <a:spcPct val="100000"/>
                  </a:lnSpc>
                  <a:spcBef>
                    <a:spcPts val="0"/>
                  </a:spcBef>
                  <a:spcAft>
                    <a:spcPts val="0"/>
                  </a:spcAft>
                  <a:buSzPts val="2000"/>
                  <a:buNone/>
                </a:pPr>
                <a:endParaRPr lang="en-US" sz="1800" dirty="0">
                  <a:solidFill>
                    <a:schemeClr val="dk1"/>
                  </a:solidFill>
                  <a:latin typeface="Arial"/>
                  <a:ea typeface="Arial"/>
                  <a:cs typeface="Arial"/>
                  <a:sym typeface="Arial"/>
                </a:endParaRPr>
              </a:p>
            </p:txBody>
          </p:sp>
        </mc:Choice>
        <mc:Fallback xmlns="">
          <p:sp>
            <p:nvSpPr>
              <p:cNvPr id="639" name="Google Shape;639;gfa0f5b21c0_0_160"/>
              <p:cNvSpPr txBox="1">
                <a:spLocks noGrp="1" noRot="1" noChangeAspect="1" noMove="1" noResize="1" noEditPoints="1" noAdjustHandles="1" noChangeArrowheads="1" noChangeShapeType="1" noTextEdit="1"/>
              </p:cNvSpPr>
              <p:nvPr>
                <p:ph type="body" idx="1"/>
              </p:nvPr>
            </p:nvSpPr>
            <p:spPr>
              <a:xfrm>
                <a:off x="376809" y="1334279"/>
                <a:ext cx="11177400" cy="4821000"/>
              </a:xfrm>
              <a:prstGeom prst="rect">
                <a:avLst/>
              </a:prstGeom>
              <a:blipFill>
                <a:blip r:embed="rId3"/>
                <a:stretch>
                  <a:fillRect l="-764"/>
                </a:stretch>
              </a:blipFill>
              <a:ln>
                <a:noFill/>
              </a:ln>
            </p:spPr>
            <p:txBody>
              <a:bodyPr/>
              <a:lstStyle/>
              <a:p>
                <a:r>
                  <a:rPr lang="zh-CN" altLang="en-US">
                    <a:noFill/>
                  </a:rPr>
                  <a:t> </a:t>
                </a:r>
              </a:p>
            </p:txBody>
          </p:sp>
        </mc:Fallback>
      </mc:AlternateContent>
      <p:sp>
        <p:nvSpPr>
          <p:cNvPr id="640" name="Google Shape;640;gfa0f5b21c0_0_160"/>
          <p:cNvSpPr/>
          <p:nvPr/>
        </p:nvSpPr>
        <p:spPr>
          <a:xfrm rot="10800000" flipH="1">
            <a:off x="0" y="6437100"/>
            <a:ext cx="12192000" cy="420900"/>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641" name="Google Shape;641;gfa0f5b21c0_0_160"/>
          <p:cNvSpPr txBox="1"/>
          <p:nvPr/>
        </p:nvSpPr>
        <p:spPr>
          <a:xfrm>
            <a:off x="376807" y="6524381"/>
            <a:ext cx="79914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Department of Computer Science</a:t>
            </a:r>
            <a:endParaRPr sz="900" b="0" i="0" u="none" strike="noStrike" cap="none">
              <a:solidFill>
                <a:schemeClr val="lt1"/>
              </a:solidFill>
              <a:latin typeface="Arial"/>
              <a:ea typeface="Arial"/>
              <a:cs typeface="Arial"/>
              <a:sym typeface="Arial"/>
            </a:endParaRPr>
          </a:p>
        </p:txBody>
      </p:sp>
      <p:sp>
        <p:nvSpPr>
          <p:cNvPr id="642" name="Google Shape;642;gfa0f5b21c0_0_160"/>
          <p:cNvSpPr txBox="1"/>
          <p:nvPr/>
        </p:nvSpPr>
        <p:spPr>
          <a:xfrm>
            <a:off x="9335597" y="6524381"/>
            <a:ext cx="24735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GRAINGER COLLEGE OF ENGINEERING</a:t>
            </a:r>
            <a:endParaRPr sz="900" b="0" i="0" u="none" strike="noStrike" cap="none">
              <a:solidFill>
                <a:schemeClr val="lt1"/>
              </a:solidFill>
              <a:latin typeface="Arial"/>
              <a:ea typeface="Arial"/>
              <a:cs typeface="Arial"/>
              <a:sym typeface="Arial"/>
            </a:endParaRPr>
          </a:p>
        </p:txBody>
      </p:sp>
      <p:sp>
        <p:nvSpPr>
          <p:cNvPr id="643" name="Google Shape;643;gfa0f5b21c0_0_160"/>
          <p:cNvSpPr/>
          <p:nvPr/>
        </p:nvSpPr>
        <p:spPr>
          <a:xfrm rot="10800000" flipH="1">
            <a:off x="0" y="20"/>
            <a:ext cx="12192000" cy="86820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644" name="Google Shape;644;gfa0f5b21c0_0_160" descr="A close up of a logo&#10;&#10;Description automatically generated"/>
          <p:cNvPicPr preferRelativeResize="0"/>
          <p:nvPr/>
        </p:nvPicPr>
        <p:blipFill rotWithShape="1">
          <a:blip r:embed="rId4">
            <a:alphaModFix/>
          </a:blip>
          <a:srcRect/>
          <a:stretch/>
        </p:blipFill>
        <p:spPr>
          <a:xfrm>
            <a:off x="11554210" y="228014"/>
            <a:ext cx="277906" cy="401420"/>
          </a:xfrm>
          <a:prstGeom prst="rect">
            <a:avLst/>
          </a:prstGeom>
          <a:noFill/>
          <a:ln>
            <a:noFill/>
          </a:ln>
        </p:spPr>
      </p:pic>
      <p:sp>
        <p:nvSpPr>
          <p:cNvPr id="645" name="Google Shape;645;gfa0f5b21c0_0_160"/>
          <p:cNvSpPr txBox="1"/>
          <p:nvPr/>
        </p:nvSpPr>
        <p:spPr>
          <a:xfrm>
            <a:off x="376810" y="154173"/>
            <a:ext cx="1091010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altLang="zh-CN" sz="3200" dirty="0">
                <a:solidFill>
                  <a:schemeClr val="lt1"/>
                </a:solidFill>
                <a:latin typeface="Arial" panose="020B0604020202020204" pitchFamily="34" charset="0"/>
                <a:cs typeface="Arial" panose="020B0604020202020204" pitchFamily="34" charset="0"/>
              </a:rPr>
              <a:t>Introduction: Reinforcement / Imitation Learning (RL/IL)</a:t>
            </a:r>
            <a:endParaRPr lang="en-US" altLang="zh-CN" sz="3200" b="0" i="0" u="none" strike="noStrike" cap="none" dirty="0">
              <a:solidFill>
                <a:schemeClr val="lt1"/>
              </a:solidFill>
              <a:latin typeface="Arial" panose="020B0604020202020204" pitchFamily="34" charset="0"/>
              <a:ea typeface="Arial"/>
              <a:cs typeface="Arial" panose="020B0604020202020204" pitchFamily="34" charset="0"/>
              <a:sym typeface="Arial"/>
            </a:endParaRPr>
          </a:p>
        </p:txBody>
      </p:sp>
      <p:sp>
        <p:nvSpPr>
          <p:cNvPr id="2" name="灯片编号占位符 1">
            <a:extLst>
              <a:ext uri="{FF2B5EF4-FFF2-40B4-BE49-F238E27FC236}">
                <a16:creationId xmlns:a16="http://schemas.microsoft.com/office/drawing/2014/main" id="{6AACC437-988B-5252-1357-E5CA871CED2E}"/>
              </a:ext>
            </a:extLst>
          </p:cNvPr>
          <p:cNvSpPr>
            <a:spLocks noGrp="1"/>
          </p:cNvSpPr>
          <p:nvPr>
            <p:ph type="sldNum" sz="quarter" idx="12"/>
          </p:nvPr>
        </p:nvSpPr>
        <p:spPr/>
        <p:txBody>
          <a:bodyPr/>
          <a:lstStyle/>
          <a:p>
            <a:fld id="{B59DCA96-FD56-4E12-9EA9-51269A4F707E}" type="slidenum">
              <a:rPr lang="zh-CN" altLang="en-US" smtClean="0">
                <a:solidFill>
                  <a:schemeClr val="tx1"/>
                </a:solidFill>
              </a:rPr>
              <a:t>7</a:t>
            </a:fld>
            <a:endParaRPr lang="zh-CN" altLang="en-US">
              <a:solidFill>
                <a:schemeClr val="tx1"/>
              </a:solidFill>
            </a:endParaRPr>
          </a:p>
        </p:txBody>
      </p:sp>
    </p:spTree>
    <p:extLst>
      <p:ext uri="{BB962C8B-B14F-4D97-AF65-F5344CB8AC3E}">
        <p14:creationId xmlns:p14="http://schemas.microsoft.com/office/powerpoint/2010/main" val="347752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3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3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3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39">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39" name="Google Shape;639;gfa0f5b21c0_0_160"/>
              <p:cNvSpPr txBox="1">
                <a:spLocks noGrp="1"/>
              </p:cNvSpPr>
              <p:nvPr>
                <p:ph type="body" idx="1"/>
              </p:nvPr>
            </p:nvSpPr>
            <p:spPr>
              <a:xfrm>
                <a:off x="376809" y="1334279"/>
                <a:ext cx="11177400" cy="4821000"/>
              </a:xfrm>
              <a:prstGeom prst="rect">
                <a:avLst/>
              </a:prstGeom>
              <a:noFill/>
              <a:ln>
                <a:noFill/>
              </a:ln>
            </p:spPr>
            <p:txBody>
              <a:bodyPr spcFirstLastPara="1" wrap="square" lIns="91425" tIns="45700" rIns="91425" bIns="45700" anchor="t" anchorCtr="0">
                <a:noAutofit/>
              </a:bodyPr>
              <a:lstStyle/>
              <a:p>
                <a:r>
                  <a:rPr lang="en-US" sz="2400" dirty="0">
                    <a:latin typeface="Arial" panose="020B0604020202020204" pitchFamily="34" charset="0"/>
                    <a:cs typeface="Arial" panose="020B0604020202020204" pitchFamily="34" charset="0"/>
                    <a:sym typeface="Arial"/>
                  </a:rPr>
                  <a:t>With policy </a:t>
                </a:r>
                <a14:m>
                  <m:oMath xmlns:m="http://schemas.openxmlformats.org/officeDocument/2006/math">
                    <m:r>
                      <a:rPr lang="en-US" sz="2400" b="0" i="1" smtClean="0">
                        <a:latin typeface="Cambria Math" panose="02040503050406030204" pitchFamily="18" charset="0"/>
                        <a:cs typeface="Arial" panose="020B0604020202020204" pitchFamily="34" charset="0"/>
                        <a:sym typeface="Arial"/>
                      </a:rPr>
                      <m:t>𝜋</m:t>
                    </m:r>
                  </m:oMath>
                </a14:m>
                <a:r>
                  <a:rPr lang="en-US" sz="2400" dirty="0">
                    <a:latin typeface="Arial" panose="020B0604020202020204" pitchFamily="34" charset="0"/>
                    <a:ea typeface="Arial"/>
                    <a:cs typeface="Arial" panose="020B0604020202020204" pitchFamily="34" charset="0"/>
                    <a:sym typeface="Arial"/>
                  </a:rPr>
                  <a:t> determined, MDP becomes a random walk between the states </a:t>
                </a:r>
              </a:p>
              <a:p>
                <a:pPr lvl="1"/>
                <a:r>
                  <a:rPr lang="en-US" sz="2000" dirty="0">
                    <a:latin typeface="Arial" panose="020B0604020202020204" pitchFamily="34" charset="0"/>
                    <a:ea typeface="Arial"/>
                    <a:cs typeface="Arial" panose="020B0604020202020204" pitchFamily="34" charset="0"/>
                    <a:sym typeface="Arial"/>
                  </a:rPr>
                  <a:t>Given initial distribution </a:t>
                </a:r>
                <a14:m>
                  <m:oMath xmlns:m="http://schemas.openxmlformats.org/officeDocument/2006/math">
                    <m:sSub>
                      <m:sSubPr>
                        <m:ctrlPr>
                          <a:rPr lang="en-US" sz="2000" b="0" i="1" smtClean="0">
                            <a:latin typeface="Cambria Math" panose="02040503050406030204" pitchFamily="18" charset="0"/>
                            <a:ea typeface="Arial"/>
                            <a:cs typeface="Arial" panose="020B0604020202020204" pitchFamily="34" charset="0"/>
                            <a:sym typeface="Arial"/>
                          </a:rPr>
                        </m:ctrlPr>
                      </m:sSubPr>
                      <m:e>
                        <m:r>
                          <a:rPr lang="en-US" sz="2000" b="0" i="1" smtClean="0">
                            <a:latin typeface="Cambria Math" panose="02040503050406030204" pitchFamily="18" charset="0"/>
                            <a:ea typeface="Arial"/>
                            <a:cs typeface="Arial" panose="020B0604020202020204" pitchFamily="34" charset="0"/>
                            <a:sym typeface="Arial"/>
                          </a:rPr>
                          <m:t>𝑝</m:t>
                        </m:r>
                      </m:e>
                      <m:sub>
                        <m:r>
                          <a:rPr lang="en-US" sz="2000" b="0" i="1" smtClean="0">
                            <a:latin typeface="Cambria Math" panose="02040503050406030204" pitchFamily="18" charset="0"/>
                            <a:ea typeface="Arial"/>
                            <a:cs typeface="Arial" panose="020B0604020202020204" pitchFamily="34" charset="0"/>
                            <a:sym typeface="Arial"/>
                          </a:rPr>
                          <m:t>0</m:t>
                        </m:r>
                      </m:sub>
                    </m:sSub>
                    <m:d>
                      <m:dPr>
                        <m:ctrlPr>
                          <a:rPr lang="en-US" sz="2000" b="0" i="1" smtClean="0">
                            <a:latin typeface="Cambria Math" panose="02040503050406030204" pitchFamily="18" charset="0"/>
                            <a:ea typeface="Arial"/>
                            <a:cs typeface="Arial" panose="020B0604020202020204" pitchFamily="34" charset="0"/>
                            <a:sym typeface="Arial"/>
                          </a:rPr>
                        </m:ctrlPr>
                      </m:dPr>
                      <m:e>
                        <m:r>
                          <a:rPr lang="en-US" sz="2000" b="0" i="1" smtClean="0">
                            <a:latin typeface="Cambria Math" panose="02040503050406030204" pitchFamily="18" charset="0"/>
                            <a:ea typeface="Arial"/>
                            <a:cs typeface="Arial" panose="020B0604020202020204" pitchFamily="34" charset="0"/>
                            <a:sym typeface="Arial"/>
                          </a:rPr>
                          <m:t>𝑠</m:t>
                        </m:r>
                      </m:e>
                    </m:d>
                    <m:r>
                      <a:rPr lang="en-US" sz="2000" b="0" i="1" smtClean="0">
                        <a:latin typeface="Cambria Math" panose="02040503050406030204" pitchFamily="18" charset="0"/>
                        <a:ea typeface="Arial"/>
                        <a:cs typeface="Arial" panose="020B0604020202020204" pitchFamily="34" charset="0"/>
                        <a:sym typeface="Arial"/>
                      </a:rPr>
                      <m:t>=</m:t>
                    </m:r>
                    <m:r>
                      <m:rPr>
                        <m:sty m:val="p"/>
                      </m:rPr>
                      <a:rPr lang="en-US" sz="2000" b="0" i="0" smtClean="0">
                        <a:latin typeface="Cambria Math" panose="02040503050406030204" pitchFamily="18" charset="0"/>
                        <a:ea typeface="Arial"/>
                        <a:cs typeface="Arial" panose="020B0604020202020204" pitchFamily="34" charset="0"/>
                        <a:sym typeface="Arial"/>
                      </a:rPr>
                      <m:t>Pr</m:t>
                    </m:r>
                    <m:r>
                      <a:rPr lang="en-US" sz="2000" b="0" i="1" smtClean="0">
                        <a:latin typeface="Cambria Math" panose="02040503050406030204" pitchFamily="18" charset="0"/>
                        <a:ea typeface="Arial"/>
                        <a:cs typeface="Arial" panose="020B0604020202020204" pitchFamily="34" charset="0"/>
                        <a:sym typeface="Arial"/>
                      </a:rPr>
                      <m:t>⁡(</m:t>
                    </m:r>
                    <m:sSub>
                      <m:sSubPr>
                        <m:ctrlPr>
                          <a:rPr lang="en-US" sz="2000" b="0" i="1" smtClean="0">
                            <a:latin typeface="Cambria Math" panose="02040503050406030204" pitchFamily="18" charset="0"/>
                            <a:ea typeface="Arial"/>
                            <a:cs typeface="Arial" panose="020B0604020202020204" pitchFamily="34" charset="0"/>
                            <a:sym typeface="Arial"/>
                          </a:rPr>
                        </m:ctrlPr>
                      </m:sSubPr>
                      <m:e>
                        <m:r>
                          <a:rPr lang="en-US" sz="2000" b="0" i="1" smtClean="0">
                            <a:latin typeface="Cambria Math" panose="02040503050406030204" pitchFamily="18" charset="0"/>
                            <a:ea typeface="Arial"/>
                            <a:cs typeface="Arial" panose="020B0604020202020204" pitchFamily="34" charset="0"/>
                            <a:sym typeface="Arial"/>
                          </a:rPr>
                          <m:t>𝑠</m:t>
                        </m:r>
                      </m:e>
                      <m:sub>
                        <m:r>
                          <a:rPr lang="en-US" sz="2000" b="0" i="1" smtClean="0">
                            <a:latin typeface="Cambria Math" panose="02040503050406030204" pitchFamily="18" charset="0"/>
                            <a:ea typeface="Arial"/>
                            <a:cs typeface="Arial" panose="020B0604020202020204" pitchFamily="34" charset="0"/>
                            <a:sym typeface="Arial"/>
                          </a:rPr>
                          <m:t>0</m:t>
                        </m:r>
                      </m:sub>
                    </m:sSub>
                    <m:r>
                      <a:rPr lang="en-US" sz="2000" b="0" i="1" smtClean="0">
                        <a:latin typeface="Cambria Math" panose="02040503050406030204" pitchFamily="18" charset="0"/>
                        <a:ea typeface="Arial"/>
                        <a:cs typeface="Arial" panose="020B0604020202020204" pitchFamily="34" charset="0"/>
                        <a:sym typeface="Arial"/>
                      </a:rPr>
                      <m:t>=</m:t>
                    </m:r>
                    <m:r>
                      <a:rPr lang="en-US" sz="2000" b="0" i="1" smtClean="0">
                        <a:latin typeface="Cambria Math" panose="02040503050406030204" pitchFamily="18" charset="0"/>
                        <a:ea typeface="Arial"/>
                        <a:cs typeface="Arial" panose="020B0604020202020204" pitchFamily="34" charset="0"/>
                        <a:sym typeface="Arial"/>
                      </a:rPr>
                      <m:t>𝑠</m:t>
                    </m:r>
                    <m:r>
                      <a:rPr lang="en-US" sz="2000" b="0" i="1" smtClean="0">
                        <a:latin typeface="Cambria Math" panose="02040503050406030204" pitchFamily="18" charset="0"/>
                        <a:ea typeface="Arial"/>
                        <a:cs typeface="Arial" panose="020B0604020202020204" pitchFamily="34" charset="0"/>
                        <a:sym typeface="Arial"/>
                      </a:rPr>
                      <m:t>)</m:t>
                    </m:r>
                  </m:oMath>
                </a14:m>
                <a:r>
                  <a:rPr lang="en-US" sz="2000" dirty="0">
                    <a:latin typeface="Arial" panose="020B0604020202020204" pitchFamily="34" charset="0"/>
                    <a:ea typeface="Arial"/>
                    <a:cs typeface="Arial" panose="020B0604020202020204" pitchFamily="34" charset="0"/>
                    <a:sym typeface="Arial"/>
                  </a:rPr>
                  <a:t>, at any step </a:t>
                </a:r>
                <a14:m>
                  <m:oMath xmlns:m="http://schemas.openxmlformats.org/officeDocument/2006/math">
                    <m:r>
                      <a:rPr lang="en-US" sz="2000" b="0" i="1" smtClean="0">
                        <a:latin typeface="Cambria Math" panose="02040503050406030204" pitchFamily="18" charset="0"/>
                        <a:ea typeface="Arial"/>
                        <a:cs typeface="Arial" panose="020B0604020202020204" pitchFamily="34" charset="0"/>
                        <a:sym typeface="Arial"/>
                      </a:rPr>
                      <m:t>𝑡</m:t>
                    </m:r>
                  </m:oMath>
                </a14:m>
                <a:r>
                  <a:rPr lang="en-US" sz="2000" dirty="0">
                    <a:latin typeface="Arial" panose="020B0604020202020204" pitchFamily="34" charset="0"/>
                    <a:ea typeface="Arial"/>
                    <a:cs typeface="Arial" panose="020B0604020202020204" pitchFamily="34" charset="0"/>
                    <a:sym typeface="Arial"/>
                  </a:rPr>
                  <a:t>, </a:t>
                </a:r>
                <a14:m>
                  <m:oMath xmlns:m="http://schemas.openxmlformats.org/officeDocument/2006/math">
                    <m:r>
                      <m:rPr>
                        <m:sty m:val="p"/>
                      </m:rPr>
                      <a:rPr lang="en-US" sz="2000" dirty="0">
                        <a:latin typeface="Cambria Math" panose="02040503050406030204" pitchFamily="18" charset="0"/>
                        <a:ea typeface="Arial"/>
                        <a:cs typeface="Arial" panose="020B0604020202020204" pitchFamily="34" charset="0"/>
                        <a:sym typeface="Arial"/>
                      </a:rPr>
                      <m:t>P</m:t>
                    </m:r>
                    <m:r>
                      <m:rPr>
                        <m:sty m:val="p"/>
                      </m:rPr>
                      <a:rPr lang="en-US" sz="2000" b="0" i="0" dirty="0" smtClean="0">
                        <a:latin typeface="Cambria Math" panose="02040503050406030204" pitchFamily="18" charset="0"/>
                        <a:ea typeface="Arial"/>
                        <a:cs typeface="Arial" panose="020B0604020202020204" pitchFamily="34" charset="0"/>
                        <a:sym typeface="Arial"/>
                      </a:rPr>
                      <m:t>r</m:t>
                    </m:r>
                    <m:r>
                      <a:rPr lang="en-US" sz="2000" i="1" dirty="0" smtClean="0">
                        <a:latin typeface="Cambria Math" panose="02040503050406030204" pitchFamily="18" charset="0"/>
                        <a:ea typeface="Arial"/>
                        <a:cs typeface="Arial" panose="020B0604020202020204" pitchFamily="34" charset="0"/>
                        <a:sym typeface="Arial"/>
                      </a:rPr>
                      <m:t>⁡(</m:t>
                    </m:r>
                    <m:sSub>
                      <m:sSubPr>
                        <m:ctrlPr>
                          <a:rPr lang="en-US" sz="2000" b="0" i="1" dirty="0" smtClean="0">
                            <a:latin typeface="Cambria Math" panose="02040503050406030204" pitchFamily="18" charset="0"/>
                            <a:ea typeface="Arial"/>
                            <a:cs typeface="Arial" panose="020B0604020202020204" pitchFamily="34" charset="0"/>
                            <a:sym typeface="Arial"/>
                          </a:rPr>
                        </m:ctrlPr>
                      </m:sSubPr>
                      <m:e>
                        <m:r>
                          <a:rPr lang="en-US" sz="2000" b="0" i="1" dirty="0" smtClean="0">
                            <a:latin typeface="Cambria Math" panose="02040503050406030204" pitchFamily="18" charset="0"/>
                            <a:ea typeface="Arial"/>
                            <a:cs typeface="Arial" panose="020B0604020202020204" pitchFamily="34" charset="0"/>
                            <a:sym typeface="Arial"/>
                          </a:rPr>
                          <m:t>𝑠</m:t>
                        </m:r>
                      </m:e>
                      <m:sub>
                        <m:r>
                          <a:rPr lang="en-US" sz="2000" b="0" i="1" dirty="0" smtClean="0">
                            <a:latin typeface="Cambria Math" panose="02040503050406030204" pitchFamily="18" charset="0"/>
                            <a:ea typeface="Arial"/>
                            <a:cs typeface="Arial" panose="020B0604020202020204" pitchFamily="34" charset="0"/>
                            <a:sym typeface="Arial"/>
                          </a:rPr>
                          <m:t>𝑡</m:t>
                        </m:r>
                      </m:sub>
                    </m:sSub>
                    <m:r>
                      <a:rPr lang="en-US" sz="2000" b="0" i="1" dirty="0" smtClean="0">
                        <a:latin typeface="Cambria Math" panose="02040503050406030204" pitchFamily="18" charset="0"/>
                        <a:ea typeface="Arial"/>
                        <a:cs typeface="Arial" panose="020B0604020202020204" pitchFamily="34" charset="0"/>
                        <a:sym typeface="Arial"/>
                      </a:rPr>
                      <m:t>=</m:t>
                    </m:r>
                    <m:r>
                      <a:rPr lang="en-US" sz="2000" b="0" i="1" dirty="0" smtClean="0">
                        <a:latin typeface="Cambria Math" panose="02040503050406030204" pitchFamily="18" charset="0"/>
                        <a:ea typeface="Arial"/>
                        <a:cs typeface="Arial" panose="020B0604020202020204" pitchFamily="34" charset="0"/>
                        <a:sym typeface="Arial"/>
                      </a:rPr>
                      <m:t>𝑠</m:t>
                    </m:r>
                    <m:r>
                      <a:rPr lang="en-US" sz="2000" i="1" dirty="0" smtClean="0">
                        <a:latin typeface="Cambria Math" panose="02040503050406030204" pitchFamily="18" charset="0"/>
                        <a:ea typeface="Arial"/>
                        <a:cs typeface="Arial" panose="020B0604020202020204" pitchFamily="34" charset="0"/>
                        <a:sym typeface="Arial"/>
                      </a:rPr>
                      <m:t>)</m:t>
                    </m:r>
                  </m:oMath>
                </a14:m>
                <a:r>
                  <a:rPr lang="en-US" sz="2000" dirty="0">
                    <a:latin typeface="Arial" panose="020B0604020202020204" pitchFamily="34" charset="0"/>
                    <a:ea typeface="Arial"/>
                    <a:cs typeface="Arial" panose="020B0604020202020204" pitchFamily="34" charset="0"/>
                    <a:sym typeface="Arial"/>
                  </a:rPr>
                  <a:t> and </a:t>
                </a:r>
                <a14:m>
                  <m:oMath xmlns:m="http://schemas.openxmlformats.org/officeDocument/2006/math">
                    <m:r>
                      <m:rPr>
                        <m:sty m:val="p"/>
                      </m:rPr>
                      <a:rPr lang="en-US" altLang="zh-CN" sz="2000" dirty="0">
                        <a:latin typeface="Cambria Math" panose="02040503050406030204" pitchFamily="18" charset="0"/>
                        <a:ea typeface="Arial"/>
                        <a:cs typeface="Arial" panose="020B0604020202020204" pitchFamily="34" charset="0"/>
                        <a:sym typeface="Arial"/>
                      </a:rPr>
                      <m:t>Pr</m:t>
                    </m:r>
                    <m:r>
                      <a:rPr lang="en-US" altLang="zh-CN" sz="2000" i="1" dirty="0">
                        <a:latin typeface="Cambria Math" panose="02040503050406030204" pitchFamily="18" charset="0"/>
                        <a:ea typeface="Arial"/>
                        <a:cs typeface="Arial" panose="020B0604020202020204" pitchFamily="34" charset="0"/>
                        <a:sym typeface="Arial"/>
                      </a:rPr>
                      <m:t>⁡(</m:t>
                    </m:r>
                    <m:sSub>
                      <m:sSubPr>
                        <m:ctrlPr>
                          <a:rPr lang="en-US" altLang="zh-CN" sz="2000" i="1" dirty="0">
                            <a:latin typeface="Cambria Math" panose="02040503050406030204" pitchFamily="18" charset="0"/>
                            <a:ea typeface="Arial"/>
                            <a:cs typeface="Arial" panose="020B0604020202020204" pitchFamily="34" charset="0"/>
                            <a:sym typeface="Arial"/>
                          </a:rPr>
                        </m:ctrlPr>
                      </m:sSubPr>
                      <m:e>
                        <m:r>
                          <a:rPr lang="en-US" altLang="zh-CN" sz="2000" b="0" i="1" dirty="0" smtClean="0">
                            <a:latin typeface="Cambria Math" panose="02040503050406030204" pitchFamily="18" charset="0"/>
                            <a:ea typeface="Arial"/>
                            <a:cs typeface="Arial" panose="020B0604020202020204" pitchFamily="34" charset="0"/>
                            <a:sym typeface="Arial"/>
                          </a:rPr>
                          <m:t>𝑎</m:t>
                        </m:r>
                      </m:e>
                      <m:sub>
                        <m:r>
                          <a:rPr lang="en-US" altLang="zh-CN" sz="2000" i="1" dirty="0">
                            <a:latin typeface="Cambria Math" panose="02040503050406030204" pitchFamily="18" charset="0"/>
                            <a:ea typeface="Arial"/>
                            <a:cs typeface="Arial" panose="020B0604020202020204" pitchFamily="34" charset="0"/>
                            <a:sym typeface="Arial"/>
                          </a:rPr>
                          <m:t>𝑡</m:t>
                        </m:r>
                      </m:sub>
                    </m:sSub>
                    <m:r>
                      <a:rPr lang="en-US" altLang="zh-CN" sz="2000" i="1" dirty="0">
                        <a:latin typeface="Cambria Math" panose="02040503050406030204" pitchFamily="18" charset="0"/>
                        <a:ea typeface="Arial"/>
                        <a:cs typeface="Arial" panose="020B0604020202020204" pitchFamily="34" charset="0"/>
                        <a:sym typeface="Arial"/>
                      </a:rPr>
                      <m:t>=</m:t>
                    </m:r>
                    <m:r>
                      <a:rPr lang="en-US" altLang="zh-CN" sz="2000" b="0" i="1" dirty="0" smtClean="0">
                        <a:latin typeface="Cambria Math" panose="02040503050406030204" pitchFamily="18" charset="0"/>
                        <a:ea typeface="Arial"/>
                        <a:cs typeface="Arial" panose="020B0604020202020204" pitchFamily="34" charset="0"/>
                        <a:sym typeface="Arial"/>
                      </a:rPr>
                      <m:t>𝑎</m:t>
                    </m:r>
                    <m:r>
                      <a:rPr lang="en-US" altLang="zh-CN" sz="2000" i="1" dirty="0">
                        <a:latin typeface="Cambria Math" panose="02040503050406030204" pitchFamily="18" charset="0"/>
                        <a:ea typeface="Arial"/>
                        <a:cs typeface="Arial" panose="020B0604020202020204" pitchFamily="34" charset="0"/>
                        <a:sym typeface="Arial"/>
                      </a:rPr>
                      <m:t>)</m:t>
                    </m:r>
                  </m:oMath>
                </a14:m>
                <a:r>
                  <a:rPr lang="en-US" altLang="zh-CN" sz="2000" dirty="0">
                    <a:latin typeface="Arial" panose="020B0604020202020204" pitchFamily="34" charset="0"/>
                    <a:ea typeface="Arial"/>
                    <a:cs typeface="Arial" panose="020B0604020202020204" pitchFamily="34" charset="0"/>
                    <a:sym typeface="Arial"/>
                  </a:rPr>
                  <a:t> is fixed </a:t>
                </a:r>
                <a:endParaRPr lang="en-US" sz="2000" dirty="0">
                  <a:latin typeface="Arial" panose="020B0604020202020204" pitchFamily="34" charset="0"/>
                  <a:ea typeface="Arial"/>
                  <a:cs typeface="Arial" panose="020B0604020202020204" pitchFamily="34" charset="0"/>
                  <a:sym typeface="Arial"/>
                </a:endParaRPr>
              </a:p>
              <a:p>
                <a:r>
                  <a:rPr lang="en-US" sz="2400" dirty="0">
                    <a:latin typeface="Arial" panose="020B0604020202020204" pitchFamily="34" charset="0"/>
                    <a:ea typeface="Arial"/>
                    <a:cs typeface="Arial" panose="020B0604020202020204" pitchFamily="34" charset="0"/>
                    <a:sym typeface="Arial"/>
                  </a:rPr>
                  <a:t>Occupancy </a:t>
                </a:r>
                <a14:m>
                  <m:oMath xmlns:m="http://schemas.openxmlformats.org/officeDocument/2006/math">
                    <m:sSup>
                      <m:sSupPr>
                        <m:ctrlPr>
                          <a:rPr lang="en-US" sz="2400" b="0" i="1" smtClean="0">
                            <a:latin typeface="Cambria Math" panose="02040503050406030204" pitchFamily="18" charset="0"/>
                            <a:ea typeface="Arial"/>
                            <a:cs typeface="Arial" panose="020B0604020202020204" pitchFamily="34" charset="0"/>
                            <a:sym typeface="Arial"/>
                          </a:rPr>
                        </m:ctrlPr>
                      </m:sSupPr>
                      <m:e>
                        <m:r>
                          <a:rPr lang="en-US" sz="2400" b="0" i="1" smtClean="0">
                            <a:latin typeface="Cambria Math" panose="02040503050406030204" pitchFamily="18" charset="0"/>
                            <a:ea typeface="Arial"/>
                            <a:cs typeface="Arial" panose="020B0604020202020204" pitchFamily="34" charset="0"/>
                            <a:sym typeface="Arial"/>
                          </a:rPr>
                          <m:t>𝑑</m:t>
                        </m:r>
                      </m:e>
                      <m:sup>
                        <m:r>
                          <a:rPr lang="en-US" sz="2400" b="0" i="1" smtClean="0">
                            <a:latin typeface="Cambria Math" panose="02040503050406030204" pitchFamily="18" charset="0"/>
                            <a:ea typeface="Arial"/>
                            <a:cs typeface="Arial" panose="020B0604020202020204" pitchFamily="34" charset="0"/>
                            <a:sym typeface="Arial"/>
                          </a:rPr>
                          <m:t>𝜋</m:t>
                        </m:r>
                      </m:sup>
                    </m:sSup>
                  </m:oMath>
                </a14:m>
                <a:r>
                  <a:rPr lang="en-US" sz="2400" dirty="0">
                    <a:latin typeface="Arial" panose="020B0604020202020204" pitchFamily="34" charset="0"/>
                    <a:ea typeface="Arial"/>
                    <a:cs typeface="Arial" panose="020B0604020202020204" pitchFamily="34" charset="0"/>
                    <a:sym typeface="Arial"/>
                  </a:rPr>
                  <a:t> of policy </a:t>
                </a:r>
                <a14:m>
                  <m:oMath xmlns:m="http://schemas.openxmlformats.org/officeDocument/2006/math">
                    <m:r>
                      <a:rPr lang="en-US" sz="2400" b="0" i="1" smtClean="0">
                        <a:latin typeface="Cambria Math" panose="02040503050406030204" pitchFamily="18" charset="0"/>
                        <a:ea typeface="Arial"/>
                        <a:cs typeface="Arial" panose="020B0604020202020204" pitchFamily="34" charset="0"/>
                        <a:sym typeface="Arial"/>
                      </a:rPr>
                      <m:t>𝜋</m:t>
                    </m:r>
                  </m:oMath>
                </a14:m>
                <a:r>
                  <a:rPr lang="en-US" sz="2400" dirty="0">
                    <a:latin typeface="Arial" panose="020B0604020202020204" pitchFamily="34" charset="0"/>
                    <a:ea typeface="Arial"/>
                    <a:cs typeface="Arial" panose="020B0604020202020204" pitchFamily="34" charset="0"/>
                    <a:sym typeface="Arial"/>
                  </a:rPr>
                  <a:t>:</a:t>
                </a:r>
              </a:p>
              <a:p>
                <a:pPr marL="0" indent="0" algn="ctr">
                  <a:buNone/>
                </a:pPr>
                <a:r>
                  <a:rPr lang="en-US" sz="2400" b="1" dirty="0">
                    <a:latin typeface="Arial" panose="020B0604020202020204" pitchFamily="34" charset="0"/>
                    <a:ea typeface="Arial"/>
                    <a:cs typeface="Arial" panose="020B0604020202020204" pitchFamily="34" charset="0"/>
                    <a:sym typeface="Arial"/>
                  </a:rPr>
                  <a:t>State-action:</a:t>
                </a:r>
                <a:r>
                  <a:rPr lang="en-US" sz="2400" b="1" dirty="0">
                    <a:ea typeface="Arial"/>
                    <a:cs typeface="Arial" panose="020B0604020202020204" pitchFamily="34" charset="0"/>
                    <a:sym typeface="Arial"/>
                  </a:rPr>
                  <a:t> </a:t>
                </a:r>
                <a14:m>
                  <m:oMath xmlns:m="http://schemas.openxmlformats.org/officeDocument/2006/math">
                    <m:sSup>
                      <m:sSupPr>
                        <m:ctrlPr>
                          <a:rPr lang="en-US" sz="2400" b="0" i="1" smtClean="0">
                            <a:latin typeface="Cambria Math" panose="02040503050406030204" pitchFamily="18" charset="0"/>
                            <a:ea typeface="Arial"/>
                            <a:cs typeface="Arial" panose="020B0604020202020204" pitchFamily="34" charset="0"/>
                            <a:sym typeface="Arial"/>
                          </a:rPr>
                        </m:ctrlPr>
                      </m:sSupPr>
                      <m:e>
                        <m:r>
                          <a:rPr lang="en-US" sz="2400" b="0" i="1" smtClean="0">
                            <a:latin typeface="Cambria Math" panose="02040503050406030204" pitchFamily="18" charset="0"/>
                            <a:ea typeface="Arial"/>
                            <a:cs typeface="Arial" panose="020B0604020202020204" pitchFamily="34" charset="0"/>
                            <a:sym typeface="Arial"/>
                          </a:rPr>
                          <m:t>𝑑</m:t>
                        </m:r>
                      </m:e>
                      <m:sup>
                        <m:r>
                          <a:rPr lang="en-US" sz="2400" b="0" i="1" smtClean="0">
                            <a:latin typeface="Cambria Math" panose="02040503050406030204" pitchFamily="18" charset="0"/>
                            <a:ea typeface="Arial"/>
                            <a:cs typeface="Arial" panose="020B0604020202020204" pitchFamily="34" charset="0"/>
                            <a:sym typeface="Arial"/>
                          </a:rPr>
                          <m:t>𝜋</m:t>
                        </m:r>
                      </m:sup>
                    </m:sSup>
                    <m:d>
                      <m:dPr>
                        <m:ctrlPr>
                          <a:rPr lang="en-US" sz="2400" b="0" i="1" smtClean="0">
                            <a:latin typeface="Cambria Math" panose="02040503050406030204" pitchFamily="18" charset="0"/>
                            <a:ea typeface="Arial"/>
                            <a:cs typeface="Arial" panose="020B0604020202020204" pitchFamily="34" charset="0"/>
                            <a:sym typeface="Arial"/>
                          </a:rPr>
                        </m:ctrlPr>
                      </m:dPr>
                      <m:e>
                        <m:r>
                          <a:rPr lang="en-US" sz="2400" b="0" i="1" smtClean="0">
                            <a:latin typeface="Cambria Math" panose="02040503050406030204" pitchFamily="18" charset="0"/>
                            <a:ea typeface="Arial"/>
                            <a:cs typeface="Arial" panose="020B0604020202020204" pitchFamily="34" charset="0"/>
                            <a:sym typeface="Arial"/>
                          </a:rPr>
                          <m:t>𝑠</m:t>
                        </m:r>
                        <m:r>
                          <a:rPr lang="en-US" sz="2400" b="0" i="1" smtClean="0">
                            <a:latin typeface="Cambria Math" panose="02040503050406030204" pitchFamily="18" charset="0"/>
                            <a:ea typeface="Arial"/>
                            <a:cs typeface="Arial" panose="020B0604020202020204" pitchFamily="34" charset="0"/>
                            <a:sym typeface="Arial"/>
                          </a:rPr>
                          <m:t>,</m:t>
                        </m:r>
                        <m:r>
                          <a:rPr lang="en-US" sz="2400" b="0" i="1" smtClean="0">
                            <a:latin typeface="Cambria Math" panose="02040503050406030204" pitchFamily="18" charset="0"/>
                            <a:ea typeface="Arial"/>
                            <a:cs typeface="Arial" panose="020B0604020202020204" pitchFamily="34" charset="0"/>
                            <a:sym typeface="Arial"/>
                          </a:rPr>
                          <m:t>𝑎</m:t>
                        </m:r>
                      </m:e>
                    </m:d>
                    <m:r>
                      <a:rPr lang="en-US" sz="2400" b="0" i="1" smtClean="0">
                        <a:latin typeface="Cambria Math" panose="02040503050406030204" pitchFamily="18" charset="0"/>
                        <a:ea typeface="Arial"/>
                        <a:cs typeface="Arial" panose="020B0604020202020204" pitchFamily="34" charset="0"/>
                        <a:sym typeface="Arial"/>
                      </a:rPr>
                      <m:t>=(1−</m:t>
                    </m:r>
                    <m:r>
                      <a:rPr lang="en-US" sz="2400" b="0" i="1" smtClean="0">
                        <a:latin typeface="Cambria Math" panose="02040503050406030204" pitchFamily="18" charset="0"/>
                        <a:ea typeface="Arial"/>
                        <a:cs typeface="Arial" panose="020B0604020202020204" pitchFamily="34" charset="0"/>
                        <a:sym typeface="Arial"/>
                      </a:rPr>
                      <m:t>𝛾</m:t>
                    </m:r>
                    <m:r>
                      <a:rPr lang="en-US" sz="2400" b="0" i="1" smtClean="0">
                        <a:latin typeface="Cambria Math" panose="02040503050406030204" pitchFamily="18" charset="0"/>
                        <a:ea typeface="Arial"/>
                        <a:cs typeface="Arial" panose="020B0604020202020204" pitchFamily="34" charset="0"/>
                        <a:sym typeface="Arial"/>
                      </a:rPr>
                      <m:t>)</m:t>
                    </m:r>
                    <m:nary>
                      <m:naryPr>
                        <m:chr m:val="∑"/>
                        <m:ctrlPr>
                          <a:rPr lang="en-US" sz="2400" b="0" i="1" smtClean="0">
                            <a:latin typeface="Cambria Math" panose="02040503050406030204" pitchFamily="18" charset="0"/>
                            <a:ea typeface="Arial"/>
                            <a:cs typeface="Arial" panose="020B0604020202020204" pitchFamily="34" charset="0"/>
                            <a:sym typeface="Arial"/>
                          </a:rPr>
                        </m:ctrlPr>
                      </m:naryPr>
                      <m:sub>
                        <m:r>
                          <m:rPr>
                            <m:brk m:alnAt="23"/>
                          </m:rPr>
                          <a:rPr lang="en-US" sz="2400" b="0" i="1" smtClean="0">
                            <a:latin typeface="Cambria Math" panose="02040503050406030204" pitchFamily="18" charset="0"/>
                            <a:ea typeface="Arial"/>
                            <a:cs typeface="Arial" panose="020B0604020202020204" pitchFamily="34" charset="0"/>
                            <a:sym typeface="Arial"/>
                          </a:rPr>
                          <m:t>𝑡</m:t>
                        </m:r>
                        <m:r>
                          <a:rPr lang="en-US" sz="2400" b="0" i="1" smtClean="0">
                            <a:latin typeface="Cambria Math" panose="02040503050406030204" pitchFamily="18" charset="0"/>
                            <a:ea typeface="Arial"/>
                            <a:cs typeface="Arial" panose="020B0604020202020204" pitchFamily="34" charset="0"/>
                            <a:sym typeface="Arial"/>
                          </a:rPr>
                          <m:t>=0</m:t>
                        </m:r>
                      </m:sub>
                      <m:sup>
                        <m:r>
                          <a:rPr lang="en-US" sz="2400" b="0" i="1" smtClean="0">
                            <a:latin typeface="Cambria Math" panose="02040503050406030204" pitchFamily="18" charset="0"/>
                            <a:ea typeface="Arial"/>
                            <a:cs typeface="Arial" panose="020B0604020202020204" pitchFamily="34" charset="0"/>
                            <a:sym typeface="Arial"/>
                          </a:rPr>
                          <m:t>∞</m:t>
                        </m:r>
                      </m:sup>
                      <m:e>
                        <m:sSup>
                          <m:sSupPr>
                            <m:ctrlPr>
                              <a:rPr lang="en-US" sz="2400" b="0" i="1" smtClean="0">
                                <a:latin typeface="Cambria Math" panose="02040503050406030204" pitchFamily="18" charset="0"/>
                                <a:ea typeface="Arial"/>
                                <a:cs typeface="Arial" panose="020B0604020202020204" pitchFamily="34" charset="0"/>
                                <a:sym typeface="Arial"/>
                              </a:rPr>
                            </m:ctrlPr>
                          </m:sSupPr>
                          <m:e>
                            <m:r>
                              <a:rPr lang="en-US" sz="2400" b="0" i="1" smtClean="0">
                                <a:latin typeface="Cambria Math" panose="02040503050406030204" pitchFamily="18" charset="0"/>
                                <a:ea typeface="Arial"/>
                                <a:cs typeface="Arial" panose="020B0604020202020204" pitchFamily="34" charset="0"/>
                                <a:sym typeface="Arial"/>
                              </a:rPr>
                              <m:t>𝛾</m:t>
                            </m:r>
                          </m:e>
                          <m:sup>
                            <m:r>
                              <a:rPr lang="en-US" sz="2400" b="0" i="1" smtClean="0">
                                <a:latin typeface="Cambria Math" panose="02040503050406030204" pitchFamily="18" charset="0"/>
                                <a:ea typeface="Arial"/>
                                <a:cs typeface="Arial" panose="020B0604020202020204" pitchFamily="34" charset="0"/>
                                <a:sym typeface="Arial"/>
                              </a:rPr>
                              <m:t>𝑡</m:t>
                            </m:r>
                          </m:sup>
                        </m:sSup>
                      </m:e>
                    </m:nary>
                    <m:func>
                      <m:funcPr>
                        <m:ctrlPr>
                          <a:rPr lang="en-US" sz="2400" b="0" i="1" smtClean="0">
                            <a:latin typeface="Cambria Math" panose="02040503050406030204" pitchFamily="18" charset="0"/>
                            <a:ea typeface="Arial"/>
                            <a:cs typeface="Arial" panose="020B0604020202020204" pitchFamily="34" charset="0"/>
                            <a:sym typeface="Arial"/>
                          </a:rPr>
                        </m:ctrlPr>
                      </m:funcPr>
                      <m:fName>
                        <m:r>
                          <m:rPr>
                            <m:sty m:val="p"/>
                          </m:rPr>
                          <a:rPr lang="en-US" sz="2400" b="0" i="0" smtClean="0">
                            <a:latin typeface="Cambria Math" panose="02040503050406030204" pitchFamily="18" charset="0"/>
                            <a:ea typeface="Arial"/>
                            <a:cs typeface="Arial" panose="020B0604020202020204" pitchFamily="34" charset="0"/>
                            <a:sym typeface="Arial"/>
                          </a:rPr>
                          <m:t>Pr</m:t>
                        </m:r>
                      </m:fName>
                      <m:e>
                        <m:d>
                          <m:dPr>
                            <m:ctrlPr>
                              <a:rPr lang="en-US" sz="2400" b="0" i="1" smtClean="0">
                                <a:latin typeface="Cambria Math" panose="02040503050406030204" pitchFamily="18" charset="0"/>
                                <a:ea typeface="Arial"/>
                                <a:cs typeface="Arial" panose="020B0604020202020204" pitchFamily="34" charset="0"/>
                                <a:sym typeface="Arial"/>
                              </a:rPr>
                            </m:ctrlPr>
                          </m:dPr>
                          <m:e>
                            <m:sSub>
                              <m:sSubPr>
                                <m:ctrlPr>
                                  <a:rPr lang="en-US" sz="2400" b="0" i="1" smtClean="0">
                                    <a:latin typeface="Cambria Math" panose="02040503050406030204" pitchFamily="18" charset="0"/>
                                    <a:ea typeface="Arial"/>
                                    <a:cs typeface="Arial" panose="020B0604020202020204" pitchFamily="34" charset="0"/>
                                    <a:sym typeface="Arial"/>
                                  </a:rPr>
                                </m:ctrlPr>
                              </m:sSubPr>
                              <m:e>
                                <m:r>
                                  <a:rPr lang="en-US" sz="2400" b="0" i="1" smtClean="0">
                                    <a:latin typeface="Cambria Math" panose="02040503050406030204" pitchFamily="18" charset="0"/>
                                    <a:ea typeface="Arial"/>
                                    <a:cs typeface="Arial" panose="020B0604020202020204" pitchFamily="34" charset="0"/>
                                    <a:sym typeface="Arial"/>
                                  </a:rPr>
                                  <m:t>𝑠</m:t>
                                </m:r>
                              </m:e>
                              <m:sub>
                                <m:r>
                                  <a:rPr lang="en-US" sz="2400" b="0" i="1" smtClean="0">
                                    <a:latin typeface="Cambria Math" panose="02040503050406030204" pitchFamily="18" charset="0"/>
                                    <a:ea typeface="Arial"/>
                                    <a:cs typeface="Arial" panose="020B0604020202020204" pitchFamily="34" charset="0"/>
                                    <a:sym typeface="Arial"/>
                                  </a:rPr>
                                  <m:t>𝑡</m:t>
                                </m:r>
                              </m:sub>
                            </m:sSub>
                            <m:r>
                              <a:rPr lang="en-US" sz="2400" b="0" i="1" smtClean="0">
                                <a:latin typeface="Cambria Math" panose="02040503050406030204" pitchFamily="18" charset="0"/>
                                <a:ea typeface="Arial"/>
                                <a:cs typeface="Arial" panose="020B0604020202020204" pitchFamily="34" charset="0"/>
                                <a:sym typeface="Arial"/>
                              </a:rPr>
                              <m:t>=</m:t>
                            </m:r>
                            <m:r>
                              <a:rPr lang="en-US" sz="2400" b="0" i="1" smtClean="0">
                                <a:latin typeface="Cambria Math" panose="02040503050406030204" pitchFamily="18" charset="0"/>
                                <a:ea typeface="Arial"/>
                                <a:cs typeface="Arial" panose="020B0604020202020204" pitchFamily="34" charset="0"/>
                                <a:sym typeface="Arial"/>
                              </a:rPr>
                              <m:t>𝑠</m:t>
                            </m:r>
                            <m:r>
                              <a:rPr lang="en-US" sz="2400" b="0" i="1" smtClean="0">
                                <a:latin typeface="Cambria Math" panose="02040503050406030204" pitchFamily="18" charset="0"/>
                                <a:ea typeface="Arial"/>
                                <a:cs typeface="Arial" panose="020B0604020202020204" pitchFamily="34" charset="0"/>
                                <a:sym typeface="Arial"/>
                              </a:rPr>
                              <m:t>,</m:t>
                            </m:r>
                            <m:sSub>
                              <m:sSubPr>
                                <m:ctrlPr>
                                  <a:rPr lang="en-US" sz="2400" b="0" i="1" smtClean="0">
                                    <a:latin typeface="Cambria Math" panose="02040503050406030204" pitchFamily="18" charset="0"/>
                                    <a:ea typeface="Arial"/>
                                    <a:cs typeface="Arial" panose="020B0604020202020204" pitchFamily="34" charset="0"/>
                                    <a:sym typeface="Arial"/>
                                  </a:rPr>
                                </m:ctrlPr>
                              </m:sSubPr>
                              <m:e>
                                <m:r>
                                  <a:rPr lang="en-US" sz="2400" b="0" i="1" smtClean="0">
                                    <a:latin typeface="Cambria Math" panose="02040503050406030204" pitchFamily="18" charset="0"/>
                                    <a:ea typeface="Arial"/>
                                    <a:cs typeface="Arial" panose="020B0604020202020204" pitchFamily="34" charset="0"/>
                                    <a:sym typeface="Arial"/>
                                  </a:rPr>
                                  <m:t>𝑎</m:t>
                                </m:r>
                              </m:e>
                              <m:sub>
                                <m:r>
                                  <a:rPr lang="en-US" sz="2400" b="0" i="1" smtClean="0">
                                    <a:latin typeface="Cambria Math" panose="02040503050406030204" pitchFamily="18" charset="0"/>
                                    <a:ea typeface="Arial"/>
                                    <a:cs typeface="Arial" panose="020B0604020202020204" pitchFamily="34" charset="0"/>
                                    <a:sym typeface="Arial"/>
                                  </a:rPr>
                                  <m:t>𝑡</m:t>
                                </m:r>
                              </m:sub>
                            </m:sSub>
                            <m:r>
                              <a:rPr lang="en-US" sz="2400" b="0" i="1" smtClean="0">
                                <a:latin typeface="Cambria Math" panose="02040503050406030204" pitchFamily="18" charset="0"/>
                                <a:ea typeface="Arial"/>
                                <a:cs typeface="Arial" panose="020B0604020202020204" pitchFamily="34" charset="0"/>
                                <a:sym typeface="Arial"/>
                              </a:rPr>
                              <m:t>=</m:t>
                            </m:r>
                            <m:r>
                              <a:rPr lang="en-US" sz="2400" b="0" i="1" smtClean="0">
                                <a:latin typeface="Cambria Math" panose="02040503050406030204" pitchFamily="18" charset="0"/>
                                <a:ea typeface="Arial"/>
                                <a:cs typeface="Arial" panose="020B0604020202020204" pitchFamily="34" charset="0"/>
                                <a:sym typeface="Arial"/>
                              </a:rPr>
                              <m:t>𝑎</m:t>
                            </m:r>
                          </m:e>
                        </m:d>
                      </m:e>
                    </m:func>
                  </m:oMath>
                </a14:m>
                <a:endParaRPr lang="en-US" sz="2400" dirty="0">
                  <a:latin typeface="Arial" panose="020B0604020202020204" pitchFamily="34" charset="0"/>
                  <a:ea typeface="Arial"/>
                  <a:cs typeface="Arial" panose="020B0604020202020204" pitchFamily="34" charset="0"/>
                  <a:sym typeface="Arial"/>
                </a:endParaRPr>
              </a:p>
              <a:p>
                <a:pPr marL="0" indent="0" algn="ctr">
                  <a:buNone/>
                </a:pPr>
                <a:r>
                  <a:rPr lang="en-US" sz="2400" b="1" dirty="0">
                    <a:latin typeface="Arial" panose="020B0604020202020204" pitchFamily="34" charset="0"/>
                    <a:ea typeface="Arial"/>
                    <a:cs typeface="Arial" panose="020B0604020202020204" pitchFamily="34" charset="0"/>
                    <a:sym typeface="Arial"/>
                  </a:rPr>
                  <a:t>State</a:t>
                </a:r>
                <a:r>
                  <a:rPr lang="en-US" sz="2400" dirty="0">
                    <a:latin typeface="Arial" panose="020B0604020202020204" pitchFamily="34" charset="0"/>
                    <a:ea typeface="Arial"/>
                    <a:cs typeface="Arial" panose="020B0604020202020204" pitchFamily="34" charset="0"/>
                    <a:sym typeface="Arial"/>
                  </a:rPr>
                  <a:t>: </a:t>
                </a:r>
                <a14:m>
                  <m:oMath xmlns:m="http://schemas.openxmlformats.org/officeDocument/2006/math">
                    <m:sSup>
                      <m:sSupPr>
                        <m:ctrlPr>
                          <a:rPr lang="en-US" altLang="zh-CN" sz="2400" i="1">
                            <a:latin typeface="Cambria Math" panose="02040503050406030204" pitchFamily="18" charset="0"/>
                            <a:ea typeface="Arial"/>
                            <a:cs typeface="Arial" panose="020B0604020202020204" pitchFamily="34" charset="0"/>
                            <a:sym typeface="Arial"/>
                          </a:rPr>
                        </m:ctrlPr>
                      </m:sSupPr>
                      <m:e>
                        <m:r>
                          <a:rPr lang="en-US" altLang="zh-CN" sz="2400" i="1">
                            <a:latin typeface="Cambria Math" panose="02040503050406030204" pitchFamily="18" charset="0"/>
                            <a:ea typeface="Arial"/>
                            <a:cs typeface="Arial" panose="020B0604020202020204" pitchFamily="34" charset="0"/>
                            <a:sym typeface="Arial"/>
                          </a:rPr>
                          <m:t>𝑑</m:t>
                        </m:r>
                      </m:e>
                      <m:sup>
                        <m:r>
                          <a:rPr lang="en-US" altLang="zh-CN" sz="2400" i="1">
                            <a:latin typeface="Cambria Math" panose="02040503050406030204" pitchFamily="18" charset="0"/>
                            <a:ea typeface="Arial"/>
                            <a:cs typeface="Arial" panose="020B0604020202020204" pitchFamily="34" charset="0"/>
                            <a:sym typeface="Arial"/>
                          </a:rPr>
                          <m:t>𝜋</m:t>
                        </m:r>
                      </m:sup>
                    </m:sSup>
                    <m:d>
                      <m:dPr>
                        <m:ctrlPr>
                          <a:rPr lang="en-US" altLang="zh-CN" sz="2400" i="1">
                            <a:latin typeface="Cambria Math" panose="02040503050406030204" pitchFamily="18" charset="0"/>
                            <a:ea typeface="Arial"/>
                            <a:cs typeface="Arial" panose="020B0604020202020204" pitchFamily="34" charset="0"/>
                            <a:sym typeface="Arial"/>
                          </a:rPr>
                        </m:ctrlPr>
                      </m:dPr>
                      <m:e>
                        <m:r>
                          <a:rPr lang="en-US" altLang="zh-CN" sz="2400" i="1">
                            <a:latin typeface="Cambria Math" panose="02040503050406030204" pitchFamily="18" charset="0"/>
                            <a:ea typeface="Arial"/>
                            <a:cs typeface="Arial" panose="020B0604020202020204" pitchFamily="34" charset="0"/>
                            <a:sym typeface="Arial"/>
                          </a:rPr>
                          <m:t>𝑠</m:t>
                        </m:r>
                      </m:e>
                    </m:d>
                    <m:r>
                      <a:rPr lang="en-US" altLang="zh-CN" sz="2400" i="1">
                        <a:latin typeface="Cambria Math" panose="02040503050406030204" pitchFamily="18" charset="0"/>
                        <a:ea typeface="Arial"/>
                        <a:cs typeface="Arial" panose="020B0604020202020204" pitchFamily="34" charset="0"/>
                        <a:sym typeface="Arial"/>
                      </a:rPr>
                      <m:t>=</m:t>
                    </m:r>
                    <m:d>
                      <m:dPr>
                        <m:ctrlPr>
                          <a:rPr lang="en-US" altLang="zh-CN" sz="2400" b="0" i="1" smtClean="0">
                            <a:latin typeface="Cambria Math" panose="02040503050406030204" pitchFamily="18" charset="0"/>
                            <a:ea typeface="Arial"/>
                            <a:cs typeface="Arial" panose="020B0604020202020204" pitchFamily="34" charset="0"/>
                            <a:sym typeface="Arial"/>
                          </a:rPr>
                        </m:ctrlPr>
                      </m:dPr>
                      <m:e>
                        <m:r>
                          <a:rPr lang="en-US" altLang="zh-CN" sz="2400" b="0" i="1" smtClean="0">
                            <a:latin typeface="Cambria Math" panose="02040503050406030204" pitchFamily="18" charset="0"/>
                            <a:ea typeface="Arial"/>
                            <a:cs typeface="Arial" panose="020B0604020202020204" pitchFamily="34" charset="0"/>
                            <a:sym typeface="Arial"/>
                          </a:rPr>
                          <m:t>1−</m:t>
                        </m:r>
                        <m:r>
                          <a:rPr lang="en-US" altLang="zh-CN" sz="2400" b="0" i="1" smtClean="0">
                            <a:latin typeface="Cambria Math" panose="02040503050406030204" pitchFamily="18" charset="0"/>
                            <a:ea typeface="Arial"/>
                            <a:cs typeface="Arial" panose="020B0604020202020204" pitchFamily="34" charset="0"/>
                            <a:sym typeface="Arial"/>
                          </a:rPr>
                          <m:t>𝛾</m:t>
                        </m:r>
                      </m:e>
                    </m:d>
                    <m:nary>
                      <m:naryPr>
                        <m:chr m:val="∑"/>
                        <m:ctrlPr>
                          <a:rPr lang="en-US" altLang="zh-CN" sz="2400" i="1">
                            <a:latin typeface="Cambria Math" panose="02040503050406030204" pitchFamily="18" charset="0"/>
                            <a:ea typeface="Arial"/>
                            <a:cs typeface="Arial" panose="020B0604020202020204" pitchFamily="34" charset="0"/>
                            <a:sym typeface="Arial"/>
                          </a:rPr>
                        </m:ctrlPr>
                      </m:naryPr>
                      <m:sub>
                        <m:r>
                          <m:rPr>
                            <m:brk m:alnAt="23"/>
                          </m:rPr>
                          <a:rPr lang="en-US" altLang="zh-CN" sz="2400" i="1">
                            <a:latin typeface="Cambria Math" panose="02040503050406030204" pitchFamily="18" charset="0"/>
                            <a:ea typeface="Arial"/>
                            <a:cs typeface="Arial" panose="020B0604020202020204" pitchFamily="34" charset="0"/>
                            <a:sym typeface="Arial"/>
                          </a:rPr>
                          <m:t>𝑡</m:t>
                        </m:r>
                        <m:r>
                          <a:rPr lang="en-US" altLang="zh-CN" sz="2400" i="1">
                            <a:latin typeface="Cambria Math" panose="02040503050406030204" pitchFamily="18" charset="0"/>
                            <a:ea typeface="Arial"/>
                            <a:cs typeface="Arial" panose="020B0604020202020204" pitchFamily="34" charset="0"/>
                            <a:sym typeface="Arial"/>
                          </a:rPr>
                          <m:t>=0</m:t>
                        </m:r>
                      </m:sub>
                      <m:sup>
                        <m:r>
                          <a:rPr lang="en-US" altLang="zh-CN" sz="2400" i="1">
                            <a:latin typeface="Cambria Math" panose="02040503050406030204" pitchFamily="18" charset="0"/>
                            <a:ea typeface="Arial"/>
                            <a:cs typeface="Arial" panose="020B0604020202020204" pitchFamily="34" charset="0"/>
                            <a:sym typeface="Arial"/>
                          </a:rPr>
                          <m:t>∞</m:t>
                        </m:r>
                      </m:sup>
                      <m:e>
                        <m:sSup>
                          <m:sSupPr>
                            <m:ctrlPr>
                              <a:rPr lang="en-US" altLang="zh-CN" sz="2400" i="1">
                                <a:latin typeface="Cambria Math" panose="02040503050406030204" pitchFamily="18" charset="0"/>
                                <a:ea typeface="Arial"/>
                                <a:cs typeface="Arial" panose="020B0604020202020204" pitchFamily="34" charset="0"/>
                                <a:sym typeface="Arial"/>
                              </a:rPr>
                            </m:ctrlPr>
                          </m:sSupPr>
                          <m:e>
                            <m:r>
                              <a:rPr lang="en-US" altLang="zh-CN" sz="2400" i="1">
                                <a:latin typeface="Cambria Math" panose="02040503050406030204" pitchFamily="18" charset="0"/>
                                <a:ea typeface="Arial"/>
                                <a:cs typeface="Arial" panose="020B0604020202020204" pitchFamily="34" charset="0"/>
                                <a:sym typeface="Arial"/>
                              </a:rPr>
                              <m:t>𝛾</m:t>
                            </m:r>
                          </m:e>
                          <m:sup>
                            <m:r>
                              <a:rPr lang="en-US" altLang="zh-CN" sz="2400" i="1">
                                <a:latin typeface="Cambria Math" panose="02040503050406030204" pitchFamily="18" charset="0"/>
                                <a:ea typeface="Arial"/>
                                <a:cs typeface="Arial" panose="020B0604020202020204" pitchFamily="34" charset="0"/>
                                <a:sym typeface="Arial"/>
                              </a:rPr>
                              <m:t>𝑡</m:t>
                            </m:r>
                          </m:sup>
                        </m:sSup>
                      </m:e>
                    </m:nary>
                    <m:func>
                      <m:funcPr>
                        <m:ctrlPr>
                          <a:rPr lang="en-US" altLang="zh-CN" sz="2400" i="1">
                            <a:latin typeface="Cambria Math" panose="02040503050406030204" pitchFamily="18" charset="0"/>
                            <a:ea typeface="Arial"/>
                            <a:cs typeface="Arial" panose="020B0604020202020204" pitchFamily="34" charset="0"/>
                            <a:sym typeface="Arial"/>
                          </a:rPr>
                        </m:ctrlPr>
                      </m:funcPr>
                      <m:fName>
                        <m:r>
                          <m:rPr>
                            <m:sty m:val="p"/>
                          </m:rPr>
                          <a:rPr lang="en-US" altLang="zh-CN" sz="2400">
                            <a:latin typeface="Cambria Math" panose="02040503050406030204" pitchFamily="18" charset="0"/>
                            <a:ea typeface="Arial"/>
                            <a:cs typeface="Arial" panose="020B0604020202020204" pitchFamily="34" charset="0"/>
                            <a:sym typeface="Arial"/>
                          </a:rPr>
                          <m:t>Pr</m:t>
                        </m:r>
                      </m:fName>
                      <m:e>
                        <m:d>
                          <m:dPr>
                            <m:ctrlPr>
                              <a:rPr lang="en-US" altLang="zh-CN" sz="2400" i="1">
                                <a:latin typeface="Cambria Math" panose="02040503050406030204" pitchFamily="18" charset="0"/>
                                <a:ea typeface="Arial"/>
                                <a:cs typeface="Arial" panose="020B0604020202020204" pitchFamily="34" charset="0"/>
                                <a:sym typeface="Arial"/>
                              </a:rPr>
                            </m:ctrlPr>
                          </m:dPr>
                          <m:e>
                            <m:sSub>
                              <m:sSubPr>
                                <m:ctrlPr>
                                  <a:rPr lang="en-US" altLang="zh-CN" sz="2400" i="1">
                                    <a:latin typeface="Cambria Math" panose="02040503050406030204" pitchFamily="18" charset="0"/>
                                    <a:ea typeface="Arial"/>
                                    <a:cs typeface="Arial" panose="020B0604020202020204" pitchFamily="34" charset="0"/>
                                    <a:sym typeface="Arial"/>
                                  </a:rPr>
                                </m:ctrlPr>
                              </m:sSubPr>
                              <m:e>
                                <m:r>
                                  <a:rPr lang="en-US" altLang="zh-CN" sz="2400" i="1">
                                    <a:latin typeface="Cambria Math" panose="02040503050406030204" pitchFamily="18" charset="0"/>
                                    <a:ea typeface="Arial"/>
                                    <a:cs typeface="Arial" panose="020B0604020202020204" pitchFamily="34" charset="0"/>
                                    <a:sym typeface="Arial"/>
                                  </a:rPr>
                                  <m:t>𝑠</m:t>
                                </m:r>
                              </m:e>
                              <m:sub>
                                <m:r>
                                  <a:rPr lang="en-US" altLang="zh-CN" sz="2400" i="1">
                                    <a:latin typeface="Cambria Math" panose="02040503050406030204" pitchFamily="18" charset="0"/>
                                    <a:ea typeface="Arial"/>
                                    <a:cs typeface="Arial" panose="020B0604020202020204" pitchFamily="34" charset="0"/>
                                    <a:sym typeface="Arial"/>
                                  </a:rPr>
                                  <m:t>𝑡</m:t>
                                </m:r>
                              </m:sub>
                            </m:sSub>
                            <m:r>
                              <a:rPr lang="en-US" altLang="zh-CN" sz="2400" i="1">
                                <a:latin typeface="Cambria Math" panose="02040503050406030204" pitchFamily="18" charset="0"/>
                                <a:ea typeface="Arial"/>
                                <a:cs typeface="Arial" panose="020B0604020202020204" pitchFamily="34" charset="0"/>
                                <a:sym typeface="Arial"/>
                              </a:rPr>
                              <m:t>=</m:t>
                            </m:r>
                            <m:r>
                              <a:rPr lang="en-US" altLang="zh-CN" sz="2400" i="1">
                                <a:latin typeface="Cambria Math" panose="02040503050406030204" pitchFamily="18" charset="0"/>
                                <a:ea typeface="Arial"/>
                                <a:cs typeface="Arial" panose="020B0604020202020204" pitchFamily="34" charset="0"/>
                                <a:sym typeface="Arial"/>
                              </a:rPr>
                              <m:t>𝑠</m:t>
                            </m:r>
                          </m:e>
                        </m:d>
                      </m:e>
                    </m:func>
                    <m:r>
                      <a:rPr lang="en-US" altLang="zh-CN" sz="2400" b="0" i="1" smtClean="0">
                        <a:latin typeface="Cambria Math" panose="02040503050406030204" pitchFamily="18" charset="0"/>
                        <a:ea typeface="Arial"/>
                        <a:cs typeface="Arial" panose="020B0604020202020204" pitchFamily="34" charset="0"/>
                        <a:sym typeface="Arial"/>
                      </a:rPr>
                      <m:t>=</m:t>
                    </m:r>
                    <m:nary>
                      <m:naryPr>
                        <m:chr m:val="∑"/>
                        <m:supHide m:val="on"/>
                        <m:ctrlPr>
                          <a:rPr lang="en-US" altLang="zh-CN" sz="2400" b="0" i="1" smtClean="0">
                            <a:latin typeface="Cambria Math" panose="02040503050406030204" pitchFamily="18" charset="0"/>
                            <a:ea typeface="Arial"/>
                            <a:cs typeface="Arial" panose="020B0604020202020204" pitchFamily="34" charset="0"/>
                            <a:sym typeface="Arial"/>
                          </a:rPr>
                        </m:ctrlPr>
                      </m:naryPr>
                      <m:sub>
                        <m:r>
                          <a:rPr lang="en-US" altLang="zh-CN" sz="2400" b="0" i="1" smtClean="0">
                            <a:latin typeface="Cambria Math" panose="02040503050406030204" pitchFamily="18" charset="0"/>
                            <a:ea typeface="Arial"/>
                            <a:cs typeface="Arial" panose="020B0604020202020204" pitchFamily="34" charset="0"/>
                            <a:sym typeface="Arial"/>
                          </a:rPr>
                          <m:t>𝑎</m:t>
                        </m:r>
                      </m:sub>
                      <m:sup/>
                      <m:e>
                        <m:sSup>
                          <m:sSupPr>
                            <m:ctrlPr>
                              <a:rPr lang="en-US" altLang="zh-CN" sz="2400" b="0" i="1" smtClean="0">
                                <a:latin typeface="Cambria Math" panose="02040503050406030204" pitchFamily="18" charset="0"/>
                                <a:ea typeface="Arial"/>
                                <a:cs typeface="Arial" panose="020B0604020202020204" pitchFamily="34" charset="0"/>
                                <a:sym typeface="Arial"/>
                              </a:rPr>
                            </m:ctrlPr>
                          </m:sSupPr>
                          <m:e>
                            <m:r>
                              <a:rPr lang="en-US" altLang="zh-CN" sz="2400" b="0" i="1" smtClean="0">
                                <a:latin typeface="Cambria Math" panose="02040503050406030204" pitchFamily="18" charset="0"/>
                                <a:ea typeface="Arial"/>
                                <a:cs typeface="Arial" panose="020B0604020202020204" pitchFamily="34" charset="0"/>
                                <a:sym typeface="Arial"/>
                              </a:rPr>
                              <m:t>𝑑</m:t>
                            </m:r>
                          </m:e>
                          <m:sup>
                            <m:r>
                              <a:rPr lang="en-US" altLang="zh-CN" sz="2400" b="0" i="1" smtClean="0">
                                <a:latin typeface="Cambria Math" panose="02040503050406030204" pitchFamily="18" charset="0"/>
                                <a:ea typeface="Arial"/>
                                <a:cs typeface="Arial" panose="020B0604020202020204" pitchFamily="34" charset="0"/>
                                <a:sym typeface="Arial"/>
                              </a:rPr>
                              <m:t>𝜋</m:t>
                            </m:r>
                          </m:sup>
                        </m:sSup>
                        <m:r>
                          <a:rPr lang="en-US" altLang="zh-CN" sz="2400" b="0" i="1" smtClean="0">
                            <a:latin typeface="Cambria Math" panose="02040503050406030204" pitchFamily="18" charset="0"/>
                            <a:ea typeface="Arial"/>
                            <a:cs typeface="Arial" panose="020B0604020202020204" pitchFamily="34" charset="0"/>
                            <a:sym typeface="Arial"/>
                          </a:rPr>
                          <m:t>(</m:t>
                        </m:r>
                        <m:r>
                          <a:rPr lang="en-US" altLang="zh-CN" sz="2400" b="0" i="1" smtClean="0">
                            <a:latin typeface="Cambria Math" panose="02040503050406030204" pitchFamily="18" charset="0"/>
                            <a:ea typeface="Arial"/>
                            <a:cs typeface="Arial" panose="020B0604020202020204" pitchFamily="34" charset="0"/>
                            <a:sym typeface="Arial"/>
                          </a:rPr>
                          <m:t>𝑠</m:t>
                        </m:r>
                        <m:r>
                          <a:rPr lang="en-US" altLang="zh-CN" sz="2400" b="0" i="1" smtClean="0">
                            <a:latin typeface="Cambria Math" panose="02040503050406030204" pitchFamily="18" charset="0"/>
                            <a:ea typeface="Arial"/>
                            <a:cs typeface="Arial" panose="020B0604020202020204" pitchFamily="34" charset="0"/>
                            <a:sym typeface="Arial"/>
                          </a:rPr>
                          <m:t>,</m:t>
                        </m:r>
                        <m:r>
                          <a:rPr lang="en-US" altLang="zh-CN" sz="2400" b="0" i="1" smtClean="0">
                            <a:latin typeface="Cambria Math" panose="02040503050406030204" pitchFamily="18" charset="0"/>
                            <a:ea typeface="Arial"/>
                            <a:cs typeface="Arial" panose="020B0604020202020204" pitchFamily="34" charset="0"/>
                            <a:sym typeface="Arial"/>
                          </a:rPr>
                          <m:t>𝑎</m:t>
                        </m:r>
                        <m:r>
                          <a:rPr lang="en-US" altLang="zh-CN" sz="2400" b="0" i="1" smtClean="0">
                            <a:latin typeface="Cambria Math" panose="02040503050406030204" pitchFamily="18" charset="0"/>
                            <a:ea typeface="Arial"/>
                            <a:cs typeface="Arial" panose="020B0604020202020204" pitchFamily="34" charset="0"/>
                            <a:sym typeface="Arial"/>
                          </a:rPr>
                          <m:t>)</m:t>
                        </m:r>
                      </m:e>
                    </m:nary>
                  </m:oMath>
                </a14:m>
                <a:endParaRPr lang="en-US" sz="2400" dirty="0">
                  <a:latin typeface="Arial" panose="020B0604020202020204" pitchFamily="34" charset="0"/>
                  <a:ea typeface="Arial"/>
                  <a:cs typeface="Arial" panose="020B0604020202020204" pitchFamily="34" charset="0"/>
                  <a:sym typeface="Arial"/>
                </a:endParaRPr>
              </a:p>
              <a:p>
                <a:pPr marL="0" indent="0" algn="ctr">
                  <a:buNone/>
                </a:pPr>
                <a:r>
                  <a:rPr lang="en-US" sz="2400" b="1" dirty="0">
                    <a:latin typeface="Arial" panose="020B0604020202020204" pitchFamily="34" charset="0"/>
                    <a:ea typeface="Arial"/>
                    <a:cs typeface="Arial" panose="020B0604020202020204" pitchFamily="34" charset="0"/>
                    <a:sym typeface="Arial"/>
                  </a:rPr>
                  <a:t>State-pair: </a:t>
                </a:r>
                <a14:m>
                  <m:oMath xmlns:m="http://schemas.openxmlformats.org/officeDocument/2006/math">
                    <m:sSup>
                      <m:sSupPr>
                        <m:ctrlPr>
                          <a:rPr lang="en-US" altLang="zh-CN" sz="2400" i="1">
                            <a:latin typeface="Cambria Math" panose="02040503050406030204" pitchFamily="18" charset="0"/>
                            <a:ea typeface="Arial"/>
                            <a:cs typeface="Arial" panose="020B0604020202020204" pitchFamily="34" charset="0"/>
                            <a:sym typeface="Arial"/>
                          </a:rPr>
                        </m:ctrlPr>
                      </m:sSupPr>
                      <m:e>
                        <m:r>
                          <a:rPr lang="en-US" altLang="zh-CN" sz="2400" i="1">
                            <a:latin typeface="Cambria Math" panose="02040503050406030204" pitchFamily="18" charset="0"/>
                            <a:ea typeface="Arial"/>
                            <a:cs typeface="Arial" panose="020B0604020202020204" pitchFamily="34" charset="0"/>
                            <a:sym typeface="Arial"/>
                          </a:rPr>
                          <m:t>𝑑</m:t>
                        </m:r>
                      </m:e>
                      <m:sup>
                        <m:r>
                          <a:rPr lang="en-US" altLang="zh-CN" sz="2400" i="1">
                            <a:latin typeface="Cambria Math" panose="02040503050406030204" pitchFamily="18" charset="0"/>
                            <a:ea typeface="Arial"/>
                            <a:cs typeface="Arial" panose="020B0604020202020204" pitchFamily="34" charset="0"/>
                            <a:sym typeface="Arial"/>
                          </a:rPr>
                          <m:t>𝜋</m:t>
                        </m:r>
                      </m:sup>
                    </m:sSup>
                    <m:d>
                      <m:dPr>
                        <m:ctrlPr>
                          <a:rPr lang="en-US" altLang="zh-CN" sz="2400" i="1">
                            <a:latin typeface="Cambria Math" panose="02040503050406030204" pitchFamily="18" charset="0"/>
                            <a:ea typeface="Arial"/>
                            <a:cs typeface="Arial" panose="020B0604020202020204" pitchFamily="34" charset="0"/>
                            <a:sym typeface="Arial"/>
                          </a:rPr>
                        </m:ctrlPr>
                      </m:dPr>
                      <m:e>
                        <m:r>
                          <a:rPr lang="en-US" altLang="zh-CN" sz="2400" i="1">
                            <a:latin typeface="Cambria Math" panose="02040503050406030204" pitchFamily="18" charset="0"/>
                            <a:ea typeface="Arial"/>
                            <a:cs typeface="Arial" panose="020B0604020202020204" pitchFamily="34" charset="0"/>
                            <a:sym typeface="Arial"/>
                          </a:rPr>
                          <m:t>𝑠</m:t>
                        </m:r>
                        <m:r>
                          <a:rPr lang="en-US" altLang="zh-CN" sz="2400" i="1">
                            <a:latin typeface="Cambria Math" panose="02040503050406030204" pitchFamily="18" charset="0"/>
                            <a:ea typeface="Arial"/>
                            <a:cs typeface="Arial" panose="020B0604020202020204" pitchFamily="34" charset="0"/>
                            <a:sym typeface="Arial"/>
                          </a:rPr>
                          <m:t>,</m:t>
                        </m:r>
                        <m:r>
                          <a:rPr lang="en-US" altLang="zh-CN" sz="2400" b="0" i="1" smtClean="0">
                            <a:latin typeface="Cambria Math" panose="02040503050406030204" pitchFamily="18" charset="0"/>
                            <a:ea typeface="Arial"/>
                            <a:cs typeface="Arial" panose="020B0604020202020204" pitchFamily="34" charset="0"/>
                            <a:sym typeface="Arial"/>
                          </a:rPr>
                          <m:t>𝑠</m:t>
                        </m:r>
                        <m:r>
                          <a:rPr lang="en-US" altLang="zh-CN" sz="2400" b="0" i="1" smtClean="0">
                            <a:latin typeface="Cambria Math" panose="02040503050406030204" pitchFamily="18" charset="0"/>
                            <a:ea typeface="Arial"/>
                            <a:cs typeface="Arial" panose="020B0604020202020204" pitchFamily="34" charset="0"/>
                            <a:sym typeface="Arial"/>
                          </a:rPr>
                          <m:t>′</m:t>
                        </m:r>
                      </m:e>
                    </m:d>
                    <m:r>
                      <a:rPr lang="en-US" altLang="zh-CN" sz="2400" i="1">
                        <a:latin typeface="Cambria Math" panose="02040503050406030204" pitchFamily="18" charset="0"/>
                        <a:ea typeface="Arial"/>
                        <a:cs typeface="Arial" panose="020B0604020202020204" pitchFamily="34" charset="0"/>
                        <a:sym typeface="Arial"/>
                      </a:rPr>
                      <m:t>=</m:t>
                    </m:r>
                    <m:r>
                      <a:rPr lang="en-US" altLang="zh-CN" sz="2400" b="0" i="1" smtClean="0">
                        <a:latin typeface="Cambria Math" panose="02040503050406030204" pitchFamily="18" charset="0"/>
                        <a:ea typeface="Arial"/>
                        <a:cs typeface="Arial" panose="020B0604020202020204" pitchFamily="34" charset="0"/>
                        <a:sym typeface="Arial"/>
                      </a:rPr>
                      <m:t>(1−</m:t>
                    </m:r>
                    <m:r>
                      <a:rPr lang="en-US" altLang="zh-CN" sz="2400" b="0" i="1" smtClean="0">
                        <a:latin typeface="Cambria Math" panose="02040503050406030204" pitchFamily="18" charset="0"/>
                        <a:ea typeface="Arial"/>
                        <a:cs typeface="Arial" panose="020B0604020202020204" pitchFamily="34" charset="0"/>
                        <a:sym typeface="Arial"/>
                      </a:rPr>
                      <m:t>𝛾</m:t>
                    </m:r>
                    <m:r>
                      <a:rPr lang="en-US" altLang="zh-CN" sz="2400" b="0" i="1" smtClean="0">
                        <a:latin typeface="Cambria Math" panose="02040503050406030204" pitchFamily="18" charset="0"/>
                        <a:ea typeface="Arial"/>
                        <a:cs typeface="Arial" panose="020B0604020202020204" pitchFamily="34" charset="0"/>
                        <a:sym typeface="Arial"/>
                      </a:rPr>
                      <m:t>)</m:t>
                    </m:r>
                    <m:nary>
                      <m:naryPr>
                        <m:chr m:val="∑"/>
                        <m:ctrlPr>
                          <a:rPr lang="en-US" altLang="zh-CN" sz="2400" i="1">
                            <a:latin typeface="Cambria Math" panose="02040503050406030204" pitchFamily="18" charset="0"/>
                            <a:ea typeface="Arial"/>
                            <a:cs typeface="Arial" panose="020B0604020202020204" pitchFamily="34" charset="0"/>
                            <a:sym typeface="Arial"/>
                          </a:rPr>
                        </m:ctrlPr>
                      </m:naryPr>
                      <m:sub>
                        <m:r>
                          <m:rPr>
                            <m:brk m:alnAt="23"/>
                          </m:rPr>
                          <a:rPr lang="en-US" altLang="zh-CN" sz="2400" i="1">
                            <a:latin typeface="Cambria Math" panose="02040503050406030204" pitchFamily="18" charset="0"/>
                            <a:ea typeface="Arial"/>
                            <a:cs typeface="Arial" panose="020B0604020202020204" pitchFamily="34" charset="0"/>
                            <a:sym typeface="Arial"/>
                          </a:rPr>
                          <m:t>𝑡</m:t>
                        </m:r>
                        <m:r>
                          <a:rPr lang="en-US" altLang="zh-CN" sz="2400" i="1">
                            <a:latin typeface="Cambria Math" panose="02040503050406030204" pitchFamily="18" charset="0"/>
                            <a:ea typeface="Arial"/>
                            <a:cs typeface="Arial" panose="020B0604020202020204" pitchFamily="34" charset="0"/>
                            <a:sym typeface="Arial"/>
                          </a:rPr>
                          <m:t>=0</m:t>
                        </m:r>
                      </m:sub>
                      <m:sup>
                        <m:r>
                          <a:rPr lang="en-US" altLang="zh-CN" sz="2400" i="1">
                            <a:latin typeface="Cambria Math" panose="02040503050406030204" pitchFamily="18" charset="0"/>
                            <a:ea typeface="Arial"/>
                            <a:cs typeface="Arial" panose="020B0604020202020204" pitchFamily="34" charset="0"/>
                            <a:sym typeface="Arial"/>
                          </a:rPr>
                          <m:t>∞</m:t>
                        </m:r>
                      </m:sup>
                      <m:e>
                        <m:sSup>
                          <m:sSupPr>
                            <m:ctrlPr>
                              <a:rPr lang="en-US" altLang="zh-CN" sz="2400" i="1">
                                <a:latin typeface="Cambria Math" panose="02040503050406030204" pitchFamily="18" charset="0"/>
                                <a:ea typeface="Arial"/>
                                <a:cs typeface="Arial" panose="020B0604020202020204" pitchFamily="34" charset="0"/>
                                <a:sym typeface="Arial"/>
                              </a:rPr>
                            </m:ctrlPr>
                          </m:sSupPr>
                          <m:e>
                            <m:r>
                              <a:rPr lang="en-US" altLang="zh-CN" sz="2400" i="1">
                                <a:latin typeface="Cambria Math" panose="02040503050406030204" pitchFamily="18" charset="0"/>
                                <a:ea typeface="Arial"/>
                                <a:cs typeface="Arial" panose="020B0604020202020204" pitchFamily="34" charset="0"/>
                                <a:sym typeface="Arial"/>
                              </a:rPr>
                              <m:t>𝛾</m:t>
                            </m:r>
                          </m:e>
                          <m:sup>
                            <m:r>
                              <a:rPr lang="en-US" altLang="zh-CN" sz="2400" i="1">
                                <a:latin typeface="Cambria Math" panose="02040503050406030204" pitchFamily="18" charset="0"/>
                                <a:ea typeface="Arial"/>
                                <a:cs typeface="Arial" panose="020B0604020202020204" pitchFamily="34" charset="0"/>
                                <a:sym typeface="Arial"/>
                              </a:rPr>
                              <m:t>𝑡</m:t>
                            </m:r>
                          </m:sup>
                        </m:sSup>
                      </m:e>
                    </m:nary>
                    <m:func>
                      <m:funcPr>
                        <m:ctrlPr>
                          <a:rPr lang="en-US" altLang="zh-CN" sz="2400" i="1">
                            <a:latin typeface="Cambria Math" panose="02040503050406030204" pitchFamily="18" charset="0"/>
                            <a:ea typeface="Arial"/>
                            <a:cs typeface="Arial" panose="020B0604020202020204" pitchFamily="34" charset="0"/>
                            <a:sym typeface="Arial"/>
                          </a:rPr>
                        </m:ctrlPr>
                      </m:funcPr>
                      <m:fName>
                        <m:r>
                          <m:rPr>
                            <m:sty m:val="p"/>
                          </m:rPr>
                          <a:rPr lang="en-US" altLang="zh-CN" sz="2400">
                            <a:latin typeface="Cambria Math" panose="02040503050406030204" pitchFamily="18" charset="0"/>
                            <a:ea typeface="Arial"/>
                            <a:cs typeface="Arial" panose="020B0604020202020204" pitchFamily="34" charset="0"/>
                            <a:sym typeface="Arial"/>
                          </a:rPr>
                          <m:t>Pr</m:t>
                        </m:r>
                      </m:fName>
                      <m:e>
                        <m:d>
                          <m:dPr>
                            <m:ctrlPr>
                              <a:rPr lang="en-US" altLang="zh-CN" sz="2400" i="1">
                                <a:latin typeface="Cambria Math" panose="02040503050406030204" pitchFamily="18" charset="0"/>
                                <a:ea typeface="Arial"/>
                                <a:cs typeface="Arial" panose="020B0604020202020204" pitchFamily="34" charset="0"/>
                                <a:sym typeface="Arial"/>
                              </a:rPr>
                            </m:ctrlPr>
                          </m:dPr>
                          <m:e>
                            <m:sSub>
                              <m:sSubPr>
                                <m:ctrlPr>
                                  <a:rPr lang="en-US" altLang="zh-CN" sz="2400" i="1">
                                    <a:latin typeface="Cambria Math" panose="02040503050406030204" pitchFamily="18" charset="0"/>
                                    <a:ea typeface="Arial"/>
                                    <a:cs typeface="Arial" panose="020B0604020202020204" pitchFamily="34" charset="0"/>
                                    <a:sym typeface="Arial"/>
                                  </a:rPr>
                                </m:ctrlPr>
                              </m:sSubPr>
                              <m:e>
                                <m:r>
                                  <a:rPr lang="en-US" altLang="zh-CN" sz="2400" i="1">
                                    <a:latin typeface="Cambria Math" panose="02040503050406030204" pitchFamily="18" charset="0"/>
                                    <a:ea typeface="Arial"/>
                                    <a:cs typeface="Arial" panose="020B0604020202020204" pitchFamily="34" charset="0"/>
                                    <a:sym typeface="Arial"/>
                                  </a:rPr>
                                  <m:t>𝑠</m:t>
                                </m:r>
                              </m:e>
                              <m:sub>
                                <m:r>
                                  <a:rPr lang="en-US" altLang="zh-CN" sz="2400" i="1">
                                    <a:latin typeface="Cambria Math" panose="02040503050406030204" pitchFamily="18" charset="0"/>
                                    <a:ea typeface="Arial"/>
                                    <a:cs typeface="Arial" panose="020B0604020202020204" pitchFamily="34" charset="0"/>
                                    <a:sym typeface="Arial"/>
                                  </a:rPr>
                                  <m:t>𝑡</m:t>
                                </m:r>
                              </m:sub>
                            </m:sSub>
                            <m:r>
                              <a:rPr lang="en-US" altLang="zh-CN" sz="2400" i="1">
                                <a:latin typeface="Cambria Math" panose="02040503050406030204" pitchFamily="18" charset="0"/>
                                <a:ea typeface="Arial"/>
                                <a:cs typeface="Arial" panose="020B0604020202020204" pitchFamily="34" charset="0"/>
                                <a:sym typeface="Arial"/>
                              </a:rPr>
                              <m:t>=</m:t>
                            </m:r>
                            <m:r>
                              <a:rPr lang="en-US" altLang="zh-CN" sz="2400" i="1">
                                <a:latin typeface="Cambria Math" panose="02040503050406030204" pitchFamily="18" charset="0"/>
                                <a:ea typeface="Arial"/>
                                <a:cs typeface="Arial" panose="020B0604020202020204" pitchFamily="34" charset="0"/>
                                <a:sym typeface="Arial"/>
                              </a:rPr>
                              <m:t>𝑠</m:t>
                            </m:r>
                            <m:r>
                              <a:rPr lang="en-US" altLang="zh-CN" sz="2400" i="1">
                                <a:latin typeface="Cambria Math" panose="02040503050406030204" pitchFamily="18" charset="0"/>
                                <a:ea typeface="Arial"/>
                                <a:cs typeface="Arial" panose="020B0604020202020204" pitchFamily="34" charset="0"/>
                                <a:sym typeface="Arial"/>
                              </a:rPr>
                              <m:t>,</m:t>
                            </m:r>
                            <m:sSub>
                              <m:sSubPr>
                                <m:ctrlPr>
                                  <a:rPr lang="en-US" altLang="zh-CN" sz="2400" i="1">
                                    <a:latin typeface="Cambria Math" panose="02040503050406030204" pitchFamily="18" charset="0"/>
                                    <a:ea typeface="Arial"/>
                                    <a:cs typeface="Arial" panose="020B0604020202020204" pitchFamily="34" charset="0"/>
                                    <a:sym typeface="Arial"/>
                                  </a:rPr>
                                </m:ctrlPr>
                              </m:sSubPr>
                              <m:e>
                                <m:r>
                                  <a:rPr lang="en-US" altLang="zh-CN" sz="2400" b="0" i="1" smtClean="0">
                                    <a:latin typeface="Cambria Math" panose="02040503050406030204" pitchFamily="18" charset="0"/>
                                    <a:ea typeface="Arial"/>
                                    <a:cs typeface="Arial" panose="020B0604020202020204" pitchFamily="34" charset="0"/>
                                    <a:sym typeface="Arial"/>
                                  </a:rPr>
                                  <m:t>𝑠</m:t>
                                </m:r>
                              </m:e>
                              <m:sub>
                                <m:r>
                                  <a:rPr lang="en-US" altLang="zh-CN" sz="2400" i="1">
                                    <a:latin typeface="Cambria Math" panose="02040503050406030204" pitchFamily="18" charset="0"/>
                                    <a:ea typeface="Arial"/>
                                    <a:cs typeface="Arial" panose="020B0604020202020204" pitchFamily="34" charset="0"/>
                                    <a:sym typeface="Arial"/>
                                  </a:rPr>
                                  <m:t>𝑡</m:t>
                                </m:r>
                                <m:r>
                                  <a:rPr lang="en-US" altLang="zh-CN" sz="2400" b="0" i="1" smtClean="0">
                                    <a:latin typeface="Cambria Math" panose="02040503050406030204" pitchFamily="18" charset="0"/>
                                    <a:ea typeface="Arial"/>
                                    <a:cs typeface="Arial" panose="020B0604020202020204" pitchFamily="34" charset="0"/>
                                    <a:sym typeface="Arial"/>
                                  </a:rPr>
                                  <m:t>+1</m:t>
                                </m:r>
                              </m:sub>
                            </m:sSub>
                            <m:r>
                              <a:rPr lang="en-US" altLang="zh-CN" sz="2400" i="1">
                                <a:latin typeface="Cambria Math" panose="02040503050406030204" pitchFamily="18" charset="0"/>
                                <a:ea typeface="Arial"/>
                                <a:cs typeface="Arial" panose="020B0604020202020204" pitchFamily="34" charset="0"/>
                                <a:sym typeface="Arial"/>
                              </a:rPr>
                              <m:t>=</m:t>
                            </m:r>
                            <m:r>
                              <a:rPr lang="en-US" altLang="zh-CN" sz="2400" b="0" i="1" smtClean="0">
                                <a:latin typeface="Cambria Math" panose="02040503050406030204" pitchFamily="18" charset="0"/>
                                <a:ea typeface="Arial"/>
                                <a:cs typeface="Arial" panose="020B0604020202020204" pitchFamily="34" charset="0"/>
                                <a:sym typeface="Arial"/>
                              </a:rPr>
                              <m:t>𝑠</m:t>
                            </m:r>
                            <m:r>
                              <a:rPr lang="en-US" altLang="zh-CN" sz="2400" b="0" i="1" smtClean="0">
                                <a:latin typeface="Cambria Math" panose="02040503050406030204" pitchFamily="18" charset="0"/>
                                <a:ea typeface="Arial"/>
                                <a:cs typeface="Arial" panose="020B0604020202020204" pitchFamily="34" charset="0"/>
                                <a:sym typeface="Arial"/>
                              </a:rPr>
                              <m:t>′</m:t>
                            </m:r>
                          </m:e>
                        </m:d>
                      </m:e>
                    </m:func>
                  </m:oMath>
                </a14:m>
                <a:endParaRPr lang="en-US" sz="2400" dirty="0">
                  <a:latin typeface="Arial" panose="020B0604020202020204" pitchFamily="34" charset="0"/>
                  <a:ea typeface="Arial"/>
                  <a:cs typeface="Arial" panose="020B0604020202020204" pitchFamily="34" charset="0"/>
                  <a:sym typeface="Arial"/>
                </a:endParaRPr>
              </a:p>
              <a:p>
                <a:pPr marL="0" indent="0" algn="ctr">
                  <a:buNone/>
                </a:pPr>
                <a:endParaRPr lang="en-US" sz="2400" dirty="0">
                  <a:latin typeface="Arial" panose="020B0604020202020204" pitchFamily="34" charset="0"/>
                  <a:ea typeface="Arial"/>
                  <a:cs typeface="Arial" panose="020B0604020202020204" pitchFamily="34" charset="0"/>
                  <a:sym typeface="Arial"/>
                </a:endParaRPr>
              </a:p>
              <a:p>
                <a:endParaRPr lang="en-US" sz="2400" b="1" dirty="0">
                  <a:solidFill>
                    <a:srgbClr val="E84B36"/>
                  </a:solidFill>
                  <a:latin typeface="Arial" panose="020B0604020202020204" pitchFamily="34" charset="0"/>
                  <a:ea typeface="Arial"/>
                  <a:cs typeface="Arial" panose="020B0604020202020204" pitchFamily="34" charset="0"/>
                  <a:sym typeface="Arial"/>
                </a:endParaRPr>
              </a:p>
              <a:p>
                <a:endParaRPr lang="en-US" sz="2400" b="1" dirty="0">
                  <a:solidFill>
                    <a:srgbClr val="E84B36"/>
                  </a:solidFill>
                  <a:latin typeface="Arial" panose="020B0604020202020204" pitchFamily="34" charset="0"/>
                  <a:ea typeface="Arial"/>
                  <a:cs typeface="Arial" panose="020B0604020202020204" pitchFamily="34" charset="0"/>
                  <a:sym typeface="Arial"/>
                </a:endParaRPr>
              </a:p>
              <a:p>
                <a:endParaRPr lang="en-US" sz="2400" b="1" dirty="0">
                  <a:solidFill>
                    <a:srgbClr val="E84B36"/>
                  </a:solidFill>
                  <a:latin typeface="Arial" panose="020B0604020202020204" pitchFamily="34" charset="0"/>
                  <a:ea typeface="Arial"/>
                  <a:cs typeface="Arial" panose="020B0604020202020204" pitchFamily="34" charset="0"/>
                  <a:sym typeface="Arial"/>
                </a:endParaRPr>
              </a:p>
              <a:p>
                <a:pPr marL="0" indent="0">
                  <a:buNone/>
                </a:pPr>
                <a:endParaRPr lang="en-US" sz="2400" b="1" dirty="0">
                  <a:solidFill>
                    <a:srgbClr val="E84B36"/>
                  </a:solidFill>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cs typeface="Arial" panose="020B0604020202020204" pitchFamily="34" charset="0"/>
                  <a:sym typeface="Arial"/>
                </a:endParaRPr>
              </a:p>
              <a:p>
                <a:pPr marL="0" lvl="0" indent="0" algn="l" rtl="0">
                  <a:lnSpc>
                    <a:spcPct val="100000"/>
                  </a:lnSpc>
                  <a:spcBef>
                    <a:spcPts val="0"/>
                  </a:spcBef>
                  <a:spcAft>
                    <a:spcPts val="0"/>
                  </a:spcAft>
                  <a:buSzPts val="2000"/>
                  <a:buNone/>
                </a:pPr>
                <a:endParaRPr lang="en-US" sz="1800" dirty="0">
                  <a:solidFill>
                    <a:schemeClr val="dk1"/>
                  </a:solidFill>
                  <a:latin typeface="Arial"/>
                  <a:ea typeface="Arial"/>
                  <a:cs typeface="Arial"/>
                  <a:sym typeface="Arial"/>
                </a:endParaRPr>
              </a:p>
            </p:txBody>
          </p:sp>
        </mc:Choice>
        <mc:Fallback>
          <p:sp>
            <p:nvSpPr>
              <p:cNvPr id="639" name="Google Shape;639;gfa0f5b21c0_0_160"/>
              <p:cNvSpPr txBox="1">
                <a:spLocks noGrp="1" noRot="1" noChangeAspect="1" noMove="1" noResize="1" noEditPoints="1" noAdjustHandles="1" noChangeArrowheads="1" noChangeShapeType="1" noTextEdit="1"/>
              </p:cNvSpPr>
              <p:nvPr>
                <p:ph type="body" idx="1"/>
              </p:nvPr>
            </p:nvSpPr>
            <p:spPr>
              <a:xfrm>
                <a:off x="376809" y="1334279"/>
                <a:ext cx="11177400" cy="4821000"/>
              </a:xfrm>
              <a:prstGeom prst="rect">
                <a:avLst/>
              </a:prstGeom>
              <a:blipFill>
                <a:blip r:embed="rId3"/>
                <a:stretch>
                  <a:fillRect l="-764"/>
                </a:stretch>
              </a:blipFill>
              <a:ln>
                <a:noFill/>
              </a:ln>
            </p:spPr>
            <p:txBody>
              <a:bodyPr/>
              <a:lstStyle/>
              <a:p>
                <a:r>
                  <a:rPr lang="zh-CN" altLang="en-US">
                    <a:noFill/>
                  </a:rPr>
                  <a:t> </a:t>
                </a:r>
              </a:p>
            </p:txBody>
          </p:sp>
        </mc:Fallback>
      </mc:AlternateContent>
      <p:sp>
        <p:nvSpPr>
          <p:cNvPr id="640" name="Google Shape;640;gfa0f5b21c0_0_160"/>
          <p:cNvSpPr/>
          <p:nvPr/>
        </p:nvSpPr>
        <p:spPr>
          <a:xfrm rot="10800000" flipH="1">
            <a:off x="0" y="6437100"/>
            <a:ext cx="12192000" cy="420900"/>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641" name="Google Shape;641;gfa0f5b21c0_0_160"/>
          <p:cNvSpPr txBox="1"/>
          <p:nvPr/>
        </p:nvSpPr>
        <p:spPr>
          <a:xfrm>
            <a:off x="376807" y="6524381"/>
            <a:ext cx="79914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Department of Computer Science</a:t>
            </a:r>
            <a:endParaRPr sz="900" b="0" i="0" u="none" strike="noStrike" cap="none">
              <a:solidFill>
                <a:schemeClr val="lt1"/>
              </a:solidFill>
              <a:latin typeface="Arial"/>
              <a:ea typeface="Arial"/>
              <a:cs typeface="Arial"/>
              <a:sym typeface="Arial"/>
            </a:endParaRPr>
          </a:p>
        </p:txBody>
      </p:sp>
      <p:sp>
        <p:nvSpPr>
          <p:cNvPr id="642" name="Google Shape;642;gfa0f5b21c0_0_160"/>
          <p:cNvSpPr txBox="1"/>
          <p:nvPr/>
        </p:nvSpPr>
        <p:spPr>
          <a:xfrm>
            <a:off x="9335597" y="6524381"/>
            <a:ext cx="24735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GRAINGER COLLEGE OF ENGINEERING</a:t>
            </a:r>
            <a:endParaRPr sz="900" b="0" i="0" u="none" strike="noStrike" cap="none">
              <a:solidFill>
                <a:schemeClr val="lt1"/>
              </a:solidFill>
              <a:latin typeface="Arial"/>
              <a:ea typeface="Arial"/>
              <a:cs typeface="Arial"/>
              <a:sym typeface="Arial"/>
            </a:endParaRPr>
          </a:p>
        </p:txBody>
      </p:sp>
      <p:sp>
        <p:nvSpPr>
          <p:cNvPr id="643" name="Google Shape;643;gfa0f5b21c0_0_160"/>
          <p:cNvSpPr/>
          <p:nvPr/>
        </p:nvSpPr>
        <p:spPr>
          <a:xfrm rot="10800000" flipH="1">
            <a:off x="0" y="20"/>
            <a:ext cx="12192000" cy="86820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644" name="Google Shape;644;gfa0f5b21c0_0_160" descr="A close up of a logo&#10;&#10;Description automatically generated"/>
          <p:cNvPicPr preferRelativeResize="0"/>
          <p:nvPr/>
        </p:nvPicPr>
        <p:blipFill rotWithShape="1">
          <a:blip r:embed="rId4">
            <a:alphaModFix/>
          </a:blip>
          <a:srcRect/>
          <a:stretch/>
        </p:blipFill>
        <p:spPr>
          <a:xfrm>
            <a:off x="11554210" y="228014"/>
            <a:ext cx="277906" cy="401420"/>
          </a:xfrm>
          <a:prstGeom prst="rect">
            <a:avLst/>
          </a:prstGeom>
          <a:noFill/>
          <a:ln>
            <a:noFill/>
          </a:ln>
        </p:spPr>
      </p:pic>
      <p:sp>
        <p:nvSpPr>
          <p:cNvPr id="645" name="Google Shape;645;gfa0f5b21c0_0_160"/>
          <p:cNvSpPr txBox="1"/>
          <p:nvPr/>
        </p:nvSpPr>
        <p:spPr>
          <a:xfrm>
            <a:off x="376810" y="154173"/>
            <a:ext cx="1091010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altLang="zh-CN" sz="3200" dirty="0">
                <a:solidFill>
                  <a:schemeClr val="lt1"/>
                </a:solidFill>
                <a:latin typeface="Arial" panose="020B0604020202020204" pitchFamily="34" charset="0"/>
                <a:cs typeface="Arial" panose="020B0604020202020204" pitchFamily="34" charset="0"/>
              </a:rPr>
              <a:t>Introduction: Occupancy</a:t>
            </a:r>
            <a:endParaRPr lang="en-US" altLang="zh-CN" sz="3200" b="0" i="0" u="none" strike="noStrike" cap="none" dirty="0">
              <a:solidFill>
                <a:schemeClr val="lt1"/>
              </a:solidFill>
              <a:latin typeface="Arial" panose="020B0604020202020204" pitchFamily="34" charset="0"/>
              <a:ea typeface="Arial"/>
              <a:cs typeface="Arial" panose="020B0604020202020204" pitchFamily="34" charset="0"/>
              <a:sym typeface="Arial"/>
            </a:endParaRPr>
          </a:p>
        </p:txBody>
      </p:sp>
      <p:sp>
        <p:nvSpPr>
          <p:cNvPr id="2" name="灯片编号占位符 1">
            <a:extLst>
              <a:ext uri="{FF2B5EF4-FFF2-40B4-BE49-F238E27FC236}">
                <a16:creationId xmlns:a16="http://schemas.microsoft.com/office/drawing/2014/main" id="{6AACC437-988B-5252-1357-E5CA871CED2E}"/>
              </a:ext>
            </a:extLst>
          </p:cNvPr>
          <p:cNvSpPr>
            <a:spLocks noGrp="1"/>
          </p:cNvSpPr>
          <p:nvPr>
            <p:ph type="sldNum" sz="quarter" idx="12"/>
          </p:nvPr>
        </p:nvSpPr>
        <p:spPr/>
        <p:txBody>
          <a:bodyPr/>
          <a:lstStyle/>
          <a:p>
            <a:fld id="{B59DCA96-FD56-4E12-9EA9-51269A4F707E}" type="slidenum">
              <a:rPr lang="zh-CN" altLang="en-US" smtClean="0">
                <a:solidFill>
                  <a:schemeClr val="tx1"/>
                </a:solidFill>
              </a:rPr>
              <a:t>8</a:t>
            </a:fld>
            <a:endParaRPr lang="zh-CN" altLang="en-US">
              <a:solidFill>
                <a:schemeClr val="tx1"/>
              </a:solidFill>
            </a:endParaRPr>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FC1A6044-0284-E416-DB5A-3B10D195EC01}"/>
                  </a:ext>
                </a:extLst>
              </p:cNvPr>
              <p:cNvSpPr txBox="1"/>
              <p:nvPr/>
            </p:nvSpPr>
            <p:spPr>
              <a:xfrm>
                <a:off x="5172247" y="4168798"/>
                <a:ext cx="6360267" cy="23083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𝜋</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𝜋</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𝜋</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𝜋</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3</m:t>
                              </m:r>
                            </m:sub>
                          </m:sSub>
                        </m:e>
                      </m:d>
                      <m:r>
                        <a:rPr lang="en-US" altLang="zh-CN" b="0" i="1" smtClean="0">
                          <a:latin typeface="Cambria Math" panose="02040503050406030204" pitchFamily="18" charset="0"/>
                        </a:rPr>
                        <m:t>=0.01∗0.5</m:t>
                      </m:r>
                    </m:oMath>
                  </m:oMathPara>
                </a14:m>
                <a:endParaRPr lang="en-US" altLang="zh-CN" b="0" i="1" dirty="0">
                  <a:latin typeface="Cambria Math" panose="02040503050406030204" pitchFamily="18" charset="0"/>
                </a:endParaRPr>
              </a:p>
              <a:p>
                <a:endParaRPr lang="en-US" altLang="zh-CN"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𝜋</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𝜋</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=0.01∗0.5∗(0.99+</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0.99</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m:oMathPara>
                </a14:m>
                <a:endParaRPr lang="en-US" altLang="zh-CN" b="0" dirty="0"/>
              </a:p>
              <a:p>
                <a:endParaRPr lang="en-US" altLang="zh-CN" b="0" dirty="0"/>
              </a:p>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𝜋</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=0.01</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0.99</m:t>
                          </m:r>
                        </m:e>
                        <m:sup>
                          <m:r>
                            <a:rPr lang="en-US" altLang="zh-CN" b="0" i="1" smtClean="0">
                              <a:latin typeface="Cambria Math" panose="02040503050406030204" pitchFamily="18" charset="0"/>
                            </a:rPr>
                            <m:t>0</m:t>
                          </m:r>
                        </m:sup>
                      </m:sSup>
                      <m:r>
                        <a:rPr lang="en-US" altLang="zh-CN" b="0" i="1" smtClean="0">
                          <a:latin typeface="Cambria Math" panose="02040503050406030204" pitchFamily="18" charset="0"/>
                        </a:rPr>
                        <m:t>∗1=0.01</m:t>
                      </m:r>
                    </m:oMath>
                  </m:oMathPara>
                </a14:m>
                <a:endParaRPr lang="en-US" altLang="zh-CN" b="0" dirty="0"/>
              </a:p>
              <a:p>
                <a:endParaRPr lang="en-US" altLang="zh-CN" b="0" dirty="0"/>
              </a:p>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𝜋</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𝜋</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3</m:t>
                              </m:r>
                            </m:sub>
                          </m:sSub>
                        </m:e>
                      </m:d>
                      <m:r>
                        <a:rPr lang="en-US" altLang="zh-CN" b="0" i="1" smtClean="0">
                          <a:latin typeface="Cambria Math" panose="02040503050406030204" pitchFamily="18" charset="0"/>
                        </a:rPr>
                        <m:t>=0.01∗0.5∗(0.99+</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0.99</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m:oMathPara>
                </a14:m>
                <a:endParaRPr lang="en-US" altLang="zh-CN" b="0" dirty="0"/>
              </a:p>
              <a:p>
                <a:endParaRPr lang="zh-CN" altLang="en-US" dirty="0"/>
              </a:p>
            </p:txBody>
          </p:sp>
        </mc:Choice>
        <mc:Fallback>
          <p:sp>
            <p:nvSpPr>
              <p:cNvPr id="11" name="文本框 10">
                <a:extLst>
                  <a:ext uri="{FF2B5EF4-FFF2-40B4-BE49-F238E27FC236}">
                    <a16:creationId xmlns:a16="http://schemas.microsoft.com/office/drawing/2014/main" id="{FC1A6044-0284-E416-DB5A-3B10D195EC01}"/>
                  </a:ext>
                </a:extLst>
              </p:cNvPr>
              <p:cNvSpPr txBox="1">
                <a:spLocks noRot="1" noChangeAspect="1" noMove="1" noResize="1" noEditPoints="1" noAdjustHandles="1" noChangeArrowheads="1" noChangeShapeType="1" noTextEdit="1"/>
              </p:cNvSpPr>
              <p:nvPr/>
            </p:nvSpPr>
            <p:spPr>
              <a:xfrm>
                <a:off x="5172247" y="4168798"/>
                <a:ext cx="6360267" cy="2308324"/>
              </a:xfrm>
              <a:prstGeom prst="rect">
                <a:avLst/>
              </a:prstGeom>
              <a:blipFill>
                <a:blip r:embed="rId5"/>
                <a:stretch>
                  <a:fillRect/>
                </a:stretch>
              </a:blipFill>
            </p:spPr>
            <p:txBody>
              <a:bodyPr/>
              <a:lstStyle/>
              <a:p>
                <a:r>
                  <a:rPr lang="zh-CN" altLang="en-US">
                    <a:noFill/>
                  </a:rPr>
                  <a:t> </a:t>
                </a:r>
              </a:p>
            </p:txBody>
          </p:sp>
        </mc:Fallback>
      </mc:AlternateContent>
      <p:grpSp>
        <p:nvGrpSpPr>
          <p:cNvPr id="25" name="组合 24">
            <a:extLst>
              <a:ext uri="{FF2B5EF4-FFF2-40B4-BE49-F238E27FC236}">
                <a16:creationId xmlns:a16="http://schemas.microsoft.com/office/drawing/2014/main" id="{B2483F72-695B-C9AB-41F7-AD2088390AD5}"/>
              </a:ext>
            </a:extLst>
          </p:cNvPr>
          <p:cNvGrpSpPr/>
          <p:nvPr/>
        </p:nvGrpSpPr>
        <p:grpSpPr>
          <a:xfrm>
            <a:off x="1078820" y="4152623"/>
            <a:ext cx="3153812" cy="2155164"/>
            <a:chOff x="2916767" y="4118143"/>
            <a:chExt cx="3153812" cy="2155164"/>
          </a:xfrm>
        </p:grpSpPr>
        <mc:AlternateContent xmlns:mc="http://schemas.openxmlformats.org/markup-compatibility/2006" xmlns:a14="http://schemas.microsoft.com/office/drawing/2010/main">
          <mc:Choice Requires="a14">
            <p:sp>
              <p:nvSpPr>
                <p:cNvPr id="3" name="椭圆 2">
                  <a:extLst>
                    <a:ext uri="{FF2B5EF4-FFF2-40B4-BE49-F238E27FC236}">
                      <a16:creationId xmlns:a16="http://schemas.microsoft.com/office/drawing/2014/main" id="{E580CCC6-E803-6E80-F983-0615447852D0}"/>
                    </a:ext>
                  </a:extLst>
                </p:cNvPr>
                <p:cNvSpPr/>
                <p:nvPr/>
              </p:nvSpPr>
              <p:spPr>
                <a:xfrm>
                  <a:off x="2916767" y="5087319"/>
                  <a:ext cx="605366" cy="5514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3" name="椭圆 2">
                  <a:extLst>
                    <a:ext uri="{FF2B5EF4-FFF2-40B4-BE49-F238E27FC236}">
                      <a16:creationId xmlns:a16="http://schemas.microsoft.com/office/drawing/2014/main" id="{E580CCC6-E803-6E80-F983-0615447852D0}"/>
                    </a:ext>
                  </a:extLst>
                </p:cNvPr>
                <p:cNvSpPr>
                  <a:spLocks noRot="1" noChangeAspect="1" noMove="1" noResize="1" noEditPoints="1" noAdjustHandles="1" noChangeArrowheads="1" noChangeShapeType="1" noTextEdit="1"/>
                </p:cNvSpPr>
                <p:nvPr/>
              </p:nvSpPr>
              <p:spPr>
                <a:xfrm>
                  <a:off x="2916767" y="5087319"/>
                  <a:ext cx="605366" cy="551481"/>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椭圆 3">
                  <a:extLst>
                    <a:ext uri="{FF2B5EF4-FFF2-40B4-BE49-F238E27FC236}">
                      <a16:creationId xmlns:a16="http://schemas.microsoft.com/office/drawing/2014/main" id="{FCBC70DA-A480-DFDA-D407-937560514F88}"/>
                    </a:ext>
                  </a:extLst>
                </p:cNvPr>
                <p:cNvSpPr/>
                <p:nvPr/>
              </p:nvSpPr>
              <p:spPr>
                <a:xfrm>
                  <a:off x="5130002" y="4535838"/>
                  <a:ext cx="605366" cy="5514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4" name="椭圆 3">
                  <a:extLst>
                    <a:ext uri="{FF2B5EF4-FFF2-40B4-BE49-F238E27FC236}">
                      <a16:creationId xmlns:a16="http://schemas.microsoft.com/office/drawing/2014/main" id="{FCBC70DA-A480-DFDA-D407-937560514F88}"/>
                    </a:ext>
                  </a:extLst>
                </p:cNvPr>
                <p:cNvSpPr>
                  <a:spLocks noRot="1" noChangeAspect="1" noMove="1" noResize="1" noEditPoints="1" noAdjustHandles="1" noChangeArrowheads="1" noChangeShapeType="1" noTextEdit="1"/>
                </p:cNvSpPr>
                <p:nvPr/>
              </p:nvSpPr>
              <p:spPr>
                <a:xfrm>
                  <a:off x="5130002" y="4535838"/>
                  <a:ext cx="605366" cy="551481"/>
                </a:xfrm>
                <a:prstGeom prst="ellipse">
                  <a:avLst/>
                </a:prstGeom>
                <a:blipFill>
                  <a:blip r:embed="rId7"/>
                  <a:stretch>
                    <a:fillRect/>
                  </a:stretch>
                </a:blipFill>
              </p:spPr>
              <p:txBody>
                <a:bodyPr/>
                <a:lstStyle/>
                <a:p>
                  <a:r>
                    <a:rPr lang="zh-CN" altLang="en-US">
                      <a:noFill/>
                    </a:rPr>
                    <a:t> </a:t>
                  </a:r>
                </a:p>
              </p:txBody>
            </p:sp>
          </mc:Fallback>
        </mc:AlternateContent>
        <p:cxnSp>
          <p:nvCxnSpPr>
            <p:cNvPr id="6" name="直接箭头连接符 5">
              <a:extLst>
                <a:ext uri="{FF2B5EF4-FFF2-40B4-BE49-F238E27FC236}">
                  <a16:creationId xmlns:a16="http://schemas.microsoft.com/office/drawing/2014/main" id="{4EFDDE64-32D3-1BF5-5D60-70B2DB5024F6}"/>
                </a:ext>
              </a:extLst>
            </p:cNvPr>
            <p:cNvCxnSpPr>
              <a:cxnSpLocks/>
              <a:stCxn id="3" idx="7"/>
            </p:cNvCxnSpPr>
            <p:nvPr/>
          </p:nvCxnSpPr>
          <p:spPr>
            <a:xfrm flipV="1">
              <a:off x="3433479" y="4805498"/>
              <a:ext cx="1715559" cy="36258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 name="连接符: 曲线 7">
              <a:extLst>
                <a:ext uri="{FF2B5EF4-FFF2-40B4-BE49-F238E27FC236}">
                  <a16:creationId xmlns:a16="http://schemas.microsoft.com/office/drawing/2014/main" id="{FBA363B7-02F3-42D6-C0D7-86669A42AEAE}"/>
                </a:ext>
              </a:extLst>
            </p:cNvPr>
            <p:cNvCxnSpPr>
              <a:cxnSpLocks/>
              <a:stCxn id="4" idx="1"/>
              <a:endCxn id="4" idx="7"/>
            </p:cNvCxnSpPr>
            <p:nvPr/>
          </p:nvCxnSpPr>
          <p:spPr>
            <a:xfrm rot="5400000" flipH="1" flipV="1">
              <a:off x="5432685" y="4402572"/>
              <a:ext cx="12700" cy="428058"/>
            </a:xfrm>
            <a:prstGeom prst="curvedConnector3">
              <a:avLst>
                <a:gd name="adj1" fmla="val 4235929"/>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a:extLst>
                <a:ext uri="{FF2B5EF4-FFF2-40B4-BE49-F238E27FC236}">
                  <a16:creationId xmlns:a16="http://schemas.microsoft.com/office/drawing/2014/main" id="{D66D44D0-BED6-A4C9-E68B-0CC73F0BFD0B}"/>
                </a:ext>
              </a:extLst>
            </p:cNvPr>
            <p:cNvCxnSpPr>
              <a:cxnSpLocks/>
              <a:stCxn id="3" idx="5"/>
            </p:cNvCxnSpPr>
            <p:nvPr/>
          </p:nvCxnSpPr>
          <p:spPr>
            <a:xfrm>
              <a:off x="3433479" y="5558037"/>
              <a:ext cx="1689815" cy="45558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 name="椭圆 14">
                  <a:extLst>
                    <a:ext uri="{FF2B5EF4-FFF2-40B4-BE49-F238E27FC236}">
                      <a16:creationId xmlns:a16="http://schemas.microsoft.com/office/drawing/2014/main" id="{3CCF4A03-2A5B-D115-7F51-4903573C5CB2}"/>
                    </a:ext>
                  </a:extLst>
                </p:cNvPr>
                <p:cNvSpPr/>
                <p:nvPr/>
              </p:nvSpPr>
              <p:spPr>
                <a:xfrm>
                  <a:off x="5125582" y="5721826"/>
                  <a:ext cx="605366" cy="5514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5" name="椭圆 14">
                  <a:extLst>
                    <a:ext uri="{FF2B5EF4-FFF2-40B4-BE49-F238E27FC236}">
                      <a16:creationId xmlns:a16="http://schemas.microsoft.com/office/drawing/2014/main" id="{3CCF4A03-2A5B-D115-7F51-4903573C5CB2}"/>
                    </a:ext>
                  </a:extLst>
                </p:cNvPr>
                <p:cNvSpPr>
                  <a:spLocks noRot="1" noChangeAspect="1" noMove="1" noResize="1" noEditPoints="1" noAdjustHandles="1" noChangeArrowheads="1" noChangeShapeType="1" noTextEdit="1"/>
                </p:cNvSpPr>
                <p:nvPr/>
              </p:nvSpPr>
              <p:spPr>
                <a:xfrm>
                  <a:off x="5125582" y="5721826"/>
                  <a:ext cx="605366" cy="551481"/>
                </a:xfrm>
                <a:prstGeom prst="ellipse">
                  <a:avLst/>
                </a:prstGeom>
                <a:blipFill>
                  <a:blip r:embed="rId8"/>
                  <a:stretch>
                    <a:fillRect/>
                  </a:stretch>
                </a:blipFill>
              </p:spPr>
              <p:txBody>
                <a:bodyPr/>
                <a:lstStyle/>
                <a:p>
                  <a:r>
                    <a:rPr lang="zh-CN" altLang="en-US">
                      <a:noFill/>
                    </a:rPr>
                    <a:t> </a:t>
                  </a:r>
                </a:p>
              </p:txBody>
            </p:sp>
          </mc:Fallback>
        </mc:AlternateContent>
        <p:cxnSp>
          <p:nvCxnSpPr>
            <p:cNvPr id="16" name="连接符: 曲线 15">
              <a:extLst>
                <a:ext uri="{FF2B5EF4-FFF2-40B4-BE49-F238E27FC236}">
                  <a16:creationId xmlns:a16="http://schemas.microsoft.com/office/drawing/2014/main" id="{49E95146-826F-0FB6-EC7D-848CDAD6E9C7}"/>
                </a:ext>
              </a:extLst>
            </p:cNvPr>
            <p:cNvCxnSpPr>
              <a:cxnSpLocks/>
              <a:stCxn id="15" idx="1"/>
              <a:endCxn id="15" idx="7"/>
            </p:cNvCxnSpPr>
            <p:nvPr/>
          </p:nvCxnSpPr>
          <p:spPr>
            <a:xfrm rot="5400000" flipH="1" flipV="1">
              <a:off x="5428265" y="5588560"/>
              <a:ext cx="12700" cy="428058"/>
            </a:xfrm>
            <a:prstGeom prst="curvedConnector3">
              <a:avLst>
                <a:gd name="adj1" fmla="val 4235929"/>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B0210AC5-E34B-EE9E-5363-04302DC1DEC6}"/>
                    </a:ext>
                  </a:extLst>
                </p:cNvPr>
                <p:cNvSpPr txBox="1"/>
                <p:nvPr/>
              </p:nvSpPr>
              <p:spPr>
                <a:xfrm>
                  <a:off x="3928533" y="4646881"/>
                  <a:ext cx="4774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19" name="文本框 18">
                  <a:extLst>
                    <a:ext uri="{FF2B5EF4-FFF2-40B4-BE49-F238E27FC236}">
                      <a16:creationId xmlns:a16="http://schemas.microsoft.com/office/drawing/2014/main" id="{B0210AC5-E34B-EE9E-5363-04302DC1DEC6}"/>
                    </a:ext>
                  </a:extLst>
                </p:cNvPr>
                <p:cNvSpPr txBox="1">
                  <a:spLocks noRot="1" noChangeAspect="1" noMove="1" noResize="1" noEditPoints="1" noAdjustHandles="1" noChangeArrowheads="1" noChangeShapeType="1" noTextEdit="1"/>
                </p:cNvSpPr>
                <p:nvPr/>
              </p:nvSpPr>
              <p:spPr>
                <a:xfrm>
                  <a:off x="3928533" y="4646881"/>
                  <a:ext cx="477438"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854CF9F6-D8D8-600E-3740-15170954EA8B}"/>
                    </a:ext>
                  </a:extLst>
                </p:cNvPr>
                <p:cNvSpPr txBox="1"/>
                <p:nvPr/>
              </p:nvSpPr>
              <p:spPr>
                <a:xfrm>
                  <a:off x="3928533" y="5721826"/>
                  <a:ext cx="4827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20" name="文本框 19">
                  <a:extLst>
                    <a:ext uri="{FF2B5EF4-FFF2-40B4-BE49-F238E27FC236}">
                      <a16:creationId xmlns:a16="http://schemas.microsoft.com/office/drawing/2014/main" id="{854CF9F6-D8D8-600E-3740-15170954EA8B}"/>
                    </a:ext>
                  </a:extLst>
                </p:cNvPr>
                <p:cNvSpPr txBox="1">
                  <a:spLocks noRot="1" noChangeAspect="1" noMove="1" noResize="1" noEditPoints="1" noAdjustHandles="1" noChangeArrowheads="1" noChangeShapeType="1" noTextEdit="1"/>
                </p:cNvSpPr>
                <p:nvPr/>
              </p:nvSpPr>
              <p:spPr>
                <a:xfrm>
                  <a:off x="3928533" y="5721826"/>
                  <a:ext cx="482761"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31A22BD0-4253-96A1-4B12-29E0E1FBEE45}"/>
                    </a:ext>
                  </a:extLst>
                </p:cNvPr>
                <p:cNvSpPr txBox="1"/>
                <p:nvPr/>
              </p:nvSpPr>
              <p:spPr>
                <a:xfrm>
                  <a:off x="5593141" y="4118143"/>
                  <a:ext cx="4774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21" name="文本框 20">
                  <a:extLst>
                    <a:ext uri="{FF2B5EF4-FFF2-40B4-BE49-F238E27FC236}">
                      <a16:creationId xmlns:a16="http://schemas.microsoft.com/office/drawing/2014/main" id="{31A22BD0-4253-96A1-4B12-29E0E1FBEE45}"/>
                    </a:ext>
                  </a:extLst>
                </p:cNvPr>
                <p:cNvSpPr txBox="1">
                  <a:spLocks noRot="1" noChangeAspect="1" noMove="1" noResize="1" noEditPoints="1" noAdjustHandles="1" noChangeArrowheads="1" noChangeShapeType="1" noTextEdit="1"/>
                </p:cNvSpPr>
                <p:nvPr/>
              </p:nvSpPr>
              <p:spPr>
                <a:xfrm>
                  <a:off x="5593141" y="4118143"/>
                  <a:ext cx="477438" cy="369332"/>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92E55D96-66C6-5354-077D-91CEA7DF11EE}"/>
                    </a:ext>
                  </a:extLst>
                </p:cNvPr>
                <p:cNvSpPr txBox="1"/>
                <p:nvPr/>
              </p:nvSpPr>
              <p:spPr>
                <a:xfrm>
                  <a:off x="5569372" y="5257458"/>
                  <a:ext cx="4774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22" name="文本框 21">
                  <a:extLst>
                    <a:ext uri="{FF2B5EF4-FFF2-40B4-BE49-F238E27FC236}">
                      <a16:creationId xmlns:a16="http://schemas.microsoft.com/office/drawing/2014/main" id="{92E55D96-66C6-5354-077D-91CEA7DF11EE}"/>
                    </a:ext>
                  </a:extLst>
                </p:cNvPr>
                <p:cNvSpPr txBox="1">
                  <a:spLocks noRot="1" noChangeAspect="1" noMove="1" noResize="1" noEditPoints="1" noAdjustHandles="1" noChangeArrowheads="1" noChangeShapeType="1" noTextEdit="1"/>
                </p:cNvSpPr>
                <p:nvPr/>
              </p:nvSpPr>
              <p:spPr>
                <a:xfrm>
                  <a:off x="5569372" y="5257458"/>
                  <a:ext cx="477438" cy="369332"/>
                </a:xfrm>
                <a:prstGeom prst="rect">
                  <a:avLst/>
                </a:prstGeom>
                <a:blipFill>
                  <a:blip r:embed="rId12"/>
                  <a:stretch>
                    <a:fillRect/>
                  </a:stretch>
                </a:blipFill>
              </p:spPr>
              <p:txBody>
                <a:bodyPr/>
                <a:lstStyle/>
                <a:p>
                  <a:r>
                    <a:rPr lang="zh-CN" altLang="en-US">
                      <a:noFill/>
                    </a:rPr>
                    <a:t> </a:t>
                  </a:r>
                </a:p>
              </p:txBody>
            </p:sp>
          </mc:Fallback>
        </mc:AlternateContent>
        <p:sp>
          <p:nvSpPr>
            <p:cNvPr id="24" name="文本框 23">
              <a:extLst>
                <a:ext uri="{FF2B5EF4-FFF2-40B4-BE49-F238E27FC236}">
                  <a16:creationId xmlns:a16="http://schemas.microsoft.com/office/drawing/2014/main" id="{9AA366A2-82D8-1C90-1C79-27847E642987}"/>
                </a:ext>
              </a:extLst>
            </p:cNvPr>
            <p:cNvSpPr txBox="1"/>
            <p:nvPr/>
          </p:nvSpPr>
          <p:spPr>
            <a:xfrm>
              <a:off x="3351163" y="4289019"/>
              <a:ext cx="1632178"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Uniform policy</a:t>
              </a:r>
              <a:endParaRPr lang="zh-CN" altLang="en-US"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337689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39" name="Google Shape;639;gfa0f5b21c0_0_160"/>
              <p:cNvSpPr txBox="1">
                <a:spLocks noGrp="1"/>
              </p:cNvSpPr>
              <p:nvPr>
                <p:ph type="body" idx="1"/>
              </p:nvPr>
            </p:nvSpPr>
            <p:spPr>
              <a:xfrm>
                <a:off x="376809" y="1334279"/>
                <a:ext cx="11177400" cy="4821000"/>
              </a:xfrm>
              <a:prstGeom prst="rect">
                <a:avLst/>
              </a:prstGeom>
              <a:noFill/>
              <a:ln>
                <a:noFill/>
              </a:ln>
            </p:spPr>
            <p:txBody>
              <a:bodyPr spcFirstLastPara="1" wrap="square" lIns="91425" tIns="45700" rIns="91425" bIns="45700" anchor="t" anchorCtr="0">
                <a:noAutofit/>
              </a:bodyPr>
              <a:lstStyle/>
              <a:p>
                <a:r>
                  <a:rPr lang="en-US" sz="2400" dirty="0">
                    <a:latin typeface="Arial" panose="020B0604020202020204" pitchFamily="34" charset="0"/>
                    <a:cs typeface="Arial" panose="020B0604020202020204" pitchFamily="34" charset="0"/>
                    <a:sym typeface="Arial"/>
                  </a:rPr>
                  <a:t>State-action occupancy is </a:t>
                </a:r>
                <a:r>
                  <a:rPr lang="en-US" sz="2400" b="1" dirty="0">
                    <a:latin typeface="Arial" panose="020B0604020202020204" pitchFamily="34" charset="0"/>
                    <a:cs typeface="Arial" panose="020B0604020202020204" pitchFamily="34" charset="0"/>
                    <a:sym typeface="Arial"/>
                  </a:rPr>
                  <a:t>the (discounted) stable distribution</a:t>
                </a:r>
                <a:r>
                  <a:rPr lang="en-US" sz="2400" dirty="0">
                    <a:latin typeface="Arial" panose="020B0604020202020204" pitchFamily="34" charset="0"/>
                    <a:cs typeface="Arial" panose="020B0604020202020204" pitchFamily="34" charset="0"/>
                    <a:sym typeface="Arial"/>
                  </a:rPr>
                  <a:t>:</a:t>
                </a:r>
              </a:p>
              <a:p>
                <a:pPr marL="0" indent="0" algn="ctr">
                  <a:buNone/>
                </a:pPr>
                <a:r>
                  <a:rPr lang="en-US" sz="2000" dirty="0">
                    <a:latin typeface="Arial" panose="020B0604020202020204" pitchFamily="34" charset="0"/>
                    <a:cs typeface="Arial" panose="020B0604020202020204" pitchFamily="34" charset="0"/>
                    <a:sym typeface="Arial"/>
                  </a:rPr>
                  <a:t>For any state </a:t>
                </a:r>
                <a14:m>
                  <m:oMath xmlns:m="http://schemas.openxmlformats.org/officeDocument/2006/math">
                    <m:r>
                      <m:rPr>
                        <m:sty m:val="p"/>
                      </m:rPr>
                      <a:rPr lang="en-US" sz="2000" b="0" i="0" smtClean="0">
                        <a:latin typeface="Cambria Math" panose="02040503050406030204" pitchFamily="18" charset="0"/>
                        <a:cs typeface="Arial" panose="020B0604020202020204" pitchFamily="34" charset="0"/>
                        <a:sym typeface="Arial"/>
                      </a:rPr>
                      <m:t>s</m:t>
                    </m:r>
                    <m:r>
                      <a:rPr lang="en-US" sz="2000" b="0" i="0" smtClean="0">
                        <a:latin typeface="Cambria Math" panose="02040503050406030204" pitchFamily="18" charset="0"/>
                        <a:cs typeface="Arial" panose="020B0604020202020204" pitchFamily="34" charset="0"/>
                        <a:sym typeface="Arial"/>
                      </a:rPr>
                      <m:t>,  </m:t>
                    </m:r>
                    <m:nary>
                      <m:naryPr>
                        <m:chr m:val="∑"/>
                        <m:supHide m:val="on"/>
                        <m:ctrlPr>
                          <a:rPr lang="en-US" sz="2000" b="0" i="1" smtClean="0">
                            <a:latin typeface="Cambria Math" panose="02040503050406030204" pitchFamily="18" charset="0"/>
                            <a:cs typeface="Arial" panose="020B0604020202020204" pitchFamily="34" charset="0"/>
                            <a:sym typeface="Arial"/>
                          </a:rPr>
                        </m:ctrlPr>
                      </m:naryPr>
                      <m:sub>
                        <m:r>
                          <a:rPr lang="en-US" sz="2000" b="0" i="1" smtClean="0">
                            <a:latin typeface="Cambria Math" panose="02040503050406030204" pitchFamily="18" charset="0"/>
                            <a:cs typeface="Arial" panose="020B0604020202020204" pitchFamily="34" charset="0"/>
                            <a:sym typeface="Arial"/>
                          </a:rPr>
                          <m:t>𝑎</m:t>
                        </m:r>
                      </m:sub>
                      <m:sup/>
                      <m:e>
                        <m:sSup>
                          <m:sSupPr>
                            <m:ctrlPr>
                              <a:rPr lang="en-US" altLang="zh-CN" sz="2000" i="1">
                                <a:latin typeface="Cambria Math" panose="02040503050406030204" pitchFamily="18" charset="0"/>
                                <a:cs typeface="Arial" panose="020B0604020202020204" pitchFamily="34" charset="0"/>
                                <a:sym typeface="Arial"/>
                              </a:rPr>
                            </m:ctrlPr>
                          </m:sSupPr>
                          <m:e>
                            <m:r>
                              <a:rPr lang="en-US" altLang="zh-CN" sz="2000" i="1">
                                <a:latin typeface="Cambria Math" panose="02040503050406030204" pitchFamily="18" charset="0"/>
                                <a:cs typeface="Arial" panose="020B0604020202020204" pitchFamily="34" charset="0"/>
                                <a:sym typeface="Arial"/>
                              </a:rPr>
                              <m:t>𝑑</m:t>
                            </m:r>
                          </m:e>
                          <m:sup>
                            <m:r>
                              <a:rPr lang="en-US" altLang="zh-CN" sz="2000" i="1">
                                <a:latin typeface="Cambria Math" panose="02040503050406030204" pitchFamily="18" charset="0"/>
                                <a:cs typeface="Arial" panose="020B0604020202020204" pitchFamily="34" charset="0"/>
                                <a:sym typeface="Arial"/>
                              </a:rPr>
                              <m:t>𝜋</m:t>
                            </m:r>
                          </m:sup>
                        </m:sSup>
                        <m:r>
                          <a:rPr lang="en-US" altLang="zh-CN" sz="2000" i="1">
                            <a:latin typeface="Cambria Math" panose="02040503050406030204" pitchFamily="18" charset="0"/>
                            <a:cs typeface="Arial" panose="020B0604020202020204" pitchFamily="34" charset="0"/>
                            <a:sym typeface="Arial"/>
                          </a:rPr>
                          <m:t>(</m:t>
                        </m:r>
                        <m:r>
                          <a:rPr lang="en-US" altLang="zh-CN" sz="2000" i="1">
                            <a:latin typeface="Cambria Math" panose="02040503050406030204" pitchFamily="18" charset="0"/>
                            <a:cs typeface="Arial" panose="020B0604020202020204" pitchFamily="34" charset="0"/>
                            <a:sym typeface="Arial"/>
                          </a:rPr>
                          <m:t>𝑠</m:t>
                        </m:r>
                        <m:r>
                          <a:rPr lang="en-US" altLang="zh-CN" sz="2000" i="1">
                            <a:latin typeface="Cambria Math" panose="02040503050406030204" pitchFamily="18" charset="0"/>
                            <a:cs typeface="Arial" panose="020B0604020202020204" pitchFamily="34" charset="0"/>
                            <a:sym typeface="Arial"/>
                          </a:rPr>
                          <m:t>,</m:t>
                        </m:r>
                        <m:r>
                          <a:rPr lang="en-US" altLang="zh-CN" sz="2000" b="0" i="1" smtClean="0">
                            <a:latin typeface="Cambria Math" panose="02040503050406030204" pitchFamily="18" charset="0"/>
                            <a:cs typeface="Arial" panose="020B0604020202020204" pitchFamily="34" charset="0"/>
                            <a:sym typeface="Arial"/>
                          </a:rPr>
                          <m:t>𝑎</m:t>
                        </m:r>
                        <m:r>
                          <a:rPr lang="en-US" altLang="zh-CN" sz="2000" b="0" i="1" smtClean="0">
                            <a:latin typeface="Cambria Math" panose="02040503050406030204" pitchFamily="18" charset="0"/>
                            <a:cs typeface="Arial" panose="020B0604020202020204" pitchFamily="34" charset="0"/>
                            <a:sym typeface="Arial"/>
                          </a:rPr>
                          <m:t>)</m:t>
                        </m:r>
                      </m:e>
                    </m:nary>
                    <m:r>
                      <a:rPr lang="en-US" sz="2000" b="0" i="1" smtClean="0">
                        <a:latin typeface="Cambria Math" panose="02040503050406030204" pitchFamily="18" charset="0"/>
                        <a:cs typeface="Arial" panose="020B0604020202020204" pitchFamily="34" charset="0"/>
                        <a:sym typeface="Arial"/>
                      </a:rPr>
                      <m:t>=</m:t>
                    </m:r>
                    <m:d>
                      <m:dPr>
                        <m:ctrlPr>
                          <a:rPr lang="en-US" sz="2000" b="0" i="1" smtClean="0">
                            <a:latin typeface="Cambria Math" panose="02040503050406030204" pitchFamily="18" charset="0"/>
                            <a:cs typeface="Arial" panose="020B0604020202020204" pitchFamily="34" charset="0"/>
                            <a:sym typeface="Arial"/>
                          </a:rPr>
                        </m:ctrlPr>
                      </m:dPr>
                      <m:e>
                        <m:r>
                          <a:rPr lang="en-US" sz="2000" b="0" i="1" smtClean="0">
                            <a:latin typeface="Cambria Math" panose="02040503050406030204" pitchFamily="18" charset="0"/>
                            <a:cs typeface="Arial" panose="020B0604020202020204" pitchFamily="34" charset="0"/>
                            <a:sym typeface="Arial"/>
                          </a:rPr>
                          <m:t>1−</m:t>
                        </m:r>
                        <m:r>
                          <a:rPr lang="en-US" sz="2000" b="0" i="1" smtClean="0">
                            <a:latin typeface="Cambria Math" panose="02040503050406030204" pitchFamily="18" charset="0"/>
                            <a:cs typeface="Arial" panose="020B0604020202020204" pitchFamily="34" charset="0"/>
                            <a:sym typeface="Arial"/>
                          </a:rPr>
                          <m:t>𝛾</m:t>
                        </m:r>
                      </m:e>
                    </m:d>
                    <m:sSub>
                      <m:sSubPr>
                        <m:ctrlPr>
                          <a:rPr lang="en-US" sz="2000" b="0" i="1" smtClean="0">
                            <a:latin typeface="Cambria Math" panose="02040503050406030204" pitchFamily="18" charset="0"/>
                            <a:cs typeface="Arial" panose="020B0604020202020204" pitchFamily="34" charset="0"/>
                            <a:sym typeface="Arial"/>
                          </a:rPr>
                        </m:ctrlPr>
                      </m:sSubPr>
                      <m:e>
                        <m:r>
                          <a:rPr lang="en-US" sz="2000" b="0" i="1" smtClean="0">
                            <a:latin typeface="Cambria Math" panose="02040503050406030204" pitchFamily="18" charset="0"/>
                            <a:cs typeface="Arial" panose="020B0604020202020204" pitchFamily="34" charset="0"/>
                            <a:sym typeface="Arial"/>
                          </a:rPr>
                          <m:t>𝑝</m:t>
                        </m:r>
                      </m:e>
                      <m:sub>
                        <m:r>
                          <a:rPr lang="en-US" sz="2000" b="0" i="1" smtClean="0">
                            <a:latin typeface="Cambria Math" panose="02040503050406030204" pitchFamily="18" charset="0"/>
                            <a:cs typeface="Arial" panose="020B0604020202020204" pitchFamily="34" charset="0"/>
                            <a:sym typeface="Arial"/>
                          </a:rPr>
                          <m:t>0</m:t>
                        </m:r>
                      </m:sub>
                    </m:sSub>
                    <m:d>
                      <m:dPr>
                        <m:ctrlPr>
                          <a:rPr lang="en-US" sz="2000" b="0" i="1" smtClean="0">
                            <a:latin typeface="Cambria Math" panose="02040503050406030204" pitchFamily="18" charset="0"/>
                            <a:cs typeface="Arial" panose="020B0604020202020204" pitchFamily="34" charset="0"/>
                            <a:sym typeface="Arial"/>
                          </a:rPr>
                        </m:ctrlPr>
                      </m:dPr>
                      <m:e>
                        <m:r>
                          <a:rPr lang="en-US" sz="2000" b="0" i="1" smtClean="0">
                            <a:latin typeface="Cambria Math" panose="02040503050406030204" pitchFamily="18" charset="0"/>
                            <a:cs typeface="Arial" panose="020B0604020202020204" pitchFamily="34" charset="0"/>
                            <a:sym typeface="Arial"/>
                          </a:rPr>
                          <m:t>𝑠</m:t>
                        </m:r>
                      </m:e>
                    </m:d>
                    <m:r>
                      <a:rPr lang="en-US" sz="2000" b="0" i="1" smtClean="0">
                        <a:latin typeface="Cambria Math" panose="02040503050406030204" pitchFamily="18" charset="0"/>
                        <a:cs typeface="Arial" panose="020B0604020202020204" pitchFamily="34" charset="0"/>
                        <a:sym typeface="Arial"/>
                      </a:rPr>
                      <m:t>+</m:t>
                    </m:r>
                    <m:r>
                      <a:rPr lang="en-US" sz="2000" b="0" i="1" smtClean="0">
                        <a:latin typeface="Cambria Math" panose="02040503050406030204" pitchFamily="18" charset="0"/>
                        <a:cs typeface="Arial" panose="020B0604020202020204" pitchFamily="34" charset="0"/>
                        <a:sym typeface="Arial"/>
                      </a:rPr>
                      <m:t>𝛾</m:t>
                    </m:r>
                    <m:nary>
                      <m:naryPr>
                        <m:chr m:val="∑"/>
                        <m:supHide m:val="on"/>
                        <m:ctrlPr>
                          <a:rPr lang="en-US" sz="2000" b="0" i="1" smtClean="0">
                            <a:latin typeface="Cambria Math" panose="02040503050406030204" pitchFamily="18" charset="0"/>
                            <a:cs typeface="Arial" panose="020B0604020202020204" pitchFamily="34" charset="0"/>
                            <a:sym typeface="Arial"/>
                          </a:rPr>
                        </m:ctrlPr>
                      </m:naryPr>
                      <m:sub>
                        <m:r>
                          <a:rPr lang="en-US" sz="2000" b="0" i="1" smtClean="0">
                            <a:latin typeface="Cambria Math" panose="02040503050406030204" pitchFamily="18" charset="0"/>
                            <a:cs typeface="Arial" panose="020B0604020202020204" pitchFamily="34" charset="0"/>
                            <a:sym typeface="Arial"/>
                          </a:rPr>
                          <m:t>𝑠</m:t>
                        </m:r>
                        <m:r>
                          <a:rPr lang="en-US" sz="2000" b="0" i="1" smtClean="0">
                            <a:latin typeface="Cambria Math" panose="02040503050406030204" pitchFamily="18" charset="0"/>
                            <a:cs typeface="Arial" panose="020B0604020202020204" pitchFamily="34" charset="0"/>
                            <a:sym typeface="Arial"/>
                          </a:rPr>
                          <m:t>,</m:t>
                        </m:r>
                        <m:r>
                          <a:rPr lang="en-US" sz="2000" b="0" i="1" smtClean="0">
                            <a:latin typeface="Cambria Math" panose="02040503050406030204" pitchFamily="18" charset="0"/>
                            <a:cs typeface="Arial" panose="020B0604020202020204" pitchFamily="34" charset="0"/>
                            <a:sym typeface="Arial"/>
                          </a:rPr>
                          <m:t>𝑎</m:t>
                        </m:r>
                      </m:sub>
                      <m:sup/>
                      <m:e>
                        <m:sSup>
                          <m:sSupPr>
                            <m:ctrlPr>
                              <a:rPr lang="en-US" sz="2000" b="0" i="1" smtClean="0">
                                <a:latin typeface="Cambria Math" panose="02040503050406030204" pitchFamily="18" charset="0"/>
                                <a:cs typeface="Arial" panose="020B0604020202020204" pitchFamily="34" charset="0"/>
                                <a:sym typeface="Arial"/>
                              </a:rPr>
                            </m:ctrlPr>
                          </m:sSupPr>
                          <m:e>
                            <m:r>
                              <a:rPr lang="en-US" sz="2000" b="0" i="1" smtClean="0">
                                <a:latin typeface="Cambria Math" panose="02040503050406030204" pitchFamily="18" charset="0"/>
                                <a:cs typeface="Arial" panose="020B0604020202020204" pitchFamily="34" charset="0"/>
                                <a:sym typeface="Arial"/>
                              </a:rPr>
                              <m:t>𝑑</m:t>
                            </m:r>
                          </m:e>
                          <m:sup>
                            <m:r>
                              <a:rPr lang="en-US" sz="2000" b="0" i="1" smtClean="0">
                                <a:latin typeface="Cambria Math" panose="02040503050406030204" pitchFamily="18" charset="0"/>
                                <a:cs typeface="Arial" panose="020B0604020202020204" pitchFamily="34" charset="0"/>
                                <a:sym typeface="Arial"/>
                              </a:rPr>
                              <m:t>𝜋</m:t>
                            </m:r>
                          </m:sup>
                        </m:sSup>
                        <m:d>
                          <m:dPr>
                            <m:ctrlPr>
                              <a:rPr lang="en-US" sz="2000" b="0" i="1" smtClean="0">
                                <a:latin typeface="Cambria Math" panose="02040503050406030204" pitchFamily="18" charset="0"/>
                                <a:cs typeface="Arial" panose="020B0604020202020204" pitchFamily="34" charset="0"/>
                                <a:sym typeface="Arial"/>
                              </a:rPr>
                            </m:ctrlPr>
                          </m:dPr>
                          <m:e>
                            <m:r>
                              <a:rPr lang="en-US" sz="2000" b="0" i="1" smtClean="0">
                                <a:latin typeface="Cambria Math" panose="02040503050406030204" pitchFamily="18" charset="0"/>
                                <a:cs typeface="Arial" panose="020B0604020202020204" pitchFamily="34" charset="0"/>
                                <a:sym typeface="Arial"/>
                              </a:rPr>
                              <m:t>𝑠</m:t>
                            </m:r>
                            <m:r>
                              <a:rPr lang="en-US" sz="2000" b="0" i="1" smtClean="0">
                                <a:latin typeface="Cambria Math" panose="02040503050406030204" pitchFamily="18" charset="0"/>
                                <a:cs typeface="Arial" panose="020B0604020202020204" pitchFamily="34" charset="0"/>
                                <a:sym typeface="Arial"/>
                              </a:rPr>
                              <m:t>,</m:t>
                            </m:r>
                            <m:r>
                              <a:rPr lang="en-US" sz="2000" b="0" i="1" smtClean="0">
                                <a:latin typeface="Cambria Math" panose="02040503050406030204" pitchFamily="18" charset="0"/>
                                <a:cs typeface="Arial" panose="020B0604020202020204" pitchFamily="34" charset="0"/>
                                <a:sym typeface="Arial"/>
                              </a:rPr>
                              <m:t>𝑎</m:t>
                            </m:r>
                          </m:e>
                        </m:d>
                        <m:r>
                          <a:rPr lang="en-US" sz="2000" b="0" i="1" smtClean="0">
                            <a:latin typeface="Cambria Math" panose="02040503050406030204" pitchFamily="18" charset="0"/>
                            <a:cs typeface="Arial" panose="020B0604020202020204" pitchFamily="34" charset="0"/>
                            <a:sym typeface="Arial"/>
                          </a:rPr>
                          <m:t>𝑝</m:t>
                        </m:r>
                        <m:d>
                          <m:dPr>
                            <m:ctrlPr>
                              <a:rPr lang="en-US" sz="2000" b="0" i="1" smtClean="0">
                                <a:latin typeface="Cambria Math" panose="02040503050406030204" pitchFamily="18" charset="0"/>
                                <a:cs typeface="Arial" panose="020B0604020202020204" pitchFamily="34" charset="0"/>
                                <a:sym typeface="Arial"/>
                              </a:rPr>
                            </m:ctrlPr>
                          </m:dPr>
                          <m:e>
                            <m:sSup>
                              <m:sSupPr>
                                <m:ctrlPr>
                                  <a:rPr lang="en-US" sz="2000" b="0" i="1" smtClean="0">
                                    <a:latin typeface="Cambria Math" panose="02040503050406030204" pitchFamily="18" charset="0"/>
                                    <a:cs typeface="Arial" panose="020B0604020202020204" pitchFamily="34" charset="0"/>
                                    <a:sym typeface="Arial"/>
                                  </a:rPr>
                                </m:ctrlPr>
                              </m:sSupPr>
                              <m:e>
                                <m:r>
                                  <a:rPr lang="en-US" sz="2000" b="0" i="1" smtClean="0">
                                    <a:latin typeface="Cambria Math" panose="02040503050406030204" pitchFamily="18" charset="0"/>
                                    <a:cs typeface="Arial" panose="020B0604020202020204" pitchFamily="34" charset="0"/>
                                    <a:sym typeface="Arial"/>
                                  </a:rPr>
                                  <m:t>𝑠</m:t>
                                </m:r>
                              </m:e>
                              <m:sup>
                                <m:r>
                                  <a:rPr lang="en-US" sz="2000" b="0" i="1" smtClean="0">
                                    <a:latin typeface="Cambria Math" panose="02040503050406030204" pitchFamily="18" charset="0"/>
                                    <a:cs typeface="Arial" panose="020B0604020202020204" pitchFamily="34" charset="0"/>
                                    <a:sym typeface="Arial"/>
                                  </a:rPr>
                                  <m:t>′</m:t>
                                </m:r>
                              </m:sup>
                            </m:sSup>
                          </m:e>
                          <m:e>
                            <m:r>
                              <a:rPr lang="en-US" sz="2000" b="0" i="1" smtClean="0">
                                <a:latin typeface="Cambria Math" panose="02040503050406030204" pitchFamily="18" charset="0"/>
                                <a:cs typeface="Arial" panose="020B0604020202020204" pitchFamily="34" charset="0"/>
                                <a:sym typeface="Arial"/>
                              </a:rPr>
                              <m:t>𝑠</m:t>
                            </m:r>
                            <m:r>
                              <a:rPr lang="en-US" sz="2000" b="0" i="1" smtClean="0">
                                <a:latin typeface="Cambria Math" panose="02040503050406030204" pitchFamily="18" charset="0"/>
                                <a:cs typeface="Arial" panose="020B0604020202020204" pitchFamily="34" charset="0"/>
                                <a:sym typeface="Arial"/>
                              </a:rPr>
                              <m:t>,</m:t>
                            </m:r>
                            <m:r>
                              <a:rPr lang="en-US" sz="2000" b="0" i="1" smtClean="0">
                                <a:latin typeface="Cambria Math" panose="02040503050406030204" pitchFamily="18" charset="0"/>
                                <a:cs typeface="Arial" panose="020B0604020202020204" pitchFamily="34" charset="0"/>
                                <a:sym typeface="Arial"/>
                              </a:rPr>
                              <m:t>𝑎</m:t>
                            </m:r>
                          </m:e>
                        </m:d>
                      </m:e>
                    </m:nary>
                    <m:r>
                      <a:rPr lang="en-US" sz="2000" b="0" i="1" smtClean="0">
                        <a:latin typeface="Cambria Math" panose="02040503050406030204" pitchFamily="18" charset="0"/>
                        <a:cs typeface="Arial" panose="020B0604020202020204" pitchFamily="34" charset="0"/>
                        <a:sym typeface="Arial"/>
                      </a:rPr>
                      <m:t> (</m:t>
                    </m:r>
                    <m:r>
                      <a:rPr lang="en-US" sz="2000" b="0" i="1" smtClean="0">
                        <a:latin typeface="Cambria Math" panose="02040503050406030204" pitchFamily="18" charset="0"/>
                        <a:cs typeface="Arial" panose="020B0604020202020204" pitchFamily="34" charset="0"/>
                        <a:sym typeface="Arial"/>
                      </a:rPr>
                      <m:t>𝐸𝑞</m:t>
                    </m:r>
                    <m:r>
                      <a:rPr lang="en-US" sz="2000" b="0" i="1" smtClean="0">
                        <a:latin typeface="Cambria Math" panose="02040503050406030204" pitchFamily="18" charset="0"/>
                        <a:cs typeface="Arial" panose="020B0604020202020204" pitchFamily="34" charset="0"/>
                        <a:sym typeface="Arial"/>
                      </a:rPr>
                      <m:t>. 1)</m:t>
                    </m:r>
                  </m:oMath>
                </a14:m>
                <a:endParaRPr lang="en-US" sz="2000" dirty="0">
                  <a:latin typeface="Arial" panose="020B0604020202020204" pitchFamily="34" charset="0"/>
                  <a:cs typeface="Arial" panose="020B0604020202020204" pitchFamily="34" charset="0"/>
                  <a:sym typeface="Arial"/>
                </a:endParaRPr>
              </a:p>
              <a:p>
                <a:pPr marL="0" indent="0" algn="ctr">
                  <a:buNone/>
                </a:pPr>
                <a:r>
                  <a:rPr lang="en-US" sz="2000" dirty="0">
                    <a:solidFill>
                      <a:srgbClr val="FF0000"/>
                    </a:solidFill>
                    <a:latin typeface="Arial" panose="020B0604020202020204" pitchFamily="34" charset="0"/>
                    <a:cs typeface="Arial" panose="020B0604020202020204" pitchFamily="34" charset="0"/>
                    <a:sym typeface="Arial"/>
                  </a:rPr>
                  <a:t>(Minimization of occupancy divergence = optimization with affine constraint!)</a:t>
                </a:r>
              </a:p>
              <a:p>
                <a:r>
                  <a:rPr lang="en-US" sz="2400" dirty="0">
                    <a:latin typeface="Arial" panose="020B0604020202020204" pitchFamily="34" charset="0"/>
                    <a:cs typeface="Arial" panose="020B0604020202020204" pitchFamily="34" charset="0"/>
                    <a:sym typeface="Arial"/>
                  </a:rPr>
                  <a:t>Occupancy and policy have </a:t>
                </a:r>
                <a:r>
                  <a:rPr lang="en-US" sz="2400" b="1" dirty="0">
                    <a:latin typeface="Arial" panose="020B0604020202020204" pitchFamily="34" charset="0"/>
                    <a:cs typeface="Arial" panose="020B0604020202020204" pitchFamily="34" charset="0"/>
                    <a:sym typeface="Arial"/>
                  </a:rPr>
                  <a:t>1-1 correspondence</a:t>
                </a:r>
                <a:r>
                  <a:rPr lang="en-US" sz="2400" dirty="0">
                    <a:latin typeface="Arial" panose="020B0604020202020204" pitchFamily="34" charset="0"/>
                    <a:cs typeface="Arial" panose="020B0604020202020204" pitchFamily="34" charset="0"/>
                    <a:sym typeface="Arial"/>
                  </a:rPr>
                  <a:t>: </a:t>
                </a:r>
                <a14:m>
                  <m:oMath xmlns:m="http://schemas.openxmlformats.org/officeDocument/2006/math">
                    <m:r>
                      <a:rPr lang="en-US" sz="2400" b="0" i="1" smtClean="0">
                        <a:latin typeface="Cambria Math" panose="02040503050406030204" pitchFamily="18" charset="0"/>
                        <a:cs typeface="Arial" panose="020B0604020202020204" pitchFamily="34" charset="0"/>
                        <a:sym typeface="Arial"/>
                      </a:rPr>
                      <m:t>𝜋</m:t>
                    </m:r>
                    <m:d>
                      <m:dPr>
                        <m:ctrlPr>
                          <a:rPr lang="en-US" sz="2400" b="0" i="1" smtClean="0">
                            <a:latin typeface="Cambria Math" panose="02040503050406030204" pitchFamily="18" charset="0"/>
                            <a:cs typeface="Arial" panose="020B0604020202020204" pitchFamily="34" charset="0"/>
                            <a:sym typeface="Arial"/>
                          </a:rPr>
                        </m:ctrlPr>
                      </m:dPr>
                      <m:e>
                        <m:r>
                          <a:rPr lang="en-US" sz="2400" b="0" i="1" smtClean="0">
                            <a:latin typeface="Cambria Math" panose="02040503050406030204" pitchFamily="18" charset="0"/>
                            <a:cs typeface="Arial" panose="020B0604020202020204" pitchFamily="34" charset="0"/>
                            <a:sym typeface="Arial"/>
                          </a:rPr>
                          <m:t>𝑎</m:t>
                        </m:r>
                      </m:e>
                      <m:e>
                        <m:r>
                          <a:rPr lang="en-US" sz="2400" b="0" i="1" smtClean="0">
                            <a:latin typeface="Cambria Math" panose="02040503050406030204" pitchFamily="18" charset="0"/>
                            <a:cs typeface="Arial" panose="020B0604020202020204" pitchFamily="34" charset="0"/>
                            <a:sym typeface="Arial"/>
                          </a:rPr>
                          <m:t>𝑠</m:t>
                        </m:r>
                      </m:e>
                    </m:d>
                    <m:r>
                      <a:rPr lang="en-US" sz="2400" b="0" i="1" smtClean="0">
                        <a:latin typeface="Cambria Math" panose="02040503050406030204" pitchFamily="18" charset="0"/>
                        <a:cs typeface="Arial" panose="020B0604020202020204" pitchFamily="34" charset="0"/>
                        <a:sym typeface="Arial"/>
                      </a:rPr>
                      <m:t>=</m:t>
                    </m:r>
                    <m:f>
                      <m:fPr>
                        <m:ctrlPr>
                          <a:rPr lang="en-US" sz="2400" b="0" i="1" smtClean="0">
                            <a:latin typeface="Cambria Math" panose="02040503050406030204" pitchFamily="18" charset="0"/>
                            <a:cs typeface="Arial" panose="020B0604020202020204" pitchFamily="34" charset="0"/>
                            <a:sym typeface="Arial"/>
                          </a:rPr>
                        </m:ctrlPr>
                      </m:fPr>
                      <m:num>
                        <m:sSup>
                          <m:sSupPr>
                            <m:ctrlPr>
                              <a:rPr lang="en-US" sz="2400" b="0" i="1" smtClean="0">
                                <a:latin typeface="Cambria Math" panose="02040503050406030204" pitchFamily="18" charset="0"/>
                                <a:cs typeface="Arial" panose="020B0604020202020204" pitchFamily="34" charset="0"/>
                                <a:sym typeface="Arial"/>
                              </a:rPr>
                            </m:ctrlPr>
                          </m:sSupPr>
                          <m:e>
                            <m:r>
                              <a:rPr lang="en-US" sz="2400" b="0" i="1" smtClean="0">
                                <a:latin typeface="Cambria Math" panose="02040503050406030204" pitchFamily="18" charset="0"/>
                                <a:cs typeface="Arial" panose="020B0604020202020204" pitchFamily="34" charset="0"/>
                                <a:sym typeface="Arial"/>
                              </a:rPr>
                              <m:t>𝑑</m:t>
                            </m:r>
                          </m:e>
                          <m:sup>
                            <m:r>
                              <a:rPr lang="en-US" sz="2400" b="0" i="1" smtClean="0">
                                <a:latin typeface="Cambria Math" panose="02040503050406030204" pitchFamily="18" charset="0"/>
                                <a:cs typeface="Arial" panose="020B0604020202020204" pitchFamily="34" charset="0"/>
                                <a:sym typeface="Arial"/>
                              </a:rPr>
                              <m:t>𝜋</m:t>
                            </m:r>
                          </m:sup>
                        </m:sSup>
                        <m:d>
                          <m:dPr>
                            <m:ctrlPr>
                              <a:rPr lang="en-US" sz="2400" b="0" i="1" smtClean="0">
                                <a:latin typeface="Cambria Math" panose="02040503050406030204" pitchFamily="18" charset="0"/>
                                <a:cs typeface="Arial" panose="020B0604020202020204" pitchFamily="34" charset="0"/>
                                <a:sym typeface="Arial"/>
                              </a:rPr>
                            </m:ctrlPr>
                          </m:dPr>
                          <m:e>
                            <m:r>
                              <a:rPr lang="en-US" sz="2400" b="0" i="1" smtClean="0">
                                <a:latin typeface="Cambria Math" panose="02040503050406030204" pitchFamily="18" charset="0"/>
                                <a:cs typeface="Arial" panose="020B0604020202020204" pitchFamily="34" charset="0"/>
                                <a:sym typeface="Arial"/>
                              </a:rPr>
                              <m:t>𝑠</m:t>
                            </m:r>
                            <m:r>
                              <a:rPr lang="en-US" sz="2400" b="0" i="1" smtClean="0">
                                <a:latin typeface="Cambria Math" panose="02040503050406030204" pitchFamily="18" charset="0"/>
                                <a:cs typeface="Arial" panose="020B0604020202020204" pitchFamily="34" charset="0"/>
                                <a:sym typeface="Arial"/>
                              </a:rPr>
                              <m:t>,</m:t>
                            </m:r>
                            <m:r>
                              <a:rPr lang="en-US" sz="2400" b="0" i="1" smtClean="0">
                                <a:latin typeface="Cambria Math" panose="02040503050406030204" pitchFamily="18" charset="0"/>
                                <a:cs typeface="Arial" panose="020B0604020202020204" pitchFamily="34" charset="0"/>
                                <a:sym typeface="Arial"/>
                              </a:rPr>
                              <m:t>𝑎</m:t>
                            </m:r>
                          </m:e>
                        </m:d>
                      </m:num>
                      <m:den>
                        <m:sSup>
                          <m:sSupPr>
                            <m:ctrlPr>
                              <a:rPr lang="en-US" sz="2400" b="0" i="1" smtClean="0">
                                <a:latin typeface="Cambria Math" panose="02040503050406030204" pitchFamily="18" charset="0"/>
                                <a:cs typeface="Arial" panose="020B0604020202020204" pitchFamily="34" charset="0"/>
                                <a:sym typeface="Arial"/>
                              </a:rPr>
                            </m:ctrlPr>
                          </m:sSupPr>
                          <m:e>
                            <m:r>
                              <a:rPr lang="en-US" sz="2400" b="0" i="1" smtClean="0">
                                <a:latin typeface="Cambria Math" panose="02040503050406030204" pitchFamily="18" charset="0"/>
                                <a:cs typeface="Arial" panose="020B0604020202020204" pitchFamily="34" charset="0"/>
                                <a:sym typeface="Arial"/>
                              </a:rPr>
                              <m:t>𝑑</m:t>
                            </m:r>
                          </m:e>
                          <m:sup>
                            <m:r>
                              <a:rPr lang="en-US" sz="2400" b="0" i="1" smtClean="0">
                                <a:latin typeface="Cambria Math" panose="02040503050406030204" pitchFamily="18" charset="0"/>
                                <a:cs typeface="Arial" panose="020B0604020202020204" pitchFamily="34" charset="0"/>
                                <a:sym typeface="Arial"/>
                              </a:rPr>
                              <m:t>𝜋</m:t>
                            </m:r>
                          </m:sup>
                        </m:sSup>
                        <m:r>
                          <a:rPr lang="en-US" sz="2400" b="0" i="1" smtClean="0">
                            <a:latin typeface="Cambria Math" panose="02040503050406030204" pitchFamily="18" charset="0"/>
                            <a:cs typeface="Arial" panose="020B0604020202020204" pitchFamily="34" charset="0"/>
                            <a:sym typeface="Arial"/>
                          </a:rPr>
                          <m:t>(</m:t>
                        </m:r>
                        <m:r>
                          <a:rPr lang="en-US" sz="2400" b="0" i="1" smtClean="0">
                            <a:latin typeface="Cambria Math" panose="02040503050406030204" pitchFamily="18" charset="0"/>
                            <a:cs typeface="Arial" panose="020B0604020202020204" pitchFamily="34" charset="0"/>
                            <a:sym typeface="Arial"/>
                          </a:rPr>
                          <m:t>𝑠</m:t>
                        </m:r>
                        <m:r>
                          <a:rPr lang="en-US" sz="2400" b="0" i="1" smtClean="0">
                            <a:latin typeface="Cambria Math" panose="02040503050406030204" pitchFamily="18" charset="0"/>
                            <a:cs typeface="Arial" panose="020B0604020202020204" pitchFamily="34" charset="0"/>
                            <a:sym typeface="Arial"/>
                          </a:rPr>
                          <m:t>)</m:t>
                        </m:r>
                      </m:den>
                    </m:f>
                  </m:oMath>
                </a14:m>
                <a:endParaRPr lang="en-US" sz="2400" b="0" dirty="0">
                  <a:latin typeface="Arial" panose="020B0604020202020204" pitchFamily="34" charset="0"/>
                  <a:cs typeface="Arial" panose="020B0604020202020204" pitchFamily="34" charset="0"/>
                  <a:sym typeface="Arial"/>
                </a:endParaRPr>
              </a:p>
              <a:p>
                <a:r>
                  <a:rPr lang="en-US" sz="2400" dirty="0">
                    <a:latin typeface="Arial" panose="020B0604020202020204" pitchFamily="34" charset="0"/>
                    <a:cs typeface="Arial" panose="020B0604020202020204" pitchFamily="34" charset="0"/>
                    <a:sym typeface="Arial"/>
                  </a:rPr>
                  <a:t>State occupancy is the</a:t>
                </a:r>
                <a:r>
                  <a:rPr lang="en-US" sz="2400" b="1" dirty="0">
                    <a:latin typeface="Arial" panose="020B0604020202020204" pitchFamily="34" charset="0"/>
                    <a:cs typeface="Arial" panose="020B0604020202020204" pitchFamily="34" charset="0"/>
                    <a:sym typeface="Arial"/>
                  </a:rPr>
                  <a:t> dual function</a:t>
                </a:r>
                <a:r>
                  <a:rPr lang="en-US" sz="2400" dirty="0">
                    <a:latin typeface="Arial" panose="020B0604020202020204" pitchFamily="34" charset="0"/>
                    <a:cs typeface="Arial" panose="020B0604020202020204" pitchFamily="34" charset="0"/>
                    <a:sym typeface="Arial"/>
                  </a:rPr>
                  <a:t> of value function</a:t>
                </a:r>
                <a14:m>
                  <m:oMath xmlns:m="http://schemas.openxmlformats.org/officeDocument/2006/math">
                    <m:r>
                      <a:rPr lang="en-US" sz="2400" b="0" i="1" smtClean="0">
                        <a:latin typeface="Cambria Math" panose="02040503050406030204" pitchFamily="18" charset="0"/>
                        <a:cs typeface="Arial" panose="020B0604020202020204" pitchFamily="34" charset="0"/>
                        <a:sym typeface="Arial"/>
                      </a:rPr>
                      <m:t> </m:t>
                    </m:r>
                    <m:r>
                      <a:rPr lang="en-US" sz="2400" b="0" i="1" smtClean="0">
                        <a:latin typeface="Cambria Math" panose="02040503050406030204" pitchFamily="18" charset="0"/>
                        <a:cs typeface="Arial" panose="020B0604020202020204" pitchFamily="34" charset="0"/>
                        <a:sym typeface="Arial"/>
                      </a:rPr>
                      <m:t>𝑉</m:t>
                    </m:r>
                    <m:r>
                      <a:rPr lang="en-US" sz="2400" b="0" i="1" smtClean="0">
                        <a:latin typeface="Cambria Math" panose="02040503050406030204" pitchFamily="18" charset="0"/>
                        <a:cs typeface="Arial" panose="020B0604020202020204" pitchFamily="34" charset="0"/>
                        <a:sym typeface="Arial"/>
                      </a:rPr>
                      <m:t>(</m:t>
                    </m:r>
                    <m:r>
                      <a:rPr lang="en-US" sz="2400" b="0" i="1" smtClean="0">
                        <a:latin typeface="Cambria Math" panose="02040503050406030204" pitchFamily="18" charset="0"/>
                        <a:cs typeface="Arial" panose="020B0604020202020204" pitchFamily="34" charset="0"/>
                        <a:sym typeface="Arial"/>
                      </a:rPr>
                      <m:t>𝑠</m:t>
                    </m:r>
                    <m:r>
                      <a:rPr lang="en-US" sz="2400" b="0" i="1" smtClean="0">
                        <a:latin typeface="Cambria Math" panose="02040503050406030204" pitchFamily="18" charset="0"/>
                        <a:cs typeface="Arial" panose="020B0604020202020204" pitchFamily="34" charset="0"/>
                        <a:sym typeface="Arial"/>
                      </a:rPr>
                      <m:t>)</m:t>
                    </m:r>
                  </m:oMath>
                </a14:m>
                <a:r>
                  <a:rPr lang="en-US" sz="2400" dirty="0">
                    <a:latin typeface="Arial" panose="020B0604020202020204" pitchFamily="34" charset="0"/>
                    <a:cs typeface="Arial" panose="020B0604020202020204" pitchFamily="34" charset="0"/>
                    <a:sym typeface="Arial"/>
                  </a:rPr>
                  <a:t>!</a:t>
                </a:r>
                <a:endParaRPr lang="en-US" sz="2400" dirty="0">
                  <a:latin typeface="Arial" panose="020B0604020202020204" pitchFamily="34" charset="0"/>
                  <a:ea typeface="Arial"/>
                  <a:cs typeface="Arial" panose="020B0604020202020204" pitchFamily="34" charset="0"/>
                  <a:sym typeface="Arial"/>
                </a:endParaRPr>
              </a:p>
              <a:p>
                <a:pPr lvl="1"/>
                <a:endParaRPr lang="en-US" sz="2400" dirty="0">
                  <a:latin typeface="Arial" panose="020B0604020202020204" pitchFamily="34" charset="0"/>
                  <a:ea typeface="Arial"/>
                  <a:cs typeface="Arial" panose="020B0604020202020204" pitchFamily="34" charset="0"/>
                  <a:sym typeface="Arial"/>
                </a:endParaRPr>
              </a:p>
              <a:p>
                <a:pPr marL="0" indent="0" algn="ctr">
                  <a:buNone/>
                </a:pPr>
                <a:endParaRPr lang="en-US" sz="2400" dirty="0">
                  <a:latin typeface="Arial" panose="020B0604020202020204" pitchFamily="34" charset="0"/>
                  <a:ea typeface="Arial"/>
                  <a:cs typeface="Arial" panose="020B0604020202020204" pitchFamily="34" charset="0"/>
                  <a:sym typeface="Arial"/>
                </a:endParaRPr>
              </a:p>
              <a:p>
                <a:endParaRPr lang="en-US" sz="2400" b="1" dirty="0">
                  <a:solidFill>
                    <a:srgbClr val="E84B36"/>
                  </a:solidFill>
                  <a:latin typeface="Arial" panose="020B0604020202020204" pitchFamily="34" charset="0"/>
                  <a:ea typeface="Arial"/>
                  <a:cs typeface="Arial" panose="020B0604020202020204" pitchFamily="34" charset="0"/>
                  <a:sym typeface="Arial"/>
                </a:endParaRPr>
              </a:p>
              <a:p>
                <a:endParaRPr lang="en-US" sz="2400" b="1" dirty="0">
                  <a:solidFill>
                    <a:srgbClr val="E84B36"/>
                  </a:solidFill>
                  <a:latin typeface="Arial" panose="020B0604020202020204" pitchFamily="34" charset="0"/>
                  <a:ea typeface="Arial"/>
                  <a:cs typeface="Arial" panose="020B0604020202020204" pitchFamily="34" charset="0"/>
                  <a:sym typeface="Arial"/>
                </a:endParaRPr>
              </a:p>
              <a:p>
                <a:endParaRPr lang="en-US" sz="2400" b="1" dirty="0">
                  <a:solidFill>
                    <a:srgbClr val="E84B36"/>
                  </a:solidFill>
                  <a:latin typeface="Arial" panose="020B0604020202020204" pitchFamily="34" charset="0"/>
                  <a:ea typeface="Arial"/>
                  <a:cs typeface="Arial" panose="020B0604020202020204" pitchFamily="34" charset="0"/>
                  <a:sym typeface="Arial"/>
                </a:endParaRPr>
              </a:p>
              <a:p>
                <a:pPr marL="0" indent="0">
                  <a:buNone/>
                </a:pPr>
                <a:endParaRPr lang="en-US" sz="2400" b="1" dirty="0">
                  <a:solidFill>
                    <a:srgbClr val="E84B36"/>
                  </a:solidFill>
                  <a:latin typeface="Arial" panose="020B0604020202020204" pitchFamily="34" charset="0"/>
                  <a:ea typeface="Arial"/>
                  <a:cs typeface="Arial" panose="020B0604020202020204" pitchFamily="34" charset="0"/>
                  <a:sym typeface="Arial"/>
                </a:endParaRPr>
              </a:p>
              <a:p>
                <a:endParaRPr lang="en-US" sz="2400" dirty="0">
                  <a:latin typeface="Arial" panose="020B0604020202020204" pitchFamily="34" charset="0"/>
                  <a:cs typeface="Arial" panose="020B0604020202020204" pitchFamily="34" charset="0"/>
                  <a:sym typeface="Arial"/>
                </a:endParaRPr>
              </a:p>
              <a:p>
                <a:pPr marL="0" lvl="0" indent="0" algn="l" rtl="0">
                  <a:lnSpc>
                    <a:spcPct val="100000"/>
                  </a:lnSpc>
                  <a:spcBef>
                    <a:spcPts val="0"/>
                  </a:spcBef>
                  <a:spcAft>
                    <a:spcPts val="0"/>
                  </a:spcAft>
                  <a:buSzPts val="2000"/>
                  <a:buNone/>
                </a:pPr>
                <a:endParaRPr lang="en-US" sz="1800" dirty="0">
                  <a:solidFill>
                    <a:schemeClr val="dk1"/>
                  </a:solidFill>
                  <a:latin typeface="Arial"/>
                  <a:ea typeface="Arial"/>
                  <a:cs typeface="Arial"/>
                  <a:sym typeface="Arial"/>
                </a:endParaRPr>
              </a:p>
            </p:txBody>
          </p:sp>
        </mc:Choice>
        <mc:Fallback xmlns="">
          <p:sp>
            <p:nvSpPr>
              <p:cNvPr id="639" name="Google Shape;639;gfa0f5b21c0_0_160"/>
              <p:cNvSpPr txBox="1">
                <a:spLocks noGrp="1" noRot="1" noChangeAspect="1" noMove="1" noResize="1" noEditPoints="1" noAdjustHandles="1" noChangeArrowheads="1" noChangeShapeType="1" noTextEdit="1"/>
              </p:cNvSpPr>
              <p:nvPr>
                <p:ph type="body" idx="1"/>
              </p:nvPr>
            </p:nvSpPr>
            <p:spPr>
              <a:xfrm>
                <a:off x="376809" y="1334279"/>
                <a:ext cx="11177400" cy="4821000"/>
              </a:xfrm>
              <a:prstGeom prst="rect">
                <a:avLst/>
              </a:prstGeom>
              <a:blipFill>
                <a:blip r:embed="rId3"/>
                <a:stretch>
                  <a:fillRect l="-764"/>
                </a:stretch>
              </a:blipFill>
              <a:ln>
                <a:noFill/>
              </a:ln>
            </p:spPr>
            <p:txBody>
              <a:bodyPr/>
              <a:lstStyle/>
              <a:p>
                <a:r>
                  <a:rPr lang="zh-CN" altLang="en-US">
                    <a:noFill/>
                  </a:rPr>
                  <a:t> </a:t>
                </a:r>
              </a:p>
            </p:txBody>
          </p:sp>
        </mc:Fallback>
      </mc:AlternateContent>
      <p:sp>
        <p:nvSpPr>
          <p:cNvPr id="640" name="Google Shape;640;gfa0f5b21c0_0_160"/>
          <p:cNvSpPr/>
          <p:nvPr/>
        </p:nvSpPr>
        <p:spPr>
          <a:xfrm rot="10800000" flipH="1">
            <a:off x="0" y="6437100"/>
            <a:ext cx="12192000" cy="420900"/>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sp>
        <p:nvSpPr>
          <p:cNvPr id="641" name="Google Shape;641;gfa0f5b21c0_0_160"/>
          <p:cNvSpPr txBox="1"/>
          <p:nvPr/>
        </p:nvSpPr>
        <p:spPr>
          <a:xfrm>
            <a:off x="376807" y="6524381"/>
            <a:ext cx="79914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Department of Computer Science</a:t>
            </a:r>
            <a:endParaRPr sz="900" b="0" i="0" u="none" strike="noStrike" cap="none">
              <a:solidFill>
                <a:schemeClr val="lt1"/>
              </a:solidFill>
              <a:latin typeface="Arial"/>
              <a:ea typeface="Arial"/>
              <a:cs typeface="Arial"/>
              <a:sym typeface="Arial"/>
            </a:endParaRPr>
          </a:p>
        </p:txBody>
      </p:sp>
      <p:sp>
        <p:nvSpPr>
          <p:cNvPr id="642" name="Google Shape;642;gfa0f5b21c0_0_160"/>
          <p:cNvSpPr txBox="1"/>
          <p:nvPr/>
        </p:nvSpPr>
        <p:spPr>
          <a:xfrm>
            <a:off x="9335597" y="6524381"/>
            <a:ext cx="24735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900"/>
              <a:buFont typeface="Arial"/>
              <a:buNone/>
            </a:pPr>
            <a:r>
              <a:rPr lang="en-US" sz="900" b="0" i="0" u="none" strike="noStrike" cap="none">
                <a:solidFill>
                  <a:schemeClr val="lt1"/>
                </a:solidFill>
                <a:latin typeface="Arial"/>
                <a:ea typeface="Arial"/>
                <a:cs typeface="Arial"/>
                <a:sym typeface="Arial"/>
              </a:rPr>
              <a:t>GRAINGER COLLEGE OF ENGINEERING</a:t>
            </a:r>
            <a:endParaRPr sz="900" b="0" i="0" u="none" strike="noStrike" cap="none">
              <a:solidFill>
                <a:schemeClr val="lt1"/>
              </a:solidFill>
              <a:latin typeface="Arial"/>
              <a:ea typeface="Arial"/>
              <a:cs typeface="Arial"/>
              <a:sym typeface="Arial"/>
            </a:endParaRPr>
          </a:p>
        </p:txBody>
      </p:sp>
      <p:sp>
        <p:nvSpPr>
          <p:cNvPr id="643" name="Google Shape;643;gfa0f5b21c0_0_160"/>
          <p:cNvSpPr/>
          <p:nvPr/>
        </p:nvSpPr>
        <p:spPr>
          <a:xfrm rot="10800000" flipH="1">
            <a:off x="0" y="20"/>
            <a:ext cx="12192000" cy="868200"/>
          </a:xfrm>
          <a:prstGeom prst="rect">
            <a:avLst/>
          </a:prstGeom>
          <a:solidFill>
            <a:srgbClr val="1329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13294B"/>
              </a:solidFill>
              <a:latin typeface="Calibri"/>
              <a:ea typeface="Calibri"/>
              <a:cs typeface="Calibri"/>
              <a:sym typeface="Calibri"/>
            </a:endParaRPr>
          </a:p>
        </p:txBody>
      </p:sp>
      <p:pic>
        <p:nvPicPr>
          <p:cNvPr id="644" name="Google Shape;644;gfa0f5b21c0_0_160" descr="A close up of a logo&#10;&#10;Description automatically generated"/>
          <p:cNvPicPr preferRelativeResize="0"/>
          <p:nvPr/>
        </p:nvPicPr>
        <p:blipFill rotWithShape="1">
          <a:blip r:embed="rId4">
            <a:alphaModFix/>
          </a:blip>
          <a:srcRect/>
          <a:stretch/>
        </p:blipFill>
        <p:spPr>
          <a:xfrm>
            <a:off x="11554210" y="228014"/>
            <a:ext cx="277906" cy="401420"/>
          </a:xfrm>
          <a:prstGeom prst="rect">
            <a:avLst/>
          </a:prstGeom>
          <a:noFill/>
          <a:ln>
            <a:noFill/>
          </a:ln>
        </p:spPr>
      </p:pic>
      <p:sp>
        <p:nvSpPr>
          <p:cNvPr id="645" name="Google Shape;645;gfa0f5b21c0_0_160"/>
          <p:cNvSpPr txBox="1"/>
          <p:nvPr/>
        </p:nvSpPr>
        <p:spPr>
          <a:xfrm>
            <a:off x="376810" y="154173"/>
            <a:ext cx="1091010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altLang="zh-CN" sz="3200" dirty="0">
                <a:solidFill>
                  <a:schemeClr val="lt1"/>
                </a:solidFill>
                <a:latin typeface="Arial" panose="020B0604020202020204" pitchFamily="34" charset="0"/>
                <a:cs typeface="Arial" panose="020B0604020202020204" pitchFamily="34" charset="0"/>
              </a:rPr>
              <a:t>Properties of Occupancy</a:t>
            </a:r>
            <a:endParaRPr lang="en-US" altLang="zh-CN" sz="3200" b="0" i="0" u="none" strike="noStrike" cap="none" dirty="0">
              <a:solidFill>
                <a:schemeClr val="lt1"/>
              </a:solidFill>
              <a:latin typeface="Arial" panose="020B0604020202020204" pitchFamily="34" charset="0"/>
              <a:ea typeface="Arial"/>
              <a:cs typeface="Arial" panose="020B0604020202020204" pitchFamily="34" charset="0"/>
              <a:sym typeface="Arial"/>
            </a:endParaRPr>
          </a:p>
        </p:txBody>
      </p:sp>
      <p:sp>
        <p:nvSpPr>
          <p:cNvPr id="2" name="灯片编号占位符 1">
            <a:extLst>
              <a:ext uri="{FF2B5EF4-FFF2-40B4-BE49-F238E27FC236}">
                <a16:creationId xmlns:a16="http://schemas.microsoft.com/office/drawing/2014/main" id="{6AACC437-988B-5252-1357-E5CA871CED2E}"/>
              </a:ext>
            </a:extLst>
          </p:cNvPr>
          <p:cNvSpPr>
            <a:spLocks noGrp="1"/>
          </p:cNvSpPr>
          <p:nvPr>
            <p:ph type="sldNum" sz="quarter" idx="12"/>
          </p:nvPr>
        </p:nvSpPr>
        <p:spPr/>
        <p:txBody>
          <a:bodyPr/>
          <a:lstStyle/>
          <a:p>
            <a:fld id="{B59DCA96-FD56-4E12-9EA9-51269A4F707E}" type="slidenum">
              <a:rPr lang="zh-CN" altLang="en-US" smtClean="0">
                <a:solidFill>
                  <a:schemeClr val="tx1"/>
                </a:solidFill>
              </a:rPr>
              <a:t>9</a:t>
            </a:fld>
            <a:endParaRPr lang="zh-CN" altLang="en-US">
              <a:solidFill>
                <a:schemeClr val="tx1"/>
              </a:solidFill>
            </a:endParaRPr>
          </a:p>
        </p:txBody>
      </p:sp>
      <p:grpSp>
        <p:nvGrpSpPr>
          <p:cNvPr id="23" name="组合 22">
            <a:extLst>
              <a:ext uri="{FF2B5EF4-FFF2-40B4-BE49-F238E27FC236}">
                <a16:creationId xmlns:a16="http://schemas.microsoft.com/office/drawing/2014/main" id="{7CD901F4-556D-EE65-3E09-44B09EEC334F}"/>
              </a:ext>
            </a:extLst>
          </p:cNvPr>
          <p:cNvGrpSpPr/>
          <p:nvPr/>
        </p:nvGrpSpPr>
        <p:grpSpPr>
          <a:xfrm>
            <a:off x="167659" y="4086163"/>
            <a:ext cx="11856681" cy="895566"/>
            <a:chOff x="209060" y="4729630"/>
            <a:chExt cx="11856681" cy="895566"/>
          </a:xfrm>
        </p:grpSpPr>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AF70A03C-B168-05AD-1AAA-D1C5C05F24C9}"/>
                    </a:ext>
                  </a:extLst>
                </p:cNvPr>
                <p:cNvSpPr txBox="1"/>
                <p:nvPr/>
              </p:nvSpPr>
              <p:spPr>
                <a:xfrm>
                  <a:off x="209060" y="4729630"/>
                  <a:ext cx="5238165" cy="895566"/>
                </a:xfrm>
                <a:prstGeom prst="rect">
                  <a:avLst/>
                </a:prstGeom>
                <a:noFill/>
              </p:spPr>
              <p:txBody>
                <a:bodyPr wrap="square" rtlCol="0">
                  <a:spAutoFit/>
                </a:bodyPr>
                <a:lstStyle/>
                <a:p>
                  <a:pPr algn="ctr"/>
                  <a:r>
                    <a:rPr lang="en-US" altLang="zh-CN" sz="2000" dirty="0"/>
                    <a:t> </a:t>
                  </a:r>
                  <a14:m>
                    <m:oMath xmlns:m="http://schemas.openxmlformats.org/officeDocument/2006/math">
                      <m:limLow>
                        <m:limLowPr>
                          <m:ctrlPr>
                            <a:rPr lang="en-US" altLang="zh-CN" sz="2000" b="0" i="1" smtClean="0">
                              <a:latin typeface="Cambria Math" panose="02040503050406030204" pitchFamily="18" charset="0"/>
                            </a:rPr>
                          </m:ctrlPr>
                        </m:limLowPr>
                        <m:e>
                          <m:r>
                            <m:rPr>
                              <m:sty m:val="p"/>
                            </m:rPr>
                            <a:rPr lang="en-US" altLang="zh-CN" sz="2000" b="0" i="0" smtClean="0">
                              <a:latin typeface="Cambria Math" panose="02040503050406030204" pitchFamily="18" charset="0"/>
                            </a:rPr>
                            <m:t>min</m:t>
                          </m:r>
                        </m:e>
                        <m:lim>
                          <m:r>
                            <m:rPr>
                              <m:sty m:val="p"/>
                            </m:rPr>
                            <a:rPr lang="en-US" altLang="zh-CN" sz="2000" b="0" i="0" smtClean="0">
                              <a:latin typeface="Cambria Math" panose="02040503050406030204" pitchFamily="18" charset="0"/>
                            </a:rPr>
                            <m:t>V</m:t>
                          </m:r>
                        </m:lim>
                      </m:limLow>
                      <m:r>
                        <a:rPr lang="en-US" altLang="zh-CN" sz="2000" b="0" i="0" smtClean="0">
                          <a:latin typeface="Cambria Math" panose="02040503050406030204" pitchFamily="18" charset="0"/>
                        </a:rPr>
                        <m:t> </m:t>
                      </m:r>
                      <m:nary>
                        <m:naryPr>
                          <m:chr m:val="∑"/>
                          <m:supHide m:val="on"/>
                          <m:ctrlPr>
                            <a:rPr lang="en-US" altLang="zh-CN" sz="2000" b="0" i="1" smtClean="0">
                              <a:latin typeface="Cambria Math" panose="02040503050406030204" pitchFamily="18" charset="0"/>
                            </a:rPr>
                          </m:ctrlPr>
                        </m:naryPr>
                        <m:sub>
                          <m:r>
                            <a:rPr lang="en-US" altLang="zh-CN" sz="2000" b="0" i="1" smtClean="0">
                              <a:latin typeface="Cambria Math" panose="02040503050406030204" pitchFamily="18" charset="0"/>
                            </a:rPr>
                            <m:t>𝑠</m:t>
                          </m:r>
                        </m:sub>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0</m:t>
                              </m:r>
                            </m:sub>
                          </m:sSub>
                          <m:r>
                            <a:rPr lang="en-US" altLang="zh-CN" sz="2000" i="1">
                              <a:latin typeface="Cambria Math" panose="02040503050406030204" pitchFamily="18" charset="0"/>
                            </a:rPr>
                            <m:t>(</m:t>
                          </m:r>
                          <m:r>
                            <a:rPr lang="en-US" altLang="zh-CN" sz="2000" i="1">
                              <a:latin typeface="Cambria Math" panose="02040503050406030204" pitchFamily="18" charset="0"/>
                            </a:rPr>
                            <m:t>𝑠</m:t>
                          </m:r>
                          <m:r>
                            <a:rPr lang="en-US" altLang="zh-CN" sz="2000" i="1">
                              <a:latin typeface="Cambria Math" panose="02040503050406030204" pitchFamily="18" charset="0"/>
                            </a:rPr>
                            <m:t>)</m:t>
                          </m:r>
                          <m:r>
                            <a:rPr lang="en-US" altLang="zh-CN" sz="2000" i="1">
                              <a:latin typeface="Cambria Math" panose="02040503050406030204" pitchFamily="18" charset="0"/>
                            </a:rPr>
                            <m:t>𝑉</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𝑠</m:t>
                              </m:r>
                            </m:e>
                          </m:d>
                        </m:e>
                      </m:nary>
                      <m:r>
                        <a:rPr lang="en-US" altLang="zh-CN" sz="2000" b="0" i="1" smtClean="0">
                          <a:latin typeface="Cambria Math" panose="02040503050406030204" pitchFamily="18" charset="0"/>
                        </a:rPr>
                        <m:t>, </m:t>
                      </m:r>
                    </m:oMath>
                  </a14:m>
                  <a:endParaRPr lang="en-US" altLang="zh-CN" sz="20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m:rPr>
                            <m:sty m:val="p"/>
                          </m:rPr>
                          <a:rPr lang="en-US" altLang="zh-CN" sz="2000" b="0" i="0" smtClean="0">
                            <a:latin typeface="Cambria Math" panose="02040503050406030204" pitchFamily="18" charset="0"/>
                          </a:rPr>
                          <m:t>s</m:t>
                        </m:r>
                        <m:r>
                          <a:rPr lang="en-US" altLang="zh-CN" sz="2000" b="0" i="0" smtClean="0">
                            <a:latin typeface="Cambria Math" panose="02040503050406030204" pitchFamily="18" charset="0"/>
                          </a:rPr>
                          <m:t>.</m:t>
                        </m:r>
                        <m:r>
                          <m:rPr>
                            <m:sty m:val="p"/>
                          </m:rPr>
                          <a:rPr lang="en-US" altLang="zh-CN" sz="2000" b="0" i="0" smtClean="0">
                            <a:latin typeface="Cambria Math" panose="02040503050406030204" pitchFamily="18" charset="0"/>
                          </a:rPr>
                          <m:t>t</m:t>
                        </m:r>
                        <m:r>
                          <a:rPr lang="en-US" altLang="zh-CN" sz="2000" b="0" i="0" smtClean="0">
                            <a:latin typeface="Cambria Math" panose="02040503050406030204" pitchFamily="18" charset="0"/>
                          </a:rPr>
                          <m:t>. </m:t>
                        </m:r>
                        <m:r>
                          <a:rPr lang="en-US" altLang="zh-CN" sz="2000" b="0" i="1" smtClean="0">
                            <a:latin typeface="Cambria Math" panose="02040503050406030204" pitchFamily="18" charset="0"/>
                          </a:rPr>
                          <m:t>𝑉</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𝑠</m:t>
                            </m:r>
                          </m:e>
                        </m:d>
                        <m:r>
                          <a:rPr lang="en-US" altLang="zh-CN" sz="2000" b="0" i="1" smtClean="0">
                            <a:latin typeface="Cambria Math" panose="02040503050406030204" pitchFamily="18" charset="0"/>
                          </a:rPr>
                          <m:t>≥</m:t>
                        </m:r>
                        <m:limLow>
                          <m:limLowPr>
                            <m:ctrlPr>
                              <a:rPr lang="en-US" altLang="zh-CN" sz="2000" b="0" i="1" smtClean="0">
                                <a:latin typeface="Cambria Math" panose="02040503050406030204" pitchFamily="18" charset="0"/>
                              </a:rPr>
                            </m:ctrlPr>
                          </m:limLowPr>
                          <m:e>
                            <m:r>
                              <m:rPr>
                                <m:sty m:val="p"/>
                              </m:rPr>
                              <a:rPr lang="en-US" altLang="zh-CN" sz="2000" b="0" i="0" smtClean="0">
                                <a:latin typeface="Cambria Math" panose="02040503050406030204" pitchFamily="18" charset="0"/>
                              </a:rPr>
                              <m:t>max</m:t>
                            </m:r>
                          </m:e>
                          <m:lim>
                            <m:r>
                              <a:rPr lang="en-US" altLang="zh-CN" sz="2000" b="0" i="1" smtClean="0">
                                <a:latin typeface="Cambria Math" panose="02040503050406030204" pitchFamily="18" charset="0"/>
                              </a:rPr>
                              <m:t>𝑎</m:t>
                            </m:r>
                          </m:lim>
                        </m:limLow>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𝛾</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𝐸</m:t>
                            </m:r>
                          </m:e>
                          <m:sub>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𝑠</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𝑠</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sub>
                        </m:sSub>
                        <m:r>
                          <a:rPr lang="en-US" altLang="zh-CN" sz="2000" b="0" i="1" smtClean="0">
                            <a:latin typeface="Cambria Math" panose="02040503050406030204" pitchFamily="18" charset="0"/>
                          </a:rPr>
                          <m:t>𝑉</m:t>
                        </m:r>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𝑠</m:t>
                                </m:r>
                              </m:e>
                              <m:sup>
                                <m:r>
                                  <a:rPr lang="en-US" altLang="zh-CN" sz="2000" b="0" i="1" smtClean="0">
                                    <a:latin typeface="Cambria Math" panose="02040503050406030204" pitchFamily="18" charset="0"/>
                                  </a:rPr>
                                  <m:t>′</m:t>
                                </m:r>
                              </m:sup>
                            </m:sSup>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𝑟</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oMath>
                    </m:oMathPara>
                  </a14:m>
                  <a:endParaRPr lang="en-US" altLang="zh-CN" sz="2000" b="0" dirty="0"/>
                </a:p>
              </p:txBody>
            </p:sp>
          </mc:Choice>
          <mc:Fallback xmlns="">
            <p:sp>
              <p:nvSpPr>
                <p:cNvPr id="7" name="文本框 6">
                  <a:extLst>
                    <a:ext uri="{FF2B5EF4-FFF2-40B4-BE49-F238E27FC236}">
                      <a16:creationId xmlns:a16="http://schemas.microsoft.com/office/drawing/2014/main" id="{AF70A03C-B168-05AD-1AAA-D1C5C05F24C9}"/>
                    </a:ext>
                  </a:extLst>
                </p:cNvPr>
                <p:cNvSpPr txBox="1">
                  <a:spLocks noRot="1" noChangeAspect="1" noMove="1" noResize="1" noEditPoints="1" noAdjustHandles="1" noChangeArrowheads="1" noChangeShapeType="1" noTextEdit="1"/>
                </p:cNvSpPr>
                <p:nvPr/>
              </p:nvSpPr>
              <p:spPr>
                <a:xfrm>
                  <a:off x="209060" y="4729630"/>
                  <a:ext cx="5238165" cy="895566"/>
                </a:xfrm>
                <a:prstGeom prst="rect">
                  <a:avLst/>
                </a:prstGeom>
                <a:blipFill>
                  <a:blip r:embed="rId5"/>
                  <a:stretch>
                    <a:fillRect t="-54422" b="-27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04FF42EB-8B89-F906-98A2-5176558C33DD}"/>
                    </a:ext>
                  </a:extLst>
                </p:cNvPr>
                <p:cNvSpPr txBox="1"/>
                <p:nvPr/>
              </p:nvSpPr>
              <p:spPr>
                <a:xfrm>
                  <a:off x="7399866" y="4777079"/>
                  <a:ext cx="2667718" cy="802720"/>
                </a:xfrm>
                <a:prstGeom prst="rect">
                  <a:avLst/>
                </a:prstGeom>
                <a:noFill/>
              </p:spPr>
              <p:txBody>
                <a:bodyPr wrap="square" rtlCol="0">
                  <a:spAutoFit/>
                </a:bodyPr>
                <a:lstStyle/>
                <a:p>
                  <a:pPr algn="ctr"/>
                  <a:r>
                    <a:rPr lang="en-US" altLang="zh-CN" sz="2000" dirty="0"/>
                    <a:t> </a:t>
                  </a:r>
                  <a14:m>
                    <m:oMath xmlns:m="http://schemas.openxmlformats.org/officeDocument/2006/math">
                      <m:limLow>
                        <m:limLowPr>
                          <m:ctrlPr>
                            <a:rPr lang="en-US" altLang="zh-CN" sz="2000" b="0" i="1" smtClean="0">
                              <a:latin typeface="Cambria Math" panose="02040503050406030204" pitchFamily="18" charset="0"/>
                            </a:rPr>
                          </m:ctrlPr>
                        </m:limLowPr>
                        <m:e>
                          <m:r>
                            <m:rPr>
                              <m:sty m:val="p"/>
                            </m:rPr>
                            <a:rPr lang="en-US" altLang="zh-CN" sz="2000" b="0" i="0" smtClean="0">
                              <a:latin typeface="Cambria Math" panose="02040503050406030204" pitchFamily="18" charset="0"/>
                            </a:rPr>
                            <m:t>max</m:t>
                          </m:r>
                        </m:e>
                        <m:lim>
                          <m:sSup>
                            <m:sSupPr>
                              <m:ctrlPr>
                                <a:rPr lang="en-US" altLang="zh-CN" sz="2000" b="0" i="1" smtClean="0">
                                  <a:latin typeface="Cambria Math" panose="02040503050406030204" pitchFamily="18" charset="0"/>
                                </a:rPr>
                              </m:ctrlPr>
                            </m:sSupPr>
                            <m:e>
                              <m:r>
                                <m:rPr>
                                  <m:sty m:val="p"/>
                                </m:rPr>
                                <a:rPr lang="en-US" altLang="zh-CN" sz="2000" b="0" i="0" smtClean="0">
                                  <a:latin typeface="Cambria Math" panose="02040503050406030204" pitchFamily="18" charset="0"/>
                                </a:rPr>
                                <m:t>d</m:t>
                              </m:r>
                            </m:e>
                            <m:sup>
                              <m:r>
                                <a:rPr lang="en-US" altLang="zh-CN" sz="2000" b="0" i="1" smtClean="0">
                                  <a:latin typeface="Cambria Math" panose="02040503050406030204" pitchFamily="18" charset="0"/>
                                </a:rPr>
                                <m:t>𝜋</m:t>
                              </m:r>
                            </m:sup>
                          </m:sSup>
                        </m:lim>
                      </m:limLow>
                      <m:r>
                        <a:rPr lang="en-US" altLang="zh-CN" sz="2000" b="0" i="1" smtClean="0">
                          <a:latin typeface="Cambria Math" panose="02040503050406030204" pitchFamily="18" charset="0"/>
                        </a:rPr>
                        <m:t> </m:t>
                      </m:r>
                      <m:nary>
                        <m:naryPr>
                          <m:chr m:val="∑"/>
                          <m:supHide m:val="on"/>
                          <m:ctrlPr>
                            <a:rPr lang="en-US" altLang="zh-CN" sz="2000" b="0" i="1" smtClean="0">
                              <a:latin typeface="Cambria Math" panose="02040503050406030204" pitchFamily="18" charset="0"/>
                            </a:rPr>
                          </m:ctrlPr>
                        </m:naryPr>
                        <m:sub>
                          <m:r>
                            <a:rPr lang="en-US" altLang="zh-CN" sz="2000" b="0" i="1" smtClean="0">
                              <a:latin typeface="Cambria Math" panose="02040503050406030204" pitchFamily="18" charset="0"/>
                            </a:rPr>
                            <m:t>𝑠</m:t>
                          </m:r>
                        </m:sub>
                        <m:sup/>
                        <m:e>
                          <m:r>
                            <a:rPr lang="en-US" altLang="zh-CN" sz="2000" b="0" i="1" smtClean="0">
                              <a:latin typeface="Cambria Math" panose="02040503050406030204" pitchFamily="18" charset="0"/>
                            </a:rPr>
                            <m:t>𝑅</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e>
                      </m:nary>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𝑑</m:t>
                          </m:r>
                        </m:e>
                        <m:sup>
                          <m:r>
                            <a:rPr lang="en-US" altLang="zh-CN" sz="2000" b="0" i="1" smtClean="0">
                              <a:latin typeface="Cambria Math" panose="02040503050406030204" pitchFamily="18" charset="0"/>
                            </a:rPr>
                            <m:t>𝜋</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 </m:t>
                      </m:r>
                    </m:oMath>
                  </a14:m>
                  <a:endParaRPr lang="en-US" altLang="zh-CN" sz="2000" b="0" i="1" dirty="0">
                    <a:latin typeface="Cambria Math" panose="02040503050406030204" pitchFamily="18" charset="0"/>
                  </a:endParaRPr>
                </a:p>
                <a:p>
                  <a:pPr algn="ctr"/>
                  <a14:m>
                    <m:oMath xmlns:m="http://schemas.openxmlformats.org/officeDocument/2006/math">
                      <m:r>
                        <m:rPr>
                          <m:sty m:val="p"/>
                        </m:rPr>
                        <a:rPr lang="en-US" altLang="zh-CN" sz="2000" b="0" i="0" smtClean="0">
                          <a:latin typeface="Cambria Math" panose="02040503050406030204" pitchFamily="18" charset="0"/>
                        </a:rPr>
                        <m:t>s</m:t>
                      </m:r>
                      <m:r>
                        <a:rPr lang="en-US" altLang="zh-CN" sz="2000" b="0" i="0" smtClean="0">
                          <a:latin typeface="Cambria Math" panose="02040503050406030204" pitchFamily="18" charset="0"/>
                        </a:rPr>
                        <m:t>.</m:t>
                      </m:r>
                      <m:r>
                        <m:rPr>
                          <m:sty m:val="p"/>
                        </m:rPr>
                        <a:rPr lang="en-US" altLang="zh-CN" sz="2000" b="0" i="0" smtClean="0">
                          <a:latin typeface="Cambria Math" panose="02040503050406030204" pitchFamily="18" charset="0"/>
                        </a:rPr>
                        <m:t>t</m:t>
                      </m:r>
                      <m:r>
                        <a:rPr lang="en-US" altLang="zh-CN" sz="2000" b="0" i="0" smtClean="0">
                          <a:latin typeface="Cambria Math" panose="02040503050406030204" pitchFamily="18" charset="0"/>
                        </a:rPr>
                        <m:t>.</m:t>
                      </m:r>
                    </m:oMath>
                  </a14:m>
                  <a:r>
                    <a:rPr lang="en-US" altLang="zh-CN" sz="2000" b="0" dirty="0"/>
                    <a:t> </a:t>
                  </a:r>
                  <a14:m>
                    <m:oMath xmlns:m="http://schemas.openxmlformats.org/officeDocument/2006/math">
                      <m:sSup>
                        <m:sSupPr>
                          <m:ctrlPr>
                            <a:rPr lang="en-US" altLang="zh-CN" sz="2000" b="0" i="1" dirty="0" smtClean="0">
                              <a:latin typeface="Cambria Math" panose="02040503050406030204" pitchFamily="18" charset="0"/>
                            </a:rPr>
                          </m:ctrlPr>
                        </m:sSupPr>
                        <m:e>
                          <m:r>
                            <a:rPr lang="en-US" altLang="zh-CN" sz="2000" b="0" i="1" dirty="0" smtClean="0">
                              <a:latin typeface="Cambria Math" panose="02040503050406030204" pitchFamily="18" charset="0"/>
                            </a:rPr>
                            <m:t>𝑑</m:t>
                          </m:r>
                        </m:e>
                        <m:sup>
                          <m:r>
                            <a:rPr lang="en-US" altLang="zh-CN" sz="2000" b="0" i="1" dirty="0" smtClean="0">
                              <a:latin typeface="Cambria Math" panose="02040503050406030204" pitchFamily="18" charset="0"/>
                            </a:rPr>
                            <m:t>𝜋</m:t>
                          </m:r>
                        </m:sup>
                      </m:sSup>
                      <m:r>
                        <a:rPr lang="en-US" altLang="zh-CN" sz="2000" b="0" i="1" dirty="0" smtClean="0">
                          <a:latin typeface="Cambria Math" panose="02040503050406030204" pitchFamily="18" charset="0"/>
                        </a:rPr>
                        <m:t>≥0, </m:t>
                      </m:r>
                      <m:r>
                        <a:rPr lang="en-US" altLang="zh-CN" sz="2000" b="0" i="1" dirty="0" smtClean="0">
                          <a:latin typeface="Cambria Math" panose="02040503050406030204" pitchFamily="18" charset="0"/>
                        </a:rPr>
                        <m:t>𝐸𝑞</m:t>
                      </m:r>
                      <m:r>
                        <a:rPr lang="en-US" altLang="zh-CN" sz="2000" b="0" i="1" dirty="0" smtClean="0">
                          <a:latin typeface="Cambria Math" panose="02040503050406030204" pitchFamily="18" charset="0"/>
                        </a:rPr>
                        <m:t>.1 </m:t>
                      </m:r>
                    </m:oMath>
                  </a14:m>
                  <a:r>
                    <a:rPr lang="en-US" altLang="zh-CN" sz="2000" b="0" dirty="0">
                      <a:latin typeface="Arial" panose="020B0604020202020204" pitchFamily="34" charset="0"/>
                      <a:cs typeface="Arial" panose="020B0604020202020204" pitchFamily="34" charset="0"/>
                    </a:rPr>
                    <a:t>holds</a:t>
                  </a:r>
                </a:p>
              </p:txBody>
            </p:sp>
          </mc:Choice>
          <mc:Fallback xmlns="">
            <p:sp>
              <p:nvSpPr>
                <p:cNvPr id="9" name="文本框 8">
                  <a:extLst>
                    <a:ext uri="{FF2B5EF4-FFF2-40B4-BE49-F238E27FC236}">
                      <a16:creationId xmlns:a16="http://schemas.microsoft.com/office/drawing/2014/main" id="{04FF42EB-8B89-F906-98A2-5176558C33DD}"/>
                    </a:ext>
                  </a:extLst>
                </p:cNvPr>
                <p:cNvSpPr txBox="1">
                  <a:spLocks noRot="1" noChangeAspect="1" noMove="1" noResize="1" noEditPoints="1" noAdjustHandles="1" noChangeArrowheads="1" noChangeShapeType="1" noTextEdit="1"/>
                </p:cNvSpPr>
                <p:nvPr/>
              </p:nvSpPr>
              <p:spPr>
                <a:xfrm>
                  <a:off x="7399866" y="4777079"/>
                  <a:ext cx="2667718" cy="802720"/>
                </a:xfrm>
                <a:prstGeom prst="rect">
                  <a:avLst/>
                </a:prstGeom>
                <a:blipFill>
                  <a:blip r:embed="rId6"/>
                  <a:stretch>
                    <a:fillRect t="-60606" r="-2055" b="-41667"/>
                  </a:stretch>
                </a:blipFill>
              </p:spPr>
              <p:txBody>
                <a:bodyPr/>
                <a:lstStyle/>
                <a:p>
                  <a:r>
                    <a:rPr lang="zh-CN" altLang="en-US">
                      <a:noFill/>
                    </a:rPr>
                    <a:t> </a:t>
                  </a:r>
                </a:p>
              </p:txBody>
            </p:sp>
          </mc:Fallback>
        </mc:AlternateContent>
        <p:cxnSp>
          <p:nvCxnSpPr>
            <p:cNvPr id="13" name="直接箭头连接符 12">
              <a:extLst>
                <a:ext uri="{FF2B5EF4-FFF2-40B4-BE49-F238E27FC236}">
                  <a16:creationId xmlns:a16="http://schemas.microsoft.com/office/drawing/2014/main" id="{9FE2D387-FD3B-95C3-ED6E-4AA8F033B111}"/>
                </a:ext>
              </a:extLst>
            </p:cNvPr>
            <p:cNvCxnSpPr>
              <a:cxnSpLocks/>
            </p:cNvCxnSpPr>
            <p:nvPr/>
          </p:nvCxnSpPr>
          <p:spPr>
            <a:xfrm>
              <a:off x="5435600" y="5178439"/>
              <a:ext cx="1964266" cy="0"/>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sp>
          <p:nvSpPr>
            <p:cNvPr id="17" name="文本框 16">
              <a:extLst>
                <a:ext uri="{FF2B5EF4-FFF2-40B4-BE49-F238E27FC236}">
                  <a16:creationId xmlns:a16="http://schemas.microsoft.com/office/drawing/2014/main" id="{E8A056F4-EF2C-6C3E-B10F-F645474D68C5}"/>
                </a:ext>
              </a:extLst>
            </p:cNvPr>
            <p:cNvSpPr txBox="1"/>
            <p:nvPr/>
          </p:nvSpPr>
          <p:spPr>
            <a:xfrm>
              <a:off x="5965509" y="4734689"/>
              <a:ext cx="6100232" cy="400110"/>
            </a:xfrm>
            <a:prstGeom prst="rect">
              <a:avLst/>
            </a:prstGeom>
            <a:noFill/>
          </p:spPr>
          <p:txBody>
            <a:bodyPr wrap="square">
              <a:spAutoFit/>
            </a:bodyPr>
            <a:lstStyle/>
            <a:p>
              <a:r>
                <a:rPr lang="en-US" altLang="zh-CN" sz="2000" b="1" dirty="0">
                  <a:latin typeface="Arial" panose="020B0604020202020204" pitchFamily="34" charset="0"/>
                  <a:cs typeface="Arial" panose="020B0604020202020204" pitchFamily="34" charset="0"/>
                  <a:sym typeface="Arial"/>
                </a:rPr>
                <a:t>Dual!</a:t>
              </a:r>
              <a:endParaRPr lang="zh-CN" altLang="en-US" sz="2000" dirty="0"/>
            </a:p>
          </p:txBody>
        </p:sp>
      </p:grpSp>
    </p:spTree>
    <p:extLst>
      <p:ext uri="{BB962C8B-B14F-4D97-AF65-F5344CB8AC3E}">
        <p14:creationId xmlns:p14="http://schemas.microsoft.com/office/powerpoint/2010/main" val="214811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6760D6C6173BF43B9F2231ECDE1B628" ma:contentTypeVersion="4" ma:contentTypeDescription="Create a new document." ma:contentTypeScope="" ma:versionID="812964cf08b4c92e67bed17cec70829b">
  <xsd:schema xmlns:xsd="http://www.w3.org/2001/XMLSchema" xmlns:xs="http://www.w3.org/2001/XMLSchema" xmlns:p="http://schemas.microsoft.com/office/2006/metadata/properties" xmlns:ns3="0c31be4f-7d2f-44a2-a925-167e253acfcd" targetNamespace="http://schemas.microsoft.com/office/2006/metadata/properties" ma:root="true" ma:fieldsID="0996a2809e9b2c9afc219b48bf7be579" ns3:_="">
    <xsd:import namespace="0c31be4f-7d2f-44a2-a925-167e253acfc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31be4f-7d2f-44a2-a925-167e253acf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9DBFDC-69FE-4EBB-9806-7BE307308BB1}">
  <ds:schemaRefs>
    <ds:schemaRef ds:uri="http://schemas.microsoft.com/sharepoint/v3/contenttype/forms"/>
  </ds:schemaRefs>
</ds:datastoreItem>
</file>

<file path=customXml/itemProps2.xml><?xml version="1.0" encoding="utf-8"?>
<ds:datastoreItem xmlns:ds="http://schemas.openxmlformats.org/officeDocument/2006/customXml" ds:itemID="{DC562AC3-8788-4D2A-9F63-B648CE9B526C}">
  <ds:schemaRefs>
    <ds:schemaRef ds:uri="0c31be4f-7d2f-44a2-a925-167e253acfc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F9B7A92-4A68-4C27-8CB5-9B645D91F44E}">
  <ds:schemaRefs>
    <ds:schemaRef ds:uri="http://www.w3.org/XML/1998/namespace"/>
    <ds:schemaRef ds:uri="http://schemas.openxmlformats.org/package/2006/metadata/core-properties"/>
    <ds:schemaRef ds:uri="http://purl.org/dc/elements/1.1/"/>
    <ds:schemaRef ds:uri="http://schemas.microsoft.com/office/infopath/2007/PartnerControls"/>
    <ds:schemaRef ds:uri="http://purl.org/dc/dcmitype/"/>
    <ds:schemaRef ds:uri="http://schemas.microsoft.com/office/2006/documentManagement/types"/>
    <ds:schemaRef ds:uri="0c31be4f-7d2f-44a2-a925-167e253acfcd"/>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7638</TotalTime>
  <Words>3496</Words>
  <Application>Microsoft Office PowerPoint</Application>
  <PresentationFormat>宽屏</PresentationFormat>
  <Paragraphs>700</Paragraphs>
  <Slides>24</Slides>
  <Notes>24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Lucida Grande</vt:lpstr>
      <vt:lpstr>等线</vt:lpstr>
      <vt:lpstr>等线 Light</vt:lpstr>
      <vt:lpstr>Arial</vt:lpstr>
      <vt:lpstr>Calibri</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 Kai</dc:creator>
  <cp:lastModifiedBy>t y</cp:lastModifiedBy>
  <cp:revision>13</cp:revision>
  <dcterms:created xsi:type="dcterms:W3CDTF">2023-02-04T22:59:49Z</dcterms:created>
  <dcterms:modified xsi:type="dcterms:W3CDTF">2023-06-21T15:37:54Z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0x010100D6760D6C6173BF43B9F2231ECDE1B628</vt:lpwstr>
  </property>
</Properties>
</file>