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3"/>
  </p:notesMasterIdLst>
  <p:sldIdLst>
    <p:sldId id="256" r:id="rId2"/>
    <p:sldId id="257" r:id="rId3"/>
    <p:sldId id="265" r:id="rId4"/>
    <p:sldId id="266" r:id="rId5"/>
    <p:sldId id="267" r:id="rId6"/>
    <p:sldId id="268" r:id="rId7"/>
    <p:sldId id="269" r:id="rId8"/>
    <p:sldId id="270" r:id="rId9"/>
    <p:sldId id="276" r:id="rId10"/>
    <p:sldId id="271" r:id="rId11"/>
    <p:sldId id="277" r:id="rId12"/>
    <p:sldId id="272" r:id="rId13"/>
    <p:sldId id="279" r:id="rId14"/>
    <p:sldId id="281" r:id="rId15"/>
    <p:sldId id="282" r:id="rId16"/>
    <p:sldId id="297" r:id="rId17"/>
    <p:sldId id="296" r:id="rId18"/>
    <p:sldId id="280" r:id="rId19"/>
    <p:sldId id="283" r:id="rId20"/>
    <p:sldId id="294" r:id="rId21"/>
    <p:sldId id="295" r:id="rId22"/>
    <p:sldId id="292" r:id="rId23"/>
    <p:sldId id="278" r:id="rId24"/>
    <p:sldId id="273" r:id="rId25"/>
    <p:sldId id="284" r:id="rId26"/>
    <p:sldId id="285" r:id="rId27"/>
    <p:sldId id="286" r:id="rId28"/>
    <p:sldId id="287" r:id="rId29"/>
    <p:sldId id="288" r:id="rId30"/>
    <p:sldId id="289" r:id="rId31"/>
    <p:sldId id="29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88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27" autoAdjust="0"/>
    <p:restoredTop sz="87500" autoAdjust="0"/>
  </p:normalViewPr>
  <p:slideViewPr>
    <p:cSldViewPr snapToGrid="0">
      <p:cViewPr varScale="1">
        <p:scale>
          <a:sx n="65" d="100"/>
          <a:sy n="65" d="100"/>
        </p:scale>
        <p:origin x="36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94953F-8351-42A2-9DC2-35875937C144}" type="datetimeFigureOut">
              <a:rPr lang="zh-CN" altLang="en-US" smtClean="0"/>
              <a:t>2019/12/16 Monday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2B3C7C-BA54-4493-8E1E-BDAED3E9B570}" type="slidenum">
              <a:rPr lang="zh-CN" altLang="en-US" smtClean="0"/>
              <a:t>‹#›</a:t>
            </a:fld>
            <a:endParaRPr lang="zh-CN" altLang="en-US"/>
          </a:p>
        </p:txBody>
      </p:sp>
    </p:spTree>
    <p:extLst>
      <p:ext uri="{BB962C8B-B14F-4D97-AF65-F5344CB8AC3E}">
        <p14:creationId xmlns:p14="http://schemas.microsoft.com/office/powerpoint/2010/main" val="714314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简单地说，这篇文章提供了一种在</a:t>
            </a:r>
            <a:r>
              <a:rPr lang="en-US" altLang="zh-CN" dirty="0"/>
              <a:t>partial observable</a:t>
            </a:r>
            <a:r>
              <a:rPr lang="zh-CN" altLang="en-US" dirty="0"/>
              <a:t>环境下如何衡量各个</a:t>
            </a:r>
            <a:r>
              <a:rPr lang="en-US" altLang="zh-CN" dirty="0"/>
              <a:t>agent</a:t>
            </a:r>
            <a:r>
              <a:rPr lang="zh-CN" altLang="en-US" dirty="0"/>
              <a:t>水平的方法。</a:t>
            </a:r>
            <a:endParaRPr lang="en-US" altLang="zh-CN" dirty="0"/>
          </a:p>
          <a:p>
            <a:r>
              <a:rPr lang="zh-CN" altLang="en-US" dirty="0"/>
              <a:t>它最厉害的地方在于为</a:t>
            </a:r>
            <a:r>
              <a:rPr lang="en-US" altLang="zh-CN" dirty="0"/>
              <a:t>general sum</a:t>
            </a:r>
            <a:r>
              <a:rPr lang="zh-CN" altLang="en-US" dirty="0"/>
              <a:t>多人游戏提供了理论支持。</a:t>
            </a:r>
            <a:endParaRPr lang="en-US" altLang="zh-CN" dirty="0"/>
          </a:p>
          <a:p>
            <a:r>
              <a:rPr lang="zh-CN" altLang="en-US" dirty="0"/>
              <a:t>整篇文章有</a:t>
            </a:r>
            <a:r>
              <a:rPr lang="en-US" altLang="zh-CN" dirty="0"/>
              <a:t>45</a:t>
            </a:r>
            <a:r>
              <a:rPr lang="zh-CN" altLang="en-US" dirty="0"/>
              <a:t>页之多，所以我只能挑重点的说。</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1</a:t>
            </a:fld>
            <a:endParaRPr lang="zh-CN" altLang="en-US"/>
          </a:p>
        </p:txBody>
      </p:sp>
    </p:spTree>
    <p:extLst>
      <p:ext uri="{BB962C8B-B14F-4D97-AF65-F5344CB8AC3E}">
        <p14:creationId xmlns:p14="http://schemas.microsoft.com/office/powerpoint/2010/main" val="2781756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刚才研究的是只有一个种群的情况，现在假设有多个种群，而且每次均匀随机选择“一个种群中的一种策略“发生突变。（基本事件是一个种群（即</a:t>
            </a:r>
            <a:r>
              <a:rPr lang="en-US" altLang="zh-CN" dirty="0"/>
              <a:t>agent</a:t>
            </a:r>
            <a:r>
              <a:rPr lang="zh-CN" altLang="en-US" dirty="0"/>
              <a:t>）的一种策略，而不是一个种群）</a:t>
            </a:r>
            <a:endParaRPr lang="en-US" altLang="zh-CN" dirty="0"/>
          </a:p>
          <a:p>
            <a:endParaRPr lang="en-US" altLang="zh-CN" dirty="0"/>
          </a:p>
          <a:p>
            <a:r>
              <a:rPr lang="zh-CN" altLang="en-US" dirty="0"/>
              <a:t>这样就是在</a:t>
            </a:r>
            <a:r>
              <a:rPr lang="en-US" altLang="zh-CN" dirty="0"/>
              <a:t>profile</a:t>
            </a:r>
            <a:r>
              <a:rPr lang="zh-CN" altLang="en-US" dirty="0"/>
              <a:t>之间转化了，最后做出来的按照平稳分布概率给</a:t>
            </a:r>
            <a:r>
              <a:rPr lang="en-US" altLang="zh-CN" dirty="0"/>
              <a:t>profile</a:t>
            </a:r>
            <a:r>
              <a:rPr lang="zh-CN" altLang="en-US" dirty="0"/>
              <a:t>做排名（注意不是给每个</a:t>
            </a:r>
            <a:r>
              <a:rPr lang="en-US" altLang="zh-CN" dirty="0"/>
              <a:t>agent</a:t>
            </a:r>
            <a:r>
              <a:rPr lang="zh-CN" altLang="en-US" dirty="0"/>
              <a:t>做排名）</a:t>
            </a:r>
            <a:endParaRPr lang="en-US" altLang="zh-CN" dirty="0"/>
          </a:p>
          <a:p>
            <a:endParaRPr lang="en-US" altLang="zh-CN" dirty="0"/>
          </a:p>
          <a:p>
            <a:r>
              <a:rPr lang="en-US" altLang="zh-CN" dirty="0"/>
              <a:t>Profile</a:t>
            </a:r>
            <a:r>
              <a:rPr lang="zh-CN" altLang="en-US" dirty="0"/>
              <a:t>是所有人持有一个特定</a:t>
            </a:r>
            <a:r>
              <a:rPr lang="en-US" altLang="zh-CN" dirty="0"/>
              <a:t>strategy</a:t>
            </a:r>
            <a:r>
              <a:rPr lang="zh-CN" altLang="en-US" dirty="0"/>
              <a:t>，或者说</a:t>
            </a:r>
            <a:r>
              <a:rPr lang="en-US" altLang="zh-CN" dirty="0"/>
              <a:t>policy</a:t>
            </a:r>
            <a:r>
              <a:rPr lang="zh-CN" altLang="en-US" dirty="0"/>
              <a:t>的组合。</a:t>
            </a:r>
            <a:endParaRPr lang="en-US" altLang="zh-CN" dirty="0"/>
          </a:p>
          <a:p>
            <a:r>
              <a:rPr lang="en-US" altLang="zh-CN" dirty="0" err="1"/>
              <a:t>Yita</a:t>
            </a:r>
            <a:r>
              <a:rPr lang="zh-CN" altLang="en-US" dirty="0"/>
              <a:t>表示相邻连接的个数。</a:t>
            </a:r>
            <a:endParaRPr lang="en-US" altLang="zh-CN" dirty="0"/>
          </a:p>
          <a:p>
            <a:r>
              <a:rPr lang="zh-CN" altLang="en-US" dirty="0"/>
              <a:t>注意到现在这个</a:t>
            </a:r>
            <a:r>
              <a:rPr lang="en-US" altLang="zh-CN" dirty="0"/>
              <a:t>Markov</a:t>
            </a:r>
            <a:r>
              <a:rPr lang="zh-CN" altLang="en-US" dirty="0"/>
              <a:t>过程是在</a:t>
            </a:r>
            <a:r>
              <a:rPr lang="en-US" altLang="zh-CN" dirty="0"/>
              <a:t>profile</a:t>
            </a:r>
            <a:r>
              <a:rPr lang="zh-CN" altLang="en-US" dirty="0"/>
              <a:t>上定义的</a:t>
            </a:r>
            <a:r>
              <a:rPr lang="en-US" altLang="zh-CN" dirty="0" err="1"/>
              <a:t>markov</a:t>
            </a:r>
            <a:r>
              <a:rPr lang="zh-CN" altLang="en-US" dirty="0"/>
              <a:t>过程。</a:t>
            </a:r>
            <a:endParaRPr lang="en-US" altLang="zh-CN" dirty="0"/>
          </a:p>
          <a:p>
            <a:endParaRPr lang="en-US" altLang="zh-CN" dirty="0"/>
          </a:p>
          <a:p>
            <a:r>
              <a:rPr lang="zh-CN" altLang="en-US" dirty="0"/>
              <a:t>注意到由于任意两个 “只有一个玩家的</a:t>
            </a:r>
            <a:r>
              <a:rPr lang="en-US" altLang="zh-CN" dirty="0"/>
              <a:t>strategy</a:t>
            </a:r>
            <a:r>
              <a:rPr lang="zh-CN" altLang="en-US" dirty="0"/>
              <a:t>不同” 的状态之间都有非</a:t>
            </a:r>
            <a:r>
              <a:rPr lang="en-US" altLang="zh-CN" dirty="0"/>
              <a:t>0</a:t>
            </a:r>
            <a:r>
              <a:rPr lang="zh-CN" altLang="en-US" dirty="0"/>
              <a:t>转移概率，所以这个</a:t>
            </a:r>
            <a:r>
              <a:rPr lang="en-US" altLang="zh-CN" dirty="0"/>
              <a:t>Markov</a:t>
            </a:r>
            <a:r>
              <a:rPr lang="zh-CN" altLang="en-US" dirty="0"/>
              <a:t>链任意状态互相可达，所以平稳分布存在且唯一。</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10</a:t>
            </a:fld>
            <a:endParaRPr lang="zh-CN" altLang="en-US"/>
          </a:p>
        </p:txBody>
      </p:sp>
    </p:spTree>
    <p:extLst>
      <p:ext uri="{BB962C8B-B14F-4D97-AF65-F5344CB8AC3E}">
        <p14:creationId xmlns:p14="http://schemas.microsoft.com/office/powerpoint/2010/main" val="2205939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32B3C7C-BA54-4493-8E1E-BDAED3E9B570}" type="slidenum">
              <a:rPr lang="zh-CN" altLang="en-US" smtClean="0"/>
              <a:t>11</a:t>
            </a:fld>
            <a:endParaRPr lang="zh-CN" altLang="en-US"/>
          </a:p>
        </p:txBody>
      </p:sp>
    </p:spTree>
    <p:extLst>
      <p:ext uri="{BB962C8B-B14F-4D97-AF65-F5344CB8AC3E}">
        <p14:creationId xmlns:p14="http://schemas.microsoft.com/office/powerpoint/2010/main" val="3630400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证明</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12</a:t>
            </a:fld>
            <a:endParaRPr lang="zh-CN" altLang="en-US"/>
          </a:p>
        </p:txBody>
      </p:sp>
    </p:spTree>
    <p:extLst>
      <p:ext uri="{BB962C8B-B14F-4D97-AF65-F5344CB8AC3E}">
        <p14:creationId xmlns:p14="http://schemas.microsoft.com/office/powerpoint/2010/main" val="2783593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后面会有很多复杂的定义，但是总体思想是找出“动力系统中那些不可再分割的闭集”</a:t>
            </a:r>
            <a:endParaRPr lang="en-US" altLang="zh-CN" dirty="0"/>
          </a:p>
          <a:p>
            <a:endParaRPr lang="en-US" altLang="zh-CN" dirty="0"/>
          </a:p>
          <a:p>
            <a:r>
              <a:rPr lang="zh-CN" altLang="en-US" dirty="0"/>
              <a:t>倒不如说，“流”的含义是在每个点都有一个切向速度时刻。</a:t>
            </a:r>
            <a:endParaRPr lang="en-US" altLang="zh-CN" dirty="0"/>
          </a:p>
          <a:p>
            <a:endParaRPr lang="en-US" altLang="zh-CN" dirty="0"/>
          </a:p>
          <a:p>
            <a:r>
              <a:rPr lang="zh-CN" altLang="en-US" dirty="0"/>
              <a:t>简单地说，一条从</a:t>
            </a:r>
            <a:r>
              <a:rPr lang="en-US" altLang="zh-CN" dirty="0"/>
              <a:t>x</a:t>
            </a:r>
            <a:r>
              <a:rPr lang="zh-CN" altLang="en-US" dirty="0"/>
              <a:t>到</a:t>
            </a:r>
            <a:r>
              <a:rPr lang="en-US" altLang="zh-CN" dirty="0"/>
              <a:t>y</a:t>
            </a:r>
            <a:r>
              <a:rPr lang="zh-CN" altLang="en-US" dirty="0"/>
              <a:t>的</a:t>
            </a:r>
            <a:r>
              <a:rPr lang="en-US" altLang="zh-CN" dirty="0"/>
              <a:t>epsilon-T chain</a:t>
            </a:r>
            <a:r>
              <a:rPr lang="zh-CN" altLang="en-US" dirty="0"/>
              <a:t>就是从</a:t>
            </a:r>
            <a:r>
              <a:rPr lang="en-US" altLang="zh-CN" dirty="0"/>
              <a:t>T</a:t>
            </a:r>
            <a:r>
              <a:rPr lang="zh-CN" altLang="en-US" dirty="0"/>
              <a:t>之后，我可以以每步不超过</a:t>
            </a:r>
            <a:r>
              <a:rPr lang="en-US" altLang="zh-CN" dirty="0"/>
              <a:t>epsilon</a:t>
            </a:r>
            <a:r>
              <a:rPr lang="zh-CN" altLang="en-US" dirty="0"/>
              <a:t>的误差，从一个点跟着流在有限时间内抵达另一个点。从</a:t>
            </a:r>
            <a:r>
              <a:rPr lang="en-US" altLang="zh-CN" dirty="0"/>
              <a:t>T</a:t>
            </a:r>
            <a:r>
              <a:rPr lang="zh-CN" altLang="en-US" dirty="0"/>
              <a:t>时间开始，从</a:t>
            </a:r>
            <a:r>
              <a:rPr lang="en-US" altLang="zh-CN" dirty="0"/>
              <a:t>x</a:t>
            </a:r>
            <a:r>
              <a:rPr lang="zh-CN" altLang="en-US" dirty="0"/>
              <a:t>到</a:t>
            </a:r>
            <a:r>
              <a:rPr lang="en-US" altLang="zh-CN" dirty="0"/>
              <a:t>y</a:t>
            </a:r>
            <a:r>
              <a:rPr lang="zh-CN" altLang="en-US" dirty="0"/>
              <a:t>有一条近似能抵达的路。这个扰动的存在很重要，比如那种围绕着一个点旋转的动力系统。</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13</a:t>
            </a:fld>
            <a:endParaRPr lang="zh-CN" altLang="en-US"/>
          </a:p>
        </p:txBody>
      </p:sp>
    </p:spTree>
    <p:extLst>
      <p:ext uri="{BB962C8B-B14F-4D97-AF65-F5344CB8AC3E}">
        <p14:creationId xmlns:p14="http://schemas.microsoft.com/office/powerpoint/2010/main" val="3926273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第三个定义，</a:t>
            </a:r>
            <a:r>
              <a:rPr lang="en-US" altLang="zh-CN" dirty="0"/>
              <a:t>forward chain limit</a:t>
            </a:r>
            <a:r>
              <a:rPr lang="zh-CN" altLang="en-US" dirty="0"/>
              <a:t>就是说，在任何时间，我都可以以任意小的误差在有限时间内跟着流从</a:t>
            </a:r>
            <a:r>
              <a:rPr lang="en-US" altLang="zh-CN" dirty="0"/>
              <a:t>X</a:t>
            </a:r>
            <a:r>
              <a:rPr lang="zh-CN" altLang="en-US" dirty="0"/>
              <a:t>抵达</a:t>
            </a:r>
            <a:r>
              <a:rPr lang="en-US" altLang="zh-CN" dirty="0"/>
              <a:t>Y</a:t>
            </a:r>
            <a:r>
              <a:rPr lang="zh-CN" altLang="en-US" dirty="0"/>
              <a:t>。</a:t>
            </a:r>
            <a:endParaRPr lang="en-US" altLang="zh-CN" dirty="0"/>
          </a:p>
          <a:p>
            <a:r>
              <a:rPr lang="zh-CN" altLang="en-US" dirty="0"/>
              <a:t>第四个定义，</a:t>
            </a:r>
            <a:r>
              <a:rPr lang="en-US" altLang="zh-CN" dirty="0"/>
              <a:t>chain equivalent point</a:t>
            </a:r>
            <a:r>
              <a:rPr lang="zh-CN" altLang="en-US" dirty="0"/>
              <a:t>就是说，在任何时间，</a:t>
            </a:r>
            <a:r>
              <a:rPr lang="en-US" altLang="zh-CN" dirty="0"/>
              <a:t>x</a:t>
            </a:r>
            <a:r>
              <a:rPr lang="zh-CN" altLang="en-US" dirty="0"/>
              <a:t>和</a:t>
            </a:r>
            <a:r>
              <a:rPr lang="en-US" altLang="zh-CN" dirty="0"/>
              <a:t>y</a:t>
            </a:r>
            <a:r>
              <a:rPr lang="zh-CN" altLang="en-US" dirty="0"/>
              <a:t>这两个点跟着流都互相在有限时间以任意小的误差可达。（在</a:t>
            </a:r>
            <a:r>
              <a:rPr lang="en-US" altLang="zh-CN" dirty="0"/>
              <a:t>Markov</a:t>
            </a:r>
            <a:r>
              <a:rPr lang="zh-CN" altLang="en-US" dirty="0"/>
              <a:t>链里，</a:t>
            </a:r>
            <a:r>
              <a:rPr lang="en-US" altLang="zh-CN" dirty="0"/>
              <a:t>x</a:t>
            </a:r>
            <a:r>
              <a:rPr lang="zh-CN" altLang="en-US" dirty="0"/>
              <a:t>到达</a:t>
            </a:r>
            <a:r>
              <a:rPr lang="en-US" altLang="zh-CN" dirty="0"/>
              <a:t>y</a:t>
            </a:r>
            <a:r>
              <a:rPr lang="zh-CN" altLang="en-US" dirty="0"/>
              <a:t>的概率总是大于</a:t>
            </a:r>
            <a:r>
              <a:rPr lang="en-US" altLang="zh-CN" dirty="0"/>
              <a:t>0</a:t>
            </a:r>
            <a:r>
              <a:rPr lang="zh-CN" altLang="en-US" dirty="0"/>
              <a:t>，反之亦然）</a:t>
            </a:r>
            <a:endParaRPr lang="en-US" altLang="zh-CN" dirty="0"/>
          </a:p>
          <a:p>
            <a:r>
              <a:rPr lang="zh-CN" altLang="en-US" dirty="0"/>
              <a:t>第五个定义，</a:t>
            </a:r>
            <a:r>
              <a:rPr lang="en-US" altLang="zh-CN" dirty="0"/>
              <a:t>chain recurrent point</a:t>
            </a:r>
            <a:r>
              <a:rPr lang="zh-CN" altLang="en-US" dirty="0"/>
              <a:t>就是说，在任何时间，</a:t>
            </a:r>
            <a:r>
              <a:rPr lang="en-US" altLang="zh-CN" dirty="0"/>
              <a:t>x</a:t>
            </a:r>
            <a:r>
              <a:rPr lang="zh-CN" altLang="en-US" dirty="0"/>
              <a:t>这个点都可以跟着流在有限时间以任意小的误差回到自己。（对应到</a:t>
            </a:r>
            <a:r>
              <a:rPr lang="en-US" altLang="zh-CN" dirty="0"/>
              <a:t>Markov</a:t>
            </a:r>
            <a:r>
              <a:rPr lang="zh-CN" altLang="en-US" dirty="0"/>
              <a:t>链，就是说这个点是常返的。）</a:t>
            </a:r>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832B3C7C-BA54-4493-8E1E-BDAED3E9B570}" type="slidenum">
              <a:rPr lang="zh-CN" altLang="en-US" smtClean="0"/>
              <a:t>14</a:t>
            </a:fld>
            <a:endParaRPr lang="zh-CN" altLang="en-US"/>
          </a:p>
        </p:txBody>
      </p:sp>
    </p:spTree>
    <p:extLst>
      <p:ext uri="{BB962C8B-B14F-4D97-AF65-F5344CB8AC3E}">
        <p14:creationId xmlns:p14="http://schemas.microsoft.com/office/powerpoint/2010/main" val="2437393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第六个定义就是说，所有常返的点的集合构成一个</a:t>
            </a:r>
            <a:r>
              <a:rPr lang="en-US" altLang="zh-CN" dirty="0"/>
              <a:t>recurrent set</a:t>
            </a:r>
            <a:r>
              <a:rPr lang="zh-CN" altLang="en-US" dirty="0"/>
              <a:t>。</a:t>
            </a:r>
            <a:endParaRPr lang="en-US" altLang="zh-CN" dirty="0"/>
          </a:p>
          <a:p>
            <a:r>
              <a:rPr lang="zh-CN" altLang="en-US" dirty="0"/>
              <a:t>第七个定义是说，如果两个常返的点的集合互相总是可达，那么它们等价。</a:t>
            </a:r>
            <a:endParaRPr lang="en-US" altLang="zh-CN" dirty="0"/>
          </a:p>
          <a:p>
            <a:r>
              <a:rPr lang="zh-CN" altLang="en-US" dirty="0"/>
              <a:t>第八个定义是说，不同的等价类被称为流的不同</a:t>
            </a:r>
            <a:r>
              <a:rPr lang="en-US" altLang="zh-CN" dirty="0"/>
              <a:t>component</a:t>
            </a:r>
            <a:r>
              <a:rPr lang="zh-CN" altLang="en-US" dirty="0"/>
              <a:t>。</a:t>
            </a:r>
            <a:endParaRPr lang="en-US" altLang="zh-CN" dirty="0"/>
          </a:p>
          <a:p>
            <a:r>
              <a:rPr lang="zh-CN" altLang="en-US" dirty="0"/>
              <a:t>第九个定义是说，满足以下要求的函数被叫做完全</a:t>
            </a:r>
            <a:r>
              <a:rPr lang="en-US" altLang="zh-CN" dirty="0"/>
              <a:t>Lyapunov</a:t>
            </a:r>
            <a:r>
              <a:rPr lang="zh-CN" altLang="en-US" dirty="0"/>
              <a:t>函数</a:t>
            </a:r>
            <a:r>
              <a:rPr lang="en-US" altLang="zh-CN" dirty="0"/>
              <a:t>gamma</a:t>
            </a:r>
            <a:r>
              <a:rPr lang="zh-CN" altLang="en-US" dirty="0"/>
              <a:t>：</a:t>
            </a:r>
            <a:endParaRPr lang="en-US" altLang="zh-CN" dirty="0"/>
          </a:p>
          <a:p>
            <a:r>
              <a:rPr lang="en-US" altLang="zh-CN" dirty="0"/>
              <a:t>	</a:t>
            </a:r>
            <a:r>
              <a:rPr lang="zh-CN" altLang="en-US" dirty="0"/>
              <a:t>首先，如果一个点</a:t>
            </a:r>
            <a:r>
              <a:rPr lang="en-US" altLang="zh-CN" dirty="0"/>
              <a:t>x</a:t>
            </a:r>
            <a:r>
              <a:rPr lang="zh-CN" altLang="en-US" dirty="0"/>
              <a:t>不常返，那么这个函数</a:t>
            </a:r>
            <a:r>
              <a:rPr lang="en-US" altLang="zh-CN" dirty="0"/>
              <a:t>gamma</a:t>
            </a:r>
            <a:r>
              <a:rPr lang="zh-CN" altLang="en-US" dirty="0"/>
              <a:t>从</a:t>
            </a:r>
            <a:r>
              <a:rPr lang="en-US" altLang="zh-CN" dirty="0"/>
              <a:t>x</a:t>
            </a:r>
            <a:r>
              <a:rPr lang="zh-CN" altLang="en-US" dirty="0"/>
              <a:t>点出发往后“流动”，是严格递减的。</a:t>
            </a:r>
            <a:endParaRPr lang="en-US" altLang="zh-CN" dirty="0"/>
          </a:p>
          <a:p>
            <a:r>
              <a:rPr lang="en-US" altLang="zh-CN" dirty="0"/>
              <a:t>	</a:t>
            </a:r>
            <a:r>
              <a:rPr lang="zh-CN" altLang="en-US" dirty="0"/>
              <a:t>其次，两个点在同一个常返点集合里当且仅当它们的</a:t>
            </a:r>
            <a:r>
              <a:rPr lang="en-US" altLang="zh-CN" dirty="0"/>
              <a:t>gamma</a:t>
            </a:r>
            <a:r>
              <a:rPr lang="zh-CN" altLang="en-US" dirty="0"/>
              <a:t>值相等。</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832B3C7C-BA54-4493-8E1E-BDAED3E9B570}" type="slidenum">
              <a:rPr lang="zh-CN" altLang="en-US" smtClean="0"/>
              <a:t>15</a:t>
            </a:fld>
            <a:endParaRPr lang="zh-CN" altLang="en-US"/>
          </a:p>
        </p:txBody>
      </p:sp>
    </p:spTree>
    <p:extLst>
      <p:ext uri="{BB962C8B-B14F-4D97-AF65-F5344CB8AC3E}">
        <p14:creationId xmlns:p14="http://schemas.microsoft.com/office/powerpoint/2010/main" val="4178520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所谓的</a:t>
            </a:r>
            <a:r>
              <a:rPr lang="en-US" altLang="zh-CN" dirty="0"/>
              <a:t>potential game</a:t>
            </a:r>
            <a:r>
              <a:rPr lang="zh-CN" altLang="en-US" dirty="0"/>
              <a:t>，是指所有人的优化动机都可以被一个“势”函数囊括。所以，所有人都希望能合作去优化这个“势”函数。</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16</a:t>
            </a:fld>
            <a:endParaRPr lang="zh-CN" altLang="en-US"/>
          </a:p>
        </p:txBody>
      </p:sp>
    </p:spTree>
    <p:extLst>
      <p:ext uri="{BB962C8B-B14F-4D97-AF65-F5344CB8AC3E}">
        <p14:creationId xmlns:p14="http://schemas.microsoft.com/office/powerpoint/2010/main" val="4251168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如果我们可以定义一种在</a:t>
            </a:r>
            <a:r>
              <a:rPr lang="en-US" altLang="zh-CN" dirty="0"/>
              <a:t>Nash</a:t>
            </a:r>
            <a:r>
              <a:rPr lang="zh-CN" altLang="en-US" dirty="0"/>
              <a:t>均衡之外的</a:t>
            </a:r>
            <a:r>
              <a:rPr lang="en-US" altLang="zh-CN" dirty="0"/>
              <a:t>solution concept</a:t>
            </a:r>
            <a:r>
              <a:rPr lang="zh-CN" altLang="en-US" dirty="0"/>
              <a:t>，这种</a:t>
            </a:r>
            <a:r>
              <a:rPr lang="en-US" altLang="zh-CN" dirty="0"/>
              <a:t>solution concept</a:t>
            </a:r>
            <a:r>
              <a:rPr lang="zh-CN" altLang="en-US" dirty="0"/>
              <a:t>是基于把整个空间分成类似</a:t>
            </a:r>
            <a:r>
              <a:rPr lang="en-US" altLang="zh-CN" dirty="0"/>
              <a:t>Markov</a:t>
            </a:r>
            <a:r>
              <a:rPr lang="zh-CN" altLang="en-US" dirty="0"/>
              <a:t>链中的集合，那么</a:t>
            </a:r>
            <a:r>
              <a:rPr lang="en-US" altLang="zh-CN" dirty="0"/>
              <a:t>Lyapunov</a:t>
            </a:r>
            <a:r>
              <a:rPr lang="zh-CN" altLang="en-US" dirty="0"/>
              <a:t>函数就是在这个</a:t>
            </a:r>
            <a:r>
              <a:rPr lang="en-US" altLang="zh-CN" dirty="0"/>
              <a:t>solution concept</a:t>
            </a:r>
            <a:r>
              <a:rPr lang="zh-CN" altLang="en-US" dirty="0"/>
              <a:t>意义下的“</a:t>
            </a:r>
            <a:r>
              <a:rPr lang="en-US" altLang="zh-CN" dirty="0"/>
              <a:t>potential</a:t>
            </a:r>
            <a:r>
              <a:rPr lang="zh-CN" altLang="en-US" dirty="0"/>
              <a:t>”（势）。</a:t>
            </a:r>
            <a:endParaRPr lang="en-US" altLang="zh-CN" dirty="0"/>
          </a:p>
          <a:p>
            <a:r>
              <a:rPr lang="en-US" altLang="zh-CN" dirty="0"/>
              <a:t>Chain recurrent set</a:t>
            </a:r>
            <a:r>
              <a:rPr lang="zh-CN" altLang="en-US" dirty="0"/>
              <a:t>指在动力系统中一些相互可达的点构成的集合。</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space is decomposed so that points are either chain recurrent or led to chain recurrent parts in a gradient-like fashion </a:t>
            </a:r>
            <a:r>
              <a:rPr lang="en-US" altLang="zh-CN" dirty="0" err="1"/>
              <a:t>w.r.t.</a:t>
            </a:r>
            <a:r>
              <a:rPr lang="en-US" altLang="zh-CN" dirty="0"/>
              <a:t> a Lyapunov function guaranteed to exists.</a:t>
            </a:r>
          </a:p>
          <a:p>
            <a:endParaRPr lang="zh-CN" altLang="en-US" dirty="0"/>
          </a:p>
        </p:txBody>
      </p:sp>
      <p:sp>
        <p:nvSpPr>
          <p:cNvPr id="4" name="灯片编号占位符 3"/>
          <p:cNvSpPr>
            <a:spLocks noGrp="1"/>
          </p:cNvSpPr>
          <p:nvPr>
            <p:ph type="sldNum" sz="quarter" idx="5"/>
          </p:nvPr>
        </p:nvSpPr>
        <p:spPr/>
        <p:txBody>
          <a:bodyPr/>
          <a:lstStyle/>
          <a:p>
            <a:fld id="{832B3C7C-BA54-4493-8E1E-BDAED3E9B570}" type="slidenum">
              <a:rPr lang="zh-CN" altLang="en-US" smtClean="0"/>
              <a:t>17</a:t>
            </a:fld>
            <a:endParaRPr lang="zh-CN" altLang="en-US"/>
          </a:p>
        </p:txBody>
      </p:sp>
    </p:spTree>
    <p:extLst>
      <p:ext uri="{BB962C8B-B14F-4D97-AF65-F5344CB8AC3E}">
        <p14:creationId xmlns:p14="http://schemas.microsoft.com/office/powerpoint/2010/main" val="3578839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对于连续的情况来说，就像这样。空间可以被分成一些“通向可以互相到达集合”的点和一些“可以互相到达集合”里的点。</a:t>
            </a:r>
            <a:endParaRPr lang="en-US" altLang="zh-CN" dirty="0"/>
          </a:p>
          <a:p>
            <a:r>
              <a:rPr lang="zh-CN" altLang="en-US" dirty="0"/>
              <a:t>只要我们给出一种合适的</a:t>
            </a:r>
            <a:r>
              <a:rPr lang="en-US" altLang="zh-CN" dirty="0"/>
              <a:t>solution concept</a:t>
            </a:r>
            <a:r>
              <a:rPr lang="zh-CN" altLang="en-US" dirty="0"/>
              <a:t>，也可以理解为优化方向，那么博弈在动力系统上进行的过程中，它会沿着刚才所说的</a:t>
            </a:r>
            <a:r>
              <a:rPr lang="en-US" altLang="zh-CN" dirty="0"/>
              <a:t>Lyapunov</a:t>
            </a:r>
            <a:r>
              <a:rPr lang="zh-CN" altLang="en-US" dirty="0"/>
              <a:t>函数，以一种类似于梯度下降的形式达到最终相对稳定的集合，也就是互相可达的那个集合。这样的</a:t>
            </a:r>
            <a:r>
              <a:rPr lang="en-US" altLang="zh-CN" dirty="0"/>
              <a:t>Lyapunov</a:t>
            </a:r>
            <a:r>
              <a:rPr lang="zh-CN" altLang="en-US" dirty="0"/>
              <a:t>函数是保证存在的。</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18</a:t>
            </a:fld>
            <a:endParaRPr lang="zh-CN" altLang="en-US"/>
          </a:p>
        </p:txBody>
      </p:sp>
    </p:spTree>
    <p:extLst>
      <p:ext uri="{BB962C8B-B14F-4D97-AF65-F5344CB8AC3E}">
        <p14:creationId xmlns:p14="http://schemas.microsoft.com/office/powerpoint/2010/main" val="40010683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文章花了大量的篇幅阐述了动力系统中的一些概念，但我觉得其实对于算法本身的理解并不是特别重要。</a:t>
            </a:r>
            <a:endParaRPr lang="en-US" altLang="zh-CN" dirty="0"/>
          </a:p>
          <a:p>
            <a:endParaRPr lang="en-US" altLang="zh-CN" dirty="0"/>
          </a:p>
          <a:p>
            <a:r>
              <a:rPr lang="zh-CN" altLang="en-US" dirty="0"/>
              <a:t>最重要的定义是</a:t>
            </a:r>
            <a:r>
              <a:rPr lang="en-US" altLang="zh-CN" dirty="0"/>
              <a:t>response graph</a:t>
            </a:r>
            <a:r>
              <a:rPr lang="zh-CN" altLang="en-US" dirty="0"/>
              <a:t>。</a:t>
            </a:r>
            <a:r>
              <a:rPr lang="en-US" altLang="zh-CN" dirty="0"/>
              <a:t>Response graph</a:t>
            </a:r>
            <a:r>
              <a:rPr lang="zh-CN" altLang="en-US" dirty="0"/>
              <a:t>是</a:t>
            </a:r>
            <a:r>
              <a:rPr lang="en-US" altLang="zh-CN" dirty="0"/>
              <a:t>profile</a:t>
            </a:r>
            <a:r>
              <a:rPr lang="zh-CN" altLang="en-US" dirty="0"/>
              <a:t>之间的图。假定其中的</a:t>
            </a:r>
            <a:r>
              <a:rPr lang="en-US" altLang="zh-CN" dirty="0" err="1"/>
              <a:t>si,sj</a:t>
            </a:r>
            <a:r>
              <a:rPr lang="zh-CN" altLang="en-US" dirty="0"/>
              <a:t>都是</a:t>
            </a:r>
            <a:r>
              <a:rPr lang="en-US" altLang="zh-CN" dirty="0"/>
              <a:t>profile</a:t>
            </a:r>
            <a:r>
              <a:rPr lang="zh-CN" altLang="en-US" dirty="0"/>
              <a:t>，这两个</a:t>
            </a:r>
            <a:r>
              <a:rPr lang="en-US" altLang="zh-CN" dirty="0"/>
              <a:t>profile</a:t>
            </a:r>
            <a:r>
              <a:rPr lang="zh-CN" altLang="en-US" dirty="0"/>
              <a:t>之间只有玩家</a:t>
            </a:r>
            <a:r>
              <a:rPr lang="en-US" altLang="zh-CN" dirty="0"/>
              <a:t>K</a:t>
            </a:r>
            <a:r>
              <a:rPr lang="zh-CN" altLang="en-US" dirty="0"/>
              <a:t>的</a:t>
            </a:r>
            <a:r>
              <a:rPr lang="en-US" altLang="zh-CN" dirty="0"/>
              <a:t>strategy</a:t>
            </a:r>
            <a:r>
              <a:rPr lang="zh-CN" altLang="en-US" dirty="0"/>
              <a:t>不同。我们认为如果对于玩家</a:t>
            </a:r>
            <a:r>
              <a:rPr lang="en-US" altLang="zh-CN" dirty="0"/>
              <a:t>k</a:t>
            </a:r>
            <a:r>
              <a:rPr lang="zh-CN" altLang="en-US" dirty="0"/>
              <a:t>，它在</a:t>
            </a:r>
            <a:r>
              <a:rPr lang="en-US" altLang="zh-CN" dirty="0" err="1"/>
              <a:t>sj</a:t>
            </a:r>
            <a:r>
              <a:rPr lang="zh-CN" altLang="en-US" dirty="0"/>
              <a:t>下</a:t>
            </a:r>
            <a:r>
              <a:rPr lang="en-US" altLang="zh-CN" dirty="0"/>
              <a:t>reward</a:t>
            </a:r>
            <a:r>
              <a:rPr lang="zh-CN" altLang="en-US" dirty="0"/>
              <a:t>的比</a:t>
            </a:r>
            <a:r>
              <a:rPr lang="en-US" altLang="zh-CN" dirty="0" err="1"/>
              <a:t>si</a:t>
            </a:r>
            <a:r>
              <a:rPr lang="zh-CN" altLang="en-US" dirty="0"/>
              <a:t>不差，那么就从</a:t>
            </a:r>
            <a:r>
              <a:rPr lang="en-US" altLang="zh-CN" dirty="0" err="1"/>
              <a:t>i</a:t>
            </a:r>
            <a:r>
              <a:rPr lang="zh-CN" altLang="en-US" dirty="0"/>
              <a:t>到</a:t>
            </a:r>
            <a:r>
              <a:rPr lang="en-US" altLang="zh-CN" dirty="0"/>
              <a:t>j</a:t>
            </a:r>
            <a:r>
              <a:rPr lang="zh-CN" altLang="en-US" dirty="0"/>
              <a:t>有一条边。</a:t>
            </a:r>
            <a:endParaRPr lang="en-US" altLang="zh-CN" dirty="0"/>
          </a:p>
          <a:p>
            <a:endParaRPr lang="en-US" altLang="zh-CN" dirty="0"/>
          </a:p>
          <a:p>
            <a:r>
              <a:rPr lang="zh-CN" altLang="en-US" dirty="0"/>
              <a:t>直观地想，就是如果有个</a:t>
            </a:r>
            <a:r>
              <a:rPr lang="en-US" altLang="zh-CN" dirty="0"/>
              <a:t>profile</a:t>
            </a:r>
            <a:r>
              <a:rPr lang="zh-CN" altLang="en-US" dirty="0"/>
              <a:t>，它里面任何一个玩家变策略都不会吃亏，那么它就会往变之后的</a:t>
            </a:r>
            <a:r>
              <a:rPr lang="en-US" altLang="zh-CN" dirty="0"/>
              <a:t>profile</a:t>
            </a:r>
            <a:r>
              <a:rPr lang="zh-CN" altLang="en-US" dirty="0"/>
              <a:t>连一条边。</a:t>
            </a:r>
            <a:endParaRPr lang="en-US" altLang="zh-CN" dirty="0"/>
          </a:p>
          <a:p>
            <a:endParaRPr lang="en-US" altLang="zh-CN" dirty="0"/>
          </a:p>
          <a:p>
            <a:r>
              <a:rPr lang="zh-CN" altLang="en-US" dirty="0"/>
              <a:t>然后把</a:t>
            </a:r>
            <a:r>
              <a:rPr lang="en-US" altLang="zh-CN" dirty="0"/>
              <a:t>response graph</a:t>
            </a:r>
            <a:r>
              <a:rPr lang="zh-CN" altLang="en-US" dirty="0"/>
              <a:t>这张图按强连通分量缩点。出度为</a:t>
            </a:r>
            <a:r>
              <a:rPr lang="en-US" altLang="zh-CN" dirty="0"/>
              <a:t>0</a:t>
            </a:r>
            <a:r>
              <a:rPr lang="zh-CN" altLang="en-US" dirty="0"/>
              <a:t>的强连通分量按之前的</a:t>
            </a:r>
            <a:r>
              <a:rPr lang="en-US" altLang="zh-CN" dirty="0"/>
              <a:t>macro</a:t>
            </a:r>
            <a:r>
              <a:rPr lang="zh-CN" altLang="en-US" dirty="0"/>
              <a:t>模型构成的子</a:t>
            </a:r>
            <a:r>
              <a:rPr lang="en-US" altLang="zh-CN" dirty="0"/>
              <a:t>Markov</a:t>
            </a:r>
            <a:r>
              <a:rPr lang="zh-CN" altLang="en-US" dirty="0"/>
              <a:t>链称为这个游戏的</a:t>
            </a:r>
            <a:r>
              <a:rPr lang="en-US" altLang="zh-CN" dirty="0"/>
              <a:t>MCC</a:t>
            </a:r>
            <a:r>
              <a:rPr lang="zh-CN" altLang="en-US" dirty="0"/>
              <a:t>。</a:t>
            </a:r>
            <a:r>
              <a:rPr lang="en-US" altLang="zh-CN" dirty="0"/>
              <a:t>Sink strongly connected component</a:t>
            </a:r>
            <a:r>
              <a:rPr lang="zh-CN" altLang="en-US" dirty="0"/>
              <a:t>指出度为</a:t>
            </a:r>
            <a:r>
              <a:rPr lang="en-US" altLang="zh-CN" dirty="0"/>
              <a:t>0</a:t>
            </a:r>
            <a:r>
              <a:rPr lang="zh-CN" altLang="en-US" dirty="0"/>
              <a:t>的强连通分量。</a:t>
            </a:r>
            <a:endParaRPr lang="en-US" altLang="zh-CN" dirty="0"/>
          </a:p>
          <a:p>
            <a:endParaRPr lang="en-US" altLang="zh-CN" dirty="0"/>
          </a:p>
          <a:p>
            <a:r>
              <a:rPr lang="en-US" altLang="zh-CN" dirty="0"/>
              <a:t>Ppt</a:t>
            </a:r>
            <a:r>
              <a:rPr lang="zh-CN" altLang="en-US" dirty="0"/>
              <a:t>上是一个</a:t>
            </a:r>
            <a:r>
              <a:rPr lang="en-US" altLang="zh-CN" dirty="0"/>
              <a:t>response graph</a:t>
            </a:r>
            <a:r>
              <a:rPr lang="zh-CN" altLang="en-US" dirty="0"/>
              <a:t>的例子。</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19</a:t>
            </a:fld>
            <a:endParaRPr lang="zh-CN" altLang="en-US"/>
          </a:p>
        </p:txBody>
      </p:sp>
    </p:spTree>
    <p:extLst>
      <p:ext uri="{BB962C8B-B14F-4D97-AF65-F5344CB8AC3E}">
        <p14:creationId xmlns:p14="http://schemas.microsoft.com/office/powerpoint/2010/main" val="3055450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这个是今年</a:t>
            </a:r>
            <a:r>
              <a:rPr lang="en-US" altLang="zh-CN" dirty="0"/>
              <a:t>3</a:t>
            </a:r>
            <a:r>
              <a:rPr lang="zh-CN" altLang="en-US" dirty="0"/>
              <a:t>月份出的。我特别喜欢这篇文章，我觉得可以算</a:t>
            </a:r>
            <a:r>
              <a:rPr lang="en-US" altLang="zh-CN" dirty="0"/>
              <a:t>competitive MARL</a:t>
            </a:r>
            <a:r>
              <a:rPr lang="zh-CN" altLang="en-US" dirty="0"/>
              <a:t>的一个</a:t>
            </a:r>
            <a:r>
              <a:rPr lang="en-US" altLang="zh-CN" dirty="0" err="1"/>
              <a:t>foundamental</a:t>
            </a:r>
            <a:r>
              <a:rPr lang="zh-CN" altLang="en-US" dirty="0"/>
              <a:t>的工作。</a:t>
            </a:r>
            <a:endParaRPr lang="en-US" altLang="zh-CN" dirty="0"/>
          </a:p>
          <a:p>
            <a:endParaRPr lang="en-US" altLang="zh-CN" dirty="0"/>
          </a:p>
          <a:p>
            <a:r>
              <a:rPr lang="en-US" altLang="zh-CN" dirty="0"/>
              <a:t>Competitive</a:t>
            </a:r>
            <a:r>
              <a:rPr lang="zh-CN" altLang="en-US" dirty="0"/>
              <a:t>的</a:t>
            </a:r>
            <a:r>
              <a:rPr lang="en-US" altLang="zh-CN" dirty="0"/>
              <a:t>MARL</a:t>
            </a:r>
            <a:r>
              <a:rPr lang="zh-CN" altLang="en-US" dirty="0"/>
              <a:t>很让人头疼的一个问题就是我如何保证我的</a:t>
            </a:r>
            <a:r>
              <a:rPr lang="en-US" altLang="zh-CN" dirty="0"/>
              <a:t>agent</a:t>
            </a:r>
            <a:r>
              <a:rPr lang="zh-CN" altLang="en-US" dirty="0"/>
              <a:t>在面对各种各样的敌人的时候都能很强，因为敌人的招数可能千变万化，这些招数之间会有相生相克的关系。考虑最简单的情况，我训了一堆</a:t>
            </a:r>
            <a:r>
              <a:rPr lang="en-US" altLang="zh-CN" dirty="0"/>
              <a:t>agent</a:t>
            </a:r>
            <a:r>
              <a:rPr lang="zh-CN" altLang="en-US" dirty="0"/>
              <a:t>，我怎么知道哪些</a:t>
            </a:r>
            <a:r>
              <a:rPr lang="en-US" altLang="zh-CN" dirty="0"/>
              <a:t>agent</a:t>
            </a:r>
            <a:r>
              <a:rPr lang="zh-CN" altLang="en-US" dirty="0"/>
              <a:t>强哪些</a:t>
            </a:r>
            <a:r>
              <a:rPr lang="en-US" altLang="zh-CN" dirty="0"/>
              <a:t>agent</a:t>
            </a:r>
            <a:r>
              <a:rPr lang="zh-CN" altLang="en-US" dirty="0"/>
              <a:t>弱呢？或者说我训练</a:t>
            </a:r>
            <a:r>
              <a:rPr lang="en-US" altLang="zh-CN" dirty="0"/>
              <a:t>agent</a:t>
            </a:r>
            <a:r>
              <a:rPr lang="zh-CN" altLang="en-US" dirty="0"/>
              <a:t>用</a:t>
            </a:r>
            <a:r>
              <a:rPr lang="en-US" altLang="zh-CN" dirty="0"/>
              <a:t>self play</a:t>
            </a:r>
            <a:r>
              <a:rPr lang="zh-CN" altLang="en-US" dirty="0"/>
              <a:t>，对抗学习，我怎么知道我的</a:t>
            </a:r>
            <a:r>
              <a:rPr lang="en-US" altLang="zh-CN" dirty="0"/>
              <a:t>agent</a:t>
            </a:r>
            <a:r>
              <a:rPr lang="zh-CN" altLang="en-US" dirty="0"/>
              <a:t>水平提高没有呢？</a:t>
            </a:r>
            <a:endParaRPr lang="en-US" altLang="zh-CN" dirty="0"/>
          </a:p>
          <a:p>
            <a:endParaRPr lang="en-US" altLang="zh-CN" dirty="0"/>
          </a:p>
          <a:p>
            <a:r>
              <a:rPr lang="zh-CN" altLang="en-US" dirty="0"/>
              <a:t>当然最简单的想法就是看胜率，胜率高的就强，胜率低的就弱。比如说等级分。</a:t>
            </a:r>
            <a:endParaRPr lang="en-US" altLang="zh-CN" dirty="0"/>
          </a:p>
          <a:p>
            <a:endParaRPr lang="en-US" altLang="zh-CN" dirty="0"/>
          </a:p>
          <a:p>
            <a:r>
              <a:rPr lang="zh-CN" altLang="en-US" dirty="0"/>
              <a:t>等级分（或者说看胜率）存在两个问题。第一个是无法处理难以排序的情况（也就是不同类型的</a:t>
            </a:r>
            <a:r>
              <a:rPr lang="en-US" altLang="zh-CN" dirty="0"/>
              <a:t>agent</a:t>
            </a:r>
            <a:r>
              <a:rPr lang="zh-CN" altLang="en-US" dirty="0"/>
              <a:t>之间存在相生相克的问题，最简单的例子就是石头剪刀布）；第二个是如果我往集合里多填充几个很菜的</a:t>
            </a:r>
            <a:r>
              <a:rPr lang="en-US" altLang="zh-CN" dirty="0"/>
              <a:t>agent</a:t>
            </a:r>
            <a:r>
              <a:rPr lang="zh-CN" altLang="en-US" dirty="0"/>
              <a:t>，就会造成</a:t>
            </a:r>
            <a:r>
              <a:rPr lang="en-US" altLang="zh-CN" dirty="0"/>
              <a:t>ELO</a:t>
            </a:r>
            <a:r>
              <a:rPr lang="zh-CN" altLang="en-US" dirty="0"/>
              <a:t>估计偏高。</a:t>
            </a:r>
            <a:endParaRPr lang="en-US" altLang="zh-CN" dirty="0"/>
          </a:p>
          <a:p>
            <a:endParaRPr lang="en-US" altLang="zh-CN" dirty="0"/>
          </a:p>
          <a:p>
            <a:r>
              <a:rPr lang="zh-CN" altLang="en-US" dirty="0"/>
              <a:t>另一个常用的衡量</a:t>
            </a:r>
            <a:r>
              <a:rPr lang="en-US" altLang="zh-CN" dirty="0"/>
              <a:t>competitive</a:t>
            </a:r>
            <a:r>
              <a:rPr lang="zh-CN" altLang="en-US" dirty="0"/>
              <a:t>环境下</a:t>
            </a:r>
            <a:r>
              <a:rPr lang="en-US" altLang="zh-CN" dirty="0"/>
              <a:t>agent</a:t>
            </a:r>
            <a:r>
              <a:rPr lang="zh-CN" altLang="en-US" dirty="0"/>
              <a:t>水平的方法是能否达到</a:t>
            </a:r>
            <a:r>
              <a:rPr lang="en-US" altLang="zh-CN" dirty="0"/>
              <a:t>Nash</a:t>
            </a:r>
            <a:r>
              <a:rPr lang="zh-CN" altLang="en-US" dirty="0"/>
              <a:t>均衡，比如说训练的时候认为能达到</a:t>
            </a:r>
            <a:r>
              <a:rPr lang="en-US" altLang="zh-CN" dirty="0"/>
              <a:t>Nash</a:t>
            </a:r>
            <a:r>
              <a:rPr lang="zh-CN" altLang="en-US" dirty="0"/>
              <a:t>均衡就算好</a:t>
            </a:r>
            <a:r>
              <a:rPr lang="en-US" altLang="zh-CN" dirty="0"/>
              <a:t>agent</a:t>
            </a:r>
            <a:r>
              <a:rPr lang="zh-CN" altLang="en-US" dirty="0"/>
              <a:t>（特别是在需要理论证明的时候经常拿</a:t>
            </a:r>
            <a:r>
              <a:rPr lang="en-US" altLang="zh-CN" dirty="0"/>
              <a:t>Nash</a:t>
            </a:r>
            <a:r>
              <a:rPr lang="zh-CN" altLang="en-US" dirty="0"/>
              <a:t>均衡出来撑腰）。但是首先计算</a:t>
            </a:r>
            <a:r>
              <a:rPr lang="en-US" altLang="zh-CN" dirty="0"/>
              <a:t>Nash</a:t>
            </a:r>
            <a:r>
              <a:rPr lang="zh-CN" altLang="en-US" dirty="0"/>
              <a:t>均衡就很难，而且</a:t>
            </a:r>
            <a:r>
              <a:rPr lang="en-US" altLang="zh-CN" dirty="0"/>
              <a:t>Nash</a:t>
            </a:r>
            <a:r>
              <a:rPr lang="zh-CN" altLang="en-US" dirty="0"/>
              <a:t>均衡经常不止一个，还可能有“低效的”</a:t>
            </a:r>
            <a:r>
              <a:rPr lang="en-US" altLang="zh-CN" dirty="0"/>
              <a:t>Nash</a:t>
            </a:r>
            <a:r>
              <a:rPr lang="zh-CN" altLang="en-US" dirty="0"/>
              <a:t>均衡，就是双方</a:t>
            </a:r>
            <a:r>
              <a:rPr lang="en-US" altLang="zh-CN" dirty="0"/>
              <a:t>payoff</a:t>
            </a:r>
            <a:r>
              <a:rPr lang="zh-CN" altLang="en-US" dirty="0"/>
              <a:t>都很低。何况，</a:t>
            </a:r>
            <a:r>
              <a:rPr lang="en-US" altLang="zh-CN" dirty="0"/>
              <a:t>Nash</a:t>
            </a:r>
            <a:r>
              <a:rPr lang="zh-CN" altLang="en-US" dirty="0"/>
              <a:t>一般只有双人零和游戏才能保证迭代到最优解，</a:t>
            </a:r>
            <a:r>
              <a:rPr lang="en-US" altLang="zh-CN" dirty="0"/>
              <a:t>general sum game</a:t>
            </a:r>
            <a:r>
              <a:rPr lang="zh-CN" altLang="en-US" dirty="0"/>
              <a:t>根本没办法拿</a:t>
            </a:r>
            <a:r>
              <a:rPr lang="en-US" altLang="zh-CN" dirty="0" err="1"/>
              <a:t>nash</a:t>
            </a:r>
            <a:r>
              <a:rPr lang="zh-CN" altLang="en-US" dirty="0"/>
              <a:t>去当理论依据。</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2</a:t>
            </a:fld>
            <a:endParaRPr lang="zh-CN" altLang="en-US"/>
          </a:p>
        </p:txBody>
      </p:sp>
    </p:spTree>
    <p:extLst>
      <p:ext uri="{BB962C8B-B14F-4D97-AF65-F5344CB8AC3E}">
        <p14:creationId xmlns:p14="http://schemas.microsoft.com/office/powerpoint/2010/main" val="10009132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红圈标出来的部分是这个游戏的</a:t>
            </a:r>
            <a:r>
              <a:rPr lang="en-US" altLang="zh-CN" dirty="0"/>
              <a:t>Markov-Conley chain</a:t>
            </a:r>
            <a:r>
              <a:rPr lang="zh-CN" altLang="en-US" dirty="0"/>
              <a:t>。</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20</a:t>
            </a:fld>
            <a:endParaRPr lang="zh-CN" altLang="en-US"/>
          </a:p>
        </p:txBody>
      </p:sp>
    </p:spTree>
    <p:extLst>
      <p:ext uri="{BB962C8B-B14F-4D97-AF65-F5344CB8AC3E}">
        <p14:creationId xmlns:p14="http://schemas.microsoft.com/office/powerpoint/2010/main" val="3272974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作者的想法是加一个随机扰动来避免出现多个不互相联通的</a:t>
            </a:r>
            <a:r>
              <a:rPr lang="en-US" altLang="zh-CN" dirty="0"/>
              <a:t>MCC</a:t>
            </a:r>
            <a:r>
              <a:rPr lang="zh-CN" altLang="en-US" dirty="0"/>
              <a:t>分量。作者说，随机选择一个</a:t>
            </a:r>
            <a:r>
              <a:rPr lang="en-US" altLang="zh-CN" dirty="0"/>
              <a:t>agent</a:t>
            </a:r>
            <a:r>
              <a:rPr lang="zh-CN" altLang="en-US" dirty="0"/>
              <a:t>，然后随机选它的一个策略，和当前策略</a:t>
            </a:r>
            <a:r>
              <a:rPr lang="en-US" altLang="zh-CN" dirty="0"/>
              <a:t>mix</a:t>
            </a:r>
            <a:r>
              <a:rPr lang="zh-CN" altLang="en-US" dirty="0"/>
              <a:t>一下，做一点小的变异。</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22</a:t>
            </a:fld>
            <a:endParaRPr lang="zh-CN" altLang="en-US"/>
          </a:p>
        </p:txBody>
      </p:sp>
    </p:spTree>
    <p:extLst>
      <p:ext uri="{BB962C8B-B14F-4D97-AF65-F5344CB8AC3E}">
        <p14:creationId xmlns:p14="http://schemas.microsoft.com/office/powerpoint/2010/main" val="2083547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算法很简单：先对打，用结果建立一个</a:t>
            </a:r>
            <a:r>
              <a:rPr lang="en-US" altLang="zh-CN" dirty="0"/>
              <a:t>payoff</a:t>
            </a:r>
            <a:r>
              <a:rPr lang="zh-CN" altLang="en-US" dirty="0"/>
              <a:t>矩阵，然后根据</a:t>
            </a:r>
            <a:r>
              <a:rPr lang="en-US" altLang="zh-CN" dirty="0"/>
              <a:t>payoff</a:t>
            </a:r>
            <a:r>
              <a:rPr lang="zh-CN" altLang="en-US" dirty="0"/>
              <a:t>计算从一个</a:t>
            </a:r>
            <a:r>
              <a:rPr lang="en-US" altLang="zh-CN" dirty="0"/>
              <a:t>profile</a:t>
            </a:r>
            <a:r>
              <a:rPr lang="zh-CN" altLang="en-US" dirty="0"/>
              <a:t>到另一个</a:t>
            </a:r>
            <a:r>
              <a:rPr lang="en-US" altLang="zh-CN" dirty="0"/>
              <a:t>profile</a:t>
            </a:r>
            <a:r>
              <a:rPr lang="zh-CN" altLang="en-US" dirty="0"/>
              <a:t>的转移概率，求这个转移矩阵的平稳分布，按照平稳分布对应的概率排序。</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23</a:t>
            </a:fld>
            <a:endParaRPr lang="zh-CN" altLang="en-US"/>
          </a:p>
        </p:txBody>
      </p:sp>
    </p:spTree>
    <p:extLst>
      <p:ext uri="{BB962C8B-B14F-4D97-AF65-F5344CB8AC3E}">
        <p14:creationId xmlns:p14="http://schemas.microsoft.com/office/powerpoint/2010/main" val="4036470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从直观上看是显然的，因为非</a:t>
            </a:r>
            <a:r>
              <a:rPr lang="en-US" altLang="zh-CN" dirty="0"/>
              <a:t>0</a:t>
            </a:r>
            <a:r>
              <a:rPr lang="zh-CN" altLang="en-US" dirty="0"/>
              <a:t>项是所有“相邻的”</a:t>
            </a:r>
            <a:r>
              <a:rPr lang="en-US" altLang="zh-CN" dirty="0"/>
              <a:t>profile</a:t>
            </a:r>
            <a:r>
              <a:rPr lang="zh-CN" altLang="en-US" dirty="0"/>
              <a:t>构成的，</a:t>
            </a:r>
            <a:r>
              <a:rPr lang="en-US" altLang="zh-CN" dirty="0"/>
              <a:t>profile</a:t>
            </a:r>
            <a:r>
              <a:rPr lang="zh-CN" altLang="en-US" dirty="0"/>
              <a:t>维度高（人数多）的时候，</a:t>
            </a:r>
            <a:r>
              <a:rPr lang="en-US" altLang="zh-CN" dirty="0"/>
              <a:t>profile</a:t>
            </a:r>
            <a:r>
              <a:rPr lang="zh-CN" altLang="en-US" dirty="0"/>
              <a:t>以指数级数增加，而相邻的</a:t>
            </a:r>
            <a:r>
              <a:rPr lang="en-US" altLang="zh-CN" dirty="0"/>
              <a:t>profile</a:t>
            </a:r>
            <a:r>
              <a:rPr lang="zh-CN" altLang="en-US" dirty="0"/>
              <a:t>对只以平方的几何级数增加。</a:t>
            </a:r>
            <a:endParaRPr lang="en-US" altLang="zh-CN" dirty="0"/>
          </a:p>
          <a:p>
            <a:r>
              <a:rPr lang="zh-CN" altLang="en-US" dirty="0"/>
              <a:t>虽然</a:t>
            </a:r>
            <a:r>
              <a:rPr lang="en-US" altLang="zh-CN" dirty="0"/>
              <a:t>cubic-time</a:t>
            </a:r>
            <a:r>
              <a:rPr lang="zh-CN" altLang="en-US" dirty="0"/>
              <a:t>还是很吓人，但是至少远好于</a:t>
            </a:r>
            <a:r>
              <a:rPr lang="en-US" altLang="zh-CN" dirty="0"/>
              <a:t>general sum game</a:t>
            </a:r>
            <a:r>
              <a:rPr lang="zh-CN" altLang="en-US" dirty="0"/>
              <a:t>下</a:t>
            </a:r>
            <a:r>
              <a:rPr lang="en-US" altLang="zh-CN" dirty="0"/>
              <a:t>Nash</a:t>
            </a:r>
            <a:r>
              <a:rPr lang="zh-CN" altLang="en-US" dirty="0"/>
              <a:t>的</a:t>
            </a:r>
            <a:r>
              <a:rPr lang="en-US" altLang="zh-CN" dirty="0"/>
              <a:t>PPAD-complete</a:t>
            </a:r>
            <a:r>
              <a:rPr lang="zh-CN" altLang="en-US" dirty="0"/>
              <a:t>（基本上和</a:t>
            </a:r>
            <a:r>
              <a:rPr lang="en-US" altLang="zh-CN" dirty="0"/>
              <a:t>NPC</a:t>
            </a:r>
            <a:r>
              <a:rPr lang="zh-CN" altLang="en-US" dirty="0"/>
              <a:t>是一个级别）。</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24</a:t>
            </a:fld>
            <a:endParaRPr lang="zh-CN" altLang="en-US"/>
          </a:p>
        </p:txBody>
      </p:sp>
    </p:spTree>
    <p:extLst>
      <p:ext uri="{BB962C8B-B14F-4D97-AF65-F5344CB8AC3E}">
        <p14:creationId xmlns:p14="http://schemas.microsoft.com/office/powerpoint/2010/main" val="34526993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这是一个</a:t>
            </a:r>
            <a:r>
              <a:rPr lang="en-US" altLang="zh-CN" dirty="0"/>
              <a:t>biased </a:t>
            </a:r>
            <a:r>
              <a:rPr lang="zh-CN" altLang="en-US" dirty="0"/>
              <a:t>剪刀石头布。这里有一个很有趣的现象：如果算</a:t>
            </a:r>
            <a:r>
              <a:rPr lang="en-US" altLang="zh-CN" dirty="0"/>
              <a:t>Nash</a:t>
            </a:r>
            <a:r>
              <a:rPr lang="zh-CN" altLang="en-US" dirty="0"/>
              <a:t>均衡的话，答案是</a:t>
            </a:r>
            <a:r>
              <a:rPr lang="en-US" altLang="zh-CN" dirty="0"/>
              <a:t>(1/16, 5/8, 5/16)</a:t>
            </a:r>
            <a:r>
              <a:rPr lang="zh-CN" altLang="en-US" dirty="0"/>
              <a:t>。但是平稳分布却是</a:t>
            </a:r>
            <a:r>
              <a:rPr lang="en-US" altLang="zh-CN" dirty="0"/>
              <a:t>(1/3, 1/3, 1/3)</a:t>
            </a:r>
          </a:p>
          <a:p>
            <a:r>
              <a:rPr lang="zh-CN" altLang="en-US" dirty="0"/>
              <a:t>我们看到</a:t>
            </a:r>
            <a:r>
              <a:rPr lang="en-US" altLang="zh-CN" dirty="0"/>
              <a:t>Alpha</a:t>
            </a:r>
            <a:r>
              <a:rPr lang="zh-CN" altLang="en-US" dirty="0"/>
              <a:t>很小的时候，这个时候</a:t>
            </a:r>
            <a:r>
              <a:rPr lang="en-US" altLang="zh-CN" dirty="0"/>
              <a:t>payoff</a:t>
            </a:r>
            <a:r>
              <a:rPr lang="zh-CN" altLang="en-US" dirty="0"/>
              <a:t>所起的自然选择的力度非常小，所以几乎什么策略都差不多以相同的概率取代别人。</a:t>
            </a:r>
            <a:endParaRPr lang="en-US" altLang="zh-CN" dirty="0"/>
          </a:p>
          <a:p>
            <a:endParaRPr lang="en-US" altLang="zh-CN" dirty="0"/>
          </a:p>
          <a:p>
            <a:r>
              <a:rPr lang="zh-CN" altLang="en-US" dirty="0"/>
              <a:t>这个图可以解释成，当</a:t>
            </a:r>
            <a:r>
              <a:rPr lang="en-US" altLang="zh-CN" dirty="0"/>
              <a:t>alpha</a:t>
            </a:r>
            <a:r>
              <a:rPr lang="zh-CN" altLang="en-US" dirty="0"/>
              <a:t>很小的时候，近似于所有的策略都是等价的；当</a:t>
            </a:r>
            <a:r>
              <a:rPr lang="en-US" altLang="zh-CN" dirty="0"/>
              <a:t>alpha</a:t>
            </a:r>
            <a:r>
              <a:rPr lang="zh-CN" altLang="en-US" dirty="0"/>
              <a:t>越来越大，根据</a:t>
            </a:r>
            <a:r>
              <a:rPr lang="en-US" altLang="zh-CN" dirty="0"/>
              <a:t>reward</a:t>
            </a:r>
            <a:r>
              <a:rPr lang="zh-CN" altLang="en-US" dirty="0"/>
              <a:t>进行的“自然选择”力度也就越大。</a:t>
            </a:r>
            <a:endParaRPr lang="en-US" altLang="zh-CN" dirty="0"/>
          </a:p>
          <a:p>
            <a:endParaRPr lang="en-US" altLang="zh-CN" dirty="0"/>
          </a:p>
          <a:p>
            <a:r>
              <a:rPr lang="zh-CN" altLang="en-US" dirty="0"/>
              <a:t>有意思的是当</a:t>
            </a:r>
            <a:r>
              <a:rPr lang="en-US" altLang="zh-CN" dirty="0"/>
              <a:t>alpha</a:t>
            </a:r>
            <a:r>
              <a:rPr lang="zh-CN" altLang="en-US" dirty="0"/>
              <a:t>很大的时候，这个时候收敛到的平稳分布还是各</a:t>
            </a:r>
            <a:r>
              <a:rPr lang="en-US" altLang="zh-CN" dirty="0"/>
              <a:t>1/3.</a:t>
            </a:r>
            <a:r>
              <a:rPr lang="zh-CN" altLang="en-US" dirty="0"/>
              <a:t>这说明，在长时间的游戏中，尽管它们的</a:t>
            </a:r>
            <a:r>
              <a:rPr lang="en-US" altLang="zh-CN" dirty="0"/>
              <a:t>reward</a:t>
            </a:r>
            <a:r>
              <a:rPr lang="zh-CN" altLang="en-US" dirty="0"/>
              <a:t>可能不一样，但是它们被随机到来的变异取代的可能性都是相同的。因此我们可以认为</a:t>
            </a:r>
            <a:r>
              <a:rPr lang="en-US" altLang="zh-CN" dirty="0" err="1"/>
              <a:t>alpharank</a:t>
            </a:r>
            <a:r>
              <a:rPr lang="zh-CN" altLang="en-US" dirty="0"/>
              <a:t>比</a:t>
            </a:r>
            <a:r>
              <a:rPr lang="en-US" altLang="zh-CN" dirty="0" err="1"/>
              <a:t>nash</a:t>
            </a:r>
            <a:r>
              <a:rPr lang="zh-CN" altLang="en-US" dirty="0"/>
              <a:t>更能体现“相生相克”的关系。当</a:t>
            </a:r>
            <a:r>
              <a:rPr lang="en-US" altLang="zh-CN" dirty="0"/>
              <a:t>alpha</a:t>
            </a:r>
            <a:r>
              <a:rPr lang="zh-CN" altLang="en-US" dirty="0"/>
              <a:t>足够大时，</a:t>
            </a:r>
            <a:r>
              <a:rPr lang="en-US" altLang="zh-CN" dirty="0" err="1"/>
              <a:t>Alpharank</a:t>
            </a:r>
            <a:r>
              <a:rPr lang="zh-CN" altLang="en-US" dirty="0"/>
              <a:t>指出，在随机出现的</a:t>
            </a:r>
            <a:r>
              <a:rPr lang="en-US" altLang="zh-CN" dirty="0"/>
              <a:t>agent</a:t>
            </a:r>
            <a:r>
              <a:rPr lang="zh-CN" altLang="en-US" dirty="0"/>
              <a:t>面前，这三个策略是平等的容易被人干掉；而</a:t>
            </a:r>
            <a:r>
              <a:rPr lang="en-US" altLang="zh-CN" dirty="0" err="1"/>
              <a:t>nash</a:t>
            </a:r>
            <a:r>
              <a:rPr lang="zh-CN" altLang="en-US" dirty="0"/>
              <a:t>则只追求双方都理性前提下（这个前提本身其实就很严格）的最优</a:t>
            </a:r>
            <a:r>
              <a:rPr lang="en-US" altLang="zh-CN" dirty="0"/>
              <a:t>reward</a:t>
            </a:r>
            <a:r>
              <a:rPr lang="zh-CN" altLang="en-US" dirty="0"/>
              <a:t>。这可以看成是</a:t>
            </a:r>
            <a:r>
              <a:rPr lang="en-US" altLang="zh-CN" dirty="0" err="1"/>
              <a:t>alpharank</a:t>
            </a:r>
            <a:r>
              <a:rPr lang="zh-CN" altLang="en-US" dirty="0"/>
              <a:t>和</a:t>
            </a:r>
            <a:r>
              <a:rPr lang="en-US" altLang="zh-CN" dirty="0" err="1"/>
              <a:t>nash</a:t>
            </a:r>
            <a:r>
              <a:rPr lang="zh-CN" altLang="en-US" dirty="0"/>
              <a:t>特性的本质区别。</a:t>
            </a:r>
            <a:endParaRPr lang="en-US" altLang="zh-CN" dirty="0"/>
          </a:p>
        </p:txBody>
      </p:sp>
      <p:sp>
        <p:nvSpPr>
          <p:cNvPr id="4" name="灯片编号占位符 3"/>
          <p:cNvSpPr>
            <a:spLocks noGrp="1"/>
          </p:cNvSpPr>
          <p:nvPr>
            <p:ph type="sldNum" sz="quarter" idx="5"/>
          </p:nvPr>
        </p:nvSpPr>
        <p:spPr/>
        <p:txBody>
          <a:bodyPr/>
          <a:lstStyle/>
          <a:p>
            <a:fld id="{832B3C7C-BA54-4493-8E1E-BDAED3E9B570}" type="slidenum">
              <a:rPr lang="zh-CN" altLang="en-US" smtClean="0"/>
              <a:t>25</a:t>
            </a:fld>
            <a:endParaRPr lang="zh-CN" altLang="en-US"/>
          </a:p>
        </p:txBody>
      </p:sp>
    </p:spTree>
    <p:extLst>
      <p:ext uri="{BB962C8B-B14F-4D97-AF65-F5344CB8AC3E}">
        <p14:creationId xmlns:p14="http://schemas.microsoft.com/office/powerpoint/2010/main" val="7156536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这个是分析</a:t>
            </a:r>
            <a:r>
              <a:rPr lang="en-US" altLang="zh-CN" dirty="0" err="1"/>
              <a:t>alphazero</a:t>
            </a:r>
            <a:r>
              <a:rPr lang="zh-CN" altLang="en-US" dirty="0"/>
              <a:t>的结果，数字表示现在过了百分之多少的训练时间。</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26</a:t>
            </a:fld>
            <a:endParaRPr lang="zh-CN" altLang="en-US"/>
          </a:p>
        </p:txBody>
      </p:sp>
    </p:spTree>
    <p:extLst>
      <p:ext uri="{BB962C8B-B14F-4D97-AF65-F5344CB8AC3E}">
        <p14:creationId xmlns:p14="http://schemas.microsoft.com/office/powerpoint/2010/main" val="30420699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这是一个三人</a:t>
            </a:r>
            <a:r>
              <a:rPr lang="en-US" altLang="zh-CN" dirty="0"/>
              <a:t>Kuhn poker</a:t>
            </a:r>
            <a:r>
              <a:rPr lang="zh-CN" altLang="en-US" dirty="0"/>
              <a:t>场景。</a:t>
            </a:r>
            <a:r>
              <a:rPr lang="en-US" altLang="zh-CN" dirty="0"/>
              <a:t>Kuhn poker</a:t>
            </a:r>
            <a:r>
              <a:rPr lang="zh-CN" altLang="en-US" dirty="0"/>
              <a:t>是个简单的扑克游戏，一开始场上有</a:t>
            </a:r>
            <a:r>
              <a:rPr lang="en-US" altLang="zh-CN" dirty="0"/>
              <a:t>n+1</a:t>
            </a:r>
            <a:r>
              <a:rPr lang="zh-CN" altLang="en-US" dirty="0"/>
              <a:t>张大小不一的牌，每个人有两个筹码。每个人一开始投入一个筹码，然后每个人可以选择加注、跟注或者放弃，直到所有没放弃的人下注都一样（所以就是个简化版的德扑）。每个人秘密地收到一张牌，还有一张牌保密。</a:t>
            </a:r>
            <a:endParaRPr lang="en-US" altLang="zh-CN" dirty="0"/>
          </a:p>
          <a:p>
            <a:r>
              <a:rPr lang="zh-CN" altLang="en-US" dirty="0"/>
              <a:t>认为每个</a:t>
            </a:r>
            <a:r>
              <a:rPr lang="en-US" altLang="zh-CN" dirty="0"/>
              <a:t>agent</a:t>
            </a:r>
            <a:r>
              <a:rPr lang="zh-CN" altLang="en-US" dirty="0"/>
              <a:t>只有四种选择：</a:t>
            </a:r>
            <a:r>
              <a:rPr lang="en-US" altLang="zh-CN" dirty="0"/>
              <a:t>0,1,2,3.</a:t>
            </a:r>
            <a:r>
              <a:rPr lang="zh-CN" altLang="en-US" dirty="0"/>
              <a:t> </a:t>
            </a:r>
            <a:r>
              <a:rPr lang="en-US" altLang="zh-CN" dirty="0"/>
              <a:t>0</a:t>
            </a:r>
            <a:r>
              <a:rPr lang="zh-CN" altLang="en-US" dirty="0"/>
              <a:t>表示均匀随机。</a:t>
            </a:r>
            <a:r>
              <a:rPr lang="en-US" altLang="zh-CN" dirty="0"/>
              <a:t>1</a:t>
            </a:r>
            <a:r>
              <a:rPr lang="zh-CN" altLang="en-US" dirty="0"/>
              <a:t>表示别人都均匀随机情况下最好的</a:t>
            </a:r>
            <a:r>
              <a:rPr lang="en-US" altLang="zh-CN" dirty="0"/>
              <a:t>response</a:t>
            </a:r>
            <a:r>
              <a:rPr lang="zh-CN" altLang="en-US" dirty="0"/>
              <a:t>，</a:t>
            </a:r>
            <a:r>
              <a:rPr lang="en-US" altLang="zh-CN" dirty="0"/>
              <a:t>2</a:t>
            </a:r>
            <a:r>
              <a:rPr lang="zh-CN" altLang="en-US" dirty="0"/>
              <a:t>表示其他每个人都出</a:t>
            </a:r>
            <a:r>
              <a:rPr lang="en-US" altLang="zh-CN" dirty="0"/>
              <a:t>1</a:t>
            </a:r>
            <a:r>
              <a:rPr lang="zh-CN" altLang="en-US" dirty="0"/>
              <a:t>的情况下最好的</a:t>
            </a:r>
            <a:r>
              <a:rPr lang="en-US" altLang="zh-CN" dirty="0"/>
              <a:t>response</a:t>
            </a:r>
            <a:r>
              <a:rPr lang="zh-CN" altLang="en-US" dirty="0"/>
              <a:t>，以此类推。这个大概是认为越聪明的</a:t>
            </a:r>
            <a:r>
              <a:rPr lang="en-US" altLang="zh-CN" dirty="0"/>
              <a:t>agent</a:t>
            </a:r>
            <a:r>
              <a:rPr lang="zh-CN" altLang="en-US" dirty="0"/>
              <a:t>组合得分越高。</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27</a:t>
            </a:fld>
            <a:endParaRPr lang="zh-CN" altLang="en-US"/>
          </a:p>
        </p:txBody>
      </p:sp>
    </p:spTree>
    <p:extLst>
      <p:ext uri="{BB962C8B-B14F-4D97-AF65-F5344CB8AC3E}">
        <p14:creationId xmlns:p14="http://schemas.microsoft.com/office/powerpoint/2010/main" val="27716436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这个是</a:t>
            </a:r>
            <a:r>
              <a:rPr lang="en-US" altLang="zh-CN" dirty="0"/>
              <a:t>4</a:t>
            </a:r>
            <a:r>
              <a:rPr lang="zh-CN" altLang="en-US" dirty="0"/>
              <a:t>个人的情况。</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28</a:t>
            </a:fld>
            <a:endParaRPr lang="zh-CN" altLang="en-US"/>
          </a:p>
        </p:txBody>
      </p:sp>
    </p:spTree>
    <p:extLst>
      <p:ext uri="{BB962C8B-B14F-4D97-AF65-F5344CB8AC3E}">
        <p14:creationId xmlns:p14="http://schemas.microsoft.com/office/powerpoint/2010/main" val="11327735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左边是</a:t>
            </a:r>
            <a:r>
              <a:rPr lang="en-US" altLang="zh-CN" dirty="0" err="1"/>
              <a:t>alphago</a:t>
            </a:r>
            <a:r>
              <a:rPr lang="zh-CN" altLang="en-US" dirty="0"/>
              <a:t>加不同的网络做测试，可以看出满配</a:t>
            </a:r>
            <a:r>
              <a:rPr lang="en-US" altLang="zh-CN" dirty="0" err="1"/>
              <a:t>alphago</a:t>
            </a:r>
            <a:r>
              <a:rPr lang="zh-CN" altLang="en-US" dirty="0"/>
              <a:t>吊打不满配的</a:t>
            </a:r>
            <a:r>
              <a:rPr lang="en-US" altLang="zh-CN" dirty="0" err="1"/>
              <a:t>alphago</a:t>
            </a:r>
            <a:r>
              <a:rPr lang="zh-CN" altLang="en-US" dirty="0"/>
              <a:t>。</a:t>
            </a:r>
            <a:endParaRPr lang="en-US" altLang="zh-CN" dirty="0"/>
          </a:p>
          <a:p>
            <a:r>
              <a:rPr lang="zh-CN" altLang="en-US" dirty="0"/>
              <a:t>中间是训练了</a:t>
            </a:r>
            <a:r>
              <a:rPr lang="en-US" altLang="zh-CN" dirty="0"/>
              <a:t>5</a:t>
            </a:r>
            <a:r>
              <a:rPr lang="zh-CN" altLang="en-US" dirty="0"/>
              <a:t>个不同的</a:t>
            </a:r>
            <a:r>
              <a:rPr lang="en-US" altLang="zh-CN" dirty="0"/>
              <a:t>agent</a:t>
            </a:r>
            <a:r>
              <a:rPr lang="zh-CN" altLang="en-US" dirty="0"/>
              <a:t>然后让他们去打</a:t>
            </a:r>
            <a:r>
              <a:rPr lang="en-US" altLang="zh-CN" dirty="0" err="1"/>
              <a:t>mujoco</a:t>
            </a:r>
            <a:r>
              <a:rPr lang="en-US" altLang="zh-CN" dirty="0"/>
              <a:t> soccer</a:t>
            </a:r>
            <a:r>
              <a:rPr lang="zh-CN" altLang="en-US" dirty="0"/>
              <a:t>的</a:t>
            </a:r>
            <a:r>
              <a:rPr lang="en-US" altLang="zh-CN" dirty="0"/>
              <a:t>2</a:t>
            </a:r>
            <a:r>
              <a:rPr lang="zh-CN" altLang="en-US" dirty="0"/>
              <a:t>对</a:t>
            </a:r>
            <a:r>
              <a:rPr lang="en-US" altLang="zh-CN" dirty="0"/>
              <a:t>2</a:t>
            </a:r>
            <a:r>
              <a:rPr lang="zh-CN" altLang="en-US" dirty="0"/>
              <a:t>，所以一共有</a:t>
            </a:r>
            <a:r>
              <a:rPr lang="en-US" altLang="zh-CN" dirty="0"/>
              <a:t>5</a:t>
            </a:r>
            <a:r>
              <a:rPr lang="zh-CN" altLang="en-US" dirty="0"/>
              <a:t>*</a:t>
            </a:r>
            <a:r>
              <a:rPr lang="en-US" altLang="zh-CN" dirty="0"/>
              <a:t>4/2=10</a:t>
            </a:r>
            <a:r>
              <a:rPr lang="zh-CN" altLang="en-US" dirty="0"/>
              <a:t>个队伍。其中有四个队伍（</a:t>
            </a:r>
            <a:r>
              <a:rPr lang="en-US" altLang="zh-CN" dirty="0"/>
              <a:t>score=0</a:t>
            </a:r>
            <a:r>
              <a:rPr lang="zh-CN" altLang="en-US" dirty="0"/>
              <a:t>）被认为是根本在长期演化中活不下来的。</a:t>
            </a:r>
            <a:endParaRPr lang="en-US" altLang="zh-CN" dirty="0"/>
          </a:p>
          <a:p>
            <a:r>
              <a:rPr lang="zh-CN" altLang="en-US" dirty="0"/>
              <a:t>右边是把</a:t>
            </a:r>
            <a:r>
              <a:rPr lang="en-US" altLang="zh-CN" dirty="0" err="1"/>
              <a:t>mujoco</a:t>
            </a:r>
            <a:r>
              <a:rPr lang="en-US" altLang="zh-CN" dirty="0"/>
              <a:t> soccer</a:t>
            </a:r>
            <a:r>
              <a:rPr lang="zh-CN" altLang="en-US" dirty="0"/>
              <a:t>其中</a:t>
            </a:r>
            <a:r>
              <a:rPr lang="en-US" altLang="zh-CN" dirty="0"/>
              <a:t>8</a:t>
            </a:r>
            <a:r>
              <a:rPr lang="zh-CN" altLang="en-US" dirty="0"/>
              <a:t>个队伍的转移矩阵画了出来。可以看到两个</a:t>
            </a:r>
            <a:r>
              <a:rPr lang="en-US" altLang="zh-CN" dirty="0"/>
              <a:t>0.0</a:t>
            </a:r>
            <a:r>
              <a:rPr lang="zh-CN" altLang="en-US" dirty="0"/>
              <a:t>是只有净流出，所以概率很快就流没有了。</a:t>
            </a:r>
            <a:r>
              <a:rPr lang="en-US" altLang="zh-CN" dirty="0" err="1"/>
              <a:t>Alpharank</a:t>
            </a:r>
            <a:r>
              <a:rPr lang="zh-CN" altLang="en-US" dirty="0"/>
              <a:t>的一大好处就在于可以把相生相克的关系可视化。</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29</a:t>
            </a:fld>
            <a:endParaRPr lang="zh-CN" altLang="en-US"/>
          </a:p>
        </p:txBody>
      </p:sp>
    </p:spTree>
    <p:extLst>
      <p:ext uri="{BB962C8B-B14F-4D97-AF65-F5344CB8AC3E}">
        <p14:creationId xmlns:p14="http://schemas.microsoft.com/office/powerpoint/2010/main" val="36521201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ICLR2020 8/8/8 </a:t>
            </a:r>
            <a:r>
              <a:rPr lang="zh-CN" altLang="en-US" dirty="0"/>
              <a:t>今年</a:t>
            </a:r>
            <a:r>
              <a:rPr lang="en-US" altLang="zh-CN" dirty="0"/>
              <a:t>9</a:t>
            </a:r>
            <a:r>
              <a:rPr lang="zh-CN" altLang="en-US" dirty="0"/>
              <a:t>月的文章</a:t>
            </a:r>
            <a:endParaRPr lang="en-US" altLang="zh-CN" dirty="0"/>
          </a:p>
          <a:p>
            <a:r>
              <a:rPr lang="zh-CN" altLang="en-US" dirty="0"/>
              <a:t>其实这个框架拿</a:t>
            </a:r>
            <a:r>
              <a:rPr lang="en-US" altLang="zh-CN" dirty="0"/>
              <a:t>Nash</a:t>
            </a:r>
            <a:r>
              <a:rPr lang="zh-CN" altLang="en-US" dirty="0"/>
              <a:t>一样能跑，但是</a:t>
            </a:r>
            <a:r>
              <a:rPr lang="en-US" altLang="zh-CN" dirty="0"/>
              <a:t>Nash</a:t>
            </a:r>
            <a:r>
              <a:rPr lang="zh-CN" altLang="en-US" dirty="0"/>
              <a:t>没有收敛保证。</a:t>
            </a:r>
            <a:r>
              <a:rPr lang="en-US" altLang="zh-CN" dirty="0"/>
              <a:t>O</a:t>
            </a:r>
            <a:r>
              <a:rPr lang="zh-CN" altLang="en-US" dirty="0"/>
              <a:t>是指</a:t>
            </a:r>
            <a:r>
              <a:rPr lang="en-US" altLang="zh-CN" dirty="0"/>
              <a:t>oracle</a:t>
            </a:r>
            <a:r>
              <a:rPr lang="zh-CN" altLang="en-US" dirty="0"/>
              <a:t>。</a:t>
            </a:r>
            <a:endParaRPr lang="en-US" altLang="zh-CN" dirty="0"/>
          </a:p>
          <a:p>
            <a:endParaRPr lang="en-US" altLang="zh-CN" dirty="0"/>
          </a:p>
          <a:p>
            <a:r>
              <a:rPr lang="zh-CN" altLang="en-US" dirty="0"/>
              <a:t>注意到由于我们的</a:t>
            </a:r>
            <a:r>
              <a:rPr lang="en-US" altLang="zh-CN" dirty="0" err="1"/>
              <a:t>alpharank</a:t>
            </a:r>
            <a:r>
              <a:rPr lang="zh-CN" altLang="en-US" dirty="0"/>
              <a:t>是对</a:t>
            </a:r>
            <a:r>
              <a:rPr lang="en-US" altLang="zh-CN" dirty="0"/>
              <a:t>general sum game </a:t>
            </a:r>
            <a:r>
              <a:rPr lang="zh-CN" altLang="en-US" dirty="0"/>
              <a:t>也能分析，所以从理论上提供了对</a:t>
            </a:r>
            <a:r>
              <a:rPr lang="en-US" altLang="zh-CN" dirty="0"/>
              <a:t>general sum game</a:t>
            </a:r>
            <a:r>
              <a:rPr lang="zh-CN" altLang="en-US" dirty="0"/>
              <a:t>的在</a:t>
            </a:r>
            <a:r>
              <a:rPr lang="en-US" altLang="zh-CN" dirty="0" err="1"/>
              <a:t>alpharank</a:t>
            </a:r>
            <a:r>
              <a:rPr lang="zh-CN" altLang="en-US" dirty="0"/>
              <a:t>意义下的收敛保证。</a:t>
            </a:r>
            <a:endParaRPr lang="en-US" altLang="zh-CN" dirty="0"/>
          </a:p>
          <a:p>
            <a:r>
              <a:rPr lang="zh-CN" altLang="en-US" dirty="0"/>
              <a:t>而且目前</a:t>
            </a:r>
            <a:r>
              <a:rPr lang="en-US" altLang="zh-CN" dirty="0" err="1"/>
              <a:t>alpharank</a:t>
            </a:r>
            <a:r>
              <a:rPr lang="zh-CN" altLang="en-US" dirty="0"/>
              <a:t>已经推广到</a:t>
            </a:r>
            <a:r>
              <a:rPr lang="en-US" altLang="zh-CN" dirty="0"/>
              <a:t>partial observable</a:t>
            </a:r>
            <a:r>
              <a:rPr lang="zh-CN" altLang="en-US" dirty="0"/>
              <a:t>环境里了。</a:t>
            </a:r>
            <a:r>
              <a:rPr lang="en-US" altLang="zh-CN" dirty="0"/>
              <a:t>Multiagent Evaluation under Incomplete Information</a:t>
            </a:r>
          </a:p>
          <a:p>
            <a:endParaRPr lang="en-US" altLang="zh-CN" dirty="0"/>
          </a:p>
          <a:p>
            <a:r>
              <a:rPr lang="zh-CN" altLang="en-US" dirty="0"/>
              <a:t>这个就比</a:t>
            </a:r>
            <a:r>
              <a:rPr lang="en-US" altLang="zh-CN" dirty="0"/>
              <a:t>Nash</a:t>
            </a:r>
            <a:r>
              <a:rPr lang="zh-CN" altLang="en-US" dirty="0"/>
              <a:t>高级多了。以前曾经有一篇</a:t>
            </a:r>
            <a:r>
              <a:rPr lang="en-US" altLang="zh-CN" dirty="0" err="1"/>
              <a:t>emperical</a:t>
            </a:r>
            <a:r>
              <a:rPr lang="zh-CN" altLang="en-US" dirty="0"/>
              <a:t>强行拿</a:t>
            </a:r>
            <a:r>
              <a:rPr lang="en-US" altLang="zh-CN" dirty="0" err="1"/>
              <a:t>nfsp</a:t>
            </a:r>
            <a:r>
              <a:rPr lang="zh-CN" altLang="en-US" dirty="0"/>
              <a:t>做多人扑克的文章，虽然证明能做也搞出了一个理论界但其实并没有什么很大的用处。（那个理论界好像证明的是发散速度被</a:t>
            </a:r>
            <a:r>
              <a:rPr lang="en-US" altLang="zh-CN" dirty="0"/>
              <a:t>bound</a:t>
            </a:r>
            <a:r>
              <a:rPr lang="zh-CN" altLang="en-US" dirty="0"/>
              <a:t>而根本不是收敛）</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30</a:t>
            </a:fld>
            <a:endParaRPr lang="zh-CN" altLang="en-US"/>
          </a:p>
        </p:txBody>
      </p:sp>
    </p:spTree>
    <p:extLst>
      <p:ext uri="{BB962C8B-B14F-4D97-AF65-F5344CB8AC3E}">
        <p14:creationId xmlns:p14="http://schemas.microsoft.com/office/powerpoint/2010/main" val="2994076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32B3C7C-BA54-4493-8E1E-BDAED3E9B570}" type="slidenum">
              <a:rPr lang="zh-CN" altLang="en-US" smtClean="0"/>
              <a:t>3</a:t>
            </a:fld>
            <a:endParaRPr lang="zh-CN" altLang="en-US"/>
          </a:p>
        </p:txBody>
      </p:sp>
    </p:spTree>
    <p:extLst>
      <p:ext uri="{BB962C8B-B14F-4D97-AF65-F5344CB8AC3E}">
        <p14:creationId xmlns:p14="http://schemas.microsoft.com/office/powerpoint/2010/main" val="39789376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简单描述这个算法就是：首先给一堆随机</a:t>
            </a:r>
            <a:r>
              <a:rPr lang="en-US" altLang="zh-CN" dirty="0"/>
              <a:t>agent</a:t>
            </a:r>
            <a:r>
              <a:rPr lang="zh-CN" altLang="en-US" dirty="0"/>
              <a:t>，然后拿每个</a:t>
            </a:r>
            <a:r>
              <a:rPr lang="en-US" altLang="zh-CN" dirty="0"/>
              <a:t>agent</a:t>
            </a:r>
            <a:r>
              <a:rPr lang="zh-CN" altLang="en-US" dirty="0"/>
              <a:t>当成一种</a:t>
            </a:r>
            <a:r>
              <a:rPr lang="en-US" altLang="zh-CN" dirty="0"/>
              <a:t>pure strategy</a:t>
            </a:r>
            <a:r>
              <a:rPr lang="zh-CN" altLang="en-US" dirty="0"/>
              <a:t>去算它们在平稳分布下的概率。然后拿着结果放进</a:t>
            </a:r>
            <a:r>
              <a:rPr lang="en-US" altLang="zh-CN" dirty="0"/>
              <a:t>Oracle</a:t>
            </a:r>
            <a:r>
              <a:rPr lang="zh-CN" altLang="en-US" dirty="0"/>
              <a:t>里面。</a:t>
            </a:r>
            <a:endParaRPr lang="en-US" altLang="zh-CN" dirty="0"/>
          </a:p>
          <a:p>
            <a:r>
              <a:rPr lang="en-US" altLang="zh-CN" dirty="0"/>
              <a:t>Oracle</a:t>
            </a:r>
            <a:r>
              <a:rPr lang="zh-CN" altLang="en-US" dirty="0"/>
              <a:t>是</a:t>
            </a:r>
            <a:r>
              <a:rPr lang="en-US" altLang="zh-CN" dirty="0"/>
              <a:t>PBR</a:t>
            </a:r>
            <a:r>
              <a:rPr lang="zh-CN" altLang="en-US" dirty="0"/>
              <a:t>；</a:t>
            </a:r>
            <a:r>
              <a:rPr lang="en-US" altLang="zh-CN" dirty="0"/>
              <a:t>PBR(preference-based response)</a:t>
            </a:r>
            <a:r>
              <a:rPr lang="zh-CN" altLang="en-US" dirty="0"/>
              <a:t>按照定义是任何满足这样要求的函数，它可以返回一个</a:t>
            </a:r>
            <a:r>
              <a:rPr lang="en-US" altLang="zh-CN" dirty="0"/>
              <a:t>policy</a:t>
            </a:r>
            <a:r>
              <a:rPr lang="zh-CN" altLang="en-US" dirty="0"/>
              <a:t>，这个</a:t>
            </a:r>
            <a:r>
              <a:rPr lang="en-US" altLang="zh-CN" dirty="0"/>
              <a:t>policy</a:t>
            </a:r>
            <a:r>
              <a:rPr lang="zh-CN" altLang="en-US" dirty="0"/>
              <a:t>满足条件：把它加入之后，</a:t>
            </a:r>
            <a:r>
              <a:rPr lang="en-US" altLang="zh-CN" dirty="0" err="1"/>
              <a:t>alpharank</a:t>
            </a:r>
            <a:r>
              <a:rPr lang="zh-CN" altLang="en-US" dirty="0"/>
              <a:t>的平稳分布概率对它会是净流入（只要它的</a:t>
            </a:r>
            <a:r>
              <a:rPr lang="en-US" altLang="zh-CN" dirty="0"/>
              <a:t>reward</a:t>
            </a:r>
            <a:r>
              <a:rPr lang="zh-CN" altLang="en-US" dirty="0"/>
              <a:t>在对打的时候比别人高，那么概率就会流入；然后加入的时候假设原本的种群已经达到了平稳分布。）。</a:t>
            </a:r>
            <a:endParaRPr lang="en-US" altLang="zh-CN" dirty="0"/>
          </a:p>
          <a:p>
            <a:endParaRPr lang="en-US" altLang="zh-CN" dirty="0"/>
          </a:p>
          <a:p>
            <a:r>
              <a:rPr lang="zh-CN" altLang="en-US" dirty="0"/>
              <a:t>下面就是多个玩家时候的情况；那个</a:t>
            </a:r>
            <a:r>
              <a:rPr lang="en-US" altLang="zh-CN" dirty="0"/>
              <a:t>(l)</a:t>
            </a:r>
            <a:r>
              <a:rPr lang="zh-CN" altLang="en-US" dirty="0"/>
              <a:t>表示计算只局限于自己这个</a:t>
            </a:r>
            <a:r>
              <a:rPr lang="en-US" altLang="zh-CN" dirty="0"/>
              <a:t>profile</a:t>
            </a:r>
            <a:r>
              <a:rPr lang="zh-CN" altLang="en-US" dirty="0"/>
              <a:t>上的</a:t>
            </a:r>
            <a:r>
              <a:rPr lang="en-US" altLang="zh-CN" dirty="0"/>
              <a:t>Markov</a:t>
            </a:r>
            <a:r>
              <a:rPr lang="zh-CN" altLang="en-US" dirty="0"/>
              <a:t>链的联通分支。</a:t>
            </a:r>
            <a:endParaRPr lang="en-US" altLang="zh-CN" dirty="0"/>
          </a:p>
          <a:p>
            <a:endParaRPr lang="en-US" altLang="zh-CN" dirty="0"/>
          </a:p>
          <a:p>
            <a:r>
              <a:rPr lang="en-US" altLang="zh-CN" dirty="0"/>
              <a:t>Single-population</a:t>
            </a:r>
            <a:r>
              <a:rPr lang="zh-CN" altLang="en-US" dirty="0"/>
              <a:t>就是指双人对称博弈。</a:t>
            </a:r>
            <a:endParaRPr lang="en-US" altLang="zh-CN" dirty="0"/>
          </a:p>
          <a:p>
            <a:endParaRPr lang="en-US" altLang="zh-CN" dirty="0"/>
          </a:p>
          <a:p>
            <a:r>
              <a:rPr lang="zh-CN" altLang="en-US" dirty="0"/>
              <a:t>不幸的是，这篇文章只证明了对一些特殊情况下</a:t>
            </a:r>
            <a:r>
              <a:rPr lang="en-US" altLang="zh-CN" dirty="0"/>
              <a:t>Best response</a:t>
            </a:r>
            <a:r>
              <a:rPr lang="zh-CN" altLang="en-US" dirty="0"/>
              <a:t>就是</a:t>
            </a:r>
            <a:r>
              <a:rPr lang="en-US" altLang="zh-CN" dirty="0"/>
              <a:t>preference-based response</a:t>
            </a:r>
            <a:r>
              <a:rPr lang="zh-CN" altLang="en-US" dirty="0"/>
              <a:t>，所以可以用传统</a:t>
            </a:r>
            <a:r>
              <a:rPr lang="en-US" altLang="zh-CN" dirty="0"/>
              <a:t>RL agent</a:t>
            </a:r>
            <a:r>
              <a:rPr lang="zh-CN" altLang="en-US" dirty="0"/>
              <a:t>计算</a:t>
            </a:r>
            <a:r>
              <a:rPr lang="en-US" altLang="zh-CN" dirty="0"/>
              <a:t>best response</a:t>
            </a:r>
            <a:r>
              <a:rPr lang="zh-CN" altLang="en-US" dirty="0"/>
              <a:t>。</a:t>
            </a:r>
            <a:endParaRPr lang="en-US" altLang="zh-CN" dirty="0"/>
          </a:p>
          <a:p>
            <a:r>
              <a:rPr lang="zh-CN" altLang="en-US" dirty="0"/>
              <a:t>而对更一般的</a:t>
            </a:r>
            <a:r>
              <a:rPr lang="en-US" altLang="zh-CN" dirty="0"/>
              <a:t>general sum game</a:t>
            </a:r>
            <a:r>
              <a:rPr lang="zh-CN" altLang="en-US" dirty="0"/>
              <a:t>，目前也没有很好的方法可以快速（近似）计算</a:t>
            </a:r>
            <a:r>
              <a:rPr lang="en-US" altLang="zh-CN" dirty="0"/>
              <a:t>PBR</a:t>
            </a:r>
            <a:r>
              <a:rPr lang="zh-CN" altLang="en-US" dirty="0"/>
              <a:t>。</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31</a:t>
            </a:fld>
            <a:endParaRPr lang="zh-CN" altLang="en-US"/>
          </a:p>
        </p:txBody>
      </p:sp>
    </p:spTree>
    <p:extLst>
      <p:ext uri="{BB962C8B-B14F-4D97-AF65-F5344CB8AC3E}">
        <p14:creationId xmlns:p14="http://schemas.microsoft.com/office/powerpoint/2010/main" val="3796264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Low-level</a:t>
            </a:r>
            <a:r>
              <a:rPr lang="zh-CN" altLang="en-US" dirty="0"/>
              <a:t>指的是和游戏具体的</a:t>
            </a:r>
            <a:r>
              <a:rPr lang="en-US" altLang="zh-CN" dirty="0"/>
              <a:t>setting</a:t>
            </a:r>
            <a:r>
              <a:rPr lang="zh-CN" altLang="en-US" dirty="0"/>
              <a:t>相关的分析。</a:t>
            </a:r>
            <a:endParaRPr lang="en-US" altLang="zh-CN" dirty="0"/>
          </a:p>
          <a:p>
            <a:endParaRPr lang="en-US" altLang="zh-CN" dirty="0"/>
          </a:p>
          <a:p>
            <a:r>
              <a:rPr lang="zh-CN" altLang="en-US" dirty="0"/>
              <a:t>动力系统可以认为是一个空间和空间里的函数，这个函数在每一点都指定了一个该点在无限短的瞬间里接下来将要流向的“位置“ 。（换句话说就是一个向量场）。</a:t>
            </a:r>
            <a:endParaRPr lang="en-US" altLang="zh-CN" dirty="0"/>
          </a:p>
          <a:p>
            <a:endParaRPr lang="en-US" altLang="zh-CN" dirty="0"/>
          </a:p>
          <a:p>
            <a:r>
              <a:rPr lang="zh-CN" altLang="en-US" dirty="0"/>
              <a:t>这里我们把每个</a:t>
            </a:r>
            <a:r>
              <a:rPr lang="en-US" altLang="zh-CN" dirty="0"/>
              <a:t>agent</a:t>
            </a:r>
            <a:r>
              <a:rPr lang="zh-CN" altLang="en-US" dirty="0"/>
              <a:t>的策略看成一种</a:t>
            </a:r>
            <a:r>
              <a:rPr lang="en-US" altLang="zh-CN" dirty="0"/>
              <a:t>pure strategy</a:t>
            </a:r>
            <a:r>
              <a:rPr lang="zh-CN" altLang="en-US" dirty="0"/>
              <a:t>，然后这个动力系统是在这些</a:t>
            </a:r>
            <a:r>
              <a:rPr lang="en-US" altLang="zh-CN" dirty="0"/>
              <a:t>agent</a:t>
            </a:r>
            <a:r>
              <a:rPr lang="zh-CN" altLang="en-US" dirty="0"/>
              <a:t>的</a:t>
            </a:r>
            <a:r>
              <a:rPr lang="en-US" altLang="zh-CN" dirty="0"/>
              <a:t>strategy</a:t>
            </a:r>
            <a:r>
              <a:rPr lang="zh-CN" altLang="en-US" dirty="0"/>
              <a:t>上做线性组合不断地迭代优化。</a:t>
            </a:r>
            <a:endParaRPr lang="en-US" altLang="zh-CN" dirty="0"/>
          </a:p>
          <a:p>
            <a:endParaRPr lang="en-US" altLang="zh-CN" dirty="0"/>
          </a:p>
          <a:p>
            <a:r>
              <a:rPr lang="zh-CN" altLang="en-US" dirty="0"/>
              <a:t>这里的意思是说，</a:t>
            </a:r>
            <a:r>
              <a:rPr lang="en-US" altLang="zh-CN" dirty="0"/>
              <a:t>(Ay)</a:t>
            </a:r>
            <a:r>
              <a:rPr lang="en-US" altLang="zh-CN" dirty="0" err="1"/>
              <a:t>i</a:t>
            </a:r>
            <a:r>
              <a:rPr lang="zh-CN" altLang="en-US" dirty="0"/>
              <a:t>表示在对手策略固定的情况下，</a:t>
            </a:r>
            <a:r>
              <a:rPr lang="en-US" altLang="zh-CN" dirty="0"/>
              <a:t>x</a:t>
            </a:r>
            <a:r>
              <a:rPr lang="zh-CN" altLang="en-US" dirty="0"/>
              <a:t>这个玩家使用第</a:t>
            </a:r>
            <a:r>
              <a:rPr lang="en-US" altLang="zh-CN" dirty="0" err="1"/>
              <a:t>i</a:t>
            </a:r>
            <a:r>
              <a:rPr lang="zh-CN" altLang="en-US" dirty="0"/>
              <a:t>个策略带来的收益。而</a:t>
            </a:r>
            <a:r>
              <a:rPr lang="en-US" altLang="zh-CN" dirty="0"/>
              <a:t>XTAY</a:t>
            </a:r>
            <a:r>
              <a:rPr lang="zh-CN" altLang="en-US" dirty="0"/>
              <a:t>表示现在的混合策略带来的</a:t>
            </a:r>
            <a:r>
              <a:rPr lang="en-US" altLang="zh-CN" dirty="0"/>
              <a:t>reward</a:t>
            </a:r>
            <a:r>
              <a:rPr lang="zh-CN" altLang="en-US" dirty="0"/>
              <a:t>。那么当然求个导就发现，优化方向是减少现在拖后腿的</a:t>
            </a:r>
            <a:r>
              <a:rPr lang="en-US" altLang="zh-CN" dirty="0"/>
              <a:t>strategy</a:t>
            </a:r>
            <a:r>
              <a:rPr lang="zh-CN" altLang="en-US" dirty="0"/>
              <a:t>的比重，增加现在能拉高</a:t>
            </a:r>
            <a:r>
              <a:rPr lang="en-US" altLang="zh-CN" dirty="0"/>
              <a:t>reward</a:t>
            </a:r>
            <a:r>
              <a:rPr lang="zh-CN" altLang="en-US" dirty="0"/>
              <a:t>的</a:t>
            </a:r>
            <a:r>
              <a:rPr lang="en-US" altLang="zh-CN" dirty="0"/>
              <a:t>pure strategy</a:t>
            </a:r>
            <a:r>
              <a:rPr lang="zh-CN" altLang="en-US" dirty="0"/>
              <a:t>的比重。这个也可以推广到无穷多的连续</a:t>
            </a:r>
            <a:r>
              <a:rPr lang="en-US" altLang="zh-CN" dirty="0"/>
              <a:t>strategy</a:t>
            </a:r>
            <a:r>
              <a:rPr lang="zh-CN" altLang="en-US" dirty="0"/>
              <a:t>上，不过为了简单起见我们先考虑离散情况。带点表示导数。</a:t>
            </a:r>
            <a:endParaRPr lang="en-US" altLang="zh-CN" dirty="0"/>
          </a:p>
          <a:p>
            <a:r>
              <a:rPr lang="zh-CN" altLang="en-US" dirty="0"/>
              <a:t>不过这个</a:t>
            </a:r>
            <a:r>
              <a:rPr lang="en-US" altLang="zh-CN" dirty="0"/>
              <a:t>system</a:t>
            </a:r>
            <a:r>
              <a:rPr lang="zh-CN" altLang="en-US" dirty="0"/>
              <a:t>只是提供了一种</a:t>
            </a:r>
            <a:r>
              <a:rPr lang="en-US" altLang="zh-CN" dirty="0"/>
              <a:t>insight</a:t>
            </a:r>
            <a:r>
              <a:rPr lang="zh-CN" altLang="en-US" dirty="0"/>
              <a:t>，并不是我们今天的主要内容。</a:t>
            </a:r>
          </a:p>
          <a:p>
            <a:endParaRPr lang="en-US" altLang="zh-CN" dirty="0"/>
          </a:p>
          <a:p>
            <a:r>
              <a:rPr lang="en-US" altLang="zh-CN" dirty="0"/>
              <a:t>Micro</a:t>
            </a:r>
            <a:r>
              <a:rPr lang="zh-CN" altLang="en-US" dirty="0"/>
              <a:t>和</a:t>
            </a:r>
            <a:r>
              <a:rPr lang="en-US" altLang="zh-CN" dirty="0"/>
              <a:t>macro</a:t>
            </a:r>
            <a:r>
              <a:rPr lang="zh-CN" altLang="en-US" dirty="0"/>
              <a:t>确实在文章里给出了一种关系，在策略的单纯形的边上（应该指的就是当只有两种</a:t>
            </a:r>
            <a:r>
              <a:rPr lang="en-US" altLang="zh-CN" dirty="0"/>
              <a:t>pure strategy</a:t>
            </a:r>
            <a:r>
              <a:rPr lang="zh-CN" altLang="en-US" dirty="0"/>
              <a:t>系数非</a:t>
            </a:r>
            <a:r>
              <a:rPr lang="en-US" altLang="zh-CN" dirty="0"/>
              <a:t>0</a:t>
            </a:r>
            <a:r>
              <a:rPr lang="zh-CN" altLang="en-US" dirty="0"/>
              <a:t>时），两种模型等价。但是我没有看得太懂，所以没讲。</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4</a:t>
            </a:fld>
            <a:endParaRPr lang="zh-CN" altLang="en-US"/>
          </a:p>
        </p:txBody>
      </p:sp>
    </p:spTree>
    <p:extLst>
      <p:ext uri="{BB962C8B-B14F-4D97-AF65-F5344CB8AC3E}">
        <p14:creationId xmlns:p14="http://schemas.microsoft.com/office/powerpoint/2010/main" val="1242851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我们考虑假设有足够大的</a:t>
            </a:r>
            <a:r>
              <a:rPr lang="en-US" altLang="zh-CN" dirty="0"/>
              <a:t>population</a:t>
            </a:r>
            <a:r>
              <a:rPr lang="zh-CN" altLang="en-US" dirty="0"/>
              <a:t>，分成不同的种群，每个种群代表一个</a:t>
            </a:r>
            <a:r>
              <a:rPr lang="en-US" altLang="zh-CN" dirty="0"/>
              <a:t>agent</a:t>
            </a:r>
            <a:r>
              <a:rPr lang="zh-CN" altLang="en-US" dirty="0"/>
              <a:t>。比如这张图就是红色代表</a:t>
            </a:r>
            <a:r>
              <a:rPr lang="en-US" altLang="zh-CN" dirty="0"/>
              <a:t>agent 1</a:t>
            </a:r>
            <a:r>
              <a:rPr lang="zh-CN" altLang="en-US" dirty="0"/>
              <a:t>，绿色代表</a:t>
            </a:r>
            <a:r>
              <a:rPr lang="en-US" altLang="zh-CN" dirty="0"/>
              <a:t>agent 2</a:t>
            </a:r>
            <a:r>
              <a:rPr lang="zh-CN" altLang="en-US" dirty="0"/>
              <a:t>，蓝色代表</a:t>
            </a:r>
            <a:r>
              <a:rPr lang="en-US" altLang="zh-CN" dirty="0"/>
              <a:t>agent 3</a:t>
            </a:r>
            <a:r>
              <a:rPr lang="zh-CN" altLang="en-US" dirty="0"/>
              <a:t>。</a:t>
            </a:r>
            <a:endParaRPr lang="en-US" altLang="zh-CN" dirty="0"/>
          </a:p>
          <a:p>
            <a:endParaRPr lang="en-US" altLang="zh-CN" dirty="0"/>
          </a:p>
          <a:p>
            <a:r>
              <a:rPr lang="zh-CN" altLang="en-US" dirty="0"/>
              <a:t>我们假设正常情况下，一个种群（也就是一个</a:t>
            </a:r>
            <a:r>
              <a:rPr lang="en-US" altLang="zh-CN" dirty="0"/>
              <a:t>agent</a:t>
            </a:r>
            <a:r>
              <a:rPr lang="zh-CN" altLang="en-US" dirty="0"/>
              <a:t>）的策略是完全一致的。</a:t>
            </a:r>
            <a:endParaRPr lang="en-US" altLang="zh-CN" dirty="0"/>
          </a:p>
          <a:p>
            <a:endParaRPr lang="en-US" altLang="zh-CN" dirty="0"/>
          </a:p>
          <a:p>
            <a:r>
              <a:rPr lang="zh-CN" altLang="en-US" dirty="0"/>
              <a:t>这个时候突然有一个</a:t>
            </a:r>
            <a:r>
              <a:rPr lang="en-US" altLang="zh-CN" dirty="0"/>
              <a:t>agent</a:t>
            </a:r>
            <a:r>
              <a:rPr lang="zh-CN" altLang="en-US" dirty="0"/>
              <a:t>（绿色变成黄色）变异了，那么通过我们变异前后，假设其他对手都不变的情况下，它的</a:t>
            </a:r>
            <a:r>
              <a:rPr lang="en-US" altLang="zh-CN" dirty="0"/>
              <a:t>reward</a:t>
            </a:r>
            <a:r>
              <a:rPr lang="zh-CN" altLang="en-US" dirty="0"/>
              <a:t>是否增加来决定这种变异会不会在它所在的种群里扩散（也就是这个</a:t>
            </a:r>
            <a:r>
              <a:rPr lang="en-US" altLang="zh-CN" dirty="0"/>
              <a:t>agent</a:t>
            </a:r>
            <a:r>
              <a:rPr lang="zh-CN" altLang="en-US" dirty="0"/>
              <a:t>会不会改变它的策略）。</a:t>
            </a:r>
            <a:endParaRPr lang="en-US" altLang="zh-CN" dirty="0"/>
          </a:p>
          <a:p>
            <a:endParaRPr lang="en-US" altLang="zh-CN" dirty="0"/>
          </a:p>
          <a:p>
            <a:r>
              <a:rPr lang="zh-CN" altLang="en-US" dirty="0"/>
              <a:t>我们认为，由于变异率非常小，所以在一段时间里，当一个种群里出现了一个变异体的时候，其他所有种群都不会有变异体（也就是其他</a:t>
            </a:r>
            <a:r>
              <a:rPr lang="en-US" altLang="zh-CN" dirty="0"/>
              <a:t>agent</a:t>
            </a:r>
            <a:r>
              <a:rPr lang="zh-CN" altLang="en-US" dirty="0"/>
              <a:t>的决策都不变）；然后不断地从这个种群里均匀随机抽出两个个体和其他种群代表的</a:t>
            </a:r>
            <a:r>
              <a:rPr lang="en-US" altLang="zh-CN" dirty="0"/>
              <a:t>agent</a:t>
            </a:r>
            <a:r>
              <a:rPr lang="zh-CN" altLang="en-US" dirty="0"/>
              <a:t>对打，其中第一个被选出的个体有一定概率变成和第二个一样。第二个的</a:t>
            </a:r>
            <a:r>
              <a:rPr lang="en-US" altLang="zh-CN" dirty="0"/>
              <a:t>reward</a:t>
            </a:r>
            <a:r>
              <a:rPr lang="zh-CN" altLang="en-US" dirty="0"/>
              <a:t>相比于第一个越高，概率越大。</a:t>
            </a:r>
            <a:endParaRPr lang="en-US" altLang="zh-CN" dirty="0"/>
          </a:p>
          <a:p>
            <a:endParaRPr lang="en-US" altLang="zh-CN" dirty="0"/>
          </a:p>
          <a:p>
            <a:r>
              <a:rPr lang="zh-CN" altLang="en-US" dirty="0"/>
              <a:t>随机抽取一直持续，直到这个种群里所有的个体都完成变异或者变异消失为止。</a:t>
            </a:r>
            <a:endParaRPr lang="en-US" altLang="zh-CN" dirty="0"/>
          </a:p>
        </p:txBody>
      </p:sp>
      <p:sp>
        <p:nvSpPr>
          <p:cNvPr id="4" name="灯片编号占位符 3"/>
          <p:cNvSpPr>
            <a:spLocks noGrp="1"/>
          </p:cNvSpPr>
          <p:nvPr>
            <p:ph type="sldNum" sz="quarter" idx="5"/>
          </p:nvPr>
        </p:nvSpPr>
        <p:spPr/>
        <p:txBody>
          <a:bodyPr/>
          <a:lstStyle/>
          <a:p>
            <a:fld id="{832B3C7C-BA54-4493-8E1E-BDAED3E9B570}" type="slidenum">
              <a:rPr lang="zh-CN" altLang="en-US" smtClean="0"/>
              <a:t>5</a:t>
            </a:fld>
            <a:endParaRPr lang="zh-CN" altLang="en-US"/>
          </a:p>
        </p:txBody>
      </p:sp>
    </p:spTree>
    <p:extLst>
      <p:ext uri="{BB962C8B-B14F-4D97-AF65-F5344CB8AC3E}">
        <p14:creationId xmlns:p14="http://schemas.microsoft.com/office/powerpoint/2010/main" val="2428299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Fitness</a:t>
            </a:r>
            <a:r>
              <a:rPr lang="zh-CN" altLang="en-US" dirty="0"/>
              <a:t>就是在当前的环境下，我这个做特定策略</a:t>
            </a:r>
            <a:r>
              <a:rPr lang="en-US" altLang="zh-CN" dirty="0" err="1"/>
              <a:t>s^k</a:t>
            </a:r>
            <a:r>
              <a:rPr lang="zh-CN" altLang="en-US" dirty="0"/>
              <a:t>的</a:t>
            </a:r>
            <a:r>
              <a:rPr lang="en-US" altLang="zh-CN" dirty="0"/>
              <a:t>agent</a:t>
            </a:r>
            <a:r>
              <a:rPr lang="zh-CN" altLang="en-US" dirty="0"/>
              <a:t>能得到的期望</a:t>
            </a:r>
            <a:r>
              <a:rPr lang="en-US" altLang="zh-CN" dirty="0"/>
              <a:t>reward</a:t>
            </a:r>
            <a:r>
              <a:rPr lang="zh-CN" altLang="en-US" dirty="0"/>
              <a:t>。大</a:t>
            </a:r>
            <a:r>
              <a:rPr lang="en-US" altLang="zh-CN" dirty="0"/>
              <a:t>M</a:t>
            </a:r>
            <a:r>
              <a:rPr lang="zh-CN" altLang="en-US" dirty="0"/>
              <a:t>是期望</a:t>
            </a:r>
            <a:r>
              <a:rPr lang="en-US" altLang="zh-CN" dirty="0"/>
              <a:t>payoff</a:t>
            </a:r>
            <a:r>
              <a:rPr lang="zh-CN" altLang="en-US" dirty="0"/>
              <a:t>。由于同一时间其他种群里没有变异体，</a:t>
            </a:r>
            <a:r>
              <a:rPr lang="en-US" altLang="zh-CN" dirty="0"/>
              <a:t>fitness</a:t>
            </a:r>
            <a:r>
              <a:rPr lang="zh-CN" altLang="en-US" dirty="0"/>
              <a:t>就是其他人不变情况下的期望</a:t>
            </a:r>
            <a:r>
              <a:rPr lang="en-US" altLang="zh-CN" dirty="0"/>
              <a:t>reward</a:t>
            </a:r>
            <a:r>
              <a:rPr lang="zh-CN" altLang="en-US" dirty="0"/>
              <a:t>。</a:t>
            </a:r>
            <a:endParaRPr lang="en-US" altLang="zh-CN" dirty="0"/>
          </a:p>
          <a:p>
            <a:endParaRPr lang="en-US" altLang="zh-CN" dirty="0"/>
          </a:p>
          <a:p>
            <a:r>
              <a:rPr lang="zh-CN" altLang="en-US" dirty="0"/>
              <a:t>可以想见，这样的话我们就可以认为，在一个时间单位里，会有上面</a:t>
            </a:r>
            <a:r>
              <a:rPr lang="en-US" altLang="zh-CN" dirty="0"/>
              <a:t>P</a:t>
            </a:r>
            <a:r>
              <a:rPr lang="zh-CN" altLang="en-US" dirty="0"/>
              <a:t>这个式子这么大比例的、本来使用</a:t>
            </a:r>
            <a:r>
              <a:rPr lang="en-US" altLang="zh-CN" dirty="0"/>
              <a:t>tau</a:t>
            </a:r>
            <a:r>
              <a:rPr lang="zh-CN" altLang="en-US" dirty="0"/>
              <a:t>这个策略的</a:t>
            </a:r>
            <a:r>
              <a:rPr lang="en-US" altLang="zh-CN" dirty="0"/>
              <a:t>agent</a:t>
            </a:r>
            <a:r>
              <a:rPr lang="zh-CN" altLang="en-US" dirty="0"/>
              <a:t>变异成使用</a:t>
            </a:r>
            <a:r>
              <a:rPr lang="en-US" altLang="zh-CN" dirty="0"/>
              <a:t>delta</a:t>
            </a:r>
            <a:r>
              <a:rPr lang="zh-CN" altLang="en-US" dirty="0"/>
              <a:t>的</a:t>
            </a:r>
            <a:r>
              <a:rPr lang="en-US" altLang="zh-CN" dirty="0"/>
              <a:t>agent</a:t>
            </a:r>
            <a:r>
              <a:rPr lang="zh-CN" altLang="en-US" dirty="0"/>
              <a:t>。同理也有一部分本来使用</a:t>
            </a:r>
            <a:r>
              <a:rPr lang="en-US" altLang="zh-CN" dirty="0"/>
              <a:t>delta</a:t>
            </a:r>
            <a:r>
              <a:rPr lang="zh-CN" altLang="en-US" dirty="0"/>
              <a:t>的</a:t>
            </a:r>
            <a:r>
              <a:rPr lang="en-US" altLang="zh-CN" dirty="0"/>
              <a:t>agent</a:t>
            </a:r>
            <a:r>
              <a:rPr lang="zh-CN" altLang="en-US" dirty="0"/>
              <a:t>会变回使用</a:t>
            </a:r>
            <a:r>
              <a:rPr lang="en-US" altLang="zh-CN" dirty="0"/>
              <a:t>tau</a:t>
            </a:r>
            <a:r>
              <a:rPr lang="zh-CN" altLang="en-US" dirty="0"/>
              <a:t>的</a:t>
            </a:r>
            <a:r>
              <a:rPr lang="en-US" altLang="zh-CN" dirty="0"/>
              <a:t>agent</a:t>
            </a:r>
            <a:r>
              <a:rPr lang="zh-CN" altLang="en-US" dirty="0"/>
              <a:t>。</a:t>
            </a:r>
            <a:endParaRPr lang="en-US" altLang="zh-CN" dirty="0"/>
          </a:p>
        </p:txBody>
      </p:sp>
      <p:sp>
        <p:nvSpPr>
          <p:cNvPr id="4" name="灯片编号占位符 3"/>
          <p:cNvSpPr>
            <a:spLocks noGrp="1"/>
          </p:cNvSpPr>
          <p:nvPr>
            <p:ph type="sldNum" sz="quarter" idx="5"/>
          </p:nvPr>
        </p:nvSpPr>
        <p:spPr/>
        <p:txBody>
          <a:bodyPr/>
          <a:lstStyle/>
          <a:p>
            <a:fld id="{832B3C7C-BA54-4493-8E1E-BDAED3E9B570}" type="slidenum">
              <a:rPr lang="zh-CN" altLang="en-US" smtClean="0"/>
              <a:t>6</a:t>
            </a:fld>
            <a:endParaRPr lang="zh-CN" altLang="en-US"/>
          </a:p>
        </p:txBody>
      </p:sp>
    </p:spTree>
    <p:extLst>
      <p:ext uri="{BB962C8B-B14F-4D97-AF65-F5344CB8AC3E}">
        <p14:creationId xmlns:p14="http://schemas.microsoft.com/office/powerpoint/2010/main" val="2632772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这就是说，对于</a:t>
            </a:r>
            <a:r>
              <a:rPr lang="en-US" altLang="zh-CN" dirty="0"/>
              <a:t>k</a:t>
            </a:r>
            <a:r>
              <a:rPr lang="zh-CN" altLang="en-US" dirty="0"/>
              <a:t>这个玩家对应的种群来说（注意一个种群对应一种</a:t>
            </a:r>
            <a:r>
              <a:rPr lang="en-US" altLang="zh-CN" dirty="0"/>
              <a:t>strategy delta</a:t>
            </a:r>
            <a:r>
              <a:rPr lang="zh-CN" altLang="en-US" dirty="0"/>
              <a:t>），当我出现了一个新的变异体（变异体只能变异成其他人的</a:t>
            </a:r>
            <a:r>
              <a:rPr lang="en-US" altLang="zh-CN" dirty="0"/>
              <a:t>strategy</a:t>
            </a:r>
            <a:r>
              <a:rPr lang="zh-CN" altLang="en-US" dirty="0"/>
              <a:t>，不能自己创建一个</a:t>
            </a:r>
            <a:r>
              <a:rPr lang="en-US" altLang="zh-CN" dirty="0"/>
              <a:t>strategy</a:t>
            </a:r>
            <a:r>
              <a:rPr lang="zh-CN" altLang="en-US" dirty="0"/>
              <a:t>），它变异的结果是</a:t>
            </a:r>
            <a:r>
              <a:rPr lang="en-US" altLang="zh-CN" dirty="0"/>
              <a:t>tau</a:t>
            </a:r>
            <a:r>
              <a:rPr lang="zh-CN" altLang="en-US" dirty="0"/>
              <a:t>，这个</a:t>
            </a:r>
            <a:r>
              <a:rPr lang="en-US" altLang="zh-CN" dirty="0"/>
              <a:t>tau</a:t>
            </a:r>
            <a:r>
              <a:rPr lang="zh-CN" altLang="en-US" dirty="0"/>
              <a:t>的数量增加</a:t>
            </a:r>
            <a:r>
              <a:rPr lang="en-US" altLang="zh-CN" dirty="0"/>
              <a:t>1</a:t>
            </a:r>
            <a:r>
              <a:rPr lang="zh-CN" altLang="en-US" dirty="0"/>
              <a:t>或者减少</a:t>
            </a:r>
            <a:r>
              <a:rPr lang="en-US" altLang="zh-CN" dirty="0"/>
              <a:t>1</a:t>
            </a:r>
            <a:r>
              <a:rPr lang="zh-CN" altLang="en-US" dirty="0"/>
              <a:t>的概率是这么多。</a:t>
            </a:r>
            <a:r>
              <a:rPr lang="en-US" altLang="zh-CN" dirty="0" err="1"/>
              <a:t>P_tau_k</a:t>
            </a:r>
            <a:r>
              <a:rPr lang="zh-CN" altLang="en-US" dirty="0"/>
              <a:t>表示当前在</a:t>
            </a:r>
            <a:r>
              <a:rPr lang="en-US" altLang="zh-CN" dirty="0"/>
              <a:t>k</a:t>
            </a:r>
            <a:r>
              <a:rPr lang="zh-CN" altLang="en-US" dirty="0"/>
              <a:t>这个种群里变异成</a:t>
            </a:r>
            <a:r>
              <a:rPr lang="en-US" altLang="zh-CN" dirty="0"/>
              <a:t>tau</a:t>
            </a:r>
            <a:r>
              <a:rPr lang="zh-CN" altLang="en-US" dirty="0"/>
              <a:t>的人数，</a:t>
            </a:r>
            <a:r>
              <a:rPr lang="en-US" altLang="zh-CN" dirty="0" err="1"/>
              <a:t>P_delta_k</a:t>
            </a:r>
            <a:r>
              <a:rPr lang="zh-CN" altLang="en-US" dirty="0"/>
              <a:t>表示当前在</a:t>
            </a:r>
            <a:r>
              <a:rPr lang="en-US" altLang="zh-CN" dirty="0"/>
              <a:t>k</a:t>
            </a:r>
            <a:r>
              <a:rPr lang="zh-CN" altLang="en-US" dirty="0"/>
              <a:t>这个种群里维持</a:t>
            </a:r>
            <a:r>
              <a:rPr lang="en-US" altLang="zh-CN" dirty="0"/>
              <a:t>delta</a:t>
            </a:r>
            <a:r>
              <a:rPr lang="zh-CN" altLang="en-US" dirty="0"/>
              <a:t>的人数。</a:t>
            </a:r>
            <a:endParaRPr lang="en-US" altLang="zh-CN" dirty="0"/>
          </a:p>
          <a:p>
            <a:r>
              <a:rPr lang="zh-CN" altLang="en-US" dirty="0"/>
              <a:t>然后我不停地每次从这个种群里抽两个个体（这个时候不考虑再变异成除了</a:t>
            </a:r>
            <a:r>
              <a:rPr lang="en-US" altLang="zh-CN" dirty="0"/>
              <a:t>delta</a:t>
            </a:r>
            <a:r>
              <a:rPr lang="zh-CN" altLang="en-US" dirty="0"/>
              <a:t>和</a:t>
            </a:r>
            <a:r>
              <a:rPr lang="en-US" altLang="zh-CN" dirty="0"/>
              <a:t>tau</a:t>
            </a:r>
            <a:r>
              <a:rPr lang="zh-CN" altLang="en-US" dirty="0"/>
              <a:t>之外的结果），直到整个种群完全变成</a:t>
            </a:r>
            <a:r>
              <a:rPr lang="en-US" altLang="zh-CN" dirty="0"/>
              <a:t>tau</a:t>
            </a:r>
            <a:r>
              <a:rPr lang="zh-CN" altLang="en-US" dirty="0"/>
              <a:t>或者完全维持</a:t>
            </a:r>
            <a:r>
              <a:rPr lang="en-US" altLang="zh-CN" dirty="0"/>
              <a:t>delta</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832B3C7C-BA54-4493-8E1E-BDAED3E9B570}" type="slidenum">
              <a:rPr lang="zh-CN" altLang="en-US" smtClean="0"/>
              <a:t>7</a:t>
            </a:fld>
            <a:endParaRPr lang="zh-CN" altLang="en-US"/>
          </a:p>
        </p:txBody>
      </p:sp>
    </p:spTree>
    <p:extLst>
      <p:ext uri="{BB962C8B-B14F-4D97-AF65-F5344CB8AC3E}">
        <p14:creationId xmlns:p14="http://schemas.microsoft.com/office/powerpoint/2010/main" val="1609170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这个意思就是说，在其他种群的策略固定的情况下，我这个种群出现了从</a:t>
            </a:r>
            <a:r>
              <a:rPr lang="en-US" altLang="zh-CN" dirty="0"/>
              <a:t>delta</a:t>
            </a:r>
            <a:r>
              <a:rPr lang="zh-CN" altLang="en-US" dirty="0"/>
              <a:t>变异到</a:t>
            </a:r>
            <a:r>
              <a:rPr lang="en-US" altLang="zh-CN" dirty="0"/>
              <a:t>tau</a:t>
            </a:r>
            <a:r>
              <a:rPr lang="zh-CN" altLang="en-US" dirty="0"/>
              <a:t>，而且这个变异最终完全覆盖了种群的概率（把覆盖整个种群事件的可能性视为单位</a:t>
            </a:r>
            <a:r>
              <a:rPr lang="en-US" altLang="zh-CN" dirty="0"/>
              <a:t>1</a:t>
            </a:r>
            <a:r>
              <a:rPr lang="zh-CN" altLang="en-US" dirty="0"/>
              <a:t>），因为变异一旦出现，那么只有两种结局：要么变异被消灭，要么变异完全覆盖</a:t>
            </a:r>
            <a:r>
              <a:rPr lang="en-US" altLang="zh-CN" dirty="0"/>
              <a:t>delta</a:t>
            </a:r>
            <a:r>
              <a:rPr lang="zh-CN" altLang="en-US" dirty="0"/>
              <a:t>。这个过程可以被视为一个从人数为</a:t>
            </a:r>
            <a:r>
              <a:rPr lang="en-US" altLang="zh-CN" dirty="0"/>
              <a:t>1</a:t>
            </a:r>
            <a:r>
              <a:rPr lang="zh-CN" altLang="en-US" dirty="0"/>
              <a:t>开始而且两端带吸收壁的</a:t>
            </a:r>
            <a:r>
              <a:rPr lang="en-US" altLang="zh-CN" dirty="0"/>
              <a:t>Markov</a:t>
            </a:r>
            <a:r>
              <a:rPr lang="zh-CN" altLang="en-US" dirty="0"/>
              <a:t>过程。</a:t>
            </a:r>
            <a:endParaRPr lang="en-US" altLang="zh-CN" dirty="0"/>
          </a:p>
          <a:p>
            <a:endParaRPr lang="en-US" altLang="zh-CN" dirty="0"/>
          </a:p>
          <a:p>
            <a:r>
              <a:rPr lang="en-US" altLang="zh-CN" dirty="0"/>
              <a:t>m</a:t>
            </a:r>
            <a:r>
              <a:rPr lang="zh-CN" altLang="en-US" dirty="0"/>
              <a:t>是这个种群的总人数。直观地看，右边</a:t>
            </a:r>
            <a:r>
              <a:rPr lang="en-US" altLang="zh-CN" dirty="0"/>
              <a:t>T</a:t>
            </a:r>
            <a:r>
              <a:rPr lang="zh-CN" altLang="en-US" dirty="0"/>
              <a:t>除以</a:t>
            </a:r>
            <a:r>
              <a:rPr lang="en-US" altLang="zh-CN" dirty="0"/>
              <a:t>T</a:t>
            </a:r>
            <a:r>
              <a:rPr lang="zh-CN" altLang="en-US" dirty="0"/>
              <a:t>那一坨越大，意味着越可能</a:t>
            </a:r>
            <a:r>
              <a:rPr lang="en-US" altLang="zh-CN" dirty="0"/>
              <a:t>tau</a:t>
            </a:r>
            <a:r>
              <a:rPr lang="zh-CN" altLang="en-US" dirty="0"/>
              <a:t>被消灭；越小越意味着</a:t>
            </a:r>
            <a:r>
              <a:rPr lang="en-US" altLang="zh-CN" dirty="0"/>
              <a:t>tau</a:t>
            </a:r>
            <a:r>
              <a:rPr lang="zh-CN" altLang="en-US" dirty="0"/>
              <a:t>会覆盖整个种群。</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832B3C7C-BA54-4493-8E1E-BDAED3E9B570}" type="slidenum">
              <a:rPr lang="zh-CN" altLang="en-US" smtClean="0"/>
              <a:t>8</a:t>
            </a:fld>
            <a:endParaRPr lang="zh-CN" altLang="en-US"/>
          </a:p>
        </p:txBody>
      </p:sp>
    </p:spTree>
    <p:extLst>
      <p:ext uri="{BB962C8B-B14F-4D97-AF65-F5344CB8AC3E}">
        <p14:creationId xmlns:p14="http://schemas.microsoft.com/office/powerpoint/2010/main" val="2272006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如果所有玩家都是同质的，而且游戏恰好是两人游戏，那么不妨认为只有一个种群在做进化，这个种群替代过程恰好反映了策略之间比拼的过程。</a:t>
            </a:r>
            <a:endParaRPr lang="en-US" altLang="zh-CN" dirty="0"/>
          </a:p>
          <a:p>
            <a:r>
              <a:rPr lang="zh-CN" altLang="en-US" dirty="0"/>
              <a:t>平稳分布概率越高表明这个策略越强。</a:t>
            </a:r>
            <a:endParaRPr lang="en-US" altLang="zh-CN" dirty="0"/>
          </a:p>
          <a:p>
            <a:r>
              <a:rPr lang="zh-CN" altLang="en-US" dirty="0"/>
              <a:t>不变的概率自然就是</a:t>
            </a:r>
            <a:r>
              <a:rPr lang="en-US" altLang="zh-CN" dirty="0"/>
              <a:t>1-</a:t>
            </a:r>
            <a:r>
              <a:rPr lang="zh-CN" altLang="en-US" dirty="0"/>
              <a:t>所有变化的概率了。</a:t>
            </a:r>
            <a:endParaRPr lang="en-US" altLang="zh-CN" dirty="0"/>
          </a:p>
          <a:p>
            <a:r>
              <a:rPr lang="zh-CN" altLang="en-US" dirty="0"/>
              <a:t>其实可以认为，在这里</a:t>
            </a:r>
            <a:r>
              <a:rPr lang="en-US" altLang="zh-CN" dirty="0"/>
              <a:t>alpha</a:t>
            </a:r>
            <a:r>
              <a:rPr lang="zh-CN" altLang="en-US" dirty="0"/>
              <a:t>和</a:t>
            </a:r>
            <a:r>
              <a:rPr lang="en-US" altLang="zh-CN" dirty="0"/>
              <a:t>m</a:t>
            </a:r>
            <a:r>
              <a:rPr lang="zh-CN" altLang="en-US" dirty="0"/>
              <a:t>都是超参数。因为</a:t>
            </a:r>
            <a:r>
              <a:rPr lang="en-US" altLang="zh-CN" dirty="0"/>
              <a:t>m</a:t>
            </a:r>
            <a:r>
              <a:rPr lang="zh-CN" altLang="en-US" dirty="0"/>
              <a:t>可以随便取，所以实际上就算</a:t>
            </a:r>
            <a:r>
              <a:rPr lang="en-US" altLang="zh-CN" dirty="0"/>
              <a:t>population</a:t>
            </a:r>
            <a:r>
              <a:rPr lang="zh-CN" altLang="en-US" dirty="0"/>
              <a:t>很大，计算也不会变复杂，只需要求矩阵的平稳分布就行了。</a:t>
            </a:r>
            <a:endParaRPr lang="en-US" altLang="zh-CN" dirty="0"/>
          </a:p>
          <a:p>
            <a:r>
              <a:rPr lang="en-US" altLang="zh-CN" dirty="0"/>
              <a:t>Alpha</a:t>
            </a:r>
            <a:r>
              <a:rPr lang="zh-CN" altLang="en-US" dirty="0"/>
              <a:t>越大表示进化力度越强。</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9</a:t>
            </a:fld>
            <a:endParaRPr lang="zh-CN" altLang="en-US"/>
          </a:p>
        </p:txBody>
      </p:sp>
    </p:spTree>
    <p:extLst>
      <p:ext uri="{BB962C8B-B14F-4D97-AF65-F5344CB8AC3E}">
        <p14:creationId xmlns:p14="http://schemas.microsoft.com/office/powerpoint/2010/main" val="1159754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94D319C-0DE5-4986-957C-C62A33243892}" type="datetimeFigureOut">
              <a:rPr lang="zh-CN" altLang="en-US" smtClean="0"/>
              <a:t>2019/12/16 Monday</a:t>
            </a:fld>
            <a:endParaRPr lang="zh-CN" alt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zh-CN" altLang="en-US"/>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7CD6C883-3E6E-4329-82EE-6C5C8644B5E4}" type="slidenum">
              <a:rPr lang="zh-CN" altLang="en-US" smtClean="0"/>
              <a:t>‹#›</a:t>
            </a:fld>
            <a:endParaRPr lang="zh-CN" alt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34813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94D319C-0DE5-4986-957C-C62A33243892}" type="datetimeFigureOut">
              <a:rPr lang="zh-CN" altLang="en-US" smtClean="0"/>
              <a:t>2019/12/16 Monday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30967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94D319C-0DE5-4986-957C-C62A33243892}" type="datetimeFigureOut">
              <a:rPr lang="zh-CN" altLang="en-US" smtClean="0"/>
              <a:t>2019/12/16 Monday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2064759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94D319C-0DE5-4986-957C-C62A33243892}" type="datetimeFigureOut">
              <a:rPr lang="zh-CN" altLang="en-US" smtClean="0"/>
              <a:t>2019/12/16 Monday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1296585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94D319C-0DE5-4986-957C-C62A33243892}" type="datetimeFigureOut">
              <a:rPr lang="zh-CN" altLang="en-US" smtClean="0"/>
              <a:t>2019/12/16 Monday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D6C883-3E6E-4329-82EE-6C5C8644B5E4}" type="slidenum">
              <a:rPr lang="zh-CN" altLang="en-US" smtClean="0"/>
              <a:t>‹#›</a:t>
            </a:fld>
            <a:endParaRPr lang="zh-CN" alt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1905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94D319C-0DE5-4986-957C-C62A33243892}" type="datetimeFigureOut">
              <a:rPr lang="zh-CN" altLang="en-US" smtClean="0"/>
              <a:t>2019/12/16 Monday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2039817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zh-CN" altLang="en-US"/>
              <a:t>编辑母版文本样式</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94D319C-0DE5-4986-957C-C62A33243892}" type="datetimeFigureOut">
              <a:rPr lang="zh-CN" altLang="en-US" smtClean="0"/>
              <a:t>2019/12/16 Monday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1865330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94D319C-0DE5-4986-957C-C62A33243892}" type="datetimeFigureOut">
              <a:rPr lang="zh-CN" altLang="en-US" smtClean="0"/>
              <a:t>2019/12/16 Monday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2804391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4D319C-0DE5-4986-957C-C62A33243892}" type="datetimeFigureOut">
              <a:rPr lang="zh-CN" altLang="en-US" smtClean="0"/>
              <a:t>2019/12/16 Monday</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1633628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E94D319C-0DE5-4986-957C-C62A33243892}" type="datetimeFigureOut">
              <a:rPr lang="zh-CN" altLang="en-US" smtClean="0"/>
              <a:t>2019/12/16 Monday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3347278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E94D319C-0DE5-4986-957C-C62A33243892}" type="datetimeFigureOut">
              <a:rPr lang="zh-CN" altLang="en-US" smtClean="0"/>
              <a:t>2019/12/16 Monday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3576638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0"/>
              </a:schemeClr>
            </a:gs>
            <a:gs pos="51000">
              <a:schemeClr val="accent1">
                <a:lumMod val="20000"/>
              </a:schemeClr>
            </a:gs>
            <a:gs pos="100000">
              <a:schemeClr val="accent1">
                <a:lumMod val="0"/>
              </a:schemeClr>
            </a:gs>
          </a:gsLst>
          <a:lin ang="18900000" scaled="1"/>
          <a:tileRect/>
        </a:gradFill>
        <a:effectLst/>
      </p:bgPr>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E94D319C-0DE5-4986-957C-C62A33243892}" type="datetimeFigureOut">
              <a:rPr lang="zh-CN" altLang="en-US" smtClean="0"/>
              <a:t>2019/12/16 Monday</a:t>
            </a:fld>
            <a:endParaRPr lang="zh-CN" alt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zh-CN" alt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47208935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A62F5D-E097-42ED-95E7-4EB773A42794}"/>
              </a:ext>
            </a:extLst>
          </p:cNvPr>
          <p:cNvSpPr>
            <a:spLocks noGrp="1"/>
          </p:cNvSpPr>
          <p:nvPr>
            <p:ph type="ctrTitle"/>
          </p:nvPr>
        </p:nvSpPr>
        <p:spPr/>
        <p:txBody>
          <a:bodyPr>
            <a:normAutofit/>
          </a:bodyPr>
          <a:lstStyle/>
          <a:p>
            <a:r>
              <a:rPr lang="en-US" altLang="zh-CN" sz="6000" dirty="0"/>
              <a:t>α-Rank: Multi-Agent Evaluation by Evolution</a:t>
            </a:r>
            <a:br>
              <a:rPr lang="en-US" altLang="zh-CN" b="1" dirty="0"/>
            </a:br>
            <a:endParaRPr lang="zh-CN" altLang="en-US" dirty="0"/>
          </a:p>
        </p:txBody>
      </p:sp>
      <p:sp>
        <p:nvSpPr>
          <p:cNvPr id="3" name="副标题 2">
            <a:extLst>
              <a:ext uri="{FF2B5EF4-FFF2-40B4-BE49-F238E27FC236}">
                <a16:creationId xmlns:a16="http://schemas.microsoft.com/office/drawing/2014/main" id="{E230E794-4E32-4157-9622-E280AE0B89A8}"/>
              </a:ext>
            </a:extLst>
          </p:cNvPr>
          <p:cNvSpPr>
            <a:spLocks noGrp="1"/>
          </p:cNvSpPr>
          <p:nvPr>
            <p:ph type="subTitle" idx="1"/>
          </p:nvPr>
        </p:nvSpPr>
        <p:spPr/>
        <p:txBody>
          <a:bodyPr/>
          <a:lstStyle/>
          <a:p>
            <a:r>
              <a:rPr lang="en-US" altLang="zh-CN" dirty="0"/>
              <a:t>Presented by Kai Yan</a:t>
            </a:r>
            <a:endParaRPr lang="zh-CN" altLang="en-US" dirty="0"/>
          </a:p>
        </p:txBody>
      </p:sp>
    </p:spTree>
    <p:extLst>
      <p:ext uri="{BB962C8B-B14F-4D97-AF65-F5344CB8AC3E}">
        <p14:creationId xmlns:p14="http://schemas.microsoft.com/office/powerpoint/2010/main" val="1158618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87134F-1427-4E7E-8F5E-8469BDF366B7}"/>
              </a:ext>
            </a:extLst>
          </p:cNvPr>
          <p:cNvSpPr>
            <a:spLocks noGrp="1"/>
          </p:cNvSpPr>
          <p:nvPr>
            <p:ph type="title"/>
          </p:nvPr>
        </p:nvSpPr>
        <p:spPr/>
        <p:txBody>
          <a:bodyPr/>
          <a:lstStyle/>
          <a:p>
            <a:r>
              <a:rPr lang="en-US" altLang="zh-CN" dirty="0"/>
              <a:t>General Games:</a:t>
            </a:r>
            <a:br>
              <a:rPr lang="en-US" altLang="zh-CN" dirty="0"/>
            </a:br>
            <a:r>
              <a:rPr lang="en-US" altLang="zh-CN" dirty="0"/>
              <a:t>The Markov Chain Over Profiles</a:t>
            </a:r>
            <a:endParaRPr lang="zh-CN" altLang="en-US" dirty="0"/>
          </a:p>
        </p:txBody>
      </p:sp>
      <p:sp>
        <p:nvSpPr>
          <p:cNvPr id="3" name="内容占位符 2">
            <a:extLst>
              <a:ext uri="{FF2B5EF4-FFF2-40B4-BE49-F238E27FC236}">
                <a16:creationId xmlns:a16="http://schemas.microsoft.com/office/drawing/2014/main" id="{924BEF72-EBCB-4194-8538-8B5659F6E419}"/>
              </a:ext>
            </a:extLst>
          </p:cNvPr>
          <p:cNvSpPr>
            <a:spLocks noGrp="1"/>
          </p:cNvSpPr>
          <p:nvPr>
            <p:ph idx="1"/>
          </p:nvPr>
        </p:nvSpPr>
        <p:spPr/>
        <p:txBody>
          <a:bodyPr>
            <a:normAutofit/>
          </a:bodyPr>
          <a:lstStyle/>
          <a:p>
            <a:pPr>
              <a:lnSpc>
                <a:spcPct val="150000"/>
              </a:lnSpc>
            </a:pPr>
            <a:r>
              <a:rPr lang="en-US" altLang="zh-CN" sz="2400" dirty="0"/>
              <a:t>Considering </a:t>
            </a:r>
            <a:r>
              <a:rPr lang="en-US" altLang="zh-CN" sz="2400" dirty="0">
                <a:solidFill>
                  <a:srgbClr val="FFFF00"/>
                </a:solidFill>
              </a:rPr>
              <a:t>all profiles </a:t>
            </a:r>
            <a:r>
              <a:rPr lang="en-US" altLang="zh-CN" sz="2400" dirty="0"/>
              <a:t>that are different in only one agent (reachable in one mutation) </a:t>
            </a:r>
          </a:p>
          <a:p>
            <a:pPr>
              <a:lnSpc>
                <a:spcPct val="150000"/>
              </a:lnSpc>
            </a:pPr>
            <a:endParaRPr lang="en-US" altLang="zh-CN" sz="2400" dirty="0"/>
          </a:p>
          <a:p>
            <a:pPr>
              <a:lnSpc>
                <a:spcPct val="150000"/>
              </a:lnSpc>
            </a:pPr>
            <a:endParaRPr lang="en-US" altLang="zh-CN" sz="2400" dirty="0"/>
          </a:p>
          <a:p>
            <a:pPr>
              <a:lnSpc>
                <a:spcPct val="150000"/>
              </a:lnSpc>
            </a:pPr>
            <a:r>
              <a:rPr lang="en-US" altLang="zh-CN" sz="2400" dirty="0"/>
              <a:t>It is easy to prove that a unique stationary distribution exists.</a:t>
            </a:r>
          </a:p>
        </p:txBody>
      </p:sp>
      <p:pic>
        <p:nvPicPr>
          <p:cNvPr id="5" name="图片 4">
            <a:extLst>
              <a:ext uri="{FF2B5EF4-FFF2-40B4-BE49-F238E27FC236}">
                <a16:creationId xmlns:a16="http://schemas.microsoft.com/office/drawing/2014/main" id="{6E2F3B2B-42E6-4458-8D01-E2A8E647BD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2314" y="2966783"/>
            <a:ext cx="7307372" cy="1663245"/>
          </a:xfrm>
          <a:prstGeom prst="rect">
            <a:avLst/>
          </a:prstGeom>
        </p:spPr>
      </p:pic>
    </p:spTree>
    <p:extLst>
      <p:ext uri="{BB962C8B-B14F-4D97-AF65-F5344CB8AC3E}">
        <p14:creationId xmlns:p14="http://schemas.microsoft.com/office/powerpoint/2010/main" val="2048539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D412CE-FC04-4D09-8E87-9D7C725B35E8}"/>
              </a:ext>
            </a:extLst>
          </p:cNvPr>
          <p:cNvSpPr>
            <a:spLocks noGrp="1"/>
          </p:cNvSpPr>
          <p:nvPr>
            <p:ph type="title"/>
          </p:nvPr>
        </p:nvSpPr>
        <p:spPr/>
        <p:txBody>
          <a:bodyPr/>
          <a:lstStyle/>
          <a:p>
            <a:r>
              <a:rPr lang="en-US" altLang="zh-CN" dirty="0"/>
              <a:t>Rock-Paper-Scissor and </a:t>
            </a:r>
            <a:br>
              <a:rPr lang="en-US" altLang="zh-CN" dirty="0"/>
            </a:br>
            <a:r>
              <a:rPr lang="en-US" altLang="zh-CN" dirty="0"/>
              <a:t>Battle of the Sexes</a:t>
            </a:r>
            <a:endParaRPr lang="zh-CN" altLang="en-US" dirty="0"/>
          </a:p>
        </p:txBody>
      </p:sp>
      <p:pic>
        <p:nvPicPr>
          <p:cNvPr id="5" name="内容占位符 4">
            <a:extLst>
              <a:ext uri="{FF2B5EF4-FFF2-40B4-BE49-F238E27FC236}">
                <a16:creationId xmlns:a16="http://schemas.microsoft.com/office/drawing/2014/main" id="{CA46421E-7CDB-4AE7-BA20-DD7994B8124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93692" y="1691322"/>
            <a:ext cx="3580584" cy="4997899"/>
          </a:xfrm>
        </p:spPr>
      </p:pic>
      <p:pic>
        <p:nvPicPr>
          <p:cNvPr id="7" name="图片 6">
            <a:extLst>
              <a:ext uri="{FF2B5EF4-FFF2-40B4-BE49-F238E27FC236}">
                <a16:creationId xmlns:a16="http://schemas.microsoft.com/office/drawing/2014/main" id="{5A73F962-C331-45AF-9EC7-F920C40703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8192" y="1691322"/>
            <a:ext cx="3984913" cy="4997900"/>
          </a:xfrm>
          <a:prstGeom prst="rect">
            <a:avLst/>
          </a:prstGeom>
        </p:spPr>
      </p:pic>
    </p:spTree>
    <p:extLst>
      <p:ext uri="{BB962C8B-B14F-4D97-AF65-F5344CB8AC3E}">
        <p14:creationId xmlns:p14="http://schemas.microsoft.com/office/powerpoint/2010/main" val="3638866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EF36B-2E70-4788-BD60-71460DD6D141}"/>
              </a:ext>
            </a:extLst>
          </p:cNvPr>
          <p:cNvSpPr>
            <a:spLocks noGrp="1"/>
          </p:cNvSpPr>
          <p:nvPr>
            <p:ph type="title"/>
          </p:nvPr>
        </p:nvSpPr>
        <p:spPr/>
        <p:txBody>
          <a:bodyPr/>
          <a:lstStyle/>
          <a:p>
            <a:r>
              <a:rPr lang="en-US" altLang="zh-CN" dirty="0"/>
              <a:t>Links Between Micro and Macro Dynamic Systems</a:t>
            </a:r>
            <a:endParaRPr lang="zh-CN" altLang="en-US" dirty="0"/>
          </a:p>
        </p:txBody>
      </p:sp>
      <p:sp>
        <p:nvSpPr>
          <p:cNvPr id="3" name="内容占位符 2">
            <a:extLst>
              <a:ext uri="{FF2B5EF4-FFF2-40B4-BE49-F238E27FC236}">
                <a16:creationId xmlns:a16="http://schemas.microsoft.com/office/drawing/2014/main" id="{6E40BE7B-EE9A-4788-BDEF-2C194716003E}"/>
              </a:ext>
            </a:extLst>
          </p:cNvPr>
          <p:cNvSpPr>
            <a:spLocks noGrp="1"/>
          </p:cNvSpPr>
          <p:nvPr>
            <p:ph idx="1"/>
          </p:nvPr>
        </p:nvSpPr>
        <p:spPr/>
        <p:txBody>
          <a:bodyPr>
            <a:normAutofit fontScale="92500"/>
          </a:bodyPr>
          <a:lstStyle/>
          <a:p>
            <a:pPr>
              <a:lnSpc>
                <a:spcPct val="150000"/>
              </a:lnSpc>
            </a:pPr>
            <a:r>
              <a:rPr lang="en-US" altLang="zh-CN" sz="2400" dirty="0"/>
              <a:t>When the population(m) is sufficiently large, the macro-dynamics model is equivalent to the micro-dynamics model over the </a:t>
            </a:r>
            <a:r>
              <a:rPr lang="en-US" altLang="zh-CN" sz="2400" dirty="0">
                <a:solidFill>
                  <a:srgbClr val="FFFF00"/>
                </a:solidFill>
              </a:rPr>
              <a:t>edges of the strategy simplex</a:t>
            </a:r>
            <a:r>
              <a:rPr lang="en-US" altLang="zh-CN" sz="2400" dirty="0"/>
              <a:t>. (i.e. mixture of exactly two strategies)</a:t>
            </a:r>
          </a:p>
          <a:p>
            <a:pPr>
              <a:lnSpc>
                <a:spcPct val="150000"/>
              </a:lnSpc>
            </a:pPr>
            <a:r>
              <a:rPr lang="en-US" altLang="zh-CN" sz="2400" dirty="0"/>
              <a:t>The basic principle is to prove the “</a:t>
            </a:r>
            <a:r>
              <a:rPr lang="en-US" altLang="zh-CN" sz="2400" dirty="0">
                <a:solidFill>
                  <a:srgbClr val="FFFF00"/>
                </a:solidFill>
              </a:rPr>
              <a:t>optimization gradient</a:t>
            </a:r>
            <a:r>
              <a:rPr lang="en-US" altLang="zh-CN" sz="2400" dirty="0"/>
              <a:t>” in micro dynamic system is exactly the same as the difference of “</a:t>
            </a:r>
            <a:r>
              <a:rPr lang="en-US" altLang="zh-CN" sz="2400" dirty="0">
                <a:solidFill>
                  <a:srgbClr val="FFFF00"/>
                </a:solidFill>
              </a:rPr>
              <a:t>population changing speed</a:t>
            </a:r>
            <a:r>
              <a:rPr lang="en-US" altLang="zh-CN" sz="2400" dirty="0"/>
              <a:t>” in both directions at a particular point (population is large enough to be nearly continuous)</a:t>
            </a:r>
            <a:endParaRPr lang="zh-CN" altLang="en-US" sz="2400" dirty="0"/>
          </a:p>
        </p:txBody>
      </p:sp>
    </p:spTree>
    <p:extLst>
      <p:ext uri="{BB962C8B-B14F-4D97-AF65-F5344CB8AC3E}">
        <p14:creationId xmlns:p14="http://schemas.microsoft.com/office/powerpoint/2010/main" val="2253584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68A334-0C55-4235-AA0C-7A663C5C9A8D}"/>
              </a:ext>
            </a:extLst>
          </p:cNvPr>
          <p:cNvSpPr>
            <a:spLocks noGrp="1"/>
          </p:cNvSpPr>
          <p:nvPr>
            <p:ph type="title"/>
          </p:nvPr>
        </p:nvSpPr>
        <p:spPr/>
        <p:txBody>
          <a:bodyPr/>
          <a:lstStyle/>
          <a:p>
            <a:r>
              <a:rPr lang="en-US" altLang="zh-CN" dirty="0"/>
              <a:t>Theoretical Proof:</a:t>
            </a:r>
            <a:r>
              <a:rPr lang="zh-CN" altLang="en-US" dirty="0"/>
              <a:t> </a:t>
            </a:r>
            <a:br>
              <a:rPr lang="en-US" altLang="zh-CN" dirty="0"/>
            </a:br>
            <a:r>
              <a:rPr lang="en-US" altLang="zh-CN" dirty="0"/>
              <a:t>Markov-Conley Chain</a:t>
            </a:r>
            <a:endParaRPr lang="zh-CN" altLang="en-US" dirty="0"/>
          </a:p>
        </p:txBody>
      </p:sp>
      <p:sp>
        <p:nvSpPr>
          <p:cNvPr id="3" name="内容占位符 2">
            <a:extLst>
              <a:ext uri="{FF2B5EF4-FFF2-40B4-BE49-F238E27FC236}">
                <a16:creationId xmlns:a16="http://schemas.microsoft.com/office/drawing/2014/main" id="{76A29EC6-EBE6-40D5-BE45-9EFEC5EBDEDD}"/>
              </a:ext>
            </a:extLst>
          </p:cNvPr>
          <p:cNvSpPr>
            <a:spLocks noGrp="1"/>
          </p:cNvSpPr>
          <p:nvPr>
            <p:ph idx="1"/>
          </p:nvPr>
        </p:nvSpPr>
        <p:spPr/>
        <p:txBody>
          <a:bodyPr>
            <a:normAutofit/>
          </a:bodyPr>
          <a:lstStyle/>
          <a:p>
            <a:r>
              <a:rPr lang="en-US" altLang="zh-CN" sz="2800" dirty="0"/>
              <a:t>A </a:t>
            </a:r>
            <a:r>
              <a:rPr lang="en-US" altLang="zh-CN" sz="2800" dirty="0">
                <a:solidFill>
                  <a:srgbClr val="FFFF00"/>
                </a:solidFill>
              </a:rPr>
              <a:t>new solution concept </a:t>
            </a:r>
            <a:r>
              <a:rPr lang="en-US" altLang="zh-CN" sz="2800" dirty="0"/>
              <a:t>besides Nash!</a:t>
            </a:r>
            <a:endParaRPr lang="zh-CN" altLang="en-US" sz="2800" dirty="0"/>
          </a:p>
        </p:txBody>
      </p:sp>
      <p:pic>
        <p:nvPicPr>
          <p:cNvPr id="5" name="图片 4">
            <a:extLst>
              <a:ext uri="{FF2B5EF4-FFF2-40B4-BE49-F238E27FC236}">
                <a16:creationId xmlns:a16="http://schemas.microsoft.com/office/drawing/2014/main" id="{7D428CBC-707C-4B6B-A69A-85F03DEDF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807" y="2435274"/>
            <a:ext cx="11854769" cy="1569194"/>
          </a:xfrm>
          <a:prstGeom prst="rect">
            <a:avLst/>
          </a:prstGeom>
        </p:spPr>
      </p:pic>
      <p:pic>
        <p:nvPicPr>
          <p:cNvPr id="9" name="图片 8">
            <a:extLst>
              <a:ext uri="{FF2B5EF4-FFF2-40B4-BE49-F238E27FC236}">
                <a16:creationId xmlns:a16="http://schemas.microsoft.com/office/drawing/2014/main" id="{38F973D3-453D-4892-857D-D2607F6ED5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807" y="3981688"/>
            <a:ext cx="6420726" cy="629254"/>
          </a:xfrm>
          <a:prstGeom prst="rect">
            <a:avLst/>
          </a:prstGeom>
        </p:spPr>
      </p:pic>
      <p:pic>
        <p:nvPicPr>
          <p:cNvPr id="11" name="图片 10">
            <a:extLst>
              <a:ext uri="{FF2B5EF4-FFF2-40B4-BE49-F238E27FC236}">
                <a16:creationId xmlns:a16="http://schemas.microsoft.com/office/drawing/2014/main" id="{D492A739-8F33-4FE0-B6D5-B905241939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0807" y="4764453"/>
            <a:ext cx="11755182" cy="1852332"/>
          </a:xfrm>
          <a:prstGeom prst="rect">
            <a:avLst/>
          </a:prstGeom>
        </p:spPr>
      </p:pic>
    </p:spTree>
    <p:extLst>
      <p:ext uri="{BB962C8B-B14F-4D97-AF65-F5344CB8AC3E}">
        <p14:creationId xmlns:p14="http://schemas.microsoft.com/office/powerpoint/2010/main" val="1400765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9DBD0-BBBC-4C25-BEC8-BE4634A5D675}"/>
              </a:ext>
            </a:extLst>
          </p:cNvPr>
          <p:cNvSpPr>
            <a:spLocks noGrp="1"/>
          </p:cNvSpPr>
          <p:nvPr>
            <p:ph type="title"/>
          </p:nvPr>
        </p:nvSpPr>
        <p:spPr>
          <a:xfrm>
            <a:off x="1261872" y="365760"/>
            <a:ext cx="9692640" cy="1759254"/>
          </a:xfrm>
        </p:spPr>
        <p:txBody>
          <a:bodyPr>
            <a:normAutofit fontScale="90000"/>
          </a:bodyPr>
          <a:lstStyle/>
          <a:p>
            <a:r>
              <a:rPr lang="en-US" altLang="zh-CN" dirty="0"/>
              <a:t>Theoretical Proof:</a:t>
            </a:r>
            <a:r>
              <a:rPr lang="zh-CN" altLang="en-US" dirty="0"/>
              <a:t> </a:t>
            </a:r>
            <a:br>
              <a:rPr lang="en-US" altLang="zh-CN" dirty="0"/>
            </a:br>
            <a:r>
              <a:rPr lang="en-US" altLang="zh-CN" dirty="0"/>
              <a:t>Markov-Conley </a:t>
            </a:r>
            <a:br>
              <a:rPr lang="en-US" altLang="zh-CN" dirty="0"/>
            </a:br>
            <a:r>
              <a:rPr lang="en-US" altLang="zh-CN" dirty="0"/>
              <a:t>Chain</a:t>
            </a:r>
            <a:endParaRPr lang="zh-CN" altLang="en-US" dirty="0"/>
          </a:p>
        </p:txBody>
      </p:sp>
      <p:pic>
        <p:nvPicPr>
          <p:cNvPr id="5" name="内容占位符 4">
            <a:extLst>
              <a:ext uri="{FF2B5EF4-FFF2-40B4-BE49-F238E27FC236}">
                <a16:creationId xmlns:a16="http://schemas.microsoft.com/office/drawing/2014/main" id="{CA191041-16B5-4EA4-8FFB-5A2A9F3BEFB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4634" y="3569327"/>
            <a:ext cx="11807115" cy="2734923"/>
          </a:xfrm>
        </p:spPr>
      </p:pic>
      <p:pic>
        <p:nvPicPr>
          <p:cNvPr id="7" name="图片 6">
            <a:extLst>
              <a:ext uri="{FF2B5EF4-FFF2-40B4-BE49-F238E27FC236}">
                <a16:creationId xmlns:a16="http://schemas.microsoft.com/office/drawing/2014/main" id="{F1F8A99C-C34E-4048-886E-6E69528755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9501" y="249851"/>
            <a:ext cx="5772248" cy="2980938"/>
          </a:xfrm>
          <a:prstGeom prst="rect">
            <a:avLst/>
          </a:prstGeom>
        </p:spPr>
      </p:pic>
    </p:spTree>
    <p:extLst>
      <p:ext uri="{BB962C8B-B14F-4D97-AF65-F5344CB8AC3E}">
        <p14:creationId xmlns:p14="http://schemas.microsoft.com/office/powerpoint/2010/main" val="2973477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C43E21-D655-47EE-99D4-7A0921A0DAB1}"/>
              </a:ext>
            </a:extLst>
          </p:cNvPr>
          <p:cNvSpPr>
            <a:spLocks noGrp="1"/>
          </p:cNvSpPr>
          <p:nvPr>
            <p:ph type="title"/>
          </p:nvPr>
        </p:nvSpPr>
        <p:spPr/>
        <p:txBody>
          <a:bodyPr/>
          <a:lstStyle/>
          <a:p>
            <a:r>
              <a:rPr lang="en-US" altLang="zh-CN" dirty="0"/>
              <a:t>Theoretical Proof:</a:t>
            </a:r>
            <a:r>
              <a:rPr lang="zh-CN" altLang="en-US" dirty="0"/>
              <a:t> </a:t>
            </a:r>
            <a:br>
              <a:rPr lang="en-US" altLang="zh-CN" dirty="0"/>
            </a:br>
            <a:r>
              <a:rPr lang="en-US" altLang="zh-CN" dirty="0"/>
              <a:t>Markov-Conley Chain</a:t>
            </a:r>
            <a:endParaRPr lang="zh-CN" altLang="en-US" dirty="0"/>
          </a:p>
        </p:txBody>
      </p:sp>
      <p:pic>
        <p:nvPicPr>
          <p:cNvPr id="5" name="内容占位符 4">
            <a:extLst>
              <a:ext uri="{FF2B5EF4-FFF2-40B4-BE49-F238E27FC236}">
                <a16:creationId xmlns:a16="http://schemas.microsoft.com/office/drawing/2014/main" id="{A5815B43-C58B-4758-8CF8-3CCE4AF60AA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8084" y="2113562"/>
            <a:ext cx="11435831" cy="1878888"/>
          </a:xfrm>
        </p:spPr>
      </p:pic>
      <p:pic>
        <p:nvPicPr>
          <p:cNvPr id="7" name="图片 6">
            <a:extLst>
              <a:ext uri="{FF2B5EF4-FFF2-40B4-BE49-F238E27FC236}">
                <a16:creationId xmlns:a16="http://schemas.microsoft.com/office/drawing/2014/main" id="{9969EECB-6B6C-4191-BA5F-1AC3F1F88F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084" y="4100751"/>
            <a:ext cx="11371343" cy="2119745"/>
          </a:xfrm>
          <a:prstGeom prst="rect">
            <a:avLst/>
          </a:prstGeom>
        </p:spPr>
      </p:pic>
    </p:spTree>
    <p:extLst>
      <p:ext uri="{BB962C8B-B14F-4D97-AF65-F5344CB8AC3E}">
        <p14:creationId xmlns:p14="http://schemas.microsoft.com/office/powerpoint/2010/main" val="1473906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4CEC1B-BC3E-464F-B826-C4A1C746F7BE}"/>
              </a:ext>
            </a:extLst>
          </p:cNvPr>
          <p:cNvSpPr>
            <a:spLocks noGrp="1"/>
          </p:cNvSpPr>
          <p:nvPr>
            <p:ph type="title"/>
          </p:nvPr>
        </p:nvSpPr>
        <p:spPr/>
        <p:txBody>
          <a:bodyPr/>
          <a:lstStyle/>
          <a:p>
            <a:r>
              <a:rPr lang="en-US" altLang="zh-CN" dirty="0"/>
              <a:t>Preliminary: Potential Games</a:t>
            </a:r>
            <a:endParaRPr lang="zh-CN" altLang="en-US" dirty="0"/>
          </a:p>
        </p:txBody>
      </p:sp>
      <p:sp>
        <p:nvSpPr>
          <p:cNvPr id="3" name="内容占位符 2">
            <a:extLst>
              <a:ext uri="{FF2B5EF4-FFF2-40B4-BE49-F238E27FC236}">
                <a16:creationId xmlns:a16="http://schemas.microsoft.com/office/drawing/2014/main" id="{45D65953-6B0D-47E9-ABF6-00C13B33C04B}"/>
              </a:ext>
            </a:extLst>
          </p:cNvPr>
          <p:cNvSpPr>
            <a:spLocks noGrp="1"/>
          </p:cNvSpPr>
          <p:nvPr>
            <p:ph idx="1"/>
          </p:nvPr>
        </p:nvSpPr>
        <p:spPr/>
        <p:txBody>
          <a:bodyPr>
            <a:normAutofit/>
          </a:bodyPr>
          <a:lstStyle/>
          <a:p>
            <a:pPr>
              <a:lnSpc>
                <a:spcPct val="150000"/>
              </a:lnSpc>
            </a:pPr>
            <a:r>
              <a:rPr lang="en-US" altLang="zh-CN" sz="2400" dirty="0"/>
              <a:t>Potential game is a game where all player’s incentive can be expressed using a </a:t>
            </a:r>
            <a:r>
              <a:rPr lang="en-US" altLang="zh-CN" sz="2400" dirty="0">
                <a:solidFill>
                  <a:srgbClr val="FFFF00"/>
                </a:solidFill>
              </a:rPr>
              <a:t>single global function</a:t>
            </a:r>
            <a:r>
              <a:rPr lang="en-US" altLang="zh-CN" sz="2400" dirty="0"/>
              <a:t>.</a:t>
            </a:r>
          </a:p>
          <a:p>
            <a:pPr>
              <a:lnSpc>
                <a:spcPct val="150000"/>
              </a:lnSpc>
            </a:pPr>
            <a:r>
              <a:rPr lang="en-US" altLang="zh-CN" sz="2400" dirty="0"/>
              <a:t>This kind of game has good properties about convergence: e.g. </a:t>
            </a:r>
            <a:r>
              <a:rPr lang="en-US" altLang="zh-CN" sz="2400" dirty="0">
                <a:solidFill>
                  <a:srgbClr val="FFFF00"/>
                </a:solidFill>
              </a:rPr>
              <a:t>local optima is a Nash equilibrium.</a:t>
            </a:r>
            <a:endParaRPr lang="zh-CN" altLang="en-US" sz="2400" dirty="0">
              <a:solidFill>
                <a:srgbClr val="FFFF00"/>
              </a:solidFill>
            </a:endParaRPr>
          </a:p>
        </p:txBody>
      </p:sp>
    </p:spTree>
    <p:extLst>
      <p:ext uri="{BB962C8B-B14F-4D97-AF65-F5344CB8AC3E}">
        <p14:creationId xmlns:p14="http://schemas.microsoft.com/office/powerpoint/2010/main" val="3755234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535596-FF71-42DB-B148-A8E1592B46F1}"/>
              </a:ext>
            </a:extLst>
          </p:cNvPr>
          <p:cNvSpPr>
            <a:spLocks noGrp="1"/>
          </p:cNvSpPr>
          <p:nvPr>
            <p:ph type="title"/>
          </p:nvPr>
        </p:nvSpPr>
        <p:spPr/>
        <p:txBody>
          <a:bodyPr>
            <a:normAutofit fontScale="90000"/>
          </a:bodyPr>
          <a:lstStyle/>
          <a:p>
            <a:br>
              <a:rPr lang="en-US" altLang="zh-CN" sz="5300" dirty="0"/>
            </a:br>
            <a:br>
              <a:rPr lang="en-US" altLang="zh-CN" dirty="0"/>
            </a:br>
            <a:r>
              <a:rPr lang="en-US" altLang="zh-CN" sz="4900" dirty="0"/>
              <a:t>Theoretical Proof: Conley’s Theorem</a:t>
            </a:r>
            <a:endParaRPr lang="zh-CN" altLang="en-US" dirty="0">
              <a:solidFill>
                <a:srgbClr val="FFFF00"/>
              </a:solidFill>
            </a:endParaRPr>
          </a:p>
        </p:txBody>
      </p:sp>
      <p:sp>
        <p:nvSpPr>
          <p:cNvPr id="3" name="内容占位符 2">
            <a:extLst>
              <a:ext uri="{FF2B5EF4-FFF2-40B4-BE49-F238E27FC236}">
                <a16:creationId xmlns:a16="http://schemas.microsoft.com/office/drawing/2014/main" id="{AF8121BC-E57F-4978-BE34-EDD3270CCDA7}"/>
              </a:ext>
            </a:extLst>
          </p:cNvPr>
          <p:cNvSpPr>
            <a:spLocks noGrp="1"/>
          </p:cNvSpPr>
          <p:nvPr>
            <p:ph idx="1"/>
          </p:nvPr>
        </p:nvSpPr>
        <p:spPr>
          <a:xfrm>
            <a:off x="1261872" y="1828800"/>
            <a:ext cx="4954426" cy="4351337"/>
          </a:xfrm>
        </p:spPr>
        <p:txBody>
          <a:bodyPr>
            <a:normAutofit fontScale="92500"/>
          </a:bodyPr>
          <a:lstStyle/>
          <a:p>
            <a:pPr>
              <a:lnSpc>
                <a:spcPct val="150000"/>
              </a:lnSpc>
            </a:pPr>
            <a:r>
              <a:rPr lang="en-US" altLang="zh-CN" sz="2400" dirty="0"/>
              <a:t>The domain of </a:t>
            </a:r>
            <a:r>
              <a:rPr lang="en-US" altLang="zh-CN" sz="2400" dirty="0">
                <a:solidFill>
                  <a:srgbClr val="FFFF00"/>
                </a:solidFill>
              </a:rPr>
              <a:t>any dynamical system </a:t>
            </a:r>
            <a:r>
              <a:rPr lang="en-US" altLang="zh-CN" sz="2400" dirty="0"/>
              <a:t>can be decomposed into its chain components and the remaining points are transient, leading to the recurrent part by a complete Lyapunov function.</a:t>
            </a:r>
          </a:p>
          <a:p>
            <a:pPr>
              <a:lnSpc>
                <a:spcPct val="150000"/>
              </a:lnSpc>
            </a:pPr>
            <a:r>
              <a:rPr lang="en-US" altLang="zh-CN" sz="2400" dirty="0"/>
              <a:t>This leads us to the concept of </a:t>
            </a:r>
            <a:r>
              <a:rPr lang="en-US" altLang="zh-CN" sz="2400" dirty="0">
                <a:solidFill>
                  <a:srgbClr val="FFFF00"/>
                </a:solidFill>
              </a:rPr>
              <a:t>chain recurrent sets</a:t>
            </a:r>
            <a:endParaRPr lang="en-US" altLang="zh-CN" sz="2400" dirty="0"/>
          </a:p>
          <a:p>
            <a:endParaRPr lang="zh-CN" altLang="en-US" dirty="0"/>
          </a:p>
        </p:txBody>
      </p:sp>
      <p:grpSp>
        <p:nvGrpSpPr>
          <p:cNvPr id="58" name="组合 57">
            <a:extLst>
              <a:ext uri="{FF2B5EF4-FFF2-40B4-BE49-F238E27FC236}">
                <a16:creationId xmlns:a16="http://schemas.microsoft.com/office/drawing/2014/main" id="{C301F61C-2365-41ED-A6BA-D50DA2E59B4C}"/>
              </a:ext>
            </a:extLst>
          </p:cNvPr>
          <p:cNvGrpSpPr/>
          <p:nvPr/>
        </p:nvGrpSpPr>
        <p:grpSpPr>
          <a:xfrm>
            <a:off x="6523511" y="2648096"/>
            <a:ext cx="5227398" cy="2430980"/>
            <a:chOff x="6523511" y="2648096"/>
            <a:chExt cx="5227398" cy="2430980"/>
          </a:xfrm>
        </p:grpSpPr>
        <p:cxnSp>
          <p:nvCxnSpPr>
            <p:cNvPr id="45" name="直接箭头连接符 44">
              <a:extLst>
                <a:ext uri="{FF2B5EF4-FFF2-40B4-BE49-F238E27FC236}">
                  <a16:creationId xmlns:a16="http://schemas.microsoft.com/office/drawing/2014/main" id="{79B7A31B-2570-4198-8092-DDC0F6323557}"/>
                </a:ext>
              </a:extLst>
            </p:cNvPr>
            <p:cNvCxnSpPr>
              <a:cxnSpLocks/>
              <a:endCxn id="9" idx="7"/>
            </p:cNvCxnSpPr>
            <p:nvPr/>
          </p:nvCxnSpPr>
          <p:spPr>
            <a:xfrm flipH="1">
              <a:off x="9127614" y="4117511"/>
              <a:ext cx="491261" cy="142575"/>
            </a:xfrm>
            <a:prstGeom prst="straightConnector1">
              <a:avLst/>
            </a:prstGeom>
            <a:ln w="57150">
              <a:tailEnd type="triangle"/>
            </a:ln>
          </p:spPr>
          <p:style>
            <a:lnRef idx="2">
              <a:schemeClr val="accent3"/>
            </a:lnRef>
            <a:fillRef idx="0">
              <a:schemeClr val="accent3"/>
            </a:fillRef>
            <a:effectRef idx="1">
              <a:schemeClr val="accent3"/>
            </a:effectRef>
            <a:fontRef idx="minor">
              <a:schemeClr val="tx1"/>
            </a:fontRef>
          </p:style>
        </p:cxnSp>
        <p:grpSp>
          <p:nvGrpSpPr>
            <p:cNvPr id="57" name="组合 56">
              <a:extLst>
                <a:ext uri="{FF2B5EF4-FFF2-40B4-BE49-F238E27FC236}">
                  <a16:creationId xmlns:a16="http://schemas.microsoft.com/office/drawing/2014/main" id="{97327360-448B-43A0-BA5C-6F1E0BD43ACD}"/>
                </a:ext>
              </a:extLst>
            </p:cNvPr>
            <p:cNvGrpSpPr/>
            <p:nvPr/>
          </p:nvGrpSpPr>
          <p:grpSpPr>
            <a:xfrm>
              <a:off x="6523511" y="2648096"/>
              <a:ext cx="5227398" cy="2430980"/>
              <a:chOff x="2901537" y="3243446"/>
              <a:chExt cx="5227398" cy="2430980"/>
            </a:xfrm>
          </p:grpSpPr>
          <p:sp>
            <p:nvSpPr>
              <p:cNvPr id="4" name="椭圆 3">
                <a:extLst>
                  <a:ext uri="{FF2B5EF4-FFF2-40B4-BE49-F238E27FC236}">
                    <a16:creationId xmlns:a16="http://schemas.microsoft.com/office/drawing/2014/main" id="{672E1910-5FAA-4D82-86FC-79504C9F8BCA}"/>
                  </a:ext>
                </a:extLst>
              </p:cNvPr>
              <p:cNvSpPr/>
              <p:nvPr/>
            </p:nvSpPr>
            <p:spPr>
              <a:xfrm>
                <a:off x="3942608" y="3429000"/>
                <a:ext cx="368135" cy="34735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89E47763-E558-4B13-BC3A-2910DA5AEFD2}"/>
                  </a:ext>
                </a:extLst>
              </p:cNvPr>
              <p:cNvSpPr/>
              <p:nvPr/>
            </p:nvSpPr>
            <p:spPr>
              <a:xfrm>
                <a:off x="4346369" y="4132457"/>
                <a:ext cx="368135" cy="34735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16B8ED40-2140-41BC-B806-74C2FDA51068}"/>
                  </a:ext>
                </a:extLst>
              </p:cNvPr>
              <p:cNvSpPr/>
              <p:nvPr/>
            </p:nvSpPr>
            <p:spPr>
              <a:xfrm>
                <a:off x="3942608" y="4804568"/>
                <a:ext cx="368135" cy="34735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55EC3A56-9ECE-4DE8-91CB-A2DF370B14D7}"/>
                  </a:ext>
                </a:extLst>
              </p:cNvPr>
              <p:cNvSpPr/>
              <p:nvPr/>
            </p:nvSpPr>
            <p:spPr>
              <a:xfrm>
                <a:off x="3085605" y="5327073"/>
                <a:ext cx="368135" cy="34735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49CB7754-E338-4C67-BBDF-99267405997D}"/>
                  </a:ext>
                </a:extLst>
              </p:cNvPr>
              <p:cNvSpPr/>
              <p:nvPr/>
            </p:nvSpPr>
            <p:spPr>
              <a:xfrm>
                <a:off x="2901537" y="4365508"/>
                <a:ext cx="368135" cy="34735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B0E1AA90-C2F9-49DC-A87C-54798D348A4C}"/>
                  </a:ext>
                </a:extLst>
              </p:cNvPr>
              <p:cNvSpPr/>
              <p:nvPr/>
            </p:nvSpPr>
            <p:spPr>
              <a:xfrm>
                <a:off x="5191417" y="4804567"/>
                <a:ext cx="368135" cy="34735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AC49556B-8418-4F42-8512-65FA626BDFA7}"/>
                  </a:ext>
                </a:extLst>
              </p:cNvPr>
              <p:cNvSpPr/>
              <p:nvPr/>
            </p:nvSpPr>
            <p:spPr>
              <a:xfrm>
                <a:off x="6011249" y="4457214"/>
                <a:ext cx="368135" cy="34735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88FEDECE-5EE4-4A6E-8847-AFF5FAB91977}"/>
                  </a:ext>
                </a:extLst>
              </p:cNvPr>
              <p:cNvSpPr/>
              <p:nvPr/>
            </p:nvSpPr>
            <p:spPr>
              <a:xfrm>
                <a:off x="5839056" y="5318675"/>
                <a:ext cx="368135" cy="34735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A865C1DB-FE6E-4D2D-A51C-AA6F9CAB7570}"/>
                  </a:ext>
                </a:extLst>
              </p:cNvPr>
              <p:cNvSpPr/>
              <p:nvPr/>
            </p:nvSpPr>
            <p:spPr>
              <a:xfrm>
                <a:off x="6611469" y="4971322"/>
                <a:ext cx="368135" cy="34735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019135CB-5E10-417E-9C3E-52094F3FDAF8}"/>
                  </a:ext>
                </a:extLst>
              </p:cNvPr>
              <p:cNvSpPr/>
              <p:nvPr/>
            </p:nvSpPr>
            <p:spPr>
              <a:xfrm>
                <a:off x="7360723" y="3243446"/>
                <a:ext cx="368135" cy="34735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070BAF15-7A17-4DBD-AF93-5FCC3013C3AE}"/>
                  </a:ext>
                </a:extLst>
              </p:cNvPr>
              <p:cNvSpPr/>
              <p:nvPr/>
            </p:nvSpPr>
            <p:spPr>
              <a:xfrm>
                <a:off x="7307994" y="4203708"/>
                <a:ext cx="368135" cy="34735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CAA8872A-6F16-413E-A186-D7E23E943334}"/>
                  </a:ext>
                </a:extLst>
              </p:cNvPr>
              <p:cNvSpPr/>
              <p:nvPr/>
            </p:nvSpPr>
            <p:spPr>
              <a:xfrm>
                <a:off x="7760800" y="4971321"/>
                <a:ext cx="368135" cy="34735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AF85AC34-BADD-4E53-9547-29C0B95EC5B9}"/>
                  </a:ext>
                </a:extLst>
              </p:cNvPr>
              <p:cNvCxnSpPr>
                <a:cxnSpLocks/>
                <a:stCxn id="8" idx="4"/>
                <a:endCxn id="7" idx="0"/>
              </p:cNvCxnSpPr>
              <p:nvPr/>
            </p:nvCxnSpPr>
            <p:spPr>
              <a:xfrm>
                <a:off x="3085605" y="4712861"/>
                <a:ext cx="184068" cy="614212"/>
              </a:xfrm>
              <a:prstGeom prst="straightConnector1">
                <a:avLst/>
              </a:prstGeom>
              <a:ln w="57150">
                <a:tailEnd type="triangle"/>
              </a:ln>
            </p:spPr>
            <p:style>
              <a:lnRef idx="2">
                <a:schemeClr val="accent3"/>
              </a:lnRef>
              <a:fillRef idx="0">
                <a:schemeClr val="accent3"/>
              </a:fillRef>
              <a:effectRef idx="1">
                <a:schemeClr val="accent3"/>
              </a:effectRef>
              <a:fontRef idx="minor">
                <a:schemeClr val="tx1"/>
              </a:fontRef>
            </p:style>
          </p:cxnSp>
          <p:cxnSp>
            <p:nvCxnSpPr>
              <p:cNvPr id="19" name="直接箭头连接符 18">
                <a:extLst>
                  <a:ext uri="{FF2B5EF4-FFF2-40B4-BE49-F238E27FC236}">
                    <a16:creationId xmlns:a16="http://schemas.microsoft.com/office/drawing/2014/main" id="{2B3056AA-0C37-4E0E-8FD2-AE0E314C5E20}"/>
                  </a:ext>
                </a:extLst>
              </p:cNvPr>
              <p:cNvCxnSpPr>
                <a:cxnSpLocks/>
                <a:stCxn id="7" idx="7"/>
                <a:endCxn id="6" idx="3"/>
              </p:cNvCxnSpPr>
              <p:nvPr/>
            </p:nvCxnSpPr>
            <p:spPr>
              <a:xfrm flipV="1">
                <a:off x="3399828" y="5101052"/>
                <a:ext cx="596692" cy="276890"/>
              </a:xfrm>
              <a:prstGeom prst="straightConnector1">
                <a:avLst/>
              </a:prstGeom>
              <a:ln w="57150">
                <a:tailEnd type="triangle"/>
              </a:ln>
            </p:spPr>
            <p:style>
              <a:lnRef idx="2">
                <a:schemeClr val="accent3"/>
              </a:lnRef>
              <a:fillRef idx="0">
                <a:schemeClr val="accent3"/>
              </a:fillRef>
              <a:effectRef idx="1">
                <a:schemeClr val="accent3"/>
              </a:effectRef>
              <a:fontRef idx="minor">
                <a:schemeClr val="tx1"/>
              </a:fontRef>
            </p:style>
          </p:cxnSp>
          <p:cxnSp>
            <p:nvCxnSpPr>
              <p:cNvPr id="22" name="直接箭头连接符 21">
                <a:extLst>
                  <a:ext uri="{FF2B5EF4-FFF2-40B4-BE49-F238E27FC236}">
                    <a16:creationId xmlns:a16="http://schemas.microsoft.com/office/drawing/2014/main" id="{ABFCA84C-E910-4743-87E5-586623C7E466}"/>
                  </a:ext>
                </a:extLst>
              </p:cNvPr>
              <p:cNvCxnSpPr>
                <a:cxnSpLocks/>
                <a:stCxn id="6" idx="2"/>
              </p:cNvCxnSpPr>
              <p:nvPr/>
            </p:nvCxnSpPr>
            <p:spPr>
              <a:xfrm flipH="1" flipV="1">
                <a:off x="3294452" y="4630890"/>
                <a:ext cx="648156" cy="347355"/>
              </a:xfrm>
              <a:prstGeom prst="straightConnector1">
                <a:avLst/>
              </a:prstGeom>
              <a:ln w="57150">
                <a:tailEnd type="triangle"/>
              </a:ln>
            </p:spPr>
            <p:style>
              <a:lnRef idx="2">
                <a:schemeClr val="accent3"/>
              </a:lnRef>
              <a:fillRef idx="0">
                <a:schemeClr val="accent3"/>
              </a:fillRef>
              <a:effectRef idx="1">
                <a:schemeClr val="accent3"/>
              </a:effectRef>
              <a:fontRef idx="minor">
                <a:schemeClr val="tx1"/>
              </a:fontRef>
            </p:style>
          </p:cxnSp>
          <p:cxnSp>
            <p:nvCxnSpPr>
              <p:cNvPr id="31" name="直接箭头连接符 30">
                <a:extLst>
                  <a:ext uri="{FF2B5EF4-FFF2-40B4-BE49-F238E27FC236}">
                    <a16:creationId xmlns:a16="http://schemas.microsoft.com/office/drawing/2014/main" id="{2D22C437-CFCA-4AFF-9157-EDC0A8FEFDE9}"/>
                  </a:ext>
                </a:extLst>
              </p:cNvPr>
              <p:cNvCxnSpPr>
                <a:cxnSpLocks/>
                <a:endCxn id="5" idx="0"/>
              </p:cNvCxnSpPr>
              <p:nvPr/>
            </p:nvCxnSpPr>
            <p:spPr>
              <a:xfrm>
                <a:off x="4254335" y="3676248"/>
                <a:ext cx="276102" cy="456209"/>
              </a:xfrm>
              <a:prstGeom prst="straightConnector1">
                <a:avLst/>
              </a:prstGeom>
              <a:ln w="57150">
                <a:tailEnd type="triangle"/>
              </a:ln>
            </p:spPr>
            <p:style>
              <a:lnRef idx="2">
                <a:schemeClr val="accent3"/>
              </a:lnRef>
              <a:fillRef idx="0">
                <a:schemeClr val="accent3"/>
              </a:fillRef>
              <a:effectRef idx="1">
                <a:schemeClr val="accent3"/>
              </a:effectRef>
              <a:fontRef idx="minor">
                <a:schemeClr val="tx1"/>
              </a:fontRef>
            </p:style>
          </p:cxnSp>
          <p:cxnSp>
            <p:nvCxnSpPr>
              <p:cNvPr id="33" name="直接箭头连接符 32">
                <a:extLst>
                  <a:ext uri="{FF2B5EF4-FFF2-40B4-BE49-F238E27FC236}">
                    <a16:creationId xmlns:a16="http://schemas.microsoft.com/office/drawing/2014/main" id="{3FDE3085-7850-40E6-A881-485BFEDF8C98}"/>
                  </a:ext>
                </a:extLst>
              </p:cNvPr>
              <p:cNvCxnSpPr>
                <a:cxnSpLocks/>
                <a:endCxn id="6" idx="7"/>
              </p:cNvCxnSpPr>
              <p:nvPr/>
            </p:nvCxnSpPr>
            <p:spPr>
              <a:xfrm flipH="1">
                <a:off x="4256831" y="4479810"/>
                <a:ext cx="165264" cy="375627"/>
              </a:xfrm>
              <a:prstGeom prst="straightConnector1">
                <a:avLst/>
              </a:prstGeom>
              <a:ln w="57150">
                <a:tailEnd type="triangle"/>
              </a:ln>
            </p:spPr>
            <p:style>
              <a:lnRef idx="2">
                <a:schemeClr val="accent3"/>
              </a:lnRef>
              <a:fillRef idx="0">
                <a:schemeClr val="accent3"/>
              </a:fillRef>
              <a:effectRef idx="1">
                <a:schemeClr val="accent3"/>
              </a:effectRef>
              <a:fontRef idx="minor">
                <a:schemeClr val="tx1"/>
              </a:fontRef>
            </p:style>
          </p:cxnSp>
          <p:cxnSp>
            <p:nvCxnSpPr>
              <p:cNvPr id="36" name="直接箭头连接符 35">
                <a:extLst>
                  <a:ext uri="{FF2B5EF4-FFF2-40B4-BE49-F238E27FC236}">
                    <a16:creationId xmlns:a16="http://schemas.microsoft.com/office/drawing/2014/main" id="{4AC910CB-6E9F-4A2F-AAC3-C6155B1E9882}"/>
                  </a:ext>
                </a:extLst>
              </p:cNvPr>
              <p:cNvCxnSpPr>
                <a:cxnSpLocks/>
                <a:endCxn id="9" idx="1"/>
              </p:cNvCxnSpPr>
              <p:nvPr/>
            </p:nvCxnSpPr>
            <p:spPr>
              <a:xfrm>
                <a:off x="4699104" y="4377384"/>
                <a:ext cx="546225" cy="478052"/>
              </a:xfrm>
              <a:prstGeom prst="straightConnector1">
                <a:avLst/>
              </a:prstGeom>
              <a:ln w="57150">
                <a:tailEnd type="triangle"/>
              </a:ln>
            </p:spPr>
            <p:style>
              <a:lnRef idx="2">
                <a:schemeClr val="accent3"/>
              </a:lnRef>
              <a:fillRef idx="0">
                <a:schemeClr val="accent3"/>
              </a:fillRef>
              <a:effectRef idx="1">
                <a:schemeClr val="accent3"/>
              </a:effectRef>
              <a:fontRef idx="minor">
                <a:schemeClr val="tx1"/>
              </a:fontRef>
            </p:style>
          </p:cxnSp>
          <p:cxnSp>
            <p:nvCxnSpPr>
              <p:cNvPr id="38" name="直接箭头连接符 37">
                <a:extLst>
                  <a:ext uri="{FF2B5EF4-FFF2-40B4-BE49-F238E27FC236}">
                    <a16:creationId xmlns:a16="http://schemas.microsoft.com/office/drawing/2014/main" id="{17B3F419-AAC9-472E-92BD-8534C13050AD}"/>
                  </a:ext>
                </a:extLst>
              </p:cNvPr>
              <p:cNvCxnSpPr>
                <a:cxnSpLocks/>
                <a:endCxn id="11" idx="2"/>
              </p:cNvCxnSpPr>
              <p:nvPr/>
            </p:nvCxnSpPr>
            <p:spPr>
              <a:xfrm>
                <a:off x="5485589" y="5070836"/>
                <a:ext cx="353467" cy="421516"/>
              </a:xfrm>
              <a:prstGeom prst="straightConnector1">
                <a:avLst/>
              </a:prstGeom>
              <a:ln w="57150">
                <a:tailEnd type="triangle"/>
              </a:ln>
            </p:spPr>
            <p:style>
              <a:lnRef idx="2">
                <a:schemeClr val="accent3"/>
              </a:lnRef>
              <a:fillRef idx="0">
                <a:schemeClr val="accent3"/>
              </a:fillRef>
              <a:effectRef idx="1">
                <a:schemeClr val="accent3"/>
              </a:effectRef>
              <a:fontRef idx="minor">
                <a:schemeClr val="tx1"/>
              </a:fontRef>
            </p:style>
          </p:cxnSp>
          <p:cxnSp>
            <p:nvCxnSpPr>
              <p:cNvPr id="40" name="直接箭头连接符 39">
                <a:extLst>
                  <a:ext uri="{FF2B5EF4-FFF2-40B4-BE49-F238E27FC236}">
                    <a16:creationId xmlns:a16="http://schemas.microsoft.com/office/drawing/2014/main" id="{30B36B3F-04A6-4297-984C-7317A33FF379}"/>
                  </a:ext>
                </a:extLst>
              </p:cNvPr>
              <p:cNvCxnSpPr>
                <a:cxnSpLocks/>
                <a:endCxn id="12" idx="3"/>
              </p:cNvCxnSpPr>
              <p:nvPr/>
            </p:nvCxnSpPr>
            <p:spPr>
              <a:xfrm flipV="1">
                <a:off x="6187833" y="5267806"/>
                <a:ext cx="477548" cy="224546"/>
              </a:xfrm>
              <a:prstGeom prst="straightConnector1">
                <a:avLst/>
              </a:prstGeom>
              <a:ln w="57150">
                <a:tailEnd type="triangle"/>
              </a:ln>
            </p:spPr>
            <p:style>
              <a:lnRef idx="2">
                <a:schemeClr val="accent3"/>
              </a:lnRef>
              <a:fillRef idx="0">
                <a:schemeClr val="accent3"/>
              </a:fillRef>
              <a:effectRef idx="1">
                <a:schemeClr val="accent3"/>
              </a:effectRef>
              <a:fontRef idx="minor">
                <a:schemeClr val="tx1"/>
              </a:fontRef>
            </p:style>
          </p:cxnSp>
          <p:cxnSp>
            <p:nvCxnSpPr>
              <p:cNvPr id="42" name="直接箭头连接符 41">
                <a:extLst>
                  <a:ext uri="{FF2B5EF4-FFF2-40B4-BE49-F238E27FC236}">
                    <a16:creationId xmlns:a16="http://schemas.microsoft.com/office/drawing/2014/main" id="{FC8158EE-C418-4530-AD14-05A3F0CFF3E1}"/>
                  </a:ext>
                </a:extLst>
              </p:cNvPr>
              <p:cNvCxnSpPr>
                <a:cxnSpLocks/>
                <a:stCxn id="12" idx="1"/>
                <a:endCxn id="10" idx="5"/>
              </p:cNvCxnSpPr>
              <p:nvPr/>
            </p:nvCxnSpPr>
            <p:spPr>
              <a:xfrm flipH="1" flipV="1">
                <a:off x="6325472" y="4753698"/>
                <a:ext cx="339909" cy="268493"/>
              </a:xfrm>
              <a:prstGeom prst="straightConnector1">
                <a:avLst/>
              </a:prstGeom>
              <a:ln w="57150">
                <a:tailEnd type="triangle"/>
              </a:ln>
            </p:spPr>
            <p:style>
              <a:lnRef idx="2">
                <a:schemeClr val="accent3"/>
              </a:lnRef>
              <a:fillRef idx="0">
                <a:schemeClr val="accent3"/>
              </a:fillRef>
              <a:effectRef idx="1">
                <a:schemeClr val="accent3"/>
              </a:effectRef>
              <a:fontRef idx="minor">
                <a:schemeClr val="tx1"/>
              </a:fontRef>
            </p:style>
          </p:cxnSp>
          <p:cxnSp>
            <p:nvCxnSpPr>
              <p:cNvPr id="49" name="直接箭头连接符 48">
                <a:extLst>
                  <a:ext uri="{FF2B5EF4-FFF2-40B4-BE49-F238E27FC236}">
                    <a16:creationId xmlns:a16="http://schemas.microsoft.com/office/drawing/2014/main" id="{E729E723-B846-4472-9D67-F2CAA9D05AE0}"/>
                  </a:ext>
                </a:extLst>
              </p:cNvPr>
              <p:cNvCxnSpPr>
                <a:cxnSpLocks/>
                <a:endCxn id="14" idx="0"/>
              </p:cNvCxnSpPr>
              <p:nvPr/>
            </p:nvCxnSpPr>
            <p:spPr>
              <a:xfrm flipH="1">
                <a:off x="7492062" y="3532599"/>
                <a:ext cx="51956" cy="671109"/>
              </a:xfrm>
              <a:prstGeom prst="straightConnector1">
                <a:avLst/>
              </a:prstGeom>
              <a:ln w="57150">
                <a:tailEnd type="triangle"/>
              </a:ln>
            </p:spPr>
            <p:style>
              <a:lnRef idx="2">
                <a:schemeClr val="accent3"/>
              </a:lnRef>
              <a:fillRef idx="0">
                <a:schemeClr val="accent3"/>
              </a:fillRef>
              <a:effectRef idx="1">
                <a:schemeClr val="accent3"/>
              </a:effectRef>
              <a:fontRef idx="minor">
                <a:schemeClr val="tx1"/>
              </a:fontRef>
            </p:style>
          </p:cxnSp>
          <p:cxnSp>
            <p:nvCxnSpPr>
              <p:cNvPr id="51" name="直接箭头连接符 50">
                <a:extLst>
                  <a:ext uri="{FF2B5EF4-FFF2-40B4-BE49-F238E27FC236}">
                    <a16:creationId xmlns:a16="http://schemas.microsoft.com/office/drawing/2014/main" id="{44201B55-EFF6-4666-8DEB-2A207C98CBE8}"/>
                  </a:ext>
                </a:extLst>
              </p:cNvPr>
              <p:cNvCxnSpPr>
                <a:cxnSpLocks/>
                <a:stCxn id="14" idx="4"/>
                <a:endCxn id="15" idx="1"/>
              </p:cNvCxnSpPr>
              <p:nvPr/>
            </p:nvCxnSpPr>
            <p:spPr>
              <a:xfrm>
                <a:off x="7492062" y="4551061"/>
                <a:ext cx="322650" cy="471129"/>
              </a:xfrm>
              <a:prstGeom prst="straightConnector1">
                <a:avLst/>
              </a:prstGeom>
              <a:ln w="57150">
                <a:tailEnd type="triangle"/>
              </a:ln>
            </p:spPr>
            <p:style>
              <a:lnRef idx="2">
                <a:schemeClr val="accent3"/>
              </a:lnRef>
              <a:fillRef idx="0">
                <a:schemeClr val="accent3"/>
              </a:fillRef>
              <a:effectRef idx="1">
                <a:schemeClr val="accent3"/>
              </a:effectRef>
              <a:fontRef idx="minor">
                <a:schemeClr val="tx1"/>
              </a:fontRef>
            </p:style>
          </p:cxnSp>
          <p:cxnSp>
            <p:nvCxnSpPr>
              <p:cNvPr id="53" name="直接箭头连接符 52">
                <a:extLst>
                  <a:ext uri="{FF2B5EF4-FFF2-40B4-BE49-F238E27FC236}">
                    <a16:creationId xmlns:a16="http://schemas.microsoft.com/office/drawing/2014/main" id="{C01DA75F-CF01-4E15-9CBA-FCC5E6C91F22}"/>
                  </a:ext>
                </a:extLst>
              </p:cNvPr>
              <p:cNvCxnSpPr>
                <a:cxnSpLocks/>
                <a:stCxn id="15" idx="0"/>
                <a:endCxn id="14" idx="5"/>
              </p:cNvCxnSpPr>
              <p:nvPr/>
            </p:nvCxnSpPr>
            <p:spPr>
              <a:xfrm flipH="1" flipV="1">
                <a:off x="7622217" y="4500192"/>
                <a:ext cx="322651" cy="471129"/>
              </a:xfrm>
              <a:prstGeom prst="straightConnector1">
                <a:avLst/>
              </a:prstGeom>
              <a:ln w="57150">
                <a:tailEnd type="triangle"/>
              </a:ln>
            </p:spPr>
            <p:style>
              <a:lnRef idx="2">
                <a:schemeClr val="accent3"/>
              </a:lnRef>
              <a:fillRef idx="0">
                <a:schemeClr val="accent3"/>
              </a:fillRef>
              <a:effectRef idx="1">
                <a:schemeClr val="accent3"/>
              </a:effectRef>
              <a:fontRef idx="minor">
                <a:schemeClr val="tx1"/>
              </a:fontRef>
            </p:style>
          </p:cxnSp>
        </p:grpSp>
      </p:grpSp>
    </p:spTree>
    <p:extLst>
      <p:ext uri="{BB962C8B-B14F-4D97-AF65-F5344CB8AC3E}">
        <p14:creationId xmlns:p14="http://schemas.microsoft.com/office/powerpoint/2010/main" val="2233852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5DB469-DD0B-4565-A6EE-7C72AF07D74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A1316A9-E50E-48FB-9058-F01BD4E31220}"/>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1C1EF4C4-0712-4963-B01B-4514EE20DF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31" y="247497"/>
            <a:ext cx="10210635" cy="6363005"/>
          </a:xfrm>
          <a:prstGeom prst="rect">
            <a:avLst/>
          </a:prstGeom>
        </p:spPr>
      </p:pic>
    </p:spTree>
    <p:extLst>
      <p:ext uri="{BB962C8B-B14F-4D97-AF65-F5344CB8AC3E}">
        <p14:creationId xmlns:p14="http://schemas.microsoft.com/office/powerpoint/2010/main" val="3497610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68DCEA-12D5-433D-9865-299BA7D4FA28}"/>
              </a:ext>
            </a:extLst>
          </p:cNvPr>
          <p:cNvSpPr>
            <a:spLocks noGrp="1"/>
          </p:cNvSpPr>
          <p:nvPr>
            <p:ph type="title"/>
          </p:nvPr>
        </p:nvSpPr>
        <p:spPr/>
        <p:txBody>
          <a:bodyPr/>
          <a:lstStyle/>
          <a:p>
            <a:br>
              <a:rPr lang="en-US" altLang="zh-CN" dirty="0"/>
            </a:br>
            <a:r>
              <a:rPr lang="en-US" altLang="zh-CN" dirty="0"/>
              <a:t>Markov-Conley Chain</a:t>
            </a:r>
            <a:endParaRPr lang="zh-CN" altLang="en-US" dirty="0"/>
          </a:p>
        </p:txBody>
      </p:sp>
      <p:sp>
        <p:nvSpPr>
          <p:cNvPr id="3" name="内容占位符 2">
            <a:extLst>
              <a:ext uri="{FF2B5EF4-FFF2-40B4-BE49-F238E27FC236}">
                <a16:creationId xmlns:a16="http://schemas.microsoft.com/office/drawing/2014/main" id="{80D3B0E3-5459-44F9-B566-C509F575ADA9}"/>
              </a:ext>
            </a:extLst>
          </p:cNvPr>
          <p:cNvSpPr>
            <a:spLocks noGrp="1"/>
          </p:cNvSpPr>
          <p:nvPr>
            <p:ph idx="1"/>
          </p:nvPr>
        </p:nvSpPr>
        <p:spPr/>
        <p:txBody>
          <a:bodyPr/>
          <a:lstStyle/>
          <a:p>
            <a:r>
              <a:rPr lang="en-US" altLang="zh-CN" sz="2400" dirty="0"/>
              <a:t>A </a:t>
            </a:r>
            <a:r>
              <a:rPr lang="en-US" altLang="zh-CN" sz="2400" dirty="0">
                <a:solidFill>
                  <a:srgbClr val="FFFF00"/>
                </a:solidFill>
              </a:rPr>
              <a:t>new solution concept </a:t>
            </a:r>
            <a:r>
              <a:rPr lang="en-US" altLang="zh-CN" sz="2400" dirty="0"/>
              <a:t>besides Nash</a:t>
            </a:r>
          </a:p>
          <a:p>
            <a:endParaRPr lang="zh-CN" altLang="en-US" dirty="0"/>
          </a:p>
        </p:txBody>
      </p:sp>
      <p:pic>
        <p:nvPicPr>
          <p:cNvPr id="7" name="图片 6">
            <a:extLst>
              <a:ext uri="{FF2B5EF4-FFF2-40B4-BE49-F238E27FC236}">
                <a16:creationId xmlns:a16="http://schemas.microsoft.com/office/drawing/2014/main" id="{75A8A5E3-4353-4E35-9604-2E00705B74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81725"/>
            <a:ext cx="12070750" cy="1047275"/>
          </a:xfrm>
          <a:prstGeom prst="rect">
            <a:avLst/>
          </a:prstGeom>
        </p:spPr>
      </p:pic>
      <p:cxnSp>
        <p:nvCxnSpPr>
          <p:cNvPr id="17" name="直接箭头连接符 16">
            <a:extLst>
              <a:ext uri="{FF2B5EF4-FFF2-40B4-BE49-F238E27FC236}">
                <a16:creationId xmlns:a16="http://schemas.microsoft.com/office/drawing/2014/main" id="{2DE76BF3-2D33-48CA-9C10-E0BBC19D6E33}"/>
              </a:ext>
            </a:extLst>
          </p:cNvPr>
          <p:cNvCxnSpPr>
            <a:cxnSpLocks/>
            <a:stCxn id="10" idx="0"/>
            <a:endCxn id="4" idx="2"/>
          </p:cNvCxnSpPr>
          <p:nvPr/>
        </p:nvCxnSpPr>
        <p:spPr>
          <a:xfrm flipV="1">
            <a:off x="2909454" y="4845131"/>
            <a:ext cx="0" cy="674916"/>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24" name="直接箭头连接符 23">
            <a:extLst>
              <a:ext uri="{FF2B5EF4-FFF2-40B4-BE49-F238E27FC236}">
                <a16:creationId xmlns:a16="http://schemas.microsoft.com/office/drawing/2014/main" id="{4B728D1A-4510-4D96-857A-4DD53EF201B4}"/>
              </a:ext>
            </a:extLst>
          </p:cNvPr>
          <p:cNvCxnSpPr>
            <a:cxnSpLocks/>
            <a:stCxn id="8" idx="2"/>
            <a:endCxn id="11" idx="0"/>
          </p:cNvCxnSpPr>
          <p:nvPr/>
        </p:nvCxnSpPr>
        <p:spPr>
          <a:xfrm>
            <a:off x="6343324" y="4845132"/>
            <a:ext cx="0" cy="674915"/>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grpSp>
        <p:nvGrpSpPr>
          <p:cNvPr id="39" name="组合 38">
            <a:extLst>
              <a:ext uri="{FF2B5EF4-FFF2-40B4-BE49-F238E27FC236}">
                <a16:creationId xmlns:a16="http://schemas.microsoft.com/office/drawing/2014/main" id="{E5FB4AE4-3EF5-490C-B3C8-FC7F518572F0}"/>
              </a:ext>
            </a:extLst>
          </p:cNvPr>
          <p:cNvGrpSpPr/>
          <p:nvPr/>
        </p:nvGrpSpPr>
        <p:grpSpPr>
          <a:xfrm>
            <a:off x="1712651" y="3603662"/>
            <a:ext cx="10580826" cy="3201698"/>
            <a:chOff x="1712651" y="3603662"/>
            <a:chExt cx="10580826" cy="3201698"/>
          </a:xfrm>
        </p:grpSpPr>
        <p:sp>
          <p:nvSpPr>
            <p:cNvPr id="8" name="矩形 7">
              <a:extLst>
                <a:ext uri="{FF2B5EF4-FFF2-40B4-BE49-F238E27FC236}">
                  <a16:creationId xmlns:a16="http://schemas.microsoft.com/office/drawing/2014/main" id="{8E121B5A-9D51-414B-A975-8D6CDF723A8E}"/>
                </a:ext>
              </a:extLst>
            </p:cNvPr>
            <p:cNvSpPr/>
            <p:nvPr/>
          </p:nvSpPr>
          <p:spPr>
            <a:xfrm>
              <a:off x="5559552" y="3752603"/>
              <a:ext cx="1567543" cy="10925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P0=0</a:t>
              </a:r>
              <a:r>
                <a:rPr lang="zh-CN" altLang="en-US" dirty="0"/>
                <a:t>，</a:t>
              </a:r>
              <a:r>
                <a:rPr lang="en-US" altLang="zh-CN" dirty="0"/>
                <a:t>P1=1</a:t>
              </a:r>
              <a:endParaRPr lang="zh-CN" altLang="en-US" dirty="0"/>
            </a:p>
          </p:txBody>
        </p:sp>
        <p:grpSp>
          <p:nvGrpSpPr>
            <p:cNvPr id="36" name="组合 35">
              <a:extLst>
                <a:ext uri="{FF2B5EF4-FFF2-40B4-BE49-F238E27FC236}">
                  <a16:creationId xmlns:a16="http://schemas.microsoft.com/office/drawing/2014/main" id="{E1B8B6A2-B21A-48A3-A93D-B33710D1FB32}"/>
                </a:ext>
              </a:extLst>
            </p:cNvPr>
            <p:cNvGrpSpPr/>
            <p:nvPr/>
          </p:nvGrpSpPr>
          <p:grpSpPr>
            <a:xfrm>
              <a:off x="1712651" y="3603662"/>
              <a:ext cx="10580826" cy="3201698"/>
              <a:chOff x="1712651" y="3603662"/>
              <a:chExt cx="10580826" cy="3201698"/>
            </a:xfrm>
          </p:grpSpPr>
          <p:sp>
            <p:nvSpPr>
              <p:cNvPr id="4" name="矩形 3">
                <a:extLst>
                  <a:ext uri="{FF2B5EF4-FFF2-40B4-BE49-F238E27FC236}">
                    <a16:creationId xmlns:a16="http://schemas.microsoft.com/office/drawing/2014/main" id="{64FB1F51-FE65-4A86-BB48-70B864B9B927}"/>
                  </a:ext>
                </a:extLst>
              </p:cNvPr>
              <p:cNvSpPr/>
              <p:nvPr/>
            </p:nvSpPr>
            <p:spPr>
              <a:xfrm>
                <a:off x="2125682" y="3752602"/>
                <a:ext cx="1567543" cy="10925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P0=0</a:t>
                </a:r>
                <a:r>
                  <a:rPr lang="zh-CN" altLang="en-US" dirty="0"/>
                  <a:t>，</a:t>
                </a:r>
                <a:r>
                  <a:rPr lang="en-US" altLang="zh-CN" dirty="0"/>
                  <a:t>P1=0</a:t>
                </a:r>
                <a:endParaRPr lang="zh-CN" altLang="en-US" dirty="0"/>
              </a:p>
            </p:txBody>
          </p:sp>
          <p:sp>
            <p:nvSpPr>
              <p:cNvPr id="10" name="矩形 9">
                <a:extLst>
                  <a:ext uri="{FF2B5EF4-FFF2-40B4-BE49-F238E27FC236}">
                    <a16:creationId xmlns:a16="http://schemas.microsoft.com/office/drawing/2014/main" id="{02A805EC-8043-498E-8679-AB4500D1F5AD}"/>
                  </a:ext>
                </a:extLst>
              </p:cNvPr>
              <p:cNvSpPr/>
              <p:nvPr/>
            </p:nvSpPr>
            <p:spPr>
              <a:xfrm>
                <a:off x="2125682" y="5520047"/>
                <a:ext cx="1567543" cy="10925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P0=1</a:t>
                </a:r>
                <a:r>
                  <a:rPr lang="zh-CN" altLang="en-US" dirty="0"/>
                  <a:t>，</a:t>
                </a:r>
                <a:r>
                  <a:rPr lang="en-US" altLang="zh-CN" dirty="0"/>
                  <a:t>P1=0</a:t>
                </a:r>
                <a:endParaRPr lang="zh-CN" altLang="en-US" dirty="0"/>
              </a:p>
            </p:txBody>
          </p:sp>
          <p:sp>
            <p:nvSpPr>
              <p:cNvPr id="11" name="矩形 10">
                <a:extLst>
                  <a:ext uri="{FF2B5EF4-FFF2-40B4-BE49-F238E27FC236}">
                    <a16:creationId xmlns:a16="http://schemas.microsoft.com/office/drawing/2014/main" id="{64F21334-28DF-4369-90ED-90143ADE4284}"/>
                  </a:ext>
                </a:extLst>
              </p:cNvPr>
              <p:cNvSpPr/>
              <p:nvPr/>
            </p:nvSpPr>
            <p:spPr>
              <a:xfrm>
                <a:off x="5559552" y="5520047"/>
                <a:ext cx="1567543" cy="10925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P0=1</a:t>
                </a:r>
                <a:r>
                  <a:rPr lang="zh-CN" altLang="en-US" dirty="0"/>
                  <a:t>，</a:t>
                </a:r>
                <a:r>
                  <a:rPr lang="en-US" altLang="zh-CN" dirty="0"/>
                  <a:t>P1=1</a:t>
                </a:r>
                <a:endParaRPr lang="zh-CN" altLang="en-US" dirty="0"/>
              </a:p>
            </p:txBody>
          </p:sp>
          <p:cxnSp>
            <p:nvCxnSpPr>
              <p:cNvPr id="6" name="直接箭头连接符 5">
                <a:extLst>
                  <a:ext uri="{FF2B5EF4-FFF2-40B4-BE49-F238E27FC236}">
                    <a16:creationId xmlns:a16="http://schemas.microsoft.com/office/drawing/2014/main" id="{9735AB9F-341A-4D2A-9F0F-4A172A23918B}"/>
                  </a:ext>
                </a:extLst>
              </p:cNvPr>
              <p:cNvCxnSpPr>
                <a:stCxn id="4" idx="3"/>
                <a:endCxn id="8" idx="1"/>
              </p:cNvCxnSpPr>
              <p:nvPr/>
            </p:nvCxnSpPr>
            <p:spPr>
              <a:xfrm>
                <a:off x="3693225" y="4298867"/>
                <a:ext cx="1866327" cy="1"/>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2" name="文本框 11">
                <a:extLst>
                  <a:ext uri="{FF2B5EF4-FFF2-40B4-BE49-F238E27FC236}">
                    <a16:creationId xmlns:a16="http://schemas.microsoft.com/office/drawing/2014/main" id="{520CA0EC-3CFA-4AC3-A866-B7C24F229F32}"/>
                  </a:ext>
                </a:extLst>
              </p:cNvPr>
              <p:cNvSpPr txBox="1"/>
              <p:nvPr/>
            </p:nvSpPr>
            <p:spPr>
              <a:xfrm>
                <a:off x="3838288" y="3603662"/>
                <a:ext cx="1576201" cy="1292662"/>
              </a:xfrm>
              <a:prstGeom prst="rect">
                <a:avLst/>
              </a:prstGeom>
              <a:noFill/>
            </p:spPr>
            <p:txBody>
              <a:bodyPr wrap="none" rtlCol="0">
                <a:spAutoFit/>
              </a:bodyPr>
              <a:lstStyle/>
              <a:p>
                <a:r>
                  <a:rPr lang="en-US" altLang="zh-CN" sz="2000" dirty="0"/>
                  <a:t>P1’s payoffs</a:t>
                </a:r>
              </a:p>
              <a:p>
                <a:r>
                  <a:rPr lang="en-US" altLang="zh-CN" sz="2000" dirty="0"/>
                  <a:t>Are equal</a:t>
                </a:r>
              </a:p>
              <a:p>
                <a:endParaRPr lang="en-US" altLang="zh-CN" sz="2000" dirty="0"/>
              </a:p>
              <a:p>
                <a:endParaRPr lang="zh-CN" altLang="en-US" dirty="0"/>
              </a:p>
            </p:txBody>
          </p:sp>
          <p:cxnSp>
            <p:nvCxnSpPr>
              <p:cNvPr id="13" name="直接箭头连接符 12">
                <a:extLst>
                  <a:ext uri="{FF2B5EF4-FFF2-40B4-BE49-F238E27FC236}">
                    <a16:creationId xmlns:a16="http://schemas.microsoft.com/office/drawing/2014/main" id="{FAF808E0-FAA0-40B4-9ACA-F44286B542F7}"/>
                  </a:ext>
                </a:extLst>
              </p:cNvPr>
              <p:cNvCxnSpPr>
                <a:cxnSpLocks/>
              </p:cNvCxnSpPr>
              <p:nvPr/>
            </p:nvCxnSpPr>
            <p:spPr>
              <a:xfrm flipH="1">
                <a:off x="3693226" y="4463392"/>
                <a:ext cx="186632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21" name="文本框 20">
                <a:extLst>
                  <a:ext uri="{FF2B5EF4-FFF2-40B4-BE49-F238E27FC236}">
                    <a16:creationId xmlns:a16="http://schemas.microsoft.com/office/drawing/2014/main" id="{666D9FB7-72E5-4BEF-89FC-FC13CF2AB63F}"/>
                  </a:ext>
                </a:extLst>
              </p:cNvPr>
              <p:cNvSpPr txBox="1"/>
              <p:nvPr/>
            </p:nvSpPr>
            <p:spPr>
              <a:xfrm>
                <a:off x="1712651" y="4924909"/>
                <a:ext cx="2393604" cy="646331"/>
              </a:xfrm>
              <a:prstGeom prst="rect">
                <a:avLst/>
              </a:prstGeom>
              <a:noFill/>
            </p:spPr>
            <p:txBody>
              <a:bodyPr wrap="none" rtlCol="0">
                <a:spAutoFit/>
              </a:bodyPr>
              <a:lstStyle/>
              <a:p>
                <a:r>
                  <a:rPr lang="en-US" altLang="zh-CN" dirty="0"/>
                  <a:t>Strictly better for P0</a:t>
                </a:r>
              </a:p>
              <a:p>
                <a:r>
                  <a:rPr lang="en-US" altLang="zh-CN" dirty="0"/>
                  <a:t>From 1 to 0</a:t>
                </a:r>
                <a:endParaRPr lang="zh-CN" altLang="en-US" dirty="0"/>
              </a:p>
            </p:txBody>
          </p:sp>
          <p:sp>
            <p:nvSpPr>
              <p:cNvPr id="27" name="文本框 26">
                <a:extLst>
                  <a:ext uri="{FF2B5EF4-FFF2-40B4-BE49-F238E27FC236}">
                    <a16:creationId xmlns:a16="http://schemas.microsoft.com/office/drawing/2014/main" id="{31EE78D7-85A7-496E-BAEF-E512595BDF9A}"/>
                  </a:ext>
                </a:extLst>
              </p:cNvPr>
              <p:cNvSpPr txBox="1"/>
              <p:nvPr/>
            </p:nvSpPr>
            <p:spPr>
              <a:xfrm>
                <a:off x="5303058" y="4852011"/>
                <a:ext cx="2393604" cy="646331"/>
              </a:xfrm>
              <a:prstGeom prst="rect">
                <a:avLst/>
              </a:prstGeom>
              <a:noFill/>
            </p:spPr>
            <p:txBody>
              <a:bodyPr wrap="none" rtlCol="0">
                <a:spAutoFit/>
              </a:bodyPr>
              <a:lstStyle/>
              <a:p>
                <a:r>
                  <a:rPr lang="en-US" altLang="zh-CN" dirty="0"/>
                  <a:t>Strictly better for P0</a:t>
                </a:r>
              </a:p>
              <a:p>
                <a:r>
                  <a:rPr lang="en-US" altLang="zh-CN" dirty="0"/>
                  <a:t>From 0 to 1</a:t>
                </a:r>
                <a:endParaRPr lang="zh-CN" altLang="en-US" dirty="0"/>
              </a:p>
            </p:txBody>
          </p:sp>
          <p:cxnSp>
            <p:nvCxnSpPr>
              <p:cNvPr id="29" name="直接箭头连接符 28">
                <a:extLst>
                  <a:ext uri="{FF2B5EF4-FFF2-40B4-BE49-F238E27FC236}">
                    <a16:creationId xmlns:a16="http://schemas.microsoft.com/office/drawing/2014/main" id="{0EBF1B20-B0AD-46A0-884C-7FDD2F22E95C}"/>
                  </a:ext>
                </a:extLst>
              </p:cNvPr>
              <p:cNvCxnSpPr>
                <a:stCxn id="10" idx="3"/>
                <a:endCxn id="11" idx="1"/>
              </p:cNvCxnSpPr>
              <p:nvPr/>
            </p:nvCxnSpPr>
            <p:spPr>
              <a:xfrm>
                <a:off x="3693225" y="6066312"/>
                <a:ext cx="1866327"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30" name="文本框 29">
                <a:extLst>
                  <a:ext uri="{FF2B5EF4-FFF2-40B4-BE49-F238E27FC236}">
                    <a16:creationId xmlns:a16="http://schemas.microsoft.com/office/drawing/2014/main" id="{8152C680-4C5D-4915-BC3A-183882E9F015}"/>
                  </a:ext>
                </a:extLst>
              </p:cNvPr>
              <p:cNvSpPr txBox="1"/>
              <p:nvPr/>
            </p:nvSpPr>
            <p:spPr>
              <a:xfrm>
                <a:off x="3655546" y="5396545"/>
                <a:ext cx="2111475" cy="646331"/>
              </a:xfrm>
              <a:prstGeom prst="rect">
                <a:avLst/>
              </a:prstGeom>
              <a:noFill/>
            </p:spPr>
            <p:txBody>
              <a:bodyPr wrap="none" rtlCol="0">
                <a:spAutoFit/>
              </a:bodyPr>
              <a:lstStyle/>
              <a:p>
                <a:r>
                  <a:rPr lang="en-US" altLang="zh-CN" dirty="0"/>
                  <a:t>Strictly better for </a:t>
                </a:r>
              </a:p>
              <a:p>
                <a:r>
                  <a:rPr lang="en-US" altLang="zh-CN" dirty="0"/>
                  <a:t>P1 From 0 to 1</a:t>
                </a:r>
                <a:endParaRPr lang="zh-CN" altLang="en-US" dirty="0"/>
              </a:p>
            </p:txBody>
          </p:sp>
          <p:sp>
            <p:nvSpPr>
              <p:cNvPr id="31" name="椭圆 30">
                <a:extLst>
                  <a:ext uri="{FF2B5EF4-FFF2-40B4-BE49-F238E27FC236}">
                    <a16:creationId xmlns:a16="http://schemas.microsoft.com/office/drawing/2014/main" id="{05596B23-5496-45B6-A4B9-9253D5ABB149}"/>
                  </a:ext>
                </a:extLst>
              </p:cNvPr>
              <p:cNvSpPr/>
              <p:nvPr/>
            </p:nvSpPr>
            <p:spPr>
              <a:xfrm>
                <a:off x="5260768" y="5440858"/>
                <a:ext cx="2660073" cy="1364502"/>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ED47ABCC-8A78-42AB-A5D4-BECB679B2A8E}"/>
                  </a:ext>
                </a:extLst>
              </p:cNvPr>
              <p:cNvSpPr txBox="1"/>
              <p:nvPr/>
            </p:nvSpPr>
            <p:spPr>
              <a:xfrm>
                <a:off x="7841617" y="5535044"/>
                <a:ext cx="4451860" cy="1015663"/>
              </a:xfrm>
              <a:prstGeom prst="rect">
                <a:avLst/>
              </a:prstGeom>
              <a:noFill/>
            </p:spPr>
            <p:txBody>
              <a:bodyPr wrap="none" rtlCol="0">
                <a:spAutoFit/>
              </a:bodyPr>
              <a:lstStyle/>
              <a:p>
                <a:r>
                  <a:rPr lang="en-US" altLang="zh-CN" sz="2000" dirty="0"/>
                  <a:t>Sink strongly connected component;</a:t>
                </a:r>
              </a:p>
              <a:p>
                <a:r>
                  <a:rPr lang="en-US" altLang="zh-CN" sz="2000" dirty="0"/>
                  <a:t>This strategy is “the best strategy”</a:t>
                </a:r>
              </a:p>
              <a:p>
                <a:r>
                  <a:rPr lang="en-US" altLang="zh-CN" sz="2000" dirty="0"/>
                  <a:t>Evolution converges here</a:t>
                </a:r>
                <a:endParaRPr lang="zh-CN" altLang="en-US" sz="2000" dirty="0"/>
              </a:p>
            </p:txBody>
          </p:sp>
        </p:grpSp>
      </p:grpSp>
    </p:spTree>
    <p:extLst>
      <p:ext uri="{BB962C8B-B14F-4D97-AF65-F5344CB8AC3E}">
        <p14:creationId xmlns:p14="http://schemas.microsoft.com/office/powerpoint/2010/main" val="1116035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CF903C-EE98-4CBB-8C0A-B106DBD335B3}"/>
              </a:ext>
            </a:extLst>
          </p:cNvPr>
          <p:cNvSpPr>
            <a:spLocks noGrp="1"/>
          </p:cNvSpPr>
          <p:nvPr>
            <p:ph type="title"/>
          </p:nvPr>
        </p:nvSpPr>
        <p:spPr/>
        <p:txBody>
          <a:bodyPr/>
          <a:lstStyle/>
          <a:p>
            <a:r>
              <a:rPr lang="en-US" altLang="zh-CN" dirty="0"/>
              <a:t>Game-theoretic Principles in </a:t>
            </a:r>
            <a:br>
              <a:rPr lang="en-US" altLang="zh-CN" dirty="0"/>
            </a:br>
            <a:r>
              <a:rPr lang="en-US" altLang="zh-CN" dirty="0"/>
              <a:t>Multi-agent Systems</a:t>
            </a:r>
            <a:endParaRPr lang="zh-CN" altLang="en-US" dirty="0"/>
          </a:p>
        </p:txBody>
      </p:sp>
      <p:sp>
        <p:nvSpPr>
          <p:cNvPr id="3" name="内容占位符 2">
            <a:extLst>
              <a:ext uri="{FF2B5EF4-FFF2-40B4-BE49-F238E27FC236}">
                <a16:creationId xmlns:a16="http://schemas.microsoft.com/office/drawing/2014/main" id="{612F8CAF-F5D2-45EE-A537-F89050F2091D}"/>
              </a:ext>
            </a:extLst>
          </p:cNvPr>
          <p:cNvSpPr>
            <a:spLocks noGrp="1"/>
          </p:cNvSpPr>
          <p:nvPr>
            <p:ph idx="1"/>
          </p:nvPr>
        </p:nvSpPr>
        <p:spPr/>
        <p:txBody>
          <a:bodyPr>
            <a:normAutofit fontScale="92500"/>
          </a:bodyPr>
          <a:lstStyle/>
          <a:p>
            <a:pPr>
              <a:lnSpc>
                <a:spcPct val="150000"/>
              </a:lnSpc>
            </a:pPr>
            <a:r>
              <a:rPr lang="en-US" altLang="zh-CN" sz="2800" dirty="0"/>
              <a:t>Iteratively train a growing population of player policy</a:t>
            </a:r>
          </a:p>
          <a:p>
            <a:pPr lvl="1">
              <a:lnSpc>
                <a:spcPct val="150000"/>
              </a:lnSpc>
            </a:pPr>
            <a:r>
              <a:rPr lang="en-US" altLang="zh-CN" sz="2400" dirty="0"/>
              <a:t>E.g. Fictitious self play, evolutional algorithms</a:t>
            </a:r>
            <a:endParaRPr lang="en-US" altLang="zh-CN" sz="2800" dirty="0"/>
          </a:p>
          <a:p>
            <a:pPr>
              <a:lnSpc>
                <a:spcPct val="150000"/>
              </a:lnSpc>
            </a:pPr>
            <a:r>
              <a:rPr lang="en-US" altLang="zh-CN" sz="2800" dirty="0"/>
              <a:t>Population evolution informed by </a:t>
            </a:r>
            <a:r>
              <a:rPr lang="en-US" altLang="zh-CN" sz="2800" dirty="0">
                <a:solidFill>
                  <a:srgbClr val="FFFF00"/>
                </a:solidFill>
              </a:rPr>
              <a:t>skill rating</a:t>
            </a:r>
            <a:r>
              <a:rPr lang="en-US" altLang="zh-CN" sz="2800" dirty="0"/>
              <a:t>(Elo), </a:t>
            </a:r>
            <a:r>
              <a:rPr lang="en-US" altLang="zh-CN" sz="2800" dirty="0">
                <a:solidFill>
                  <a:srgbClr val="FFFF00"/>
                </a:solidFill>
              </a:rPr>
              <a:t>equilibriums</a:t>
            </a:r>
            <a:r>
              <a:rPr lang="en-US" altLang="zh-CN" sz="2800" dirty="0"/>
              <a:t>(Nash) or </a:t>
            </a:r>
            <a:r>
              <a:rPr lang="el-GR" altLang="zh-CN" sz="2800" dirty="0"/>
              <a:t>α</a:t>
            </a:r>
            <a:r>
              <a:rPr lang="en-US" altLang="zh-CN" sz="2800" dirty="0"/>
              <a:t>-rank</a:t>
            </a:r>
          </a:p>
          <a:p>
            <a:pPr lvl="1">
              <a:lnSpc>
                <a:spcPct val="150000"/>
              </a:lnSpc>
            </a:pPr>
            <a:r>
              <a:rPr lang="en-US" altLang="zh-CN" sz="2400" dirty="0"/>
              <a:t>Elo is restricted by non-transitive situations</a:t>
            </a:r>
          </a:p>
          <a:p>
            <a:pPr lvl="1">
              <a:lnSpc>
                <a:spcPct val="150000"/>
              </a:lnSpc>
            </a:pPr>
            <a:r>
              <a:rPr lang="en-US" altLang="zh-CN" sz="2400" dirty="0"/>
              <a:t>Nash is hard to compute and “static”</a:t>
            </a:r>
          </a:p>
        </p:txBody>
      </p:sp>
    </p:spTree>
    <p:extLst>
      <p:ext uri="{BB962C8B-B14F-4D97-AF65-F5344CB8AC3E}">
        <p14:creationId xmlns:p14="http://schemas.microsoft.com/office/powerpoint/2010/main" val="1720985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箭头连接符 19">
            <a:extLst>
              <a:ext uri="{FF2B5EF4-FFF2-40B4-BE49-F238E27FC236}">
                <a16:creationId xmlns:a16="http://schemas.microsoft.com/office/drawing/2014/main" id="{C6204EDC-B747-48BA-B7A3-2818426497A9}"/>
              </a:ext>
            </a:extLst>
          </p:cNvPr>
          <p:cNvCxnSpPr>
            <a:cxnSpLocks/>
            <a:stCxn id="10" idx="0"/>
            <a:endCxn id="6" idx="2"/>
          </p:cNvCxnSpPr>
          <p:nvPr/>
        </p:nvCxnSpPr>
        <p:spPr>
          <a:xfrm flipV="1">
            <a:off x="6343324" y="4845132"/>
            <a:ext cx="0" cy="674915"/>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23" name="直接箭头连接符 22">
            <a:extLst>
              <a:ext uri="{FF2B5EF4-FFF2-40B4-BE49-F238E27FC236}">
                <a16:creationId xmlns:a16="http://schemas.microsoft.com/office/drawing/2014/main" id="{5DA50E57-CE20-4B49-993E-C1FF91EBC7E5}"/>
              </a:ext>
            </a:extLst>
          </p:cNvPr>
          <p:cNvCxnSpPr>
            <a:cxnSpLocks/>
            <a:stCxn id="9" idx="0"/>
            <a:endCxn id="8" idx="2"/>
          </p:cNvCxnSpPr>
          <p:nvPr/>
        </p:nvCxnSpPr>
        <p:spPr>
          <a:xfrm flipV="1">
            <a:off x="2909454" y="4845131"/>
            <a:ext cx="0" cy="674916"/>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2" name="标题 1">
            <a:extLst>
              <a:ext uri="{FF2B5EF4-FFF2-40B4-BE49-F238E27FC236}">
                <a16:creationId xmlns:a16="http://schemas.microsoft.com/office/drawing/2014/main" id="{9B1C0B8C-FE2D-4996-995F-55CDE2AE9292}"/>
              </a:ext>
            </a:extLst>
          </p:cNvPr>
          <p:cNvSpPr>
            <a:spLocks noGrp="1"/>
          </p:cNvSpPr>
          <p:nvPr>
            <p:ph type="title"/>
          </p:nvPr>
        </p:nvSpPr>
        <p:spPr/>
        <p:txBody>
          <a:bodyPr/>
          <a:lstStyle/>
          <a:p>
            <a:r>
              <a:rPr lang="en-US" altLang="zh-CN" dirty="0"/>
              <a:t>Markov-Conley Chain</a:t>
            </a:r>
            <a:endParaRPr lang="zh-CN" altLang="en-US" dirty="0"/>
          </a:p>
        </p:txBody>
      </p:sp>
      <p:pic>
        <p:nvPicPr>
          <p:cNvPr id="4" name="图片 3">
            <a:extLst>
              <a:ext uri="{FF2B5EF4-FFF2-40B4-BE49-F238E27FC236}">
                <a16:creationId xmlns:a16="http://schemas.microsoft.com/office/drawing/2014/main" id="{B13065EC-A364-49C1-8081-E22CF0A1C4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451" y="1649734"/>
            <a:ext cx="10385061" cy="1780520"/>
          </a:xfrm>
          <a:prstGeom prst="rect">
            <a:avLst/>
          </a:prstGeom>
        </p:spPr>
      </p:pic>
      <p:grpSp>
        <p:nvGrpSpPr>
          <p:cNvPr id="5" name="组合 4">
            <a:extLst>
              <a:ext uri="{FF2B5EF4-FFF2-40B4-BE49-F238E27FC236}">
                <a16:creationId xmlns:a16="http://schemas.microsoft.com/office/drawing/2014/main" id="{9C1FCBB7-E658-49B9-B386-0DCE9DA48963}"/>
              </a:ext>
            </a:extLst>
          </p:cNvPr>
          <p:cNvGrpSpPr/>
          <p:nvPr/>
        </p:nvGrpSpPr>
        <p:grpSpPr>
          <a:xfrm>
            <a:off x="1683924" y="3505824"/>
            <a:ext cx="9647445" cy="3106752"/>
            <a:chOff x="1683924" y="3505824"/>
            <a:chExt cx="9647445" cy="3106752"/>
          </a:xfrm>
        </p:grpSpPr>
        <p:sp>
          <p:nvSpPr>
            <p:cNvPr id="6" name="矩形 5">
              <a:extLst>
                <a:ext uri="{FF2B5EF4-FFF2-40B4-BE49-F238E27FC236}">
                  <a16:creationId xmlns:a16="http://schemas.microsoft.com/office/drawing/2014/main" id="{598AFA1B-45AA-46E6-A38D-9E1C3BF39FCE}"/>
                </a:ext>
              </a:extLst>
            </p:cNvPr>
            <p:cNvSpPr/>
            <p:nvPr/>
          </p:nvSpPr>
          <p:spPr>
            <a:xfrm>
              <a:off x="5559552" y="3752603"/>
              <a:ext cx="1567543" cy="10925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P0=0</a:t>
              </a:r>
              <a:r>
                <a:rPr lang="zh-CN" altLang="en-US" dirty="0"/>
                <a:t>，</a:t>
              </a:r>
              <a:r>
                <a:rPr lang="en-US" altLang="zh-CN" dirty="0"/>
                <a:t>P1=1</a:t>
              </a:r>
              <a:endParaRPr lang="zh-CN" altLang="en-US" dirty="0"/>
            </a:p>
          </p:txBody>
        </p:sp>
        <p:grpSp>
          <p:nvGrpSpPr>
            <p:cNvPr id="7" name="组合 6">
              <a:extLst>
                <a:ext uri="{FF2B5EF4-FFF2-40B4-BE49-F238E27FC236}">
                  <a16:creationId xmlns:a16="http://schemas.microsoft.com/office/drawing/2014/main" id="{D876B1C4-A8F6-4A32-A389-919520CF0A6A}"/>
                </a:ext>
              </a:extLst>
            </p:cNvPr>
            <p:cNvGrpSpPr/>
            <p:nvPr/>
          </p:nvGrpSpPr>
          <p:grpSpPr>
            <a:xfrm>
              <a:off x="1683924" y="3505824"/>
              <a:ext cx="9647445" cy="3106752"/>
              <a:chOff x="1683924" y="3505824"/>
              <a:chExt cx="9647445" cy="3106752"/>
            </a:xfrm>
          </p:grpSpPr>
          <p:sp>
            <p:nvSpPr>
              <p:cNvPr id="18" name="椭圆 17">
                <a:extLst>
                  <a:ext uri="{FF2B5EF4-FFF2-40B4-BE49-F238E27FC236}">
                    <a16:creationId xmlns:a16="http://schemas.microsoft.com/office/drawing/2014/main" id="{47CEF984-A91E-4F80-A1D1-E8625E9424E9}"/>
                  </a:ext>
                </a:extLst>
              </p:cNvPr>
              <p:cNvSpPr/>
              <p:nvPr/>
            </p:nvSpPr>
            <p:spPr>
              <a:xfrm>
                <a:off x="1683924" y="3505824"/>
                <a:ext cx="6157691" cy="1655457"/>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9597B948-8407-4F2E-B9F5-8CA54EDC4E45}"/>
                  </a:ext>
                </a:extLst>
              </p:cNvPr>
              <p:cNvSpPr/>
              <p:nvPr/>
            </p:nvSpPr>
            <p:spPr>
              <a:xfrm>
                <a:off x="2125682" y="3752602"/>
                <a:ext cx="1567543" cy="10925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P0=0</a:t>
                </a:r>
                <a:r>
                  <a:rPr lang="zh-CN" altLang="en-US" dirty="0"/>
                  <a:t>，</a:t>
                </a:r>
                <a:r>
                  <a:rPr lang="en-US" altLang="zh-CN" dirty="0"/>
                  <a:t>P1=0</a:t>
                </a:r>
                <a:endParaRPr lang="zh-CN" altLang="en-US" dirty="0"/>
              </a:p>
            </p:txBody>
          </p:sp>
          <p:sp>
            <p:nvSpPr>
              <p:cNvPr id="9" name="矩形 8">
                <a:extLst>
                  <a:ext uri="{FF2B5EF4-FFF2-40B4-BE49-F238E27FC236}">
                    <a16:creationId xmlns:a16="http://schemas.microsoft.com/office/drawing/2014/main" id="{58E3EC3F-3163-411E-A8BA-A307D4804F8F}"/>
                  </a:ext>
                </a:extLst>
              </p:cNvPr>
              <p:cNvSpPr/>
              <p:nvPr/>
            </p:nvSpPr>
            <p:spPr>
              <a:xfrm>
                <a:off x="2125682" y="5520047"/>
                <a:ext cx="1567543" cy="10925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P0=1</a:t>
                </a:r>
                <a:r>
                  <a:rPr lang="zh-CN" altLang="en-US" dirty="0"/>
                  <a:t>，</a:t>
                </a:r>
                <a:r>
                  <a:rPr lang="en-US" altLang="zh-CN" dirty="0"/>
                  <a:t>P1=0</a:t>
                </a:r>
                <a:endParaRPr lang="zh-CN" altLang="en-US" dirty="0"/>
              </a:p>
            </p:txBody>
          </p:sp>
          <p:sp>
            <p:nvSpPr>
              <p:cNvPr id="10" name="矩形 9">
                <a:extLst>
                  <a:ext uri="{FF2B5EF4-FFF2-40B4-BE49-F238E27FC236}">
                    <a16:creationId xmlns:a16="http://schemas.microsoft.com/office/drawing/2014/main" id="{DD30D2F3-0ED9-4DAF-B7B6-476CB1BED6E6}"/>
                  </a:ext>
                </a:extLst>
              </p:cNvPr>
              <p:cNvSpPr/>
              <p:nvPr/>
            </p:nvSpPr>
            <p:spPr>
              <a:xfrm>
                <a:off x="5559552" y="5520047"/>
                <a:ext cx="1567543" cy="10925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P0=1</a:t>
                </a:r>
                <a:r>
                  <a:rPr lang="zh-CN" altLang="en-US" dirty="0"/>
                  <a:t>，</a:t>
                </a:r>
                <a:r>
                  <a:rPr lang="en-US" altLang="zh-CN" dirty="0"/>
                  <a:t>P1=1</a:t>
                </a:r>
                <a:endParaRPr lang="zh-CN" altLang="en-US" dirty="0"/>
              </a:p>
            </p:txBody>
          </p:sp>
          <p:cxnSp>
            <p:nvCxnSpPr>
              <p:cNvPr id="11" name="直接箭头连接符 10">
                <a:extLst>
                  <a:ext uri="{FF2B5EF4-FFF2-40B4-BE49-F238E27FC236}">
                    <a16:creationId xmlns:a16="http://schemas.microsoft.com/office/drawing/2014/main" id="{663D5E1C-5414-4B3B-91B7-462BDC7DA257}"/>
                  </a:ext>
                </a:extLst>
              </p:cNvPr>
              <p:cNvCxnSpPr>
                <a:stCxn id="8" idx="3"/>
                <a:endCxn id="6" idx="1"/>
              </p:cNvCxnSpPr>
              <p:nvPr/>
            </p:nvCxnSpPr>
            <p:spPr>
              <a:xfrm>
                <a:off x="3693225" y="4298867"/>
                <a:ext cx="1866327" cy="1"/>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2" name="文本框 11">
                <a:extLst>
                  <a:ext uri="{FF2B5EF4-FFF2-40B4-BE49-F238E27FC236}">
                    <a16:creationId xmlns:a16="http://schemas.microsoft.com/office/drawing/2014/main" id="{BE47C0BD-EF6B-4481-8609-72F146542893}"/>
                  </a:ext>
                </a:extLst>
              </p:cNvPr>
              <p:cNvSpPr txBox="1"/>
              <p:nvPr/>
            </p:nvSpPr>
            <p:spPr>
              <a:xfrm>
                <a:off x="3838288" y="3603662"/>
                <a:ext cx="1576201" cy="1292662"/>
              </a:xfrm>
              <a:prstGeom prst="rect">
                <a:avLst/>
              </a:prstGeom>
              <a:noFill/>
            </p:spPr>
            <p:txBody>
              <a:bodyPr wrap="none" rtlCol="0">
                <a:spAutoFit/>
              </a:bodyPr>
              <a:lstStyle/>
              <a:p>
                <a:r>
                  <a:rPr lang="en-US" altLang="zh-CN" sz="2000" dirty="0"/>
                  <a:t>P1’s payoffs</a:t>
                </a:r>
              </a:p>
              <a:p>
                <a:r>
                  <a:rPr lang="en-US" altLang="zh-CN" sz="2000" dirty="0"/>
                  <a:t>Are equal</a:t>
                </a:r>
              </a:p>
              <a:p>
                <a:endParaRPr lang="en-US" altLang="zh-CN" sz="2000" dirty="0"/>
              </a:p>
              <a:p>
                <a:endParaRPr lang="zh-CN" altLang="en-US" dirty="0"/>
              </a:p>
            </p:txBody>
          </p:sp>
          <p:cxnSp>
            <p:nvCxnSpPr>
              <p:cNvPr id="13" name="直接箭头连接符 12">
                <a:extLst>
                  <a:ext uri="{FF2B5EF4-FFF2-40B4-BE49-F238E27FC236}">
                    <a16:creationId xmlns:a16="http://schemas.microsoft.com/office/drawing/2014/main" id="{E35B3165-8FF2-4BA6-BD26-706CA0CEFCD4}"/>
                  </a:ext>
                </a:extLst>
              </p:cNvPr>
              <p:cNvCxnSpPr>
                <a:cxnSpLocks/>
              </p:cNvCxnSpPr>
              <p:nvPr/>
            </p:nvCxnSpPr>
            <p:spPr>
              <a:xfrm flipH="1">
                <a:off x="3693226" y="4463392"/>
                <a:ext cx="186632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4" name="文本框 13">
                <a:extLst>
                  <a:ext uri="{FF2B5EF4-FFF2-40B4-BE49-F238E27FC236}">
                    <a16:creationId xmlns:a16="http://schemas.microsoft.com/office/drawing/2014/main" id="{4BE1C7B0-677F-49BD-A2D0-BCB3F20D8E38}"/>
                  </a:ext>
                </a:extLst>
              </p:cNvPr>
              <p:cNvSpPr txBox="1"/>
              <p:nvPr/>
            </p:nvSpPr>
            <p:spPr>
              <a:xfrm>
                <a:off x="1712651" y="4924909"/>
                <a:ext cx="2393604" cy="646331"/>
              </a:xfrm>
              <a:prstGeom prst="rect">
                <a:avLst/>
              </a:prstGeom>
              <a:noFill/>
            </p:spPr>
            <p:txBody>
              <a:bodyPr wrap="none" rtlCol="0">
                <a:spAutoFit/>
              </a:bodyPr>
              <a:lstStyle/>
              <a:p>
                <a:r>
                  <a:rPr lang="en-US" altLang="zh-CN" dirty="0"/>
                  <a:t>Strictly better for P0</a:t>
                </a:r>
              </a:p>
              <a:p>
                <a:r>
                  <a:rPr lang="en-US" altLang="zh-CN" dirty="0"/>
                  <a:t>From 1 to 0</a:t>
                </a:r>
                <a:endParaRPr lang="zh-CN" altLang="en-US" dirty="0"/>
              </a:p>
            </p:txBody>
          </p:sp>
          <p:sp>
            <p:nvSpPr>
              <p:cNvPr id="15" name="文本框 14">
                <a:extLst>
                  <a:ext uri="{FF2B5EF4-FFF2-40B4-BE49-F238E27FC236}">
                    <a16:creationId xmlns:a16="http://schemas.microsoft.com/office/drawing/2014/main" id="{2A3F5DF2-6E39-42E4-824C-84413261BF1D}"/>
                  </a:ext>
                </a:extLst>
              </p:cNvPr>
              <p:cNvSpPr txBox="1"/>
              <p:nvPr/>
            </p:nvSpPr>
            <p:spPr>
              <a:xfrm>
                <a:off x="5463737" y="4865277"/>
                <a:ext cx="2393604" cy="646331"/>
              </a:xfrm>
              <a:prstGeom prst="rect">
                <a:avLst/>
              </a:prstGeom>
              <a:noFill/>
            </p:spPr>
            <p:txBody>
              <a:bodyPr wrap="none" rtlCol="0">
                <a:spAutoFit/>
              </a:bodyPr>
              <a:lstStyle/>
              <a:p>
                <a:r>
                  <a:rPr lang="en-US" altLang="zh-CN" dirty="0"/>
                  <a:t>Strictly better for P0</a:t>
                </a:r>
              </a:p>
              <a:p>
                <a:r>
                  <a:rPr lang="en-US" altLang="zh-CN" dirty="0"/>
                  <a:t>From 1 to 0</a:t>
                </a:r>
                <a:endParaRPr lang="zh-CN" altLang="en-US" dirty="0"/>
              </a:p>
            </p:txBody>
          </p:sp>
          <p:cxnSp>
            <p:nvCxnSpPr>
              <p:cNvPr id="16" name="直接箭头连接符 15">
                <a:extLst>
                  <a:ext uri="{FF2B5EF4-FFF2-40B4-BE49-F238E27FC236}">
                    <a16:creationId xmlns:a16="http://schemas.microsoft.com/office/drawing/2014/main" id="{E62B7433-596E-4E03-8286-20E82743D820}"/>
                  </a:ext>
                </a:extLst>
              </p:cNvPr>
              <p:cNvCxnSpPr>
                <a:stCxn id="9" idx="3"/>
                <a:endCxn id="10" idx="1"/>
              </p:cNvCxnSpPr>
              <p:nvPr/>
            </p:nvCxnSpPr>
            <p:spPr>
              <a:xfrm>
                <a:off x="3693225" y="6066312"/>
                <a:ext cx="1866327"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17" name="文本框 16">
                <a:extLst>
                  <a:ext uri="{FF2B5EF4-FFF2-40B4-BE49-F238E27FC236}">
                    <a16:creationId xmlns:a16="http://schemas.microsoft.com/office/drawing/2014/main" id="{8778C56B-CA29-413F-A467-701894580AC1}"/>
                  </a:ext>
                </a:extLst>
              </p:cNvPr>
              <p:cNvSpPr txBox="1"/>
              <p:nvPr/>
            </p:nvSpPr>
            <p:spPr>
              <a:xfrm>
                <a:off x="3655546" y="5396545"/>
                <a:ext cx="2111475" cy="646331"/>
              </a:xfrm>
              <a:prstGeom prst="rect">
                <a:avLst/>
              </a:prstGeom>
              <a:noFill/>
            </p:spPr>
            <p:txBody>
              <a:bodyPr wrap="none" rtlCol="0">
                <a:spAutoFit/>
              </a:bodyPr>
              <a:lstStyle/>
              <a:p>
                <a:r>
                  <a:rPr lang="en-US" altLang="zh-CN" dirty="0"/>
                  <a:t>Strictly better for </a:t>
                </a:r>
              </a:p>
              <a:p>
                <a:r>
                  <a:rPr lang="en-US" altLang="zh-CN" dirty="0"/>
                  <a:t>P1 From 0 to 1</a:t>
                </a:r>
                <a:endParaRPr lang="zh-CN" altLang="en-US" dirty="0"/>
              </a:p>
            </p:txBody>
          </p:sp>
          <p:sp>
            <p:nvSpPr>
              <p:cNvPr id="19" name="文本框 18">
                <a:extLst>
                  <a:ext uri="{FF2B5EF4-FFF2-40B4-BE49-F238E27FC236}">
                    <a16:creationId xmlns:a16="http://schemas.microsoft.com/office/drawing/2014/main" id="{C0BD6E96-5EBD-43E7-ACA3-C35B4DF5D71B}"/>
                  </a:ext>
                </a:extLst>
              </p:cNvPr>
              <p:cNvSpPr txBox="1"/>
              <p:nvPr/>
            </p:nvSpPr>
            <p:spPr>
              <a:xfrm>
                <a:off x="7857341" y="3812950"/>
                <a:ext cx="3474028" cy="1015663"/>
              </a:xfrm>
              <a:prstGeom prst="rect">
                <a:avLst/>
              </a:prstGeom>
              <a:noFill/>
            </p:spPr>
            <p:txBody>
              <a:bodyPr wrap="none" rtlCol="0">
                <a:spAutoFit/>
              </a:bodyPr>
              <a:lstStyle/>
              <a:p>
                <a:r>
                  <a:rPr lang="en-US" altLang="zh-CN" sz="2000" dirty="0"/>
                  <a:t>This sub-Markov chain </a:t>
                </a:r>
              </a:p>
              <a:p>
                <a:r>
                  <a:rPr lang="en-US" altLang="zh-CN" sz="2000" dirty="0"/>
                  <a:t>Is the Markov-Conley chain</a:t>
                </a:r>
              </a:p>
              <a:p>
                <a:r>
                  <a:rPr lang="en-US" altLang="zh-CN" sz="2000" dirty="0"/>
                  <a:t>Of the game.</a:t>
                </a:r>
                <a:endParaRPr lang="zh-CN" altLang="en-US" sz="2000" dirty="0"/>
              </a:p>
            </p:txBody>
          </p:sp>
        </p:grpSp>
      </p:grpSp>
    </p:spTree>
    <p:extLst>
      <p:ext uri="{BB962C8B-B14F-4D97-AF65-F5344CB8AC3E}">
        <p14:creationId xmlns:p14="http://schemas.microsoft.com/office/powerpoint/2010/main" val="1788959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2E88C4-1530-4D8F-B8C2-0FD622C3B25B}"/>
              </a:ext>
            </a:extLst>
          </p:cNvPr>
          <p:cNvSpPr>
            <a:spLocks noGrp="1"/>
          </p:cNvSpPr>
          <p:nvPr>
            <p:ph type="title"/>
          </p:nvPr>
        </p:nvSpPr>
        <p:spPr/>
        <p:txBody>
          <a:bodyPr/>
          <a:lstStyle/>
          <a:p>
            <a:r>
              <a:rPr lang="en-US" altLang="zh-CN" dirty="0"/>
              <a:t>Large Alpha Approximates MCC</a:t>
            </a:r>
            <a:endParaRPr lang="zh-CN" altLang="en-US" dirty="0"/>
          </a:p>
        </p:txBody>
      </p:sp>
      <p:sp>
        <p:nvSpPr>
          <p:cNvPr id="3" name="内容占位符 2">
            <a:extLst>
              <a:ext uri="{FF2B5EF4-FFF2-40B4-BE49-F238E27FC236}">
                <a16:creationId xmlns:a16="http://schemas.microsoft.com/office/drawing/2014/main" id="{E66BB27D-2111-4917-95B3-B174E59AA741}"/>
              </a:ext>
            </a:extLst>
          </p:cNvPr>
          <p:cNvSpPr>
            <a:spLocks noGrp="1"/>
          </p:cNvSpPr>
          <p:nvPr>
            <p:ph sz="half" idx="1"/>
          </p:nvPr>
        </p:nvSpPr>
        <p:spPr/>
        <p:txBody>
          <a:bodyPr>
            <a:normAutofit fontScale="92500"/>
          </a:bodyPr>
          <a:lstStyle/>
          <a:p>
            <a:pPr>
              <a:lnSpc>
                <a:spcPct val="150000"/>
              </a:lnSpc>
            </a:pPr>
            <a:r>
              <a:rPr lang="en-US" altLang="zh-CN" sz="2400" dirty="0"/>
              <a:t>A </a:t>
            </a:r>
            <a:r>
              <a:rPr lang="en-US" altLang="zh-CN" sz="2400" dirty="0">
                <a:solidFill>
                  <a:srgbClr val="FFFF00"/>
                </a:solidFill>
              </a:rPr>
              <a:t>weak ranking-intensity </a:t>
            </a:r>
            <a:r>
              <a:rPr lang="en-US" altLang="zh-CN" sz="2400" dirty="0"/>
              <a:t>(α&lt;&lt;1) in macro model corresponds to a </a:t>
            </a:r>
            <a:r>
              <a:rPr lang="en-US" altLang="zh-CN" sz="2400" dirty="0">
                <a:solidFill>
                  <a:srgbClr val="FFFF00"/>
                </a:solidFill>
              </a:rPr>
              <a:t>weak selection </a:t>
            </a:r>
            <a:r>
              <a:rPr lang="en-US" altLang="zh-CN" sz="2400" dirty="0"/>
              <a:t>where payoff(reward) difference does not matter.</a:t>
            </a:r>
          </a:p>
          <a:p>
            <a:pPr>
              <a:lnSpc>
                <a:spcPct val="150000"/>
              </a:lnSpc>
            </a:pPr>
            <a:r>
              <a:rPr lang="en-US" altLang="zh-CN" sz="2400" dirty="0"/>
              <a:t>A strong ranking-intensity in macro model </a:t>
            </a:r>
            <a:r>
              <a:rPr lang="en-US" altLang="zh-CN" sz="2400" dirty="0">
                <a:solidFill>
                  <a:srgbClr val="FFFF00"/>
                </a:solidFill>
              </a:rPr>
              <a:t>approximates walking on a MCC</a:t>
            </a:r>
            <a:r>
              <a:rPr lang="en-US" altLang="zh-CN" sz="2400" dirty="0"/>
              <a:t>.  </a:t>
            </a:r>
            <a:endParaRPr lang="zh-CN" altLang="en-US" sz="2400" dirty="0"/>
          </a:p>
        </p:txBody>
      </p:sp>
      <p:sp>
        <p:nvSpPr>
          <p:cNvPr id="8" name="内容占位符 7">
            <a:extLst>
              <a:ext uri="{FF2B5EF4-FFF2-40B4-BE49-F238E27FC236}">
                <a16:creationId xmlns:a16="http://schemas.microsoft.com/office/drawing/2014/main" id="{CAF4482E-D38F-453A-AC39-89ED83B8A643}"/>
              </a:ext>
            </a:extLst>
          </p:cNvPr>
          <p:cNvSpPr>
            <a:spLocks noGrp="1"/>
          </p:cNvSpPr>
          <p:nvPr>
            <p:ph sz="half" idx="2"/>
          </p:nvPr>
        </p:nvSpPr>
        <p:spPr/>
        <p:txBody>
          <a:bodyPr>
            <a:normAutofit fontScale="92500"/>
          </a:bodyPr>
          <a:lstStyle/>
          <a:p>
            <a:endParaRPr lang="zh-CN" altLang="en-US" dirty="0"/>
          </a:p>
        </p:txBody>
      </p:sp>
      <p:pic>
        <p:nvPicPr>
          <p:cNvPr id="5" name="图片 4">
            <a:extLst>
              <a:ext uri="{FF2B5EF4-FFF2-40B4-BE49-F238E27FC236}">
                <a16:creationId xmlns:a16="http://schemas.microsoft.com/office/drawing/2014/main" id="{91553E44-0594-42BF-8BA8-0944075BD8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9955" y="3259581"/>
            <a:ext cx="6042045" cy="1026226"/>
          </a:xfrm>
          <a:prstGeom prst="rect">
            <a:avLst/>
          </a:prstGeom>
        </p:spPr>
      </p:pic>
      <p:pic>
        <p:nvPicPr>
          <p:cNvPr id="6" name="图片 5">
            <a:extLst>
              <a:ext uri="{FF2B5EF4-FFF2-40B4-BE49-F238E27FC236}">
                <a16:creationId xmlns:a16="http://schemas.microsoft.com/office/drawing/2014/main" id="{91FF0D29-CE4D-4982-85A6-657F0AA2F8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1098" y="3470178"/>
            <a:ext cx="1253284" cy="605033"/>
          </a:xfrm>
          <a:prstGeom prst="rect">
            <a:avLst/>
          </a:prstGeom>
        </p:spPr>
      </p:pic>
      <p:pic>
        <p:nvPicPr>
          <p:cNvPr id="7" name="图片 6">
            <a:extLst>
              <a:ext uri="{FF2B5EF4-FFF2-40B4-BE49-F238E27FC236}">
                <a16:creationId xmlns:a16="http://schemas.microsoft.com/office/drawing/2014/main" id="{01A3472D-CC06-4BBC-A409-3768364377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0553" y="1828800"/>
            <a:ext cx="5520387" cy="1256506"/>
          </a:xfrm>
          <a:prstGeom prst="rect">
            <a:avLst/>
          </a:prstGeom>
        </p:spPr>
      </p:pic>
    </p:spTree>
    <p:extLst>
      <p:ext uri="{BB962C8B-B14F-4D97-AF65-F5344CB8AC3E}">
        <p14:creationId xmlns:p14="http://schemas.microsoft.com/office/powerpoint/2010/main" val="3728766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7E41EF-8FFE-4E93-9F30-BCEC51D09B9B}"/>
              </a:ext>
            </a:extLst>
          </p:cNvPr>
          <p:cNvSpPr>
            <a:spLocks noGrp="1"/>
          </p:cNvSpPr>
          <p:nvPr>
            <p:ph type="title"/>
          </p:nvPr>
        </p:nvSpPr>
        <p:spPr/>
        <p:txBody>
          <a:bodyPr/>
          <a:lstStyle/>
          <a:p>
            <a:r>
              <a:rPr lang="en-US" altLang="zh-CN" dirty="0"/>
              <a:t>Avoiding multiple MCC</a:t>
            </a:r>
            <a:endParaRPr lang="zh-CN" altLang="en-US" dirty="0"/>
          </a:p>
        </p:txBody>
      </p:sp>
      <p:pic>
        <p:nvPicPr>
          <p:cNvPr id="5" name="内容占位符 4">
            <a:extLst>
              <a:ext uri="{FF2B5EF4-FFF2-40B4-BE49-F238E27FC236}">
                <a16:creationId xmlns:a16="http://schemas.microsoft.com/office/drawing/2014/main" id="{902DB549-54D3-4E8A-B336-02A17788539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3602" y="2787430"/>
            <a:ext cx="11749179" cy="1812279"/>
          </a:xfrm>
        </p:spPr>
      </p:pic>
    </p:spTree>
    <p:extLst>
      <p:ext uri="{BB962C8B-B14F-4D97-AF65-F5344CB8AC3E}">
        <p14:creationId xmlns:p14="http://schemas.microsoft.com/office/powerpoint/2010/main" val="4124335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C30B2-877B-414E-BA37-1DB50A48FBBB}"/>
              </a:ext>
            </a:extLst>
          </p:cNvPr>
          <p:cNvSpPr>
            <a:spLocks noGrp="1"/>
          </p:cNvSpPr>
          <p:nvPr>
            <p:ph type="title"/>
          </p:nvPr>
        </p:nvSpPr>
        <p:spPr/>
        <p:txBody>
          <a:bodyPr/>
          <a:lstStyle/>
          <a:p>
            <a:r>
              <a:rPr lang="en-US" altLang="zh-CN" dirty="0"/>
              <a:t>Algorithms</a:t>
            </a:r>
            <a:endParaRPr lang="zh-CN" altLang="en-US" dirty="0"/>
          </a:p>
        </p:txBody>
      </p:sp>
      <p:pic>
        <p:nvPicPr>
          <p:cNvPr id="5" name="内容占位符 4">
            <a:extLst>
              <a:ext uri="{FF2B5EF4-FFF2-40B4-BE49-F238E27FC236}">
                <a16:creationId xmlns:a16="http://schemas.microsoft.com/office/drawing/2014/main" id="{F4B23927-44A0-43E1-84F2-D800BE7B75D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7617" y="2002909"/>
            <a:ext cx="11056765" cy="3715311"/>
          </a:xfrm>
        </p:spPr>
      </p:pic>
    </p:spTree>
    <p:extLst>
      <p:ext uri="{BB962C8B-B14F-4D97-AF65-F5344CB8AC3E}">
        <p14:creationId xmlns:p14="http://schemas.microsoft.com/office/powerpoint/2010/main" val="4163752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588AC9-D1A8-48A7-A088-ED2CF55B5469}"/>
              </a:ext>
            </a:extLst>
          </p:cNvPr>
          <p:cNvSpPr>
            <a:spLocks noGrp="1"/>
          </p:cNvSpPr>
          <p:nvPr>
            <p:ph type="title"/>
          </p:nvPr>
        </p:nvSpPr>
        <p:spPr/>
        <p:txBody>
          <a:bodyPr/>
          <a:lstStyle/>
          <a:p>
            <a:r>
              <a:rPr lang="en-US" altLang="zh-CN" dirty="0"/>
              <a:t>The Sparsity of α-Rank</a:t>
            </a:r>
            <a:endParaRPr lang="zh-CN" altLang="en-US" dirty="0"/>
          </a:p>
        </p:txBody>
      </p:sp>
      <p:sp>
        <p:nvSpPr>
          <p:cNvPr id="3" name="内容占位符 2">
            <a:extLst>
              <a:ext uri="{FF2B5EF4-FFF2-40B4-BE49-F238E27FC236}">
                <a16:creationId xmlns:a16="http://schemas.microsoft.com/office/drawing/2014/main" id="{10CAC7AC-F11D-4F87-9B6A-6ED30712FA63}"/>
              </a:ext>
            </a:extLst>
          </p:cNvPr>
          <p:cNvSpPr>
            <a:spLocks noGrp="1"/>
          </p:cNvSpPr>
          <p:nvPr>
            <p:ph idx="1"/>
          </p:nvPr>
        </p:nvSpPr>
        <p:spPr/>
        <p:txBody>
          <a:bodyPr>
            <a:normAutofit/>
          </a:bodyPr>
          <a:lstStyle/>
          <a:p>
            <a:pPr>
              <a:lnSpc>
                <a:spcPct val="150000"/>
              </a:lnSpc>
            </a:pPr>
            <a:r>
              <a:rPr lang="en-US" altLang="zh-CN" sz="2400" dirty="0"/>
              <a:t>The transition matrix of α-Rank is increasingly sparse when many agents are involved</a:t>
            </a:r>
          </a:p>
          <a:p>
            <a:pPr>
              <a:lnSpc>
                <a:spcPct val="150000"/>
              </a:lnSpc>
            </a:pPr>
            <a:endParaRPr lang="en-US" altLang="zh-CN" sz="2400" dirty="0"/>
          </a:p>
          <a:p>
            <a:pPr>
              <a:lnSpc>
                <a:spcPct val="150000"/>
              </a:lnSpc>
            </a:pPr>
            <a:endParaRPr lang="en-US" altLang="zh-CN" sz="2400" dirty="0"/>
          </a:p>
          <a:p>
            <a:pPr>
              <a:lnSpc>
                <a:spcPct val="150000"/>
              </a:lnSpc>
            </a:pPr>
            <a:r>
              <a:rPr lang="en-US" altLang="zh-CN" sz="2400" dirty="0"/>
              <a:t>Computing the stationary distribution can be solved in </a:t>
            </a:r>
            <a:r>
              <a:rPr lang="en-US" altLang="zh-CN" sz="2400" dirty="0">
                <a:solidFill>
                  <a:srgbClr val="FFFF00"/>
                </a:solidFill>
              </a:rPr>
              <a:t>cubic-time</a:t>
            </a:r>
            <a:r>
              <a:rPr lang="en-US" altLang="zh-CN" sz="2400" dirty="0"/>
              <a:t> in the number of total pure strategy profiles.</a:t>
            </a:r>
          </a:p>
        </p:txBody>
      </p:sp>
      <p:pic>
        <p:nvPicPr>
          <p:cNvPr id="7" name="图片 6">
            <a:extLst>
              <a:ext uri="{FF2B5EF4-FFF2-40B4-BE49-F238E27FC236}">
                <a16:creationId xmlns:a16="http://schemas.microsoft.com/office/drawing/2014/main" id="{70559163-7F1B-4A22-89EC-C23B2034AB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258" y="3153262"/>
            <a:ext cx="10353867" cy="1549004"/>
          </a:xfrm>
          <a:prstGeom prst="rect">
            <a:avLst/>
          </a:prstGeom>
        </p:spPr>
      </p:pic>
    </p:spTree>
    <p:extLst>
      <p:ext uri="{BB962C8B-B14F-4D97-AF65-F5344CB8AC3E}">
        <p14:creationId xmlns:p14="http://schemas.microsoft.com/office/powerpoint/2010/main" val="1927124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B0676C-7522-4538-B18B-7796C2A9636A}"/>
              </a:ext>
            </a:extLst>
          </p:cNvPr>
          <p:cNvSpPr>
            <a:spLocks noGrp="1"/>
          </p:cNvSpPr>
          <p:nvPr>
            <p:ph type="title"/>
          </p:nvPr>
        </p:nvSpPr>
        <p:spPr/>
        <p:txBody>
          <a:bodyPr/>
          <a:lstStyle/>
          <a:p>
            <a:r>
              <a:rPr lang="en-US" altLang="zh-CN" dirty="0"/>
              <a:t>Experimental Validation</a:t>
            </a:r>
            <a:endParaRPr lang="zh-CN" altLang="en-US" dirty="0"/>
          </a:p>
        </p:txBody>
      </p:sp>
      <p:pic>
        <p:nvPicPr>
          <p:cNvPr id="5" name="内容占位符 4">
            <a:extLst>
              <a:ext uri="{FF2B5EF4-FFF2-40B4-BE49-F238E27FC236}">
                <a16:creationId xmlns:a16="http://schemas.microsoft.com/office/drawing/2014/main" id="{4666AF60-40C1-4A2F-BD2E-FD886702FB5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469" y="2295104"/>
            <a:ext cx="8122092" cy="3834365"/>
          </a:xfrm>
        </p:spPr>
      </p:pic>
      <p:pic>
        <p:nvPicPr>
          <p:cNvPr id="7" name="图片 6">
            <a:extLst>
              <a:ext uri="{FF2B5EF4-FFF2-40B4-BE49-F238E27FC236}">
                <a16:creationId xmlns:a16="http://schemas.microsoft.com/office/drawing/2014/main" id="{FD6F4BD1-1B25-4AEB-BFB5-3C90E72EF7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9080" y="758776"/>
            <a:ext cx="3319530" cy="5340448"/>
          </a:xfrm>
          <a:prstGeom prst="rect">
            <a:avLst/>
          </a:prstGeom>
        </p:spPr>
      </p:pic>
    </p:spTree>
    <p:extLst>
      <p:ext uri="{BB962C8B-B14F-4D97-AF65-F5344CB8AC3E}">
        <p14:creationId xmlns:p14="http://schemas.microsoft.com/office/powerpoint/2010/main" val="10994918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D799CC-BDDF-46F0-87E3-88ADF0E72F0A}"/>
              </a:ext>
            </a:extLst>
          </p:cNvPr>
          <p:cNvSpPr>
            <a:spLocks noGrp="1"/>
          </p:cNvSpPr>
          <p:nvPr>
            <p:ph type="title"/>
          </p:nvPr>
        </p:nvSpPr>
        <p:spPr/>
        <p:txBody>
          <a:bodyPr/>
          <a:lstStyle/>
          <a:p>
            <a:r>
              <a:rPr lang="en-US" altLang="zh-CN" dirty="0"/>
              <a:t>Experimental Validation</a:t>
            </a:r>
            <a:endParaRPr lang="zh-CN" altLang="en-US" dirty="0"/>
          </a:p>
        </p:txBody>
      </p:sp>
      <p:pic>
        <p:nvPicPr>
          <p:cNvPr id="5" name="内容占位符 4">
            <a:extLst>
              <a:ext uri="{FF2B5EF4-FFF2-40B4-BE49-F238E27FC236}">
                <a16:creationId xmlns:a16="http://schemas.microsoft.com/office/drawing/2014/main" id="{FAB79668-6048-49A4-91F3-038D758C0FA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73123" y="2005734"/>
            <a:ext cx="8245753" cy="3998256"/>
          </a:xfrm>
        </p:spPr>
      </p:pic>
    </p:spTree>
    <p:extLst>
      <p:ext uri="{BB962C8B-B14F-4D97-AF65-F5344CB8AC3E}">
        <p14:creationId xmlns:p14="http://schemas.microsoft.com/office/powerpoint/2010/main" val="1717367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E57176-2E51-4D42-88F3-9C1A27C5C3AA}"/>
              </a:ext>
            </a:extLst>
          </p:cNvPr>
          <p:cNvSpPr>
            <a:spLocks noGrp="1"/>
          </p:cNvSpPr>
          <p:nvPr>
            <p:ph type="title"/>
          </p:nvPr>
        </p:nvSpPr>
        <p:spPr/>
        <p:txBody>
          <a:bodyPr/>
          <a:lstStyle/>
          <a:p>
            <a:r>
              <a:rPr lang="en-US" altLang="zh-CN" dirty="0"/>
              <a:t>Experimental Validation</a:t>
            </a:r>
            <a:endParaRPr lang="zh-CN" altLang="en-US" dirty="0"/>
          </a:p>
        </p:txBody>
      </p:sp>
      <p:pic>
        <p:nvPicPr>
          <p:cNvPr id="5" name="内容占位符 4">
            <a:extLst>
              <a:ext uri="{FF2B5EF4-FFF2-40B4-BE49-F238E27FC236}">
                <a16:creationId xmlns:a16="http://schemas.microsoft.com/office/drawing/2014/main" id="{93256A4D-4FA2-4E5F-BBFC-39161B32DDF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63532" y="1795468"/>
            <a:ext cx="7616885" cy="4610220"/>
          </a:xfrm>
        </p:spPr>
      </p:pic>
    </p:spTree>
    <p:extLst>
      <p:ext uri="{BB962C8B-B14F-4D97-AF65-F5344CB8AC3E}">
        <p14:creationId xmlns:p14="http://schemas.microsoft.com/office/powerpoint/2010/main" val="906346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AF4989-FA09-4069-9541-C33014BDF9E0}"/>
              </a:ext>
            </a:extLst>
          </p:cNvPr>
          <p:cNvSpPr>
            <a:spLocks noGrp="1"/>
          </p:cNvSpPr>
          <p:nvPr>
            <p:ph type="title"/>
          </p:nvPr>
        </p:nvSpPr>
        <p:spPr/>
        <p:txBody>
          <a:bodyPr/>
          <a:lstStyle/>
          <a:p>
            <a:r>
              <a:rPr lang="en-US" altLang="zh-CN" dirty="0"/>
              <a:t>Experimental Validation</a:t>
            </a:r>
            <a:endParaRPr lang="zh-CN" altLang="en-US" dirty="0"/>
          </a:p>
        </p:txBody>
      </p:sp>
      <p:pic>
        <p:nvPicPr>
          <p:cNvPr id="5" name="内容占位符 4">
            <a:extLst>
              <a:ext uri="{FF2B5EF4-FFF2-40B4-BE49-F238E27FC236}">
                <a16:creationId xmlns:a16="http://schemas.microsoft.com/office/drawing/2014/main" id="{C8BA7FBF-7416-4082-8005-7CFA80C28A1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59575" y="1971240"/>
            <a:ext cx="7272849" cy="4272227"/>
          </a:xfrm>
        </p:spPr>
      </p:pic>
    </p:spTree>
    <p:extLst>
      <p:ext uri="{BB962C8B-B14F-4D97-AF65-F5344CB8AC3E}">
        <p14:creationId xmlns:p14="http://schemas.microsoft.com/office/powerpoint/2010/main" val="1819110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704AE6-BAF8-4EC9-9C98-20DC839D714C}"/>
              </a:ext>
            </a:extLst>
          </p:cNvPr>
          <p:cNvSpPr>
            <a:spLocks noGrp="1"/>
          </p:cNvSpPr>
          <p:nvPr>
            <p:ph type="title"/>
          </p:nvPr>
        </p:nvSpPr>
        <p:spPr/>
        <p:txBody>
          <a:bodyPr/>
          <a:lstStyle/>
          <a:p>
            <a:r>
              <a:rPr lang="en-US" altLang="zh-CN" dirty="0"/>
              <a:t>Experimental Validation</a:t>
            </a:r>
            <a:endParaRPr lang="zh-CN" altLang="en-US" dirty="0"/>
          </a:p>
        </p:txBody>
      </p:sp>
      <p:pic>
        <p:nvPicPr>
          <p:cNvPr id="5" name="内容占位符 4">
            <a:extLst>
              <a:ext uri="{FF2B5EF4-FFF2-40B4-BE49-F238E27FC236}">
                <a16:creationId xmlns:a16="http://schemas.microsoft.com/office/drawing/2014/main" id="{3AAF0B3A-5FF3-467B-A1A6-60A689BDFE1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58246" y="2537788"/>
            <a:ext cx="2620236" cy="3004537"/>
          </a:xfrm>
        </p:spPr>
      </p:pic>
      <p:pic>
        <p:nvPicPr>
          <p:cNvPr id="7" name="图片 6">
            <a:extLst>
              <a:ext uri="{FF2B5EF4-FFF2-40B4-BE49-F238E27FC236}">
                <a16:creationId xmlns:a16="http://schemas.microsoft.com/office/drawing/2014/main" id="{9373CD9A-40BE-4A8D-AD51-824B5460D6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0629" y="2244291"/>
            <a:ext cx="2620236" cy="3591530"/>
          </a:xfrm>
          <a:prstGeom prst="rect">
            <a:avLst/>
          </a:prstGeom>
        </p:spPr>
      </p:pic>
      <p:pic>
        <p:nvPicPr>
          <p:cNvPr id="9" name="图片 8">
            <a:extLst>
              <a:ext uri="{FF2B5EF4-FFF2-40B4-BE49-F238E27FC236}">
                <a16:creationId xmlns:a16="http://schemas.microsoft.com/office/drawing/2014/main" id="{88CDC258-89CC-47D2-82DB-02164A464F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3012" y="1996086"/>
            <a:ext cx="3972679" cy="4087940"/>
          </a:xfrm>
          <a:prstGeom prst="rect">
            <a:avLst/>
          </a:prstGeom>
        </p:spPr>
      </p:pic>
    </p:spTree>
    <p:extLst>
      <p:ext uri="{BB962C8B-B14F-4D97-AF65-F5344CB8AC3E}">
        <p14:creationId xmlns:p14="http://schemas.microsoft.com/office/powerpoint/2010/main" val="265171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AB37BB-E7C2-43D6-941D-6F6C23AC36B6}"/>
              </a:ext>
            </a:extLst>
          </p:cNvPr>
          <p:cNvSpPr>
            <a:spLocks noGrp="1"/>
          </p:cNvSpPr>
          <p:nvPr>
            <p:ph type="title"/>
          </p:nvPr>
        </p:nvSpPr>
        <p:spPr/>
        <p:txBody>
          <a:bodyPr/>
          <a:lstStyle/>
          <a:p>
            <a:r>
              <a:rPr lang="en-US" altLang="zh-CN" dirty="0"/>
              <a:t>From</a:t>
            </a:r>
            <a:r>
              <a:rPr lang="zh-CN" altLang="en-US" dirty="0"/>
              <a:t> </a:t>
            </a:r>
            <a:r>
              <a:rPr lang="en-US" altLang="zh-CN" dirty="0"/>
              <a:t>Static</a:t>
            </a:r>
            <a:r>
              <a:rPr lang="zh-CN" altLang="en-US" dirty="0"/>
              <a:t> </a:t>
            </a:r>
            <a:r>
              <a:rPr lang="en-US" altLang="zh-CN" dirty="0"/>
              <a:t>to</a:t>
            </a:r>
            <a:r>
              <a:rPr lang="zh-CN" altLang="en-US" dirty="0"/>
              <a:t> </a:t>
            </a:r>
            <a:r>
              <a:rPr lang="en-US" altLang="zh-CN" dirty="0"/>
              <a:t>Dynamic</a:t>
            </a:r>
            <a:endParaRPr lang="zh-CN" altLang="en-US" dirty="0"/>
          </a:p>
        </p:txBody>
      </p:sp>
      <p:sp>
        <p:nvSpPr>
          <p:cNvPr id="3" name="内容占位符 2">
            <a:extLst>
              <a:ext uri="{FF2B5EF4-FFF2-40B4-BE49-F238E27FC236}">
                <a16:creationId xmlns:a16="http://schemas.microsoft.com/office/drawing/2014/main" id="{5B85A73C-7FBD-4538-8294-6A2C6E0D7972}"/>
              </a:ext>
            </a:extLst>
          </p:cNvPr>
          <p:cNvSpPr>
            <a:spLocks noGrp="1"/>
          </p:cNvSpPr>
          <p:nvPr>
            <p:ph idx="1"/>
          </p:nvPr>
        </p:nvSpPr>
        <p:spPr>
          <a:xfrm>
            <a:off x="1261872" y="1828800"/>
            <a:ext cx="9045910" cy="4351337"/>
          </a:xfrm>
        </p:spPr>
        <p:txBody>
          <a:bodyPr/>
          <a:lstStyle/>
          <a:p>
            <a:pPr>
              <a:lnSpc>
                <a:spcPct val="150000"/>
              </a:lnSpc>
            </a:pPr>
            <a:r>
              <a:rPr lang="en-US" altLang="zh-CN" sz="2800" dirty="0"/>
              <a:t>Nash is </a:t>
            </a:r>
            <a:r>
              <a:rPr lang="en-US" altLang="zh-CN" sz="2800" dirty="0">
                <a:solidFill>
                  <a:srgbClr val="FFFF00"/>
                </a:solidFill>
              </a:rPr>
              <a:t>static </a:t>
            </a:r>
            <a:r>
              <a:rPr lang="en-US" altLang="zh-CN" sz="2800" dirty="0"/>
              <a:t>and</a:t>
            </a:r>
            <a:r>
              <a:rPr lang="en-US" altLang="zh-CN" sz="2800" dirty="0">
                <a:solidFill>
                  <a:srgbClr val="FFFF00"/>
                </a:solidFill>
              </a:rPr>
              <a:t> prone to cycles</a:t>
            </a:r>
          </a:p>
          <a:p>
            <a:pPr lvl="1">
              <a:lnSpc>
                <a:spcPct val="150000"/>
              </a:lnSpc>
            </a:pPr>
            <a:r>
              <a:rPr lang="en-US" altLang="zh-CN" sz="2400" dirty="0">
                <a:solidFill>
                  <a:schemeClr val="tx1"/>
                </a:solidFill>
              </a:rPr>
              <a:t>e.g. Three sellers on a beach</a:t>
            </a:r>
          </a:p>
          <a:p>
            <a:pPr>
              <a:lnSpc>
                <a:spcPct val="150000"/>
              </a:lnSpc>
            </a:pPr>
            <a:r>
              <a:rPr lang="en-US" altLang="zh-CN" sz="2800" dirty="0"/>
              <a:t>How about viewing the game as a </a:t>
            </a:r>
            <a:r>
              <a:rPr lang="en-US" altLang="zh-CN" sz="2800" dirty="0">
                <a:solidFill>
                  <a:srgbClr val="FFFF00"/>
                </a:solidFill>
              </a:rPr>
              <a:t>dynamic system?</a:t>
            </a:r>
          </a:p>
          <a:p>
            <a:endParaRPr lang="zh-CN" altLang="en-US" dirty="0"/>
          </a:p>
        </p:txBody>
      </p:sp>
    </p:spTree>
    <p:extLst>
      <p:ext uri="{BB962C8B-B14F-4D97-AF65-F5344CB8AC3E}">
        <p14:creationId xmlns:p14="http://schemas.microsoft.com/office/powerpoint/2010/main" val="22694271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45C23-FFA6-42A1-9888-B02BE86EEFE6}"/>
              </a:ext>
            </a:extLst>
          </p:cNvPr>
          <p:cNvSpPr>
            <a:spLocks noGrp="1"/>
          </p:cNvSpPr>
          <p:nvPr>
            <p:ph type="title"/>
          </p:nvPr>
        </p:nvSpPr>
        <p:spPr>
          <a:xfrm>
            <a:off x="1261872" y="365760"/>
            <a:ext cx="9692640" cy="1325562"/>
          </a:xfrm>
        </p:spPr>
        <p:txBody>
          <a:bodyPr>
            <a:noAutofit/>
          </a:bodyPr>
          <a:lstStyle/>
          <a:p>
            <a:r>
              <a:rPr lang="en-US" altLang="zh-CN" sz="3200" dirty="0"/>
              <a:t>Application</a:t>
            </a:r>
            <a:r>
              <a:rPr lang="zh-CN" altLang="en-US" sz="3200" dirty="0"/>
              <a:t>：</a:t>
            </a:r>
            <a:r>
              <a:rPr lang="en-US" altLang="zh-CN" sz="3200" dirty="0"/>
              <a:t>A GENERALIZED TRAINING APPROACH FOR MULTIAGENT LEARNING</a:t>
            </a:r>
            <a:endParaRPr lang="zh-CN" altLang="en-US" sz="3200" dirty="0"/>
          </a:p>
        </p:txBody>
      </p:sp>
      <p:pic>
        <p:nvPicPr>
          <p:cNvPr id="5" name="内容占位符 4">
            <a:extLst>
              <a:ext uri="{FF2B5EF4-FFF2-40B4-BE49-F238E27FC236}">
                <a16:creationId xmlns:a16="http://schemas.microsoft.com/office/drawing/2014/main" id="{80FC9730-AFC9-4270-9EC0-337E70EB666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60214" y="1850306"/>
            <a:ext cx="8471572" cy="4735886"/>
          </a:xfrm>
        </p:spPr>
      </p:pic>
    </p:spTree>
    <p:extLst>
      <p:ext uri="{BB962C8B-B14F-4D97-AF65-F5344CB8AC3E}">
        <p14:creationId xmlns:p14="http://schemas.microsoft.com/office/powerpoint/2010/main" val="9019559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5FD30C-DF2A-4D46-AAC5-AFE3B748032E}"/>
              </a:ext>
            </a:extLst>
          </p:cNvPr>
          <p:cNvSpPr>
            <a:spLocks noGrp="1"/>
          </p:cNvSpPr>
          <p:nvPr>
            <p:ph type="title"/>
          </p:nvPr>
        </p:nvSpPr>
        <p:spPr/>
        <p:txBody>
          <a:bodyPr>
            <a:noAutofit/>
          </a:bodyPr>
          <a:lstStyle/>
          <a:p>
            <a:r>
              <a:rPr lang="en-US" altLang="zh-CN" sz="3200" dirty="0"/>
              <a:t>Application</a:t>
            </a:r>
            <a:r>
              <a:rPr lang="zh-CN" altLang="en-US" sz="3200" dirty="0"/>
              <a:t>：</a:t>
            </a:r>
            <a:r>
              <a:rPr lang="en-US" altLang="zh-CN" sz="3200" dirty="0"/>
              <a:t>A GENERALIZED TRAINING APPROACH FOR MULTIAGENT LEARNING</a:t>
            </a:r>
            <a:endParaRPr lang="zh-CN" altLang="en-US" sz="3200" dirty="0"/>
          </a:p>
        </p:txBody>
      </p:sp>
      <p:pic>
        <p:nvPicPr>
          <p:cNvPr id="5" name="内容占位符 4">
            <a:extLst>
              <a:ext uri="{FF2B5EF4-FFF2-40B4-BE49-F238E27FC236}">
                <a16:creationId xmlns:a16="http://schemas.microsoft.com/office/drawing/2014/main" id="{87C90C67-D05C-4C0F-9B8D-8A5C2928859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74862" y="1922614"/>
            <a:ext cx="8085878" cy="1766157"/>
          </a:xfrm>
        </p:spPr>
      </p:pic>
      <p:pic>
        <p:nvPicPr>
          <p:cNvPr id="7" name="图片 6">
            <a:extLst>
              <a:ext uri="{FF2B5EF4-FFF2-40B4-BE49-F238E27FC236}">
                <a16:creationId xmlns:a16="http://schemas.microsoft.com/office/drawing/2014/main" id="{4D9DC7DD-884B-465C-A135-9F1FD2D4B0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4862" y="3920063"/>
            <a:ext cx="8073425" cy="942882"/>
          </a:xfrm>
          <a:prstGeom prst="rect">
            <a:avLst/>
          </a:prstGeom>
        </p:spPr>
      </p:pic>
      <p:sp>
        <p:nvSpPr>
          <p:cNvPr id="8" name="文本框 7">
            <a:extLst>
              <a:ext uri="{FF2B5EF4-FFF2-40B4-BE49-F238E27FC236}">
                <a16:creationId xmlns:a16="http://schemas.microsoft.com/office/drawing/2014/main" id="{3A0091A6-0CCF-4D90-BF10-20F20CA361C0}"/>
              </a:ext>
            </a:extLst>
          </p:cNvPr>
          <p:cNvSpPr txBox="1"/>
          <p:nvPr/>
        </p:nvSpPr>
        <p:spPr>
          <a:xfrm>
            <a:off x="409356" y="5392882"/>
            <a:ext cx="11397672" cy="1200329"/>
          </a:xfrm>
          <a:prstGeom prst="rect">
            <a:avLst/>
          </a:prstGeom>
          <a:noFill/>
        </p:spPr>
        <p:txBody>
          <a:bodyPr wrap="none" rtlCol="0">
            <a:spAutoFit/>
          </a:bodyPr>
          <a:lstStyle/>
          <a:p>
            <a:r>
              <a:rPr lang="en-US" altLang="zh-CN" sz="2400" dirty="0"/>
              <a:t>It is proved that if we use PBR as oracle, then PSRO can converge with respect</a:t>
            </a:r>
          </a:p>
          <a:p>
            <a:r>
              <a:rPr lang="en-US" altLang="zh-CN" sz="2400" dirty="0"/>
              <a:t>to α-Rank even when there are &gt;=3 players and under general sum settings.</a:t>
            </a:r>
          </a:p>
          <a:p>
            <a:endParaRPr lang="zh-CN" altLang="en-US" sz="2400" dirty="0"/>
          </a:p>
        </p:txBody>
      </p:sp>
      <p:pic>
        <p:nvPicPr>
          <p:cNvPr id="10" name="图片 9">
            <a:extLst>
              <a:ext uri="{FF2B5EF4-FFF2-40B4-BE49-F238E27FC236}">
                <a16:creationId xmlns:a16="http://schemas.microsoft.com/office/drawing/2014/main" id="{E66ED19E-2F0F-47CA-95B4-53823A7960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69964" y="4876026"/>
            <a:ext cx="6607389" cy="601453"/>
          </a:xfrm>
          <a:prstGeom prst="rect">
            <a:avLst/>
          </a:prstGeom>
        </p:spPr>
      </p:pic>
    </p:spTree>
    <p:extLst>
      <p:ext uri="{BB962C8B-B14F-4D97-AF65-F5344CB8AC3E}">
        <p14:creationId xmlns:p14="http://schemas.microsoft.com/office/powerpoint/2010/main" val="2669587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CA3233-E4F4-4F26-8A23-A07468BF6227}"/>
              </a:ext>
            </a:extLst>
          </p:cNvPr>
          <p:cNvSpPr>
            <a:spLocks noGrp="1"/>
          </p:cNvSpPr>
          <p:nvPr>
            <p:ph type="title"/>
          </p:nvPr>
        </p:nvSpPr>
        <p:spPr/>
        <p:txBody>
          <a:bodyPr/>
          <a:lstStyle/>
          <a:p>
            <a:r>
              <a:rPr lang="en-US" altLang="zh-CN" dirty="0"/>
              <a:t>Micro Dynamic System</a:t>
            </a:r>
            <a:endParaRPr lang="zh-CN" altLang="en-US" dirty="0"/>
          </a:p>
        </p:txBody>
      </p:sp>
      <p:sp>
        <p:nvSpPr>
          <p:cNvPr id="3" name="内容占位符 2">
            <a:extLst>
              <a:ext uri="{FF2B5EF4-FFF2-40B4-BE49-F238E27FC236}">
                <a16:creationId xmlns:a16="http://schemas.microsoft.com/office/drawing/2014/main" id="{63F83A43-E034-42BD-B570-262C0B9FAD14}"/>
              </a:ext>
            </a:extLst>
          </p:cNvPr>
          <p:cNvSpPr>
            <a:spLocks noGrp="1"/>
          </p:cNvSpPr>
          <p:nvPr>
            <p:ph idx="1"/>
          </p:nvPr>
        </p:nvSpPr>
        <p:spPr>
          <a:xfrm>
            <a:off x="1261872" y="1828800"/>
            <a:ext cx="8595360" cy="4663440"/>
          </a:xfrm>
        </p:spPr>
        <p:txBody>
          <a:bodyPr>
            <a:normAutofit lnSpcReduction="10000"/>
          </a:bodyPr>
          <a:lstStyle/>
          <a:p>
            <a:pPr>
              <a:lnSpc>
                <a:spcPct val="150000"/>
              </a:lnSpc>
            </a:pPr>
            <a:r>
              <a:rPr lang="en-US" altLang="zh-CN" sz="2400" dirty="0"/>
              <a:t>A low-level insight into a game</a:t>
            </a:r>
          </a:p>
          <a:p>
            <a:pPr>
              <a:lnSpc>
                <a:spcPct val="150000"/>
              </a:lnSpc>
            </a:pPr>
            <a:r>
              <a:rPr lang="en-US" altLang="zh-CN" sz="2400" dirty="0"/>
              <a:t>A 2-player asymmetric game can be regarded as a </a:t>
            </a:r>
            <a:r>
              <a:rPr lang="en-US" altLang="zh-CN" sz="2400" dirty="0">
                <a:solidFill>
                  <a:srgbClr val="FFFF00"/>
                </a:solidFill>
              </a:rPr>
              <a:t>dynamic system</a:t>
            </a:r>
            <a:r>
              <a:rPr lang="en-US" altLang="zh-CN" sz="2400" dirty="0"/>
              <a:t>:</a:t>
            </a:r>
          </a:p>
          <a:p>
            <a:pPr>
              <a:lnSpc>
                <a:spcPct val="150000"/>
              </a:lnSpc>
            </a:pPr>
            <a:endParaRPr lang="en-US" altLang="zh-CN" sz="2400" dirty="0"/>
          </a:p>
          <a:p>
            <a:pPr marL="0" indent="0">
              <a:lnSpc>
                <a:spcPct val="150000"/>
              </a:lnSpc>
              <a:buNone/>
            </a:pPr>
            <a:endParaRPr lang="en-US" altLang="zh-CN" sz="2400" dirty="0"/>
          </a:p>
          <a:p>
            <a:pPr>
              <a:lnSpc>
                <a:spcPct val="150000"/>
              </a:lnSpc>
            </a:pPr>
            <a:r>
              <a:rPr lang="en-US" altLang="zh-CN" sz="2400" dirty="0"/>
              <a:t>The</a:t>
            </a:r>
            <a:r>
              <a:rPr lang="zh-CN" altLang="en-US" sz="2400" dirty="0"/>
              <a:t> </a:t>
            </a:r>
            <a:r>
              <a:rPr lang="en-US" altLang="zh-CN" sz="2400" dirty="0"/>
              <a:t>model</a:t>
            </a:r>
            <a:r>
              <a:rPr lang="zh-CN" altLang="en-US" sz="2400" dirty="0"/>
              <a:t> </a:t>
            </a:r>
            <a:r>
              <a:rPr lang="en-US" altLang="zh-CN" sz="2400" dirty="0"/>
              <a:t>reveals continuous strategy flows yet is not scalable; visualizable only for 3-4 agents</a:t>
            </a:r>
          </a:p>
          <a:p>
            <a:endParaRPr lang="en-US" altLang="zh-CN" sz="2400" dirty="0"/>
          </a:p>
          <a:p>
            <a:endParaRPr lang="en-US" altLang="zh-CN" dirty="0"/>
          </a:p>
          <a:p>
            <a:endParaRPr lang="zh-CN" altLang="en-US" dirty="0"/>
          </a:p>
        </p:txBody>
      </p:sp>
      <p:pic>
        <p:nvPicPr>
          <p:cNvPr id="4" name="图片 3">
            <a:extLst>
              <a:ext uri="{FF2B5EF4-FFF2-40B4-BE49-F238E27FC236}">
                <a16:creationId xmlns:a16="http://schemas.microsoft.com/office/drawing/2014/main" id="{906CD86F-ECFA-460F-9FFB-630F105E8C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563" y="3899560"/>
            <a:ext cx="9825565" cy="925088"/>
          </a:xfrm>
          <a:prstGeom prst="rect">
            <a:avLst/>
          </a:prstGeom>
        </p:spPr>
      </p:pic>
    </p:spTree>
    <p:extLst>
      <p:ext uri="{BB962C8B-B14F-4D97-AF65-F5344CB8AC3E}">
        <p14:creationId xmlns:p14="http://schemas.microsoft.com/office/powerpoint/2010/main" val="2235808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C6312D-650B-4DE2-B6DE-565260C83348}"/>
              </a:ext>
            </a:extLst>
          </p:cNvPr>
          <p:cNvSpPr>
            <a:spLocks noGrp="1"/>
          </p:cNvSpPr>
          <p:nvPr>
            <p:ph type="title"/>
          </p:nvPr>
        </p:nvSpPr>
        <p:spPr/>
        <p:txBody>
          <a:bodyPr/>
          <a:lstStyle/>
          <a:p>
            <a:r>
              <a:rPr lang="en-US" altLang="zh-CN" dirty="0"/>
              <a:t>Macro Dynamic System</a:t>
            </a:r>
            <a:endParaRPr lang="zh-CN" altLang="en-US" dirty="0"/>
          </a:p>
        </p:txBody>
      </p:sp>
      <p:sp>
        <p:nvSpPr>
          <p:cNvPr id="3" name="内容占位符 2">
            <a:extLst>
              <a:ext uri="{FF2B5EF4-FFF2-40B4-BE49-F238E27FC236}">
                <a16:creationId xmlns:a16="http://schemas.microsoft.com/office/drawing/2014/main" id="{07977DC1-56B6-43EA-82B9-A59C2D78CC62}"/>
              </a:ext>
            </a:extLst>
          </p:cNvPr>
          <p:cNvSpPr>
            <a:spLocks noGrp="1"/>
          </p:cNvSpPr>
          <p:nvPr>
            <p:ph sz="half" idx="1"/>
          </p:nvPr>
        </p:nvSpPr>
        <p:spPr/>
        <p:txBody>
          <a:bodyPr>
            <a:normAutofit fontScale="77500" lnSpcReduction="20000"/>
          </a:bodyPr>
          <a:lstStyle/>
          <a:p>
            <a:pPr>
              <a:lnSpc>
                <a:spcPct val="150000"/>
              </a:lnSpc>
            </a:pPr>
            <a:r>
              <a:rPr lang="en-US" altLang="zh-CN" sz="2400" dirty="0"/>
              <a:t>Construct a meta-game using payoffs and let sufficiently large population evolve</a:t>
            </a:r>
          </a:p>
          <a:p>
            <a:pPr>
              <a:lnSpc>
                <a:spcPct val="150000"/>
              </a:lnSpc>
            </a:pPr>
            <a:r>
              <a:rPr lang="en-US" altLang="zh-CN" sz="2400" dirty="0"/>
              <a:t>Irrelevant with game details: only related to payoffs </a:t>
            </a:r>
          </a:p>
          <a:p>
            <a:pPr>
              <a:lnSpc>
                <a:spcPct val="150000"/>
              </a:lnSpc>
            </a:pPr>
            <a:r>
              <a:rPr lang="en-US" altLang="zh-CN" sz="2400" dirty="0"/>
              <a:t>The first(green, “normal”) agent will either </a:t>
            </a:r>
            <a:r>
              <a:rPr lang="en-US" altLang="zh-CN" sz="2400" dirty="0">
                <a:solidFill>
                  <a:srgbClr val="FFFF00"/>
                </a:solidFill>
              </a:rPr>
              <a:t>copying</a:t>
            </a:r>
            <a:r>
              <a:rPr lang="en-US" altLang="zh-CN" sz="2400" dirty="0"/>
              <a:t> the second(yellow, “mutated”) agent, </a:t>
            </a:r>
            <a:r>
              <a:rPr lang="en-US" altLang="zh-CN" sz="2400" dirty="0">
                <a:solidFill>
                  <a:srgbClr val="FFFF00"/>
                </a:solidFill>
              </a:rPr>
              <a:t>remain</a:t>
            </a:r>
            <a:r>
              <a:rPr lang="en-US" altLang="zh-CN" sz="2400" dirty="0"/>
              <a:t> “normal” or </a:t>
            </a:r>
            <a:r>
              <a:rPr lang="en-US" altLang="zh-CN" sz="2400" dirty="0">
                <a:solidFill>
                  <a:srgbClr val="FFFF00"/>
                </a:solidFill>
              </a:rPr>
              <a:t>mutate to a random other </a:t>
            </a:r>
            <a:r>
              <a:rPr lang="en-US" altLang="zh-CN" sz="2400" dirty="0"/>
              <a:t>strategy with </a:t>
            </a:r>
            <a:r>
              <a:rPr lang="en-US" altLang="zh-CN" sz="2400" dirty="0">
                <a:solidFill>
                  <a:srgbClr val="FFFF00"/>
                </a:solidFill>
              </a:rPr>
              <a:t>very small </a:t>
            </a:r>
            <a:r>
              <a:rPr lang="en-US" altLang="zh-CN" sz="2400" dirty="0"/>
              <a:t>probability </a:t>
            </a:r>
            <a:endParaRPr lang="zh-CN" altLang="en-US" sz="2400" dirty="0"/>
          </a:p>
        </p:txBody>
      </p:sp>
      <p:sp>
        <p:nvSpPr>
          <p:cNvPr id="6" name="内容占位符 5">
            <a:extLst>
              <a:ext uri="{FF2B5EF4-FFF2-40B4-BE49-F238E27FC236}">
                <a16:creationId xmlns:a16="http://schemas.microsoft.com/office/drawing/2014/main" id="{87299A29-92DC-45BC-B99C-57CB5B9212D4}"/>
              </a:ext>
            </a:extLst>
          </p:cNvPr>
          <p:cNvSpPr>
            <a:spLocks noGrp="1"/>
          </p:cNvSpPr>
          <p:nvPr>
            <p:ph sz="half" idx="2"/>
          </p:nvPr>
        </p:nvSpPr>
        <p:spPr/>
        <p:txBody>
          <a:bodyPr>
            <a:normAutofit fontScale="77500" lnSpcReduction="20000"/>
          </a:bodyPr>
          <a:lstStyle/>
          <a:p>
            <a:endParaRPr lang="zh-CN" altLang="en-US"/>
          </a:p>
        </p:txBody>
      </p:sp>
      <p:pic>
        <p:nvPicPr>
          <p:cNvPr id="5" name="图片 4">
            <a:extLst>
              <a:ext uri="{FF2B5EF4-FFF2-40B4-BE49-F238E27FC236}">
                <a16:creationId xmlns:a16="http://schemas.microsoft.com/office/drawing/2014/main" id="{2DCB0CF3-36E4-471B-BF5B-D093D2D49BD0}"/>
              </a:ext>
            </a:extLst>
          </p:cNvPr>
          <p:cNvPicPr>
            <a:picLocks noChangeAspect="1"/>
          </p:cNvPicPr>
          <p:nvPr/>
        </p:nvPicPr>
        <p:blipFill>
          <a:blip r:embed="rId3"/>
          <a:stretch>
            <a:fillRect/>
          </a:stretch>
        </p:blipFill>
        <p:spPr>
          <a:xfrm>
            <a:off x="6126480" y="1828800"/>
            <a:ext cx="4875936" cy="4825408"/>
          </a:xfrm>
          <a:prstGeom prst="rect">
            <a:avLst/>
          </a:prstGeom>
        </p:spPr>
      </p:pic>
    </p:spTree>
    <p:extLst>
      <p:ext uri="{BB962C8B-B14F-4D97-AF65-F5344CB8AC3E}">
        <p14:creationId xmlns:p14="http://schemas.microsoft.com/office/powerpoint/2010/main" val="63475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02A1EFC0-059F-494E-A540-4D8054D442FB}"/>
              </a:ext>
            </a:extLst>
          </p:cNvPr>
          <p:cNvSpPr>
            <a:spLocks noGrp="1"/>
          </p:cNvSpPr>
          <p:nvPr>
            <p:ph type="title"/>
          </p:nvPr>
        </p:nvSpPr>
        <p:spPr/>
        <p:txBody>
          <a:bodyPr/>
          <a:lstStyle/>
          <a:p>
            <a:r>
              <a:rPr lang="en-US" altLang="zh-CN" dirty="0"/>
              <a:t>The “Fitness” of an Individual</a:t>
            </a:r>
            <a:endParaRPr lang="zh-CN" altLang="en-US" dirty="0"/>
          </a:p>
        </p:txBody>
      </p:sp>
      <p:sp>
        <p:nvSpPr>
          <p:cNvPr id="8" name="内容占位符 7">
            <a:extLst>
              <a:ext uri="{FF2B5EF4-FFF2-40B4-BE49-F238E27FC236}">
                <a16:creationId xmlns:a16="http://schemas.microsoft.com/office/drawing/2014/main" id="{76ADB78B-4BEE-4EC2-AC83-1793BDA5860B}"/>
              </a:ext>
            </a:extLst>
          </p:cNvPr>
          <p:cNvSpPr>
            <a:spLocks noGrp="1"/>
          </p:cNvSpPr>
          <p:nvPr>
            <p:ph idx="1"/>
          </p:nvPr>
        </p:nvSpPr>
        <p:spPr/>
        <p:txBody>
          <a:bodyPr>
            <a:normAutofit/>
          </a:bodyPr>
          <a:lstStyle/>
          <a:p>
            <a:pPr>
              <a:lnSpc>
                <a:spcPct val="150000"/>
              </a:lnSpc>
            </a:pPr>
            <a:r>
              <a:rPr lang="en-US" altLang="zh-CN" sz="2400" dirty="0"/>
              <a:t>We assume that </a:t>
            </a:r>
            <a:r>
              <a:rPr lang="en-US" altLang="zh-CN" sz="2400" dirty="0">
                <a:solidFill>
                  <a:srgbClr val="FFFF00"/>
                </a:solidFill>
              </a:rPr>
              <a:t>the mutation rate is very small</a:t>
            </a:r>
            <a:r>
              <a:rPr lang="en-US" altLang="zh-CN" sz="2400" dirty="0"/>
              <a:t>, so </a:t>
            </a:r>
            <a:r>
              <a:rPr lang="en-US" altLang="zh-CN" sz="2400" dirty="0">
                <a:solidFill>
                  <a:srgbClr val="FFFF00"/>
                </a:solidFill>
              </a:rPr>
              <a:t>only one agent is mutated </a:t>
            </a:r>
            <a:r>
              <a:rPr lang="en-US" altLang="zh-CN" sz="2400" dirty="0"/>
              <a:t>in the entire population at the same time: </a:t>
            </a:r>
          </a:p>
          <a:p>
            <a:pPr>
              <a:lnSpc>
                <a:spcPct val="150000"/>
              </a:lnSpc>
            </a:pPr>
            <a:r>
              <a:rPr lang="en-US" altLang="zh-CN" sz="2400" dirty="0"/>
              <a:t>Assume that the probability of each agent in this population copying the mutated agent is</a:t>
            </a:r>
          </a:p>
          <a:p>
            <a:pPr>
              <a:lnSpc>
                <a:spcPct val="150000"/>
              </a:lnSpc>
            </a:pPr>
            <a:endParaRPr lang="en-US" altLang="zh-CN" sz="2400" dirty="0"/>
          </a:p>
          <a:p>
            <a:pPr>
              <a:lnSpc>
                <a:spcPct val="150000"/>
              </a:lnSpc>
            </a:pPr>
            <a:endParaRPr lang="en-US" altLang="zh-CN" sz="2400" dirty="0"/>
          </a:p>
          <a:p>
            <a:pPr>
              <a:lnSpc>
                <a:spcPct val="150000"/>
              </a:lnSpc>
            </a:pPr>
            <a:endParaRPr lang="en-US" altLang="zh-CN" sz="2400" dirty="0"/>
          </a:p>
          <a:p>
            <a:pPr>
              <a:lnSpc>
                <a:spcPct val="150000"/>
              </a:lnSpc>
            </a:pPr>
            <a:endParaRPr lang="en-US" altLang="zh-CN" sz="2400" dirty="0"/>
          </a:p>
        </p:txBody>
      </p:sp>
      <p:pic>
        <p:nvPicPr>
          <p:cNvPr id="14" name="图片 13">
            <a:extLst>
              <a:ext uri="{FF2B5EF4-FFF2-40B4-BE49-F238E27FC236}">
                <a16:creationId xmlns:a16="http://schemas.microsoft.com/office/drawing/2014/main" id="{3621A1E2-FA98-47BF-80CA-1D5355FC37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827" y="3101686"/>
            <a:ext cx="3678382" cy="654627"/>
          </a:xfrm>
          <a:prstGeom prst="rect">
            <a:avLst/>
          </a:prstGeom>
        </p:spPr>
      </p:pic>
      <p:pic>
        <p:nvPicPr>
          <p:cNvPr id="16" name="图片 15">
            <a:extLst>
              <a:ext uri="{FF2B5EF4-FFF2-40B4-BE49-F238E27FC236}">
                <a16:creationId xmlns:a16="http://schemas.microsoft.com/office/drawing/2014/main" id="{13DA44EA-6CFF-438A-948C-730EB29C71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5647" y="5029199"/>
            <a:ext cx="9285090" cy="1046783"/>
          </a:xfrm>
          <a:prstGeom prst="rect">
            <a:avLst/>
          </a:prstGeom>
        </p:spPr>
      </p:pic>
    </p:spTree>
    <p:extLst>
      <p:ext uri="{BB962C8B-B14F-4D97-AF65-F5344CB8AC3E}">
        <p14:creationId xmlns:p14="http://schemas.microsoft.com/office/powerpoint/2010/main" val="3287791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0333A8-5037-4E33-B665-AD81926FC66D}"/>
              </a:ext>
            </a:extLst>
          </p:cNvPr>
          <p:cNvSpPr>
            <a:spLocks noGrp="1"/>
          </p:cNvSpPr>
          <p:nvPr>
            <p:ph type="title"/>
          </p:nvPr>
        </p:nvSpPr>
        <p:spPr/>
        <p:txBody>
          <a:bodyPr/>
          <a:lstStyle/>
          <a:p>
            <a:r>
              <a:rPr lang="en-US" altLang="zh-CN" dirty="0"/>
              <a:t>The Mutation Takeover Probability</a:t>
            </a:r>
            <a:endParaRPr lang="zh-CN" altLang="en-US" dirty="0"/>
          </a:p>
        </p:txBody>
      </p:sp>
      <p:sp>
        <p:nvSpPr>
          <p:cNvPr id="3" name="内容占位符 2">
            <a:extLst>
              <a:ext uri="{FF2B5EF4-FFF2-40B4-BE49-F238E27FC236}">
                <a16:creationId xmlns:a16="http://schemas.microsoft.com/office/drawing/2014/main" id="{DB0C1915-6AB1-467B-B3E6-CBBD23603860}"/>
              </a:ext>
            </a:extLst>
          </p:cNvPr>
          <p:cNvSpPr>
            <a:spLocks noGrp="1"/>
          </p:cNvSpPr>
          <p:nvPr>
            <p:ph idx="1"/>
          </p:nvPr>
        </p:nvSpPr>
        <p:spPr/>
        <p:txBody>
          <a:bodyPr>
            <a:normAutofit/>
          </a:bodyPr>
          <a:lstStyle/>
          <a:p>
            <a:pPr>
              <a:lnSpc>
                <a:spcPct val="150000"/>
              </a:lnSpc>
            </a:pPr>
            <a:r>
              <a:rPr lang="en-US" altLang="zh-CN" sz="2400" dirty="0"/>
              <a:t>The probability of the number of individuals playing </a:t>
            </a:r>
            <a:r>
              <a:rPr lang="el-GR" altLang="zh-CN" sz="2400" dirty="0"/>
              <a:t>τ</a:t>
            </a:r>
            <a:r>
              <a:rPr lang="en-US" altLang="zh-CN" sz="2400" dirty="0"/>
              <a:t> +-1 is </a:t>
            </a:r>
          </a:p>
          <a:p>
            <a:pPr>
              <a:lnSpc>
                <a:spcPct val="150000"/>
              </a:lnSpc>
            </a:pPr>
            <a:r>
              <a:rPr lang="en-US" altLang="zh-CN" sz="2400" dirty="0"/>
              <a:t>The probability of a single agent mutated from </a:t>
            </a:r>
            <a:r>
              <a:rPr lang="el-GR" altLang="zh-CN" sz="2400" dirty="0"/>
              <a:t>σ</a:t>
            </a:r>
            <a:r>
              <a:rPr lang="en-US" altLang="zh-CN" sz="2400" dirty="0"/>
              <a:t> to </a:t>
            </a:r>
            <a:r>
              <a:rPr lang="el-GR" altLang="zh-CN" sz="2400" dirty="0"/>
              <a:t>τ</a:t>
            </a:r>
            <a:r>
              <a:rPr lang="en-US" altLang="zh-CN" sz="2400" dirty="0"/>
              <a:t> eventually take over the entire population is</a:t>
            </a:r>
            <a:endParaRPr lang="zh-CN" altLang="en-US" sz="2400" dirty="0"/>
          </a:p>
        </p:txBody>
      </p:sp>
      <p:pic>
        <p:nvPicPr>
          <p:cNvPr id="7" name="图片 6">
            <a:extLst>
              <a:ext uri="{FF2B5EF4-FFF2-40B4-BE49-F238E27FC236}">
                <a16:creationId xmlns:a16="http://schemas.microsoft.com/office/drawing/2014/main" id="{9BC867E3-4C4A-4328-A477-ED9CC6A46A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1585" y="2406751"/>
            <a:ext cx="6384229" cy="800697"/>
          </a:xfrm>
          <a:prstGeom prst="rect">
            <a:avLst/>
          </a:prstGeom>
        </p:spPr>
      </p:pic>
      <p:pic>
        <p:nvPicPr>
          <p:cNvPr id="11" name="图片 10">
            <a:extLst>
              <a:ext uri="{FF2B5EF4-FFF2-40B4-BE49-F238E27FC236}">
                <a16:creationId xmlns:a16="http://schemas.microsoft.com/office/drawing/2014/main" id="{DC11DDF8-EEB6-4A83-AD4C-5829D6447C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7341" y="4477974"/>
            <a:ext cx="7804422" cy="1325561"/>
          </a:xfrm>
          <a:prstGeom prst="rect">
            <a:avLst/>
          </a:prstGeom>
        </p:spPr>
      </p:pic>
    </p:spTree>
    <p:extLst>
      <p:ext uri="{BB962C8B-B14F-4D97-AF65-F5344CB8AC3E}">
        <p14:creationId xmlns:p14="http://schemas.microsoft.com/office/powerpoint/2010/main" val="3246024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C13F8F-016E-4793-96B8-4F460B568F91}"/>
              </a:ext>
            </a:extLst>
          </p:cNvPr>
          <p:cNvSpPr>
            <a:spLocks noGrp="1"/>
          </p:cNvSpPr>
          <p:nvPr>
            <p:ph type="title"/>
          </p:nvPr>
        </p:nvSpPr>
        <p:spPr/>
        <p:txBody>
          <a:bodyPr/>
          <a:lstStyle/>
          <a:p>
            <a:r>
              <a:rPr lang="en-US" altLang="zh-CN" dirty="0"/>
              <a:t>The Mutation Takeover Probability</a:t>
            </a:r>
            <a:endParaRPr lang="zh-CN" altLang="en-US" dirty="0"/>
          </a:p>
        </p:txBody>
      </p:sp>
      <p:sp>
        <p:nvSpPr>
          <p:cNvPr id="3" name="内容占位符 2">
            <a:extLst>
              <a:ext uri="{FF2B5EF4-FFF2-40B4-BE49-F238E27FC236}">
                <a16:creationId xmlns:a16="http://schemas.microsoft.com/office/drawing/2014/main" id="{1279B9FE-5049-44DD-BE63-BA62B14307C3}"/>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3AF396B6-96D2-421D-B332-72E88F8BB7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6711" y="1828800"/>
            <a:ext cx="7091067" cy="4351337"/>
          </a:xfrm>
          <a:prstGeom prst="rect">
            <a:avLst/>
          </a:prstGeom>
        </p:spPr>
      </p:pic>
    </p:spTree>
    <p:extLst>
      <p:ext uri="{BB962C8B-B14F-4D97-AF65-F5344CB8AC3E}">
        <p14:creationId xmlns:p14="http://schemas.microsoft.com/office/powerpoint/2010/main" val="1954500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18741F-963A-4750-8E36-19ACB76D5806}"/>
              </a:ext>
            </a:extLst>
          </p:cNvPr>
          <p:cNvSpPr>
            <a:spLocks noGrp="1"/>
          </p:cNvSpPr>
          <p:nvPr>
            <p:ph type="title"/>
          </p:nvPr>
        </p:nvSpPr>
        <p:spPr/>
        <p:txBody>
          <a:bodyPr/>
          <a:lstStyle/>
          <a:p>
            <a:r>
              <a:rPr lang="en-US" altLang="zh-CN" dirty="0"/>
              <a:t>Symmetric: Single Population Model </a:t>
            </a:r>
            <a:endParaRPr lang="zh-CN" altLang="en-US" dirty="0"/>
          </a:p>
        </p:txBody>
      </p:sp>
      <p:sp>
        <p:nvSpPr>
          <p:cNvPr id="3" name="内容占位符 2">
            <a:extLst>
              <a:ext uri="{FF2B5EF4-FFF2-40B4-BE49-F238E27FC236}">
                <a16:creationId xmlns:a16="http://schemas.microsoft.com/office/drawing/2014/main" id="{A2BB03E0-2619-47E1-AEAB-C682E6195E92}"/>
              </a:ext>
            </a:extLst>
          </p:cNvPr>
          <p:cNvSpPr>
            <a:spLocks noGrp="1"/>
          </p:cNvSpPr>
          <p:nvPr>
            <p:ph idx="1"/>
          </p:nvPr>
        </p:nvSpPr>
        <p:spPr>
          <a:xfrm>
            <a:off x="1261872" y="1828800"/>
            <a:ext cx="8595360" cy="4881093"/>
          </a:xfrm>
        </p:spPr>
        <p:txBody>
          <a:bodyPr>
            <a:normAutofit/>
          </a:bodyPr>
          <a:lstStyle/>
          <a:p>
            <a:pPr>
              <a:lnSpc>
                <a:spcPct val="150000"/>
              </a:lnSpc>
            </a:pPr>
            <a:r>
              <a:rPr lang="en-US" altLang="zh-CN" sz="2400" dirty="0"/>
              <a:t>We</a:t>
            </a:r>
            <a:r>
              <a:rPr lang="zh-CN" altLang="en-US" sz="2400" dirty="0"/>
              <a:t> </a:t>
            </a:r>
            <a:r>
              <a:rPr lang="en-US" altLang="zh-CN" sz="2400" dirty="0"/>
              <a:t>may</a:t>
            </a:r>
            <a:r>
              <a:rPr lang="zh-CN" altLang="en-US" sz="2400" dirty="0"/>
              <a:t> </a:t>
            </a:r>
            <a:r>
              <a:rPr lang="en-US" altLang="zh-CN" sz="2400" dirty="0"/>
              <a:t>view the mutation process as a Markov chain over </a:t>
            </a:r>
            <a:r>
              <a:rPr lang="en-US" altLang="zh-CN" sz="2400" dirty="0">
                <a:solidFill>
                  <a:srgbClr val="FFFF00"/>
                </a:solidFill>
              </a:rPr>
              <a:t>strategy of one agent</a:t>
            </a:r>
          </a:p>
          <a:p>
            <a:pPr>
              <a:lnSpc>
                <a:spcPct val="150000"/>
              </a:lnSpc>
            </a:pPr>
            <a:r>
              <a:rPr lang="en-US" altLang="zh-CN" sz="2400" dirty="0"/>
              <a:t>The probability of going from strategy </a:t>
            </a:r>
            <a:r>
              <a:rPr lang="el-GR" altLang="zh-CN" sz="2400" dirty="0"/>
              <a:t>τ </a:t>
            </a:r>
            <a:r>
              <a:rPr lang="en-US" altLang="zh-CN" sz="2400" dirty="0"/>
              <a:t>to </a:t>
            </a:r>
            <a:r>
              <a:rPr lang="el-GR" altLang="zh-CN" sz="2400" dirty="0"/>
              <a:t>σ</a:t>
            </a:r>
            <a:r>
              <a:rPr lang="en-US" altLang="zh-CN" sz="2400" dirty="0"/>
              <a:t> is</a:t>
            </a:r>
          </a:p>
          <a:p>
            <a:pPr>
              <a:lnSpc>
                <a:spcPct val="150000"/>
              </a:lnSpc>
            </a:pPr>
            <a:endParaRPr lang="en-US" altLang="zh-CN" sz="2400" dirty="0">
              <a:solidFill>
                <a:srgbClr val="FFFF00"/>
              </a:solidFill>
            </a:endParaRPr>
          </a:p>
          <a:p>
            <a:pPr>
              <a:lnSpc>
                <a:spcPct val="150000"/>
              </a:lnSpc>
            </a:pPr>
            <a:endParaRPr lang="en-US" altLang="zh-CN" sz="2400" dirty="0">
              <a:solidFill>
                <a:srgbClr val="FFFF00"/>
              </a:solidFill>
            </a:endParaRPr>
          </a:p>
          <a:p>
            <a:pPr>
              <a:lnSpc>
                <a:spcPct val="150000"/>
              </a:lnSpc>
            </a:pPr>
            <a:r>
              <a:rPr lang="en-US" altLang="zh-CN" sz="2400" dirty="0"/>
              <a:t>For 2-player symmetric games</a:t>
            </a:r>
            <a:r>
              <a:rPr lang="en-US" altLang="zh-CN" sz="2400" dirty="0">
                <a:solidFill>
                  <a:srgbClr val="FFFF00"/>
                </a:solidFill>
              </a:rPr>
              <a:t>, the stable distribution </a:t>
            </a:r>
            <a:r>
              <a:rPr lang="en-US" altLang="zh-CN" sz="2400" dirty="0"/>
              <a:t>indicates the </a:t>
            </a:r>
            <a:r>
              <a:rPr lang="en-US" altLang="zh-CN" sz="2400" dirty="0">
                <a:solidFill>
                  <a:srgbClr val="FFFF00"/>
                </a:solidFill>
              </a:rPr>
              <a:t>strength of each strategy</a:t>
            </a:r>
            <a:endParaRPr lang="zh-CN" altLang="en-US" sz="2400" dirty="0">
              <a:solidFill>
                <a:srgbClr val="FFFF00"/>
              </a:solidFill>
            </a:endParaRPr>
          </a:p>
        </p:txBody>
      </p:sp>
      <p:pic>
        <p:nvPicPr>
          <p:cNvPr id="4" name="图片 3">
            <a:extLst>
              <a:ext uri="{FF2B5EF4-FFF2-40B4-BE49-F238E27FC236}">
                <a16:creationId xmlns:a16="http://schemas.microsoft.com/office/drawing/2014/main" id="{B76EFE20-7650-4D38-9899-3EC8E11B5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7341" y="3872667"/>
            <a:ext cx="7804422" cy="1325561"/>
          </a:xfrm>
          <a:prstGeom prst="rect">
            <a:avLst/>
          </a:prstGeom>
        </p:spPr>
      </p:pic>
      <p:pic>
        <p:nvPicPr>
          <p:cNvPr id="6" name="图片 5">
            <a:extLst>
              <a:ext uri="{FF2B5EF4-FFF2-40B4-BE49-F238E27FC236}">
                <a16:creationId xmlns:a16="http://schemas.microsoft.com/office/drawing/2014/main" id="{8EB63B58-86A0-4B9E-9BC1-71E3B84D43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057" y="4232930"/>
            <a:ext cx="1253284" cy="605033"/>
          </a:xfrm>
          <a:prstGeom prst="rect">
            <a:avLst/>
          </a:prstGeom>
        </p:spPr>
      </p:pic>
    </p:spTree>
    <p:extLst>
      <p:ext uri="{BB962C8B-B14F-4D97-AF65-F5344CB8AC3E}">
        <p14:creationId xmlns:p14="http://schemas.microsoft.com/office/powerpoint/2010/main" val="4011634059"/>
      </p:ext>
    </p:extLst>
  </p:cSld>
  <p:clrMapOvr>
    <a:masterClrMapping/>
  </p:clrMapOvr>
</p:sld>
</file>

<file path=ppt/theme/theme1.xml><?xml version="1.0" encoding="utf-8"?>
<a:theme xmlns:a="http://schemas.openxmlformats.org/drawingml/2006/main" name="查看">
  <a:themeElements>
    <a:clrScheme name="查看">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查看">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查看">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14128</TotalTime>
  <Words>4178</Words>
  <Application>Microsoft Office PowerPoint</Application>
  <PresentationFormat>宽屏</PresentationFormat>
  <Paragraphs>258</Paragraphs>
  <Slides>31</Slides>
  <Notes>30</Notes>
  <HiddenSlides>4</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31</vt:i4>
      </vt:variant>
    </vt:vector>
  </HeadingPairs>
  <TitlesOfParts>
    <vt:vector size="37" baseType="lpstr">
      <vt:lpstr>等线</vt:lpstr>
      <vt:lpstr>宋体</vt:lpstr>
      <vt:lpstr>Arial</vt:lpstr>
      <vt:lpstr>Century Schoolbook</vt:lpstr>
      <vt:lpstr>Wingdings 2</vt:lpstr>
      <vt:lpstr>查看</vt:lpstr>
      <vt:lpstr>α-Rank: Multi-Agent Evaluation by Evolution </vt:lpstr>
      <vt:lpstr>Game-theoretic Principles in  Multi-agent Systems</vt:lpstr>
      <vt:lpstr>From Static to Dynamic</vt:lpstr>
      <vt:lpstr>Micro Dynamic System</vt:lpstr>
      <vt:lpstr>Macro Dynamic System</vt:lpstr>
      <vt:lpstr>The “Fitness” of an Individual</vt:lpstr>
      <vt:lpstr>The Mutation Takeover Probability</vt:lpstr>
      <vt:lpstr>The Mutation Takeover Probability</vt:lpstr>
      <vt:lpstr>Symmetric: Single Population Model </vt:lpstr>
      <vt:lpstr>General Games: The Markov Chain Over Profiles</vt:lpstr>
      <vt:lpstr>Rock-Paper-Scissor and  Battle of the Sexes</vt:lpstr>
      <vt:lpstr>Links Between Micro and Macro Dynamic Systems</vt:lpstr>
      <vt:lpstr>Theoretical Proof:  Markov-Conley Chain</vt:lpstr>
      <vt:lpstr>Theoretical Proof:  Markov-Conley  Chain</vt:lpstr>
      <vt:lpstr>Theoretical Proof:  Markov-Conley Chain</vt:lpstr>
      <vt:lpstr>Preliminary: Potential Games</vt:lpstr>
      <vt:lpstr>  Theoretical Proof: Conley’s Theorem</vt:lpstr>
      <vt:lpstr>PowerPoint 演示文稿</vt:lpstr>
      <vt:lpstr> Markov-Conley Chain</vt:lpstr>
      <vt:lpstr>Markov-Conley Chain</vt:lpstr>
      <vt:lpstr>Large Alpha Approximates MCC</vt:lpstr>
      <vt:lpstr>Avoiding multiple MCC</vt:lpstr>
      <vt:lpstr>Algorithms</vt:lpstr>
      <vt:lpstr>The Sparsity of α-Rank</vt:lpstr>
      <vt:lpstr>Experimental Validation</vt:lpstr>
      <vt:lpstr>Experimental Validation</vt:lpstr>
      <vt:lpstr>Experimental Validation</vt:lpstr>
      <vt:lpstr>Experimental Validation</vt:lpstr>
      <vt:lpstr>Experimental Validation</vt:lpstr>
      <vt:lpstr>Application：A GENERALIZED TRAINING APPROACH FOR MULTIAGENT LEARNING</vt:lpstr>
      <vt:lpstr>Application：A GENERALIZED TRAINING APPROACH FOR MULTIAGENT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5 Seminar</dc:title>
  <dc:creator>Administrator</dc:creator>
  <cp:lastModifiedBy>Administrator</cp:lastModifiedBy>
  <cp:revision>5656</cp:revision>
  <dcterms:created xsi:type="dcterms:W3CDTF">2019-10-06T17:07:54Z</dcterms:created>
  <dcterms:modified xsi:type="dcterms:W3CDTF">2019-12-16T14:18:36Z</dcterms:modified>
</cp:coreProperties>
</file>