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388" r:id="rId4"/>
    <p:sldId id="302" r:id="rId5"/>
    <p:sldId id="310" r:id="rId6"/>
    <p:sldId id="389" r:id="rId7"/>
    <p:sldId id="314" r:id="rId8"/>
    <p:sldId id="359" r:id="rId9"/>
    <p:sldId id="316" r:id="rId10"/>
    <p:sldId id="390" r:id="rId11"/>
    <p:sldId id="311" r:id="rId12"/>
    <p:sldId id="391" r:id="rId13"/>
    <p:sldId id="360" r:id="rId14"/>
    <p:sldId id="362" r:id="rId15"/>
    <p:sldId id="363" r:id="rId16"/>
    <p:sldId id="361" r:id="rId17"/>
    <p:sldId id="366" r:id="rId18"/>
    <p:sldId id="392" r:id="rId19"/>
    <p:sldId id="373" r:id="rId20"/>
    <p:sldId id="371" r:id="rId21"/>
    <p:sldId id="376" r:id="rId22"/>
    <p:sldId id="375" r:id="rId23"/>
    <p:sldId id="393" r:id="rId24"/>
    <p:sldId id="377" r:id="rId25"/>
    <p:sldId id="379" r:id="rId26"/>
    <p:sldId id="378" r:id="rId27"/>
    <p:sldId id="382" r:id="rId28"/>
    <p:sldId id="381" r:id="rId29"/>
    <p:sldId id="394" r:id="rId30"/>
    <p:sldId id="383" r:id="rId31"/>
    <p:sldId id="384" r:id="rId32"/>
    <p:sldId id="385" r:id="rId33"/>
    <p:sldId id="386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78" autoAdjust="0"/>
    <p:restoredTop sz="85432" autoAdjust="0"/>
  </p:normalViewPr>
  <p:slideViewPr>
    <p:cSldViewPr snapToGrid="0">
      <p:cViewPr>
        <p:scale>
          <a:sx n="75" d="100"/>
          <a:sy n="75" d="100"/>
        </p:scale>
        <p:origin x="57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E2F6B-2969-4D3E-B4DC-DA14269D883C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8BCD7-5230-4F00-8F45-7A4E38684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626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ex_hul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Convex_conjugate#cite_note-1" TargetMode="External"/><Relationship Id="rId5" Type="http://schemas.openxmlformats.org/officeDocument/2006/relationships/hyperlink" Target="https://en.wikipedia.org/wiki/Supporting_hyperplane" TargetMode="External"/><Relationship Id="rId4" Type="http://schemas.openxmlformats.org/officeDocument/2006/relationships/hyperlink" Target="https://en.wikipedia.org/wiki/Epigraph_(mathematics)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LfO</a:t>
            </a:r>
            <a:r>
              <a:rPr lang="en-US" altLang="zh-CN" dirty="0"/>
              <a:t> + Visual imitation</a:t>
            </a:r>
          </a:p>
          <a:p>
            <a:endParaRPr lang="en-US" altLang="zh-CN" dirty="0"/>
          </a:p>
          <a:p>
            <a:r>
              <a:rPr lang="en-US" altLang="zh-CN" dirty="0"/>
              <a:t>The inner difference of subgoal proposer is too great.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B239A-9425-4464-9486-0993CD3049C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97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[7] 8. </a:t>
            </a:r>
            <a:r>
              <a:rPr lang="en-US" altLang="zh-CN" dirty="0">
                <a:solidFill>
                  <a:srgbClr val="7030A0"/>
                </a:solidFill>
              </a:rPr>
              <a:t>Reinforcement learning with videos: Combining offline observations with interaction.</a:t>
            </a:r>
          </a:p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[8] 17.Visual Adversarial Imitation Learning using Variational Models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[9] 30. </a:t>
            </a:r>
            <a:r>
              <a:rPr lang="en-US" altLang="zh-CN" dirty="0">
                <a:solidFill>
                  <a:srgbClr val="7030A0"/>
                </a:solidFill>
              </a:rPr>
              <a:t>State-only imitation learning for dexterous manipulation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7030A0"/>
                </a:solidFill>
              </a:rPr>
              <a:t>[10] 38. Behavior cloning from observation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[13] 47.</a:t>
            </a:r>
            <a:r>
              <a:rPr lang="en-US" altLang="zh-CN" dirty="0">
                <a:solidFill>
                  <a:srgbClr val="7030A0"/>
                </a:solidFill>
              </a:rPr>
              <a:t> Combining self-supervised learning and imitation for vision-based rope manipulation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7030A0"/>
                </a:solidFill>
              </a:rPr>
              <a:t>[11] 48. RIDM: Reinforced inverse dynamics modeling for learning from a single observed demonstration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7030A0"/>
                </a:solidFill>
              </a:rPr>
              <a:t>[14] 49.Learning Navigation Subroutines from Egocentric Videos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7030A0"/>
                </a:solidFill>
              </a:rPr>
              <a:t>[15] 50. Semantic Visual Navigation by Watching YouTube Videos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7030A0"/>
                </a:solidFill>
              </a:rPr>
              <a:t>[12] 41. Hybrid reinforcement learning with expert state sequences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7030A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7030A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B239A-9425-4464-9486-0993CD3049C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619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 example of paper</a:t>
            </a:r>
          </a:p>
          <a:p>
            <a:endParaRPr lang="en-US" altLang="zh-CN" dirty="0"/>
          </a:p>
          <a:p>
            <a:r>
              <a:rPr lang="en-US" altLang="zh-CN" dirty="0"/>
              <a:t>The latest work of inverse dynamic model?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B239A-9425-4464-9486-0993CD3049C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309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[16] 4.</a:t>
            </a:r>
            <a:r>
              <a:rPr lang="en-US" altLang="zh-CN" dirty="0">
                <a:solidFill>
                  <a:srgbClr val="7030A0"/>
                </a:solidFill>
              </a:rPr>
              <a:t>MobILE: Model-Based Imitation Learning From Observation Alone (2021)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B239A-9425-4464-9486-0993CD3049C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074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[17] 25.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Off-Policy Imitation Learning from Observations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B239A-9425-4464-9486-0993CD3049C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532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LfO</a:t>
            </a:r>
            <a:r>
              <a:rPr lang="en-US" altLang="zh-CN" dirty="0"/>
              <a:t> + Visual imitation</a:t>
            </a:r>
          </a:p>
          <a:p>
            <a:endParaRPr lang="en-US" altLang="zh-CN" dirty="0"/>
          </a:p>
          <a:p>
            <a:r>
              <a:rPr lang="en-US" altLang="zh-CN" dirty="0"/>
              <a:t>The inner difference of subgoal proposer is too great.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B239A-9425-4464-9486-0993CD3049C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871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[18] 2.</a:t>
            </a:r>
            <a:r>
              <a:rPr lang="en-US" altLang="zh-CN" dirty="0">
                <a:solidFill>
                  <a:srgbClr val="7030A0"/>
                </a:solidFill>
              </a:rPr>
              <a:t> Recent Advances in Imitation Learning from Observation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B239A-9425-4464-9486-0993CD3049C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695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[19] 36: </a:t>
            </a:r>
            <a:r>
              <a:rPr lang="en-US" altLang="zh-CN" dirty="0">
                <a:solidFill>
                  <a:srgbClr val="7030A0"/>
                </a:solidFill>
              </a:rPr>
              <a:t>Learning Generalizable Robotic Reward Functions from “In-The-Wild” Human Videos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[20] 34: Time Contrastive Networks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[21] 46: </a:t>
            </a:r>
            <a:r>
              <a:rPr lang="en-US" altLang="zh-CN" dirty="0"/>
              <a:t>The Surprising Effectiveness of Representation Learning for Visual Imitation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[22] 10: </a:t>
            </a:r>
            <a:r>
              <a:rPr lang="en-US" altLang="zh-CN" dirty="0"/>
              <a:t>Playing hard exploration games by watching YouTube     *</a:t>
            </a:r>
            <a:r>
              <a:rPr lang="en-US" altLang="zh-CN" dirty="0" err="1"/>
              <a:t>cycleness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7030A0"/>
                </a:solidFill>
              </a:rPr>
              <a:t>[23]</a:t>
            </a:r>
            <a:r>
              <a:rPr lang="en-US" altLang="zh-CN" dirty="0"/>
              <a:t> 23: AVID: Learning Multi-Stage Tasks via Pixel-Level Translation of Human Videos </a:t>
            </a:r>
            <a:endParaRPr lang="en-US" altLang="zh-CN" b="1" i="0" dirty="0">
              <a:solidFill>
                <a:srgbClr val="000000"/>
              </a:solidFill>
              <a:effectLst/>
              <a:latin typeface="Lucida Grande"/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[24]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Lucida Grande"/>
              </a:rPr>
              <a:t>Unpaired Image-to-Image Translation using Cycle-Consistent Adversarial Networks           cycle-GAN is </a:t>
            </a:r>
            <a:r>
              <a:rPr lang="en-US" altLang="zh-CN" dirty="0"/>
              <a:t>a framework for learning unpaired image-to-image translation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[25]</a:t>
            </a:r>
            <a:r>
              <a:rPr lang="en-US" altLang="zh-CN" dirty="0"/>
              <a:t> 6: Imitation from Observation: Learning to Imitate Behaviors from Raw Video via Context Translation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[26] 7: </a:t>
            </a:r>
            <a:r>
              <a:rPr lang="en-US" altLang="zh-CN" dirty="0"/>
              <a:t>LEARNING INVARIANT FEATURE SPACES TO TRANSFER SKILLS WITH REINFORCEMENT LEARNING 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[27] 33: </a:t>
            </a:r>
            <a:r>
              <a:rPr lang="en-US" altLang="zh-CN" dirty="0"/>
              <a:t>XIRL: Cross-embodiment Inverse Reinforcement Learning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Neural Task Graphs: Generalizing to Unseen Tasks from a Single Video Demonstration (identify “node”)</a:t>
            </a:r>
          </a:p>
          <a:p>
            <a:pPr lvl="1"/>
            <a:r>
              <a:rPr lang="en-US" altLang="zh-CN" strike="sngStrike" dirty="0"/>
              <a:t>Playing hard exploration games by watching YouTube (reward based on similarity in embedding space)</a:t>
            </a:r>
          </a:p>
          <a:p>
            <a:pPr lvl="1"/>
            <a:r>
              <a:rPr lang="en-US" altLang="zh-CN" strike="sngStrike" dirty="0"/>
              <a:t>Reinforcement Learning with Videos: Combining Offline Observations with Interaction (discriminating interactive and observed transition)</a:t>
            </a:r>
          </a:p>
          <a:p>
            <a:pPr lvl="1"/>
            <a:r>
              <a:rPr lang="en-US" altLang="zh-CN" strike="sngStrike" dirty="0"/>
              <a:t>Time-Contrastive Networks: Self-Supervised Learning from Video (reward based on similarity in embedding space)</a:t>
            </a:r>
          </a:p>
          <a:p>
            <a:pPr lvl="1"/>
            <a:r>
              <a:rPr lang="en-US" altLang="zh-CN" strike="sngStrike" dirty="0"/>
              <a:t>The Surprising Effectiveness of Representation Learning for Visual Imitation: different viewpoint of same frame to be the same</a:t>
            </a:r>
          </a:p>
          <a:p>
            <a:pPr lvl="1"/>
            <a:r>
              <a:rPr lang="en-US" altLang="zh-CN" strike="sngStrike" dirty="0"/>
              <a:t>Usually contrastive-learning style (even not contrastive learning loss)</a:t>
            </a:r>
          </a:p>
          <a:p>
            <a:pPr lvl="1"/>
            <a:r>
              <a:rPr lang="en-US" altLang="zh-CN" strike="sngStrike" dirty="0"/>
              <a:t>AVID: Learning Multi-Stage Tasks via Pixel-Level Translation of Human Videos </a:t>
            </a:r>
            <a:r>
              <a:rPr lang="en-US" altLang="zh-CN" dirty="0"/>
              <a:t>(solve human-robot difference)</a:t>
            </a:r>
          </a:p>
          <a:p>
            <a:pPr lvl="1"/>
            <a:r>
              <a:rPr lang="en-US" altLang="zh-CN" strike="sngStrike" dirty="0">
                <a:solidFill>
                  <a:srgbClr val="7030A0"/>
                </a:solidFill>
              </a:rPr>
              <a:t>Learning Generalizable Robotic Reward Functions from “In-The-Wild” Human Videos (embodiment difference by different human videos)</a:t>
            </a:r>
          </a:p>
          <a:p>
            <a:pPr lvl="1"/>
            <a:r>
              <a:rPr lang="en-US" altLang="zh-CN" strike="sngStrike" dirty="0"/>
              <a:t>LEARNING INVARIANT FEATURE SPACES TO TRANSFER SKILLS WITH REINFORCEMENT LEARNING (different embodiment; two autoencoder, let embedding at middle similar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strike="sngStrike" dirty="0"/>
              <a:t>Imitation from Observation: Learning to Imitate Behaviors from Raw Video via Context Translation</a:t>
            </a:r>
          </a:p>
          <a:p>
            <a:pPr lvl="1"/>
            <a:r>
              <a:rPr lang="en-US" altLang="zh-CN" dirty="0">
                <a:solidFill>
                  <a:srgbClr val="7030A0"/>
                </a:solidFill>
              </a:rPr>
              <a:t>XIRL: Cross-embodiment Inverse Reinforcement Learning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B239A-9425-4464-9486-0993CD3049C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058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7030A0"/>
                </a:solidFill>
              </a:rPr>
              <a:t>36.Learning Generalizable Robotic Reward Functions from “In-The-Wild” Human Videos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7030A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7030A0"/>
                </a:solidFill>
              </a:rPr>
              <a:t>[28] 42.Generalizable Imitation Learning from Observation via Inferring Goal Proximity</a:t>
            </a:r>
          </a:p>
          <a:p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[29] 28.Extrapolating beyond suboptimal demonstrations via inverse reinforcement learning from observations</a:t>
            </a:r>
          </a:p>
          <a:p>
            <a:pPr lvl="1"/>
            <a:r>
              <a:rPr lang="en-US" altLang="zh-CN" dirty="0">
                <a:solidFill>
                  <a:srgbClr val="7030A0"/>
                </a:solidFill>
              </a:rPr>
              <a:t>T-REX takes a sequence of ranked demonstrations and learns a reward function from these rankings that allows policy improvement over the demonstrator via reinforcement learning</a:t>
            </a:r>
          </a:p>
          <a:p>
            <a:pPr lvl="1"/>
            <a:r>
              <a:rPr lang="en-US" altLang="zh-CN" dirty="0">
                <a:solidFill>
                  <a:srgbClr val="7030A0"/>
                </a:solidFill>
              </a:rPr>
              <a:t>T-REX has two steps: (1) reward inference and (2) policy optimization</a:t>
            </a:r>
          </a:p>
          <a:p>
            <a:pPr lvl="1"/>
            <a:r>
              <a:rPr lang="en-US" altLang="zh-CN" dirty="0">
                <a:solidFill>
                  <a:srgbClr val="7030A0"/>
                </a:solidFill>
              </a:rPr>
              <a:t>Given the learned reward function </a:t>
            </a:r>
            <a:r>
              <a:rPr lang="en-US" altLang="zh-CN" dirty="0" err="1">
                <a:solidFill>
                  <a:srgbClr val="7030A0"/>
                </a:solidFill>
              </a:rPr>
              <a:t>rˆθ</a:t>
            </a:r>
            <a:r>
              <a:rPr lang="en-US" altLang="zh-CN" dirty="0">
                <a:solidFill>
                  <a:srgbClr val="7030A0"/>
                </a:solidFill>
              </a:rPr>
              <a:t>(s), T-REX then seeks to optimize a policy πˆ with better-than-demonstrator performance through reinforcement learning using rˆ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7030A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B239A-9425-4464-9486-0993CD3049C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671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LfO</a:t>
            </a:r>
            <a:r>
              <a:rPr lang="en-US" altLang="zh-CN" dirty="0"/>
              <a:t> + Visual imitation</a:t>
            </a:r>
          </a:p>
          <a:p>
            <a:endParaRPr lang="en-US" altLang="zh-CN" dirty="0"/>
          </a:p>
          <a:p>
            <a:r>
              <a:rPr lang="en-US" altLang="zh-CN" dirty="0"/>
              <a:t>The inner difference of subgoal proposer is too great.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B239A-9425-4464-9486-0993CD3049C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717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[30]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31.Generative Adversarial Imitation from Observation GAIL with observation alone (</a:t>
            </a:r>
            <a:r>
              <a:rPr lang="en-US" altLang="zh-CN" u="sng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GAIfO</a:t>
            </a:r>
            <a:r>
              <a:rPr lang="en-US" altLang="zh-CN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); earliest work of this kind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B239A-9425-4464-9486-0993CD3049C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509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LfO</a:t>
            </a:r>
            <a:r>
              <a:rPr lang="en-US" altLang="zh-CN" dirty="0"/>
              <a:t> + Visual imitation</a:t>
            </a:r>
          </a:p>
          <a:p>
            <a:endParaRPr lang="en-US" altLang="zh-CN" dirty="0"/>
          </a:p>
          <a:p>
            <a:r>
              <a:rPr lang="en-US" altLang="zh-CN" dirty="0"/>
              <a:t>The inner difference of subgoal proposer is too great.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B239A-9425-4464-9486-0993CD3049C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878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[31] </a:t>
            </a:r>
            <a:r>
              <a:rPr lang="en-US" altLang="zh-CN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37.Learning human behaviors from motion capture by adversarial imitation</a:t>
            </a:r>
          </a:p>
          <a:p>
            <a:r>
              <a:rPr lang="en-US" altLang="zh-CN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[32]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51.Imitation learning from video by leveraging proprioception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[33] 35.Optiongan: Learning joint reward-policy options using generative adversarial inverse reinforcement learning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[34] https://zhuanlan.zhihu.com/p/335024684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[35] 9.Third-person imitation learning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[36] 22.</a:t>
            </a:r>
            <a:r>
              <a:rPr lang="en-US" altLang="zh-CN" dirty="0"/>
              <a:t>STATE ALIGNMENT-BASED IMITATION LEARNING  (uses Wasserstein distance)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i="0" dirty="0">
              <a:solidFill>
                <a:schemeClr val="accent6">
                  <a:lumMod val="75000"/>
                </a:schemeClr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i="0" dirty="0">
              <a:solidFill>
                <a:schemeClr val="accent6">
                  <a:lumMod val="75000"/>
                </a:schemeClr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i="0" dirty="0">
              <a:solidFill>
                <a:schemeClr val="accent6">
                  <a:lumMod val="75000"/>
                </a:schemeClr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i="0" dirty="0">
              <a:solidFill>
                <a:schemeClr val="accent6">
                  <a:lumMod val="75000"/>
                </a:schemeClr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i="0" dirty="0">
              <a:solidFill>
                <a:schemeClr val="accent6">
                  <a:lumMod val="75000"/>
                </a:schemeClr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i="0" dirty="0">
              <a:solidFill>
                <a:schemeClr val="accent6">
                  <a:lumMod val="75000"/>
                </a:schemeClr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B239A-9425-4464-9486-0993CD3049C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1381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[37] 11.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Imitation learning from observations by minimizing inverse dynamics disagreement.</a:t>
            </a:r>
          </a:p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[38] 25. </a:t>
            </a:r>
            <a:r>
              <a:rPr lang="en-US" altLang="zh-CN" dirty="0"/>
              <a:t>Off-Policy Imitation Learning from Observations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B239A-9425-4464-9486-0993CD3049C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559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[39]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3.Provably Efficient Imitation Learning from Observation Alone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B239A-9425-4464-9486-0993CD3049C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5853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13.A Geometric Perspective on Visual Imitation Learning (see following slides) (?)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i="0" dirty="0"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18, 24, 43, 12 (proposer is learned in dataset to form a graph, and the low-level controller recognizes where the current node is in the graph)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7030A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7030A0"/>
                </a:solidFill>
              </a:rPr>
              <a:t>[40] 21.</a:t>
            </a:r>
            <a:r>
              <a:rPr lang="en-US" altLang="zh-CN" dirty="0">
                <a:solidFill>
                  <a:srgbClr val="7030A0"/>
                </a:solidFill>
                <a:latin typeface="arial" panose="020B0604020202020204" pitchFamily="34" charset="0"/>
              </a:rPr>
              <a:t> One-Shot Visual Imitation Learning via Meta-Learning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7030A0"/>
                </a:solidFill>
              </a:rPr>
              <a:t>[41] 27. One-shot learning of multi-step tasks from observation via activity localization in auxiliary video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7030A0"/>
                </a:solidFill>
              </a:rPr>
              <a:t>[42] 1. Provable Representation Learning for Imitation Learning via Bi-level Optimization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7030A0"/>
                </a:solidFill>
              </a:rPr>
              <a:t>[43] 43.To follow or not to follow: Selective imitation learning from observations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7030A0"/>
                </a:solidFill>
              </a:rPr>
              <a:t>[44] 19. Imitating latent policies from observation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7030A0"/>
                </a:solidFill>
              </a:rPr>
              <a:t>[45] 13.</a:t>
            </a:r>
            <a:r>
              <a:rPr lang="en-US" altLang="zh-CN" b="1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 Geometric Perspective on Visual Imitation Learning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7030A0"/>
                </a:solidFill>
              </a:rPr>
              <a:t>[46] </a:t>
            </a:r>
            <a:r>
              <a:rPr lang="en-US" altLang="zh-CN" dirty="0"/>
              <a:t>12. </a:t>
            </a:r>
            <a:r>
              <a:rPr lang="en-US" altLang="zh-CN" dirty="0">
                <a:solidFill>
                  <a:srgbClr val="7030A0"/>
                </a:solidFill>
              </a:rPr>
              <a:t>Neural Task Graphs: Generalizing to Unseen Tasks from a Single Video Demonstration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7030A0"/>
                </a:solidFill>
              </a:rPr>
              <a:t>[47] 24. Third-person visual imitation learning via decoupled hierarchical controller (predict change in pixels)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7030A0"/>
                </a:solidFill>
              </a:rPr>
              <a:t>[48]</a:t>
            </a:r>
            <a:r>
              <a:rPr lang="en-US" altLang="zh-CN" dirty="0"/>
              <a:t> 18.</a:t>
            </a:r>
            <a:r>
              <a:rPr lang="en-US" altLang="zh-CN" dirty="0">
                <a:solidFill>
                  <a:srgbClr val="7030A0"/>
                </a:solidFill>
              </a:rPr>
              <a:t> Regression Planning Networks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7030A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B239A-9425-4464-9486-0993CD3049C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4999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[7] 8. </a:t>
            </a:r>
            <a:r>
              <a:rPr lang="en-US" altLang="zh-CN" dirty="0">
                <a:solidFill>
                  <a:srgbClr val="7030A0"/>
                </a:solidFill>
              </a:rPr>
              <a:t>Reinforcement learning with videos: Combining offline observations with interaction.</a:t>
            </a:r>
          </a:p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[8] 17.Visual Adversarial Imitation Learning using Variational Models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[9] 30. </a:t>
            </a:r>
            <a:r>
              <a:rPr lang="en-US" altLang="zh-CN" dirty="0">
                <a:solidFill>
                  <a:srgbClr val="7030A0"/>
                </a:solidFill>
              </a:rPr>
              <a:t>State-only imitation learning for dexterous manipulation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7030A0"/>
                </a:solidFill>
              </a:rPr>
              <a:t>[10] 38. Behavior cloning from observation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[13] 47.</a:t>
            </a:r>
            <a:r>
              <a:rPr lang="en-US" altLang="zh-CN" dirty="0">
                <a:solidFill>
                  <a:srgbClr val="7030A0"/>
                </a:solidFill>
              </a:rPr>
              <a:t> Combining self-supervised learning and imitation for vision-based rope manipulation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7030A0"/>
                </a:solidFill>
              </a:rPr>
              <a:t>[11] 48. RIDM: Reinforced inverse dynamics modeling for learning from a single observed demonstration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7030A0"/>
                </a:solidFill>
              </a:rPr>
              <a:t>[14] 49.Learning Navigation Subroutines from Egocentric Videos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7030A0"/>
                </a:solidFill>
              </a:rPr>
              <a:t>[15] 50. Semantic Visual Navigation by Watching YouTube Videos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7030A0"/>
                </a:solidFill>
              </a:rPr>
              <a:t>[12] 41. Hybrid reinforcement learning with expert state sequences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[16] 4.</a:t>
            </a:r>
            <a:r>
              <a:rPr lang="en-US" altLang="zh-CN" dirty="0">
                <a:solidFill>
                  <a:srgbClr val="7030A0"/>
                </a:solidFill>
              </a:rPr>
              <a:t>MobILE: Model-Based Imitation Learning From Observation Alone (2021)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B239A-9425-4464-9486-0993CD3049C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3367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4D4F5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XIRL: Cross-embodiment Inverse Reinforcement Learning is </a:t>
            </a:r>
            <a:r>
              <a:rPr lang="en-US" altLang="zh-CN" dirty="0" err="1"/>
              <a:t>CoRL</a:t>
            </a:r>
            <a:r>
              <a:rPr lang="en-US" altLang="zh-CN" dirty="0"/>
              <a:t> 2021 best paper candidate!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B239A-9425-4464-9486-0993CD3049C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102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will often use state and observation interchangeably in this presentation.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D9926-8D52-4148-AED5-DA02DBF1045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782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Consider a “policy” in Rock-paper-scissors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D9926-8D52-4148-AED5-DA02DBF1045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105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B239A-9425-4464-9486-0993CD3049C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887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[5] A Divergence Minimization Perspective on Imitation Learning Methods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This definition can be interpreted as an encoding of the </a:t>
            </a:r>
            <a:r>
              <a:rPr lang="en-US" altLang="zh-CN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Convex hull"/>
              </a:rPr>
              <a:t>convex hull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the function's </a:t>
            </a:r>
            <a:r>
              <a:rPr lang="en-US" altLang="zh-CN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Epigraph (mathematics)"/>
              </a:rPr>
              <a:t>epigraph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terms of its </a:t>
            </a:r>
            <a:r>
              <a:rPr lang="en-US" altLang="zh-CN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Supporting hyperplane"/>
              </a:rPr>
              <a:t>supporting hyperplanes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altLang="zh-CN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/>
              </a:rPr>
              <a:t>[1]</a:t>
            </a:r>
            <a:endParaRPr lang="en-US" altLang="zh-CN" b="0" i="0" u="none" strike="noStrike" baseline="30000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Intuitively, in adversarial method all have the pi in the first term, because we are sampling from the generator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B239A-9425-4464-9486-0993CD3049C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950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LfO</a:t>
            </a:r>
            <a:r>
              <a:rPr lang="en-US" altLang="zh-CN" dirty="0"/>
              <a:t> + Visual imitation</a:t>
            </a:r>
          </a:p>
          <a:p>
            <a:endParaRPr lang="en-US" altLang="zh-CN" dirty="0"/>
          </a:p>
          <a:p>
            <a:r>
              <a:rPr lang="en-US" altLang="zh-CN" dirty="0"/>
              <a:t>The inner difference of subgoal proposer is too great.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B239A-9425-4464-9486-0993CD3049C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310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LfO</a:t>
            </a:r>
            <a:r>
              <a:rPr lang="en-US" altLang="zh-CN" dirty="0"/>
              <a:t> + Visual imitation</a:t>
            </a:r>
          </a:p>
          <a:p>
            <a:endParaRPr lang="en-US" altLang="zh-CN" dirty="0"/>
          </a:p>
          <a:p>
            <a:r>
              <a:rPr lang="en-US" altLang="zh-CN" dirty="0"/>
              <a:t>The inner difference of subgoal proposer is too great.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B239A-9425-4464-9486-0993CD3049C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086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[6] </a:t>
            </a:r>
            <a:r>
              <a:rPr lang="en-US" altLang="zh-CN" dirty="0">
                <a:solidFill>
                  <a:srgbClr val="7030A0"/>
                </a:solidFill>
              </a:rPr>
              <a:t>40.Visual Imitation Made Easy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B239A-9425-4464-9486-0993CD3049C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464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6A2B5-8F35-A9C2-5734-77A6462F4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A4CBB1-989A-90AA-A77A-0454627FE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92ACC-A98E-0BDB-3115-E8CB46CF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2605-2E43-4062-B1D6-3EEAD7154CA0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3CB4A2-117B-4ECC-C9B5-7F7CCA48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29BD1A-3366-CCFC-D346-D15F7B817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8CAB-2A39-438D-849A-4519B9838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54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1A4FD-3FBE-8A75-96B8-5BE9069E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493607-AF7B-9085-734A-665F1666D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84B668-7239-5741-8067-187B667B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2605-2E43-4062-B1D6-3EEAD7154CA0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20DECD-1299-21BE-2F3B-055B2ABA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BF7BDA-71A9-FBE7-0807-849282D2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8CAB-2A39-438D-849A-4519B9838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95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930E60-ABD1-F0A2-3B34-ADB811EDF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08F9E8-BC69-DA87-7330-AFDCED941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3256B5-86EC-40DD-70AE-98F30114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2605-2E43-4062-B1D6-3EEAD7154CA0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99C630-0513-F42C-A7BC-43ECB50E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E4B9D1-1759-D5B7-5EED-EC66057B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8CAB-2A39-438D-849A-4519B9838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1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F209D-AF66-F2A4-4909-DB8D31AC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C66AA2-B093-B770-19BB-5035F95E1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6A279E-5F53-BC93-8325-F8FD2A25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2605-2E43-4062-B1D6-3EEAD7154CA0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5C4F8-2053-BC3D-AB59-23C8B072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A1D34-721B-7986-B539-0952F5A7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8CAB-2A39-438D-849A-4519B9838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67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89D46-A108-D084-0392-E41615730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E9D38E-6A4D-068E-F80A-C91B3C454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43073A-5F03-95E0-102B-4F9D0312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2605-2E43-4062-B1D6-3EEAD7154CA0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573EC8-10CF-51B0-E47B-41CAC9C4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6B7D7-1B16-BBB3-7127-C3A0BF64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8CAB-2A39-438D-849A-4519B9838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84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26B16-CDD6-2177-4F65-25A584F6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4571EA-1212-C2C5-FE5A-26FBC535A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374B0D-FC73-A9BF-2F12-07640B0E3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8C8C7B-7857-3BEB-EA8F-1B292EE1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2605-2E43-4062-B1D6-3EEAD7154CA0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FD3870-E54A-02DF-C245-630E6C4A5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2591A6-E917-0589-2269-BD6E14B1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8CAB-2A39-438D-849A-4519B9838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40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939A0-C8E8-6E5A-F04D-E6257FF75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842849-08D7-3C14-CE69-78ABC5810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FB8E74-EB9F-0FC5-FE84-ED9400B8D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23F9D4-D95A-D5DD-58D7-FF30B6E95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0E8A9D-71CE-FAB7-460D-58556F140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DD780A-3F8B-D606-5401-47463A8A0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2605-2E43-4062-B1D6-3EEAD7154CA0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17F80C-AABA-0914-C7DF-8039B8DA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1C4483-D4DF-5EF1-0777-B0AD33BC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8CAB-2A39-438D-849A-4519B9838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83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AFE5C-AEFA-7B65-70DD-5A2F2204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89DC8E-3D82-F4D2-ACC4-67003F09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2605-2E43-4062-B1D6-3EEAD7154CA0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EF068D-42C0-1F44-C440-46E9503A7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B2B4AD-0F32-6E3D-AB45-3ED9E6B92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8CAB-2A39-438D-849A-4519B9838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36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5F1745-1469-3DCC-1E05-56F4C551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2605-2E43-4062-B1D6-3EEAD7154CA0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407B37-D4FA-54A9-B2E5-4AFD9A13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2252B0-B162-A946-703C-F6609F09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8CAB-2A39-438D-849A-4519B9838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89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30383-5770-BEEE-83BF-88783657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A4F1B-C872-3628-0C3F-959BB39F9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07394C-8BC2-E3B0-0CE0-DFF6E892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873350-77A5-2854-4F37-87FA54097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2605-2E43-4062-B1D6-3EEAD7154CA0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8C84B7-AAB1-C2A2-6B35-98A00E9E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177E83-687D-1147-065A-E60DD0DF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8CAB-2A39-438D-849A-4519B9838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9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1BD42-4E27-F2D1-EB63-971BC4C3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F98B0A-15BC-2207-BB9C-E85EC24ED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67E828-A914-7832-B14D-58AFADD0F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85470C-59A1-FEB9-B9B8-69D48E92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2605-2E43-4062-B1D6-3EEAD7154CA0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7AE984-310A-DEBD-564A-FF5FD4A9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94A644-6D3E-6C5B-053C-2A1D3C80C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8CAB-2A39-438D-849A-4519B9838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08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14BAAF-4F9A-AEEE-9E13-254E0A8C4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E9C5FA-3961-9163-DF67-436B80E19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57E21-9CD1-B7EB-9BB5-9C5B6EC09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12605-2E43-4062-B1D6-3EEAD7154CA0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CC04E6-9135-0F27-1C4B-B0F1186BD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6B9F10-D667-878F-2F73-185DF997B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F8CAB-2A39-438D-849A-4519B9838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28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hyperlink" Target="https://arxiv.org/search/cs?searchtype=author&amp;query=Gupta%2C+A" TargetMode="External"/><Relationship Id="rId18" Type="http://schemas.openxmlformats.org/officeDocument/2006/relationships/hyperlink" Target="https://arxiv.org/search/cs?searchtype=author&amp;query=Daniilidis%2C+K" TargetMode="External"/><Relationship Id="rId26" Type="http://schemas.openxmlformats.org/officeDocument/2006/relationships/hyperlink" Target="https://icml.cc/Conferences/2021/ScheduleMultitrack?event=8364" TargetMode="External"/><Relationship Id="rId39" Type="http://schemas.openxmlformats.org/officeDocument/2006/relationships/hyperlink" Target="https://arxiv.org/search/cs?searchtype=author&amp;query=Isola%2C+P" TargetMode="External"/><Relationship Id="rId21" Type="http://schemas.openxmlformats.org/officeDocument/2006/relationships/hyperlink" Target="https://arxiv.org/search/cs?searchtype=author&amp;query=Rafailov%2C+R" TargetMode="External"/><Relationship Id="rId34" Type="http://schemas.openxmlformats.org/officeDocument/2006/relationships/hyperlink" Target="https://arxiv.org/search/cs?searchtype=author&amp;query=Yu%2C+M" TargetMode="External"/><Relationship Id="rId42" Type="http://schemas.openxmlformats.org/officeDocument/2006/relationships/hyperlink" Target="https://arxiv.org/search/cs?searchtype=author&amp;query=Lin%2C+K" TargetMode="External"/><Relationship Id="rId7" Type="http://schemas.openxmlformats.org/officeDocument/2006/relationships/hyperlink" Target="https://arxiv.org/search/cs?searchtype=author&amp;query=Ghasemipour%2C+S+K+S" TargetMode="External"/><Relationship Id="rId2" Type="http://schemas.openxmlformats.org/officeDocument/2006/relationships/notesSlide" Target="../notesSlides/notesSlide24.xml"/><Relationship Id="rId16" Type="http://schemas.openxmlformats.org/officeDocument/2006/relationships/hyperlink" Target="https://arxiv.org/search/cs?searchtype=author&amp;query=Schmeckpeper%2C+K" TargetMode="External"/><Relationship Id="rId20" Type="http://schemas.openxmlformats.org/officeDocument/2006/relationships/hyperlink" Target="https://arxiv.org/search/cs?searchtype=author&amp;query=Finn%2C+C" TargetMode="External"/><Relationship Id="rId29" Type="http://schemas.openxmlformats.org/officeDocument/2006/relationships/hyperlink" Target="https://arxiv.org/search/cs?searchtype=author&amp;query=Stone%2C+P" TargetMode="External"/><Relationship Id="rId41" Type="http://schemas.openxmlformats.org/officeDocument/2006/relationships/hyperlink" Target="https://arxiv.org/search/cs?searchtype=author&amp;query=Zhu%2C+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review.net/profile?email=svlevine%40eecs.berkeley.edu" TargetMode="External"/><Relationship Id="rId11" Type="http://schemas.openxmlformats.org/officeDocument/2006/relationships/hyperlink" Target="https://arxiv.org/search/cs?searchtype=author&amp;query=Gandhi%2C+D" TargetMode="External"/><Relationship Id="rId24" Type="http://schemas.openxmlformats.org/officeDocument/2006/relationships/hyperlink" Target="https://arxiv.org/search/cs?searchtype=author&amp;query=Radosavovic%2C+I" TargetMode="External"/><Relationship Id="rId32" Type="http://schemas.openxmlformats.org/officeDocument/2006/relationships/hyperlink" Target="https://arxiv.org/search/cs?searchtype=author&amp;query=Guo%2C+X" TargetMode="External"/><Relationship Id="rId37" Type="http://schemas.openxmlformats.org/officeDocument/2006/relationships/hyperlink" Target="https://arxiv.org/search/cs?searchtype=author&amp;query=Chen%2C+D" TargetMode="External"/><Relationship Id="rId40" Type="http://schemas.openxmlformats.org/officeDocument/2006/relationships/hyperlink" Target="https://arxiv.org/search/cs?searchtype=author&amp;query=Malik%2C+J" TargetMode="External"/><Relationship Id="rId5" Type="http://schemas.openxmlformats.org/officeDocument/2006/relationships/hyperlink" Target="https://openreview.net/profile?email=katieluo%40berkeley.edu" TargetMode="External"/><Relationship Id="rId15" Type="http://schemas.openxmlformats.org/officeDocument/2006/relationships/hyperlink" Target="https://arxiv.org/search/cs?searchtype=author&amp;query=Pinto%2C+L" TargetMode="External"/><Relationship Id="rId23" Type="http://schemas.openxmlformats.org/officeDocument/2006/relationships/hyperlink" Target="https://arxiv.org/search/cs?searchtype=author&amp;query=Rajeswaran%2C+A" TargetMode="External"/><Relationship Id="rId28" Type="http://schemas.openxmlformats.org/officeDocument/2006/relationships/hyperlink" Target="https://arxiv.org/search/cs?searchtype=author&amp;query=Warnell%2C+G" TargetMode="External"/><Relationship Id="rId36" Type="http://schemas.openxmlformats.org/officeDocument/2006/relationships/hyperlink" Target="https://arxiv.org/search/cs?searchtype=author&amp;query=Nair%2C+A" TargetMode="External"/><Relationship Id="rId10" Type="http://schemas.openxmlformats.org/officeDocument/2006/relationships/hyperlink" Target="https://arxiv.org/search/cs?searchtype=author&amp;query=Young%2C+S" TargetMode="External"/><Relationship Id="rId19" Type="http://schemas.openxmlformats.org/officeDocument/2006/relationships/hyperlink" Target="https://arxiv.org/search/cs?searchtype=author&amp;query=Levine%2C+S" TargetMode="External"/><Relationship Id="rId31" Type="http://schemas.openxmlformats.org/officeDocument/2006/relationships/hyperlink" Target="https://arxiv.org/search/cs?searchtype=author&amp;query=Hanna%2C+J+P" TargetMode="External"/><Relationship Id="rId44" Type="http://schemas.openxmlformats.org/officeDocument/2006/relationships/hyperlink" Target="https://arxiv.org/search/cs?searchtype=author&amp;query=Zhou%2C+J" TargetMode="External"/><Relationship Id="rId4" Type="http://schemas.openxmlformats.org/officeDocument/2006/relationships/hyperlink" Target="https://openreview.net/profile?email=justinjfu%40eecs.berkeley.edu" TargetMode="External"/><Relationship Id="rId9" Type="http://schemas.openxmlformats.org/officeDocument/2006/relationships/hyperlink" Target="https://arxiv.org/search/cs?searchtype=author&amp;query=Gu%2C+S" TargetMode="External"/><Relationship Id="rId14" Type="http://schemas.openxmlformats.org/officeDocument/2006/relationships/hyperlink" Target="https://arxiv.org/search/cs?searchtype=author&amp;query=Abbeel%2C+P" TargetMode="External"/><Relationship Id="rId22" Type="http://schemas.openxmlformats.org/officeDocument/2006/relationships/hyperlink" Target="https://arxiv.org/search/cs?searchtype=author&amp;query=Yu%2C+T" TargetMode="External"/><Relationship Id="rId27" Type="http://schemas.openxmlformats.org/officeDocument/2006/relationships/hyperlink" Target="https://arxiv.org/search/cs?searchtype=author&amp;query=Torabi%2C+F" TargetMode="External"/><Relationship Id="rId30" Type="http://schemas.openxmlformats.org/officeDocument/2006/relationships/hyperlink" Target="https://arxiv.org/search/cs?searchtype=author&amp;query=Pavse%2C+B+S" TargetMode="External"/><Relationship Id="rId35" Type="http://schemas.openxmlformats.org/officeDocument/2006/relationships/hyperlink" Target="https://arxiv.org/search/cs?searchtype=author&amp;query=Tesauro%2C+G" TargetMode="External"/><Relationship Id="rId43" Type="http://schemas.openxmlformats.org/officeDocument/2006/relationships/hyperlink" Target="https://arxiv.org/search/cs?searchtype=author&amp;query=Dai%2C+B" TargetMode="External"/><Relationship Id="rId8" Type="http://schemas.openxmlformats.org/officeDocument/2006/relationships/hyperlink" Target="https://arxiv.org/search/cs?searchtype=author&amp;query=Zemel%2C+R" TargetMode="External"/><Relationship Id="rId3" Type="http://schemas.openxmlformats.org/officeDocument/2006/relationships/hyperlink" Target="https://arxiv.org/search/cs?searchtype=author&amp;query=Ho%2C+J" TargetMode="External"/><Relationship Id="rId12" Type="http://schemas.openxmlformats.org/officeDocument/2006/relationships/hyperlink" Target="https://arxiv.org/search/cs?searchtype=author&amp;query=Tulsiani%2C+S" TargetMode="External"/><Relationship Id="rId17" Type="http://schemas.openxmlformats.org/officeDocument/2006/relationships/hyperlink" Target="https://arxiv.org/search/cs?searchtype=author&amp;query=Rybkin%2C+O" TargetMode="External"/><Relationship Id="rId25" Type="http://schemas.openxmlformats.org/officeDocument/2006/relationships/hyperlink" Target="https://arxiv.org/search/cs?searchtype=author&amp;query=Wang%2C+X" TargetMode="External"/><Relationship Id="rId33" Type="http://schemas.openxmlformats.org/officeDocument/2006/relationships/hyperlink" Target="https://arxiv.org/search/cs?searchtype=author&amp;query=Chang%2C+S" TargetMode="External"/><Relationship Id="rId38" Type="http://schemas.openxmlformats.org/officeDocument/2006/relationships/hyperlink" Target="https://arxiv.org/search/cs?searchtype=author&amp;query=Agrawal%2C+P" TargetMode="Externa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hyperlink" Target="https://arxiv.org/search/cs?searchtype=author&amp;query=Pari%2C+J" TargetMode="External"/><Relationship Id="rId18" Type="http://schemas.openxmlformats.org/officeDocument/2006/relationships/hyperlink" Target="https://arxiv.org/search/cs?searchtype=author&amp;query=Pfaff%2C+T" TargetMode="External"/><Relationship Id="rId26" Type="http://schemas.openxmlformats.org/officeDocument/2006/relationships/hyperlink" Target="https://arxiv.org/search/cs?searchtype=author&amp;query=Abbeel%2C+P" TargetMode="External"/><Relationship Id="rId39" Type="http://schemas.openxmlformats.org/officeDocument/2006/relationships/hyperlink" Target="https://arxiv.org/search/cs?searchtype=author&amp;query=Tassa%2C+Y" TargetMode="External"/><Relationship Id="rId21" Type="http://schemas.openxmlformats.org/officeDocument/2006/relationships/hyperlink" Target="https://arxiv.org/search/cs?searchtype=author&amp;query=Wang%2C+Z" TargetMode="External"/><Relationship Id="rId34" Type="http://schemas.openxmlformats.org/officeDocument/2006/relationships/hyperlink" Target="https://arxiv.org/search/cs?searchtype=author&amp;query=Goo%2C+W" TargetMode="External"/><Relationship Id="rId42" Type="http://schemas.openxmlformats.org/officeDocument/2006/relationships/hyperlink" Target="https://arxiv.org/search/cs?searchtype=author&amp;query=Lemmon%2C+J" TargetMode="External"/><Relationship Id="rId47" Type="http://schemas.openxmlformats.org/officeDocument/2006/relationships/hyperlink" Target="https://arxiv.org/search/cs?searchtype=author&amp;query=Meger%2C+D" TargetMode="External"/><Relationship Id="rId50" Type="http://schemas.openxmlformats.org/officeDocument/2006/relationships/hyperlink" Target="https://zhuanlan.zhihu.com/p/335024684" TargetMode="External"/><Relationship Id="rId55" Type="http://schemas.openxmlformats.org/officeDocument/2006/relationships/hyperlink" Target="https://arxiv.org/search/cs?searchtype=author&amp;query=Mu%2C+T" TargetMode="External"/><Relationship Id="rId7" Type="http://schemas.openxmlformats.org/officeDocument/2006/relationships/hyperlink" Target="https://arxiv.org/search/cs?searchtype=author&amp;query=Lynch%2C+C" TargetMode="External"/><Relationship Id="rId2" Type="http://schemas.openxmlformats.org/officeDocument/2006/relationships/notesSlide" Target="../notesSlides/notesSlide25.xml"/><Relationship Id="rId16" Type="http://schemas.openxmlformats.org/officeDocument/2006/relationships/hyperlink" Target="https://arxiv.org/search/cs?searchtype=author&amp;query=Pinto%2C+L" TargetMode="External"/><Relationship Id="rId29" Type="http://schemas.openxmlformats.org/officeDocument/2006/relationships/hyperlink" Target="https://arxiv.org/search/cs?searchtype=author&amp;query=Isola%2C+P" TargetMode="External"/><Relationship Id="rId11" Type="http://schemas.openxmlformats.org/officeDocument/2006/relationships/hyperlink" Target="https://arxiv.org/search/cs?searchtype=author&amp;query=Schaal%2C+S" TargetMode="External"/><Relationship Id="rId24" Type="http://schemas.openxmlformats.org/officeDocument/2006/relationships/hyperlink" Target="https://arxiv.org/search/cs?searchtype=author&amp;query=Dhawan%2C+N" TargetMode="External"/><Relationship Id="rId32" Type="http://schemas.openxmlformats.org/officeDocument/2006/relationships/hyperlink" Target="https://arxiv.org/search/cs?searchtype=author&amp;query=Liu%2C+Y" TargetMode="External"/><Relationship Id="rId37" Type="http://schemas.openxmlformats.org/officeDocument/2006/relationships/hyperlink" Target="https://arxiv.org/search/cs?searchtype=author&amp;query=Warnell%2C+G" TargetMode="External"/><Relationship Id="rId40" Type="http://schemas.openxmlformats.org/officeDocument/2006/relationships/hyperlink" Target="https://arxiv.org/search/cs?searchtype=author&amp;query=TB%2C+D" TargetMode="External"/><Relationship Id="rId45" Type="http://schemas.openxmlformats.org/officeDocument/2006/relationships/hyperlink" Target="https://arxiv.org/search/cs?searchtype=author&amp;query=Chang%2C+W" TargetMode="External"/><Relationship Id="rId53" Type="http://schemas.openxmlformats.org/officeDocument/2006/relationships/hyperlink" Target="https://arxiv.org/search/cs?searchtype=author&amp;query=Liu%2C+F" TargetMode="External"/><Relationship Id="rId5" Type="http://schemas.openxmlformats.org/officeDocument/2006/relationships/hyperlink" Target="https://arxiv.org/search/cs?searchtype=author&amp;query=Finn%2C+C" TargetMode="External"/><Relationship Id="rId10" Type="http://schemas.openxmlformats.org/officeDocument/2006/relationships/hyperlink" Target="https://arxiv.org/search/cs?searchtype=author&amp;query=Jang%2C+E" TargetMode="External"/><Relationship Id="rId19" Type="http://schemas.openxmlformats.org/officeDocument/2006/relationships/hyperlink" Target="https://arxiv.org/search/cs?searchtype=author&amp;query=Budden%2C+D" TargetMode="External"/><Relationship Id="rId31" Type="http://schemas.openxmlformats.org/officeDocument/2006/relationships/hyperlink" Target="https://arxiv.org/search/cs?searchtype=author&amp;query=Devin%2C+C" TargetMode="External"/><Relationship Id="rId44" Type="http://schemas.openxmlformats.org/officeDocument/2006/relationships/hyperlink" Target="https://arxiv.org/search/cs?searchtype=author&amp;query=Henderson%2C+P" TargetMode="External"/><Relationship Id="rId52" Type="http://schemas.openxmlformats.org/officeDocument/2006/relationships/hyperlink" Target="https://arxiv.org/search/cs?searchtype=author&amp;query=Pathak%2C+D" TargetMode="External"/><Relationship Id="rId4" Type="http://schemas.openxmlformats.org/officeDocument/2006/relationships/hyperlink" Target="https://arxiv.org/search/cs?searchtype=author&amp;query=Nair%2C+S" TargetMode="External"/><Relationship Id="rId9" Type="http://schemas.openxmlformats.org/officeDocument/2006/relationships/hyperlink" Target="https://arxiv.org/search/cs?searchtype=author&amp;query=Hsu%2C+J" TargetMode="External"/><Relationship Id="rId14" Type="http://schemas.openxmlformats.org/officeDocument/2006/relationships/hyperlink" Target="https://arxiv.org/search/cs?searchtype=author&amp;query=Shafiullah%2C+N+M" TargetMode="External"/><Relationship Id="rId22" Type="http://schemas.openxmlformats.org/officeDocument/2006/relationships/hyperlink" Target="https://arxiv.org/search/cs?searchtype=author&amp;query=de+Freitas%2C+N" TargetMode="External"/><Relationship Id="rId27" Type="http://schemas.openxmlformats.org/officeDocument/2006/relationships/hyperlink" Target="https://arxiv.org/search/cs?searchtype=author&amp;query=Zhu%2C+J" TargetMode="External"/><Relationship Id="rId30" Type="http://schemas.openxmlformats.org/officeDocument/2006/relationships/hyperlink" Target="https://arxiv.org/search/cs?searchtype=author&amp;query=Gupta%2C+A" TargetMode="External"/><Relationship Id="rId35" Type="http://schemas.openxmlformats.org/officeDocument/2006/relationships/hyperlink" Target="https://arxiv.org/search/cs?searchtype=author&amp;query=Nagarajan%2C+P" TargetMode="External"/><Relationship Id="rId43" Type="http://schemas.openxmlformats.org/officeDocument/2006/relationships/hyperlink" Target="https://arxiv.org/search/cs?searchtype=author&amp;query=Wayne%2C+G" TargetMode="External"/><Relationship Id="rId48" Type="http://schemas.openxmlformats.org/officeDocument/2006/relationships/hyperlink" Target="https://arxiv.org/search/cs?searchtype=author&amp;query=Pineau%2C+J" TargetMode="External"/><Relationship Id="rId56" Type="http://schemas.openxmlformats.org/officeDocument/2006/relationships/hyperlink" Target="https://arxiv.org/search/cs?searchtype=author&amp;query=Su%2C+H" TargetMode="External"/><Relationship Id="rId8" Type="http://schemas.openxmlformats.org/officeDocument/2006/relationships/hyperlink" Target="https://arxiv.org/search/cs?searchtype=author&amp;query=Chebotar%2C+Y" TargetMode="External"/><Relationship Id="rId51" Type="http://schemas.openxmlformats.org/officeDocument/2006/relationships/hyperlink" Target="https://arxiv.org/search/cs?searchtype=author&amp;query=Sharma%2C+P" TargetMode="External"/><Relationship Id="rId3" Type="http://schemas.openxmlformats.org/officeDocument/2006/relationships/hyperlink" Target="https://arxiv.org/search/cs?searchtype=author&amp;query=Chen%2C+A+S" TargetMode="External"/><Relationship Id="rId12" Type="http://schemas.openxmlformats.org/officeDocument/2006/relationships/hyperlink" Target="https://arxiv.org/search/cs?searchtype=author&amp;query=Levine%2C+S" TargetMode="External"/><Relationship Id="rId17" Type="http://schemas.openxmlformats.org/officeDocument/2006/relationships/hyperlink" Target="https://arxiv.org/search/cs?searchtype=author&amp;query=Aytar%2C+Y" TargetMode="External"/><Relationship Id="rId25" Type="http://schemas.openxmlformats.org/officeDocument/2006/relationships/hyperlink" Target="https://arxiv.org/search/cs?searchtype=author&amp;query=Zhang%2C+M" TargetMode="External"/><Relationship Id="rId33" Type="http://schemas.openxmlformats.org/officeDocument/2006/relationships/hyperlink" Target="https://arxiv.org/search/cs?searchtype=author&amp;query=Brown%2C+D+S" TargetMode="External"/><Relationship Id="rId38" Type="http://schemas.openxmlformats.org/officeDocument/2006/relationships/hyperlink" Target="https://arxiv.org/search/cs?searchtype=author&amp;query=Merel%2C+J" TargetMode="External"/><Relationship Id="rId46" Type="http://schemas.openxmlformats.org/officeDocument/2006/relationships/hyperlink" Target="https://arxiv.org/search/cs?searchtype=author&amp;query=Bacon%2C+P" TargetMode="External"/><Relationship Id="rId20" Type="http://schemas.openxmlformats.org/officeDocument/2006/relationships/hyperlink" Target="https://arxiv.org/search/cs?searchtype=author&amp;query=Paine%2C+T+L" TargetMode="External"/><Relationship Id="rId41" Type="http://schemas.openxmlformats.org/officeDocument/2006/relationships/hyperlink" Target="https://arxiv.org/search/cs?searchtype=author&amp;query=Srinivasan%2C+S" TargetMode="External"/><Relationship Id="rId54" Type="http://schemas.openxmlformats.org/officeDocument/2006/relationships/hyperlink" Target="https://arxiv.org/search/cs?searchtype=author&amp;query=Ling%2C+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search/cs?searchtype=author&amp;query=Sermanet%2C+P" TargetMode="External"/><Relationship Id="rId15" Type="http://schemas.openxmlformats.org/officeDocument/2006/relationships/hyperlink" Target="https://arxiv.org/search/cs?searchtype=author&amp;query=Arunachalam%2C+S+P" TargetMode="External"/><Relationship Id="rId23" Type="http://schemas.openxmlformats.org/officeDocument/2006/relationships/hyperlink" Target="https://arxiv.org/search/cs?searchtype=author&amp;query=Smith%2C+L" TargetMode="External"/><Relationship Id="rId28" Type="http://schemas.openxmlformats.org/officeDocument/2006/relationships/hyperlink" Target="https://arxiv.org/search/cs?searchtype=author&amp;query=Park%2C+T" TargetMode="External"/><Relationship Id="rId36" Type="http://schemas.openxmlformats.org/officeDocument/2006/relationships/hyperlink" Target="https://arxiv.org/search/cs?searchtype=author&amp;query=Torabi%2C+F" TargetMode="External"/><Relationship Id="rId49" Type="http://schemas.openxmlformats.org/officeDocument/2006/relationships/hyperlink" Target="https://arxiv.org/search/cs?searchtype=author&amp;query=Precup%2C+D" TargetMode="Externa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hyperlink" Target="https://arxiv.org/search/cs?searchtype=author&amp;query=Sun%2C+W" TargetMode="External"/><Relationship Id="rId18" Type="http://schemas.openxmlformats.org/officeDocument/2006/relationships/hyperlink" Target="https://arxiv.org/search/cs?searchtype=author&amp;query=Du%2C+S+S" TargetMode="External"/><Relationship Id="rId26" Type="http://schemas.openxmlformats.org/officeDocument/2006/relationships/hyperlink" Target="https://arxiv.org/search/cs?searchtype=author&amp;query=Jin%2C+J" TargetMode="External"/><Relationship Id="rId39" Type="http://schemas.openxmlformats.org/officeDocument/2006/relationships/hyperlink" Target="https://arxiv.org/search/cs?searchtype=author&amp;query=Pathak%2C+D" TargetMode="External"/><Relationship Id="rId21" Type="http://schemas.openxmlformats.org/officeDocument/2006/relationships/hyperlink" Target="https://arxiv.org/search/cs?searchtype=author&amp;query=Saunshi%2C+N" TargetMode="External"/><Relationship Id="rId34" Type="http://schemas.openxmlformats.org/officeDocument/2006/relationships/hyperlink" Target="https://arxiv.org/search/cs?searchtype=author&amp;query=Garg%2C+A" TargetMode="External"/><Relationship Id="rId7" Type="http://schemas.openxmlformats.org/officeDocument/2006/relationships/hyperlink" Target="https://arxiv.org/search/cs?searchtype=author&amp;query=Huang%2C+J" TargetMode="External"/><Relationship Id="rId12" Type="http://schemas.openxmlformats.org/officeDocument/2006/relationships/hyperlink" Target="https://arxiv.org/search/cs?searchtype=author&amp;query=Zhou%2C+J" TargetMode="External"/><Relationship Id="rId17" Type="http://schemas.openxmlformats.org/officeDocument/2006/relationships/hyperlink" Target="https://arxiv.org/search/cs?searchtype=author&amp;query=Arora%2C+S" TargetMode="External"/><Relationship Id="rId25" Type="http://schemas.openxmlformats.org/officeDocument/2006/relationships/hyperlink" Target="https://arxiv.org/search/cs?searchtype=author&amp;query=Isbell%2C+C+L" TargetMode="External"/><Relationship Id="rId33" Type="http://schemas.openxmlformats.org/officeDocument/2006/relationships/hyperlink" Target="https://arxiv.org/search/cs?searchtype=author&amp;query=Zhu%2C+Y" TargetMode="External"/><Relationship Id="rId38" Type="http://schemas.openxmlformats.org/officeDocument/2006/relationships/hyperlink" Target="https://arxiv.org/search/cs?searchtype=author&amp;query=Sharma%2C+P" TargetMode="External"/><Relationship Id="rId2" Type="http://schemas.openxmlformats.org/officeDocument/2006/relationships/hyperlink" Target="https://arxiv.org/search/cs?searchtype=author&amp;query=Yang%2C+C" TargetMode="External"/><Relationship Id="rId16" Type="http://schemas.openxmlformats.org/officeDocument/2006/relationships/hyperlink" Target="https://arxiv.org/search/cs?searchtype=author&amp;query=Bagnell%2C+J+A" TargetMode="External"/><Relationship Id="rId20" Type="http://schemas.openxmlformats.org/officeDocument/2006/relationships/hyperlink" Target="https://arxiv.org/search/cs?searchtype=author&amp;query=Luo%2C+Y" TargetMode="External"/><Relationship Id="rId29" Type="http://schemas.openxmlformats.org/officeDocument/2006/relationships/hyperlink" Target="https://arxiv.org/search/cs?searchtype=author&amp;query=Jagersand%2C+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search/cs?searchtype=author&amp;query=Liu%2C+H" TargetMode="External"/><Relationship Id="rId11" Type="http://schemas.openxmlformats.org/officeDocument/2006/relationships/hyperlink" Target="https://arxiv.org/search/cs?searchtype=author&amp;query=Dai%2C+B" TargetMode="External"/><Relationship Id="rId24" Type="http://schemas.openxmlformats.org/officeDocument/2006/relationships/hyperlink" Target="https://arxiv.org/search/cs?searchtype=author&amp;query=Schroecker%2C+Y" TargetMode="External"/><Relationship Id="rId32" Type="http://schemas.openxmlformats.org/officeDocument/2006/relationships/hyperlink" Target="https://arxiv.org/search/cs?searchtype=author&amp;query=Xu%2C+D" TargetMode="External"/><Relationship Id="rId37" Type="http://schemas.openxmlformats.org/officeDocument/2006/relationships/hyperlink" Target="https://arxiv.org/search/cs?searchtype=author&amp;query=Niebles%2C+J+C" TargetMode="External"/><Relationship Id="rId40" Type="http://schemas.openxmlformats.org/officeDocument/2006/relationships/hyperlink" Target="https://arxiv.org/search/cs?searchtype=author&amp;query=Mart%C3%ADn-Mart%C3%ADn%2C+R" TargetMode="External"/><Relationship Id="rId5" Type="http://schemas.openxmlformats.org/officeDocument/2006/relationships/hyperlink" Target="https://arxiv.org/search/cs?searchtype=author&amp;query=Sun%2C+F" TargetMode="External"/><Relationship Id="rId15" Type="http://schemas.openxmlformats.org/officeDocument/2006/relationships/hyperlink" Target="https://arxiv.org/search/cs?searchtype=author&amp;query=Boots%2C+B" TargetMode="External"/><Relationship Id="rId23" Type="http://schemas.openxmlformats.org/officeDocument/2006/relationships/hyperlink" Target="https://arxiv.org/search/cs?searchtype=author&amp;query=Sahni%2C+H" TargetMode="External"/><Relationship Id="rId28" Type="http://schemas.openxmlformats.org/officeDocument/2006/relationships/hyperlink" Target="https://arxiv.org/search/cs?searchtype=author&amp;query=Dehghan%2C+M" TargetMode="External"/><Relationship Id="rId36" Type="http://schemas.openxmlformats.org/officeDocument/2006/relationships/hyperlink" Target="https://arxiv.org/search/cs?searchtype=author&amp;query=Savarese%2C+S" TargetMode="External"/><Relationship Id="rId10" Type="http://schemas.openxmlformats.org/officeDocument/2006/relationships/hyperlink" Target="https://arxiv.org/search/cs?searchtype=author&amp;query=Lin%2C+K" TargetMode="External"/><Relationship Id="rId19" Type="http://schemas.openxmlformats.org/officeDocument/2006/relationships/hyperlink" Target="https://arxiv.org/search/cs?searchtype=author&amp;query=Kakade%2C+S" TargetMode="External"/><Relationship Id="rId31" Type="http://schemas.openxmlformats.org/officeDocument/2006/relationships/hyperlink" Target="https://arxiv.org/search/cs?searchtype=author&amp;query=Nair%2C+S" TargetMode="External"/><Relationship Id="rId4" Type="http://schemas.openxmlformats.org/officeDocument/2006/relationships/hyperlink" Target="https://arxiv.org/search/cs?searchtype=author&amp;query=Huang%2C+W" TargetMode="External"/><Relationship Id="rId9" Type="http://schemas.openxmlformats.org/officeDocument/2006/relationships/hyperlink" Target="https://arxiv.org/search/cs?searchtype=author&amp;query=Zhu%2C+Z" TargetMode="External"/><Relationship Id="rId14" Type="http://schemas.openxmlformats.org/officeDocument/2006/relationships/hyperlink" Target="https://arxiv.org/search/cs?searchtype=author&amp;query=Vemula%2C+A" TargetMode="External"/><Relationship Id="rId22" Type="http://schemas.openxmlformats.org/officeDocument/2006/relationships/hyperlink" Target="https://arxiv.org/search/cs?searchtype=author&amp;query=Edwards%2C+A+D" TargetMode="External"/><Relationship Id="rId27" Type="http://schemas.openxmlformats.org/officeDocument/2006/relationships/hyperlink" Target="https://arxiv.org/search/cs?searchtype=author&amp;query=Petrich%2C+L" TargetMode="External"/><Relationship Id="rId30" Type="http://schemas.openxmlformats.org/officeDocument/2006/relationships/hyperlink" Target="https://arxiv.org/search/cs?searchtype=author&amp;query=Huang%2C+D" TargetMode="External"/><Relationship Id="rId35" Type="http://schemas.openxmlformats.org/officeDocument/2006/relationships/hyperlink" Target="https://arxiv.org/search/cs?searchtype=author&amp;query=Fei-Fei%2C+L" TargetMode="External"/><Relationship Id="rId8" Type="http://schemas.openxmlformats.org/officeDocument/2006/relationships/hyperlink" Target="https://arxiv.org/search/cs?searchtype=author&amp;query=Gan%2C+C" TargetMode="External"/><Relationship Id="rId3" Type="http://schemas.openxmlformats.org/officeDocument/2006/relationships/hyperlink" Target="https://arxiv.org/search/cs?searchtype=author&amp;query=Ma%2C+X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10" Type="http://schemas.openxmlformats.org/officeDocument/2006/relationships/image" Target="NULL"/><Relationship Id="rId4" Type="http://schemas.openxmlformats.org/officeDocument/2006/relationships/image" Target="../media/image3.png"/><Relationship Id="rId9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5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4.xml"/><Relationship Id="rId16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EB36D-F5B9-6213-D0F0-ABDC79E21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30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Imitation from Observation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38D246-3B33-38B8-5D9E-CA81AB6C9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89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Kai Yan</a:t>
            </a:r>
          </a:p>
          <a:p>
            <a:r>
              <a:rPr lang="en-US" altLang="zh-CN" dirty="0"/>
              <a:t>Coordinated Science Lab</a:t>
            </a:r>
          </a:p>
          <a:p>
            <a:r>
              <a:rPr lang="en-US" altLang="zh-CN" dirty="0"/>
              <a:t>Department of Computer Science</a:t>
            </a:r>
          </a:p>
          <a:p>
            <a:r>
              <a:rPr lang="en-US" altLang="zh-CN" dirty="0"/>
              <a:t>University of Illinois at Urbana-Champaign</a:t>
            </a:r>
            <a:endParaRPr lang="zh-CN" altLang="en-US" dirty="0"/>
          </a:p>
        </p:txBody>
      </p:sp>
      <p:pic>
        <p:nvPicPr>
          <p:cNvPr id="4" name="Picture 2" descr="Urbana campus consolidates to single logo | Illinois">
            <a:extLst>
              <a:ext uri="{FF2B5EF4-FFF2-40B4-BE49-F238E27FC236}">
                <a16:creationId xmlns:a16="http://schemas.microsoft.com/office/drawing/2014/main" id="{E77F46D5-D0C4-87DB-7B18-19E36F7CC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36" y="0"/>
            <a:ext cx="2256728" cy="1504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92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65927-FC4D-AE3D-3BFD-F5C96399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0AE600-16BD-CC5B-2783-FCD3E3B8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Preliminaries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Reinforcement Learning: A Quick Recap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Imitation Learning</a:t>
            </a:r>
          </a:p>
          <a:p>
            <a:pPr lvl="2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Behavior Cloning</a:t>
            </a:r>
          </a:p>
          <a:p>
            <a:pPr lvl="2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Adversarial Generative-based Methods</a:t>
            </a:r>
          </a:p>
          <a:p>
            <a:r>
              <a:rPr lang="en-US" altLang="zh-CN" dirty="0"/>
              <a:t>Imitation Learning from Observation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Inverse Dynamic Models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Reward Assignment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State Occupancy Matching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1394980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CA194-835A-029B-D913-3AB2AFCE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Imitation Learning from Observation Only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7CE46-D78C-9261-10A2-77CA7ECC3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Sometimes, we need to learn from video instead of running log, i.e., no action available</a:t>
            </a:r>
          </a:p>
          <a:p>
            <a:r>
              <a:rPr lang="en-US" altLang="zh-CN" dirty="0"/>
              <a:t>There are two literatures that are directly related to this field: </a:t>
            </a:r>
            <a:r>
              <a:rPr lang="en-US" altLang="zh-CN" b="1" dirty="0"/>
              <a:t>learning from observation</a:t>
            </a:r>
            <a:r>
              <a:rPr lang="en-US" altLang="zh-CN" dirty="0"/>
              <a:t> (</a:t>
            </a:r>
            <a:r>
              <a:rPr lang="en-US" altLang="zh-CN" dirty="0" err="1"/>
              <a:t>LfO</a:t>
            </a:r>
            <a:r>
              <a:rPr lang="en-US" altLang="zh-CN" dirty="0"/>
              <a:t>) and </a:t>
            </a:r>
            <a:r>
              <a:rPr lang="en-US" altLang="zh-CN" b="1" dirty="0"/>
              <a:t>visual imitation</a:t>
            </a:r>
            <a:r>
              <a:rPr lang="en-US" altLang="zh-CN" dirty="0"/>
              <a:t> (VI)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former</a:t>
            </a:r>
            <a:r>
              <a:rPr lang="zh-CN" altLang="en-US" dirty="0"/>
              <a:t> </a:t>
            </a:r>
            <a:r>
              <a:rPr lang="en-US" altLang="zh-CN" dirty="0"/>
              <a:t>takes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RL</a:t>
            </a:r>
            <a:r>
              <a:rPr lang="zh-CN" altLang="en-US" dirty="0"/>
              <a:t> </a:t>
            </a:r>
            <a:r>
              <a:rPr lang="en-US" altLang="zh-CN" dirty="0"/>
              <a:t>perspective,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latter</a:t>
            </a:r>
            <a:r>
              <a:rPr lang="zh-CN" altLang="en-US" dirty="0"/>
              <a:t> </a:t>
            </a:r>
            <a:r>
              <a:rPr lang="en-US" altLang="zh-CN" dirty="0"/>
              <a:t>takes a robotic perspective</a:t>
            </a:r>
          </a:p>
          <a:p>
            <a:pPr lvl="1"/>
            <a:r>
              <a:rPr lang="en-US" altLang="zh-CN" dirty="0"/>
              <a:t>There are three major directions of this field, and many minor directions</a:t>
            </a:r>
          </a:p>
          <a:p>
            <a:pPr lvl="2"/>
            <a:r>
              <a:rPr lang="en-US" altLang="zh-CN" dirty="0"/>
              <a:t>Inverse Dynamic Models</a:t>
            </a:r>
          </a:p>
          <a:p>
            <a:pPr lvl="2"/>
            <a:r>
              <a:rPr lang="en-US" altLang="zh-CN" dirty="0"/>
              <a:t>Reward Assignment</a:t>
            </a:r>
          </a:p>
          <a:p>
            <a:pPr lvl="2"/>
            <a:r>
              <a:rPr lang="en-US" altLang="zh-CN" dirty="0"/>
              <a:t>State Occupancy Matching</a:t>
            </a:r>
          </a:p>
          <a:p>
            <a:pPr lvl="2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280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65927-FC4D-AE3D-3BFD-F5C96399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0AE600-16BD-CC5B-2783-FCD3E3B8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Preliminaries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Reinforcement Learning: A Quick Recap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Imitation Learning</a:t>
            </a:r>
          </a:p>
          <a:p>
            <a:pPr lvl="2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Behavior Cloning</a:t>
            </a:r>
          </a:p>
          <a:p>
            <a:pPr lvl="2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Adversarial Generative-based Methods</a:t>
            </a:r>
          </a:p>
          <a:p>
            <a:r>
              <a:rPr lang="en-US" altLang="zh-CN" dirty="0"/>
              <a:t>Imitation Learning from Observation</a:t>
            </a:r>
          </a:p>
          <a:p>
            <a:pPr lvl="1"/>
            <a:r>
              <a:rPr lang="en-US" altLang="zh-CN" dirty="0"/>
              <a:t>Inverse Dynamic Models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Reward Assignment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State Occupancy Matching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2447082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C6DF1-34EC-4BCD-712D-07737C3D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Inverse Dynamics Model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6A22D2-C565-5B88-6DC6-9976B1475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Normal behavior cloning learns policy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dirty="0"/>
                  <a:t> which needs action in the expert demonstration trajectory</a:t>
                </a:r>
              </a:p>
              <a:p>
                <a:pPr lvl="1"/>
                <a:r>
                  <a:rPr lang="en-US" altLang="zh-CN" dirty="0"/>
                  <a:t>While we can directly label the actions in some robotic cases such as Structure-from-motion CV technique [6], this does not work for proprioceptive state (e.g. sensors input) and can be inaccurate</a:t>
                </a:r>
              </a:p>
              <a:p>
                <a:pPr lvl="1"/>
                <a:r>
                  <a:rPr lang="en-US" altLang="zh-CN" dirty="0"/>
                  <a:t>Can we retrieve the label by learning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𝑛𝑒𝑥𝑡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pPr lvl="2"/>
                <a:r>
                  <a:rPr lang="en-US" altLang="zh-CN" dirty="0"/>
                  <a:t>With this distribution, we can “pseudo-label” the state-only demonstration with estimated action and do a normal imitation learning </a:t>
                </a:r>
              </a:p>
              <a:p>
                <a:r>
                  <a:rPr lang="en-US" altLang="zh-CN" dirty="0"/>
                  <a:t>This direction seems to have no new work from 2021 – probably mature?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6A22D2-C565-5B88-6DC6-9976B1475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803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73074-97C3-5785-D43A-63109F9AB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Inverse Dynamics Model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6CAFF5-3ED7-B509-33C0-E02F9B243B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learn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𝑛𝑒𝑥𝑡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we still need labeled data of state-action pairs</a:t>
                </a:r>
              </a:p>
              <a:p>
                <a:pPr lvl="1"/>
                <a:r>
                  <a:rPr lang="en-US" altLang="zh-CN" dirty="0"/>
                  <a:t>This can be acquired by RL exploration policy [7], current policy [8, 9, 10, 11, 12], or random sampling [13, 14, 15]</a:t>
                </a:r>
              </a:p>
              <a:p>
                <a:pPr lvl="1"/>
                <a:r>
                  <a:rPr lang="en-US" altLang="zh-CN" dirty="0"/>
                  <a:t>Usually takes the form of “collect data – update model – relabel expert demonstration – learning policy by both interaction data and demonstration”</a:t>
                </a:r>
              </a:p>
              <a:p>
                <a:pPr lvl="1"/>
                <a:r>
                  <a:rPr lang="en-US" altLang="zh-CN" dirty="0"/>
                  <a:t>We will take an example work from </a:t>
                </a:r>
                <a:r>
                  <a:rPr lang="en-US" altLang="zh-CN" dirty="0" err="1"/>
                  <a:t>CoRL</a:t>
                </a:r>
                <a:r>
                  <a:rPr lang="en-US" altLang="zh-CN" dirty="0"/>
                  <a:t> 2020 for better understanding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6CAFF5-3ED7-B509-33C0-E02F9B243B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081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237AC-7CB6-D7CE-D82D-4F8B96C0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Reinforcement Learning with Videos: Combining Offline Observations with Interaction (</a:t>
            </a:r>
            <a:r>
              <a:rPr lang="en-US" altLang="zh-CN" dirty="0" err="1"/>
              <a:t>CoRL</a:t>
            </a:r>
            <a:r>
              <a:rPr lang="en-US" altLang="zh-CN" dirty="0"/>
              <a:t> 2020)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967092-E2AD-3176-D42A-88CB7DDE74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934385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Collect state-action pair for inverse dynamic model by RL exploration policy</a:t>
                </a:r>
              </a:p>
              <a:p>
                <a:r>
                  <a:rPr lang="en-US" altLang="zh-CN" dirty="0"/>
                  <a:t>Train an (optional) feature extractor which discriminates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for better embedding</a:t>
                </a:r>
              </a:p>
              <a:p>
                <a:r>
                  <a:rPr lang="en-US" altLang="zh-CN" dirty="0"/>
                  <a:t>RL loss, supervised inverse dynamic model loss and feature extractor loss are updated jointly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967092-E2AD-3176-D42A-88CB7DDE74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934385" cy="4351338"/>
              </a:xfrm>
              <a:blipFill>
                <a:blip r:embed="rId3"/>
                <a:stretch>
                  <a:fillRect l="-1850" t="-2521" r="-1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47DD9F0E-3E57-F788-3AD2-1F8E65441BC2}"/>
              </a:ext>
            </a:extLst>
          </p:cNvPr>
          <p:cNvGrpSpPr/>
          <p:nvPr/>
        </p:nvGrpSpPr>
        <p:grpSpPr>
          <a:xfrm>
            <a:off x="6959130" y="2057351"/>
            <a:ext cx="4928746" cy="4119612"/>
            <a:chOff x="5794474" y="3558892"/>
            <a:chExt cx="4928746" cy="4119612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2F250728-DD51-2D90-E42D-96553043343D}"/>
                </a:ext>
              </a:extLst>
            </p:cNvPr>
            <p:cNvGrpSpPr/>
            <p:nvPr/>
          </p:nvGrpSpPr>
          <p:grpSpPr>
            <a:xfrm>
              <a:off x="5794474" y="3558892"/>
              <a:ext cx="4802087" cy="4119612"/>
              <a:chOff x="5794474" y="3558892"/>
              <a:chExt cx="4802087" cy="4119612"/>
            </a:xfrm>
          </p:grpSpPr>
          <p:pic>
            <p:nvPicPr>
              <p:cNvPr id="4" name="图片 3" descr="形状&#10;&#10;描述已自动生成">
                <a:extLst>
                  <a:ext uri="{FF2B5EF4-FFF2-40B4-BE49-F238E27FC236}">
                    <a16:creationId xmlns:a16="http://schemas.microsoft.com/office/drawing/2014/main" id="{EABC1E79-7DC9-B99C-594C-14D7F26280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4474" y="4418631"/>
                <a:ext cx="4802087" cy="2343752"/>
              </a:xfrm>
              <a:prstGeom prst="rect">
                <a:avLst/>
              </a:prstGeom>
            </p:spPr>
          </p:pic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5173BAE-46EA-9E38-03DF-7631C2A36F2D}"/>
                  </a:ext>
                </a:extLst>
              </p:cNvPr>
              <p:cNvSpPr txBox="1"/>
              <p:nvPr/>
            </p:nvSpPr>
            <p:spPr>
              <a:xfrm>
                <a:off x="6265042" y="7309172"/>
                <a:ext cx="2018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Feature extractor</a:t>
                </a:r>
                <a:endParaRPr lang="zh-CN" altLang="en-US" dirty="0"/>
              </a:p>
            </p:txBody>
          </p:sp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8E39655A-8E09-4A94-A7AF-0DE9982BB959}"/>
                  </a:ext>
                </a:extLst>
              </p:cNvPr>
              <p:cNvCxnSpPr>
                <a:cxnSpLocks/>
                <a:stCxn id="5" idx="0"/>
              </p:cNvCxnSpPr>
              <p:nvPr/>
            </p:nvCxnSpPr>
            <p:spPr>
              <a:xfrm flipH="1" flipV="1">
                <a:off x="6595044" y="6670441"/>
                <a:ext cx="679198" cy="63873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142CBAE7-19AE-AE3E-DC88-81A8B976A1AB}"/>
                  </a:ext>
                </a:extLst>
              </p:cNvPr>
              <p:cNvCxnSpPr>
                <a:cxnSpLocks/>
                <a:stCxn id="13" idx="2"/>
              </p:cNvCxnSpPr>
              <p:nvPr/>
            </p:nvCxnSpPr>
            <p:spPr>
              <a:xfrm flipH="1">
                <a:off x="6739272" y="4205223"/>
                <a:ext cx="429683" cy="57969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3D2E456-C4D9-FAF2-03D6-EDE5E4C58ED1}"/>
                  </a:ext>
                </a:extLst>
              </p:cNvPr>
              <p:cNvSpPr txBox="1"/>
              <p:nvPr/>
            </p:nvSpPr>
            <p:spPr>
              <a:xfrm>
                <a:off x="6054467" y="3558892"/>
                <a:ext cx="22289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action recorded  </a:t>
                </a:r>
              </a:p>
              <a:p>
                <a:r>
                  <a:rPr lang="en-US" altLang="zh-CN" dirty="0"/>
                  <a:t>from RL exploration</a:t>
                </a:r>
                <a:endParaRPr lang="zh-CN" altLang="en-US" dirty="0"/>
              </a:p>
            </p:txBody>
          </p: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9B7CAB7A-ECC2-34AC-CBDA-F15E1AAF0BA5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>
                <a:off x="7573477" y="4324460"/>
                <a:ext cx="1131343" cy="46046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AD76691-AA66-43E8-4484-0EF33813A194}"/>
                </a:ext>
              </a:extLst>
            </p:cNvPr>
            <p:cNvSpPr txBox="1"/>
            <p:nvPr/>
          </p:nvSpPr>
          <p:spPr>
            <a:xfrm>
              <a:off x="8704820" y="4001294"/>
              <a:ext cx="2018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Some deep network for RL </a:t>
              </a:r>
              <a:endParaRPr lang="zh-CN" altLang="en-US" dirty="0"/>
            </a:p>
          </p:txBody>
        </p:sp>
      </p:grp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A1099CF-44AA-FE61-2A73-17E24EBE6D73}"/>
              </a:ext>
            </a:extLst>
          </p:cNvPr>
          <p:cNvCxnSpPr>
            <a:cxnSpLocks/>
          </p:cNvCxnSpPr>
          <p:nvPr/>
        </p:nvCxnSpPr>
        <p:spPr>
          <a:xfrm flipH="1" flipV="1">
            <a:off x="9575800" y="5041900"/>
            <a:ext cx="546100" cy="520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58BDB5B1-58DB-1708-281F-3A3B2C42A64C}"/>
              </a:ext>
            </a:extLst>
          </p:cNvPr>
          <p:cNvSpPr txBox="1"/>
          <p:nvPr/>
        </p:nvSpPr>
        <p:spPr>
          <a:xfrm>
            <a:off x="9742817" y="5622965"/>
            <a:ext cx="201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put demo with labeled action in replay buffer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0276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E3127-ED63-EF85-631C-019D12C01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The (Theoretical) Limitation of Inverse Dynamic Model 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CEB742-0526-745C-8B44-E27F5EEA08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Inverse dynamics is not well-defined unless the MDP is injective; [16]</a:t>
                </a:r>
              </a:p>
              <a:p>
                <a:pPr lvl="1"/>
                <a:r>
                  <a:rPr lang="en-US" altLang="zh-CN" b="1" dirty="0"/>
                  <a:t>Injective</a:t>
                </a:r>
                <a:r>
                  <a:rPr lang="en-US" altLang="zh-CN" dirty="0"/>
                  <a:t>: no two actions could lead to the same next state from current state. This could be very strong as noise exists in real-life MDP.</a:t>
                </a:r>
              </a:p>
              <a:p>
                <a:pPr lvl="1"/>
                <a:r>
                  <a:rPr lang="en-US" altLang="zh-CN" dirty="0"/>
                  <a:t>there exists a non-injective MDP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𝑛𝑒𝑥𝑡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)||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𝑒𝑥𝑝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𝑛𝑒𝑥𝑡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zh-CN" dirty="0"/>
                  <a:t> cannot be optimized without knowing expert action</a:t>
                </a:r>
              </a:p>
              <a:p>
                <a:pPr lvl="1"/>
                <a:r>
                  <a:rPr lang="en-US" altLang="zh-CN" dirty="0"/>
                  <a:t>We will come back later on “injective” in the presentation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CEB742-0526-745C-8B44-E27F5EEA0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516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491F7-6573-049B-D814-89791E297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The (Theoretical) Limitation of Inverse Dynamic Model </a:t>
            </a:r>
            <a:endParaRPr lang="zh-CN" altLang="en-US" sz="3600" dirty="0"/>
          </a:p>
        </p:txBody>
      </p:sp>
      <p:pic>
        <p:nvPicPr>
          <p:cNvPr id="12" name="图片 11" descr="图示&#10;&#10;描述已自动生成">
            <a:extLst>
              <a:ext uri="{FF2B5EF4-FFF2-40B4-BE49-F238E27FC236}">
                <a16:creationId xmlns:a16="http://schemas.microsoft.com/office/drawing/2014/main" id="{87DEDF1B-CE59-169F-B6B3-68E20A16A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240" y="2695261"/>
            <a:ext cx="4583520" cy="29104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487B731-22F3-A2E9-4CCA-3B4E9E068159}"/>
                  </a:ext>
                </a:extLst>
              </p:cNvPr>
              <p:cNvSpPr txBox="1"/>
              <p:nvPr/>
            </p:nvSpPr>
            <p:spPr>
              <a:xfrm>
                <a:off x="4816779" y="6144984"/>
                <a:ext cx="56702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What does the agent do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transit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?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487B731-22F3-A2E9-4CCA-3B4E9E068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779" y="6144984"/>
                <a:ext cx="5670207" cy="369332"/>
              </a:xfrm>
              <a:prstGeom prst="rect">
                <a:avLst/>
              </a:prstGeom>
              <a:blipFill>
                <a:blip r:embed="rId6"/>
                <a:stretch>
                  <a:fillRect l="-86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D76D5B31-6C7F-86A5-0EBC-9A17DF0C59D1}"/>
              </a:ext>
            </a:extLst>
          </p:cNvPr>
          <p:cNvSpPr txBox="1"/>
          <p:nvPr/>
        </p:nvSpPr>
        <p:spPr>
          <a:xfrm>
            <a:off x="838200" y="1720351"/>
            <a:ext cx="10078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This does not matter if the reward is state-based, which is common in robotics; yet [17] pointed out</a:t>
            </a:r>
          </a:p>
          <a:p>
            <a:r>
              <a:rPr lang="en-US" altLang="zh-CN" dirty="0"/>
              <a:t>the problem, and gives a solution that trains an expert-agent policy discrepancy discriminator and </a:t>
            </a:r>
          </a:p>
          <a:p>
            <a:r>
              <a:rPr lang="en-US" altLang="zh-CN" dirty="0"/>
              <a:t>takes the result as an auxiliary reward signal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4C57358-C3B4-0830-BB43-6CC0993C6B45}"/>
              </a:ext>
            </a:extLst>
          </p:cNvPr>
          <p:cNvSpPr txBox="1"/>
          <p:nvPr/>
        </p:nvSpPr>
        <p:spPr>
          <a:xfrm>
            <a:off x="9008310" y="4567491"/>
            <a:ext cx="2291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Blue: By expert</a:t>
            </a:r>
          </a:p>
          <a:p>
            <a:r>
              <a:rPr lang="en-US" altLang="zh-CN" dirty="0"/>
              <a:t>Green: learned</a:t>
            </a:r>
          </a:p>
          <a:p>
            <a:r>
              <a:rPr lang="en-US" altLang="zh-CN" dirty="0"/>
              <a:t>Dotted black: unused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39B440-E210-6F54-89FE-421DE73D0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88427"/>
                <a:ext cx="3568700" cy="35377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1800" dirty="0"/>
                  <a:t>All transitions are deterministic;</a:t>
                </a:r>
              </a:p>
              <a:p>
                <a:pPr marL="0" indent="0">
                  <a:buNone/>
                </a:pPr>
                <a:r>
                  <a:rPr lang="en-US" altLang="zh-CN" sz="1800" dirty="0"/>
                  <a:t>Four actions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dirty="0"/>
                  <a:t>), three actions at other states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dirty="0"/>
                  <a:t>)</a:t>
                </a:r>
              </a:p>
              <a:p>
                <a:pPr marL="0" indent="0">
                  <a:buNone/>
                </a:pPr>
                <a:r>
                  <a:rPr lang="en-US" altLang="zh-CN" sz="1800" dirty="0"/>
                  <a:t>Expert trajectory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endParaRPr lang="en-US" altLang="zh-CN" sz="1800" dirty="0"/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pPr marL="0" indent="0">
                  <a:buNone/>
                </a:pPr>
                <a:endParaRPr lang="zh-CN" altLang="en-US" sz="1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39B440-E210-6F54-89FE-421DE73D0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88427"/>
                <a:ext cx="3568700" cy="3537773"/>
              </a:xfrm>
              <a:blipFill>
                <a:blip r:embed="rId7"/>
                <a:stretch>
                  <a:fillRect l="-1538" t="-1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367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65927-FC4D-AE3D-3BFD-F5C96399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0AE600-16BD-CC5B-2783-FCD3E3B8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Preliminaries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Reinforcement Learning: A Quick Recap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Imitation Learning</a:t>
            </a:r>
          </a:p>
          <a:p>
            <a:pPr lvl="2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Behavior Cloning</a:t>
            </a:r>
          </a:p>
          <a:p>
            <a:pPr lvl="2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Adversarial Generative-based Methods</a:t>
            </a:r>
          </a:p>
          <a:p>
            <a:r>
              <a:rPr lang="en-US" altLang="zh-CN" dirty="0"/>
              <a:t>Imitation Learning from Observation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Inverse Dynamic Models</a:t>
            </a:r>
          </a:p>
          <a:p>
            <a:pPr lvl="1"/>
            <a:r>
              <a:rPr lang="en-US" altLang="zh-CN" dirty="0"/>
              <a:t>Reward Assignment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State Occupancy Matching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2800024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9F95B-C0F6-DD5D-BA3E-1478B384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Reward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ECD72-9F5B-2B20-BE11-C767F3919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Demonstrated state can serve as a reward signal</a:t>
            </a:r>
          </a:p>
          <a:p>
            <a:pPr lvl="1"/>
            <a:r>
              <a:rPr lang="en-US" altLang="zh-CN" dirty="0"/>
              <a:t>It is good if we can achieve a state similar to that appeared in the expert demonstration; we assign a reward for this</a:t>
            </a:r>
          </a:p>
          <a:p>
            <a:pPr lvl="1"/>
            <a:r>
              <a:rPr lang="en-US" altLang="zh-CN" dirty="0"/>
              <a:t>But what is “similar” exactly?</a:t>
            </a:r>
          </a:p>
          <a:p>
            <a:pPr lvl="2"/>
            <a:r>
              <a:rPr lang="en-US" altLang="zh-CN" dirty="0"/>
              <a:t>There could be viewpoint difference, background noise, or even </a:t>
            </a:r>
            <a:r>
              <a:rPr lang="en-US" altLang="zh-CN" b="1" dirty="0"/>
              <a:t>embodiment discrepancy [18]</a:t>
            </a:r>
            <a:endParaRPr lang="zh-CN" altLang="en-US" b="1" dirty="0"/>
          </a:p>
        </p:txBody>
      </p:sp>
      <p:pic>
        <p:nvPicPr>
          <p:cNvPr id="5" name="图片 4" descr="冰箱里有许多饮料&#10;&#10;中度可信度描述已自动生成">
            <a:extLst>
              <a:ext uri="{FF2B5EF4-FFF2-40B4-BE49-F238E27FC236}">
                <a16:creationId xmlns:a16="http://schemas.microsoft.com/office/drawing/2014/main" id="{5B7E60B4-9681-517B-DE3A-DBC6508BF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659" y="3991670"/>
            <a:ext cx="5366681" cy="27291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465F76D-78AF-B644-A364-757F13BB4B9A}"/>
              </a:ext>
            </a:extLst>
          </p:cNvPr>
          <p:cNvSpPr txBox="1"/>
          <p:nvPr/>
        </p:nvSpPr>
        <p:spPr>
          <a:xfrm>
            <a:off x="9537536" y="5104220"/>
            <a:ext cx="3012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There is no robot at all above. Are they similar? </a:t>
            </a:r>
            <a:endParaRPr lang="zh-CN" altLang="en-US" dirty="0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DFD664C4-DE24-50DA-C8A0-0F6DBBE95BE4}"/>
              </a:ext>
            </a:extLst>
          </p:cNvPr>
          <p:cNvSpPr/>
          <p:nvPr/>
        </p:nvSpPr>
        <p:spPr>
          <a:xfrm>
            <a:off x="8874493" y="4803007"/>
            <a:ext cx="567890" cy="1598787"/>
          </a:xfrm>
          <a:custGeom>
            <a:avLst/>
            <a:gdLst>
              <a:gd name="connsiteX0" fmla="*/ 57751 w 567890"/>
              <a:gd name="connsiteY0" fmla="*/ 0 h 1598787"/>
              <a:gd name="connsiteX1" fmla="*/ 259882 w 567890"/>
              <a:gd name="connsiteY1" fmla="*/ 96253 h 1598787"/>
              <a:gd name="connsiteX2" fmla="*/ 336884 w 567890"/>
              <a:gd name="connsiteY2" fmla="*/ 173255 h 1598787"/>
              <a:gd name="connsiteX3" fmla="*/ 471638 w 567890"/>
              <a:gd name="connsiteY3" fmla="*/ 558265 h 1598787"/>
              <a:gd name="connsiteX4" fmla="*/ 529389 w 567890"/>
              <a:gd name="connsiteY4" fmla="*/ 587141 h 1598787"/>
              <a:gd name="connsiteX5" fmla="*/ 567890 w 567890"/>
              <a:gd name="connsiteY5" fmla="*/ 596766 h 1598787"/>
              <a:gd name="connsiteX6" fmla="*/ 471638 w 567890"/>
              <a:gd name="connsiteY6" fmla="*/ 693019 h 1598787"/>
              <a:gd name="connsiteX7" fmla="*/ 375385 w 567890"/>
              <a:gd name="connsiteY7" fmla="*/ 731520 h 1598787"/>
              <a:gd name="connsiteX8" fmla="*/ 317633 w 567890"/>
              <a:gd name="connsiteY8" fmla="*/ 770021 h 1598787"/>
              <a:gd name="connsiteX9" fmla="*/ 356134 w 567890"/>
              <a:gd name="connsiteY9" fmla="*/ 866274 h 1598787"/>
              <a:gd name="connsiteX10" fmla="*/ 346509 w 567890"/>
              <a:gd name="connsiteY10" fmla="*/ 1309036 h 1598787"/>
              <a:gd name="connsiteX11" fmla="*/ 327259 w 567890"/>
              <a:gd name="connsiteY11" fmla="*/ 1376413 h 1598787"/>
              <a:gd name="connsiteX12" fmla="*/ 259882 w 567890"/>
              <a:gd name="connsiteY12" fmla="*/ 1491916 h 1598787"/>
              <a:gd name="connsiteX13" fmla="*/ 134753 w 567890"/>
              <a:gd name="connsiteY13" fmla="*/ 1578543 h 1598787"/>
              <a:gd name="connsiteX14" fmla="*/ 96252 w 567890"/>
              <a:gd name="connsiteY14" fmla="*/ 1588169 h 1598787"/>
              <a:gd name="connsiteX15" fmla="*/ 67376 w 567890"/>
              <a:gd name="connsiteY15" fmla="*/ 1597794 h 1598787"/>
              <a:gd name="connsiteX16" fmla="*/ 0 w 567890"/>
              <a:gd name="connsiteY16" fmla="*/ 1597794 h 1598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67890" h="1598787">
                <a:moveTo>
                  <a:pt x="57751" y="0"/>
                </a:moveTo>
                <a:cubicBezTo>
                  <a:pt x="194575" y="45608"/>
                  <a:pt x="178634" y="20808"/>
                  <a:pt x="259882" y="96253"/>
                </a:cubicBezTo>
                <a:cubicBezTo>
                  <a:pt x="286482" y="120953"/>
                  <a:pt x="336884" y="173255"/>
                  <a:pt x="336884" y="173255"/>
                </a:cubicBezTo>
                <a:cubicBezTo>
                  <a:pt x="350157" y="690915"/>
                  <a:pt x="220847" y="505467"/>
                  <a:pt x="471638" y="558265"/>
                </a:cubicBezTo>
                <a:cubicBezTo>
                  <a:pt x="492699" y="562699"/>
                  <a:pt x="509406" y="579148"/>
                  <a:pt x="529389" y="587141"/>
                </a:cubicBezTo>
                <a:cubicBezTo>
                  <a:pt x="541671" y="592054"/>
                  <a:pt x="555056" y="593558"/>
                  <a:pt x="567890" y="596766"/>
                </a:cubicBezTo>
                <a:cubicBezTo>
                  <a:pt x="537484" y="634774"/>
                  <a:pt x="516204" y="667951"/>
                  <a:pt x="471638" y="693019"/>
                </a:cubicBezTo>
                <a:cubicBezTo>
                  <a:pt x="441520" y="709960"/>
                  <a:pt x="406293" y="716066"/>
                  <a:pt x="375385" y="731520"/>
                </a:cubicBezTo>
                <a:cubicBezTo>
                  <a:pt x="354691" y="741867"/>
                  <a:pt x="336884" y="757187"/>
                  <a:pt x="317633" y="770021"/>
                </a:cubicBezTo>
                <a:cubicBezTo>
                  <a:pt x="328272" y="791300"/>
                  <a:pt x="356134" y="836583"/>
                  <a:pt x="356134" y="866274"/>
                </a:cubicBezTo>
                <a:cubicBezTo>
                  <a:pt x="356134" y="1013896"/>
                  <a:pt x="354851" y="1161650"/>
                  <a:pt x="346509" y="1309036"/>
                </a:cubicBezTo>
                <a:cubicBezTo>
                  <a:pt x="345189" y="1332356"/>
                  <a:pt x="337258" y="1355304"/>
                  <a:pt x="327259" y="1376413"/>
                </a:cubicBezTo>
                <a:cubicBezTo>
                  <a:pt x="308178" y="1416695"/>
                  <a:pt x="290622" y="1459639"/>
                  <a:pt x="259882" y="1491916"/>
                </a:cubicBezTo>
                <a:cubicBezTo>
                  <a:pt x="224896" y="1528651"/>
                  <a:pt x="183968" y="1566238"/>
                  <a:pt x="134753" y="1578543"/>
                </a:cubicBezTo>
                <a:cubicBezTo>
                  <a:pt x="121919" y="1581752"/>
                  <a:pt x="108972" y="1584535"/>
                  <a:pt x="96252" y="1588169"/>
                </a:cubicBezTo>
                <a:cubicBezTo>
                  <a:pt x="86496" y="1590956"/>
                  <a:pt x="77472" y="1596784"/>
                  <a:pt x="67376" y="1597794"/>
                </a:cubicBezTo>
                <a:cubicBezTo>
                  <a:pt x="45029" y="1600029"/>
                  <a:pt x="22459" y="1597794"/>
                  <a:pt x="0" y="1597794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41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65927-FC4D-AE3D-3BFD-F5C96399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0AE600-16BD-CC5B-2783-FCD3E3B8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Preliminaries</a:t>
            </a:r>
          </a:p>
          <a:p>
            <a:pPr lvl="1"/>
            <a:r>
              <a:rPr lang="en-US" altLang="zh-CN" dirty="0"/>
              <a:t>Reinforcement Learning: A Quick Recap</a:t>
            </a:r>
          </a:p>
          <a:p>
            <a:pPr lvl="1"/>
            <a:r>
              <a:rPr lang="en-US" altLang="zh-CN" dirty="0"/>
              <a:t>Imitation Learning</a:t>
            </a:r>
          </a:p>
          <a:p>
            <a:pPr lvl="2"/>
            <a:r>
              <a:rPr lang="en-US" altLang="zh-CN" dirty="0"/>
              <a:t>Behavior Cloning</a:t>
            </a:r>
          </a:p>
          <a:p>
            <a:pPr lvl="2"/>
            <a:r>
              <a:rPr lang="en-US" altLang="zh-CN" dirty="0"/>
              <a:t>Adversarial Generative-based Methods</a:t>
            </a:r>
          </a:p>
          <a:p>
            <a:r>
              <a:rPr lang="en-US" altLang="zh-CN" dirty="0"/>
              <a:t>Imitation Learning from Observation</a:t>
            </a:r>
          </a:p>
          <a:p>
            <a:pPr lvl="1"/>
            <a:r>
              <a:rPr lang="en-US" altLang="zh-CN" dirty="0"/>
              <a:t>Inverse Dynamic Models</a:t>
            </a:r>
          </a:p>
          <a:p>
            <a:pPr lvl="1"/>
            <a:r>
              <a:rPr lang="en-US" altLang="zh-CN" dirty="0"/>
              <a:t>Reward Assignment</a:t>
            </a:r>
          </a:p>
          <a:p>
            <a:pPr lvl="1"/>
            <a:r>
              <a:rPr lang="en-US" altLang="zh-CN" dirty="0"/>
              <a:t>State Occupancy Matching</a:t>
            </a:r>
          </a:p>
          <a:p>
            <a:pPr lvl="1"/>
            <a:r>
              <a:rPr lang="en-US" altLang="zh-CN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1122043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3F6AD-CE87-321F-0E87-6060157D5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 Embedding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BD30FE-73AA-99CE-4A11-6FEA7AD08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450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Many works learn a representation of state, or sequences of states [19], in various ways:</a:t>
            </a:r>
          </a:p>
          <a:p>
            <a:pPr lvl="1"/>
            <a:r>
              <a:rPr lang="en-US" altLang="zh-CN" b="1" dirty="0"/>
              <a:t>Contrastive learning: </a:t>
            </a:r>
            <a:r>
              <a:rPr lang="en-US" altLang="zh-CN" dirty="0"/>
              <a:t>states that are roughly at the same progress from different embodiment / viewpoint / demonstration should be close, from different progress within a trajectory should be apart [20, 21]; </a:t>
            </a:r>
          </a:p>
          <a:p>
            <a:pPr lvl="1"/>
            <a:r>
              <a:rPr lang="en-US" altLang="zh-CN" b="1" dirty="0"/>
              <a:t>Supervised Learning of Time: </a:t>
            </a:r>
            <a:r>
              <a:rPr lang="en-US" altLang="zh-CN" dirty="0"/>
              <a:t>[22] trains with a classifier on top of embedding which classifies the time interval between frames (0 frame, 1 frame, 2 frames, 3-4 frames, 5-20 frames, 21-200 frames)</a:t>
            </a:r>
          </a:p>
          <a:p>
            <a:pPr lvl="1"/>
            <a:r>
              <a:rPr lang="en-US" altLang="zh-CN" b="1" dirty="0"/>
              <a:t>Adversarial Training: </a:t>
            </a:r>
            <a:r>
              <a:rPr lang="en-US" altLang="zh-CN" dirty="0"/>
              <a:t>[23] trains with </a:t>
            </a:r>
            <a:r>
              <a:rPr lang="en-US" altLang="zh-CN" dirty="0" err="1"/>
              <a:t>CycleGAN</a:t>
            </a:r>
            <a:r>
              <a:rPr lang="en-US" altLang="zh-CN" dirty="0"/>
              <a:t> [24], to train two translations which translates human image to robot image and robot image back to human image; [7] trains a discriminator on top of embeddings, which classifies expert trajectory and current state</a:t>
            </a:r>
          </a:p>
          <a:p>
            <a:pPr lvl="2"/>
            <a:r>
              <a:rPr lang="en-US" altLang="zh-CN" dirty="0" err="1"/>
              <a:t>CycleGAN</a:t>
            </a:r>
            <a:r>
              <a:rPr lang="en-US" altLang="zh-CN" dirty="0"/>
              <a:t> [24] is a framework for learning </a:t>
            </a:r>
            <a:r>
              <a:rPr lang="en-US" altLang="zh-CN" b="1" dirty="0"/>
              <a:t>unpaired</a:t>
            </a:r>
            <a:r>
              <a:rPr lang="en-US" altLang="zh-CN" dirty="0"/>
              <a:t> image-to-image translation</a:t>
            </a:r>
          </a:p>
          <a:p>
            <a:pPr lvl="2"/>
            <a:r>
              <a:rPr lang="en-US" altLang="zh-CN" dirty="0"/>
              <a:t>[7] does not pair states; randomly draw states from expert demo and current policy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596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3F9A7-EC8D-80D9-989A-605F15FE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 Embedding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AFE22-569E-A956-A4B2-79761B938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Many works learn a representation of state, or sequences of states [19], in various ways:</a:t>
            </a:r>
          </a:p>
          <a:p>
            <a:pPr lvl="1"/>
            <a:r>
              <a:rPr lang="en-US" altLang="zh-CN" b="1" dirty="0"/>
              <a:t>Siamese Autoencoders:</a:t>
            </a:r>
            <a:r>
              <a:rPr lang="en-US" altLang="zh-CN" dirty="0"/>
              <a:t> two autoencoder for two domains of </a:t>
            </a:r>
            <a:r>
              <a:rPr lang="en-US" altLang="zh-CN" b="1" dirty="0"/>
              <a:t>aligned</a:t>
            </a:r>
            <a:r>
              <a:rPr lang="en-US" altLang="zh-CN" dirty="0"/>
              <a:t> images (e.g. human and robot, 3-DOF/4-DOF robot) should have the same latent variable [25] for the “corresponding” pair of states</a:t>
            </a:r>
          </a:p>
          <a:p>
            <a:pPr lvl="2"/>
            <a:r>
              <a:rPr lang="en-US" altLang="zh-CN" dirty="0"/>
              <a:t>The “correspondence” starts from alignment by each time frame, and is in turn updated by choosing pairs of states whose distance between latent variables are small  </a:t>
            </a:r>
          </a:p>
          <a:p>
            <a:pPr lvl="2"/>
            <a:r>
              <a:rPr lang="en-US" altLang="zh-CN" dirty="0"/>
              <a:t>Another example of Siamese Autoencoder (with slightly different architecture) is [26], where the length of demonstrations is fixed and assumed to be time-aligned </a:t>
            </a:r>
          </a:p>
          <a:p>
            <a:pPr lvl="1"/>
            <a:r>
              <a:rPr lang="en-US" altLang="zh-CN" b="1" dirty="0"/>
              <a:t>Cycle Consistency: [27] </a:t>
            </a:r>
            <a:r>
              <a:rPr lang="en-US" altLang="zh-CN" dirty="0"/>
              <a:t>Use</a:t>
            </a:r>
            <a:r>
              <a:rPr lang="en-US" altLang="zh-CN" b="1" dirty="0"/>
              <a:t> </a:t>
            </a:r>
            <a:r>
              <a:rPr lang="en-US" altLang="zh-CN" dirty="0"/>
              <a:t>temporal cycle-consistency learning [49] for self-supervised correspondence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Cycle consistency learns an embedding, where for most image frames, the nearest </a:t>
            </a:r>
            <a:r>
              <a:rPr lang="en-US" altLang="zh-CN" dirty="0" err="1">
                <a:solidFill>
                  <a:srgbClr val="FF0000"/>
                </a:solidFill>
              </a:rPr>
              <a:t>neighbour</a:t>
            </a:r>
            <a:r>
              <a:rPr lang="en-US" altLang="zh-CN" dirty="0">
                <a:solidFill>
                  <a:srgbClr val="FF0000"/>
                </a:solidFill>
              </a:rPr>
              <a:t> of “nearest </a:t>
            </a:r>
            <a:r>
              <a:rPr lang="en-US" altLang="zh-CN" dirty="0" err="1">
                <a:solidFill>
                  <a:srgbClr val="FF0000"/>
                </a:solidFill>
              </a:rPr>
              <a:t>neighbour</a:t>
            </a:r>
            <a:r>
              <a:rPr lang="en-US" altLang="zh-CN" dirty="0">
                <a:solidFill>
                  <a:srgbClr val="FF0000"/>
                </a:solidFill>
              </a:rPr>
              <a:t> of the frame” should be the frame itself</a:t>
            </a:r>
          </a:p>
          <a:p>
            <a:endParaRPr lang="zh-CN" altLang="en-US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374B97F6-44CD-37BA-411A-E7FE00EBD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0" y="42492"/>
            <a:ext cx="1844753" cy="178313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A5B02D1-149F-B160-1F6D-1D4D36547E6F}"/>
              </a:ext>
            </a:extLst>
          </p:cNvPr>
          <p:cNvSpPr txBox="1"/>
          <p:nvPr/>
        </p:nvSpPr>
        <p:spPr>
          <a:xfrm>
            <a:off x="7689850" y="14562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Siamese AE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428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3DDC1-6F7D-287E-4CF4-679C4FEC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Reward Design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1043AB-C351-8DC2-E755-D594E77719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/>
                  <a:t>With the state embedding that decides “similarity”, how do we design reward?</a:t>
                </a:r>
              </a:p>
              <a:p>
                <a:pPr lvl="1"/>
                <a:r>
                  <a:rPr lang="en-US" altLang="zh-CN" dirty="0"/>
                  <a:t>The most common way is to use similarity as reward</a:t>
                </a:r>
              </a:p>
              <a:p>
                <a:pPr lvl="2"/>
                <a:r>
                  <a:rPr lang="en-US" altLang="zh-CN" dirty="0"/>
                  <a:t>[22] gives reward for achieving a state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 with next “key frame”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𝑘𝑒𝑦</m:t>
                        </m:r>
                      </m:sub>
                    </m:sSub>
                  </m:oMath>
                </a14:m>
                <a:r>
                  <a:rPr lang="en-US" altLang="zh-CN" dirty="0"/>
                  <a:t> in the expert demonstration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𝑘𝑒𝑦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; </a:t>
                </a:r>
              </a:p>
              <a:p>
                <a:pPr lvl="2"/>
                <a:r>
                  <a:rPr lang="en-US" altLang="zh-CN" dirty="0"/>
                  <a:t>[20, 25] directly use L1/L2 loss on embedded states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𝑘𝑒𝑦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r>
                  <a:rPr lang="en-US" altLang="zh-CN" dirty="0"/>
                  <a:t>; </a:t>
                </a:r>
              </a:p>
              <a:p>
                <a:pPr lvl="2"/>
                <a:r>
                  <a:rPr lang="en-US" altLang="zh-CN" dirty="0"/>
                  <a:t>[28] assigns an exponentially decaying reward with the temporal distance to final state;</a:t>
                </a:r>
              </a:p>
              <a:p>
                <a:pPr lvl="2"/>
                <a:r>
                  <a:rPr lang="en-US" altLang="zh-CN" dirty="0"/>
                  <a:t>[19] use the learned similarity function as reward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𝑘𝑒𝑦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The “key frame” can either be any frame, frame with fixed interval, or the end of “events” discovered by self-supervised learning </a:t>
                </a:r>
              </a:p>
              <a:p>
                <a:r>
                  <a:rPr lang="en-US" altLang="zh-CN" dirty="0"/>
                  <a:t>There are also works, with cumulative reward (use as a “ranking” among trajectories) of demonstration known,  that learns a state-based reward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as a constrained optimization problem with “ranking” inequality constraints [29]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1043AB-C351-8DC2-E755-D594E77719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501" r="-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211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65927-FC4D-AE3D-3BFD-F5C96399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0AE600-16BD-CC5B-2783-FCD3E3B8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Preliminaries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Reinforcement Learning: A Quick Recap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Imitation Learning</a:t>
            </a:r>
          </a:p>
          <a:p>
            <a:pPr lvl="2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Behavior Cloning</a:t>
            </a:r>
          </a:p>
          <a:p>
            <a:pPr lvl="2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Adversarial Generative-based Methods</a:t>
            </a:r>
          </a:p>
          <a:p>
            <a:r>
              <a:rPr lang="en-US" altLang="zh-CN" dirty="0"/>
              <a:t>Imitation Learning from Observation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Inverse Dynamic Models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Reward Assignment</a:t>
            </a:r>
          </a:p>
          <a:p>
            <a:pPr lvl="1"/>
            <a:r>
              <a:rPr lang="en-US" altLang="zh-CN" dirty="0"/>
              <a:t>State Occupancy Matching</a:t>
            </a:r>
          </a:p>
          <a:p>
            <a:pPr lvl="1"/>
            <a:r>
              <a:rPr lang="en-US" altLang="zh-CN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939954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46AAF-C5FD-CF60-2430-C7783378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 Occupancy Matching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117376-DCE4-B132-B486-3DD5A35DE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 GAIL (and AIRL), we aim to minimize the discrepancy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𝑒𝑥𝑝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We can first use an inverse dynamic model to pseudo-label the action [8], but we can also try to match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𝑛𝑒𝑥𝑡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𝑒𝑥𝑝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𝑛𝑒𝑥𝑡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[30]</a:t>
                </a:r>
              </a:p>
              <a:p>
                <a:pPr marL="457200" lvl="1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117376-DCE4-B132-B486-3DD5A35DE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 r="-1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DBB2F42-5382-A269-E680-D26168306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7274" y="3506118"/>
            <a:ext cx="7057452" cy="32141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80AF90C-C6C6-0C55-45EF-C5EE3CD26FF3}"/>
                  </a:ext>
                </a:extLst>
              </p:cNvPr>
              <p:cNvSpPr txBox="1"/>
              <p:nvPr/>
            </p:nvSpPr>
            <p:spPr>
              <a:xfrm>
                <a:off x="5985933" y="6311900"/>
                <a:ext cx="1565942" cy="3053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sub>
                          </m:sSub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𝒏𝒆𝒙𝒕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80AF90C-C6C6-0C55-45EF-C5EE3CD26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933" y="6311900"/>
                <a:ext cx="1565942" cy="305340"/>
              </a:xfrm>
              <a:prstGeom prst="rect">
                <a:avLst/>
              </a:prstGeom>
              <a:blipFill>
                <a:blip r:embed="rId5"/>
                <a:stretch>
                  <a:fillRect l="-3113" r="-4669" b="-21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3441386-DB06-CF0C-8BE7-EE5268F9EADF}"/>
                  </a:ext>
                </a:extLst>
              </p:cNvPr>
              <p:cNvSpPr txBox="1"/>
              <p:nvPr/>
            </p:nvSpPr>
            <p:spPr>
              <a:xfrm>
                <a:off x="7313083" y="4960597"/>
                <a:ext cx="1271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𝒏𝒆𝒙𝒕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3441386-DB06-CF0C-8BE7-EE5268F9E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083" y="4960597"/>
                <a:ext cx="1271053" cy="276999"/>
              </a:xfrm>
              <a:prstGeom prst="rect">
                <a:avLst/>
              </a:prstGeom>
              <a:blipFill>
                <a:blip r:embed="rId6"/>
                <a:stretch>
                  <a:fillRect l="-3846" t="-4444" r="-6250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2FC9787-C52E-A1E8-2DDE-EA507FE850A7}"/>
                  </a:ext>
                </a:extLst>
              </p:cNvPr>
              <p:cNvSpPr txBox="1"/>
              <p:nvPr/>
            </p:nvSpPr>
            <p:spPr>
              <a:xfrm>
                <a:off x="5001440" y="4960597"/>
                <a:ext cx="1271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𝒏𝒆𝒙𝒕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2FC9787-C52E-A1E8-2DDE-EA507FE85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440" y="4960597"/>
                <a:ext cx="1271053" cy="276999"/>
              </a:xfrm>
              <a:prstGeom prst="rect">
                <a:avLst/>
              </a:prstGeom>
              <a:blipFill>
                <a:blip r:embed="rId7"/>
                <a:stretch>
                  <a:fillRect l="-3349" t="-4444" r="-574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B2DAC59-1019-1D80-9B5E-2691C27923F1}"/>
              </a:ext>
            </a:extLst>
          </p:cNvPr>
          <p:cNvCxnSpPr/>
          <p:nvPr/>
        </p:nvCxnSpPr>
        <p:spPr>
          <a:xfrm>
            <a:off x="5257800" y="4876800"/>
            <a:ext cx="6794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02DA291-3583-B50C-72B3-927695FBEC81}"/>
              </a:ext>
            </a:extLst>
          </p:cNvPr>
          <p:cNvCxnSpPr/>
          <p:nvPr/>
        </p:nvCxnSpPr>
        <p:spPr>
          <a:xfrm>
            <a:off x="7415802" y="4876800"/>
            <a:ext cx="6794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E8BF918-A440-0543-8AE7-0F8D9F7D5E7D}"/>
              </a:ext>
            </a:extLst>
          </p:cNvPr>
          <p:cNvCxnSpPr>
            <a:cxnSpLocks/>
          </p:cNvCxnSpPr>
          <p:nvPr/>
        </p:nvCxnSpPr>
        <p:spPr>
          <a:xfrm>
            <a:off x="6096000" y="6196013"/>
            <a:ext cx="939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7998376-D170-A5EA-7C8F-9D27B4F9452E}"/>
              </a:ext>
            </a:extLst>
          </p:cNvPr>
          <p:cNvSpPr txBox="1"/>
          <p:nvPr/>
        </p:nvSpPr>
        <p:spPr>
          <a:xfrm>
            <a:off x="9727196" y="5416911"/>
            <a:ext cx="2383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Note policy is never</a:t>
            </a:r>
          </a:p>
          <a:p>
            <a:r>
              <a:rPr lang="en-US" altLang="zh-CN" dirty="0"/>
              <a:t>conditioned on future</a:t>
            </a:r>
          </a:p>
          <a:p>
            <a:r>
              <a:rPr lang="en-US" altLang="zh-CN" dirty="0"/>
              <a:t>state; only reward</a:t>
            </a:r>
          </a:p>
          <a:p>
            <a:r>
              <a:rPr lang="en-US" altLang="zh-CN" dirty="0"/>
              <a:t>Function does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6960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5520A-357D-C2C3-A32A-360709FE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 Occupancy Matching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E1C9C-051C-5AD3-079D-96F858DA7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[31] does so with a “condition variable” vary for different tasks, for fast adaption; [32] does so with AIRL and stacks of 4 consecutive steps; [33] uses GAIL with mixture-of-experts [34]; [35, 36] only matches current state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7" name="图片 6" descr="文本, 信件&#10;&#10;描述已自动生成">
            <a:extLst>
              <a:ext uri="{FF2B5EF4-FFF2-40B4-BE49-F238E27FC236}">
                <a16:creationId xmlns:a16="http://schemas.microsoft.com/office/drawing/2014/main" id="{C22B3ED0-B948-AFC2-B6AD-8F2938805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331" y="3645103"/>
            <a:ext cx="2935831" cy="30685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1237B6B-92DC-4AAA-0B4D-63B7E7E26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50" y="4200099"/>
            <a:ext cx="6256564" cy="178259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384C9B8-3015-C646-0D7D-BB9280C8287E}"/>
              </a:ext>
            </a:extLst>
          </p:cNvPr>
          <p:cNvSpPr/>
          <p:nvPr/>
        </p:nvSpPr>
        <p:spPr>
          <a:xfrm>
            <a:off x="1568918" y="5293895"/>
            <a:ext cx="3888606" cy="308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7FE8CE-6808-3C53-6F54-CE6095FEEE50}"/>
              </a:ext>
            </a:extLst>
          </p:cNvPr>
          <p:cNvSpPr/>
          <p:nvPr/>
        </p:nvSpPr>
        <p:spPr>
          <a:xfrm>
            <a:off x="8042265" y="4489383"/>
            <a:ext cx="2120167" cy="7234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C715311-3B78-3164-320E-F51EF154BC9E}"/>
              </a:ext>
            </a:extLst>
          </p:cNvPr>
          <p:cNvSpPr txBox="1"/>
          <p:nvPr/>
        </p:nvSpPr>
        <p:spPr>
          <a:xfrm>
            <a:off x="1913044" y="3830767"/>
            <a:ext cx="28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Demonstration with action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61A668D-5B9B-DC72-D509-EBBF396ABA5B}"/>
              </a:ext>
            </a:extLst>
          </p:cNvPr>
          <p:cNvSpPr txBox="1"/>
          <p:nvPr/>
        </p:nvSpPr>
        <p:spPr>
          <a:xfrm>
            <a:off x="7523229" y="3230954"/>
            <a:ext cx="315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Demonstration with state only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5C4160E-D71D-D45F-E6F6-951E2850FD8C}"/>
              </a:ext>
            </a:extLst>
          </p:cNvPr>
          <p:cNvCxnSpPr/>
          <p:nvPr/>
        </p:nvCxnSpPr>
        <p:spPr>
          <a:xfrm flipV="1">
            <a:off x="5457524" y="4783756"/>
            <a:ext cx="2584741" cy="6641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547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7F581-DEB7-D737-DAF1-CF730F32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Revisit: Limitation of Inverse Dynamics Model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70EB92-0900-B86B-29C2-DAA24D05BC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Recall that there exists a non-injective MDP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𝑛𝑒𝑥𝑡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)||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𝑒𝑥𝑝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𝑛𝑒𝑥𝑡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zh-CN" dirty="0"/>
                  <a:t> cannot be optimized without knowing expert action</a:t>
                </a:r>
              </a:p>
              <a:p>
                <a:pPr lvl="1"/>
                <a:r>
                  <a:rPr lang="en-US" altLang="zh-CN" dirty="0"/>
                  <a:t>To be exact, we have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𝑲𝑳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𝝆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𝒏𝒆𝒙𝒕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lit/>
                          </m:r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𝝆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𝒆𝒙𝒑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𝒏𝒆𝒙𝒕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lit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𝑛𝑒𝑥𝑡</m:t>
                            </m:r>
                          </m:sub>
                        </m:sSub>
                      </m:e>
                    </m:d>
                    <m:r>
                      <m:rPr>
                        <m:lit/>
                      </m:rP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𝑛𝑒𝑥𝑡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i="1" dirty="0"/>
              </a:p>
              <a:p>
                <a:pPr lvl="2"/>
                <a:r>
                  <a:rPr lang="en-US" altLang="zh-CN" dirty="0"/>
                  <a:t>The red term is the gap between imitation learning with action (1</a:t>
                </a:r>
                <a:r>
                  <a:rPr lang="en-US" altLang="zh-CN" baseline="30000" dirty="0"/>
                  <a:t>st</a:t>
                </a:r>
                <a:r>
                  <a:rPr lang="en-US" altLang="zh-CN" dirty="0"/>
                  <a:t> term in RHS) and without action (2</a:t>
                </a:r>
                <a:r>
                  <a:rPr lang="en-US" altLang="zh-CN" baseline="30000" dirty="0"/>
                  <a:t>nd</a:t>
                </a:r>
                <a:r>
                  <a:rPr lang="en-US" altLang="zh-CN" dirty="0"/>
                  <a:t> term in RHS)</a:t>
                </a:r>
              </a:p>
              <a:p>
                <a:pPr lvl="2"/>
                <a:r>
                  <a:rPr lang="en-US" altLang="zh-CN" dirty="0"/>
                  <a:t>Based on the analysis above, [37] modifies the objective in original </a:t>
                </a:r>
                <a:r>
                  <a:rPr lang="en-US" altLang="zh-CN" dirty="0" err="1"/>
                  <a:t>GAIfO</a:t>
                </a:r>
                <a:r>
                  <a:rPr lang="en-US" altLang="zh-CN" dirty="0"/>
                  <a:t> [30]</a:t>
                </a:r>
              </a:p>
              <a:p>
                <a:pPr lvl="3"/>
                <a:r>
                  <a:rPr lang="en-US" altLang="zh-CN" dirty="0"/>
                  <a:t>[37] uses surrogate for the red term, which can be bounded by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dirty="0"/>
                  <a:t> is the entropy; for the second term, an unbiased estimator is mutual information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𝑛𝑒𝑥𝑡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3"/>
                <a:r>
                  <a:rPr lang="en-US" altLang="zh-CN" dirty="0"/>
                  <a:t>[38] directly optimizes the 2</a:t>
                </a:r>
                <a:r>
                  <a:rPr lang="en-US" altLang="zh-CN" baseline="30000" dirty="0"/>
                  <a:t>nd</a:t>
                </a:r>
                <a:r>
                  <a:rPr lang="en-US" altLang="zh-CN" dirty="0"/>
                  <a:t> term in RHS with a surrogate </a:t>
                </a:r>
              </a:p>
              <a:p>
                <a:pPr lvl="2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70EB92-0900-B86B-29C2-DAA24D05BC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 r="-696" b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854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26993-E0D2-5343-AAF6-72B01150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Similar Minor Direction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37FAAB-8B9D-F657-C0BD-A9221D708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Forward adversarial imitation learning (FAIL) [39] models the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dirty="0"/>
                  <a:t>-step trajectory imitation 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independent two-player minimax game, where at each step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, policy at previous steps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/>
                  <a:t> is fixed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At each step, the generator tries to match observation distribution as much as possible (</a:t>
                </a:r>
                <a:r>
                  <a:rPr lang="en-US" altLang="zh-CN" b="1" dirty="0"/>
                  <a:t>min</a:t>
                </a:r>
                <a:r>
                  <a:rPr lang="en-US" altLang="zh-CN" dirty="0"/>
                  <a:t>), while the discriminator tries to select the worst “metric” from a class of functions (</a:t>
                </a:r>
                <a:r>
                  <a:rPr lang="en-US" altLang="zh-CN" b="1" dirty="0"/>
                  <a:t>max</a:t>
                </a:r>
                <a:r>
                  <a:rPr lang="en-US" altLang="zh-CN" dirty="0"/>
                  <a:t>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37FAAB-8B9D-F657-C0BD-A9221D708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064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C6380-E88B-A4A9-E6CF-789CC977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Minor Directions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7426BC-8127-C648-685D-2BA7EFE57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Nearest </a:t>
            </a:r>
            <a:r>
              <a:rPr lang="en-US" altLang="zh-CN" dirty="0" err="1"/>
              <a:t>neighbour</a:t>
            </a:r>
            <a:r>
              <a:rPr lang="en-US" altLang="zh-CN" dirty="0"/>
              <a:t> + Local regression [21]</a:t>
            </a:r>
          </a:p>
          <a:p>
            <a:pPr lvl="1"/>
            <a:r>
              <a:rPr lang="en-US" altLang="zh-CN" dirty="0"/>
              <a:t>Need action in the task-agnostic dataset and only state in the task-specific dataset</a:t>
            </a:r>
          </a:p>
          <a:p>
            <a:pPr lvl="1"/>
            <a:r>
              <a:rPr lang="en-US" altLang="zh-CN" dirty="0"/>
              <a:t>deep net only used in state embedding</a:t>
            </a:r>
          </a:p>
          <a:p>
            <a:r>
              <a:rPr lang="en-US" altLang="zh-CN" dirty="0"/>
              <a:t>Meta-learning (MAML) [40, 41]</a:t>
            </a:r>
          </a:p>
          <a:p>
            <a:pPr lvl="1"/>
            <a:r>
              <a:rPr lang="en-US" altLang="zh-CN" dirty="0"/>
              <a:t>Usually requires state-action sequence at meta-training, and state at meta-testing</a:t>
            </a:r>
          </a:p>
          <a:p>
            <a:r>
              <a:rPr lang="en-US" altLang="zh-CN" dirty="0"/>
              <a:t>Bi-level optimization [42] </a:t>
            </a:r>
          </a:p>
          <a:p>
            <a:r>
              <a:rPr lang="en-US" altLang="zh-CN" dirty="0"/>
              <a:t>Hierarchical reinforcement learning [43]</a:t>
            </a:r>
          </a:p>
          <a:p>
            <a:pPr lvl="1"/>
            <a:r>
              <a:rPr lang="en-US" altLang="zh-CN" dirty="0"/>
              <a:t>Low-level policy learns to achieve goal proposed by the high-level policy; high-level policy selects a state in the demonstration that has the highest value by the low-level policy</a:t>
            </a:r>
          </a:p>
          <a:p>
            <a:r>
              <a:rPr lang="en-US" altLang="zh-CN" dirty="0"/>
              <a:t>Causal inference [44]</a:t>
            </a:r>
          </a:p>
          <a:p>
            <a:r>
              <a:rPr lang="en-US" altLang="zh-CN" dirty="0"/>
              <a:t>Object detection + Topological graph maintenance [45]</a:t>
            </a:r>
          </a:p>
          <a:p>
            <a:pPr lvl="1"/>
            <a:r>
              <a:rPr lang="en-US" altLang="zh-CN" dirty="0"/>
              <a:t>Maintain a graph representation by detecting the movement of the object of interest</a:t>
            </a:r>
          </a:p>
          <a:p>
            <a:r>
              <a:rPr lang="en-US" altLang="zh-CN" dirty="0"/>
              <a:t>Unsupervised event detection + Topological sort [46]</a:t>
            </a:r>
          </a:p>
          <a:p>
            <a:pPr lvl="1"/>
            <a:r>
              <a:rPr lang="en-US" altLang="zh-CN" dirty="0"/>
              <a:t>Dataset gives a graph; the task can be seen as finding a path through the graph</a:t>
            </a:r>
          </a:p>
          <a:p>
            <a:r>
              <a:rPr lang="en-US" altLang="zh-CN" dirty="0"/>
              <a:t>Transfer Dynamics from Human to Robot [47]</a:t>
            </a:r>
          </a:p>
          <a:p>
            <a:pPr lvl="1"/>
            <a:r>
              <a:rPr lang="en-US" altLang="zh-CN" dirty="0"/>
              <a:t>Use human demonstration to predict next state of robot doing a particular action</a:t>
            </a:r>
          </a:p>
          <a:p>
            <a:r>
              <a:rPr lang="en-US" altLang="zh-CN" dirty="0"/>
              <a:t>Subgoal Proposer with Low-level policy [48]</a:t>
            </a:r>
          </a:p>
          <a:p>
            <a:pPr lvl="1"/>
            <a:r>
              <a:rPr lang="en-US" altLang="zh-CN" dirty="0"/>
              <a:t>With symbolic guidance on the prerequisite of tasks in the dataset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1844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3F159-71EA-4032-5F5B-881ABD4A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Conclusions and Takeaways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CE7C8-DC2C-75BF-1D14-1ABF9B8E2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Learning from observation is a well-established literature with many works that can be mainly categorized into three directions:</a:t>
            </a:r>
          </a:p>
          <a:p>
            <a:pPr lvl="1"/>
            <a:r>
              <a:rPr lang="en-US" altLang="zh-CN" dirty="0"/>
              <a:t>Inverse dynamics model: pseudo-labeling the missing action in expert demonstration</a:t>
            </a:r>
          </a:p>
          <a:p>
            <a:pPr lvl="1"/>
            <a:r>
              <a:rPr lang="en-US" altLang="zh-CN" dirty="0"/>
              <a:t>Reward assignment: reward the agent upon reaching key states “similar” to expert demonstration</a:t>
            </a:r>
          </a:p>
          <a:p>
            <a:pPr lvl="2"/>
            <a:r>
              <a:rPr lang="en-US" altLang="zh-CN" dirty="0"/>
              <a:t>Similarity is usually in a learned embedding space</a:t>
            </a:r>
          </a:p>
          <a:p>
            <a:pPr lvl="2"/>
            <a:r>
              <a:rPr lang="en-US" altLang="zh-CN" dirty="0"/>
              <a:t>In robotics, similarity usually includes learning across different embodiment</a:t>
            </a:r>
          </a:p>
          <a:p>
            <a:pPr lvl="2"/>
            <a:r>
              <a:rPr lang="en-US" altLang="zh-CN" dirty="0"/>
              <a:t>Similarity often requires frames to be aligned, which can be either time-aligned or aligned using self-supervised learning</a:t>
            </a:r>
          </a:p>
          <a:p>
            <a:pPr lvl="2"/>
            <a:r>
              <a:rPr lang="en-US" altLang="zh-CN" dirty="0"/>
              <a:t>“key” can be any state, some state with fixed interval, or the end of “event” discovered by self-supervised learning</a:t>
            </a:r>
          </a:p>
          <a:p>
            <a:pPr lvl="1"/>
            <a:r>
              <a:rPr lang="en-US" altLang="zh-CN" dirty="0"/>
              <a:t>State occupancy matching: variant of GAIL, fitting a slightly different measure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46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65927-FC4D-AE3D-3BFD-F5C96399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0AE600-16BD-CC5B-2783-FCD3E3B8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Preliminaries</a:t>
            </a:r>
          </a:p>
          <a:p>
            <a:pPr lvl="1"/>
            <a:r>
              <a:rPr lang="en-US" altLang="zh-CN" dirty="0"/>
              <a:t>Reinforcement Learning: A Quick Recap</a:t>
            </a:r>
          </a:p>
          <a:p>
            <a:pPr lvl="1"/>
            <a:r>
              <a:rPr lang="en-US" altLang="zh-CN" dirty="0"/>
              <a:t>Imitation Learning</a:t>
            </a:r>
          </a:p>
          <a:p>
            <a:pPr lvl="2"/>
            <a:r>
              <a:rPr lang="en-US" altLang="zh-CN" dirty="0"/>
              <a:t>Behavior Cloning</a:t>
            </a:r>
          </a:p>
          <a:p>
            <a:pPr lvl="2"/>
            <a:r>
              <a:rPr lang="en-US" altLang="zh-CN" dirty="0"/>
              <a:t>Adversarial Generative-based Methods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Imitation Learning from Observation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Inverse Dynamic Models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Reward Assignment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State Occupancy Matching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2825350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2E589-1604-33E6-6992-ED017C0B7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68F09-5819-C7AA-9534-BEFE1983B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247"/>
            <a:ext cx="10515600" cy="4351338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altLang="zh-CN" dirty="0"/>
              <a:t>[1] Michael Bain and Claude </a:t>
            </a:r>
            <a:r>
              <a:rPr lang="en-US" altLang="zh-CN" dirty="0" err="1"/>
              <a:t>Sammut</a:t>
            </a:r>
            <a:r>
              <a:rPr lang="en-US" altLang="zh-CN" dirty="0"/>
              <a:t>. A Framework for </a:t>
            </a:r>
            <a:r>
              <a:rPr lang="en-US" altLang="zh-CN" dirty="0" err="1"/>
              <a:t>Behavioural</a:t>
            </a:r>
            <a:r>
              <a:rPr lang="en-US" altLang="zh-CN" dirty="0"/>
              <a:t> Cloning. In Machine Intelligence 15, Intelligent Agents, 1995.</a:t>
            </a:r>
          </a:p>
          <a:p>
            <a:pPr algn="l"/>
            <a:r>
              <a:rPr lang="en-US" altLang="zh-CN" dirty="0"/>
              <a:t>[2] </a:t>
            </a:r>
            <a:r>
              <a:rPr lang="en-US" altLang="zh-C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Jonathan Ho</a:t>
            </a:r>
            <a:r>
              <a:rPr lang="en-US" altLang="zh-CN" dirty="0"/>
              <a:t>, Stefano </a:t>
            </a:r>
            <a:r>
              <a:rPr lang="en-US" altLang="zh-CN" dirty="0" err="1"/>
              <a:t>Ermon</a:t>
            </a:r>
            <a:r>
              <a:rPr lang="en-US" altLang="zh-CN" dirty="0"/>
              <a:t>. Generative Adversarial Imitation Learning. In NIPS, 2016.</a:t>
            </a:r>
          </a:p>
          <a:p>
            <a:r>
              <a:rPr lang="en-US" altLang="zh-CN" dirty="0"/>
              <a:t>[3] Sebastian </a:t>
            </a:r>
            <a:r>
              <a:rPr lang="en-US" altLang="zh-CN" dirty="0" err="1"/>
              <a:t>Nowozin</a:t>
            </a:r>
            <a:r>
              <a:rPr lang="en-US" altLang="zh-CN" dirty="0"/>
              <a:t>, </a:t>
            </a:r>
            <a:r>
              <a:rPr lang="en-US" altLang="zh-CN" dirty="0" err="1"/>
              <a:t>Botond</a:t>
            </a:r>
            <a:r>
              <a:rPr lang="en-US" altLang="zh-CN" dirty="0"/>
              <a:t> </a:t>
            </a:r>
            <a:r>
              <a:rPr lang="en-US" altLang="zh-CN" dirty="0" err="1"/>
              <a:t>Cseke</a:t>
            </a:r>
            <a:r>
              <a:rPr lang="en-US" altLang="zh-CN" dirty="0"/>
              <a:t>, </a:t>
            </a:r>
            <a:r>
              <a:rPr lang="en-US" altLang="zh-CN" dirty="0" err="1"/>
              <a:t>Ryota</a:t>
            </a:r>
            <a:r>
              <a:rPr lang="en-US" altLang="zh-CN" dirty="0"/>
              <a:t> Tomioka. f-GAN: Training Generative Neural Samplers using Variational Divergence Minimization. In NIPS, 2016.</a:t>
            </a:r>
          </a:p>
          <a:p>
            <a:pPr algn="l"/>
            <a:r>
              <a:rPr lang="en-US" altLang="zh-CN" dirty="0"/>
              <a:t>[4] </a:t>
            </a:r>
            <a:r>
              <a:rPr lang="en-US" altLang="zh-C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Justin Fu</a:t>
            </a:r>
            <a:r>
              <a:rPr lang="en-US" altLang="zh-CN" dirty="0"/>
              <a:t>, </a:t>
            </a:r>
            <a:r>
              <a:rPr lang="en-US" altLang="zh-CN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Katie Luo</a:t>
            </a:r>
            <a:r>
              <a:rPr lang="en-US" altLang="zh-CN" dirty="0"/>
              <a:t>, </a:t>
            </a:r>
            <a:r>
              <a:rPr lang="en-US" altLang="zh-CN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Sergey Levine. </a:t>
            </a:r>
            <a:r>
              <a:rPr lang="en-US" altLang="zh-CN" dirty="0"/>
              <a:t>Learning Robust Rewards with </a:t>
            </a:r>
            <a:r>
              <a:rPr lang="en-US" altLang="zh-CN" dirty="0" err="1"/>
              <a:t>Adverserial</a:t>
            </a:r>
            <a:r>
              <a:rPr lang="en-US" altLang="zh-CN" dirty="0"/>
              <a:t> Inverse Reinforcement Learning. In ICLR, 2018.</a:t>
            </a:r>
          </a:p>
          <a:p>
            <a:pPr algn="l"/>
            <a:r>
              <a:rPr lang="en-US" altLang="zh-CN" dirty="0"/>
              <a:t>[5] </a:t>
            </a:r>
            <a:r>
              <a:rPr lang="en-US" altLang="zh-CN" dirty="0" err="1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Seyed</a:t>
            </a:r>
            <a:r>
              <a:rPr lang="en-US" altLang="zh-CN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dirty="0" err="1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Kamyar</a:t>
            </a:r>
            <a:r>
              <a:rPr lang="en-US" altLang="zh-CN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dirty="0" err="1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Seyed</a:t>
            </a:r>
            <a:r>
              <a:rPr lang="en-US" altLang="zh-CN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dirty="0" err="1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Ghasemipour</a:t>
            </a:r>
            <a:r>
              <a:rPr lang="en-US" altLang="zh-CN" dirty="0"/>
              <a:t>, </a:t>
            </a:r>
            <a:r>
              <a:rPr lang="en-US" altLang="zh-CN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Richard </a:t>
            </a:r>
            <a:r>
              <a:rPr lang="en-US" altLang="zh-CN" dirty="0" err="1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Zemel</a:t>
            </a:r>
            <a:r>
              <a:rPr lang="en-US" altLang="zh-CN" dirty="0"/>
              <a:t>, </a:t>
            </a:r>
            <a:r>
              <a:rPr lang="en-US" altLang="zh-CN" dirty="0" err="1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Shixiang</a:t>
            </a:r>
            <a:r>
              <a:rPr lang="en-US" altLang="zh-CN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Gu</a:t>
            </a:r>
            <a:r>
              <a:rPr lang="en-US" altLang="zh-CN" dirty="0"/>
              <a:t>. A Divergence Minimization Perspective on Imitation Learning Methods. In </a:t>
            </a:r>
            <a:r>
              <a:rPr lang="en-US" altLang="zh-CN" dirty="0" err="1"/>
              <a:t>CoRL</a:t>
            </a:r>
            <a:r>
              <a:rPr lang="en-US" altLang="zh-CN" dirty="0"/>
              <a:t>, 2019.</a:t>
            </a:r>
          </a:p>
          <a:p>
            <a:r>
              <a:rPr lang="en-US" altLang="zh-CN" dirty="0"/>
              <a:t>[6] </a:t>
            </a:r>
            <a:r>
              <a:rPr lang="en-US" altLang="zh-CN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Sarah Young</a:t>
            </a:r>
            <a:r>
              <a:rPr lang="en-US" altLang="zh-CN" dirty="0"/>
              <a:t>, </a:t>
            </a:r>
            <a:r>
              <a:rPr lang="en-US" altLang="zh-CN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Dhiraj Gandhi</a:t>
            </a:r>
            <a:r>
              <a:rPr lang="en-US" altLang="zh-CN" dirty="0"/>
              <a:t>, </a:t>
            </a:r>
            <a:r>
              <a:rPr lang="en-US" altLang="zh-CN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Shubham </a:t>
            </a:r>
            <a:r>
              <a:rPr lang="en-US" altLang="zh-CN" dirty="0" err="1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Tulsiani</a:t>
            </a:r>
            <a:r>
              <a:rPr lang="en-US" altLang="zh-CN" dirty="0"/>
              <a:t>, </a:t>
            </a:r>
            <a:r>
              <a:rPr lang="en-US" altLang="zh-CN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Abhinav Gupta</a:t>
            </a:r>
            <a:r>
              <a:rPr lang="en-US" altLang="zh-CN" dirty="0"/>
              <a:t>, </a:t>
            </a:r>
            <a:r>
              <a:rPr lang="en-US" altLang="zh-CN" dirty="0"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Pieter </a:t>
            </a:r>
            <a:r>
              <a:rPr lang="en-US" altLang="zh-CN" dirty="0" err="1"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Abbeel</a:t>
            </a:r>
            <a:r>
              <a:rPr lang="en-US" altLang="zh-CN" dirty="0"/>
              <a:t>, </a:t>
            </a:r>
            <a:r>
              <a:rPr lang="en-US" altLang="zh-CN" dirty="0" err="1"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Lerrel</a:t>
            </a:r>
            <a:r>
              <a:rPr lang="en-US" altLang="zh-CN" dirty="0"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Pinto</a:t>
            </a:r>
            <a:r>
              <a:rPr lang="en-US" altLang="zh-CN" dirty="0"/>
              <a:t>. Visual Imitation Made Easy. In </a:t>
            </a:r>
            <a:r>
              <a:rPr lang="en-US" altLang="zh-CN" dirty="0" err="1"/>
              <a:t>CoRL</a:t>
            </a:r>
            <a:r>
              <a:rPr lang="en-US" altLang="zh-CN" dirty="0"/>
              <a:t>, 2020.</a:t>
            </a:r>
          </a:p>
          <a:p>
            <a:r>
              <a:rPr lang="en-US" altLang="zh-CN" dirty="0"/>
              <a:t>[7] </a:t>
            </a:r>
            <a:r>
              <a:rPr lang="en-US" altLang="zh-CN" dirty="0"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Karl </a:t>
            </a:r>
            <a:r>
              <a:rPr lang="en-US" altLang="zh-CN" dirty="0" err="1"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Schmeckpeper</a:t>
            </a:r>
            <a:r>
              <a:rPr lang="en-US" altLang="zh-CN" dirty="0"/>
              <a:t>, </a:t>
            </a:r>
            <a:r>
              <a:rPr lang="en-US" altLang="zh-CN" dirty="0"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Oleh </a:t>
            </a:r>
            <a:r>
              <a:rPr lang="en-US" altLang="zh-CN" dirty="0" err="1"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Rybkin</a:t>
            </a:r>
            <a:r>
              <a:rPr lang="en-US" altLang="zh-CN" dirty="0"/>
              <a:t>, </a:t>
            </a:r>
            <a:r>
              <a:rPr lang="en-US" altLang="zh-CN" dirty="0"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Kostas </a:t>
            </a:r>
            <a:r>
              <a:rPr lang="en-US" altLang="zh-CN" dirty="0" err="1"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Daniilidis</a:t>
            </a:r>
            <a:r>
              <a:rPr lang="en-US" altLang="zh-CN" dirty="0"/>
              <a:t>, </a:t>
            </a:r>
            <a:r>
              <a:rPr lang="en-US" altLang="zh-CN" dirty="0"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Sergey Levine</a:t>
            </a:r>
            <a:r>
              <a:rPr lang="en-US" altLang="zh-CN" dirty="0"/>
              <a:t>, </a:t>
            </a:r>
            <a:r>
              <a:rPr lang="en-US" altLang="zh-CN" dirty="0"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Chelsea Finn</a:t>
            </a:r>
            <a:r>
              <a:rPr lang="en-US" altLang="zh-CN" dirty="0"/>
              <a:t>. Reinforcement learning with videos: Combining offline observations with interaction. In </a:t>
            </a:r>
            <a:r>
              <a:rPr lang="en-US" altLang="zh-CN" dirty="0" err="1"/>
              <a:t>CoRL</a:t>
            </a:r>
            <a:r>
              <a:rPr lang="en-US" altLang="zh-CN" dirty="0"/>
              <a:t>, 2020.</a:t>
            </a:r>
          </a:p>
          <a:p>
            <a:r>
              <a:rPr lang="en-US" altLang="zh-CN" dirty="0"/>
              <a:t>[8] </a:t>
            </a:r>
            <a:r>
              <a:rPr lang="en-US" altLang="zh-CN" dirty="0"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Rafael </a:t>
            </a:r>
            <a:r>
              <a:rPr lang="en-US" altLang="zh-CN" dirty="0" err="1"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Rafailov</a:t>
            </a:r>
            <a:r>
              <a:rPr lang="en-US" altLang="zh-CN" dirty="0"/>
              <a:t>, </a:t>
            </a:r>
            <a:r>
              <a:rPr lang="en-US" altLang="zh-CN" dirty="0"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Tianhe Yu</a:t>
            </a:r>
            <a:r>
              <a:rPr lang="en-US" altLang="zh-CN" dirty="0"/>
              <a:t>, </a:t>
            </a:r>
            <a:r>
              <a:rPr lang="en-US" altLang="zh-CN" dirty="0"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Aravind </a:t>
            </a:r>
            <a:r>
              <a:rPr lang="en-US" altLang="zh-CN" dirty="0" err="1"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Rajeswaran</a:t>
            </a:r>
            <a:r>
              <a:rPr lang="en-US" altLang="zh-CN" dirty="0"/>
              <a:t>, </a:t>
            </a:r>
            <a:r>
              <a:rPr lang="en-US" altLang="zh-CN" dirty="0"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Chelsea Finn</a:t>
            </a:r>
            <a:r>
              <a:rPr lang="en-US" altLang="zh-CN" dirty="0"/>
              <a:t>. Visual Adversarial Imitation Learning using Variational Models. In </a:t>
            </a:r>
            <a:r>
              <a:rPr lang="en-US" altLang="zh-CN" dirty="0" err="1"/>
              <a:t>NeurIPS</a:t>
            </a:r>
            <a:r>
              <a:rPr lang="en-US" altLang="zh-CN" dirty="0"/>
              <a:t>, 2021.</a:t>
            </a:r>
          </a:p>
          <a:p>
            <a:r>
              <a:rPr lang="en-US" altLang="zh-CN" dirty="0"/>
              <a:t>[9] </a:t>
            </a:r>
            <a:r>
              <a:rPr lang="en-US" altLang="zh-CN" dirty="0"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Ilija </a:t>
            </a:r>
            <a:r>
              <a:rPr lang="en-US" altLang="zh-CN" dirty="0" err="1"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Radosavovic</a:t>
            </a:r>
            <a:r>
              <a:rPr lang="en-US" altLang="zh-CN" dirty="0"/>
              <a:t>, </a:t>
            </a:r>
            <a:r>
              <a:rPr lang="en-US" altLang="zh-CN" dirty="0" err="1"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Xiaolong</a:t>
            </a:r>
            <a:r>
              <a:rPr lang="en-US" altLang="zh-CN" dirty="0"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Wang</a:t>
            </a:r>
            <a:r>
              <a:rPr lang="en-US" altLang="zh-CN" dirty="0"/>
              <a:t>, </a:t>
            </a:r>
            <a:r>
              <a:rPr lang="en-US" altLang="zh-CN" dirty="0" err="1"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Lerrel</a:t>
            </a:r>
            <a:r>
              <a:rPr lang="en-US" altLang="zh-CN" dirty="0"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Pinto</a:t>
            </a:r>
            <a:r>
              <a:rPr lang="en-US" altLang="zh-CN" dirty="0"/>
              <a:t>, Jitendra Malik. State-only imitation learning for dexterous manipulation. In ICML </a:t>
            </a:r>
            <a:r>
              <a:rPr lang="en-US" altLang="zh-CN" dirty="0"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Workshop on Unsupervised Reinforcement Learning</a:t>
            </a:r>
            <a:r>
              <a:rPr lang="en-US" altLang="zh-CN" dirty="0"/>
              <a:t>, 2021.</a:t>
            </a:r>
          </a:p>
          <a:p>
            <a:r>
              <a:rPr lang="en-US" altLang="zh-CN" dirty="0"/>
              <a:t>[10] </a:t>
            </a:r>
            <a:r>
              <a:rPr lang="en-US" altLang="zh-CN" dirty="0"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Faraz </a:t>
            </a:r>
            <a:r>
              <a:rPr lang="en-US" altLang="zh-CN" dirty="0" err="1"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Torabi</a:t>
            </a:r>
            <a:r>
              <a:rPr lang="en-US" altLang="zh-CN" dirty="0"/>
              <a:t>, </a:t>
            </a:r>
            <a:r>
              <a:rPr lang="en-US" altLang="zh-CN" dirty="0"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Garrett Warnell</a:t>
            </a:r>
            <a:r>
              <a:rPr lang="en-US" altLang="zh-CN" dirty="0"/>
              <a:t>, </a:t>
            </a:r>
            <a:r>
              <a:rPr lang="en-US" altLang="zh-CN" dirty="0">
                <a:hlinkClick r:id="rId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Peter Stone</a:t>
            </a:r>
            <a:r>
              <a:rPr lang="en-US" altLang="zh-CN" dirty="0"/>
              <a:t>. Behavior cloning from observation. In IJCAI, 2018.</a:t>
            </a:r>
          </a:p>
          <a:p>
            <a:r>
              <a:rPr lang="en-US" altLang="zh-CN" dirty="0"/>
              <a:t>[11] </a:t>
            </a:r>
            <a:r>
              <a:rPr lang="en-US" altLang="zh-CN" dirty="0"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Brahma S. </a:t>
            </a:r>
            <a:r>
              <a:rPr lang="en-US" altLang="zh-CN" dirty="0" err="1"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Pavse</a:t>
            </a:r>
            <a:r>
              <a:rPr lang="en-US" altLang="zh-CN" dirty="0"/>
              <a:t>, </a:t>
            </a:r>
            <a:r>
              <a:rPr lang="en-US" altLang="zh-CN" dirty="0"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Faraz </a:t>
            </a:r>
            <a:r>
              <a:rPr lang="en-US" altLang="zh-CN" dirty="0" err="1"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Torabi</a:t>
            </a:r>
            <a:r>
              <a:rPr lang="en-US" altLang="zh-CN" dirty="0"/>
              <a:t>, </a:t>
            </a:r>
            <a:r>
              <a:rPr lang="en-US" altLang="zh-CN" dirty="0">
                <a:hlinkClick r:id="rId3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Josiah P. Hanna</a:t>
            </a:r>
            <a:r>
              <a:rPr lang="en-US" altLang="zh-CN" dirty="0"/>
              <a:t>, </a:t>
            </a:r>
            <a:r>
              <a:rPr lang="en-US" altLang="zh-CN" dirty="0"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Garrett Warnell</a:t>
            </a:r>
            <a:r>
              <a:rPr lang="en-US" altLang="zh-CN" dirty="0"/>
              <a:t>, </a:t>
            </a:r>
            <a:r>
              <a:rPr lang="en-US" altLang="zh-CN" dirty="0">
                <a:hlinkClick r:id="rId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Peter Stone</a:t>
            </a:r>
            <a:r>
              <a:rPr lang="en-US" altLang="zh-CN" dirty="0"/>
              <a:t>. RIDM: Reinforced inverse dynamics modeling for learning from a single observed demonstration. In IROS, 2020.</a:t>
            </a:r>
          </a:p>
          <a:p>
            <a:r>
              <a:rPr lang="en-US" altLang="zh-CN" dirty="0"/>
              <a:t>[12] </a:t>
            </a:r>
            <a:r>
              <a:rPr lang="en-US" altLang="zh-CN" dirty="0" err="1">
                <a:hlinkClick r:id="rId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Xiaoxiao</a:t>
            </a:r>
            <a:r>
              <a:rPr lang="en-US" altLang="zh-CN" dirty="0">
                <a:hlinkClick r:id="rId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Guo</a:t>
            </a:r>
            <a:r>
              <a:rPr lang="en-US" altLang="zh-CN" dirty="0"/>
              <a:t>, </a:t>
            </a:r>
            <a:r>
              <a:rPr lang="en-US" altLang="zh-CN" dirty="0" err="1">
                <a:hlinkClick r:id="rId3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Shiyu</a:t>
            </a:r>
            <a:r>
              <a:rPr lang="en-US" altLang="zh-CN" dirty="0">
                <a:hlinkClick r:id="rId3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Chang</a:t>
            </a:r>
            <a:r>
              <a:rPr lang="en-US" altLang="zh-CN" dirty="0"/>
              <a:t>, </a:t>
            </a:r>
            <a:r>
              <a:rPr lang="en-US" altLang="zh-CN" dirty="0"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 Yu</a:t>
            </a:r>
            <a:r>
              <a:rPr lang="en-US" altLang="zh-CN" dirty="0"/>
              <a:t>, </a:t>
            </a:r>
            <a:r>
              <a:rPr lang="en-US" altLang="zh-CN" dirty="0">
                <a:hlinkClick r:id="rId3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Gerald </a:t>
            </a:r>
            <a:r>
              <a:rPr lang="en-US" altLang="zh-CN" dirty="0" err="1">
                <a:hlinkClick r:id="rId3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Tesauro</a:t>
            </a:r>
            <a:r>
              <a:rPr lang="en-US" altLang="zh-CN" dirty="0"/>
              <a:t>, Murray Campbell. Hybrid reinforcement learning with expert state sequences. In AAAI, 2019.</a:t>
            </a:r>
          </a:p>
          <a:p>
            <a:r>
              <a:rPr lang="en-US" altLang="zh-CN" dirty="0"/>
              <a:t>[13] </a:t>
            </a:r>
            <a:r>
              <a:rPr lang="en-US" altLang="zh-CN" dirty="0">
                <a:hlinkClick r:id="rId3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Ashvin Nair</a:t>
            </a:r>
            <a:r>
              <a:rPr lang="en-US" altLang="zh-CN" dirty="0"/>
              <a:t>, </a:t>
            </a:r>
            <a:r>
              <a:rPr lang="en-US" altLang="zh-CN" dirty="0">
                <a:hlinkClick r:id="rId3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Dian Chen</a:t>
            </a:r>
            <a:r>
              <a:rPr lang="en-US" altLang="zh-CN" dirty="0"/>
              <a:t>, </a:t>
            </a:r>
            <a:r>
              <a:rPr lang="en-US" altLang="zh-CN" dirty="0">
                <a:hlinkClick r:id="rId3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Pulkit Agrawal</a:t>
            </a:r>
            <a:r>
              <a:rPr lang="en-US" altLang="zh-CN" dirty="0"/>
              <a:t>, </a:t>
            </a:r>
            <a:r>
              <a:rPr lang="en-US" altLang="zh-CN" dirty="0">
                <a:hlinkClick r:id="rId3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Phillip Isola</a:t>
            </a:r>
            <a:r>
              <a:rPr lang="en-US" altLang="zh-CN" dirty="0"/>
              <a:t>, </a:t>
            </a:r>
            <a:r>
              <a:rPr lang="en-US" altLang="zh-CN" dirty="0"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Pieter </a:t>
            </a:r>
            <a:r>
              <a:rPr lang="en-US" altLang="zh-CN" dirty="0" err="1"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Abbeel</a:t>
            </a:r>
            <a:r>
              <a:rPr lang="en-US" altLang="zh-CN" dirty="0"/>
              <a:t>, </a:t>
            </a:r>
            <a:r>
              <a:rPr lang="en-US" altLang="zh-CN" dirty="0">
                <a:hlinkClick r:id="rId4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Jitendra Malik</a:t>
            </a:r>
            <a:r>
              <a:rPr lang="en-US" altLang="zh-CN" dirty="0"/>
              <a:t>, Sergey Levine. Combining self-supervised learning and imitation for vision-based rope manipulation. In ICRA, 2017.</a:t>
            </a:r>
          </a:p>
          <a:p>
            <a:r>
              <a:rPr lang="en-US" altLang="zh-CN" dirty="0"/>
              <a:t>[14] Ashish Kumar, Saurabh Gupta, Jitendra Malik. Learning Navigation Subroutines from Egocentric Videos. In </a:t>
            </a:r>
            <a:r>
              <a:rPr lang="en-US" altLang="zh-CN" dirty="0" err="1"/>
              <a:t>CoRL</a:t>
            </a:r>
            <a:r>
              <a:rPr lang="en-US" altLang="zh-CN" dirty="0"/>
              <a:t>, 2019.</a:t>
            </a:r>
          </a:p>
          <a:p>
            <a:r>
              <a:rPr lang="en-US" altLang="zh-CN" dirty="0"/>
              <a:t>[15] Matthew Chang, Arjun Gupta, Saurabh Gupta. Semantic Visual Navigation by Watching YouTube Videos. In </a:t>
            </a:r>
            <a:r>
              <a:rPr lang="en-US" altLang="zh-CN" dirty="0" err="1"/>
              <a:t>NeurIPS</a:t>
            </a:r>
            <a:r>
              <a:rPr lang="en-US" altLang="zh-CN" dirty="0"/>
              <a:t>, 2020.</a:t>
            </a:r>
          </a:p>
          <a:p>
            <a:r>
              <a:rPr lang="en-US" altLang="zh-CN" dirty="0"/>
              <a:t>[16] Rahul </a:t>
            </a:r>
            <a:r>
              <a:rPr lang="en-US" altLang="zh-CN" dirty="0" err="1"/>
              <a:t>Kidambi</a:t>
            </a:r>
            <a:r>
              <a:rPr lang="en-US" altLang="zh-CN" dirty="0"/>
              <a:t>, Jonathan Chang, Wen Sun. </a:t>
            </a:r>
            <a:r>
              <a:rPr lang="en-US" altLang="zh-CN" dirty="0" err="1"/>
              <a:t>MobILE</a:t>
            </a:r>
            <a:r>
              <a:rPr lang="en-US" altLang="zh-CN" dirty="0"/>
              <a:t>: Model-Based Imitation Learning From Observation Alone. In </a:t>
            </a:r>
            <a:r>
              <a:rPr lang="en-US" altLang="zh-CN" dirty="0" err="1"/>
              <a:t>NeurIPS</a:t>
            </a:r>
            <a:r>
              <a:rPr lang="en-US" altLang="zh-CN" dirty="0"/>
              <a:t>, 2021. </a:t>
            </a:r>
          </a:p>
          <a:p>
            <a:r>
              <a:rPr lang="en-US" altLang="zh-CN" dirty="0"/>
              <a:t>[17] </a:t>
            </a:r>
            <a:r>
              <a:rPr lang="en-US" altLang="zh-CN" dirty="0" err="1">
                <a:hlinkClick r:id="rId4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Zhuangdi</a:t>
            </a:r>
            <a:r>
              <a:rPr lang="en-US" altLang="zh-CN" dirty="0">
                <a:hlinkClick r:id="rId4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Zhu</a:t>
            </a:r>
            <a:r>
              <a:rPr lang="en-US" altLang="zh-CN" dirty="0"/>
              <a:t>, </a:t>
            </a:r>
            <a:r>
              <a:rPr lang="en-US" altLang="zh-CN" dirty="0" err="1">
                <a:hlinkClick r:id="rId4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Kaixiang</a:t>
            </a:r>
            <a:r>
              <a:rPr lang="en-US" altLang="zh-CN" dirty="0">
                <a:hlinkClick r:id="rId4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Lin</a:t>
            </a:r>
            <a:r>
              <a:rPr lang="en-US" altLang="zh-CN" dirty="0"/>
              <a:t>, </a:t>
            </a:r>
            <a:r>
              <a:rPr lang="en-US" altLang="zh-CN" dirty="0">
                <a:hlinkClick r:id="rId4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 Dai</a:t>
            </a:r>
            <a:r>
              <a:rPr lang="en-US" altLang="zh-CN" dirty="0"/>
              <a:t>, </a:t>
            </a:r>
            <a:r>
              <a:rPr lang="en-US" altLang="zh-CN" dirty="0" err="1">
                <a:hlinkClick r:id="rId4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Jiayu</a:t>
            </a:r>
            <a:r>
              <a:rPr lang="en-US" altLang="zh-CN" dirty="0">
                <a:hlinkClick r:id="rId4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Zhou</a:t>
            </a:r>
            <a:r>
              <a:rPr lang="en-US" altLang="zh-CN" dirty="0"/>
              <a:t>. Off-Policy Imitation Learning from Observations. In </a:t>
            </a:r>
            <a:r>
              <a:rPr lang="en-US" altLang="zh-CN" dirty="0" err="1"/>
              <a:t>NeurIPS</a:t>
            </a:r>
            <a:r>
              <a:rPr lang="en-US" altLang="zh-CN" dirty="0"/>
              <a:t>, 2021.</a:t>
            </a:r>
            <a:endParaRPr lang="zh-CN" altLang="en-US" dirty="0"/>
          </a:p>
          <a:p>
            <a:r>
              <a:rPr lang="en-US" altLang="zh-CN" dirty="0"/>
              <a:t>[18] </a:t>
            </a:r>
            <a:r>
              <a:rPr lang="en-US" altLang="zh-CN" dirty="0"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Faraz </a:t>
            </a:r>
            <a:r>
              <a:rPr lang="en-US" altLang="zh-CN" dirty="0" err="1"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Torabi</a:t>
            </a:r>
            <a:r>
              <a:rPr lang="en-US" altLang="zh-CN" dirty="0"/>
              <a:t>, </a:t>
            </a:r>
            <a:r>
              <a:rPr lang="en-US" altLang="zh-CN" dirty="0"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Garrett Warnell</a:t>
            </a:r>
            <a:r>
              <a:rPr lang="en-US" altLang="zh-CN" dirty="0"/>
              <a:t>, </a:t>
            </a:r>
            <a:r>
              <a:rPr lang="en-US" altLang="zh-CN" dirty="0">
                <a:hlinkClick r:id="rId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Peter Stone</a:t>
            </a:r>
            <a:r>
              <a:rPr lang="en-US" altLang="zh-CN" dirty="0"/>
              <a:t>. Recent Advances in Imitation Learning from Observation. In IJCAI, 2019.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5615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CCF6F-F3C2-6A91-93F2-09E85671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782793-3074-36C8-83DF-81444D9A4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dirty="0"/>
              <a:t>[19] </a:t>
            </a:r>
            <a:r>
              <a:rPr lang="fr-FR" altLang="zh-C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Annie S. Chen</a:t>
            </a:r>
            <a:r>
              <a:rPr lang="fr-FR" altLang="zh-CN" dirty="0"/>
              <a:t>, </a:t>
            </a:r>
            <a:r>
              <a:rPr lang="fr-FR" altLang="zh-C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Suraj Nair</a:t>
            </a:r>
            <a:r>
              <a:rPr lang="fr-FR" altLang="zh-CN" dirty="0"/>
              <a:t>, </a:t>
            </a:r>
            <a:r>
              <a:rPr lang="fr-FR" altLang="zh-CN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Chelsea Finn</a:t>
            </a:r>
            <a:r>
              <a:rPr lang="fr-FR" altLang="zh-CN" dirty="0"/>
              <a:t>. </a:t>
            </a:r>
            <a:r>
              <a:rPr lang="en-US" altLang="zh-CN" dirty="0"/>
              <a:t>Learning Generalizable Robotic Reward Functions from “In-The-Wild” Human Videos. In Robotics: Science and Systems, 2021.</a:t>
            </a:r>
          </a:p>
          <a:p>
            <a:r>
              <a:rPr lang="en-US" altLang="zh-CN" dirty="0"/>
              <a:t>[20] </a:t>
            </a:r>
            <a:r>
              <a:rPr lang="en-US" altLang="zh-CN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Pierre </a:t>
            </a:r>
            <a:r>
              <a:rPr lang="en-US" altLang="zh-CN" dirty="0" err="1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Sermanet</a:t>
            </a:r>
            <a:r>
              <a:rPr lang="en-US" altLang="zh-CN" dirty="0"/>
              <a:t>, </a:t>
            </a:r>
            <a:r>
              <a:rPr lang="en-US" altLang="zh-CN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Corey Lynch</a:t>
            </a:r>
            <a:r>
              <a:rPr lang="en-US" altLang="zh-CN" dirty="0"/>
              <a:t>, </a:t>
            </a:r>
            <a:r>
              <a:rPr lang="en-US" altLang="zh-CN" dirty="0" err="1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Yevgen</a:t>
            </a:r>
            <a:r>
              <a:rPr lang="en-US" altLang="zh-CN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dirty="0" err="1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Chebotar</a:t>
            </a:r>
            <a:r>
              <a:rPr lang="en-US" altLang="zh-CN" dirty="0"/>
              <a:t>, </a:t>
            </a:r>
            <a:r>
              <a:rPr lang="en-US" altLang="zh-CN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Jasmine Hsu</a:t>
            </a:r>
            <a:r>
              <a:rPr lang="en-US" altLang="zh-CN" dirty="0"/>
              <a:t>, </a:t>
            </a:r>
            <a:r>
              <a:rPr lang="en-US" altLang="zh-CN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Eric Jang</a:t>
            </a:r>
            <a:r>
              <a:rPr lang="en-US" altLang="zh-CN" dirty="0"/>
              <a:t>, </a:t>
            </a:r>
            <a:r>
              <a:rPr lang="en-US" altLang="zh-CN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Stefan </a:t>
            </a:r>
            <a:r>
              <a:rPr lang="en-US" altLang="zh-CN" dirty="0" err="1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Schaal</a:t>
            </a:r>
            <a:r>
              <a:rPr lang="en-US" altLang="zh-CN" dirty="0"/>
              <a:t>, </a:t>
            </a:r>
            <a:r>
              <a:rPr lang="en-US" altLang="zh-CN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Sergey Levine</a:t>
            </a:r>
            <a:r>
              <a:rPr lang="en-US" altLang="zh-CN" dirty="0"/>
              <a:t>. Time Contrastive Networks. In CVPRW, 2017.</a:t>
            </a:r>
          </a:p>
          <a:p>
            <a:r>
              <a:rPr lang="en-US" altLang="zh-CN" dirty="0"/>
              <a:t>[21] </a:t>
            </a:r>
            <a:r>
              <a:rPr lang="en-US" altLang="zh-CN" dirty="0" err="1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Jyothish</a:t>
            </a:r>
            <a:r>
              <a:rPr lang="en-US" altLang="zh-CN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Pari</a:t>
            </a:r>
            <a:r>
              <a:rPr lang="en-US" altLang="zh-CN" dirty="0"/>
              <a:t>, </a:t>
            </a:r>
            <a:r>
              <a:rPr lang="en-US" altLang="zh-CN" dirty="0"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Nur Muhammad Shafiullah</a:t>
            </a:r>
            <a:r>
              <a:rPr lang="en-US" altLang="zh-CN" dirty="0"/>
              <a:t>, </a:t>
            </a:r>
            <a:r>
              <a:rPr lang="en-US" altLang="zh-CN" dirty="0"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Sridhar Pandian Arunachalam</a:t>
            </a:r>
            <a:r>
              <a:rPr lang="en-US" altLang="zh-CN" dirty="0"/>
              <a:t>, </a:t>
            </a:r>
            <a:r>
              <a:rPr lang="en-US" altLang="zh-CN" dirty="0" err="1"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Lerrel</a:t>
            </a:r>
            <a:r>
              <a:rPr lang="en-US" altLang="zh-CN" dirty="0"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Pinto</a:t>
            </a:r>
            <a:r>
              <a:rPr lang="en-US" altLang="zh-CN" dirty="0"/>
              <a:t>. The Surprising Effectiveness of Representation Learning for Visual Imitation. In RSS, 2022.</a:t>
            </a:r>
          </a:p>
          <a:p>
            <a:r>
              <a:rPr lang="en-US" altLang="zh-CN" dirty="0"/>
              <a:t>[22] </a:t>
            </a:r>
            <a:r>
              <a:rPr lang="en-US" altLang="zh-CN" dirty="0"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Yusuf </a:t>
            </a:r>
            <a:r>
              <a:rPr lang="en-US" altLang="zh-CN" dirty="0" err="1"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Aytar</a:t>
            </a:r>
            <a:r>
              <a:rPr lang="en-US" altLang="zh-CN" dirty="0"/>
              <a:t>, </a:t>
            </a:r>
            <a:r>
              <a:rPr lang="en-US" altLang="zh-CN" dirty="0"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Tobias Pfaff</a:t>
            </a:r>
            <a:r>
              <a:rPr lang="en-US" altLang="zh-CN" dirty="0"/>
              <a:t>, </a:t>
            </a:r>
            <a:r>
              <a:rPr lang="en-US" altLang="zh-CN" dirty="0"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David Budden</a:t>
            </a:r>
            <a:r>
              <a:rPr lang="en-US" altLang="zh-CN" dirty="0"/>
              <a:t>, </a:t>
            </a:r>
            <a:r>
              <a:rPr lang="en-US" altLang="zh-CN" dirty="0"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Tom Le Paine</a:t>
            </a:r>
            <a:r>
              <a:rPr lang="en-US" altLang="zh-CN" dirty="0"/>
              <a:t>, </a:t>
            </a:r>
            <a:r>
              <a:rPr lang="en-US" altLang="zh-CN" dirty="0" err="1"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Ziyu</a:t>
            </a:r>
            <a:r>
              <a:rPr lang="en-US" altLang="zh-CN" dirty="0"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Wang</a:t>
            </a:r>
            <a:r>
              <a:rPr lang="en-US" altLang="zh-CN" dirty="0"/>
              <a:t>, </a:t>
            </a:r>
            <a:r>
              <a:rPr lang="en-US" altLang="zh-CN" dirty="0"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Nando de Freitas</a:t>
            </a:r>
            <a:r>
              <a:rPr lang="en-US" altLang="zh-CN" dirty="0"/>
              <a:t>. Playing hard exploration games by watching YouTube. In </a:t>
            </a:r>
            <a:r>
              <a:rPr lang="en-US" altLang="zh-CN" dirty="0" err="1"/>
              <a:t>NeurIPS</a:t>
            </a:r>
            <a:r>
              <a:rPr lang="en-US" altLang="zh-CN" dirty="0"/>
              <a:t>, 2018.</a:t>
            </a:r>
          </a:p>
          <a:p>
            <a:r>
              <a:rPr lang="en-US" altLang="zh-CN" dirty="0"/>
              <a:t>[23] </a:t>
            </a:r>
            <a:r>
              <a:rPr lang="en-US" altLang="zh-CN" dirty="0"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Laura Smith</a:t>
            </a:r>
            <a:r>
              <a:rPr lang="en-US" altLang="zh-CN" dirty="0"/>
              <a:t>, </a:t>
            </a:r>
            <a:r>
              <a:rPr lang="en-US" altLang="zh-CN" dirty="0"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Nikita Dhawan</a:t>
            </a:r>
            <a:r>
              <a:rPr lang="en-US" altLang="zh-CN" dirty="0"/>
              <a:t>, </a:t>
            </a:r>
            <a:r>
              <a:rPr lang="en-US" altLang="zh-CN" dirty="0"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Marvin Zhang</a:t>
            </a:r>
            <a:r>
              <a:rPr lang="en-US" altLang="zh-CN" dirty="0"/>
              <a:t>, </a:t>
            </a:r>
            <a:r>
              <a:rPr lang="en-US" altLang="zh-CN" dirty="0"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Pieter </a:t>
            </a:r>
            <a:r>
              <a:rPr lang="en-US" altLang="zh-CN" dirty="0" err="1"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Abbeel</a:t>
            </a:r>
            <a:r>
              <a:rPr lang="en-US" altLang="zh-CN" dirty="0"/>
              <a:t>, Sergey Levine. AVID: Learning Multi-Stage Tasks via Pixel-Level Translation of Human Videos. In RSS, 2020.</a:t>
            </a:r>
          </a:p>
          <a:p>
            <a:r>
              <a:rPr lang="en-US" altLang="zh-CN" dirty="0"/>
              <a:t>[24] </a:t>
            </a:r>
            <a:r>
              <a:rPr lang="en-US" altLang="zh-CN" dirty="0"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Jun-Yan Zhu</a:t>
            </a:r>
            <a:r>
              <a:rPr lang="en-US" altLang="zh-CN" dirty="0"/>
              <a:t>, </a:t>
            </a:r>
            <a:r>
              <a:rPr lang="en-US" altLang="zh-CN" dirty="0" err="1"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Taesung</a:t>
            </a:r>
            <a:r>
              <a:rPr lang="en-US" altLang="zh-CN" dirty="0"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Park</a:t>
            </a:r>
            <a:r>
              <a:rPr lang="en-US" altLang="zh-CN" dirty="0"/>
              <a:t>, </a:t>
            </a:r>
            <a:r>
              <a:rPr lang="en-US" altLang="zh-CN" dirty="0">
                <a:hlinkClick r:id="rId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Phillip Isola</a:t>
            </a:r>
            <a:r>
              <a:rPr lang="en-US" altLang="zh-CN" dirty="0"/>
              <a:t>, Alexei A. </a:t>
            </a:r>
            <a:r>
              <a:rPr lang="en-US" altLang="zh-CN" dirty="0" err="1"/>
              <a:t>Efros</a:t>
            </a:r>
            <a:r>
              <a:rPr lang="en-US" altLang="zh-CN" dirty="0"/>
              <a:t>. Unpaired Image-to-Image Translation using Cycle-Consistent Adversarial Networks. In ICCV, 2017.</a:t>
            </a:r>
          </a:p>
          <a:p>
            <a:r>
              <a:rPr lang="en-US" altLang="zh-CN" dirty="0"/>
              <a:t>[25] </a:t>
            </a:r>
            <a:r>
              <a:rPr lang="en-US" altLang="zh-CN" dirty="0"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Abhishek Gupta</a:t>
            </a:r>
            <a:r>
              <a:rPr lang="en-US" altLang="zh-CN" dirty="0"/>
              <a:t>, </a:t>
            </a:r>
            <a:r>
              <a:rPr lang="en-US" altLang="zh-CN" dirty="0" err="1">
                <a:hlinkClick r:id="rId3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Coline</a:t>
            </a:r>
            <a:r>
              <a:rPr lang="en-US" altLang="zh-CN" dirty="0">
                <a:hlinkClick r:id="rId3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Devin</a:t>
            </a:r>
            <a:r>
              <a:rPr lang="en-US" altLang="zh-CN" dirty="0"/>
              <a:t>, </a:t>
            </a:r>
            <a:r>
              <a:rPr lang="en-US" altLang="zh-CN" dirty="0" err="1">
                <a:hlinkClick r:id="rId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YuXuan</a:t>
            </a:r>
            <a:r>
              <a:rPr lang="en-US" altLang="zh-CN" dirty="0">
                <a:hlinkClick r:id="rId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Liu</a:t>
            </a:r>
            <a:r>
              <a:rPr lang="en-US" altLang="zh-CN" dirty="0"/>
              <a:t>, </a:t>
            </a:r>
            <a:r>
              <a:rPr lang="en-US" altLang="zh-CN" dirty="0"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Pieter </a:t>
            </a:r>
            <a:r>
              <a:rPr lang="en-US" altLang="zh-CN" dirty="0" err="1"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Abbeel</a:t>
            </a:r>
            <a:r>
              <a:rPr lang="en-US" altLang="zh-CN" dirty="0"/>
              <a:t>, </a:t>
            </a:r>
            <a:r>
              <a:rPr lang="en-US" altLang="zh-CN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Sergey Levine</a:t>
            </a:r>
            <a:r>
              <a:rPr lang="en-US" altLang="zh-CN" dirty="0"/>
              <a:t>. Learning Invariant Feature Spaces to Transfer Skills with Reinforcement Learning. In ICLR, 2017.</a:t>
            </a:r>
          </a:p>
          <a:p>
            <a:r>
              <a:rPr lang="en-US" altLang="zh-CN" dirty="0"/>
              <a:t>[26] </a:t>
            </a:r>
            <a:r>
              <a:rPr lang="en-US" altLang="zh-CN" dirty="0" err="1">
                <a:hlinkClick r:id="rId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YuXuan</a:t>
            </a:r>
            <a:r>
              <a:rPr lang="en-US" altLang="zh-CN" dirty="0">
                <a:hlinkClick r:id="rId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Liu</a:t>
            </a:r>
            <a:r>
              <a:rPr lang="en-US" altLang="zh-CN" dirty="0"/>
              <a:t>, </a:t>
            </a:r>
            <a:r>
              <a:rPr lang="en-US" altLang="zh-CN" dirty="0"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Abhishek Gupta</a:t>
            </a:r>
            <a:r>
              <a:rPr lang="en-US" altLang="zh-CN" dirty="0"/>
              <a:t>, </a:t>
            </a:r>
            <a:r>
              <a:rPr lang="en-US" altLang="zh-CN" dirty="0"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Pieter </a:t>
            </a:r>
            <a:r>
              <a:rPr lang="en-US" altLang="zh-CN" dirty="0" err="1"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Abbeel</a:t>
            </a:r>
            <a:r>
              <a:rPr lang="en-US" altLang="zh-CN" dirty="0"/>
              <a:t>, Sergey Levine. Imitation from Observation: Learning to Imitate Behaviors from Raw Video via Context Translation. In ICRA, 2018.</a:t>
            </a:r>
          </a:p>
          <a:p>
            <a:r>
              <a:rPr lang="en-US" altLang="zh-CN" dirty="0"/>
              <a:t>[27] Kevin Zakka, Andy Zeng, Pete Florence, Jonathan </a:t>
            </a:r>
            <a:r>
              <a:rPr lang="en-US" altLang="zh-CN" dirty="0" err="1"/>
              <a:t>Tompson</a:t>
            </a:r>
            <a:r>
              <a:rPr lang="en-US" altLang="zh-CN" dirty="0"/>
              <a:t>, Jeannette </a:t>
            </a:r>
            <a:r>
              <a:rPr lang="en-US" altLang="zh-CN" dirty="0" err="1"/>
              <a:t>Bohg</a:t>
            </a:r>
            <a:r>
              <a:rPr lang="en-US" altLang="zh-CN" dirty="0"/>
              <a:t>, </a:t>
            </a:r>
            <a:r>
              <a:rPr lang="en-US" altLang="zh-CN" dirty="0" err="1"/>
              <a:t>Debidatta</a:t>
            </a:r>
            <a:r>
              <a:rPr lang="en-US" altLang="zh-CN" dirty="0"/>
              <a:t> </a:t>
            </a:r>
            <a:r>
              <a:rPr lang="en-US" altLang="zh-CN" dirty="0" err="1"/>
              <a:t>Dwibedi</a:t>
            </a:r>
            <a:r>
              <a:rPr lang="en-US" altLang="zh-CN" dirty="0"/>
              <a:t>. XIRL: Cross-embodiment Inverse Reinforcement Learning. In </a:t>
            </a:r>
            <a:r>
              <a:rPr lang="en-US" altLang="zh-CN" dirty="0" err="1"/>
              <a:t>CoRL</a:t>
            </a:r>
            <a:r>
              <a:rPr lang="en-US" altLang="zh-CN" dirty="0"/>
              <a:t>, 2021.</a:t>
            </a:r>
          </a:p>
          <a:p>
            <a:r>
              <a:rPr lang="en-US" altLang="zh-CN" dirty="0"/>
              <a:t>[28] </a:t>
            </a:r>
            <a:r>
              <a:rPr lang="en-US" altLang="zh-CN" dirty="0" err="1"/>
              <a:t>Youngwoon</a:t>
            </a:r>
            <a:r>
              <a:rPr lang="en-US" altLang="zh-CN" dirty="0"/>
              <a:t> Lee, Andrew </a:t>
            </a:r>
            <a:r>
              <a:rPr lang="en-US" altLang="zh-CN" dirty="0" err="1"/>
              <a:t>Szot</a:t>
            </a:r>
            <a:r>
              <a:rPr lang="en-US" altLang="zh-CN" dirty="0"/>
              <a:t>, Shao-Hua Sun, Joseph J. Lim. Generalizable Imitation Learning from Observation via Inferring Goal Proximity. In </a:t>
            </a:r>
            <a:r>
              <a:rPr lang="en-US" altLang="zh-CN" dirty="0" err="1"/>
              <a:t>NeurIPS</a:t>
            </a:r>
            <a:r>
              <a:rPr lang="en-US" altLang="zh-CN" dirty="0"/>
              <a:t>, 2021.</a:t>
            </a:r>
          </a:p>
          <a:p>
            <a:r>
              <a:rPr lang="en-US" altLang="zh-CN" dirty="0"/>
              <a:t>[29] </a:t>
            </a:r>
            <a:r>
              <a:rPr lang="en-US" altLang="zh-CN" dirty="0">
                <a:hlinkClick r:id="rId3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Daniel S. Brown</a:t>
            </a:r>
            <a:r>
              <a:rPr lang="en-US" altLang="zh-CN" dirty="0"/>
              <a:t>, </a:t>
            </a:r>
            <a:r>
              <a:rPr lang="en-US" altLang="zh-CN" dirty="0" err="1"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Wonjoon</a:t>
            </a:r>
            <a:r>
              <a:rPr lang="en-US" altLang="zh-CN" dirty="0"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Goo</a:t>
            </a:r>
            <a:r>
              <a:rPr lang="en-US" altLang="zh-CN" dirty="0"/>
              <a:t>, </a:t>
            </a:r>
            <a:r>
              <a:rPr lang="en-US" altLang="zh-CN" dirty="0">
                <a:hlinkClick r:id="rId3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Prabhat Nagarajan</a:t>
            </a:r>
            <a:r>
              <a:rPr lang="en-US" altLang="zh-CN" dirty="0"/>
              <a:t>, Scott </a:t>
            </a:r>
            <a:r>
              <a:rPr lang="en-US" altLang="zh-CN" dirty="0" err="1"/>
              <a:t>Niekum</a:t>
            </a:r>
            <a:r>
              <a:rPr lang="en-US" altLang="zh-CN" dirty="0"/>
              <a:t>. Extrapolating beyond suboptimal demonstrations via inverse reinforcement learning from observations. In ICML, 2019.</a:t>
            </a:r>
          </a:p>
          <a:p>
            <a:r>
              <a:rPr lang="en-US" altLang="zh-CN" dirty="0"/>
              <a:t>[30] </a:t>
            </a:r>
            <a:r>
              <a:rPr lang="en-US" altLang="zh-CN" dirty="0">
                <a:hlinkClick r:id="rId3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Faraz </a:t>
            </a:r>
            <a:r>
              <a:rPr lang="en-US" altLang="zh-CN" dirty="0" err="1">
                <a:hlinkClick r:id="rId3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Torabi</a:t>
            </a:r>
            <a:r>
              <a:rPr lang="en-US" altLang="zh-CN" dirty="0"/>
              <a:t>, </a:t>
            </a:r>
            <a:r>
              <a:rPr lang="en-US" altLang="zh-CN" dirty="0">
                <a:hlinkClick r:id="rId3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Garrett Warnell</a:t>
            </a:r>
            <a:r>
              <a:rPr lang="en-US" altLang="zh-CN" dirty="0"/>
              <a:t>, Peter Stone. Generative Adversarial Imitation from Observation GAIL with observation alone. In ICML Workshop on Imitation, Intent, and Interaction, 2019.</a:t>
            </a:r>
          </a:p>
          <a:p>
            <a:r>
              <a:rPr lang="en-US" altLang="zh-CN" dirty="0"/>
              <a:t>[31] </a:t>
            </a:r>
            <a:r>
              <a:rPr lang="en-US" altLang="zh-CN" dirty="0">
                <a:hlinkClick r:id="rId3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Josh </a:t>
            </a:r>
            <a:r>
              <a:rPr lang="en-US" altLang="zh-CN" dirty="0" err="1">
                <a:hlinkClick r:id="rId3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Merel</a:t>
            </a:r>
            <a:r>
              <a:rPr lang="en-US" altLang="zh-CN" dirty="0"/>
              <a:t>, </a:t>
            </a:r>
            <a:r>
              <a:rPr lang="en-US" altLang="zh-CN" dirty="0">
                <a:hlinkClick r:id="rId3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Yuval </a:t>
            </a:r>
            <a:r>
              <a:rPr lang="en-US" altLang="zh-CN" dirty="0" err="1">
                <a:hlinkClick r:id="rId3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Tassa</a:t>
            </a:r>
            <a:r>
              <a:rPr lang="en-US" altLang="zh-CN" dirty="0"/>
              <a:t>, </a:t>
            </a:r>
            <a:r>
              <a:rPr lang="en-US" altLang="zh-CN" dirty="0">
                <a:hlinkClick r:id="rId4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Dhruva TB</a:t>
            </a:r>
            <a:r>
              <a:rPr lang="en-US" altLang="zh-CN" dirty="0"/>
              <a:t>, </a:t>
            </a:r>
            <a:r>
              <a:rPr lang="en-US" altLang="zh-CN" dirty="0">
                <a:hlinkClick r:id="rId4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Sriram Srinivasan</a:t>
            </a:r>
            <a:r>
              <a:rPr lang="en-US" altLang="zh-CN" dirty="0"/>
              <a:t>, </a:t>
            </a:r>
            <a:r>
              <a:rPr lang="en-US" altLang="zh-CN" dirty="0">
                <a:hlinkClick r:id="rId4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Jay Lemmon</a:t>
            </a:r>
            <a:r>
              <a:rPr lang="en-US" altLang="zh-CN" dirty="0"/>
              <a:t>, </a:t>
            </a:r>
            <a:r>
              <a:rPr lang="en-US" altLang="zh-CN" dirty="0" err="1"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Ziyu</a:t>
            </a:r>
            <a:r>
              <a:rPr lang="en-US" altLang="zh-CN" dirty="0"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Wang</a:t>
            </a:r>
            <a:r>
              <a:rPr lang="en-US" altLang="zh-CN" dirty="0"/>
              <a:t>, </a:t>
            </a:r>
            <a:r>
              <a:rPr lang="en-US" altLang="zh-CN" dirty="0">
                <a:hlinkClick r:id="rId4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Greg Wayne</a:t>
            </a:r>
            <a:r>
              <a:rPr lang="en-US" altLang="zh-CN" dirty="0"/>
              <a:t>, Nicolas </a:t>
            </a:r>
            <a:r>
              <a:rPr lang="en-US" altLang="zh-CN" dirty="0" err="1"/>
              <a:t>Heess</a:t>
            </a:r>
            <a:r>
              <a:rPr lang="en-US" altLang="zh-CN" dirty="0"/>
              <a:t>. Learning human behaviors from motion capture by adversarial imitation. In </a:t>
            </a:r>
            <a:r>
              <a:rPr lang="en-US" altLang="zh-CN" dirty="0" err="1"/>
              <a:t>arXiv</a:t>
            </a:r>
            <a:r>
              <a:rPr lang="en-US" altLang="zh-CN" dirty="0"/>
              <a:t>, 2017.</a:t>
            </a:r>
          </a:p>
          <a:p>
            <a:r>
              <a:rPr lang="en-US" altLang="zh-CN" dirty="0"/>
              <a:t>[32] </a:t>
            </a:r>
            <a:r>
              <a:rPr lang="en-US" altLang="zh-CN" dirty="0">
                <a:hlinkClick r:id="rId3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Faraz </a:t>
            </a:r>
            <a:r>
              <a:rPr lang="en-US" altLang="zh-CN" dirty="0" err="1">
                <a:hlinkClick r:id="rId3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Torabi</a:t>
            </a:r>
            <a:r>
              <a:rPr lang="en-US" altLang="zh-CN" dirty="0"/>
              <a:t>, </a:t>
            </a:r>
            <a:r>
              <a:rPr lang="en-US" altLang="zh-CN" dirty="0">
                <a:hlinkClick r:id="rId3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Garrett Warnell</a:t>
            </a:r>
            <a:r>
              <a:rPr lang="en-US" altLang="zh-CN" dirty="0"/>
              <a:t>, Peter Stone. Imitation learning from video by leveraging proprioception. In IJCAI, 2019.</a:t>
            </a:r>
          </a:p>
          <a:p>
            <a:r>
              <a:rPr lang="en-US" altLang="zh-CN" dirty="0"/>
              <a:t>[33] </a:t>
            </a:r>
            <a:r>
              <a:rPr lang="en-US" altLang="zh-CN" dirty="0">
                <a:hlinkClick r:id="rId4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Peter Henderson</a:t>
            </a:r>
            <a:r>
              <a:rPr lang="en-US" altLang="zh-CN" dirty="0"/>
              <a:t>, </a:t>
            </a:r>
            <a:r>
              <a:rPr lang="en-US" altLang="zh-CN" dirty="0">
                <a:hlinkClick r:id="rId4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Wei-Di Chang</a:t>
            </a:r>
            <a:r>
              <a:rPr lang="en-US" altLang="zh-CN" dirty="0"/>
              <a:t>, </a:t>
            </a:r>
            <a:r>
              <a:rPr lang="en-US" altLang="zh-CN" dirty="0">
                <a:hlinkClick r:id="rId4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Pierre-Luc Bacon</a:t>
            </a:r>
            <a:r>
              <a:rPr lang="en-US" altLang="zh-CN" dirty="0"/>
              <a:t>, </a:t>
            </a:r>
            <a:r>
              <a:rPr lang="en-US" altLang="zh-CN" dirty="0">
                <a:hlinkClick r:id="rId4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David </a:t>
            </a:r>
            <a:r>
              <a:rPr lang="en-US" altLang="zh-CN" dirty="0" err="1">
                <a:hlinkClick r:id="rId4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Meger</a:t>
            </a:r>
            <a:r>
              <a:rPr lang="en-US" altLang="zh-CN" dirty="0"/>
              <a:t>, </a:t>
            </a:r>
            <a:r>
              <a:rPr lang="en-US" altLang="zh-CN" dirty="0">
                <a:hlinkClick r:id="rId4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Joelle </a:t>
            </a:r>
            <a:r>
              <a:rPr lang="en-US" altLang="zh-CN" dirty="0" err="1">
                <a:hlinkClick r:id="rId4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Pineau</a:t>
            </a:r>
            <a:r>
              <a:rPr lang="en-US" altLang="zh-CN" dirty="0"/>
              <a:t>, </a:t>
            </a:r>
            <a:r>
              <a:rPr lang="en-US" altLang="zh-CN" dirty="0" err="1">
                <a:hlinkClick r:id="rId4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Doina</a:t>
            </a:r>
            <a:r>
              <a:rPr lang="en-US" altLang="zh-CN" dirty="0">
                <a:hlinkClick r:id="rId4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dirty="0" err="1">
                <a:hlinkClick r:id="rId4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Precup</a:t>
            </a:r>
            <a:r>
              <a:rPr lang="en-US" altLang="zh-CN" dirty="0"/>
              <a:t>. </a:t>
            </a:r>
            <a:r>
              <a:rPr lang="en-US" altLang="zh-CN" dirty="0" err="1"/>
              <a:t>Optiongan</a:t>
            </a:r>
            <a:r>
              <a:rPr lang="en-US" altLang="zh-CN" dirty="0"/>
              <a:t>: Learning joint reward-policy options using generative adversarial inverse reinforcement learning. In AAAI, 2018.</a:t>
            </a:r>
          </a:p>
          <a:p>
            <a:r>
              <a:rPr lang="en-US" altLang="zh-CN" dirty="0"/>
              <a:t>[34] </a:t>
            </a:r>
            <a:r>
              <a:rPr lang="en-US" altLang="zh-CN" dirty="0">
                <a:hlinkClick r:id="rId5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https://zhuanlan.zhihu.com/p/335024684</a:t>
            </a:r>
            <a:endParaRPr lang="en-US" altLang="zh-CN" dirty="0"/>
          </a:p>
          <a:p>
            <a:r>
              <a:rPr lang="en-US" altLang="zh-CN" dirty="0"/>
              <a:t>[35] </a:t>
            </a:r>
            <a:r>
              <a:rPr lang="en-US" altLang="zh-CN" dirty="0" err="1">
                <a:hlinkClick r:id="rId5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Pratyusha</a:t>
            </a:r>
            <a:r>
              <a:rPr lang="en-US" altLang="zh-CN" dirty="0">
                <a:hlinkClick r:id="rId5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Sharma</a:t>
            </a:r>
            <a:r>
              <a:rPr lang="en-US" altLang="zh-CN" dirty="0"/>
              <a:t>, </a:t>
            </a:r>
            <a:r>
              <a:rPr lang="en-US" altLang="zh-CN" dirty="0">
                <a:hlinkClick r:id="rId5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Deepak Pathak</a:t>
            </a:r>
            <a:r>
              <a:rPr lang="en-US" altLang="zh-CN" dirty="0"/>
              <a:t>, </a:t>
            </a:r>
            <a:r>
              <a:rPr lang="en-US" altLang="zh-CN" dirty="0"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Abhinav Gupta</a:t>
            </a:r>
            <a:r>
              <a:rPr lang="en-US" altLang="zh-CN" dirty="0"/>
              <a:t>. Third-person imitation learning. In </a:t>
            </a:r>
            <a:r>
              <a:rPr lang="en-US" altLang="zh-CN" dirty="0" err="1"/>
              <a:t>NeurIPS</a:t>
            </a:r>
            <a:r>
              <a:rPr lang="en-US" altLang="zh-CN" dirty="0"/>
              <a:t>, 2019.</a:t>
            </a:r>
          </a:p>
          <a:p>
            <a:r>
              <a:rPr lang="en-US" altLang="zh-CN" dirty="0"/>
              <a:t>[36] </a:t>
            </a:r>
            <a:r>
              <a:rPr lang="en-US" altLang="zh-CN" dirty="0" err="1">
                <a:hlinkClick r:id="rId5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Fangchen</a:t>
            </a:r>
            <a:r>
              <a:rPr lang="en-US" altLang="zh-CN" dirty="0">
                <a:hlinkClick r:id="rId5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Liu</a:t>
            </a:r>
            <a:r>
              <a:rPr lang="en-US" altLang="zh-CN" dirty="0"/>
              <a:t>, </a:t>
            </a:r>
            <a:r>
              <a:rPr lang="en-US" altLang="zh-CN" dirty="0">
                <a:hlinkClick r:id="rId5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Zhan Ling</a:t>
            </a:r>
            <a:r>
              <a:rPr lang="en-US" altLang="zh-CN" dirty="0"/>
              <a:t>, </a:t>
            </a:r>
            <a:r>
              <a:rPr lang="en-US" altLang="zh-CN" dirty="0" err="1">
                <a:hlinkClick r:id="rId5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Tongzhou</a:t>
            </a:r>
            <a:r>
              <a:rPr lang="en-US" altLang="zh-CN" dirty="0">
                <a:hlinkClick r:id="rId5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Mu</a:t>
            </a:r>
            <a:r>
              <a:rPr lang="en-US" altLang="zh-CN" dirty="0"/>
              <a:t>, </a:t>
            </a:r>
            <a:r>
              <a:rPr lang="en-US" altLang="zh-CN" dirty="0">
                <a:hlinkClick r:id="rId5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Hao </a:t>
            </a:r>
            <a:r>
              <a:rPr lang="en-US" altLang="zh-CN" dirty="0" err="1">
                <a:hlinkClick r:id="rId5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</a:t>
            </a:r>
            <a:r>
              <a:rPr lang="en-US" altLang="zh-CN" dirty="0"/>
              <a:t>. State Alignment-based Imitation Learning. In ICLR, 2020.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921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1CBE0-4CBD-6F59-E2C6-C9FC1785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C866B-B599-AB24-8EA0-3ABA6C33A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sz="2700" dirty="0"/>
              <a:t>[37] </a:t>
            </a:r>
            <a:r>
              <a:rPr lang="en-US" altLang="zh-CN" sz="27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Chao Yang</a:t>
            </a:r>
            <a:r>
              <a:rPr lang="en-US" altLang="zh-CN" sz="2700" dirty="0"/>
              <a:t>, </a:t>
            </a:r>
            <a:r>
              <a:rPr lang="en-US" altLang="zh-CN" sz="27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Xiaojian</a:t>
            </a:r>
            <a:r>
              <a:rPr lang="en-US" altLang="zh-CN" sz="27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Ma</a:t>
            </a:r>
            <a:r>
              <a:rPr lang="en-US" altLang="zh-CN" sz="2700" dirty="0"/>
              <a:t>, </a:t>
            </a:r>
            <a:r>
              <a:rPr lang="en-US" altLang="zh-CN" sz="2700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Wenbing</a:t>
            </a:r>
            <a:r>
              <a:rPr lang="en-US" altLang="zh-CN" sz="27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Huang</a:t>
            </a:r>
            <a:r>
              <a:rPr lang="en-US" altLang="zh-CN" sz="2700" dirty="0"/>
              <a:t>, </a:t>
            </a:r>
            <a:r>
              <a:rPr lang="en-US" altLang="zh-CN" sz="2700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Fuchun</a:t>
            </a:r>
            <a:r>
              <a:rPr lang="en-US" altLang="zh-CN" sz="27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Sun</a:t>
            </a:r>
            <a:r>
              <a:rPr lang="en-US" altLang="zh-CN" sz="2700" dirty="0"/>
              <a:t>, </a:t>
            </a:r>
            <a:r>
              <a:rPr lang="en-US" altLang="zh-CN" sz="2700" dirty="0" err="1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Huaping</a:t>
            </a:r>
            <a:r>
              <a:rPr lang="en-US" altLang="zh-CN" sz="27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Liu</a:t>
            </a:r>
            <a:r>
              <a:rPr lang="en-US" altLang="zh-CN" sz="2700" dirty="0"/>
              <a:t>, </a:t>
            </a:r>
            <a:r>
              <a:rPr lang="en-US" altLang="zh-CN" sz="2700" dirty="0" err="1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Junzhou</a:t>
            </a:r>
            <a:r>
              <a:rPr lang="en-US" altLang="zh-CN" sz="27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Huang</a:t>
            </a:r>
            <a:r>
              <a:rPr lang="en-US" altLang="zh-CN" sz="2700" dirty="0"/>
              <a:t>, </a:t>
            </a:r>
            <a:r>
              <a:rPr lang="en-US" altLang="zh-CN" sz="27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Chuang Gan</a:t>
            </a:r>
            <a:r>
              <a:rPr lang="en-US" altLang="zh-CN" sz="2700" dirty="0"/>
              <a:t>. Imitation learning from observations by minimizing inverse dynamics disagreement. In </a:t>
            </a:r>
            <a:r>
              <a:rPr lang="en-US" altLang="zh-CN" sz="2700" dirty="0" err="1"/>
              <a:t>NeurIPS</a:t>
            </a:r>
            <a:r>
              <a:rPr lang="en-US" altLang="zh-CN" sz="2700" dirty="0"/>
              <a:t>, 2019.</a:t>
            </a:r>
          </a:p>
          <a:p>
            <a:pPr>
              <a:lnSpc>
                <a:spcPct val="170000"/>
              </a:lnSpc>
            </a:pPr>
            <a:r>
              <a:rPr lang="en-US" altLang="zh-CN" sz="2700" dirty="0"/>
              <a:t>[38] </a:t>
            </a:r>
            <a:r>
              <a:rPr lang="en-US" altLang="zh-CN" sz="2700" dirty="0" err="1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Zhuangdi</a:t>
            </a:r>
            <a:r>
              <a:rPr lang="en-US" altLang="zh-CN" sz="27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Zhu</a:t>
            </a:r>
            <a:r>
              <a:rPr lang="en-US" altLang="zh-CN" sz="2700" dirty="0"/>
              <a:t>, </a:t>
            </a:r>
            <a:r>
              <a:rPr lang="en-US" altLang="zh-CN" sz="2700" dirty="0" err="1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Kaixiang</a:t>
            </a:r>
            <a:r>
              <a:rPr lang="en-US" altLang="zh-CN" sz="2700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Lin</a:t>
            </a:r>
            <a:r>
              <a:rPr lang="en-US" altLang="zh-CN" sz="2700" dirty="0"/>
              <a:t>, </a:t>
            </a:r>
            <a:r>
              <a:rPr lang="en-US" altLang="zh-CN" sz="2700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 Dai</a:t>
            </a:r>
            <a:r>
              <a:rPr lang="en-US" altLang="zh-CN" sz="2700" dirty="0"/>
              <a:t>, </a:t>
            </a:r>
            <a:r>
              <a:rPr lang="en-US" altLang="zh-CN" sz="2700" dirty="0" err="1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Jiayu</a:t>
            </a:r>
            <a:r>
              <a:rPr lang="en-US" altLang="zh-CN" sz="2700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Zhou</a:t>
            </a:r>
            <a:r>
              <a:rPr lang="en-US" altLang="zh-CN" sz="2700" dirty="0"/>
              <a:t>. Off-Policy Imitation Learning from Observations. In </a:t>
            </a:r>
            <a:r>
              <a:rPr lang="en-US" altLang="zh-CN" sz="2700" dirty="0" err="1"/>
              <a:t>NeurIPS</a:t>
            </a:r>
            <a:r>
              <a:rPr lang="en-US" altLang="zh-CN" sz="2700" dirty="0"/>
              <a:t>, 2020.</a:t>
            </a:r>
          </a:p>
          <a:p>
            <a:pPr>
              <a:lnSpc>
                <a:spcPct val="170000"/>
              </a:lnSpc>
            </a:pPr>
            <a:r>
              <a:rPr lang="en-US" altLang="zh-CN" sz="2700" dirty="0"/>
              <a:t>[39] </a:t>
            </a:r>
            <a:r>
              <a:rPr lang="en-US" altLang="zh-CN" sz="2700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Wen Sun</a:t>
            </a:r>
            <a:r>
              <a:rPr lang="en-US" altLang="zh-CN" sz="2700" dirty="0"/>
              <a:t>, </a:t>
            </a:r>
            <a:r>
              <a:rPr lang="en-US" altLang="zh-CN" sz="2700" dirty="0"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Anirudh Vemula</a:t>
            </a:r>
            <a:r>
              <a:rPr lang="en-US" altLang="zh-CN" sz="2700" dirty="0"/>
              <a:t>, </a:t>
            </a:r>
            <a:r>
              <a:rPr lang="en-US" altLang="zh-CN" sz="2700" dirty="0"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Byron Boots</a:t>
            </a:r>
            <a:r>
              <a:rPr lang="en-US" altLang="zh-CN" sz="2700" dirty="0"/>
              <a:t>, </a:t>
            </a:r>
            <a:r>
              <a:rPr lang="en-US" altLang="zh-CN" sz="2700" dirty="0"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J. Andrew </a:t>
            </a:r>
            <a:r>
              <a:rPr lang="en-US" altLang="zh-CN" sz="2700" dirty="0" err="1"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Bagnell</a:t>
            </a:r>
            <a:r>
              <a:rPr lang="en-US" altLang="zh-CN" sz="2700" dirty="0"/>
              <a:t>. Provably Efficient Imitation Learning from Observation Alone. In ICML, 2019. </a:t>
            </a:r>
          </a:p>
          <a:p>
            <a:pPr>
              <a:lnSpc>
                <a:spcPct val="170000"/>
              </a:lnSpc>
              <a:spcBef>
                <a:spcPts val="0"/>
              </a:spcBef>
              <a:defRPr/>
            </a:pPr>
            <a:r>
              <a:rPr lang="en-US" altLang="zh-CN" sz="2700" dirty="0"/>
              <a:t>[40] Chelsea Finn, Tianhe Yu, </a:t>
            </a:r>
            <a:r>
              <a:rPr lang="en-US" altLang="zh-CN" sz="2700" dirty="0" err="1"/>
              <a:t>Tianhao</a:t>
            </a:r>
            <a:r>
              <a:rPr lang="en-US" altLang="zh-CN" sz="2700" dirty="0"/>
              <a:t> Zhang, Pieter </a:t>
            </a:r>
            <a:r>
              <a:rPr lang="en-US" altLang="zh-CN" sz="2700" dirty="0" err="1"/>
              <a:t>Abbeel</a:t>
            </a:r>
            <a:r>
              <a:rPr lang="en-US" altLang="zh-CN" sz="2700" dirty="0"/>
              <a:t>, Sergey Levine. One-Shot Visual Imitation Learning via Meta-Learning. In </a:t>
            </a:r>
            <a:r>
              <a:rPr lang="en-US" altLang="zh-CN" sz="2700" dirty="0" err="1"/>
              <a:t>CoRL</a:t>
            </a:r>
            <a:r>
              <a:rPr lang="en-US" altLang="zh-CN" sz="2700" dirty="0"/>
              <a:t>, 2017.</a:t>
            </a:r>
          </a:p>
          <a:p>
            <a:pPr>
              <a:lnSpc>
                <a:spcPct val="170000"/>
              </a:lnSpc>
              <a:spcBef>
                <a:spcPts val="0"/>
              </a:spcBef>
              <a:defRPr/>
            </a:pPr>
            <a:r>
              <a:rPr lang="en-US" altLang="zh-CN" sz="2700" dirty="0"/>
              <a:t>[41] </a:t>
            </a:r>
            <a:r>
              <a:rPr lang="en-US" altLang="zh-CN" sz="2700" dirty="0" err="1"/>
              <a:t>Wonjoon</a:t>
            </a:r>
            <a:r>
              <a:rPr lang="en-US" altLang="zh-CN" sz="2700" dirty="0"/>
              <a:t> Goo, Scott </a:t>
            </a:r>
            <a:r>
              <a:rPr lang="en-US" altLang="zh-CN" sz="2700" dirty="0" err="1"/>
              <a:t>Niekum</a:t>
            </a:r>
            <a:r>
              <a:rPr lang="en-US" altLang="zh-CN" sz="2700" dirty="0"/>
              <a:t>. One-shot learning of multi-step tasks from observation via activity localization in auxiliary video. In ICRA, 2019.</a:t>
            </a:r>
          </a:p>
          <a:p>
            <a:pPr>
              <a:lnSpc>
                <a:spcPct val="170000"/>
              </a:lnSpc>
              <a:spcBef>
                <a:spcPts val="0"/>
              </a:spcBef>
              <a:defRPr/>
            </a:pPr>
            <a:r>
              <a:rPr lang="en-US" altLang="zh-CN" sz="2700" dirty="0"/>
              <a:t>[42] </a:t>
            </a:r>
            <a:r>
              <a:rPr lang="en-US" altLang="zh-CN" sz="2700" dirty="0"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Sanjeev Arora</a:t>
            </a:r>
            <a:r>
              <a:rPr lang="en-US" altLang="zh-CN" sz="2700" dirty="0"/>
              <a:t>, </a:t>
            </a:r>
            <a:r>
              <a:rPr lang="en-US" altLang="zh-CN" sz="2700" dirty="0"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Simon S. Du</a:t>
            </a:r>
            <a:r>
              <a:rPr lang="en-US" altLang="zh-CN" sz="2700" dirty="0"/>
              <a:t>, </a:t>
            </a:r>
            <a:r>
              <a:rPr lang="en-US" altLang="zh-CN" sz="2700" dirty="0"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Sham </a:t>
            </a:r>
            <a:r>
              <a:rPr lang="en-US" altLang="zh-CN" sz="2700" dirty="0" err="1"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Kakade</a:t>
            </a:r>
            <a:r>
              <a:rPr lang="en-US" altLang="zh-CN" sz="2700" dirty="0"/>
              <a:t>, </a:t>
            </a:r>
            <a:r>
              <a:rPr lang="en-US" altLang="zh-CN" sz="2700" dirty="0" err="1"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Yuping</a:t>
            </a:r>
            <a:r>
              <a:rPr lang="en-US" altLang="zh-CN" sz="2700" dirty="0"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Luo</a:t>
            </a:r>
            <a:r>
              <a:rPr lang="en-US" altLang="zh-CN" sz="2700" dirty="0"/>
              <a:t>, </a:t>
            </a:r>
            <a:r>
              <a:rPr lang="en-US" altLang="zh-CN" sz="2700" dirty="0"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Nikunj </a:t>
            </a:r>
            <a:r>
              <a:rPr lang="en-US" altLang="zh-CN" sz="2700" dirty="0" err="1"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Saunshi</a:t>
            </a:r>
            <a:r>
              <a:rPr lang="en-US" altLang="zh-CN" sz="2700" dirty="0"/>
              <a:t>. Provable Representation Learning for Imitation Learning via Bi-level Optimization. In </a:t>
            </a:r>
            <a:r>
              <a:rPr lang="en-US" altLang="zh-CN" sz="2700" dirty="0" err="1"/>
              <a:t>arXiv</a:t>
            </a:r>
            <a:r>
              <a:rPr lang="en-US" altLang="zh-CN" sz="2700" dirty="0"/>
              <a:t>, 2020.</a:t>
            </a:r>
          </a:p>
          <a:p>
            <a:pPr>
              <a:lnSpc>
                <a:spcPct val="170000"/>
              </a:lnSpc>
              <a:spcBef>
                <a:spcPts val="0"/>
              </a:spcBef>
              <a:defRPr/>
            </a:pPr>
            <a:r>
              <a:rPr lang="en-US" altLang="zh-CN" sz="2700" dirty="0"/>
              <a:t>[43] </a:t>
            </a:r>
            <a:r>
              <a:rPr lang="en-US" altLang="zh-CN" sz="2700" dirty="0" err="1"/>
              <a:t>Youngwoon</a:t>
            </a:r>
            <a:r>
              <a:rPr lang="en-US" altLang="zh-CN" sz="2700" dirty="0"/>
              <a:t> Lee, Edward S. Hu, </a:t>
            </a:r>
            <a:r>
              <a:rPr lang="en-US" altLang="zh-CN" sz="2700" dirty="0" err="1"/>
              <a:t>Zhengyu</a:t>
            </a:r>
            <a:r>
              <a:rPr lang="en-US" altLang="zh-CN" sz="2700" dirty="0"/>
              <a:t> Yang, and Joseph J. Lim. To follow or not to follow: Selective imitation learning from observations. In </a:t>
            </a:r>
            <a:r>
              <a:rPr lang="en-US" altLang="zh-CN" sz="2700" dirty="0" err="1"/>
              <a:t>CoRL</a:t>
            </a:r>
            <a:r>
              <a:rPr lang="en-US" altLang="zh-CN" sz="2700" dirty="0"/>
              <a:t>, 2019.</a:t>
            </a:r>
          </a:p>
          <a:p>
            <a:pPr>
              <a:lnSpc>
                <a:spcPct val="170000"/>
              </a:lnSpc>
              <a:spcBef>
                <a:spcPts val="0"/>
              </a:spcBef>
              <a:defRPr/>
            </a:pPr>
            <a:r>
              <a:rPr lang="en-US" altLang="zh-CN" sz="2700" dirty="0"/>
              <a:t>[44] </a:t>
            </a:r>
            <a:r>
              <a:rPr lang="en-US" altLang="zh-CN" sz="2700" dirty="0"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Ashley D. Edwards</a:t>
            </a:r>
            <a:r>
              <a:rPr lang="en-US" altLang="zh-CN" sz="2700" dirty="0"/>
              <a:t>, </a:t>
            </a:r>
            <a:r>
              <a:rPr lang="en-US" altLang="zh-CN" sz="2700" dirty="0"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Himanshu </a:t>
            </a:r>
            <a:r>
              <a:rPr lang="en-US" altLang="zh-CN" sz="2700" dirty="0" err="1"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Sahni</a:t>
            </a:r>
            <a:r>
              <a:rPr lang="en-US" altLang="zh-CN" sz="2700" dirty="0"/>
              <a:t>, </a:t>
            </a:r>
            <a:r>
              <a:rPr lang="en-US" altLang="zh-CN" sz="2700" dirty="0"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Yannick </a:t>
            </a:r>
            <a:r>
              <a:rPr lang="en-US" altLang="zh-CN" sz="2700" dirty="0" err="1"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Schroecker</a:t>
            </a:r>
            <a:r>
              <a:rPr lang="en-US" altLang="zh-CN" sz="2700" dirty="0"/>
              <a:t>, </a:t>
            </a:r>
            <a:r>
              <a:rPr lang="en-US" altLang="zh-CN" sz="2700" dirty="0"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Charles L. Isbell</a:t>
            </a:r>
            <a:r>
              <a:rPr lang="en-US" altLang="zh-CN" sz="2700" dirty="0"/>
              <a:t>. Imitating latent policies from observation. In ICML, 2019. </a:t>
            </a:r>
          </a:p>
          <a:p>
            <a:pPr>
              <a:lnSpc>
                <a:spcPct val="170000"/>
              </a:lnSpc>
              <a:spcBef>
                <a:spcPts val="0"/>
              </a:spcBef>
              <a:defRPr/>
            </a:pPr>
            <a:r>
              <a:rPr lang="en-US" altLang="zh-CN" sz="2700" dirty="0"/>
              <a:t>[45] </a:t>
            </a:r>
            <a:r>
              <a:rPr lang="en-US" altLang="zh-CN" sz="2700" dirty="0"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Jun </a:t>
            </a:r>
            <a:r>
              <a:rPr lang="en-US" altLang="zh-CN" sz="2700" dirty="0" err="1"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Jin</a:t>
            </a:r>
            <a:r>
              <a:rPr lang="en-US" altLang="zh-CN" sz="2700" dirty="0"/>
              <a:t>, </a:t>
            </a:r>
            <a:r>
              <a:rPr lang="en-US" altLang="zh-CN" sz="2700" dirty="0"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Laura Petrich</a:t>
            </a:r>
            <a:r>
              <a:rPr lang="en-US" altLang="zh-CN" sz="2700" dirty="0"/>
              <a:t>, </a:t>
            </a:r>
            <a:r>
              <a:rPr lang="en-US" altLang="zh-CN" sz="2700" dirty="0"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Masood </a:t>
            </a:r>
            <a:r>
              <a:rPr lang="en-US" altLang="zh-CN" sz="2700" dirty="0" err="1"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Dehghan</a:t>
            </a:r>
            <a:r>
              <a:rPr lang="en-US" altLang="zh-CN" sz="2700" dirty="0"/>
              <a:t>, </a:t>
            </a:r>
            <a:r>
              <a:rPr lang="en-US" altLang="zh-CN" sz="2700" dirty="0">
                <a:hlinkClick r:id="rId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Martin </a:t>
            </a:r>
            <a:r>
              <a:rPr lang="en-US" altLang="zh-CN" sz="2700" dirty="0" err="1">
                <a:hlinkClick r:id="rId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Jagersand</a:t>
            </a:r>
            <a:r>
              <a:rPr lang="en-US" altLang="zh-CN" sz="2700" dirty="0"/>
              <a:t>. A Geometric Perspective on Visual Imitation Learning. In IROS, 2020. </a:t>
            </a:r>
          </a:p>
          <a:p>
            <a:pPr>
              <a:lnSpc>
                <a:spcPct val="170000"/>
              </a:lnSpc>
              <a:spcBef>
                <a:spcPts val="0"/>
              </a:spcBef>
              <a:defRPr/>
            </a:pPr>
            <a:r>
              <a:rPr lang="en-US" altLang="zh-CN" sz="2700" dirty="0"/>
              <a:t>[46] </a:t>
            </a:r>
            <a:r>
              <a:rPr lang="en-US" altLang="zh-CN" sz="2700" dirty="0"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De-An Huang</a:t>
            </a:r>
            <a:r>
              <a:rPr lang="en-US" altLang="zh-CN" sz="2700" dirty="0"/>
              <a:t>, </a:t>
            </a:r>
            <a:r>
              <a:rPr lang="en-US" altLang="zh-CN" sz="2700" dirty="0">
                <a:hlinkClick r:id="rId3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Suraj Nair</a:t>
            </a:r>
            <a:r>
              <a:rPr lang="en-US" altLang="zh-CN" sz="2700" dirty="0"/>
              <a:t>, </a:t>
            </a:r>
            <a:r>
              <a:rPr lang="en-US" altLang="zh-CN" sz="2700" dirty="0" err="1">
                <a:hlinkClick r:id="rId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Danfei</a:t>
            </a:r>
            <a:r>
              <a:rPr lang="en-US" altLang="zh-CN" sz="2700" dirty="0">
                <a:hlinkClick r:id="rId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Xu</a:t>
            </a:r>
            <a:r>
              <a:rPr lang="en-US" altLang="zh-CN" sz="2700" dirty="0"/>
              <a:t>, </a:t>
            </a:r>
            <a:r>
              <a:rPr lang="en-US" altLang="zh-CN" sz="2700" dirty="0" err="1">
                <a:hlinkClick r:id="rId3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Yuke</a:t>
            </a:r>
            <a:r>
              <a:rPr lang="en-US" altLang="zh-CN" sz="2700" dirty="0">
                <a:hlinkClick r:id="rId3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Zhu</a:t>
            </a:r>
            <a:r>
              <a:rPr lang="en-US" altLang="zh-CN" sz="2700" dirty="0"/>
              <a:t>, </a:t>
            </a:r>
            <a:r>
              <a:rPr lang="en-US" altLang="zh-CN" sz="2700" dirty="0" err="1"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Animesh</a:t>
            </a:r>
            <a:r>
              <a:rPr lang="en-US" altLang="zh-CN" sz="2700" dirty="0"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Garg</a:t>
            </a:r>
            <a:r>
              <a:rPr lang="en-US" altLang="zh-CN" sz="2700" dirty="0"/>
              <a:t>, </a:t>
            </a:r>
            <a:r>
              <a:rPr lang="en-US" altLang="zh-CN" sz="2700" dirty="0">
                <a:hlinkClick r:id="rId3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 Fei-Fei</a:t>
            </a:r>
            <a:r>
              <a:rPr lang="en-US" altLang="zh-CN" sz="2700" dirty="0"/>
              <a:t>, </a:t>
            </a:r>
            <a:r>
              <a:rPr lang="en-US" altLang="zh-CN" sz="2700" dirty="0">
                <a:hlinkClick r:id="rId3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Silvio Savarese</a:t>
            </a:r>
            <a:r>
              <a:rPr lang="en-US" altLang="zh-CN" sz="2700" dirty="0"/>
              <a:t>, </a:t>
            </a:r>
            <a:r>
              <a:rPr lang="en-US" altLang="zh-CN" sz="2700" dirty="0">
                <a:hlinkClick r:id="rId3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Juan Carlos </a:t>
            </a:r>
            <a:r>
              <a:rPr lang="en-US" altLang="zh-CN" sz="2700" dirty="0" err="1">
                <a:hlinkClick r:id="rId3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Niebles</a:t>
            </a:r>
            <a:r>
              <a:rPr lang="en-US" altLang="zh-CN" sz="2700" dirty="0"/>
              <a:t>. Neural Task Graphs: Generalizing to Unseen Tasks from a Single Video Demonstration. In CVPR, 2019.</a:t>
            </a:r>
          </a:p>
          <a:p>
            <a:pPr>
              <a:lnSpc>
                <a:spcPct val="170000"/>
              </a:lnSpc>
              <a:spcBef>
                <a:spcPts val="0"/>
              </a:spcBef>
              <a:defRPr/>
            </a:pPr>
            <a:r>
              <a:rPr lang="en-US" altLang="zh-CN" sz="2700" dirty="0"/>
              <a:t>[47] </a:t>
            </a:r>
            <a:r>
              <a:rPr lang="en-US" altLang="zh-CN" sz="2700" dirty="0" err="1">
                <a:hlinkClick r:id="rId3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Pratyusha</a:t>
            </a:r>
            <a:r>
              <a:rPr lang="en-US" altLang="zh-CN" sz="2700" dirty="0">
                <a:hlinkClick r:id="rId3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Sharma</a:t>
            </a:r>
            <a:r>
              <a:rPr lang="en-US" altLang="zh-CN" sz="2700" dirty="0"/>
              <a:t>, </a:t>
            </a:r>
            <a:r>
              <a:rPr lang="en-US" altLang="zh-CN" sz="2700" dirty="0">
                <a:hlinkClick r:id="rId3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Deepak Pathak</a:t>
            </a:r>
            <a:r>
              <a:rPr lang="en-US" altLang="zh-CN" sz="2700" dirty="0"/>
              <a:t>, Abhinav Gupta. Third-person visual imitation learning via decoupled hierarchical controller. In </a:t>
            </a:r>
            <a:r>
              <a:rPr lang="en-US" altLang="zh-CN" sz="2700" dirty="0" err="1"/>
              <a:t>NeurIPS</a:t>
            </a:r>
            <a:r>
              <a:rPr lang="en-US" altLang="zh-CN" sz="2700" dirty="0"/>
              <a:t>, 2019.</a:t>
            </a:r>
          </a:p>
          <a:p>
            <a:pPr>
              <a:lnSpc>
                <a:spcPct val="170000"/>
              </a:lnSpc>
              <a:spcBef>
                <a:spcPts val="0"/>
              </a:spcBef>
              <a:defRPr/>
            </a:pPr>
            <a:r>
              <a:rPr lang="en-US" altLang="zh-CN" sz="2700" dirty="0"/>
              <a:t>[48] </a:t>
            </a:r>
            <a:r>
              <a:rPr lang="en-US" altLang="zh-CN" sz="2700" dirty="0" err="1">
                <a:hlinkClick r:id="rId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Danfei</a:t>
            </a:r>
            <a:r>
              <a:rPr lang="en-US" altLang="zh-CN" sz="2700" dirty="0">
                <a:hlinkClick r:id="rId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Xu</a:t>
            </a:r>
            <a:r>
              <a:rPr lang="en-US" altLang="zh-CN" sz="2700" dirty="0"/>
              <a:t>, </a:t>
            </a:r>
            <a:r>
              <a:rPr lang="en-US" altLang="zh-CN" sz="2700" dirty="0">
                <a:hlinkClick r:id="rId4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Roberto Martín-Martín</a:t>
            </a:r>
            <a:r>
              <a:rPr lang="en-US" altLang="zh-CN" sz="2700" dirty="0"/>
              <a:t>, </a:t>
            </a:r>
            <a:r>
              <a:rPr lang="en-US" altLang="zh-CN" sz="2700" dirty="0"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De-An Huang</a:t>
            </a:r>
            <a:r>
              <a:rPr lang="en-US" altLang="zh-CN" sz="2700" dirty="0"/>
              <a:t>, </a:t>
            </a:r>
            <a:r>
              <a:rPr lang="en-US" altLang="zh-CN" sz="2700" dirty="0" err="1">
                <a:hlinkClick r:id="rId3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Yuke</a:t>
            </a:r>
            <a:r>
              <a:rPr lang="en-US" altLang="zh-CN" sz="2700" dirty="0">
                <a:hlinkClick r:id="rId3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Zhu</a:t>
            </a:r>
            <a:r>
              <a:rPr lang="en-US" altLang="zh-CN" sz="2700" dirty="0"/>
              <a:t>, </a:t>
            </a:r>
            <a:r>
              <a:rPr lang="en-US" altLang="zh-CN" sz="2700" dirty="0">
                <a:hlinkClick r:id="rId3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Silvio Savarese</a:t>
            </a:r>
            <a:r>
              <a:rPr lang="en-US" altLang="zh-CN" sz="2700" dirty="0"/>
              <a:t>, Li Fei-Fei. Regression Planning Networks. In </a:t>
            </a:r>
            <a:r>
              <a:rPr lang="en-US" altLang="zh-CN" sz="2700" dirty="0" err="1"/>
              <a:t>NeurIPS</a:t>
            </a:r>
            <a:r>
              <a:rPr lang="en-US" altLang="zh-CN" sz="2700" dirty="0"/>
              <a:t>, 2019.</a:t>
            </a:r>
          </a:p>
          <a:p>
            <a:pPr>
              <a:lnSpc>
                <a:spcPct val="170000"/>
              </a:lnSpc>
              <a:spcBef>
                <a:spcPts val="0"/>
              </a:spcBef>
              <a:defRPr/>
            </a:pPr>
            <a:r>
              <a:rPr lang="en-US" altLang="zh-CN" sz="2700" dirty="0"/>
              <a:t>[</a:t>
            </a:r>
            <a:r>
              <a:rPr lang="en-US" altLang="zh-CN" dirty="0"/>
              <a:t>49] D. </a:t>
            </a:r>
            <a:r>
              <a:rPr lang="en-US" altLang="zh-CN" dirty="0" err="1"/>
              <a:t>Dwibedi</a:t>
            </a:r>
            <a:r>
              <a:rPr lang="en-US" altLang="zh-CN" dirty="0"/>
              <a:t>, Y. </a:t>
            </a:r>
            <a:r>
              <a:rPr lang="en-US" altLang="zh-CN" dirty="0" err="1"/>
              <a:t>Aytar</a:t>
            </a:r>
            <a:r>
              <a:rPr lang="en-US" altLang="zh-CN" dirty="0"/>
              <a:t>, J. </a:t>
            </a:r>
            <a:r>
              <a:rPr lang="en-US" altLang="zh-CN" dirty="0" err="1"/>
              <a:t>Tompson</a:t>
            </a:r>
            <a:r>
              <a:rPr lang="en-US" altLang="zh-CN" dirty="0"/>
              <a:t>, P. </a:t>
            </a:r>
            <a:r>
              <a:rPr lang="en-US" altLang="zh-CN" dirty="0" err="1"/>
              <a:t>Sermanet</a:t>
            </a:r>
            <a:r>
              <a:rPr lang="en-US" altLang="zh-CN" dirty="0"/>
              <a:t>, A. Zisserman. Temporal cycle-consistency learning. In CVPR, 2019.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[50] Fan Yang, Alina </a:t>
            </a:r>
            <a:r>
              <a:rPr lang="en-US" altLang="zh-CN" dirty="0" err="1">
                <a:solidFill>
                  <a:srgbClr val="FF0000"/>
                </a:solidFill>
              </a:rPr>
              <a:t>Vereshchaka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Yufan</a:t>
            </a:r>
            <a:r>
              <a:rPr lang="en-US" altLang="zh-CN" dirty="0">
                <a:solidFill>
                  <a:srgbClr val="FF0000"/>
                </a:solidFill>
              </a:rPr>
              <a:t> Zhou, </a:t>
            </a:r>
            <a:r>
              <a:rPr lang="en-US" altLang="zh-CN" dirty="0" err="1">
                <a:solidFill>
                  <a:srgbClr val="FF0000"/>
                </a:solidFill>
              </a:rPr>
              <a:t>Changyou</a:t>
            </a:r>
            <a:r>
              <a:rPr lang="en-US" altLang="zh-CN" dirty="0">
                <a:solidFill>
                  <a:srgbClr val="FF0000"/>
                </a:solidFill>
              </a:rPr>
              <a:t> Chen, Wen Dong. Variational Adversarial Kernel Learned Imitation Learning. In AAAI, 2020.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5840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327F0-D006-8900-7F01-5D8C93FA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7D4C62-4361-6956-52E3-0BA574CEF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Any questions?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55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EEF3D-A2E4-472B-9F2A-1B108FC3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Reinforcement Learning: A Quick Recap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BE4AF27-7631-4C55-9321-19A3D7195BE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RL environment is defined by a Markov Decision Process (MDP)</a:t>
                </a:r>
              </a:p>
              <a:p>
                <a:pPr lvl="1"/>
                <a:r>
                  <a:rPr lang="en-US" altLang="zh-CN" dirty="0"/>
                  <a:t>State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 / observation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US" altLang="zh-CN" dirty="0"/>
              </a:p>
              <a:p>
                <a:pPr marL="914400" lvl="2" indent="0">
                  <a:buNone/>
                </a:pPr>
                <a:r>
                  <a:rPr lang="en-US" altLang="zh-CN" dirty="0"/>
                  <a:t>Location &amp; velocity of the joints</a:t>
                </a:r>
              </a:p>
              <a:p>
                <a:pPr lvl="1"/>
                <a:r>
                  <a:rPr lang="en-US" altLang="zh-CN" dirty="0"/>
                  <a:t>Action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:pPr marL="914400" lvl="2" indent="0">
                  <a:buNone/>
                </a:pPr>
                <a:r>
                  <a:rPr lang="en-US" altLang="zh-CN" dirty="0"/>
                  <a:t>Acceleration of joints in the next unit of time</a:t>
                </a:r>
              </a:p>
              <a:p>
                <a:pPr lvl="1"/>
                <a:r>
                  <a:rPr lang="en-US" altLang="zh-CN" dirty="0"/>
                  <a:t>Transition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914400" lvl="2" indent="0">
                  <a:buNone/>
                </a:pPr>
                <a:r>
                  <a:rPr lang="en-US" altLang="zh-CN" dirty="0"/>
                  <a:t>Consider noise / wind in the moving process</a:t>
                </a:r>
              </a:p>
              <a:p>
                <a:pPr lvl="1"/>
                <a:r>
                  <a:rPr lang="en-US" altLang="zh-CN" dirty="0"/>
                  <a:t>Reward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914400" lvl="2" indent="0">
                  <a:buNone/>
                </a:pPr>
                <a:r>
                  <a:rPr lang="en-US" altLang="zh-CN" dirty="0"/>
                  <a:t>0 reward for staying near the goal, -1 otherwise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BE4AF27-7631-4C55-9321-19A3D7195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471" t="-3221" r="-2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FE325A-A938-415F-90A4-BF0254CC13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63C397-A339-47C6-9A3B-6C832A8582C7}"/>
              </a:ext>
            </a:extLst>
          </p:cNvPr>
          <p:cNvSpPr txBox="1"/>
          <p:nvPr/>
        </p:nvSpPr>
        <p:spPr>
          <a:xfrm>
            <a:off x="772266" y="6138197"/>
            <a:ext cx="1101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*</a:t>
            </a:r>
            <a:r>
              <a:rPr lang="en-US" altLang="zh-CN" sz="1600" i="1" dirty="0"/>
              <a:t>For simplicity, </a:t>
            </a:r>
            <a:r>
              <a:rPr lang="en-US" altLang="zh-CN" sz="1600" b="1" i="1" dirty="0">
                <a:solidFill>
                  <a:srgbClr val="FF0000"/>
                </a:solidFill>
              </a:rPr>
              <a:t>we do not discriminate state (ground truth status of environment) and observation (obtainable input).</a:t>
            </a:r>
            <a:endParaRPr lang="zh-CN" altLang="en-US" sz="1600" b="1" i="1" dirty="0">
              <a:solidFill>
                <a:srgbClr val="FF0000"/>
              </a:solidFill>
            </a:endParaRPr>
          </a:p>
        </p:txBody>
      </p:sp>
      <p:pic>
        <p:nvPicPr>
          <p:cNvPr id="9" name="图片 8" descr="图片包含 显微镜, 游戏机&#10;&#10;描述已自动生成">
            <a:extLst>
              <a:ext uri="{FF2B5EF4-FFF2-40B4-BE49-F238E27FC236}">
                <a16:creationId xmlns:a16="http://schemas.microsoft.com/office/drawing/2014/main" id="{5202FB53-B9B0-4D38-9372-3D30B4A27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823" y="3019170"/>
            <a:ext cx="2301777" cy="2075107"/>
          </a:xfrm>
          <a:prstGeom prst="rect">
            <a:avLst/>
          </a:prstGeom>
        </p:spPr>
      </p:pic>
      <p:pic>
        <p:nvPicPr>
          <p:cNvPr id="11" name="图片 10" descr="乐高玩具&#10;&#10;低可信度描述已自动生成">
            <a:extLst>
              <a:ext uri="{FF2B5EF4-FFF2-40B4-BE49-F238E27FC236}">
                <a16:creationId xmlns:a16="http://schemas.microsoft.com/office/drawing/2014/main" id="{CEA41075-C9E6-4CA7-A4EC-3FD8083BEC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04" y="3013728"/>
            <a:ext cx="2301777" cy="2080549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7B6FD723-ECE4-4994-9D2B-B10E0A833EAE}"/>
              </a:ext>
            </a:extLst>
          </p:cNvPr>
          <p:cNvSpPr/>
          <p:nvPr/>
        </p:nvSpPr>
        <p:spPr>
          <a:xfrm>
            <a:off x="8793605" y="3909392"/>
            <a:ext cx="874643" cy="424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E1C4457-BC68-4DF9-9906-15393695CA30}"/>
                  </a:ext>
                </a:extLst>
              </p:cNvPr>
              <p:cNvSpPr txBox="1"/>
              <p:nvPr/>
            </p:nvSpPr>
            <p:spPr>
              <a:xfrm>
                <a:off x="6891991" y="2576928"/>
                <a:ext cx="11354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State 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E1C4457-BC68-4DF9-9906-15393695C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991" y="2576928"/>
                <a:ext cx="1135439" cy="369332"/>
              </a:xfrm>
              <a:prstGeom prst="rect">
                <a:avLst/>
              </a:prstGeom>
              <a:blipFill>
                <a:blip r:embed="rId7"/>
                <a:stretch>
                  <a:fillRect l="-4839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D641CEA-D297-4D03-BD9E-ED5F78FE537F}"/>
                  </a:ext>
                </a:extLst>
              </p:cNvPr>
              <p:cNvSpPr txBox="1"/>
              <p:nvPr/>
            </p:nvSpPr>
            <p:spPr>
              <a:xfrm>
                <a:off x="10352522" y="2576928"/>
                <a:ext cx="1129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State 2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D641CEA-D297-4D03-BD9E-ED5F78FE5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2522" y="2576928"/>
                <a:ext cx="1129540" cy="369332"/>
              </a:xfrm>
              <a:prstGeom prst="rect">
                <a:avLst/>
              </a:prstGeom>
              <a:blipFill>
                <a:blip r:embed="rId8"/>
                <a:stretch>
                  <a:fillRect l="-4301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26CAB04-CB05-4684-B48F-CE957901B917}"/>
                  </a:ext>
                </a:extLst>
              </p:cNvPr>
              <p:cNvSpPr txBox="1"/>
              <p:nvPr/>
            </p:nvSpPr>
            <p:spPr>
              <a:xfrm>
                <a:off x="8650790" y="3540060"/>
                <a:ext cx="1017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Action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26CAB04-CB05-4684-B48F-CE957901B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790" y="3540060"/>
                <a:ext cx="1017458" cy="369332"/>
              </a:xfrm>
              <a:prstGeom prst="rect">
                <a:avLst/>
              </a:prstGeom>
              <a:blipFill>
                <a:blip r:embed="rId9"/>
                <a:stretch>
                  <a:fillRect l="-4790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DD01271-5B91-4453-8C0F-771A89088AFA}"/>
                  </a:ext>
                </a:extLst>
              </p:cNvPr>
              <p:cNvSpPr txBox="1"/>
              <p:nvPr/>
            </p:nvSpPr>
            <p:spPr>
              <a:xfrm>
                <a:off x="7099379" y="5239183"/>
                <a:ext cx="418563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Without noise, the transition function is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(one-point distribution / </a:t>
                </a:r>
              </a:p>
              <a:p>
                <a:r>
                  <a:rPr lang="en-US" altLang="zh-CN" b="1" dirty="0"/>
                  <a:t>deterministic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DD01271-5B91-4453-8C0F-771A89088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379" y="5239183"/>
                <a:ext cx="4185633" cy="923330"/>
              </a:xfrm>
              <a:prstGeom prst="rect">
                <a:avLst/>
              </a:prstGeom>
              <a:blipFill>
                <a:blip r:embed="rId10"/>
                <a:stretch>
                  <a:fillRect l="-1312" t="-3289" r="-292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321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987C8-8C19-4B3B-9892-1D49E316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Reinforcement Learning: A Quick Recap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4B547B-0F08-4A5A-B251-582D2834BE4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92605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/>
                  <a:t>The learning algorithm is usually called the </a:t>
                </a:r>
                <a:r>
                  <a:rPr lang="en-US" altLang="zh-CN" sz="2000" b="1" dirty="0"/>
                  <a:t>agent</a:t>
                </a:r>
              </a:p>
              <a:p>
                <a:pPr marL="457200" lvl="1" indent="0">
                  <a:buNone/>
                </a:pPr>
                <a:r>
                  <a:rPr lang="en-US" altLang="zh-CN" sz="2000" dirty="0"/>
                  <a:t>e.g., an actor-critic agent</a:t>
                </a:r>
              </a:p>
              <a:p>
                <a:r>
                  <a:rPr lang="en-US" altLang="zh-CN" sz="2000" dirty="0"/>
                  <a:t>Trajectory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sz="2000" dirty="0"/>
                  <a:t> is a sequence of </a:t>
                </a:r>
                <a14:m>
                  <m:oMath xmlns:m="http://schemas.openxmlformats.org/officeDocument/2006/math">
                    <m:r>
                      <a:rPr lang="en-US" altLang="zh-CN" sz="2000" i="1" strike="sngStrike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strike="sngStrike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i="1" strike="sngStrike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strike="sngStrike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 strike="sngStrike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strike="sngStrike" dirty="0"/>
                  <a:t>-pair 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states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US" altLang="zh-CN" sz="2000" b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sz="1600" b="1" dirty="0">
                    <a:solidFill>
                      <a:srgbClr val="FF0000"/>
                    </a:solidFill>
                  </a:rPr>
                  <a:t>E.g., videos</a:t>
                </a:r>
              </a:p>
              <a:p>
                <a:r>
                  <a:rPr lang="en-US" altLang="zh-CN" sz="2000" dirty="0"/>
                  <a:t>Policy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457200" lvl="1" indent="0">
                  <a:buNone/>
                </a:pPr>
                <a:r>
                  <a:rPr lang="en-US" altLang="zh-CN" sz="2000" dirty="0"/>
                  <a:t>Strategy to solve problems</a:t>
                </a:r>
              </a:p>
              <a:p>
                <a:r>
                  <a:rPr lang="en-US" altLang="zh-CN" sz="2000" dirty="0"/>
                  <a:t>The objective is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e>
                    </m:func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000" dirty="0"/>
                          <m:t> </m:t>
                        </m:r>
                      </m:e>
                    </m:nary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≤1)</m:t>
                    </m:r>
                  </m:oMath>
                </a14:m>
                <a:r>
                  <a:rPr lang="en-US" altLang="zh-CN" sz="2000" dirty="0"/>
                  <a:t> </a:t>
                </a:r>
              </a:p>
              <a:p>
                <a:r>
                  <a:rPr lang="en-US" altLang="zh-CN" sz="2000" dirty="0"/>
                  <a:t>Episode</a:t>
                </a:r>
              </a:p>
              <a:p>
                <a:pPr marL="457200" lvl="1" indent="0">
                  <a:buNone/>
                </a:pPr>
                <a:r>
                  <a:rPr lang="en-US" altLang="zh-CN" sz="2000" dirty="0"/>
                  <a:t>A complete run of the environment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4B547B-0F08-4A5A-B251-582D2834BE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92605" cy="4351338"/>
              </a:xfrm>
              <a:blipFill>
                <a:blip r:embed="rId3"/>
                <a:stretch>
                  <a:fillRect l="-1058" t="-1401" b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580FE4C6-F7E2-47AA-A3FD-8CF63A96AAAA}"/>
                  </a:ext>
                </a:extLst>
              </p:cNvPr>
              <p:cNvSpPr/>
              <p:nvPr/>
            </p:nvSpPr>
            <p:spPr>
              <a:xfrm>
                <a:off x="8859078" y="2100469"/>
                <a:ext cx="443948" cy="4108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580FE4C6-F7E2-47AA-A3FD-8CF63A96AA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078" y="2100469"/>
                <a:ext cx="443948" cy="41081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5B6D1BDA-000B-43CF-9A95-C8672A53917C}"/>
              </a:ext>
            </a:extLst>
          </p:cNvPr>
          <p:cNvSpPr txBox="1"/>
          <p:nvPr/>
        </p:nvSpPr>
        <p:spPr>
          <a:xfrm>
            <a:off x="9430358" y="2093182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Initial state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E0CEA343-D996-42B9-BCA2-5716782B14C2}"/>
                  </a:ext>
                </a:extLst>
              </p:cNvPr>
              <p:cNvSpPr/>
              <p:nvPr/>
            </p:nvSpPr>
            <p:spPr>
              <a:xfrm>
                <a:off x="8859078" y="2963705"/>
                <a:ext cx="443948" cy="4108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E0CEA343-D996-42B9-BCA2-5716782B14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078" y="2963705"/>
                <a:ext cx="443948" cy="41081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47FCB45-7B86-4B0E-8ABB-8D27DAE57E2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9081052" y="2511287"/>
            <a:ext cx="0" cy="45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8AA1545-F75C-468E-A599-20C08D800DC6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8501270" y="2511287"/>
            <a:ext cx="579782" cy="45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49ED504-775D-4EE6-9BC4-2B44F51EC81B}"/>
              </a:ext>
            </a:extLst>
          </p:cNvPr>
          <p:cNvCxnSpPr/>
          <p:nvPr/>
        </p:nvCxnSpPr>
        <p:spPr>
          <a:xfrm>
            <a:off x="9081052" y="3374523"/>
            <a:ext cx="0" cy="45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66212373-6F83-44B0-8C3A-DAAD926771C7}"/>
                  </a:ext>
                </a:extLst>
              </p:cNvPr>
              <p:cNvSpPr/>
              <p:nvPr/>
            </p:nvSpPr>
            <p:spPr>
              <a:xfrm>
                <a:off x="8859078" y="3842038"/>
                <a:ext cx="443948" cy="4108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66212373-6F83-44B0-8C3A-DAAD926771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078" y="3842038"/>
                <a:ext cx="443948" cy="41081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9596C2F-D471-4F31-93E8-613F7A54DB43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9081052" y="4252856"/>
            <a:ext cx="0" cy="46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29D9578-FAE1-4539-9886-7E2D4740C6E8}"/>
              </a:ext>
            </a:extLst>
          </p:cNvPr>
          <p:cNvSpPr txBox="1"/>
          <p:nvPr/>
        </p:nvSpPr>
        <p:spPr>
          <a:xfrm rot="5400000">
            <a:off x="8907767" y="477323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EB347F0-B98E-430B-8B5E-8587C77366EC}"/>
              </a:ext>
            </a:extLst>
          </p:cNvPr>
          <p:cNvCxnSpPr>
            <a:cxnSpLocks/>
          </p:cNvCxnSpPr>
          <p:nvPr/>
        </p:nvCxnSpPr>
        <p:spPr>
          <a:xfrm>
            <a:off x="9084365" y="5131189"/>
            <a:ext cx="0" cy="46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CBB6BE8-9F5B-4035-8E54-F719F20F6BD5}"/>
                  </a:ext>
                </a:extLst>
              </p:cNvPr>
              <p:cNvSpPr/>
              <p:nvPr/>
            </p:nvSpPr>
            <p:spPr>
              <a:xfrm>
                <a:off x="8859078" y="5598704"/>
                <a:ext cx="443948" cy="4108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CBB6BE8-9F5B-4035-8E54-F719F20F6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078" y="5598704"/>
                <a:ext cx="443948" cy="41081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49FE5A29-0F33-4F92-A096-51C1AEC07586}"/>
                  </a:ext>
                </a:extLst>
              </p:cNvPr>
              <p:cNvSpPr/>
              <p:nvPr/>
            </p:nvSpPr>
            <p:spPr>
              <a:xfrm>
                <a:off x="8236226" y="2964628"/>
                <a:ext cx="443948" cy="41081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49FE5A29-0F33-4F92-A096-51C1AEC07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226" y="2964628"/>
                <a:ext cx="443948" cy="41081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>
            <a:extLst>
              <a:ext uri="{FF2B5EF4-FFF2-40B4-BE49-F238E27FC236}">
                <a16:creationId xmlns:a16="http://schemas.microsoft.com/office/drawing/2014/main" id="{4F4C641D-E64D-4AF3-824A-2C3BECD1C9A9}"/>
              </a:ext>
            </a:extLst>
          </p:cNvPr>
          <p:cNvSpPr/>
          <p:nvPr/>
        </p:nvSpPr>
        <p:spPr>
          <a:xfrm>
            <a:off x="8772939" y="1875182"/>
            <a:ext cx="616226" cy="45189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D53FBA3-0643-4C79-BB30-608AB4E4DE78}"/>
              </a:ext>
            </a:extLst>
          </p:cNvPr>
          <p:cNvSpPr txBox="1"/>
          <p:nvPr/>
        </p:nvSpPr>
        <p:spPr>
          <a:xfrm>
            <a:off x="9503573" y="5168520"/>
            <a:ext cx="1560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trajectory of</a:t>
            </a:r>
          </a:p>
          <a:p>
            <a:r>
              <a:rPr lang="en-US" altLang="zh-CN" dirty="0"/>
              <a:t> an episode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A2612E9-9166-4F4C-8858-A6A86D64F0BA}"/>
              </a:ext>
            </a:extLst>
          </p:cNvPr>
          <p:cNvCxnSpPr/>
          <p:nvPr/>
        </p:nvCxnSpPr>
        <p:spPr>
          <a:xfrm>
            <a:off x="8449089" y="3381512"/>
            <a:ext cx="0" cy="45241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838D59CF-57F4-43EA-9AB0-145DB35599B9}"/>
                  </a:ext>
                </a:extLst>
              </p:cNvPr>
              <p:cNvSpPr/>
              <p:nvPr/>
            </p:nvSpPr>
            <p:spPr>
              <a:xfrm>
                <a:off x="8227115" y="3849027"/>
                <a:ext cx="443948" cy="41081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838D59CF-57F4-43EA-9AB0-145DB35599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115" y="3849027"/>
                <a:ext cx="443948" cy="41081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16D12AB-5DCC-4EEE-9407-42C8EEBDB59B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8449089" y="4259845"/>
            <a:ext cx="0" cy="46751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49E5153-EEBF-45DF-96AD-BDAEA272465E}"/>
              </a:ext>
            </a:extLst>
          </p:cNvPr>
          <p:cNvCxnSpPr>
            <a:cxnSpLocks/>
          </p:cNvCxnSpPr>
          <p:nvPr/>
        </p:nvCxnSpPr>
        <p:spPr>
          <a:xfrm>
            <a:off x="8452402" y="5138178"/>
            <a:ext cx="0" cy="46751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60FADCF-18D2-42F1-B989-93FD9502B822}"/>
                  </a:ext>
                </a:extLst>
              </p:cNvPr>
              <p:cNvSpPr/>
              <p:nvPr/>
            </p:nvSpPr>
            <p:spPr>
              <a:xfrm>
                <a:off x="8227115" y="5605693"/>
                <a:ext cx="443948" cy="41081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60FADCF-18D2-42F1-B989-93FD9502B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115" y="5605693"/>
                <a:ext cx="443948" cy="41081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1C8ABDE1-DC65-470E-9512-3928B43FA17A}"/>
              </a:ext>
            </a:extLst>
          </p:cNvPr>
          <p:cNvSpPr txBox="1"/>
          <p:nvPr/>
        </p:nvSpPr>
        <p:spPr>
          <a:xfrm rot="5400000">
            <a:off x="8275804" y="47908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68CB6D98-0E67-46CF-BDEF-FAFBBDAD7B0D}"/>
              </a:ext>
            </a:extLst>
          </p:cNvPr>
          <p:cNvSpPr/>
          <p:nvPr/>
        </p:nvSpPr>
        <p:spPr>
          <a:xfrm>
            <a:off x="8004313" y="1961322"/>
            <a:ext cx="1426045" cy="4307696"/>
          </a:xfrm>
          <a:custGeom>
            <a:avLst/>
            <a:gdLst>
              <a:gd name="connsiteX0" fmla="*/ 848139 w 1426045"/>
              <a:gd name="connsiteY0" fmla="*/ 79513 h 4307696"/>
              <a:gd name="connsiteX1" fmla="*/ 861391 w 1426045"/>
              <a:gd name="connsiteY1" fmla="*/ 112643 h 4307696"/>
              <a:gd name="connsiteX2" fmla="*/ 755374 w 1426045"/>
              <a:gd name="connsiteY2" fmla="*/ 344556 h 4307696"/>
              <a:gd name="connsiteX3" fmla="*/ 728870 w 1426045"/>
              <a:gd name="connsiteY3" fmla="*/ 377687 h 4307696"/>
              <a:gd name="connsiteX4" fmla="*/ 702365 w 1426045"/>
              <a:gd name="connsiteY4" fmla="*/ 430695 h 4307696"/>
              <a:gd name="connsiteX5" fmla="*/ 662609 w 1426045"/>
              <a:gd name="connsiteY5" fmla="*/ 470452 h 4307696"/>
              <a:gd name="connsiteX6" fmla="*/ 596348 w 1426045"/>
              <a:gd name="connsiteY6" fmla="*/ 569843 h 4307696"/>
              <a:gd name="connsiteX7" fmla="*/ 503583 w 1426045"/>
              <a:gd name="connsiteY7" fmla="*/ 708991 h 4307696"/>
              <a:gd name="connsiteX8" fmla="*/ 424070 w 1426045"/>
              <a:gd name="connsiteY8" fmla="*/ 788504 h 4307696"/>
              <a:gd name="connsiteX9" fmla="*/ 390939 w 1426045"/>
              <a:gd name="connsiteY9" fmla="*/ 821635 h 4307696"/>
              <a:gd name="connsiteX10" fmla="*/ 324678 w 1426045"/>
              <a:gd name="connsiteY10" fmla="*/ 881269 h 4307696"/>
              <a:gd name="connsiteX11" fmla="*/ 198783 w 1426045"/>
              <a:gd name="connsiteY11" fmla="*/ 1060174 h 4307696"/>
              <a:gd name="connsiteX12" fmla="*/ 119270 w 1426045"/>
              <a:gd name="connsiteY12" fmla="*/ 1245704 h 4307696"/>
              <a:gd name="connsiteX13" fmla="*/ 92765 w 1426045"/>
              <a:gd name="connsiteY13" fmla="*/ 1384852 h 4307696"/>
              <a:gd name="connsiteX14" fmla="*/ 79513 w 1426045"/>
              <a:gd name="connsiteY14" fmla="*/ 1649895 h 4307696"/>
              <a:gd name="connsiteX15" fmla="*/ 72887 w 1426045"/>
              <a:gd name="connsiteY15" fmla="*/ 1808921 h 4307696"/>
              <a:gd name="connsiteX16" fmla="*/ 33130 w 1426045"/>
              <a:gd name="connsiteY16" fmla="*/ 2040835 h 4307696"/>
              <a:gd name="connsiteX17" fmla="*/ 13252 w 1426045"/>
              <a:gd name="connsiteY17" fmla="*/ 2259495 h 4307696"/>
              <a:gd name="connsiteX18" fmla="*/ 0 w 1426045"/>
              <a:gd name="connsiteY18" fmla="*/ 2365513 h 4307696"/>
              <a:gd name="connsiteX19" fmla="*/ 13252 w 1426045"/>
              <a:gd name="connsiteY19" fmla="*/ 2743200 h 4307696"/>
              <a:gd name="connsiteX20" fmla="*/ 39757 w 1426045"/>
              <a:gd name="connsiteY20" fmla="*/ 2796208 h 4307696"/>
              <a:gd name="connsiteX21" fmla="*/ 66261 w 1426045"/>
              <a:gd name="connsiteY21" fmla="*/ 2875721 h 4307696"/>
              <a:gd name="connsiteX22" fmla="*/ 99391 w 1426045"/>
              <a:gd name="connsiteY22" fmla="*/ 3154017 h 4307696"/>
              <a:gd name="connsiteX23" fmla="*/ 112644 w 1426045"/>
              <a:gd name="connsiteY23" fmla="*/ 3226904 h 4307696"/>
              <a:gd name="connsiteX24" fmla="*/ 106017 w 1426045"/>
              <a:gd name="connsiteY24" fmla="*/ 3650974 h 4307696"/>
              <a:gd name="connsiteX25" fmla="*/ 99391 w 1426045"/>
              <a:gd name="connsiteY25" fmla="*/ 3756991 h 4307696"/>
              <a:gd name="connsiteX26" fmla="*/ 72887 w 1426045"/>
              <a:gd name="connsiteY26" fmla="*/ 3869635 h 4307696"/>
              <a:gd name="connsiteX27" fmla="*/ 66261 w 1426045"/>
              <a:gd name="connsiteY27" fmla="*/ 3942521 h 4307696"/>
              <a:gd name="connsiteX28" fmla="*/ 53009 w 1426045"/>
              <a:gd name="connsiteY28" fmla="*/ 3995530 h 4307696"/>
              <a:gd name="connsiteX29" fmla="*/ 46383 w 1426045"/>
              <a:gd name="connsiteY29" fmla="*/ 4081669 h 4307696"/>
              <a:gd name="connsiteX30" fmla="*/ 119270 w 1426045"/>
              <a:gd name="connsiteY30" fmla="*/ 4194313 h 4307696"/>
              <a:gd name="connsiteX31" fmla="*/ 231913 w 1426045"/>
              <a:gd name="connsiteY31" fmla="*/ 4207565 h 4307696"/>
              <a:gd name="connsiteX32" fmla="*/ 397565 w 1426045"/>
              <a:gd name="connsiteY32" fmla="*/ 4273826 h 4307696"/>
              <a:gd name="connsiteX33" fmla="*/ 457200 w 1426045"/>
              <a:gd name="connsiteY33" fmla="*/ 4306956 h 4307696"/>
              <a:gd name="connsiteX34" fmla="*/ 523461 w 1426045"/>
              <a:gd name="connsiteY34" fmla="*/ 4240695 h 4307696"/>
              <a:gd name="connsiteX35" fmla="*/ 569844 w 1426045"/>
              <a:gd name="connsiteY35" fmla="*/ 4207565 h 4307696"/>
              <a:gd name="connsiteX36" fmla="*/ 596348 w 1426045"/>
              <a:gd name="connsiteY36" fmla="*/ 4167808 h 4307696"/>
              <a:gd name="connsiteX37" fmla="*/ 642730 w 1426045"/>
              <a:gd name="connsiteY37" fmla="*/ 4002156 h 4307696"/>
              <a:gd name="connsiteX38" fmla="*/ 669235 w 1426045"/>
              <a:gd name="connsiteY38" fmla="*/ 3975652 h 4307696"/>
              <a:gd name="connsiteX39" fmla="*/ 682487 w 1426045"/>
              <a:gd name="connsiteY39" fmla="*/ 3935895 h 4307696"/>
              <a:gd name="connsiteX40" fmla="*/ 695739 w 1426045"/>
              <a:gd name="connsiteY40" fmla="*/ 3849756 h 4307696"/>
              <a:gd name="connsiteX41" fmla="*/ 708991 w 1426045"/>
              <a:gd name="connsiteY41" fmla="*/ 3796748 h 4307696"/>
              <a:gd name="connsiteX42" fmla="*/ 689113 w 1426045"/>
              <a:gd name="connsiteY42" fmla="*/ 3432313 h 4307696"/>
              <a:gd name="connsiteX43" fmla="*/ 662609 w 1426045"/>
              <a:gd name="connsiteY43" fmla="*/ 3279913 h 4307696"/>
              <a:gd name="connsiteX44" fmla="*/ 636104 w 1426045"/>
              <a:gd name="connsiteY44" fmla="*/ 3233530 h 4307696"/>
              <a:gd name="connsiteX45" fmla="*/ 622852 w 1426045"/>
              <a:gd name="connsiteY45" fmla="*/ 3061252 h 4307696"/>
              <a:gd name="connsiteX46" fmla="*/ 629478 w 1426045"/>
              <a:gd name="connsiteY46" fmla="*/ 2690191 h 4307696"/>
              <a:gd name="connsiteX47" fmla="*/ 642730 w 1426045"/>
              <a:gd name="connsiteY47" fmla="*/ 2657061 h 4307696"/>
              <a:gd name="connsiteX48" fmla="*/ 655983 w 1426045"/>
              <a:gd name="connsiteY48" fmla="*/ 2597426 h 4307696"/>
              <a:gd name="connsiteX49" fmla="*/ 669235 w 1426045"/>
              <a:gd name="connsiteY49" fmla="*/ 2458278 h 4307696"/>
              <a:gd name="connsiteX50" fmla="*/ 682487 w 1426045"/>
              <a:gd name="connsiteY50" fmla="*/ 2358887 h 4307696"/>
              <a:gd name="connsiteX51" fmla="*/ 702365 w 1426045"/>
              <a:gd name="connsiteY51" fmla="*/ 2325756 h 4307696"/>
              <a:gd name="connsiteX52" fmla="*/ 708991 w 1426045"/>
              <a:gd name="connsiteY52" fmla="*/ 2279374 h 4307696"/>
              <a:gd name="connsiteX53" fmla="*/ 715617 w 1426045"/>
              <a:gd name="connsiteY53" fmla="*/ 2259495 h 4307696"/>
              <a:gd name="connsiteX54" fmla="*/ 722244 w 1426045"/>
              <a:gd name="connsiteY54" fmla="*/ 1868556 h 4307696"/>
              <a:gd name="connsiteX55" fmla="*/ 715617 w 1426045"/>
              <a:gd name="connsiteY55" fmla="*/ 1649895 h 4307696"/>
              <a:gd name="connsiteX56" fmla="*/ 695739 w 1426045"/>
              <a:gd name="connsiteY56" fmla="*/ 1596887 h 4307696"/>
              <a:gd name="connsiteX57" fmla="*/ 682487 w 1426045"/>
              <a:gd name="connsiteY57" fmla="*/ 1490869 h 4307696"/>
              <a:gd name="connsiteX58" fmla="*/ 662609 w 1426045"/>
              <a:gd name="connsiteY58" fmla="*/ 1325217 h 4307696"/>
              <a:gd name="connsiteX59" fmla="*/ 675861 w 1426045"/>
              <a:gd name="connsiteY59" fmla="*/ 1172817 h 4307696"/>
              <a:gd name="connsiteX60" fmla="*/ 682487 w 1426045"/>
              <a:gd name="connsiteY60" fmla="*/ 1133061 h 4307696"/>
              <a:gd name="connsiteX61" fmla="*/ 702365 w 1426045"/>
              <a:gd name="connsiteY61" fmla="*/ 1093304 h 4307696"/>
              <a:gd name="connsiteX62" fmla="*/ 907774 w 1426045"/>
              <a:gd name="connsiteY62" fmla="*/ 874643 h 4307696"/>
              <a:gd name="connsiteX63" fmla="*/ 1053548 w 1426045"/>
              <a:gd name="connsiteY63" fmla="*/ 728869 h 4307696"/>
              <a:gd name="connsiteX64" fmla="*/ 1093304 w 1426045"/>
              <a:gd name="connsiteY64" fmla="*/ 695739 h 4307696"/>
              <a:gd name="connsiteX65" fmla="*/ 1133061 w 1426045"/>
              <a:gd name="connsiteY65" fmla="*/ 662608 h 4307696"/>
              <a:gd name="connsiteX66" fmla="*/ 1252330 w 1426045"/>
              <a:gd name="connsiteY66" fmla="*/ 602974 h 4307696"/>
              <a:gd name="connsiteX67" fmla="*/ 1338470 w 1426045"/>
              <a:gd name="connsiteY67" fmla="*/ 543339 h 4307696"/>
              <a:gd name="connsiteX68" fmla="*/ 1398104 w 1426045"/>
              <a:gd name="connsiteY68" fmla="*/ 477078 h 4307696"/>
              <a:gd name="connsiteX69" fmla="*/ 1417983 w 1426045"/>
              <a:gd name="connsiteY69" fmla="*/ 417443 h 4307696"/>
              <a:gd name="connsiteX70" fmla="*/ 1417983 w 1426045"/>
              <a:gd name="connsiteY70" fmla="*/ 139148 h 4307696"/>
              <a:gd name="connsiteX71" fmla="*/ 1318591 w 1426045"/>
              <a:gd name="connsiteY71" fmla="*/ 0 h 4307696"/>
              <a:gd name="connsiteX72" fmla="*/ 801757 w 1426045"/>
              <a:gd name="connsiteY72" fmla="*/ 19878 h 4307696"/>
              <a:gd name="connsiteX73" fmla="*/ 821635 w 1426045"/>
              <a:gd name="connsiteY73" fmla="*/ 33130 h 4307696"/>
              <a:gd name="connsiteX74" fmla="*/ 848139 w 1426045"/>
              <a:gd name="connsiteY74" fmla="*/ 79513 h 430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426045" h="4307696">
                <a:moveTo>
                  <a:pt x="848139" y="79513"/>
                </a:moveTo>
                <a:cubicBezTo>
                  <a:pt x="854765" y="92765"/>
                  <a:pt x="862051" y="100767"/>
                  <a:pt x="861391" y="112643"/>
                </a:cubicBezTo>
                <a:cubicBezTo>
                  <a:pt x="856790" y="195464"/>
                  <a:pt x="802936" y="285102"/>
                  <a:pt x="755374" y="344556"/>
                </a:cubicBezTo>
                <a:cubicBezTo>
                  <a:pt x="746539" y="355600"/>
                  <a:pt x="736282" y="365642"/>
                  <a:pt x="728870" y="377687"/>
                </a:cubicBezTo>
                <a:cubicBezTo>
                  <a:pt x="718516" y="394512"/>
                  <a:pt x="713847" y="414620"/>
                  <a:pt x="702365" y="430695"/>
                </a:cubicBezTo>
                <a:cubicBezTo>
                  <a:pt x="691472" y="445945"/>
                  <a:pt x="673967" y="455544"/>
                  <a:pt x="662609" y="470452"/>
                </a:cubicBezTo>
                <a:cubicBezTo>
                  <a:pt x="638478" y="502124"/>
                  <a:pt x="616103" y="535272"/>
                  <a:pt x="596348" y="569843"/>
                </a:cubicBezTo>
                <a:cubicBezTo>
                  <a:pt x="550850" y="649464"/>
                  <a:pt x="556445" y="653192"/>
                  <a:pt x="503583" y="708991"/>
                </a:cubicBezTo>
                <a:cubicBezTo>
                  <a:pt x="477805" y="736202"/>
                  <a:pt x="450574" y="762000"/>
                  <a:pt x="424070" y="788504"/>
                </a:cubicBezTo>
                <a:cubicBezTo>
                  <a:pt x="413026" y="799548"/>
                  <a:pt x="403135" y="811878"/>
                  <a:pt x="390939" y="821635"/>
                </a:cubicBezTo>
                <a:cubicBezTo>
                  <a:pt x="370930" y="837642"/>
                  <a:pt x="339852" y="860505"/>
                  <a:pt x="324678" y="881269"/>
                </a:cubicBezTo>
                <a:cubicBezTo>
                  <a:pt x="142372" y="1130739"/>
                  <a:pt x="292347" y="947894"/>
                  <a:pt x="198783" y="1060174"/>
                </a:cubicBezTo>
                <a:cubicBezTo>
                  <a:pt x="159784" y="1177170"/>
                  <a:pt x="184772" y="1114698"/>
                  <a:pt x="119270" y="1245704"/>
                </a:cubicBezTo>
                <a:cubicBezTo>
                  <a:pt x="110435" y="1292087"/>
                  <a:pt x="95123" y="1337694"/>
                  <a:pt x="92765" y="1384852"/>
                </a:cubicBezTo>
                <a:cubicBezTo>
                  <a:pt x="88348" y="1473200"/>
                  <a:pt x="83655" y="1561534"/>
                  <a:pt x="79513" y="1649895"/>
                </a:cubicBezTo>
                <a:cubicBezTo>
                  <a:pt x="77029" y="1702891"/>
                  <a:pt x="79138" y="1756236"/>
                  <a:pt x="72887" y="1808921"/>
                </a:cubicBezTo>
                <a:cubicBezTo>
                  <a:pt x="63646" y="1886807"/>
                  <a:pt x="44420" y="1963219"/>
                  <a:pt x="33130" y="2040835"/>
                </a:cubicBezTo>
                <a:cubicBezTo>
                  <a:pt x="16592" y="2154536"/>
                  <a:pt x="23556" y="2159889"/>
                  <a:pt x="13252" y="2259495"/>
                </a:cubicBezTo>
                <a:cubicBezTo>
                  <a:pt x="9587" y="2294920"/>
                  <a:pt x="4417" y="2330174"/>
                  <a:pt x="0" y="2365513"/>
                </a:cubicBezTo>
                <a:cubicBezTo>
                  <a:pt x="4417" y="2491409"/>
                  <a:pt x="1673" y="2617760"/>
                  <a:pt x="13252" y="2743200"/>
                </a:cubicBezTo>
                <a:cubicBezTo>
                  <a:pt x="15068" y="2762871"/>
                  <a:pt x="32420" y="2777866"/>
                  <a:pt x="39757" y="2796208"/>
                </a:cubicBezTo>
                <a:cubicBezTo>
                  <a:pt x="50133" y="2822148"/>
                  <a:pt x="57426" y="2849217"/>
                  <a:pt x="66261" y="2875721"/>
                </a:cubicBezTo>
                <a:cubicBezTo>
                  <a:pt x="77304" y="2968486"/>
                  <a:pt x="87159" y="3061401"/>
                  <a:pt x="99391" y="3154017"/>
                </a:cubicBezTo>
                <a:cubicBezTo>
                  <a:pt x="102624" y="3178498"/>
                  <a:pt x="112315" y="3202212"/>
                  <a:pt x="112644" y="3226904"/>
                </a:cubicBezTo>
                <a:cubicBezTo>
                  <a:pt x="114529" y="3368265"/>
                  <a:pt x="109550" y="3509644"/>
                  <a:pt x="106017" y="3650974"/>
                </a:cubicBezTo>
                <a:cubicBezTo>
                  <a:pt x="105132" y="3686371"/>
                  <a:pt x="104695" y="3721983"/>
                  <a:pt x="99391" y="3756991"/>
                </a:cubicBezTo>
                <a:cubicBezTo>
                  <a:pt x="93613" y="3795129"/>
                  <a:pt x="81722" y="3832087"/>
                  <a:pt x="72887" y="3869635"/>
                </a:cubicBezTo>
                <a:cubicBezTo>
                  <a:pt x="70678" y="3893930"/>
                  <a:pt x="70066" y="3918424"/>
                  <a:pt x="66261" y="3942521"/>
                </a:cubicBezTo>
                <a:cubicBezTo>
                  <a:pt x="63420" y="3960512"/>
                  <a:pt x="55585" y="3977500"/>
                  <a:pt x="53009" y="3995530"/>
                </a:cubicBezTo>
                <a:cubicBezTo>
                  <a:pt x="48936" y="4024038"/>
                  <a:pt x="48592" y="4052956"/>
                  <a:pt x="46383" y="4081669"/>
                </a:cubicBezTo>
                <a:cubicBezTo>
                  <a:pt x="60144" y="4112632"/>
                  <a:pt x="82608" y="4179037"/>
                  <a:pt x="119270" y="4194313"/>
                </a:cubicBezTo>
                <a:cubicBezTo>
                  <a:pt x="154168" y="4208854"/>
                  <a:pt x="194365" y="4203148"/>
                  <a:pt x="231913" y="4207565"/>
                </a:cubicBezTo>
                <a:cubicBezTo>
                  <a:pt x="287130" y="4229652"/>
                  <a:pt x="343154" y="4249821"/>
                  <a:pt x="397565" y="4273826"/>
                </a:cubicBezTo>
                <a:cubicBezTo>
                  <a:pt x="418370" y="4283005"/>
                  <a:pt x="435209" y="4312743"/>
                  <a:pt x="457200" y="4306956"/>
                </a:cubicBezTo>
                <a:cubicBezTo>
                  <a:pt x="487407" y="4299007"/>
                  <a:pt x="500039" y="4261361"/>
                  <a:pt x="523461" y="4240695"/>
                </a:cubicBezTo>
                <a:cubicBezTo>
                  <a:pt x="537708" y="4228124"/>
                  <a:pt x="554383" y="4218608"/>
                  <a:pt x="569844" y="4207565"/>
                </a:cubicBezTo>
                <a:cubicBezTo>
                  <a:pt x="578679" y="4194313"/>
                  <a:pt x="590756" y="4182721"/>
                  <a:pt x="596348" y="4167808"/>
                </a:cubicBezTo>
                <a:cubicBezTo>
                  <a:pt x="659328" y="3999859"/>
                  <a:pt x="535995" y="4227486"/>
                  <a:pt x="642730" y="4002156"/>
                </a:cubicBezTo>
                <a:cubicBezTo>
                  <a:pt x="648079" y="3990864"/>
                  <a:pt x="660400" y="3984487"/>
                  <a:pt x="669235" y="3975652"/>
                </a:cubicBezTo>
                <a:cubicBezTo>
                  <a:pt x="673652" y="3962400"/>
                  <a:pt x="679609" y="3949565"/>
                  <a:pt x="682487" y="3935895"/>
                </a:cubicBezTo>
                <a:cubicBezTo>
                  <a:pt x="688472" y="3907467"/>
                  <a:pt x="690303" y="3878294"/>
                  <a:pt x="695739" y="3849756"/>
                </a:cubicBezTo>
                <a:cubicBezTo>
                  <a:pt x="699147" y="3831865"/>
                  <a:pt x="704574" y="3814417"/>
                  <a:pt x="708991" y="3796748"/>
                </a:cubicBezTo>
                <a:cubicBezTo>
                  <a:pt x="702365" y="3675270"/>
                  <a:pt x="697541" y="3553680"/>
                  <a:pt x="689113" y="3432313"/>
                </a:cubicBezTo>
                <a:cubicBezTo>
                  <a:pt x="686055" y="3388274"/>
                  <a:pt x="683447" y="3325062"/>
                  <a:pt x="662609" y="3279913"/>
                </a:cubicBezTo>
                <a:cubicBezTo>
                  <a:pt x="655147" y="3263745"/>
                  <a:pt x="644939" y="3248991"/>
                  <a:pt x="636104" y="3233530"/>
                </a:cubicBezTo>
                <a:cubicBezTo>
                  <a:pt x="634214" y="3210849"/>
                  <a:pt x="622852" y="3078294"/>
                  <a:pt x="622852" y="3061252"/>
                </a:cubicBezTo>
                <a:cubicBezTo>
                  <a:pt x="622852" y="2937545"/>
                  <a:pt x="623401" y="2813748"/>
                  <a:pt x="629478" y="2690191"/>
                </a:cubicBezTo>
                <a:cubicBezTo>
                  <a:pt x="630062" y="2678311"/>
                  <a:pt x="639462" y="2668497"/>
                  <a:pt x="642730" y="2657061"/>
                </a:cubicBezTo>
                <a:cubicBezTo>
                  <a:pt x="648324" y="2637481"/>
                  <a:pt x="651565" y="2617304"/>
                  <a:pt x="655983" y="2597426"/>
                </a:cubicBezTo>
                <a:cubicBezTo>
                  <a:pt x="668098" y="2439933"/>
                  <a:pt x="656488" y="2573006"/>
                  <a:pt x="669235" y="2458278"/>
                </a:cubicBezTo>
                <a:cubicBezTo>
                  <a:pt x="669851" y="2452737"/>
                  <a:pt x="675126" y="2377290"/>
                  <a:pt x="682487" y="2358887"/>
                </a:cubicBezTo>
                <a:cubicBezTo>
                  <a:pt x="687270" y="2346929"/>
                  <a:pt x="695739" y="2336800"/>
                  <a:pt x="702365" y="2325756"/>
                </a:cubicBezTo>
                <a:cubicBezTo>
                  <a:pt x="704574" y="2310295"/>
                  <a:pt x="705928" y="2294688"/>
                  <a:pt x="708991" y="2279374"/>
                </a:cubicBezTo>
                <a:cubicBezTo>
                  <a:pt x="710361" y="2272525"/>
                  <a:pt x="715392" y="2266476"/>
                  <a:pt x="715617" y="2259495"/>
                </a:cubicBezTo>
                <a:cubicBezTo>
                  <a:pt x="719819" y="2129231"/>
                  <a:pt x="720035" y="1998869"/>
                  <a:pt x="722244" y="1868556"/>
                </a:cubicBezTo>
                <a:cubicBezTo>
                  <a:pt x="720035" y="1795669"/>
                  <a:pt x="722698" y="1722471"/>
                  <a:pt x="715617" y="1649895"/>
                </a:cubicBezTo>
                <a:cubicBezTo>
                  <a:pt x="713785" y="1631113"/>
                  <a:pt x="700923" y="1615032"/>
                  <a:pt x="695739" y="1596887"/>
                </a:cubicBezTo>
                <a:cubicBezTo>
                  <a:pt x="689209" y="1574033"/>
                  <a:pt x="684262" y="1506397"/>
                  <a:pt x="682487" y="1490869"/>
                </a:cubicBezTo>
                <a:cubicBezTo>
                  <a:pt x="676172" y="1435615"/>
                  <a:pt x="662609" y="1325217"/>
                  <a:pt x="662609" y="1325217"/>
                </a:cubicBezTo>
                <a:cubicBezTo>
                  <a:pt x="667026" y="1274417"/>
                  <a:pt x="670614" y="1223538"/>
                  <a:pt x="675861" y="1172817"/>
                </a:cubicBezTo>
                <a:cubicBezTo>
                  <a:pt x="677243" y="1159454"/>
                  <a:pt x="678239" y="1145806"/>
                  <a:pt x="682487" y="1133061"/>
                </a:cubicBezTo>
                <a:cubicBezTo>
                  <a:pt x="687172" y="1119005"/>
                  <a:pt x="693708" y="1105328"/>
                  <a:pt x="702365" y="1093304"/>
                </a:cubicBezTo>
                <a:cubicBezTo>
                  <a:pt x="822579" y="926340"/>
                  <a:pt x="768787" y="1006315"/>
                  <a:pt x="907774" y="874643"/>
                </a:cubicBezTo>
                <a:cubicBezTo>
                  <a:pt x="957660" y="827382"/>
                  <a:pt x="1053548" y="728869"/>
                  <a:pt x="1053548" y="728869"/>
                </a:cubicBezTo>
                <a:cubicBezTo>
                  <a:pt x="1066306" y="677835"/>
                  <a:pt x="1047038" y="720975"/>
                  <a:pt x="1093304" y="695739"/>
                </a:cubicBezTo>
                <a:cubicBezTo>
                  <a:pt x="1108448" y="687478"/>
                  <a:pt x="1118160" y="671300"/>
                  <a:pt x="1133061" y="662608"/>
                </a:cubicBezTo>
                <a:cubicBezTo>
                  <a:pt x="1171455" y="640212"/>
                  <a:pt x="1215784" y="628275"/>
                  <a:pt x="1252330" y="602974"/>
                </a:cubicBezTo>
                <a:cubicBezTo>
                  <a:pt x="1281043" y="583096"/>
                  <a:pt x="1310904" y="564780"/>
                  <a:pt x="1338470" y="543339"/>
                </a:cubicBezTo>
                <a:cubicBezTo>
                  <a:pt x="1361301" y="525582"/>
                  <a:pt x="1380225" y="499427"/>
                  <a:pt x="1398104" y="477078"/>
                </a:cubicBezTo>
                <a:cubicBezTo>
                  <a:pt x="1404730" y="457200"/>
                  <a:pt x="1413184" y="437840"/>
                  <a:pt x="1417983" y="417443"/>
                </a:cubicBezTo>
                <a:cubicBezTo>
                  <a:pt x="1435202" y="344264"/>
                  <a:pt x="1419755" y="152815"/>
                  <a:pt x="1417983" y="139148"/>
                </a:cubicBezTo>
                <a:cubicBezTo>
                  <a:pt x="1398698" y="-9618"/>
                  <a:pt x="1412692" y="10456"/>
                  <a:pt x="1318591" y="0"/>
                </a:cubicBezTo>
                <a:cubicBezTo>
                  <a:pt x="1146313" y="6626"/>
                  <a:pt x="973781" y="8410"/>
                  <a:pt x="801757" y="19878"/>
                </a:cubicBezTo>
                <a:cubicBezTo>
                  <a:pt x="793811" y="20408"/>
                  <a:pt x="817414" y="26377"/>
                  <a:pt x="821635" y="33130"/>
                </a:cubicBezTo>
                <a:cubicBezTo>
                  <a:pt x="829039" y="44976"/>
                  <a:pt x="841513" y="66261"/>
                  <a:pt x="848139" y="79513"/>
                </a:cubicBezTo>
                <a:close/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C719DFA-5734-4C60-B579-06DF46D32C28}"/>
              </a:ext>
            </a:extLst>
          </p:cNvPr>
          <p:cNvSpPr txBox="1"/>
          <p:nvPr/>
        </p:nvSpPr>
        <p:spPr>
          <a:xfrm>
            <a:off x="6212157" y="2381016"/>
            <a:ext cx="1802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trajectory of </a:t>
            </a:r>
          </a:p>
          <a:p>
            <a:r>
              <a:rPr lang="en-US" altLang="zh-CN" dirty="0"/>
              <a:t>another episode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6F75D95-A895-499E-927B-5985738CD674}"/>
                  </a:ext>
                </a:extLst>
              </p:cNvPr>
              <p:cNvSpPr txBox="1"/>
              <p:nvPr/>
            </p:nvSpPr>
            <p:spPr>
              <a:xfrm>
                <a:off x="8873929" y="2604444"/>
                <a:ext cx="482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6F75D95-A895-499E-927B-5985738CD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3929" y="2604444"/>
                <a:ext cx="48276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2331E59-6D01-4BEE-BE7B-A5A2BBB44CD2}"/>
                  </a:ext>
                </a:extLst>
              </p:cNvPr>
              <p:cNvSpPr txBox="1"/>
              <p:nvPr/>
            </p:nvSpPr>
            <p:spPr>
              <a:xfrm>
                <a:off x="8864877" y="3392199"/>
                <a:ext cx="477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2331E59-6D01-4BEE-BE7B-A5A2BBB44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877" y="3392199"/>
                <a:ext cx="47743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5BB680A1-EA68-421A-A912-32E2811B84F5}"/>
                  </a:ext>
                </a:extLst>
              </p:cNvPr>
              <p:cNvSpPr txBox="1"/>
              <p:nvPr/>
            </p:nvSpPr>
            <p:spPr>
              <a:xfrm>
                <a:off x="8772939" y="5168520"/>
                <a:ext cx="716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5BB680A1-EA68-421A-A912-32E2811B8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939" y="5168520"/>
                <a:ext cx="71647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E926660-C27B-41C1-B893-24AEEECC81B4}"/>
                  </a:ext>
                </a:extLst>
              </p:cNvPr>
              <p:cNvSpPr txBox="1"/>
              <p:nvPr/>
            </p:nvSpPr>
            <p:spPr>
              <a:xfrm>
                <a:off x="8380213" y="2519516"/>
                <a:ext cx="482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E926660-C27B-41C1-B893-24AEEECC8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213" y="2519516"/>
                <a:ext cx="48276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D6D237E-4EFF-4C8C-9418-9B8494BA4926}"/>
                  </a:ext>
                </a:extLst>
              </p:cNvPr>
              <p:cNvSpPr txBox="1"/>
              <p:nvPr/>
            </p:nvSpPr>
            <p:spPr>
              <a:xfrm>
                <a:off x="8246899" y="3405675"/>
                <a:ext cx="482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D6D237E-4EFF-4C8C-9418-9B8494BA4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899" y="3405675"/>
                <a:ext cx="482760" cy="369332"/>
              </a:xfrm>
              <a:prstGeom prst="rect">
                <a:avLst/>
              </a:prstGeom>
              <a:blipFill>
                <a:blip r:embed="rId1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747E3E5-1271-43F9-9D93-E7929C830619}"/>
                  </a:ext>
                </a:extLst>
              </p:cNvPr>
              <p:cNvSpPr txBox="1"/>
              <p:nvPr/>
            </p:nvSpPr>
            <p:spPr>
              <a:xfrm>
                <a:off x="8074683" y="5168520"/>
                <a:ext cx="716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747E3E5-1271-43F9-9D93-E7929C830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683" y="5168520"/>
                <a:ext cx="716478" cy="369332"/>
              </a:xfrm>
              <a:prstGeom prst="rect">
                <a:avLst/>
              </a:prstGeom>
              <a:blipFill>
                <a:blip r:embed="rId1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0934A63A-CDFE-4B4C-991F-6E789D8EC2CC}"/>
                  </a:ext>
                </a:extLst>
              </p:cNvPr>
              <p:cNvSpPr txBox="1"/>
              <p:nvPr/>
            </p:nvSpPr>
            <p:spPr>
              <a:xfrm>
                <a:off x="9650428" y="2888848"/>
                <a:ext cx="1555811" cy="5896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=0.8,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0934A63A-CDFE-4B4C-991F-6E789D8EC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428" y="2888848"/>
                <a:ext cx="1555811" cy="589649"/>
              </a:xfrm>
              <a:prstGeom prst="rect">
                <a:avLst/>
              </a:prstGeom>
              <a:blipFill>
                <a:blip r:embed="rId17"/>
                <a:stretch>
                  <a:fillRect l="-1961" r="-2745" b="-5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68A318E-E155-47A6-A502-BB9E44775117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7113205" y="3027347"/>
            <a:ext cx="815381" cy="59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221A821-3D95-470A-9FCC-7604E9AF2E06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9503573" y="4878693"/>
            <a:ext cx="780021" cy="289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32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FD6AD-0F68-D55A-1A8E-D8FF5087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 of Imitation Learning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20EA4E-C0CA-B845-6992-4BA7704ED9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5500" y="184467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Imitation learning is a subset of </a:t>
                </a:r>
                <a:r>
                  <a:rPr lang="en-US" altLang="zh-CN" b="1" dirty="0"/>
                  <a:t>supervised learning</a:t>
                </a:r>
              </a:p>
              <a:p>
                <a:pPr lvl="1"/>
                <a:r>
                  <a:rPr lang="en-US" altLang="zh-CN" dirty="0"/>
                  <a:t>Given a dataset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generated by some expert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𝑒𝑥𝑝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dirty="0"/>
                  <a:t>, where trajectory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altLang="zh-CN" dirty="0"/>
                  <a:t>, we aim to recover the expert policy</a:t>
                </a:r>
                <a:endParaRPr lang="en-US" altLang="zh-CN" b="0" dirty="0"/>
              </a:p>
              <a:p>
                <a:pPr lvl="1"/>
                <a:r>
                  <a:rPr lang="en-US" altLang="zh-CN" dirty="0"/>
                  <a:t>The objective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dirty="0"/>
                  <a:t>,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can be any distance metric</a:t>
                </a:r>
              </a:p>
              <a:p>
                <a:pPr lvl="2"/>
                <a:r>
                  <a:rPr lang="en-US" altLang="zh-CN" dirty="0"/>
                  <a:t>e.g.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KL-divergence, then we have supervised learning with NLL loss</a:t>
                </a:r>
              </a:p>
              <a:p>
                <a:pPr lvl="2"/>
                <a:endParaRPr lang="en-US" altLang="zh-CN" dirty="0"/>
              </a:p>
              <a:p>
                <a:pPr lvl="2"/>
                <a:endParaRPr lang="en-US" altLang="zh-CN" dirty="0"/>
              </a:p>
              <a:p>
                <a:pPr lvl="2"/>
                <a:endParaRPr lang="en-US" altLang="zh-CN" dirty="0"/>
              </a:p>
              <a:p>
                <a:pPr lvl="2"/>
                <a:endParaRPr lang="en-US" altLang="zh-CN" dirty="0"/>
              </a:p>
              <a:p>
                <a:pPr lvl="2"/>
                <a:endParaRPr lang="en-US" altLang="zh-CN" dirty="0"/>
              </a:p>
              <a:p>
                <a:pPr lvl="2"/>
                <a:r>
                  <a:rPr lang="en-US" altLang="zh-CN" dirty="0"/>
                  <a:t>This is called </a:t>
                </a:r>
                <a:r>
                  <a:rPr lang="en-US" altLang="zh-CN" b="1" dirty="0"/>
                  <a:t>behavior cloning [1], </a:t>
                </a:r>
                <a:r>
                  <a:rPr lang="en-US" altLang="zh-CN" dirty="0"/>
                  <a:t>which is one of the two classic approaches of imitation learning</a:t>
                </a:r>
                <a:endParaRPr lang="en-US" altLang="zh-CN" b="1" dirty="0"/>
              </a:p>
              <a:p>
                <a:pPr marL="914400" lvl="2" indent="0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20EA4E-C0CA-B845-6992-4BA7704ED9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5500" y="1844675"/>
                <a:ext cx="10515600" cy="4351338"/>
              </a:xfrm>
              <a:blipFill>
                <a:blip r:embed="rId2"/>
                <a:stretch>
                  <a:fillRect l="-1043" t="-3366" b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2395630-D8A5-83B4-1BAF-0DF3C03F3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775" y="3945147"/>
            <a:ext cx="38290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67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4E007-BA2E-4882-EB60-BAFC485F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Generative Adversarial-based Methods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E1DCA2-78A7-5E61-76BC-5357062D7B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4875"/>
                <a:ext cx="52578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Another classic imitation learning method is GAN-based </a:t>
                </a:r>
                <a:r>
                  <a:rPr lang="en-US" altLang="zh-CN" b="1" dirty="0"/>
                  <a:t>generative adversarial imitation learning (GAIL) [2]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Intuitively, the generator tries to mimic some expert trajectory from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𝑒𝑥𝑝</m:t>
                        </m:r>
                      </m:sub>
                    </m:sSub>
                  </m:oMath>
                </a14:m>
                <a:r>
                  <a:rPr lang="en-US" altLang="zh-CN" dirty="0"/>
                  <a:t>, and the discriminator tries to discriminate the generated result with distribution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dirty="0"/>
                  <a:t> to that from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𝑒𝑥𝑝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E1DCA2-78A7-5E61-76BC-5357062D7B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4875"/>
                <a:ext cx="5257800" cy="4351338"/>
              </a:xfrm>
              <a:blipFill>
                <a:blip r:embed="rId3"/>
                <a:stretch>
                  <a:fillRect l="-2088" t="-2665" r="-2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F17EB73E-9E97-C997-93F4-1594F83DC1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926" y="2346429"/>
            <a:ext cx="5367689" cy="320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4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BF454-B7CB-ED8F-FF3D-C016A780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Generative Adversarial-based Methods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0756EE-24C8-E580-9141-112F10A22E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Mathematically, generative adversarial-based methods also minimizes some distance metric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𝑒𝑥𝑝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By conclusion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-GAN [3], metric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))])</m:t>
                        </m:r>
                      </m:e>
                    </m:func>
                  </m:oMath>
                </a14:m>
                <a:r>
                  <a:rPr lang="en-US" altLang="zh-CN" dirty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/>
                  <a:t> is the convex conjugate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lim>
                        </m:limLow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))])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(The convex conjugate of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)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0756EE-24C8-E580-9141-112F10A22E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AEF186E0-C12B-3F81-3DD6-948DE1A292E3}"/>
              </a:ext>
            </a:extLst>
          </p:cNvPr>
          <p:cNvSpPr txBox="1"/>
          <p:nvPr/>
        </p:nvSpPr>
        <p:spPr>
          <a:xfrm>
            <a:off x="3171712" y="4248743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generator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6442CB-9FCA-BE6E-BDA7-1D39A77CF3F0}"/>
              </a:ext>
            </a:extLst>
          </p:cNvPr>
          <p:cNvSpPr txBox="1"/>
          <p:nvPr/>
        </p:nvSpPr>
        <p:spPr>
          <a:xfrm>
            <a:off x="3851270" y="5015155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discriminator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284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E8605-B3F5-114C-FFB7-64D42AA4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Generative Adversarial-based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139D0A-E1D9-1C42-DCD1-F392540C5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815" y="186148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b="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2000" dirty="0"/>
              <a:t>                                                                             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ABF7F9-71EE-5ACF-BEC2-F21D59F7C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08" y="2319635"/>
            <a:ext cx="5461000" cy="2487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577E91-1779-D8DC-90EC-AFBF83820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908" y="2319635"/>
            <a:ext cx="6256564" cy="17825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0F487F6-524C-D79E-8E75-E947564D4017}"/>
                  </a:ext>
                </a:extLst>
              </p:cNvPr>
              <p:cNvSpPr txBox="1"/>
              <p:nvPr/>
            </p:nvSpPr>
            <p:spPr>
              <a:xfrm>
                <a:off x="634508" y="1928887"/>
                <a:ext cx="4701800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GAIL,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)|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𝑒𝑥𝑝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))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altLang="zh-CN" dirty="0"/>
                  <a:t> [5]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0F487F6-524C-D79E-8E75-E947564D4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08" y="1928887"/>
                <a:ext cx="4701800" cy="390748"/>
              </a:xfrm>
              <a:prstGeom prst="rect">
                <a:avLst/>
              </a:prstGeom>
              <a:blipFill>
                <a:blip r:embed="rId5"/>
                <a:stretch>
                  <a:fillRect l="-1038" t="-6154" r="-259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9F15E95-250C-7904-85B7-7D335F029AF4}"/>
                  </a:ext>
                </a:extLst>
              </p:cNvPr>
              <p:cNvSpPr txBox="1"/>
              <p:nvPr/>
            </p:nvSpPr>
            <p:spPr>
              <a:xfrm>
                <a:off x="7078097" y="1928887"/>
                <a:ext cx="3851182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AIRL,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)||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𝑒𝑥𝑝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zh-CN" dirty="0"/>
                  <a:t> [4]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9F15E95-250C-7904-85B7-7D335F029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097" y="1928887"/>
                <a:ext cx="3851182" cy="390748"/>
              </a:xfrm>
              <a:prstGeom prst="rect">
                <a:avLst/>
              </a:prstGeom>
              <a:blipFill>
                <a:blip r:embed="rId6"/>
                <a:stretch>
                  <a:fillRect l="-1266" t="-6154" r="-475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1018DD2-843B-D842-0DBA-35C436C3D239}"/>
                  </a:ext>
                </a:extLst>
              </p:cNvPr>
              <p:cNvSpPr txBox="1"/>
              <p:nvPr/>
            </p:nvSpPr>
            <p:spPr>
              <a:xfrm>
                <a:off x="254908" y="4927385"/>
                <a:ext cx="11575142" cy="1700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the marginal state-action distribution when carrying out policy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𝑒𝑥𝑝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the expert’s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A work in AAAI 2020 [50] uses MMD-GAN for GAIL.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1018DD2-843B-D842-0DBA-35C436C3D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08" y="4927385"/>
                <a:ext cx="11575142" cy="1700274"/>
              </a:xfrm>
              <a:prstGeom prst="rect">
                <a:avLst/>
              </a:prstGeom>
              <a:blipFill>
                <a:blip r:embed="rId7"/>
                <a:stretch>
                  <a:fillRect l="-474" t="-1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324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8805</TotalTime>
  <Words>5379</Words>
  <Application>Microsoft Office PowerPoint</Application>
  <PresentationFormat>宽屏</PresentationFormat>
  <Paragraphs>471</Paragraphs>
  <Slides>33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-apple-system</vt:lpstr>
      <vt:lpstr>Lucida Grande</vt:lpstr>
      <vt:lpstr>等线</vt:lpstr>
      <vt:lpstr>等线 Light</vt:lpstr>
      <vt:lpstr>Microsoft Yahei</vt:lpstr>
      <vt:lpstr>arial</vt:lpstr>
      <vt:lpstr>arial</vt:lpstr>
      <vt:lpstr>Cambria Math</vt:lpstr>
      <vt:lpstr>Office 主题​​</vt:lpstr>
      <vt:lpstr>Imitation from Observation </vt:lpstr>
      <vt:lpstr>Overview</vt:lpstr>
      <vt:lpstr>Overview</vt:lpstr>
      <vt:lpstr>Reinforcement Learning: A Quick Recap</vt:lpstr>
      <vt:lpstr>Reinforcement Learning: A Quick Recap</vt:lpstr>
      <vt:lpstr>Definition of Imitation Learning</vt:lpstr>
      <vt:lpstr>Generative Adversarial-based Methods</vt:lpstr>
      <vt:lpstr>Generative Adversarial-based Methods</vt:lpstr>
      <vt:lpstr>Generative Adversarial-based Methods</vt:lpstr>
      <vt:lpstr>Overview</vt:lpstr>
      <vt:lpstr>Imitation Learning from Observation Only</vt:lpstr>
      <vt:lpstr>Overview</vt:lpstr>
      <vt:lpstr>Inverse Dynamics Model</vt:lpstr>
      <vt:lpstr>Inverse Dynamics Model</vt:lpstr>
      <vt:lpstr>Reinforcement Learning with Videos: Combining Offline Observations with Interaction (CoRL 2020)</vt:lpstr>
      <vt:lpstr>The (Theoretical) Limitation of Inverse Dynamic Model </vt:lpstr>
      <vt:lpstr>The (Theoretical) Limitation of Inverse Dynamic Model </vt:lpstr>
      <vt:lpstr>Overview</vt:lpstr>
      <vt:lpstr>Reward Design</vt:lpstr>
      <vt:lpstr>State Embedding</vt:lpstr>
      <vt:lpstr>State Embedding</vt:lpstr>
      <vt:lpstr>Reward Design</vt:lpstr>
      <vt:lpstr>Overview</vt:lpstr>
      <vt:lpstr>State Occupancy Matching</vt:lpstr>
      <vt:lpstr>State Occupancy Matching</vt:lpstr>
      <vt:lpstr>Revisit: Limitation of Inverse Dynamics Model</vt:lpstr>
      <vt:lpstr>Similar Minor Direction</vt:lpstr>
      <vt:lpstr>Other Minor Directions</vt:lpstr>
      <vt:lpstr>Conclusions and Takeaways</vt:lpstr>
      <vt:lpstr>Reference</vt:lpstr>
      <vt:lpstr>Reference</vt:lpstr>
      <vt:lpstr>Reference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Yan, Kai</dc:creator>
  <cp:lastModifiedBy>Yan, Kai</cp:lastModifiedBy>
  <cp:revision>16</cp:revision>
  <dcterms:created xsi:type="dcterms:W3CDTF">2022-06-21T18:32:25Z</dcterms:created>
  <dcterms:modified xsi:type="dcterms:W3CDTF">2022-06-30T06:13:07Z</dcterms:modified>
</cp:coreProperties>
</file>