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y="10287000" cx="1828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1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4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5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8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21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92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2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2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6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3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3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3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/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35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3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3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5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5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2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2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2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7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4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4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9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fld id="{CAD2D6BD-DE1B-4B5F-8B41-2702339687B9}" type="datetime1">
              <a:rPr altLang="zh-CN" sz="1200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3/31/2024</a:t>
            </a:fld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/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ctr" defTabSz="914400" eaLnBrk="1" fontAlgn="auto" hangingPunct="1" latinLnBrk="0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algn="l" defTabSz="914400" eaLnBrk="1" fontAlgn="auto" hangingPunct="1" indent="-285750" latinLnBrk="0" marL="74295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algn="l" defTabSz="914400" eaLnBrk="1" fontAlgn="auto" hangingPunct="1" indent="-228600" latinLnBrk="0" marL="114300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algn="l" defTabSz="914400" eaLnBrk="1" fontAlgn="auto" hangingPunct="1" indent="-228600" latinLnBrk="0" marL="160020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algn="l" defTabSz="914400" eaLnBrk="1" fontAlgn="auto" hangingPunct="1" indent="-228600" latinLnBrk="0" marL="205740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algn="l" defTabSz="914400" eaLnBrk="1" fontAlgn="auto" hangingPunct="1" indent="-228600" latinLnBrk="0" marL="251460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algn="l" defTabSz="914400" eaLnBrk="1" fontAlgn="auto" hangingPunct="1" indent="-228600" latinLnBrk="0" marL="297180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algn="l" defTabSz="914400" eaLnBrk="1" fontAlgn="auto" hangingPunct="1" indent="-228600" latinLnBrk="0" marL="342900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algn="l" defTabSz="914400" eaLnBrk="1" fontAlgn="auto" hangingPunct="1" indent="-228600" latinLnBrk="0" marL="342900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customXml" Target="../ink/ink5.xml"/><Relationship Id="rId6" Type="http://schemas.openxmlformats.org/officeDocument/2006/relationships/slideLayout" Target="../slideLayouts/slideLayout1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hyperlink" Target="https://nevonprojects.com/object-tracker-based-on-color/" TargetMode="External"/><Relationship Id="rId2" Type="http://schemas.openxmlformats.org/officeDocument/2006/relationships/hyperlink" Target="https://www.augmentedstartups.com/blog/top-5-object-tracking-methods-enhancing-precision-and-efficiency" TargetMode="External"/><Relationship Id="rId3" Type="http://schemas.openxmlformats.org/officeDocument/2006/relationships/slideLayout" Target="../slideLayouts/slideLayout1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84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1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85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86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87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88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89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90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91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92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8" name="组合"/>
          <p:cNvGrpSpPr/>
          <p:nvPr/>
        </p:nvGrpSpPr>
        <p:grpSpPr>
          <a:xfrm>
            <a:off x="0" y="-11793"/>
            <a:ext cx="1295400" cy="8547067"/>
            <a:chOff x="0" y="-11793"/>
            <a:chExt cx="1295400" cy="8547067"/>
          </a:xfrm>
        </p:grpSpPr>
        <p:sp>
          <p:nvSpPr>
            <p:cNvPr id="1048693" name="曲线"/>
            <p:cNvSpPr/>
            <p:nvPr/>
          </p:nvSpPr>
          <p:spPr>
            <a:xfrm rot="0">
              <a:off x="0" y="-11793"/>
              <a:ext cx="1295400" cy="85470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4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95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1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96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97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1" name="组合"/>
          <p:cNvGrpSpPr/>
          <p:nvPr/>
        </p:nvGrpSpPr>
        <p:grpSpPr>
          <a:xfrm>
            <a:off x="14702690" y="4572000"/>
            <a:ext cx="3585278" cy="5715000"/>
            <a:chOff x="13398498" y="4572000"/>
            <a:chExt cx="4889470" cy="5715000"/>
          </a:xfrm>
        </p:grpSpPr>
        <p:sp>
          <p:nvSpPr>
            <p:cNvPr id="1048698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p>
              <a:r>
                <a:rPr altLang="en-US" lang="zh-CN"/>
                <a:t>
</a:t>
              </a:r>
              <a:endParaRPr altLang="en-US" lang="zh-CN"/>
            </a:p>
          </p:txBody>
        </p:sp>
      </p:grpSp>
      <p:grpSp>
        <p:nvGrpSpPr>
          <p:cNvPr id="12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99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00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01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02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6" name="组合 9"/>
          <p:cNvGrpSpPr/>
          <p:nvPr/>
        </p:nvGrpSpPr>
        <p:grpSpPr>
          <a:xfrm>
            <a:off x="1295399" y="1389011"/>
            <a:ext cx="10032740" cy="10851843"/>
            <a:chOff x="5632" y="647"/>
            <a:chExt cx="7937" cy="8585"/>
          </a:xfrm>
        </p:grpSpPr>
        <p:sp>
          <p:nvSpPr>
            <p:cNvPr id="1048703" name="文本框 6"/>
            <p:cNvSpPr txBox="1"/>
            <p:nvPr/>
          </p:nvSpPr>
          <p:spPr>
            <a:xfrm>
              <a:off x="5633" y="647"/>
              <a:ext cx="7935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endParaRPr altLang="en-US" b="1" sz="2400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04" name="文本框 11"/>
            <p:cNvSpPr txBox="1"/>
            <p:nvPr/>
          </p:nvSpPr>
          <p:spPr>
            <a:xfrm>
              <a:off x="5632" y="6292"/>
              <a:ext cx="7937" cy="2940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1600" lang="zh-CN">
                  <a:latin typeface="+mj-ea"/>
                  <a:ea typeface="+mj-ea"/>
                  <a:sym typeface="+mn-ea"/>
                </a:rPr>
                <a:t/>
              </a:r>
              <a:endParaRPr altLang="en-US" sz="16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5"/>
          </p:ext>
        </p:extLst>
      </p:grpSp>
      <p:sp>
        <p:nvSpPr>
          <p:cNvPr id="1048705" name=""/>
          <p:cNvSpPr txBox="1"/>
          <p:nvPr/>
        </p:nvSpPr>
        <p:spPr>
          <a:xfrm>
            <a:off x="12706982" y="6195061"/>
            <a:ext cx="4000000" cy="3916679"/>
          </a:xfrm>
          <a:prstGeom prst="rect"/>
          <a:solidFill>
            <a:srgbClr val="99CCFF"/>
          </a:solidFill>
          <a:ln w="38100">
            <a:solidFill>
              <a:srgbClr val="000080"/>
            </a:solidFill>
            <a:prstDash val="dash"/>
          </a:ln>
        </p:spPr>
        <p:txBody>
          <a:bodyPr rtlCol="0" wrap="square">
            <a:spAutoFit/>
          </a:bodyPr>
          <a:p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ate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b="1" sz="2800" i="1" lang="en-IN" u="sng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S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R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I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M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T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H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I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S</a:t>
            </a:r>
            <a:endParaRPr b="1" sz="2000" i="1" lang="en-IN" u="none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CJK HK"/>
              <a:ea typeface="Noto Sans CJK HK"/>
            </a:endParaRPr>
          </a:p>
          <a:p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R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G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N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O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9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1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2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3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2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1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1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0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4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0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4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1</a:t>
            </a:r>
            <a:endParaRPr b="1" sz="2000" i="1" lang="en-IN" u="none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CJK HK"/>
              <a:ea typeface="Noto Sans CJK HK"/>
            </a:endParaRPr>
          </a:p>
          <a:p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3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r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d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 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y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r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-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C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S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endParaRPr b="1" sz="2000" i="1" lang="en-IN" u="none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CJK HK"/>
              <a:ea typeface="Noto Sans CJK HK"/>
            </a:endParaRPr>
          </a:p>
          <a:p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S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C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S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 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M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V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M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M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 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n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g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ineering 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c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o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l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l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g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e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,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m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d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u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r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a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i</a:t>
            </a:r>
            <a:r>
              <a:rPr b="1" sz="2400" i="1" lang="en-US" u="none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ans CJK HK"/>
                <a:ea typeface="Noto Sans CJK HK"/>
              </a:rPr>
              <a:t>.</a:t>
            </a:r>
            <a:endParaRPr b="1" sz="2800" i="1" lang="en-IN" u="none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ans CJK HK"/>
              <a:ea typeface="Noto Sans CJK HK"/>
            </a:endParaRPr>
          </a:p>
        </p:txBody>
      </p:sp>
      <p:grpSp>
        <p:nvGrpSpPr>
          <p:cNvPr id="127" name="组合 8"/>
          <p:cNvGrpSpPr/>
          <p:nvPr/>
        </p:nvGrpSpPr>
        <p:grpSpPr>
          <a:xfrm>
            <a:off x="1873219" y="653395"/>
            <a:ext cx="10325192" cy="7251164"/>
            <a:chOff x="5633" y="2797"/>
            <a:chExt cx="8162" cy="5732"/>
          </a:xfrm>
        </p:grpSpPr>
        <p:pic>
          <p:nvPicPr>
            <p:cNvPr id="2097154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19218"/>
            <a:stretch>
              <a:fillRect/>
            </a:stretch>
          </p:blipFill>
          <p:spPr>
            <a:xfrm>
              <a:off x="5633" y="4255"/>
              <a:ext cx="7935" cy="4274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706" name="文本框 7"/>
            <p:cNvSpPr txBox="1"/>
            <p:nvPr/>
          </p:nvSpPr>
          <p:spPr>
            <a:xfrm>
              <a:off x="5858" y="2797"/>
              <a:ext cx="7937" cy="1701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lnSpc>
                  <a:spcPct val="120000"/>
                </a:lnSpc>
                <a:buNone/>
              </a:pPr>
              <a:endParaRPr altLang="en-US" b="1" sz="4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endParaRPr>
            </a:p>
            <a:p>
              <a:pPr algn="l" fontAlgn="auto">
                <a:lnSpc>
                  <a:spcPct val="120000"/>
                </a:lnSpc>
                <a:buNone/>
              </a:pPr>
              <a:endParaRPr altLang="en-US" sz="1600" lang="zh-CN"/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4"/>
          </p:ext>
        </p:extLst>
      </p:grpSp>
      <p:sp>
        <p:nvSpPr>
          <p:cNvPr id="1048707" name=""/>
          <p:cNvSpPr/>
          <p:nvPr/>
        </p:nvSpPr>
        <p:spPr>
          <a:xfrm>
            <a:off x="2246591" y="653395"/>
            <a:ext cx="9291286" cy="2007994"/>
          </a:xfrm>
          <a:prstGeom prst="rightArrow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r>
              <a:rPr b="1" sz="36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object tracking based on colour</a:t>
            </a:r>
            <a:endParaRPr b="1" i="1" lang="en-IN" u="sng">
              <a:solidFill>
                <a:srgbClr val="00206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708" name=""/>
          <p:cNvSpPr/>
          <p:nvPr/>
        </p:nvSpPr>
        <p:spPr>
          <a:xfrm>
            <a:off x="11712601" y="653394"/>
            <a:ext cx="1941732" cy="1941731"/>
          </a:xfrm>
          <a:prstGeom prst="chevron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709" name=""/>
          <p:cNvSpPr/>
          <p:nvPr/>
        </p:nvSpPr>
        <p:spPr>
          <a:xfrm>
            <a:off x="13772214" y="323531"/>
            <a:ext cx="2581293" cy="2581292"/>
          </a:xfrm>
          <a:prstGeom prst="chevron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598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52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599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3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00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4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01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5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02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6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03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7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04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8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05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9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06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7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18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1149642" y="2758399"/>
            <a:ext cx="12724593" cy="4155440"/>
          </a:xfrm>
          <a:prstGeom prst="rect"/>
        </p:spPr>
        <p:txBody>
          <a:bodyPr rtlCol="0" wrap="square">
            <a:spAutoFit/>
          </a:bodyPr>
          <a:p>
            <a:pPr algn="l" fontAlgn="auto" indent="-342900" marL="342900">
              <a:buFont typeface="Wingdings" charset="2"/>
              <a:buChar char="n"/>
            </a:pPr>
            <a:r>
              <a:rPr altLang="en-US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Iterative Refinement:</a:t>
            </a:r>
            <a:r>
              <a:rPr altLang="en-US" sz="2000" lang="en-US">
                <a:latin typeface="+mj-ea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I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terate on the design and implementation based on testing results, user feedback, and performance benchmarks. </a:t>
            </a:r>
            <a:endParaRPr altLang="en-US" b="1" sz="32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endParaRPr altLang="en-US" b="1" sz="20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r>
              <a:rPr altLang="en-US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Documentation and Deployment:</a:t>
            </a:r>
            <a:r>
              <a:rPr altLang="en-US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latin typeface="Coming Soon"/>
                <a:ea typeface="+mj-ea"/>
              </a:rPr>
              <a:t>Document the software architecture, algorithms, and usage instructions comprehensively. </a:t>
            </a:r>
            <a:endParaRPr altLang="en-US" b="1" sz="3200" i="1" lang="zh-CN">
              <a:solidFill>
                <a:srgbClr val="000080"/>
              </a:solidFill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endParaRPr altLang="en-US" b="1" sz="2000" i="1" lang="zh-CN">
              <a:solidFill>
                <a:srgbClr val="000080"/>
              </a:solidFill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r>
              <a:rPr altLang="en-US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Maintenance and Support:</a:t>
            </a:r>
            <a:r>
              <a:rPr altLang="en-US" sz="2000" lang="en-US">
                <a:latin typeface="+mj-ea"/>
                <a:ea typeface="+mj-ea"/>
              </a:rPr>
              <a:t> </a:t>
            </a:r>
            <a:r>
              <a:rPr altLang="en-US" sz="2000" lang="en-US">
                <a:latin typeface="+mj-ea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latin typeface="Coming Soon"/>
                <a:ea typeface="+mj-ea"/>
              </a:rPr>
              <a:t>Provide ongoing maintenance andsupport to address any issues, updates, or enhancementsrequired post-deployment.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1014693" y="1451627"/>
            <a:ext cx="10639113" cy="828040"/>
          </a:xfrm>
          <a:prstGeom prst="rect"/>
        </p:spPr>
        <p:txBody>
          <a:bodyPr rtlCol="0" wrap="square">
            <a:spAutoFit/>
          </a:bodyPr>
          <a:p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S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o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f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tware 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Development 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A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pproach 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(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c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o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n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t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d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.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.</a:t>
            </a:r>
            <a:r>
              <a:rPr altLang="en-US" b="1" sz="4400" i="1" lang="en-US" u="sng">
                <a:solidFill>
                  <a:srgbClr val="002060"/>
                </a:solidFill>
                <a:effectLst/>
                <a:latin typeface="AndroidClock"/>
                <a:ea typeface="+mj-ea"/>
                <a:sym typeface="+mn-ea"/>
              </a:rPr>
              <a:t>)</a:t>
            </a:r>
            <a:endParaRPr sz="2800" lang="en-IN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24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25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26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27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28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29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30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31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7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32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33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8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78" name="组合 13"/>
          <p:cNvGrpSpPr/>
          <p:nvPr/>
        </p:nvGrpSpPr>
        <p:grpSpPr>
          <a:xfrm>
            <a:off x="1106683" y="1007681"/>
            <a:ext cx="14352225" cy="8258905"/>
            <a:chOff x="5425" y="3185"/>
            <a:chExt cx="8478" cy="5017"/>
          </a:xfrm>
        </p:grpSpPr>
        <p:pic>
          <p:nvPicPr>
            <p:cNvPr id="2097152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27974" t="13379" r="0" b="12129"/>
            <a:stretch>
              <a:fillRect/>
            </a:stretch>
          </p:blipFill>
          <p:spPr>
            <a:xfrm>
              <a:off x="10944" y="3477"/>
              <a:ext cx="2959" cy="3854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634" name="文本框 9"/>
            <p:cNvSpPr txBox="1"/>
            <p:nvPr/>
          </p:nvSpPr>
          <p:spPr>
            <a:xfrm>
              <a:off x="5459" y="3185"/>
              <a:ext cx="5386" cy="136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g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rithm 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evelopment 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635" name="文本框 10"/>
            <p:cNvSpPr txBox="1"/>
            <p:nvPr/>
          </p:nvSpPr>
          <p:spPr>
            <a:xfrm>
              <a:off x="5425" y="3868"/>
              <a:ext cx="4459" cy="4334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457200" marL="457200">
                <a:buFont typeface="Wingdings" charset="2"/>
                <a:buChar char="u"/>
              </a:pP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Initialize</a:t>
              </a:r>
              <a:r>
                <a:rPr altLang="zh-CN" b="1" sz="2800" i="1" lang="en-US">
                  <a:latin typeface="Coming Soon"/>
                  <a:sym typeface="+mn-ea"/>
                </a:rPr>
                <a:t>:</a:t>
              </a:r>
              <a:r>
                <a:rPr altLang="zh-CN" b="1" sz="2800" i="1" lang="en-US"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Define the target color range or create a color histogram representing the object you want to track.</a:t>
              </a:r>
              <a:endParaRPr altLang="zh-CN" b="1" sz="3200" i="1" lang="en-US">
                <a:latin typeface="Coming Soon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endParaRPr altLang="zh-CN" b="1" sz="3200" i="1" lang="en-US">
                <a:latin typeface="Coming Soon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Capture Frame:</a:t>
              </a: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Capture a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frame from the input video stream or load an image.</a:t>
              </a:r>
              <a:endParaRPr altLang="zh-CN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Color Segmentation:</a:t>
              </a: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Convert the frame to the chosen color space.</a:t>
              </a:r>
              <a:endParaRPr altLang="zh-CN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endParaRPr altLang="zh-CN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Blob Detection:</a:t>
              </a:r>
              <a:r>
                <a:rPr altLang="zh-CN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Use blob detection techniques to identify connected region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of pixels corresponding to potential objects.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.</a:t>
              </a:r>
              <a:endParaRPr altLang="zh-CN" b="1" sz="24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8"/>
          </p:ext>
        </p:extLst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36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36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37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37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38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38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639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39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p:sp>
        <p:nvSpPr>
          <p:cNvPr id="1048640" name=""/>
          <p:cNvSpPr/>
          <p:nvPr/>
        </p:nvSpPr>
        <p:spPr>
          <a:xfrm>
            <a:off x="10624370" y="6704199"/>
            <a:ext cx="5238570" cy="2243678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41" name=""/>
          <p:cNvSpPr/>
          <p:nvPr/>
        </p:nvSpPr>
        <p:spPr>
          <a:xfrm>
            <a:off x="10438690" y="528812"/>
            <a:ext cx="5589044" cy="2084212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56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9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57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58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59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60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61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62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63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64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5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9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98" name="组合 13"/>
          <p:cNvGrpSpPr/>
          <p:nvPr/>
        </p:nvGrpSpPr>
        <p:grpSpPr>
          <a:xfrm>
            <a:off x="1010553" y="1177750"/>
            <a:ext cx="14778718" cy="7931500"/>
            <a:chOff x="5248" y="2924"/>
            <a:chExt cx="8655" cy="4645"/>
          </a:xfrm>
        </p:grpSpPr>
        <p:pic>
          <p:nvPicPr>
            <p:cNvPr id="2097153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3585" t="0" r="2933" b="16"/>
            <a:stretch>
              <a:fillRect/>
            </a:stretch>
          </p:blipFill>
          <p:spPr>
            <a:xfrm>
              <a:off x="10943" y="3476"/>
              <a:ext cx="2960" cy="3855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666" name="文本框 9"/>
            <p:cNvSpPr txBox="1"/>
            <p:nvPr/>
          </p:nvSpPr>
          <p:spPr>
            <a:xfrm>
              <a:off x="5249" y="2924"/>
              <a:ext cx="5386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Algorithm and Development 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(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.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.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.</a:t>
              </a:r>
              <a:r>
                <a:rPr altLang="en-US" b="1" sz="40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)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667" name="文本框 10"/>
            <p:cNvSpPr txBox="1"/>
            <p:nvPr/>
          </p:nvSpPr>
          <p:spPr>
            <a:xfrm>
              <a:off x="5248" y="3649"/>
              <a:ext cx="5372" cy="3920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342900" marL="342900">
                <a:buFont typeface="Wingdings" charset="2"/>
                <a:buChar char="u"/>
              </a:pPr>
              <a:r>
                <a:rPr altLang="zh-CN" b="1" sz="40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Object Tracking: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I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f it's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the first rame, initialize the tracker by selecting the object region.</a:t>
              </a:r>
              <a:endParaRPr altLang="zh-CN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342900" marL="342900">
                <a:buFont typeface="Wingdings" charset="2"/>
                <a:buChar char="u"/>
              </a:pPr>
              <a:endParaRPr altLang="zh-CN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342900" marL="342900">
                <a:buFont typeface="Wingdings" charset="2"/>
                <a:buChar char="u"/>
              </a:pPr>
              <a:r>
                <a:rPr altLang="zh-CN" b="1" sz="40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Visualize Results: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Draw a bounding box or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contour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around the tracked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object region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on the frame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.</a:t>
              </a:r>
              <a:endParaRPr altLang="zh-CN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342900" marL="342900">
                <a:buFont typeface="Wingdings" charset="2"/>
                <a:buChar char="u"/>
              </a:pPr>
              <a:endParaRPr altLang="zh-CN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sym typeface="+mn-ea"/>
              </a:endParaRPr>
            </a:p>
            <a:p>
              <a:pPr algn="l" fontAlgn="auto" indent="-457200" marL="457200">
                <a:buFont typeface="Wingdings" charset="2"/>
                <a:buChar char="u"/>
              </a:pPr>
              <a:r>
                <a:rPr altLang="zh-CN" b="1" sz="40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sym typeface="+mn-ea"/>
                </a:rPr>
                <a:t>Repeat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: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28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Repeat steps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2 to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6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or eachframe in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 </a:t>
              </a:r>
              <a:r>
                <a:rPr altLang="zh-CN" b="1" sz="3200" i="1" lang="en-US">
                  <a:solidFill>
                    <a:srgbClr val="000080"/>
                  </a:solidFill>
                  <a:latin typeface="Coming Soon"/>
                  <a:sym typeface="+mn-ea"/>
                </a:rPr>
                <a:t>the video stream or image sequence.</a:t>
              </a:r>
              <a:endParaRPr altLang="zh-CN" b="1" sz="2000" i="1" lang="en-US">
                <a:solidFill>
                  <a:srgbClr val="000080"/>
                </a:solidFill>
                <a:latin typeface="Coming Soon"/>
                <a:sym typeface="+mn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8"/>
          </p:ext>
        </p:extLst>
      </p:grpSp>
      <p:sp>
        <p:nvSpPr>
          <p:cNvPr id="1048668" name=""/>
          <p:cNvSpPr/>
          <p:nvPr/>
        </p:nvSpPr>
        <p:spPr>
          <a:xfrm>
            <a:off x="10742896" y="6171734"/>
            <a:ext cx="6058636" cy="3029318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69" name=""/>
          <p:cNvSpPr/>
          <p:nvPr/>
        </p:nvSpPr>
        <p:spPr>
          <a:xfrm>
            <a:off x="10742896" y="1315989"/>
            <a:ext cx="6785340" cy="3214702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63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68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64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9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65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0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66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1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67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2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68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3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69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4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70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5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71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72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10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76" name="组合 4"/>
          <p:cNvGrpSpPr/>
          <p:nvPr/>
        </p:nvGrpSpPr>
        <p:grpSpPr>
          <a:xfrm>
            <a:off x="1346772" y="1102423"/>
            <a:ext cx="11705218" cy="8167912"/>
            <a:chOff x="5181" y="3403"/>
            <a:chExt cx="8838" cy="4483"/>
          </a:xfrm>
        </p:grpSpPr>
        <p:sp>
          <p:nvSpPr>
            <p:cNvPr id="1048773" name="文本占位符 9"/>
            <p:cNvSpPr txBox="1"/>
            <p:nvPr/>
          </p:nvSpPr>
          <p:spPr>
            <a:xfrm>
              <a:off x="5181" y="3403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Algorithm and Development 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(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.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.</a:t>
              </a:r>
              <a:r>
                <a:rPr altLang="en-US" b="1" sz="4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)</a:t>
              </a:r>
              <a:endParaRPr altLang="en-US" b="1" sz="4800" i="1" lang="zh-C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  <a:p>
              <a:pPr algn="l" fontAlgn="auto">
                <a:buNone/>
              </a:pP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74" name="文本占位符 11"/>
            <p:cNvSpPr txBox="1"/>
            <p:nvPr/>
          </p:nvSpPr>
          <p:spPr>
            <a:xfrm>
              <a:off x="5181" y="4003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28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Deploying an object tracking system based on color involves several steps to ensure it functions effectively in the intended environment. Here's a deployment plan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>
                <a:buNone/>
              </a:pP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>
                <a:buNone/>
              </a:pPr>
              <a:r>
                <a:rPr altLang="en-US" b="1" sz="4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D</a:t>
              </a:r>
              <a:r>
                <a:rPr altLang="en-US" b="1" sz="4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e</a:t>
              </a:r>
              <a:r>
                <a:rPr altLang="en-US" b="1" sz="4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p</a:t>
              </a:r>
              <a:r>
                <a:rPr altLang="en-US" b="1" sz="4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l</a:t>
              </a:r>
              <a:r>
                <a:rPr altLang="en-US" b="1" sz="4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oyment</a:t>
              </a:r>
              <a:r>
                <a:rPr altLang="en-US" b="1" sz="3600" i="1" lang="en-US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:</a:t>
              </a:r>
              <a:endParaRPr altLang="en-US" b="1" sz="1600" i="1" lang="zh-CN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>
                <a:buNone/>
              </a:pPr>
              <a:endParaRPr altLang="en-US" b="1" sz="1600" i="1" lang="zh-CN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P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l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tform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l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ction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o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f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ware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p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c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k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aging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U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r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erface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d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v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lopment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g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ration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w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h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x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sting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y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tem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s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ing 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D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p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l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oyment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285750" marL="28575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M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o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o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ring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d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 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m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i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t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e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n</a:t>
              </a:r>
              <a:r>
                <a:rPr altLang="en-US" b="1" sz="3200" i="1" lang="en-US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AndroidClock"/>
                  <a:cs typeface="AndroidClock"/>
                </a:rPr>
                <a:t>ance </a:t>
              </a:r>
              <a:endParaRPr altLang="en-US" b="1" sz="1600" i="1" lang="zh-CN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76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78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77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9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78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0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79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1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80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2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81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3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82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4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83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5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84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85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11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86" name="组合 8"/>
          <p:cNvGrpSpPr/>
          <p:nvPr/>
        </p:nvGrpSpPr>
        <p:grpSpPr>
          <a:xfrm>
            <a:off x="1571362" y="1441450"/>
            <a:ext cx="10206338" cy="6742052"/>
            <a:chOff x="5631" y="2271"/>
            <a:chExt cx="7937" cy="6258"/>
          </a:xfrm>
        </p:grpSpPr>
        <p:pic>
          <p:nvPicPr>
            <p:cNvPr id="2097156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19861"/>
            <a:stretch>
              <a:fillRect/>
            </a:stretch>
          </p:blipFill>
          <p:spPr>
            <a:xfrm>
              <a:off x="5633" y="4255"/>
              <a:ext cx="7935" cy="4274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786" name="文本框 7"/>
            <p:cNvSpPr txBox="1"/>
            <p:nvPr/>
          </p:nvSpPr>
          <p:spPr>
            <a:xfrm>
              <a:off x="5631" y="2271"/>
              <a:ext cx="7937" cy="1701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lnSpc>
                  <a:spcPct val="120000"/>
                </a:lnSpc>
                <a:buNone/>
              </a:pP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R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e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s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u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lt </a:t>
              </a:r>
              <a:endParaRPr altLang="en-US" b="1" sz="16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4"/>
          </p:ext>
        </p:extLst>
      </p:grpSp>
      <p:sp>
        <p:nvSpPr>
          <p:cNvPr id="1048787" name=""/>
          <p:cNvSpPr txBox="1"/>
          <p:nvPr/>
        </p:nvSpPr>
        <p:spPr>
          <a:xfrm>
            <a:off x="7144000" y="49339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88" name=""/>
          <p:cNvSpPr txBox="1"/>
          <p:nvPr/>
        </p:nvSpPr>
        <p:spPr>
          <a:xfrm>
            <a:off x="7144000" y="49339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grpSp>
        <p:nvGrpSpPr>
          <p:cNvPr id="187" name="组合 4"/>
          <p:cNvGrpSpPr/>
          <p:nvPr/>
        </p:nvGrpSpPr>
        <p:grpSpPr>
          <a:xfrm>
            <a:off x="2439230" y="814725"/>
            <a:ext cx="10785894" cy="11146744"/>
            <a:chOff x="2765" y="3366"/>
            <a:chExt cx="11254" cy="12924"/>
          </a:xfrm>
        </p:grpSpPr>
        <p:sp>
          <p:nvSpPr>
            <p:cNvPr id="1048789" name="文本占位符 9"/>
            <p:cNvSpPr txBox="1"/>
            <p:nvPr/>
          </p:nvSpPr>
          <p:spPr>
            <a:xfrm>
              <a:off x="5181" y="3366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2400" lang="zh-CN">
                  <a:latin typeface="+mj-ea"/>
                  <a:ea typeface="+mj-ea"/>
                  <a:sym typeface="+mn-ea"/>
                </a:rPr>
                <a:t/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90" name="文本占位符 11"/>
            <p:cNvSpPr txBox="1"/>
            <p:nvPr/>
          </p:nvSpPr>
          <p:spPr>
            <a:xfrm>
              <a:off x="2765" y="12407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F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g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: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b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j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ect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king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m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uter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v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on </a:t>
              </a:r>
              <a:endParaRPr altLang="en-US" b="1" sz="1600" i="1" lang="zh-CN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92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8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93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94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95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96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97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98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99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00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01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12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97" name="组合 8"/>
          <p:cNvGrpSpPr/>
          <p:nvPr/>
        </p:nvGrpSpPr>
        <p:grpSpPr>
          <a:xfrm rot="21600000">
            <a:off x="1615147" y="1128621"/>
            <a:ext cx="10571867" cy="7024779"/>
            <a:chOff x="5631" y="2271"/>
            <a:chExt cx="7937" cy="6408"/>
          </a:xfrm>
        </p:grpSpPr>
        <p:pic>
          <p:nvPicPr>
            <p:cNvPr id="2097157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0" r="0" b="19218"/>
            <a:stretch>
              <a:fillRect/>
            </a:stretch>
          </p:blipFill>
          <p:spPr>
            <a:xfrm>
              <a:off x="5633" y="4405"/>
              <a:ext cx="7935" cy="4274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802" name="文本框 7"/>
            <p:cNvSpPr txBox="1"/>
            <p:nvPr/>
          </p:nvSpPr>
          <p:spPr>
            <a:xfrm>
              <a:off x="5631" y="2271"/>
              <a:ext cx="7937" cy="1701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lnSpc>
                  <a:spcPct val="120000"/>
                </a:lnSpc>
                <a:buNone/>
              </a:pP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R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e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s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u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lt 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(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c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o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n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t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d</a:t>
              </a:r>
              <a:r>
                <a:rPr altLang="en-US" b="1" sz="48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</a:rPr>
                <a:t>)</a:t>
              </a:r>
              <a:endParaRPr altLang="en-US" b="1" sz="1600" i="1" lang="zh-CN" u="sng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4"/>
          </p:ext>
        </p:extLst>
      </p:grpSp>
      <p:grpSp>
        <p:nvGrpSpPr>
          <p:cNvPr id="198" name="组合 4"/>
          <p:cNvGrpSpPr/>
          <p:nvPr/>
        </p:nvGrpSpPr>
        <p:grpSpPr>
          <a:xfrm>
            <a:off x="2658560" y="8624572"/>
            <a:ext cx="10089060" cy="3032760"/>
            <a:chOff x="5181" y="3366"/>
            <a:chExt cx="8838" cy="4776"/>
          </a:xfrm>
        </p:grpSpPr>
        <p:sp>
          <p:nvSpPr>
            <p:cNvPr id="1048803" name="文本占位符 9"/>
            <p:cNvSpPr txBox="1"/>
            <p:nvPr/>
          </p:nvSpPr>
          <p:spPr>
            <a:xfrm>
              <a:off x="5181" y="3366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F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g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: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b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j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ect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king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w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h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y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</a:t>
              </a:r>
              <a:r>
                <a:rPr altLang="en-US" b="1" sz="3200" i="1" lang="en-US" u="none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endParaRPr altLang="en-US" b="1" sz="2400" i="1" lang="zh-CN" u="none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804" name="文本占位符 11"/>
            <p:cNvSpPr txBox="1"/>
            <p:nvPr/>
          </p:nvSpPr>
          <p:spPr>
            <a:xfrm>
              <a:off x="5181" y="4259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1600" lang="zh-CN">
                  <a:latin typeface="+mj-ea"/>
                  <a:ea typeface="+mj-ea"/>
                  <a:sym typeface="+mn-ea"/>
                </a:rPr>
                <a:t/>
              </a:r>
              <a:endParaRPr altLang="en-US" sz="16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06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0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07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08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09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10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11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12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13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0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14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15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 Bold" pitchFamily="0" charset="0"/>
                <a:ea typeface="宋体" pitchFamily="0" charset="0"/>
                <a:cs typeface="Calibri" pitchFamily="0" charset="0"/>
              </a:rPr>
              <a:t>14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 Bold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08" name="组合 4"/>
          <p:cNvGrpSpPr/>
          <p:nvPr/>
        </p:nvGrpSpPr>
        <p:grpSpPr>
          <a:xfrm>
            <a:off x="1285691" y="811216"/>
            <a:ext cx="14185227" cy="11677962"/>
            <a:chOff x="4569" y="3304"/>
            <a:chExt cx="9450" cy="4964"/>
          </a:xfrm>
        </p:grpSpPr>
        <p:sp>
          <p:nvSpPr>
            <p:cNvPr id="1048816" name="文本占位符 9"/>
            <p:cNvSpPr txBox="1"/>
            <p:nvPr/>
          </p:nvSpPr>
          <p:spPr>
            <a:xfrm>
              <a:off x="4569" y="3304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lusion</a:t>
              </a:r>
              <a:r>
                <a:rPr altLang="en-US" sz="2800" lang="en-US">
                  <a:latin typeface="+mj-ea"/>
                  <a:ea typeface="+mj-ea"/>
                  <a:sym typeface="+mn-ea"/>
                </a:rPr>
                <a:t> </a:t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817" name="文本占位符 11"/>
            <p:cNvSpPr txBox="1"/>
            <p:nvPr/>
          </p:nvSpPr>
          <p:spPr>
            <a:xfrm>
              <a:off x="4810" y="4124"/>
              <a:ext cx="9209" cy="4144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0" marL="0">
                <a:buNone/>
              </a:pP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Based on the results of object tracking based on color, it can be concluded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that the algorithm successfully identifies and follows the object of interest in the video or image sequence.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However, the accuracy and reliability of the tracking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may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.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vary depending on factors such as lighting conditions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, background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complexity,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and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t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h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i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s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0" marL="0">
                <a:buNone/>
              </a:pP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the distinctiveness of the object's color.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Further refinement and optimization of the algorithm may be necessary to improve tracking performance in various scenarios.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>
                <a:buNone/>
              </a:pPr>
              <a:endParaRPr altLang="en-US" b="1" sz="2800" i="1" lang="zh-CN">
                <a:solidFill>
                  <a:srgbClr val="0070C0"/>
                </a:solidFill>
                <a:latin typeface="Coming Soon"/>
                <a:ea typeface="+mj-ea"/>
              </a:endParaRPr>
            </a:p>
            <a:p>
              <a:pPr algn="l"/>
              <a:endParaRPr altLang="en-US" lang="zh-CN"/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19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1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20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21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22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23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24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25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26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27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28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13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18" name="组合 4"/>
          <p:cNvGrpSpPr/>
          <p:nvPr/>
        </p:nvGrpSpPr>
        <p:grpSpPr>
          <a:xfrm>
            <a:off x="1293370" y="717347"/>
            <a:ext cx="12600768" cy="9576797"/>
            <a:chOff x="3898" y="2974"/>
            <a:chExt cx="8864" cy="4789"/>
          </a:xfrm>
        </p:grpSpPr>
        <p:sp>
          <p:nvSpPr>
            <p:cNvPr id="1048829" name="文本占位符 9"/>
            <p:cNvSpPr txBox="1"/>
            <p:nvPr/>
          </p:nvSpPr>
          <p:spPr>
            <a:xfrm>
              <a:off x="3924" y="2974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5400" i="1" lang="en-US" u="sng">
                  <a:solidFill>
                    <a:srgbClr val="000080"/>
                  </a:solidFill>
                  <a:effectLst/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5400" i="1" lang="en-US" u="sng">
                  <a:solidFill>
                    <a:srgbClr val="000080"/>
                  </a:solidFill>
                  <a:effectLst/>
                  <a:latin typeface="+mj-ea"/>
                  <a:ea typeface="+mj-ea"/>
                  <a:sym typeface="+mn-ea"/>
                </a:rPr>
                <a:t>e</a:t>
              </a:r>
              <a:r>
                <a:rPr altLang="en-US" b="1" sz="5400" i="1" lang="en-US" u="sng">
                  <a:solidFill>
                    <a:srgbClr val="000080"/>
                  </a:solidFill>
                  <a:effectLst/>
                  <a:latin typeface="+mj-ea"/>
                  <a:ea typeface="+mj-ea"/>
                  <a:sym typeface="+mn-ea"/>
                </a:rPr>
                <a:t>ference</a:t>
              </a:r>
              <a:r>
                <a:rPr altLang="en-US" sz="2400" lang="en-US">
                  <a:latin typeface="+mj-ea"/>
                  <a:ea typeface="+mj-ea"/>
                  <a:sym typeface="+mn-ea"/>
                </a:rPr>
                <a:t> </a:t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830" name="文本占位符 11"/>
            <p:cNvSpPr txBox="1"/>
            <p:nvPr/>
          </p:nvSpPr>
          <p:spPr>
            <a:xfrm>
              <a:off x="3898" y="3880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  <a:hlinkClick r:id="rId1"/>
                </a:rPr>
                <a:t>https://nevonprojects.com/object-tracker-based-on-color</a:t>
              </a:r>
              <a:endParaRPr altLang="en-US" b="1" sz="2400" i="1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h</a:t>
              </a: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t</a:t>
              </a: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t</a:t>
              </a: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p</a:t>
              </a: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s</a:t>
              </a: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//www.researchgate.net/publication/333417_Object_Tracking_Significance_of_Color_Features_A_Review</a:t>
              </a:r>
              <a:endParaRPr altLang="en-US" b="1" sz="1600" i="1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  <a:hlinkClick r:id="rId2"/>
                </a:rPr>
                <a:t>https://www.augmentedstartups.com/blog/top-5-object-tracking-methods-enhancing-precision-and-efficiency</a:t>
              </a:r>
              <a:endParaRPr altLang="en-US" b="1" sz="1600" i="1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2800" i="1" lang="en-US">
                  <a:solidFill>
                    <a:srgbClr val="00B0F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  <a:sym typeface="+mn-ea"/>
                </a:rPr>
                <a:t>https://manivannan-ai.medium.com/multiple-object-tracking-algorithms-a01973272e52</a:t>
              </a:r>
              <a:endParaRPr altLang="en-US" b="1" sz="1600" i="1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3200" i="1" lang="en-US">
                  <a:solidFill>
                    <a:srgbClr val="0000FF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Coming Soon"/>
                  <a:ea typeface="+mj-ea"/>
                </a:rPr>
                <a:t>https://www.kaggle.com/datasets/adityabhndari/color-detection-data-set</a:t>
              </a:r>
              <a:endParaRPr altLang="en-US" b="1" sz="1600" i="1" lang="zh-CN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32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2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33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34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35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36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37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38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39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40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41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15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228" name="组合 4"/>
          <p:cNvGrpSpPr/>
          <p:nvPr/>
        </p:nvGrpSpPr>
        <p:grpSpPr>
          <a:xfrm>
            <a:off x="3611792" y="2561960"/>
            <a:ext cx="9797643" cy="7725040"/>
            <a:chOff x="5631" y="2272"/>
            <a:chExt cx="7937" cy="6258"/>
          </a:xfrm>
        </p:grpSpPr>
        <p:pic>
          <p:nvPicPr>
            <p:cNvPr id="2097158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0" t="9194" r="0" b="9127"/>
            <a:stretch>
              <a:fillRect/>
            </a:stretch>
          </p:blipFill>
          <p:spPr>
            <a:xfrm>
              <a:off x="5633" y="2272"/>
              <a:ext cx="7935" cy="4274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842" name="文本占位符"/>
            <p:cNvSpPr txBox="1"/>
            <p:nvPr/>
          </p:nvSpPr>
          <p:spPr>
            <a:xfrm>
              <a:off x="5631" y="6829"/>
              <a:ext cx="7937" cy="1701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lnSpc>
                  <a:spcPct val="120000"/>
                </a:lnSpc>
                <a:buNone/>
              </a:pPr>
              <a:endParaRPr altLang="en-US" sz="1600" lang="zh-CN"/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3"/>
          </p:ext>
        </p:extLs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44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3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45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46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47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48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49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50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51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52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53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19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11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2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12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13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14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15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16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17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18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19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20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37" name="组合 13"/>
          <p:cNvGrpSpPr/>
          <p:nvPr/>
        </p:nvGrpSpPr>
        <p:grpSpPr>
          <a:xfrm>
            <a:off x="1129203" y="2105760"/>
            <a:ext cx="13581365" cy="6068336"/>
            <a:chOff x="5273" y="3475"/>
            <a:chExt cx="8630" cy="3856"/>
          </a:xfrm>
        </p:grpSpPr>
        <p:pic>
          <p:nvPicPr>
            <p:cNvPr id="2097155" name="" descr="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rcRect l="26540" t="0" r="33062" b="43"/>
            <a:stretch>
              <a:fillRect/>
            </a:stretch>
          </p:blipFill>
          <p:spPr>
            <a:xfrm>
              <a:off x="10941" y="3475"/>
              <a:ext cx="2962" cy="3856"/>
            </a:xfrm>
            <a:prstGeom prst="roundRect"/>
          </p:spPr>
          <p:extLst>
            <p:ext uri="{D589DF8D-B311-4D76-A726-2CF4D000D303}">
              <wpsdc:modularGroupExt xmlns:wpsdc="http://www.wps.cn/officeDocument/2022/drawingmlCustomData" type="pic" isDefault="0"/>
            </p:ext>
          </p:extLst>
        </p:pic>
        <p:sp>
          <p:nvSpPr>
            <p:cNvPr id="1048721" name="文本框 9"/>
            <p:cNvSpPr txBox="1"/>
            <p:nvPr/>
          </p:nvSpPr>
          <p:spPr>
            <a:xfrm>
              <a:off x="5555" y="3475"/>
              <a:ext cx="5386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u</a:t>
              </a: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</a:t>
              </a: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5400" i="1" lang="en-US" u="sng">
                  <a:solidFill>
                    <a:srgbClr val="00008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ne</a:t>
              </a:r>
              <a:r>
                <a:rPr altLang="en-US" b="1" sz="24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endParaRPr altLang="en-US" b="1" sz="2400" i="1" lang="zh-C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22" name="文本框 10"/>
            <p:cNvSpPr txBox="1"/>
            <p:nvPr/>
          </p:nvSpPr>
          <p:spPr>
            <a:xfrm>
              <a:off x="5273" y="4364"/>
              <a:ext cx="5386" cy="2961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r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b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em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t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a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t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ement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r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d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y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tem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/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u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t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i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n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y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t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em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d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v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lopment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a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r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oach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A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g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r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ithm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a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n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d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 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d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p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yment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R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e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s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u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lt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  <a:p>
              <a:pPr algn="l" fontAlgn="auto" indent="-571500" marL="571500">
                <a:buFont typeface="Wingdings" charset="2"/>
                <a:buChar char="u"/>
              </a:pP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C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o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n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c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l</a:t>
              </a:r>
              <a:r>
                <a:rPr altLang="zh-CN" b="1" sz="3600" i="1" lang="en-US">
                  <a:solidFill>
                    <a:srgbClr val="000080"/>
                  </a:solidFill>
                  <a:latin typeface="Noto Sans CJK HK"/>
                  <a:ea typeface="Noto Sans CJK HK"/>
                  <a:sym typeface="+mn-ea"/>
                </a:rPr>
                <a:t>usion </a:t>
              </a:r>
              <a:endParaRPr altLang="zh-CN" b="1" sz="4000" i="1" lang="en-US">
                <a:solidFill>
                  <a:srgbClr val="000080"/>
                </a:solidFill>
                <a:latin typeface="Noto Sans CJK HK"/>
                <a:ea typeface="Noto Sans CJK HK"/>
                <a:sym typeface="+mn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8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55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3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56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57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58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59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60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61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62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63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64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20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66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48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67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9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68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0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69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1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70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2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71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3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72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4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73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5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74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75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21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77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57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78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8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79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9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80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0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81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1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82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2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83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3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84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4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85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86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22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88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66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889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7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890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8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891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9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892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0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893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1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894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2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895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3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896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897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23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899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75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900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6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901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7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902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8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903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9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904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0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905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1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906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2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907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908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24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910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84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911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5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912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6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913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7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914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8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915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9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916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0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917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1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918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919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25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24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3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25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26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27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28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29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30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31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32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33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3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47" name="组合 9"/>
          <p:cNvGrpSpPr/>
          <p:nvPr/>
        </p:nvGrpSpPr>
        <p:grpSpPr>
          <a:xfrm>
            <a:off x="1351164" y="815705"/>
            <a:ext cx="14534125" cy="7460734"/>
            <a:chOff x="5401" y="4590"/>
            <a:chExt cx="7936" cy="6185"/>
          </a:xfrm>
        </p:grpSpPr>
        <p:sp>
          <p:nvSpPr>
            <p:cNvPr id="1048734" name="文本框 6"/>
            <p:cNvSpPr txBox="1"/>
            <p:nvPr/>
          </p:nvSpPr>
          <p:spPr>
            <a:xfrm>
              <a:off x="5402" y="4590"/>
              <a:ext cx="7935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blem 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statement 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35" name="文本框 11"/>
            <p:cNvSpPr txBox="1"/>
            <p:nvPr/>
          </p:nvSpPr>
          <p:spPr>
            <a:xfrm>
              <a:off x="5401" y="5819"/>
              <a:ext cx="6763" cy="4956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0" marL="0">
                <a:buNone/>
              </a:pP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The objective is to detect and track the generic object in real time.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In real life, therefore, we require rich information about the surrounding.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We need to understand how the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objects are moving with respect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to the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camera.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It would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also help to recognize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the interaction between objects.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Color-based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detection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refers to the use of color information to detect and identify objects or regions of interest in an image or environment.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effectLst/>
                  <a:latin typeface="Coming Soon"/>
                  <a:ea typeface="Noto Sans CJK SC"/>
                  <a:cs typeface="Droid Sans Mono"/>
                  <a:sym typeface="+mn-ea"/>
                </a:rPr>
                <a:t>It involves analyzing the color values of pixels or light reflected from objects to determine their color characteristics.</a:t>
              </a:r>
              <a:endParaRPr altLang="en-US" b="1" sz="2400" i="1" lang="zh-CN">
                <a:solidFill>
                  <a:srgbClr val="000080"/>
                </a:solidFill>
                <a:effectLst/>
                <a:latin typeface="Coming Soon"/>
                <a:ea typeface="Noto Sans CJK SC"/>
                <a:cs typeface="Droid Sans Mono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5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37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4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38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39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40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41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42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43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44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45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46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4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57" name="组合 4"/>
          <p:cNvGrpSpPr/>
          <p:nvPr/>
        </p:nvGrpSpPr>
        <p:grpSpPr>
          <a:xfrm>
            <a:off x="1006819" y="951306"/>
            <a:ext cx="14812222" cy="9864582"/>
            <a:chOff x="4839" y="3349"/>
            <a:chExt cx="8839" cy="4438"/>
          </a:xfrm>
        </p:grpSpPr>
        <p:sp>
          <p:nvSpPr>
            <p:cNvPr id="1048747" name="文本占位符 9"/>
            <p:cNvSpPr txBox="1"/>
            <p:nvPr/>
          </p:nvSpPr>
          <p:spPr>
            <a:xfrm>
              <a:off x="4840" y="3349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sed 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system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/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u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48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on 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748" name="文本占位符 11"/>
            <p:cNvSpPr txBox="1"/>
            <p:nvPr/>
          </p:nvSpPr>
          <p:spPr>
            <a:xfrm>
              <a:off x="4839" y="3904"/>
              <a:ext cx="8838" cy="3883"/>
            </a:xfrm>
            <a:prstGeom prst="rect"/>
          </p:spPr>
          <p:txBody>
            <a:bodyPr anchor="t" rtlCol="0" vert="horz" wrap="square">
              <a:noAutofit/>
            </a:bodyPr>
            <a:p>
              <a:pPr algn="l" fontAlgn="auto">
                <a:buNone/>
              </a:pPr>
              <a:endParaRPr altLang="en-US" b="1" sz="1600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>
                <a:buNone/>
              </a:pPr>
              <a:endParaRPr altLang="en-US" b="1" sz="1600" lang="zh-CN">
                <a:solidFill>
                  <a:srgbClr val="00B0F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Color Model Selection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  <a:cs typeface="Noto Sans Khmer UI"/>
                </a:rPr>
                <a:t>Choose a suitable color model(e.g., RGB, HSV)based on the application requirements and characteristics of the objects to be tracked.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  <a:cs typeface="Noto Sans Khmer UI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  <a:cs typeface="Noto Sans Khmer UI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Color Segmentation</a:t>
              </a:r>
              <a:r>
                <a:rPr altLang="en-US" b="1" sz="44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:</a:t>
              </a:r>
              <a:r>
                <a:rPr altLang="en-US" b="1" sz="4400" i="1" lang="en-US" u="sng">
                  <a:solidFill>
                    <a:srgbClr val="0000FF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Segment the input image or video frames into regions of interest based on predefined color thresholds or clustering algorithms.</a:t>
              </a:r>
              <a:endParaRPr altLang="en-US" b="1" sz="3200" i="1" lang="zh-CN">
                <a:solidFill>
                  <a:srgbClr val="000080"/>
                </a:solidFill>
                <a:effectLst/>
                <a:latin typeface="Coming Soon"/>
                <a:ea typeface="+mj-ea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endParaRPr altLang="en-US" b="1" sz="3200" i="1" lang="zh-CN">
                <a:solidFill>
                  <a:srgbClr val="000080"/>
                </a:solidFill>
                <a:effectLst/>
                <a:latin typeface="Coming Soon"/>
                <a:ea typeface="+mj-ea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Object Representation:</a:t>
              </a:r>
              <a:r>
                <a:rPr altLang="en-US" b="1" sz="36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Represent each segmented region as a object candidate, storing its color properties (e.g., mean color, color histogram).</a:t>
              </a:r>
              <a:endParaRPr altLang="en-US" b="1" sz="1600" i="1" lang="zh-CN" u="none">
                <a:solidFill>
                  <a:srgbClr val="000080"/>
                </a:solidFill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750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59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751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0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752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1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753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2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754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3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755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4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756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5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757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6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758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59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16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60" name=""/>
          <p:cNvSpPr txBox="1"/>
          <p:nvPr/>
        </p:nvSpPr>
        <p:spPr>
          <a:xfrm>
            <a:off x="1177005" y="2564114"/>
            <a:ext cx="15575070" cy="4663439"/>
          </a:xfrm>
          <a:prstGeom prst="rect"/>
        </p:spPr>
        <p:txBody>
          <a:bodyPr rtlCol="0" wrap="square">
            <a:spAutoFit/>
          </a:bodyPr>
          <a:p>
            <a:pPr algn="l" fontAlgn="auto" indent="-457200" marL="457200">
              <a:buFont typeface="Wingdings" charset="2"/>
              <a:buChar char="n"/>
            </a:pPr>
            <a:r>
              <a:rPr altLang="en-US" b="1" sz="36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Initial Object Localization: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i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n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tialize object trackers for each detected object candidate to estimate their initial positions.</a:t>
            </a:r>
            <a:endParaRPr altLang="en-US" b="1" sz="3200" i="1" lang="zh-CN" u="none">
              <a:solidFill>
                <a:srgbClr val="000080"/>
              </a:solidFill>
              <a:latin typeface="Coming Soon"/>
              <a:ea typeface="+mj-ea"/>
            </a:endParaRPr>
          </a:p>
          <a:p>
            <a:pPr algn="l" fontAlgn="auto" indent="-457200" marL="457200">
              <a:buFont typeface="Wingdings" charset="2"/>
              <a:buChar char="n"/>
            </a:pPr>
            <a:endParaRPr altLang="en-US" b="1" sz="3200" i="1" lang="zh-CN" u="none">
              <a:solidFill>
                <a:srgbClr val="000080"/>
              </a:solidFill>
              <a:latin typeface="Coming Soon"/>
              <a:ea typeface="+mj-ea"/>
            </a:endParaRPr>
          </a:p>
          <a:p>
            <a:pPr algn="l" fontAlgn="auto" indent="-457200" marL="457200">
              <a:buFont typeface="Wingdings" charset="2"/>
              <a:buChar char="n"/>
            </a:pPr>
            <a:r>
              <a:rPr altLang="en-US" b="1" sz="36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Frame-by-Frame Tracking:</a:t>
            </a:r>
            <a:r>
              <a:rPr altLang="en-US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F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or each subsequent frame, update the position of each tracked object based on its color appearance in the current </a:t>
            </a:r>
            <a:endParaRPr altLang="en-US" b="1" sz="3200" i="0" lang="zh-CN" u="sng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AndroidClock"/>
              <a:ea typeface="+mj-ea"/>
            </a:endParaRPr>
          </a:p>
          <a:p>
            <a:pPr algn="l" fontAlgn="auto" indent="-457200" marL="457200">
              <a:buFont typeface="Wingdings" charset="2"/>
              <a:buChar char="n"/>
            </a:pPr>
            <a:endParaRPr altLang="en-US" b="1" sz="3200" i="0" lang="zh-CN" u="sng">
              <a:solidFill>
                <a:srgbClr val="0070C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AndroidClock"/>
              <a:ea typeface="+mj-ea"/>
            </a:endParaRPr>
          </a:p>
          <a:p>
            <a:pPr algn="l" fontAlgn="auto" indent="-457200" marL="457200">
              <a:buFont typeface="Wingdings" charset="2"/>
              <a:buChar char="n"/>
            </a:pPr>
            <a:r>
              <a:rPr altLang="en-US" b="1" sz="32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Adaptive Color Model Updating:</a:t>
            </a:r>
            <a:r>
              <a:rPr altLang="en-US" b="1" sz="32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Dynamically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 adapt the color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 model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 parameters or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thresholds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to 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a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ndle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 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t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h</a:t>
            </a:r>
            <a:r>
              <a:rPr altLang="en-US" b="1" sz="2800" i="1" lang="en-US" u="none">
                <a:solidFill>
                  <a:srgbClr val="000080"/>
                </a:solidFill>
                <a:latin typeface="Coming Soon"/>
                <a:ea typeface="+mj-ea"/>
              </a:rPr>
              <a:t>e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 </a:t>
            </a:r>
            <a:r>
              <a:rPr altLang="en-US" b="1" sz="2800" i="1" lang="zh-CN" u="none">
                <a:solidFill>
                  <a:srgbClr val="000080"/>
                </a:solidFill>
                <a:latin typeface="Coming Soon"/>
                <a:ea typeface="+mj-ea"/>
              </a:rPr>
              <a:t>variations in lighting conditions, object appearances, and occlusions.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61" name=""/>
          <p:cNvSpPr txBox="1"/>
          <p:nvPr/>
        </p:nvSpPr>
        <p:spPr>
          <a:xfrm>
            <a:off x="1246545" y="1073879"/>
            <a:ext cx="10364428" cy="815340"/>
          </a:xfrm>
          <a:prstGeom prst="rect"/>
        </p:spPr>
        <p:txBody>
          <a:bodyPr rtlCol="0" wrap="square">
            <a:spAutoFit/>
          </a:bodyPr>
          <a:p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P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r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p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sed 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system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/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s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l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u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t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i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on 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(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c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n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t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d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.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.</a:t>
            </a:r>
            <a:r>
              <a:rPr altLang="en-US" b="1" sz="48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71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10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72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73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74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75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76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77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78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79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80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5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108" name="组合 4"/>
          <p:cNvGrpSpPr/>
          <p:nvPr/>
        </p:nvGrpSpPr>
        <p:grpSpPr>
          <a:xfrm>
            <a:off x="1087169" y="1222566"/>
            <a:ext cx="14819460" cy="7338430"/>
            <a:chOff x="5180" y="3973"/>
            <a:chExt cx="8838" cy="5193"/>
          </a:xfrm>
        </p:grpSpPr>
        <p:sp>
          <p:nvSpPr>
            <p:cNvPr id="1048681" name="文本占位符 9"/>
            <p:cNvSpPr txBox="1"/>
            <p:nvPr/>
          </p:nvSpPr>
          <p:spPr>
            <a:xfrm>
              <a:off x="5180" y="3973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osed 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system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/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l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u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i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n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(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contd...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)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682" name="文本占位符 11"/>
            <p:cNvSpPr txBox="1"/>
            <p:nvPr/>
          </p:nvSpPr>
          <p:spPr>
            <a:xfrm>
              <a:off x="5180" y="5008"/>
              <a:ext cx="7653" cy="4158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Feedback Loop:</a:t>
              </a:r>
              <a:endParaRPr altLang="en-US" b="1" sz="40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>
                <a:buNone/>
              </a:pP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I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mplement a feedback loop to refine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 t</a:t>
              </a:r>
              <a:r>
                <a:rPr altLang="en-US" b="1" sz="2800" i="1" lang="en-US" u="none">
                  <a:solidFill>
                    <a:srgbClr val="000080"/>
                  </a:solidFill>
                  <a:effectLst/>
                  <a:latin typeface="Coming Soon"/>
                  <a:ea typeface="+mj-ea"/>
                </a:rPr>
                <a:t>he tracking results based on user input or additional sensor data.</a:t>
              </a:r>
              <a:endParaRPr altLang="en-US" b="1" sz="3200" i="1" lang="zh-CN" u="none">
                <a:solidFill>
                  <a:srgbClr val="000080"/>
                </a:solidFill>
                <a:effectLst/>
                <a:latin typeface="Coming Soon"/>
                <a:ea typeface="+mj-ea"/>
              </a:endParaRPr>
            </a:p>
            <a:p>
              <a:pPr algn="l" fontAlgn="auto">
                <a:buNone/>
              </a:pPr>
              <a:endParaRPr altLang="en-US" b="1" sz="3200" i="1" lang="zh-CN" u="none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Performance Optimization:</a:t>
              </a:r>
              <a:endParaRPr altLang="en-US" b="1" sz="40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>
                <a:buNone/>
              </a:pP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Optimize the algorithm for real-time performance by leveraging parallel processing, GPU acceleration, and efficient data structures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>
                <a:buNone/>
              </a:pP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.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571500" marL="5715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Robustness Enhancements:</a:t>
              </a:r>
              <a:endParaRPr altLang="en-US" b="1" sz="4000" i="1" lang="zh-CN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endParaRPr>
            </a:p>
            <a:p>
              <a:pPr algn="l" fontAlgn="auto">
                <a:buNone/>
              </a:pP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Enhance robustness against noise, occlusions, and cluttered backgrounds bncorporating techniques like background subtraction, adaptive thresholding, and outlier rejection.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>
                <a:buNone/>
              </a:pPr>
              <a:endParaRPr altLang="en-US" b="1" sz="16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43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80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44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1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45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2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46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3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47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4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48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5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49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6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50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7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51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2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6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88" name="组合 4"/>
          <p:cNvGrpSpPr/>
          <p:nvPr/>
        </p:nvGrpSpPr>
        <p:grpSpPr>
          <a:xfrm>
            <a:off x="916412" y="1321006"/>
            <a:ext cx="12617347" cy="8293100"/>
            <a:chOff x="4502" y="3176"/>
            <a:chExt cx="8838" cy="4608"/>
          </a:xfrm>
        </p:grpSpPr>
        <p:sp>
          <p:nvSpPr>
            <p:cNvPr id="1048653" name="文本占位符 9"/>
            <p:cNvSpPr txBox="1"/>
            <p:nvPr/>
          </p:nvSpPr>
          <p:spPr>
            <a:xfrm>
              <a:off x="4502" y="3176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S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f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t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ware 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D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v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elop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m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ent 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a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p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r</a:t>
              </a:r>
              <a:r>
                <a:rPr altLang="en-US" b="1" sz="4400" i="1" lang="en-US" u="sng">
                  <a:solidFill>
                    <a:srgbClr val="00206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oach </a:t>
              </a:r>
              <a:endParaRPr altLang="en-US" b="1" sz="2400" i="1" lang="zh-CN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654" name="文本占位符 11"/>
            <p:cNvSpPr txBox="1"/>
            <p:nvPr/>
          </p:nvSpPr>
          <p:spPr>
            <a:xfrm>
              <a:off x="4502" y="3901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342900" marL="3429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Requirement Analysis:</a:t>
              </a:r>
              <a:r>
                <a:rPr altLang="en-US" b="1" sz="2800" i="1" lang="en-US" u="sng"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Understand the specific requirements of the object tracking system, including the types of objects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to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t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h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e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be tracked, environmental conditions, performance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  <a:sym typeface="+mn-ea"/>
                </a:rPr>
                <a:t>expectations, and integration with other systems or platforms.</a:t>
              </a:r>
              <a:endParaRPr altLang="en-US" b="1" sz="36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342900" marL="342900">
                <a:buFont typeface="Wingdings" charset="2"/>
                <a:buChar char="n"/>
              </a:pPr>
              <a:endParaRPr altLang="en-US" b="1" sz="28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342900" marL="3429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Algorithm Selection: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Cho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ose appropriate colorbased tracking algorithms based on the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requirements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 and </a:t>
              </a:r>
              <a:r>
                <a:rPr altLang="en-US" b="1" sz="3200" i="1" lang="en-US">
                  <a:solidFill>
                    <a:srgbClr val="000080"/>
                  </a:solidFill>
                  <a:latin typeface="Coming Soon"/>
                  <a:ea typeface="+mj-ea"/>
                </a:rPr>
                <a:t>constraints of the project. </a:t>
              </a:r>
              <a:endParaRPr altLang="en-US" b="1" sz="36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342900" marL="342900">
                <a:buFont typeface="Wingdings" charset="2"/>
                <a:buChar char="n"/>
              </a:pPr>
              <a:endParaRPr altLang="en-US" b="1" sz="18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611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61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612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2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613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3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614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4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615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5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616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6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617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7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618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68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619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20" name="矩形"/>
          <p:cNvSpPr/>
          <p:nvPr/>
        </p:nvSpPr>
        <p:spPr>
          <a:xfrm rot="0">
            <a:off x="12977433" y="9098238"/>
            <a:ext cx="842127" cy="465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17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1084874" y="2170072"/>
            <a:ext cx="13783768" cy="6301739"/>
          </a:xfrm>
          <a:prstGeom prst="rect"/>
        </p:spPr>
        <p:txBody>
          <a:bodyPr rtlCol="0" wrap="square">
            <a:spAutoFit/>
          </a:bodyPr>
          <a:p>
            <a:pPr algn="l" fontAlgn="auto" indent="-342900" marL="342900">
              <a:buFont typeface="Wingdings" charset="2"/>
              <a:buChar char="n"/>
            </a:pPr>
            <a:r>
              <a:rPr altLang="en-US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Prototype Development:</a:t>
            </a:r>
            <a:r>
              <a:rPr altLang="en-US" sz="2400" lang="en-US">
                <a:latin typeface="+mj-ea"/>
                <a:ea typeface="+mj-ea"/>
              </a:rPr>
              <a:t> </a:t>
            </a:r>
            <a:r>
              <a:rPr altLang="en-US" sz="2400" lang="en-US">
                <a:latin typeface="+mj-ea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Start by building aprototype or proof-of-concept implementation to validate t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h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e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chosen algorithms and demonstrate basic functionalit</a:t>
            </a:r>
            <a:endParaRPr altLang="en-US" b="1" sz="32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endParaRPr altLang="en-US" b="1" sz="24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r>
              <a:rPr altLang="en-US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Integration with Image Processing Libraries:</a:t>
            </a:r>
            <a:r>
              <a:rPr altLang="en-US" b="1" sz="32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32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Integrate the chosen algorithms with image processing libraries or framework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like OpenCV,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MATLAB, or scikit-image to leverage existing implementations and optimize performance.</a:t>
            </a:r>
            <a:endParaRPr altLang="en-US" b="1" sz="32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endParaRPr altLang="en-US" b="1" sz="3200" i="1" lang="zh-CN">
              <a:solidFill>
                <a:srgbClr val="000080"/>
              </a:solidFill>
              <a:effectLst/>
              <a:latin typeface="Coming Soon"/>
              <a:ea typeface="+mj-ea"/>
            </a:endParaRPr>
          </a:p>
          <a:p>
            <a:pPr algn="l" fontAlgn="auto" indent="-342900" marL="342900">
              <a:buFont typeface="Wingdings" charset="2"/>
              <a:buChar char="n"/>
            </a:pPr>
            <a:r>
              <a:rPr altLang="en-US" b="1" sz="3600" i="1" lang="en-US" u="sng">
                <a:solidFill>
                  <a:srgbClr val="0070C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AndroidClock"/>
                <a:ea typeface="+mj-ea"/>
              </a:rPr>
              <a:t>User Interface Design: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Design a ser-friendly interface for configuring the tracking system parameters, visualizing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t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he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nput video stream or image,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and displaying the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</a:t>
            </a:r>
            <a:r>
              <a:rPr altLang="en-US" b="1" sz="2800" i="1" lang="en-US">
                <a:solidFill>
                  <a:srgbClr val="000080"/>
                </a:solidFill>
                <a:effectLst/>
                <a:latin typeface="Coming Soon"/>
                <a:ea typeface="+mj-ea"/>
              </a:rPr>
              <a:t> tracked objects and their trajectories.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1033672" y="688099"/>
            <a:ext cx="11047674" cy="751840"/>
          </a:xfrm>
          <a:prstGeom prst="rect"/>
        </p:spPr>
        <p:txBody>
          <a:bodyPr rtlCol="0" wrap="square">
            <a:spAutoFit/>
          </a:bodyPr>
          <a:p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S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f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t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ware 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D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e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v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elop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m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ent 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a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p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p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r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oach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(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c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o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n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t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d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.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.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altLang="en-US" b="1" sz="4400" i="1" lang="en-US" u="sng">
                <a:solidFill>
                  <a:srgbClr val="00206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+mj-ea"/>
                <a:ea typeface="+mj-ea"/>
                <a:sym typeface="+mn-ea"/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直线"/>
          <p:cNvSpPr/>
          <p:nvPr/>
        </p:nvSpPr>
        <p:spPr>
          <a:xfrm rot="4791364">
            <a:off x="9738483" y="5143500"/>
            <a:ext cx="10464870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sp>
        <p:nvSpPr>
          <p:cNvPr id="1048585" name="直线"/>
          <p:cNvSpPr/>
          <p:nvPr/>
        </p:nvSpPr>
        <p:spPr>
          <a:xfrm rot="8776573">
            <a:off x="10406482" y="7904560"/>
            <a:ext cx="8608175" cy="0"/>
          </a:xfrm>
          <a:prstGeom prst="line"/>
          <a:noFill/>
          <a:ln w="9525" cap="rnd" cmpd="sng">
            <a:solidFill>
              <a:srgbClr val="5FCBEF"/>
            </a:solidFill>
            <a:prstDash val="solid"/>
            <a:round/>
          </a:ln>
        </p:spPr>
      </p:sp>
      <p:grpSp>
        <p:nvGrpSpPr>
          <p:cNvPr id="27" name="组合"/>
          <p:cNvGrpSpPr/>
          <p:nvPr/>
        </p:nvGrpSpPr>
        <p:grpSpPr>
          <a:xfrm>
            <a:off x="13772214" y="-12700"/>
            <a:ext cx="4511040" cy="10299668"/>
            <a:chOff x="13772214" y="-12700"/>
            <a:chExt cx="4511040" cy="10299668"/>
          </a:xfrm>
        </p:grpSpPr>
        <p:sp>
          <p:nvSpPr>
            <p:cNvPr id="1048586" name="曲线"/>
            <p:cNvSpPr/>
            <p:nvPr/>
          </p:nvSpPr>
          <p:spPr>
            <a:xfrm rot="0">
              <a:off x="13772214" y="-12700"/>
              <a:ext cx="451104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" name="组合"/>
          <p:cNvGrpSpPr/>
          <p:nvPr/>
        </p:nvGrpSpPr>
        <p:grpSpPr>
          <a:xfrm>
            <a:off x="14405163" y="-12700"/>
            <a:ext cx="3882866" cy="10299668"/>
            <a:chOff x="14405163" y="-12700"/>
            <a:chExt cx="3882866" cy="10299668"/>
          </a:xfrm>
        </p:grpSpPr>
        <p:sp>
          <p:nvSpPr>
            <p:cNvPr id="1048587" name="曲线"/>
            <p:cNvSpPr/>
            <p:nvPr/>
          </p:nvSpPr>
          <p:spPr>
            <a:xfrm rot="0">
              <a:off x="14405163" y="-12700"/>
              <a:ext cx="3882866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" name="组合"/>
          <p:cNvGrpSpPr/>
          <p:nvPr/>
        </p:nvGrpSpPr>
        <p:grpSpPr>
          <a:xfrm>
            <a:off x="13398498" y="4572000"/>
            <a:ext cx="4889470" cy="5715000"/>
            <a:chOff x="13398498" y="4572000"/>
            <a:chExt cx="4889470" cy="5715000"/>
          </a:xfrm>
        </p:grpSpPr>
        <p:sp>
          <p:nvSpPr>
            <p:cNvPr id="1048588" name="曲线"/>
            <p:cNvSpPr/>
            <p:nvPr/>
          </p:nvSpPr>
          <p:spPr>
            <a:xfrm rot="0">
              <a:off x="13398498" y="4572000"/>
              <a:ext cx="4889470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0" name="组合"/>
          <p:cNvGrpSpPr/>
          <p:nvPr/>
        </p:nvGrpSpPr>
        <p:grpSpPr>
          <a:xfrm>
            <a:off x="14001750" y="-12700"/>
            <a:ext cx="4281488" cy="10299668"/>
            <a:chOff x="14001750" y="-12700"/>
            <a:chExt cx="4281488" cy="10299668"/>
          </a:xfrm>
        </p:grpSpPr>
        <p:sp>
          <p:nvSpPr>
            <p:cNvPr id="1048589" name="曲线"/>
            <p:cNvSpPr/>
            <p:nvPr/>
          </p:nvSpPr>
          <p:spPr>
            <a:xfrm rot="0">
              <a:off x="14001750" y="-12700"/>
              <a:ext cx="4281488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" name="组合"/>
          <p:cNvGrpSpPr/>
          <p:nvPr/>
        </p:nvGrpSpPr>
        <p:grpSpPr>
          <a:xfrm>
            <a:off x="16348095" y="-12700"/>
            <a:ext cx="1935194" cy="10299668"/>
            <a:chOff x="16348095" y="-12700"/>
            <a:chExt cx="1935194" cy="10299668"/>
          </a:xfrm>
        </p:grpSpPr>
        <p:sp>
          <p:nvSpPr>
            <p:cNvPr id="1048590" name="曲线"/>
            <p:cNvSpPr/>
            <p:nvPr/>
          </p:nvSpPr>
          <p:spPr>
            <a:xfrm rot="0">
              <a:off x="16348095" y="-12700"/>
              <a:ext cx="1935194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" name="组合"/>
          <p:cNvGrpSpPr/>
          <p:nvPr/>
        </p:nvGrpSpPr>
        <p:grpSpPr>
          <a:xfrm>
            <a:off x="16408499" y="-12700"/>
            <a:ext cx="1874710" cy="10299668"/>
            <a:chOff x="16408499" y="-12700"/>
            <a:chExt cx="1874710" cy="10299668"/>
          </a:xfrm>
        </p:grpSpPr>
        <p:sp>
          <p:nvSpPr>
            <p:cNvPr id="1048591" name="曲线"/>
            <p:cNvSpPr/>
            <p:nvPr/>
          </p:nvSpPr>
          <p:spPr>
            <a:xfrm rot="0">
              <a:off x="16408499" y="-12700"/>
              <a:ext cx="1874710" cy="1029966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3" name="组合"/>
          <p:cNvGrpSpPr/>
          <p:nvPr/>
        </p:nvGrpSpPr>
        <p:grpSpPr>
          <a:xfrm>
            <a:off x="15557499" y="5384800"/>
            <a:ext cx="2725767" cy="4902230"/>
            <a:chOff x="15557499" y="5384800"/>
            <a:chExt cx="2725767" cy="4902230"/>
          </a:xfrm>
        </p:grpSpPr>
        <p:sp>
          <p:nvSpPr>
            <p:cNvPr id="1048592" name="曲线"/>
            <p:cNvSpPr/>
            <p:nvPr/>
          </p:nvSpPr>
          <p:spPr>
            <a:xfrm rot="0">
              <a:off x="15557499" y="5384800"/>
              <a:ext cx="2725767" cy="49022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" name="组合"/>
          <p:cNvGrpSpPr/>
          <p:nvPr/>
        </p:nvGrpSpPr>
        <p:grpSpPr>
          <a:xfrm>
            <a:off x="0" y="6019800"/>
            <a:ext cx="673132" cy="4267200"/>
            <a:chOff x="0" y="6019800"/>
            <a:chExt cx="673132" cy="4267200"/>
          </a:xfrm>
        </p:grpSpPr>
        <p:sp>
          <p:nvSpPr>
            <p:cNvPr id="1048593" name="曲线"/>
            <p:cNvSpPr/>
            <p:nvPr/>
          </p:nvSpPr>
          <p:spPr>
            <a:xfrm rot="0">
              <a:off x="0" y="6019800"/>
              <a:ext cx="673132" cy="426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594" name="矩形"/>
          <p:cNvSpPr/>
          <p:nvPr/>
        </p:nvSpPr>
        <p:spPr>
          <a:xfrm rot="0">
            <a:off x="12977433" y="9041088"/>
            <a:ext cx="842127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 indent="0" mar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1200" lang="en-US" spc="0" strike="noStrike" u="none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alibri" pitchFamily="0" charset="0"/>
              </a:rPr>
              <a:t>7</a:t>
            </a:r>
            <a:endParaRPr altLang="en-US" baseline="0" b="0" cap="none" sz="3000" i="0" kern="1200" lang="zh-CN" spc="0" strike="noStrike" u="none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35" name="组合 4"/>
          <p:cNvGrpSpPr/>
          <p:nvPr/>
        </p:nvGrpSpPr>
        <p:grpSpPr>
          <a:xfrm>
            <a:off x="1023244" y="1154053"/>
            <a:ext cx="14721348" cy="9132947"/>
            <a:chOff x="4069" y="3684"/>
            <a:chExt cx="8784" cy="4617"/>
          </a:xfrm>
        </p:grpSpPr>
        <p:sp>
          <p:nvSpPr>
            <p:cNvPr id="1048595" name="文本占位符 9"/>
            <p:cNvSpPr txBox="1"/>
            <p:nvPr/>
          </p:nvSpPr>
          <p:spPr>
            <a:xfrm>
              <a:off x="4069" y="3684"/>
              <a:ext cx="8784" cy="257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S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f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tware 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Development 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A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pproach 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(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c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o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n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t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d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.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.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.</a:t>
              </a:r>
              <a:r>
                <a:rPr altLang="en-US" b="1" sz="4400" i="1" lang="en-US" u="sng">
                  <a:solidFill>
                    <a:srgbClr val="002060"/>
                  </a:solidFill>
                  <a:effectLst/>
                  <a:latin typeface="AndroidClock"/>
                  <a:ea typeface="+mj-ea"/>
                  <a:sym typeface="+mn-ea"/>
                </a:rPr>
                <a:t>)</a:t>
              </a:r>
              <a:endParaRPr altLang="en-US" b="1" sz="2400" i="1" lang="zh-CN" u="sng">
                <a:solidFill>
                  <a:srgbClr val="002060"/>
                </a:solidFill>
                <a:effectLst/>
                <a:latin typeface="AndroidClock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596" name="文本占位符 11"/>
            <p:cNvSpPr txBox="1"/>
            <p:nvPr/>
          </p:nvSpPr>
          <p:spPr>
            <a:xfrm>
              <a:off x="4070" y="4418"/>
              <a:ext cx="8343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 indent="-342900" marL="342900">
                <a:buFont typeface="Wingdings" charset="2"/>
                <a:buChar char="n"/>
              </a:pPr>
              <a:r>
                <a:rPr altLang="en-US" b="1" sz="32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  <a:sym typeface="+mn-ea"/>
                </a:rPr>
                <a:t>User Interface Design: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Design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user-friendly i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nterface for configuring tracking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 system parameters, visualizing the input video stream or image, and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effectLst/>
                  <a:latin typeface="Coming Soon"/>
                  <a:ea typeface="+mj-ea"/>
                  <a:sym typeface="+mn-ea"/>
                </a:rPr>
                <a:t>displaying the tracked objects </a:t>
              </a:r>
              <a:endParaRPr altLang="en-US" b="1" sz="3200" i="1" lang="zh-CN">
                <a:solidFill>
                  <a:srgbClr val="000080"/>
                </a:solidFill>
                <a:effectLst/>
                <a:latin typeface="Coming Soon"/>
                <a:ea typeface="+mj-ea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r>
                <a:rPr altLang="en-US" b="1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Implementation</a:t>
              </a:r>
              <a:r>
                <a:rPr altLang="en-US" b="0" sz="36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+mj-ea"/>
                  <a:ea typeface="+mj-ea"/>
                </a:rPr>
                <a:t>: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Develop the software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components for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color segmentation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,</a:t>
              </a:r>
              <a:r>
                <a:rPr altLang="en-US" b="1" sz="2800" i="1" lang="en-US" u="none">
                  <a:solidFill>
                    <a:srgbClr val="000080"/>
                  </a:solidFill>
                  <a:latin typeface="Coming Soon"/>
                  <a:ea typeface="+mj-ea"/>
                </a:rPr>
                <a:t>object detection, and tracking based on the selected algorithms. </a:t>
              </a:r>
              <a:endParaRPr altLang="en-US" b="1" sz="3200" i="1" lang="zh-CN" u="none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457200" marL="457200">
                <a:buFont typeface="Wingdings" charset="2"/>
                <a:buChar char="n"/>
              </a:pPr>
              <a:endParaRPr altLang="en-US" b="1" sz="2400" i="1" lang="zh-CN" u="none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342900" marL="342900">
                <a:buFont typeface="Wingdings" charset="2"/>
                <a:buChar char="n"/>
              </a:pPr>
              <a:r>
                <a:rPr altLang="en-US" b="1" sz="32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Testing and Validation</a:t>
              </a:r>
              <a:r>
                <a:rPr altLang="en-US" b="1" sz="32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:</a:t>
              </a:r>
              <a:r>
                <a:rPr altLang="en-US" b="1" sz="3200" i="1" lang="en-US" u="sng">
                  <a:solidFill>
                    <a:srgbClr val="0070C0"/>
                  </a:solidFill>
                  <a:effectLst>
                    <a:outerShdw algn="br" blurRad="38100" dir="2700000" dist="38100" rotWithShape="0">
                      <a:srgbClr val="000000"/>
                    </a:outerShdw>
                  </a:effectLst>
                  <a:latin typeface="AndroidClock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Conduct comprehensive esting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evaluate the accuracy,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 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robustness, and efficiency of</a:t>
              </a:r>
              <a:r>
                <a:rPr altLang="en-US" b="1" sz="2800" i="1" lang="en-US">
                  <a:solidFill>
                    <a:srgbClr val="000080"/>
                  </a:solidFill>
                  <a:latin typeface="Coming Soon"/>
                  <a:ea typeface="+mj-ea"/>
                </a:rPr>
                <a:t>the tracking system across different test scenarios and datasets.</a:t>
              </a:r>
              <a:endParaRPr altLang="en-US" b="1" sz="32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  <a:p>
              <a:pPr algn="l" fontAlgn="auto" indent="-342900" marL="342900">
                <a:buFont typeface="Wingdings" charset="2"/>
                <a:buChar char="n"/>
              </a:pPr>
              <a:endParaRPr altLang="en-US" b="1" sz="1600" i="1" lang="zh-CN">
                <a:solidFill>
                  <a:srgbClr val="000080"/>
                </a:solidFill>
                <a:latin typeface="Coming Soon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Naan mudhalvan</dc:title>
  <dc:creator>M2103K19PI</dc:creator>
  <cp:lastModifiedBy>root</cp:lastModifiedBy>
  <dcterms:created xsi:type="dcterms:W3CDTF">2006-08-06T09:00:00Z</dcterms:created>
  <dcterms:modified xsi:type="dcterms:W3CDTF">2024-04-04T12:53:38Z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9a3dbc37bf5e42f59c0c6c8ecaa51793</vt:lpwstr>
  </property>
</Properties>
</file>