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0"/>
  </p:notesMasterIdLst>
  <p:sldIdLst>
    <p:sldId id="347" r:id="rId2"/>
    <p:sldId id="321" r:id="rId3"/>
    <p:sldId id="258" r:id="rId4"/>
    <p:sldId id="319" r:id="rId5"/>
    <p:sldId id="262" r:id="rId6"/>
    <p:sldId id="327" r:id="rId7"/>
    <p:sldId id="267" r:id="rId8"/>
    <p:sldId id="269" r:id="rId9"/>
    <p:sldId id="270" r:id="rId10"/>
    <p:sldId id="271" r:id="rId11"/>
    <p:sldId id="272" r:id="rId12"/>
    <p:sldId id="273" r:id="rId13"/>
    <p:sldId id="274" r:id="rId14"/>
    <p:sldId id="328" r:id="rId15"/>
    <p:sldId id="330" r:id="rId16"/>
    <p:sldId id="322" r:id="rId17"/>
    <p:sldId id="283" r:id="rId18"/>
    <p:sldId id="284" r:id="rId19"/>
    <p:sldId id="323" r:id="rId20"/>
    <p:sldId id="32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24" r:id="rId36"/>
    <p:sldId id="300" r:id="rId37"/>
    <p:sldId id="346" r:id="rId38"/>
    <p:sldId id="336" r:id="rId39"/>
    <p:sldId id="320" r:id="rId40"/>
    <p:sldId id="345" r:id="rId41"/>
    <p:sldId id="302" r:id="rId42"/>
    <p:sldId id="303" r:id="rId43"/>
    <p:sldId id="304" r:id="rId44"/>
    <p:sldId id="305" r:id="rId45"/>
    <p:sldId id="306" r:id="rId46"/>
    <p:sldId id="307" r:id="rId47"/>
    <p:sldId id="335" r:id="rId48"/>
    <p:sldId id="334" r:id="rId49"/>
    <p:sldId id="308" r:id="rId50"/>
    <p:sldId id="331" r:id="rId51"/>
    <p:sldId id="338" r:id="rId52"/>
    <p:sldId id="339" r:id="rId53"/>
    <p:sldId id="340" r:id="rId54"/>
    <p:sldId id="341" r:id="rId55"/>
    <p:sldId id="342" r:id="rId56"/>
    <p:sldId id="343" r:id="rId57"/>
    <p:sldId id="344" r:id="rId58"/>
    <p:sldId id="276" r:id="rId59"/>
    <p:sldId id="333" r:id="rId60"/>
    <p:sldId id="332" r:id="rId61"/>
    <p:sldId id="277" r:id="rId62"/>
    <p:sldId id="312" r:id="rId63"/>
    <p:sldId id="313" r:id="rId64"/>
    <p:sldId id="314" r:id="rId65"/>
    <p:sldId id="315" r:id="rId66"/>
    <p:sldId id="316" r:id="rId67"/>
    <p:sldId id="317" r:id="rId68"/>
    <p:sldId id="326" r:id="rId69"/>
  </p:sldIdLst>
  <p:sldSz cx="9144000" cy="6858000" type="screen4x3"/>
  <p:notesSz cx="6858000" cy="9144000"/>
  <p:embeddedFontLst>
    <p:embeddedFont>
      <p:font typeface="隶书" pitchFamily="49" charset="-122"/>
      <p:regular r:id="rId71"/>
    </p:embeddedFont>
    <p:embeddedFont>
      <p:font typeface="黑体" pitchFamily="49" charset="-122"/>
      <p:regular r:id="rId72"/>
    </p:embeddedFont>
    <p:embeddedFont>
      <p:font typeface="Arial Unicode MS" pitchFamily="34" charset="-122"/>
      <p:regular r:id="rId73"/>
    </p:embeddedFont>
    <p:embeddedFont>
      <p:font typeface="楷体" pitchFamily="49" charset="-122"/>
      <p:regular r:id="rId74"/>
    </p:embeddedFont>
    <p:embeddedFont>
      <p:font typeface="Wingdings 3" pitchFamily="18" charset="2"/>
      <p:regular r:id="rId75"/>
    </p:embeddedFont>
    <p:embeddedFont>
      <p:font typeface="方正姚体" pitchFamily="2" charset="-122"/>
      <p:regular r:id="rId76"/>
    </p:embeddedFont>
    <p:embeddedFont>
      <p:font typeface="新宋体" pitchFamily="49" charset="-122"/>
      <p:regular r:id="rId77"/>
    </p:embeddedFont>
  </p:embeddedFont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5050"/>
    <a:srgbClr val="0000FF"/>
    <a:srgbClr val="FF0000"/>
    <a:srgbClr val="8000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87013" autoAdjust="0"/>
  </p:normalViewPr>
  <p:slideViewPr>
    <p:cSldViewPr>
      <p:cViewPr varScale="1">
        <p:scale>
          <a:sx n="61" d="100"/>
          <a:sy n="61" d="100"/>
        </p:scale>
        <p:origin x="-1620" y="-7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628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 Id="rId5" Type="http://schemas.openxmlformats.org/officeDocument/2006/relationships/image" Target="../media/image38.e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emf"/><Relationship Id="rId6" Type="http://schemas.openxmlformats.org/officeDocument/2006/relationships/image" Target="../media/image47.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emf"/><Relationship Id="rId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emf"/><Relationship Id="rId4"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emf"/><Relationship Id="rId6" Type="http://schemas.openxmlformats.org/officeDocument/2006/relationships/image" Target="../media/image83.wmf"/><Relationship Id="rId5" Type="http://schemas.openxmlformats.org/officeDocument/2006/relationships/image" Target="../media/image82.wmf"/><Relationship Id="rId10" Type="http://schemas.openxmlformats.org/officeDocument/2006/relationships/image" Target="../media/image87.wmf"/><Relationship Id="rId4" Type="http://schemas.openxmlformats.org/officeDocument/2006/relationships/image" Target="../media/image81.wmf"/><Relationship Id="rId9"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emf"/><Relationship Id="rId4"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e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emf"/><Relationship Id="rId5" Type="http://schemas.openxmlformats.org/officeDocument/2006/relationships/image" Target="../media/image118.wmf"/><Relationship Id="rId4"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10" Type="http://schemas.openxmlformats.org/officeDocument/2006/relationships/image" Target="../media/image144.wmf"/><Relationship Id="rId4" Type="http://schemas.openxmlformats.org/officeDocument/2006/relationships/image" Target="../media/image138.wmf"/><Relationship Id="rId9" Type="http://schemas.openxmlformats.org/officeDocument/2006/relationships/image" Target="../media/image14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5.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image" Target="../media/image158.wmf"/><Relationship Id="rId18" Type="http://schemas.openxmlformats.org/officeDocument/2006/relationships/image" Target="../media/image163.wmf"/><Relationship Id="rId3" Type="http://schemas.openxmlformats.org/officeDocument/2006/relationships/image" Target="../media/image148.wmf"/><Relationship Id="rId7" Type="http://schemas.openxmlformats.org/officeDocument/2006/relationships/image" Target="../media/image152.wmf"/><Relationship Id="rId12" Type="http://schemas.openxmlformats.org/officeDocument/2006/relationships/image" Target="../media/image157.wmf"/><Relationship Id="rId17" Type="http://schemas.openxmlformats.org/officeDocument/2006/relationships/image" Target="../media/image162.wmf"/><Relationship Id="rId2" Type="http://schemas.openxmlformats.org/officeDocument/2006/relationships/image" Target="../media/image147.wmf"/><Relationship Id="rId16" Type="http://schemas.openxmlformats.org/officeDocument/2006/relationships/image" Target="../media/image161.wmf"/><Relationship Id="rId1" Type="http://schemas.openxmlformats.org/officeDocument/2006/relationships/image" Target="../media/image146.wmf"/><Relationship Id="rId6" Type="http://schemas.openxmlformats.org/officeDocument/2006/relationships/image" Target="../media/image151.wmf"/><Relationship Id="rId11" Type="http://schemas.openxmlformats.org/officeDocument/2006/relationships/image" Target="../media/image156.wmf"/><Relationship Id="rId5" Type="http://schemas.openxmlformats.org/officeDocument/2006/relationships/image" Target="../media/image150.wmf"/><Relationship Id="rId15" Type="http://schemas.openxmlformats.org/officeDocument/2006/relationships/image" Target="../media/image160.wmf"/><Relationship Id="rId10" Type="http://schemas.openxmlformats.org/officeDocument/2006/relationships/image" Target="../media/image155.wmf"/><Relationship Id="rId19" Type="http://schemas.openxmlformats.org/officeDocument/2006/relationships/image" Target="../media/image164.wmf"/><Relationship Id="rId4" Type="http://schemas.openxmlformats.org/officeDocument/2006/relationships/image" Target="../media/image149.wmf"/><Relationship Id="rId9" Type="http://schemas.openxmlformats.org/officeDocument/2006/relationships/image" Target="../media/image154.wmf"/><Relationship Id="rId14"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9"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emf"/><Relationship Id="rId4" Type="http://schemas.openxmlformats.org/officeDocument/2006/relationships/image" Target="../media/image1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6.w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84.wmf"/><Relationship Id="rId4" Type="http://schemas.openxmlformats.org/officeDocument/2006/relationships/image" Target="../media/image19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emf"/><Relationship Id="rId4" Type="http://schemas.openxmlformats.org/officeDocument/2006/relationships/image" Target="../media/image20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5" Type="http://schemas.openxmlformats.org/officeDocument/2006/relationships/image" Target="../media/image207.emf"/><Relationship Id="rId4" Type="http://schemas.openxmlformats.org/officeDocument/2006/relationships/image" Target="../media/image20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08.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emf"/><Relationship Id="rId4" Type="http://schemas.openxmlformats.org/officeDocument/2006/relationships/image" Target="../media/image2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3.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emf"/><Relationship Id="rId5" Type="http://schemas.openxmlformats.org/officeDocument/2006/relationships/image" Target="../media/image218.wmf"/><Relationship Id="rId4" Type="http://schemas.openxmlformats.org/officeDocument/2006/relationships/image" Target="../media/image21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emf"/><Relationship Id="rId5" Type="http://schemas.openxmlformats.org/officeDocument/2006/relationships/image" Target="../media/image223.wmf"/><Relationship Id="rId4" Type="http://schemas.openxmlformats.org/officeDocument/2006/relationships/image" Target="../media/image22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 Id="rId5" Type="http://schemas.openxmlformats.org/officeDocument/2006/relationships/image" Target="../media/image228.wmf"/><Relationship Id="rId4" Type="http://schemas.openxmlformats.org/officeDocument/2006/relationships/image" Target="../media/image22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2.emf"/><Relationship Id="rId4"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e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e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8851"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885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8853"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8854"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885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E768035-A920-410E-BED4-81729789D92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11B48BF-370D-48E7-A52B-083061F14B32}" type="slidenum">
              <a:rPr lang="en-US" altLang="zh-CN"/>
              <a:pPr/>
              <a:t>1</a:t>
            </a:fld>
            <a:endParaRPr lang="en-US"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）职业病包括矽肺、尘肺</a:t>
            </a:r>
            <a:r>
              <a:rPr lang="zh-CN" altLang="en-US" dirty="0"/>
              <a:t>、放射性疾病、职业中毒</a:t>
            </a:r>
            <a:r>
              <a:rPr lang="zh-CN" altLang="en-US" dirty="0" smtClean="0"/>
              <a:t>等。（</a:t>
            </a:r>
            <a:r>
              <a:rPr lang="en-US" altLang="zh-CN" dirty="0" smtClean="0"/>
              <a:t>2</a:t>
            </a:r>
            <a:r>
              <a:rPr lang="zh-CN" altLang="en-US" dirty="0" smtClean="0"/>
              <a:t>）一旦</a:t>
            </a:r>
            <a:r>
              <a:rPr lang="zh-CN" altLang="en-US" dirty="0"/>
              <a:t>遇到不测事件，</a:t>
            </a:r>
            <a:r>
              <a:rPr lang="zh-CN" altLang="en-US" dirty="0" smtClean="0"/>
              <a:t>我们首先会想到的是否</a:t>
            </a:r>
            <a:r>
              <a:rPr lang="zh-CN" altLang="en-US" dirty="0"/>
              <a:t>买了保险，</a:t>
            </a:r>
            <a:r>
              <a:rPr lang="zh-CN" altLang="en-US" dirty="0" smtClean="0"/>
              <a:t>如同交通事故。若司机</a:t>
            </a:r>
            <a:r>
              <a:rPr lang="zh-CN" altLang="en-US" dirty="0"/>
              <a:t>下来之后相互</a:t>
            </a:r>
            <a:r>
              <a:rPr lang="zh-CN" altLang="en-US" dirty="0" smtClean="0"/>
              <a:t>对骂一般</a:t>
            </a:r>
            <a:r>
              <a:rPr lang="zh-CN" altLang="en-US" dirty="0"/>
              <a:t>没有买保险，温文尔雅地打电话一般买了保险</a:t>
            </a:r>
            <a:r>
              <a:rPr lang="zh-CN" altLang="en-US" dirty="0" smtClean="0"/>
              <a:t>。（</a:t>
            </a:r>
            <a:r>
              <a:rPr lang="en-US" altLang="zh-CN" dirty="0" smtClean="0"/>
              <a:t>3</a:t>
            </a:r>
            <a:r>
              <a:rPr lang="zh-CN" altLang="en-US" dirty="0" smtClean="0"/>
              <a:t>）预测的思路有两种：回归预测（先找因素，做回归方程），如果能够找出影响因素，且因素与结果之间的关系较为紧密则采用此法；时间序列预测（趋势预测），纯粹看</a:t>
            </a:r>
            <a:r>
              <a:rPr lang="en-US" altLang="zh-CN" dirty="0" smtClean="0"/>
              <a:t>y</a:t>
            </a:r>
            <a:r>
              <a:rPr lang="zh-CN" altLang="en-US" dirty="0" smtClean="0"/>
              <a:t>在时间</a:t>
            </a:r>
            <a:r>
              <a:rPr lang="en-US" altLang="zh-CN" dirty="0" smtClean="0"/>
              <a:t>t</a:t>
            </a:r>
            <a:r>
              <a:rPr lang="zh-CN" altLang="en-US" dirty="0" smtClean="0"/>
              <a:t>如何运行，则依据此预测，但不找因素。（</a:t>
            </a:r>
            <a:r>
              <a:rPr lang="en-US" altLang="zh-CN" dirty="0" smtClean="0"/>
              <a:t>4</a:t>
            </a:r>
            <a:r>
              <a:rPr lang="zh-CN" altLang="en-US" dirty="0" smtClean="0"/>
              <a:t>）符合这</a:t>
            </a:r>
            <a:r>
              <a:rPr lang="en-US" altLang="zh-CN" dirty="0" smtClean="0"/>
              <a:t>12</a:t>
            </a:r>
            <a:r>
              <a:rPr lang="zh-CN" altLang="en-US" dirty="0" smtClean="0"/>
              <a:t>个字的统计方法即为时间序列分析。</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1</a:t>
            </a:r>
            <a:r>
              <a:rPr lang="zh-CN" altLang="en-US" dirty="0" smtClean="0"/>
              <a:t>）指标是库存则为时点指标，即为时点数列。转化为单项式数列。（</a:t>
            </a:r>
            <a:r>
              <a:rPr lang="en-US" altLang="zh-CN" dirty="0" smtClean="0"/>
              <a:t>2</a:t>
            </a:r>
            <a:r>
              <a:rPr lang="zh-CN" altLang="en-US" dirty="0" smtClean="0"/>
              <a:t>）如果将“库存变动时”去掉，则属于连续还是间断？</a:t>
            </a:r>
            <a:endParaRPr lang="zh-CN" altLang="en-US" dirty="0"/>
          </a:p>
        </p:txBody>
      </p:sp>
      <p:sp>
        <p:nvSpPr>
          <p:cNvPr id="4" name="灯片编号占位符 3"/>
          <p:cNvSpPr>
            <a:spLocks noGrp="1"/>
          </p:cNvSpPr>
          <p:nvPr>
            <p:ph type="sldNum" sz="quarter" idx="10"/>
          </p:nvPr>
        </p:nvSpPr>
        <p:spPr/>
        <p:txBody>
          <a:bodyPr/>
          <a:lstStyle/>
          <a:p>
            <a:fld id="{0E768035-A920-410E-BED4-81729789D928}"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65A4DD-ACBF-498A-B497-9EA2136A7DC0}" type="slidenum">
              <a:rPr lang="en-US" altLang="zh-CN"/>
              <a:pPr/>
              <a:t>11</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zh-CN" altLang="en-US" dirty="0"/>
              <a:t>注：此处只知道月初和月末（虚拟）的数据，因而属于间断</a:t>
            </a:r>
            <a:r>
              <a:rPr lang="zh-CN" altLang="en-US" dirty="0" smtClean="0"/>
              <a:t>。（</a:t>
            </a:r>
            <a:r>
              <a:rPr lang="en-US" altLang="zh-CN" dirty="0" smtClean="0"/>
              <a:t>1</a:t>
            </a:r>
            <a:r>
              <a:rPr lang="zh-CN" altLang="en-US" dirty="0" smtClean="0"/>
              <a:t>）组成组距数列之后，每组只知上限，不知其他时间的数据，所以是间断，同时间隔相等。（</a:t>
            </a:r>
            <a:r>
              <a:rPr lang="en-US" altLang="zh-CN" dirty="0" smtClean="0"/>
              <a:t>2</a:t>
            </a:r>
            <a:r>
              <a:rPr lang="zh-CN" altLang="en-US" dirty="0" smtClean="0"/>
              <a:t>）转化为组距式数列。</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6E07B59-37F9-448A-A1FF-4F145FD76384}" type="slidenum">
              <a:rPr lang="en-US" altLang="zh-CN"/>
              <a:pPr/>
              <a:t>13</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）连续的</a:t>
            </a:r>
            <a:r>
              <a:rPr lang="zh-CN" altLang="en-US" dirty="0"/>
              <a:t>时点数列资料天天有，所以转化为单项式数列；而间断的时点数列则转化为组距式数列</a:t>
            </a:r>
            <a:r>
              <a:rPr lang="zh-CN" altLang="en-US" dirty="0" smtClean="0"/>
              <a:t>。（</a:t>
            </a:r>
            <a:r>
              <a:rPr lang="en-US" altLang="zh-CN" dirty="0" smtClean="0"/>
              <a:t>2</a:t>
            </a:r>
            <a:r>
              <a:rPr lang="zh-CN" altLang="en-US" dirty="0" smtClean="0"/>
              <a:t>）了解了绝对数时间序列序时平均数的计算公式之后，接下来就是公式运用了。</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ABB39F5-21C4-434D-8962-8DF981B6A009}" type="slidenum">
              <a:rPr lang="en-US" altLang="zh-CN"/>
              <a:pPr/>
              <a:t>14</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）如果分别计算第二季度</a:t>
            </a:r>
            <a:r>
              <a:rPr lang="zh-CN" altLang="en-US" dirty="0"/>
              <a:t>的</a:t>
            </a:r>
            <a:r>
              <a:rPr lang="zh-CN" altLang="en-US" dirty="0" smtClean="0"/>
              <a:t>平均实际和计划产值，再对比，其结果应该介于</a:t>
            </a:r>
            <a:r>
              <a:rPr lang="en-US" altLang="zh-CN" dirty="0" smtClean="0"/>
              <a:t>111%</a:t>
            </a:r>
            <a:r>
              <a:rPr lang="zh-CN" altLang="en-US" dirty="0" smtClean="0"/>
              <a:t>和</a:t>
            </a:r>
            <a:r>
              <a:rPr lang="en-US" altLang="zh-CN" dirty="0" smtClean="0"/>
              <a:t>125%</a:t>
            </a:r>
            <a:r>
              <a:rPr lang="zh-CN" altLang="en-US" dirty="0" smtClean="0"/>
              <a:t>之间，</a:t>
            </a:r>
            <a:r>
              <a:rPr lang="zh-CN" altLang="en-US" dirty="0"/>
              <a:t>即对相对数而言，</a:t>
            </a:r>
            <a:r>
              <a:rPr lang="zh-CN" altLang="en-US" b="1" dirty="0">
                <a:effectLst>
                  <a:outerShdw blurRad="38100" dist="38100" dir="2700000" algn="tl">
                    <a:srgbClr val="C0C0C0"/>
                  </a:outerShdw>
                </a:effectLst>
              </a:rPr>
              <a:t>求总与平均的结果是一致的（先求出总的，再求平均的，最终验证之）</a:t>
            </a:r>
            <a:r>
              <a:rPr lang="zh-CN" altLang="en-US" dirty="0" smtClean="0"/>
              <a:t>。无论如何</a:t>
            </a:r>
            <a:r>
              <a:rPr lang="zh-CN" altLang="en-US" dirty="0"/>
              <a:t>，计划完成程度应该是实际比计划，而理论公式才吻合这一定义。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C56BBA7-33B8-4DD3-9EAB-1B2CD60D8484}" type="slidenum">
              <a:rPr lang="en-US" altLang="zh-CN"/>
              <a:pPr/>
              <a:t>15</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zh-CN" altLang="en-US" dirty="0"/>
              <a:t>（</a:t>
            </a:r>
            <a:r>
              <a:rPr lang="en-US" altLang="zh-CN" dirty="0"/>
              <a:t>1</a:t>
            </a:r>
            <a:r>
              <a:rPr lang="zh-CN" altLang="en-US" dirty="0"/>
              <a:t>）在此，要计算增长速度首先要计算发展速度，因此，首先研究发展速度。与前述相似，发展意味着时间，而速度指的是除法。在此，分子的时期为报告期（或对比期），分母的时期为基期（参照期）。（</a:t>
            </a:r>
            <a:r>
              <a:rPr lang="en-US" altLang="zh-CN" dirty="0"/>
              <a:t>2</a:t>
            </a:r>
            <a:r>
              <a:rPr lang="zh-CN" altLang="en-US" dirty="0"/>
              <a:t>）在定基发展速度的计算中，固定基期应选择在平衡的时期。两个发展速度的计算并不是很难，但在统计实践中，可能缺乏原始资料（产值资料没有），但知道其中的一个速度，能否利用已知的速度推断未知的速度呢？</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3A010EE-99E0-4BC2-9458-228D9C0C98F3}" type="slidenum">
              <a:rPr lang="en-US" altLang="zh-CN"/>
              <a:pPr/>
              <a:t>16</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zh-CN" altLang="en-US"/>
              <a:t>（</a:t>
            </a:r>
            <a:r>
              <a:rPr lang="en-US" altLang="zh-CN"/>
              <a:t>1</a:t>
            </a:r>
            <a:r>
              <a:rPr lang="zh-CN" altLang="en-US"/>
              <a:t>）了解了发展速度的计算之后，顺带就掌握了增长速度的计算，事实上，后者建立在前者的基础之上。（</a:t>
            </a:r>
            <a:r>
              <a:rPr lang="en-US" altLang="zh-CN"/>
              <a:t>2</a:t>
            </a:r>
            <a:r>
              <a:rPr lang="zh-CN" altLang="en-US"/>
              <a:t>）在讲解第一条数量关系时指出：一段时期发展的总速度等于各个阶段发展速度的积，因此，对其平均应该采取几何平均数的方式。不过，这一分析也可放在平均发展速度时讲解，那样更有针对性。</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7A8220B-E901-4AE8-84BA-7ACA4965BB08}" type="slidenum">
              <a:rPr lang="en-US" altLang="zh-CN"/>
              <a:pPr/>
              <a:t>17</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zh-CN" altLang="en-US"/>
              <a:t>为什么不叫定基增长量而叫累积增长量，是因为它等于逐期增长量之和。</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06B8F62-0295-4692-824B-D49D12AF4237}" type="slidenum">
              <a:rPr lang="en-US" altLang="zh-CN"/>
              <a:pPr/>
              <a:t>18</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）原点</a:t>
            </a:r>
            <a:r>
              <a:rPr lang="zh-CN" altLang="en-US" dirty="0"/>
              <a:t>移动，但结果不唯一。因为利润等于收入减去成本，若为正值则为净收入，若为负值则为净成本，正负相比实为不同性质的指标对比，无意义。但并非所有不同性质指标的对比均无意义，如强度相对数和平均数</a:t>
            </a:r>
            <a:r>
              <a:rPr lang="zh-CN" altLang="en-US" dirty="0" smtClean="0"/>
              <a:t>。（</a:t>
            </a:r>
            <a:r>
              <a:rPr lang="en-US" altLang="zh-CN" dirty="0" smtClean="0"/>
              <a:t>2</a:t>
            </a:r>
            <a:r>
              <a:rPr lang="zh-CN" altLang="en-US" dirty="0" smtClean="0"/>
              <a:t>）正指标与逆指标。回头率和计划完成程度。</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AFFC50B-3C82-476A-9E7A-E6EF634348B6}" type="slidenum">
              <a:rPr lang="en-US" altLang="zh-CN"/>
              <a:pPr/>
              <a:t>19</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zh-CN" altLang="en-US" dirty="0"/>
              <a:t>（</a:t>
            </a:r>
            <a:r>
              <a:rPr lang="en-US" altLang="zh-CN" dirty="0"/>
              <a:t>1</a:t>
            </a:r>
            <a:r>
              <a:rPr lang="zh-CN" altLang="en-US" dirty="0"/>
              <a:t>）这是一个速度分析与水平分析的复合指标，为什么要结合在一起？原因在于能够克服单独使用水平分析与速度分析的不足，尤其是速度指标的不足。如果基数大，增长</a:t>
            </a:r>
            <a:r>
              <a:rPr lang="en-US" altLang="zh-CN" dirty="0"/>
              <a:t>1%</a:t>
            </a:r>
            <a:r>
              <a:rPr lang="zh-CN" altLang="en-US" dirty="0"/>
              <a:t>的绝对数就多，反之就小。而目前中国的经济增长率越来越低，这是正常的，因为基数大了，故增长</a:t>
            </a:r>
            <a:r>
              <a:rPr lang="en-US" altLang="zh-CN" dirty="0"/>
              <a:t>1%</a:t>
            </a:r>
            <a:r>
              <a:rPr lang="zh-CN" altLang="en-US" dirty="0"/>
              <a:t>意味着投入也越来越大了，但资源是有限的。此外，在管理评价方面这一指标也有一定的作用。（</a:t>
            </a:r>
            <a:r>
              <a:rPr lang="en-US" altLang="zh-CN" dirty="0"/>
              <a:t>2</a:t>
            </a:r>
            <a:r>
              <a:rPr lang="zh-CN" altLang="en-US" dirty="0"/>
              <a:t>）在国际对比时，这一指标可以使我们弄清我们</a:t>
            </a:r>
            <a:r>
              <a:rPr lang="zh-CN" altLang="en-US" dirty="0" smtClean="0"/>
              <a:t>自身所处的位置，</a:t>
            </a:r>
            <a:r>
              <a:rPr lang="zh-CN" altLang="en-US" dirty="0"/>
              <a:t>以及咱们的发展目标和发展阶段的处理。</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65CA4D6-418D-4E26-B6C2-5A205029235D}" type="slidenum">
              <a:rPr lang="en-US" altLang="zh-CN"/>
              <a:pPr/>
              <a:t>20</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zh-CN" altLang="en-US"/>
              <a:t>（</a:t>
            </a:r>
            <a:r>
              <a:rPr lang="en-US" altLang="zh-CN"/>
              <a:t>1</a:t>
            </a:r>
            <a:r>
              <a:rPr lang="zh-CN" altLang="en-US"/>
              <a:t>）较大的相对数后面的绝对数比较小，反之亦反。因此，产值越大的企业其增长率越低，就如美国的经济增长率比较低，但较低的增长率导致的绝对量的增长却相当可观。如果一味要求高增长率，必然会导致严重的环境问题以及可持续问题。此外，如果在干部任免上使用相对数，会导致不公平的现象出现。</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106773E-5F10-4EB0-87DF-7E467A22B44A}" type="slidenum">
              <a:rPr lang="en-US" altLang="zh-CN"/>
              <a:pPr/>
              <a:t>2</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zh-CN" altLang="en-US" dirty="0"/>
              <a:t>（</a:t>
            </a:r>
            <a:r>
              <a:rPr lang="en-US" altLang="zh-CN" dirty="0"/>
              <a:t>1</a:t>
            </a:r>
            <a:r>
              <a:rPr lang="zh-CN" altLang="en-US" dirty="0"/>
              <a:t>）利用时间序列对现象的发展</a:t>
            </a:r>
            <a:r>
              <a:rPr lang="zh-CN" altLang="en-US" dirty="0" smtClean="0"/>
              <a:t>变化做动态分析</a:t>
            </a:r>
            <a:r>
              <a:rPr lang="zh-CN" altLang="en-US" dirty="0"/>
              <a:t>。这是一种统计分析方法，尽管看起来统计分析方法很多，但实际上就三种</a:t>
            </a:r>
            <a:r>
              <a:rPr lang="zh-CN" altLang="en-US" dirty="0" smtClean="0"/>
              <a:t>，如相关</a:t>
            </a:r>
            <a:r>
              <a:rPr lang="zh-CN" altLang="en-US" dirty="0"/>
              <a:t>与回归分析以及统计指数分析。（</a:t>
            </a:r>
            <a:r>
              <a:rPr lang="en-US" altLang="zh-CN" dirty="0"/>
              <a:t>2</a:t>
            </a:r>
            <a:r>
              <a:rPr lang="zh-CN" altLang="en-US" dirty="0"/>
              <a:t>）传统分析类似于描述统计，现代分析</a:t>
            </a:r>
            <a:r>
              <a:rPr lang="zh-CN" altLang="en-US" dirty="0" smtClean="0"/>
              <a:t>类似于构成分析</a:t>
            </a:r>
            <a:r>
              <a:rPr lang="zh-CN" altLang="en-US" dirty="0"/>
              <a:t>，思路不同</a:t>
            </a:r>
            <a:r>
              <a:rPr lang="zh-CN" altLang="en-US" dirty="0" smtClean="0"/>
              <a:t>。（</a:t>
            </a:r>
            <a:r>
              <a:rPr lang="en-US" altLang="zh-CN" dirty="0" smtClean="0"/>
              <a:t>3</a:t>
            </a:r>
            <a:r>
              <a:rPr lang="zh-CN" altLang="en-US" dirty="0" smtClean="0"/>
              <a:t>）难点不在于计算而在于公式选择，故应了解</a:t>
            </a:r>
            <a:r>
              <a:rPr lang="zh-CN" altLang="en-US" dirty="0"/>
              <a:t>公式的</a:t>
            </a:r>
            <a:r>
              <a:rPr lang="zh-CN" altLang="en-US" dirty="0" smtClean="0"/>
              <a:t>来龙去脉与适用场合。如果</a:t>
            </a:r>
            <a:r>
              <a:rPr lang="zh-CN" altLang="en-US" dirty="0"/>
              <a:t>今后偏重于金融统计分析，则需掌握好时间序列分析，是一门非常重要的分析手段。</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24B84D0-F757-4B0C-B95E-A9C408287B45}" type="slidenum">
              <a:rPr lang="en-US" altLang="zh-CN"/>
              <a:pPr/>
              <a:t>21</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zh-CN" altLang="en-US" dirty="0"/>
              <a:t>（</a:t>
            </a:r>
            <a:r>
              <a:rPr lang="en-US" altLang="zh-CN" dirty="0"/>
              <a:t>1</a:t>
            </a:r>
            <a:r>
              <a:rPr lang="zh-CN" altLang="en-US" dirty="0" smtClean="0"/>
              <a:t>）先探讨两个速度的符号表述，再看其涵义，最后探讨其计算方法。（</a:t>
            </a:r>
            <a:r>
              <a:rPr lang="en-US" altLang="zh-CN" dirty="0" smtClean="0"/>
              <a:t>2</a:t>
            </a:r>
            <a:r>
              <a:rPr lang="zh-CN" altLang="en-US" dirty="0" smtClean="0"/>
              <a:t>）在</a:t>
            </a:r>
            <a:r>
              <a:rPr lang="zh-CN" altLang="en-US" dirty="0"/>
              <a:t>实际工作中，对环比增长速度求平均不太可行，而是通过间接的方式进行，即由于平均增长速度无法直接通过环比增长速度求</a:t>
            </a:r>
            <a:r>
              <a:rPr lang="zh-CN" altLang="en-US" dirty="0" smtClean="0"/>
              <a:t>出（数据有正有负），</a:t>
            </a:r>
            <a:r>
              <a:rPr lang="zh-CN" altLang="en-US" dirty="0"/>
              <a:t>故只有间接方式求解。</a:t>
            </a:r>
            <a:r>
              <a:rPr lang="zh-CN" altLang="en-US" dirty="0" smtClean="0"/>
              <a:t>（</a:t>
            </a:r>
            <a:r>
              <a:rPr lang="en-US" altLang="zh-CN" dirty="0" smtClean="0"/>
              <a:t>3</a:t>
            </a:r>
            <a:r>
              <a:rPr lang="zh-CN" altLang="en-US" dirty="0" smtClean="0"/>
              <a:t>）</a:t>
            </a:r>
            <a:r>
              <a:rPr lang="zh-CN" altLang="en-US" dirty="0"/>
              <a:t>对环比发展速度求平均事实上相当于对定基发展速度求平均。平均发展速度的涵义是平均每年是上年的</a:t>
            </a:r>
            <a:r>
              <a:rPr lang="en-US" altLang="zh-CN" dirty="0"/>
              <a:t>107.72%</a:t>
            </a:r>
            <a:r>
              <a:rPr lang="zh-CN" altLang="en-US" dirty="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4C15119-9577-49F6-903F-5C00072C8396}" type="slidenum">
              <a:rPr lang="en-US" altLang="zh-CN"/>
              <a:pPr/>
              <a:t>22</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）在此</a:t>
            </a:r>
            <a:r>
              <a:rPr lang="zh-CN" altLang="en-US" dirty="0"/>
              <a:t>，通过公式可以发现，各发展水平的下标能够有效地告诉我们开方的项数</a:t>
            </a:r>
            <a:r>
              <a:rPr lang="zh-CN" altLang="en-US" dirty="0" smtClean="0"/>
              <a:t>。（</a:t>
            </a:r>
            <a:r>
              <a:rPr lang="en-US" altLang="zh-CN" dirty="0" smtClean="0"/>
              <a:t>2</a:t>
            </a:r>
            <a:r>
              <a:rPr lang="zh-CN" altLang="en-US" dirty="0" smtClean="0"/>
              <a:t>）通过三个不同的速度将现象由最初水平推进到最末水平，类似的，通过三个一样的速度将现象也由最初水平推进么最末水平。（</a:t>
            </a:r>
            <a:r>
              <a:rPr lang="en-US" altLang="zh-CN" dirty="0" smtClean="0"/>
              <a:t>3</a:t>
            </a:r>
            <a:r>
              <a:rPr lang="zh-CN" altLang="en-US" dirty="0" smtClean="0"/>
              <a:t>）在此</a:t>
            </a:r>
            <a:r>
              <a:rPr lang="zh-CN" altLang="en-US" dirty="0"/>
              <a:t>重点讲明：由于环比增长速度的连乘积并不等于定基增长速度，即（</a:t>
            </a:r>
            <a:r>
              <a:rPr lang="en-US" altLang="zh-CN" dirty="0"/>
              <a:t>a</a:t>
            </a:r>
            <a:r>
              <a:rPr lang="en-US" altLang="zh-CN" baseline="-25000" dirty="0"/>
              <a:t>1</a:t>
            </a:r>
            <a:r>
              <a:rPr lang="en-US" altLang="zh-CN" dirty="0"/>
              <a:t>/a</a:t>
            </a:r>
            <a:r>
              <a:rPr lang="en-US" altLang="zh-CN" baseline="-25000" dirty="0"/>
              <a:t>0</a:t>
            </a:r>
            <a:r>
              <a:rPr lang="en-US" altLang="zh-CN" dirty="0"/>
              <a:t>-1</a:t>
            </a:r>
            <a:r>
              <a:rPr lang="zh-CN" altLang="en-US" dirty="0"/>
              <a:t>）（</a:t>
            </a:r>
            <a:r>
              <a:rPr lang="en-US" altLang="zh-CN" dirty="0"/>
              <a:t>a</a:t>
            </a:r>
            <a:r>
              <a:rPr lang="en-US" altLang="zh-CN" baseline="-25000" dirty="0"/>
              <a:t>2</a:t>
            </a:r>
            <a:r>
              <a:rPr lang="en-US" altLang="zh-CN" dirty="0"/>
              <a:t>/a</a:t>
            </a:r>
            <a:r>
              <a:rPr lang="en-US" altLang="zh-CN" baseline="-25000" dirty="0"/>
              <a:t>1</a:t>
            </a:r>
            <a:r>
              <a:rPr lang="en-US" altLang="zh-CN" dirty="0"/>
              <a:t>-1</a:t>
            </a:r>
            <a:r>
              <a:rPr lang="zh-CN" altLang="en-US" dirty="0"/>
              <a:t>）等并不一定等于（</a:t>
            </a:r>
            <a:r>
              <a:rPr lang="en-US" altLang="zh-CN" dirty="0"/>
              <a:t>a</a:t>
            </a:r>
            <a:r>
              <a:rPr lang="en-US" altLang="zh-CN" baseline="-25000" dirty="0"/>
              <a:t>n</a:t>
            </a:r>
            <a:r>
              <a:rPr lang="en-US" altLang="zh-CN" dirty="0"/>
              <a:t>/a</a:t>
            </a:r>
            <a:r>
              <a:rPr lang="en-US" altLang="zh-CN" baseline="-25000" dirty="0"/>
              <a:t>0</a:t>
            </a:r>
            <a:r>
              <a:rPr lang="en-US" altLang="zh-CN" dirty="0"/>
              <a:t>-1</a:t>
            </a:r>
            <a:r>
              <a:rPr lang="zh-CN" altLang="en-US" dirty="0"/>
              <a:t>），所以采取这一思路无法计算平均增长速度。</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74C56F6-5A82-44EA-BFDE-32A831095FFF}" type="slidenum">
              <a:rPr lang="en-US" altLang="zh-CN"/>
              <a:pPr/>
              <a:t>23</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）算术平均数与几何平均数的适用场合。（</a:t>
            </a:r>
            <a:r>
              <a:rPr lang="en-US" altLang="zh-CN" dirty="0" smtClean="0"/>
              <a:t>2</a:t>
            </a:r>
            <a:r>
              <a:rPr lang="zh-CN" altLang="en-US" dirty="0" smtClean="0"/>
              <a:t>）问题：由于部分相乘等于总体，因此对于</a:t>
            </a:r>
            <a:r>
              <a:rPr lang="en-US" altLang="zh-CN" dirty="0" smtClean="0"/>
              <a:t>X</a:t>
            </a:r>
            <a:r>
              <a:rPr lang="zh-CN" altLang="en-US" dirty="0" smtClean="0"/>
              <a:t>算平均只能采取几何平均法。因为</a:t>
            </a:r>
            <a:r>
              <a:rPr lang="zh-CN" altLang="en-US" dirty="0"/>
              <a:t>部分相乘不等于总体，所以不能用几何平均的方法来</a:t>
            </a:r>
            <a:r>
              <a:rPr lang="zh-CN" altLang="en-US" dirty="0" smtClean="0"/>
              <a:t>计算平均增长速度。（</a:t>
            </a:r>
            <a:r>
              <a:rPr lang="en-US" altLang="zh-CN" dirty="0" smtClean="0"/>
              <a:t>3</a:t>
            </a:r>
            <a:r>
              <a:rPr lang="zh-CN" altLang="en-US" dirty="0" smtClean="0"/>
              <a:t>）这种</a:t>
            </a:r>
            <a:r>
              <a:rPr lang="zh-CN" altLang="en-US" dirty="0"/>
              <a:t>方法有两个名称，如何得来的？更重要的是，这种方法的优点与缺点，及其适用场合？</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6E0AD3-02BD-48C8-9A9C-B2C360566836}" type="slidenum">
              <a:rPr lang="en-US" altLang="zh-CN"/>
              <a:pPr/>
              <a:t>24</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）这种</a:t>
            </a:r>
            <a:r>
              <a:rPr lang="zh-CN" altLang="en-US" dirty="0"/>
              <a:t>方法本来是对各期环比发展速度算平均，但最终却只与最终水平和最初水平有关，没有考虑中间变量值的变动情况或者发展</a:t>
            </a:r>
            <a:r>
              <a:rPr lang="zh-CN" altLang="en-US" dirty="0" smtClean="0"/>
              <a:t>情况，有些类似于全距。（</a:t>
            </a:r>
            <a:r>
              <a:rPr lang="en-US" altLang="zh-CN" dirty="0" smtClean="0"/>
              <a:t>2</a:t>
            </a:r>
            <a:r>
              <a:rPr lang="zh-CN" altLang="en-US" dirty="0" smtClean="0"/>
              <a:t>）适用于数据变动不大的情况。如果数据变动程度较大，最好用下一种方法。如果其中某一数据稍微变动则平均速度也变这才合理，如</a:t>
            </a:r>
            <a:r>
              <a:rPr lang="en-US" altLang="zh-CN" dirty="0" smtClean="0"/>
              <a:t>40</a:t>
            </a:r>
            <a:r>
              <a:rPr lang="zh-CN" altLang="en-US" dirty="0" smtClean="0"/>
              <a:t>，</a:t>
            </a:r>
            <a:r>
              <a:rPr lang="en-US" altLang="zh-CN" dirty="0" smtClean="0"/>
              <a:t>71</a:t>
            </a:r>
            <a:r>
              <a:rPr lang="zh-CN" altLang="en-US" dirty="0" smtClean="0"/>
              <a:t>，</a:t>
            </a:r>
            <a:r>
              <a:rPr lang="en-US" altLang="zh-CN" dirty="0" smtClean="0"/>
              <a:t>80</a:t>
            </a:r>
            <a:r>
              <a:rPr lang="zh-CN" altLang="en-US" dirty="0" smtClean="0"/>
              <a:t>，</a:t>
            </a:r>
            <a:r>
              <a:rPr lang="en-US" altLang="zh-CN" dirty="0" smtClean="0"/>
              <a:t>50</a:t>
            </a:r>
            <a:r>
              <a:rPr lang="zh-CN" altLang="en-US" dirty="0" smtClean="0"/>
              <a:t>。</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9BADE5-B951-4853-B186-5C928CAE429D}" type="slidenum">
              <a:rPr lang="en-US" altLang="zh-CN"/>
              <a:pPr/>
              <a:t>25</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）当</a:t>
            </a:r>
            <a:r>
              <a:rPr lang="en-US" altLang="zh-CN" dirty="0" smtClean="0"/>
              <a:t>a</a:t>
            </a:r>
            <a:r>
              <a:rPr lang="zh-CN" altLang="en-US" dirty="0" smtClean="0"/>
              <a:t>的数据稍微有些变化，则平均发展速度跟着变化，非常灵敏。（</a:t>
            </a:r>
            <a:r>
              <a:rPr lang="en-US" altLang="zh-CN" dirty="0" smtClean="0"/>
              <a:t>2</a:t>
            </a:r>
            <a:r>
              <a:rPr lang="zh-CN" altLang="en-US" dirty="0" smtClean="0"/>
              <a:t>）注意</a:t>
            </a:r>
            <a:r>
              <a:rPr lang="zh-CN" altLang="en-US" dirty="0"/>
              <a:t>两种方法的思路区别：水平法是计算出来的平均发展速度能够确保现象由最初水平发展到最末水平，其余不管；而累积法做不到，但能够确保计算出来的总量相等，尽管单个时间段上的数据不一定相同</a:t>
            </a:r>
            <a:r>
              <a:rPr lang="zh-CN" altLang="en-US" dirty="0" smtClean="0"/>
              <a:t>。如果能够确保估计水平的和等于真实水平的和，则为环比发展速度的平均。</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类似地，了解其优点与缺点，以及适用场合。</a:t>
            </a:r>
            <a:endParaRPr lang="zh-CN" altLang="en-US" dirty="0"/>
          </a:p>
        </p:txBody>
      </p:sp>
      <p:sp>
        <p:nvSpPr>
          <p:cNvPr id="4" name="灯片编号占位符 3"/>
          <p:cNvSpPr>
            <a:spLocks noGrp="1"/>
          </p:cNvSpPr>
          <p:nvPr>
            <p:ph type="sldNum" sz="quarter" idx="10"/>
          </p:nvPr>
        </p:nvSpPr>
        <p:spPr/>
        <p:txBody>
          <a:bodyPr/>
          <a:lstStyle/>
          <a:p>
            <a:fld id="{0E768035-A920-410E-BED4-81729789D928}" type="slidenum">
              <a:rPr lang="en-US" altLang="zh-CN" smtClean="0"/>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1</a:t>
            </a:r>
            <a:r>
              <a:rPr lang="zh-CN" altLang="en-US" dirty="0" smtClean="0"/>
              <a:t>）要求平均发展速度能够确保估计水平的和等于真实水平的和。（</a:t>
            </a:r>
            <a:r>
              <a:rPr lang="en-US" altLang="zh-CN" dirty="0" smtClean="0"/>
              <a:t>2</a:t>
            </a:r>
            <a:r>
              <a:rPr lang="zh-CN" altLang="en-US" smtClean="0"/>
              <a:t>）特点</a:t>
            </a:r>
            <a:r>
              <a:rPr lang="zh-CN" altLang="en-US" dirty="0" smtClean="0"/>
              <a:t>：很灵敏，数据稍有变化则平均发展速度变动；不足之处在于计算复杂。</a:t>
            </a:r>
            <a:endParaRPr lang="zh-CN" altLang="en-US" dirty="0"/>
          </a:p>
        </p:txBody>
      </p:sp>
      <p:sp>
        <p:nvSpPr>
          <p:cNvPr id="4" name="灯片编号占位符 3"/>
          <p:cNvSpPr>
            <a:spLocks noGrp="1"/>
          </p:cNvSpPr>
          <p:nvPr>
            <p:ph type="sldNum" sz="quarter" idx="10"/>
          </p:nvPr>
        </p:nvSpPr>
        <p:spPr/>
        <p:txBody>
          <a:bodyPr/>
          <a:lstStyle/>
          <a:p>
            <a:fld id="{0E768035-A920-410E-BED4-81729789D928}" type="slidenum">
              <a:rPr lang="en-US" altLang="zh-CN" smtClean="0"/>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9DC150A-F74C-4E27-A12C-C6E9302D03A6}" type="slidenum">
              <a:rPr lang="en-US" altLang="zh-CN"/>
              <a:pPr/>
              <a:t>28</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）举例说明均值、几何平均数和调和平均数的大小；（</a:t>
            </a:r>
            <a:r>
              <a:rPr lang="en-US" altLang="zh-CN" smtClean="0"/>
              <a:t>2</a:t>
            </a:r>
            <a:r>
              <a:rPr lang="zh-CN" altLang="en-US" smtClean="0"/>
              <a:t>）此</a:t>
            </a:r>
            <a:r>
              <a:rPr lang="zh-CN" altLang="en-US"/>
              <a:t>例抽象了水平法，只需观察累积法计算公式中的分子总量即可。</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FD603C9-FF03-41E4-BC7B-22235638877E}" type="slidenum">
              <a:rPr lang="en-US" altLang="zh-CN"/>
              <a:pPr/>
              <a:t>29</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a:t>（</a:t>
            </a:r>
            <a:r>
              <a:rPr lang="en-US" altLang="zh-CN" dirty="0"/>
              <a:t>1</a:t>
            </a:r>
            <a:r>
              <a:rPr lang="zh-CN" altLang="en-US" dirty="0" smtClean="0"/>
              <a:t>）看起来是</a:t>
            </a:r>
            <a:r>
              <a:rPr lang="en-US" altLang="zh-CN" dirty="0" smtClean="0"/>
              <a:t>Y</a:t>
            </a:r>
            <a:r>
              <a:rPr lang="zh-CN" altLang="en-US" dirty="0" smtClean="0"/>
              <a:t>在波动，实质上是</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等因素波动综合的结果。因此</a:t>
            </a:r>
            <a:r>
              <a:rPr lang="zh-CN" altLang="en-US" dirty="0"/>
              <a:t>，做完因素分解与组合模式之后，进行分别</a:t>
            </a:r>
            <a:r>
              <a:rPr lang="zh-CN" altLang="en-US" dirty="0" smtClean="0"/>
              <a:t>测定或者分离出来。（</a:t>
            </a:r>
            <a:r>
              <a:rPr lang="en-US" altLang="zh-CN" dirty="0"/>
              <a:t>2</a:t>
            </a:r>
            <a:r>
              <a:rPr lang="zh-CN" altLang="en-US" dirty="0"/>
              <a:t>）</a:t>
            </a:r>
            <a:r>
              <a:rPr lang="zh-CN" altLang="en-US" dirty="0" smtClean="0"/>
              <a:t>在实践中</a:t>
            </a:r>
            <a:r>
              <a:rPr lang="zh-CN" altLang="en-US" dirty="0"/>
              <a:t>，对每一具体现象查找因素非常困难。</a:t>
            </a:r>
            <a:r>
              <a:rPr lang="zh-CN" altLang="en-US" dirty="0" smtClean="0"/>
              <a:t>因此将波动看成是一种混合物，先进行波动分解，最后</a:t>
            </a:r>
            <a:r>
              <a:rPr lang="zh-CN" altLang="en-US" dirty="0"/>
              <a:t>再</a:t>
            </a:r>
            <a:r>
              <a:rPr lang="zh-CN" altLang="en-US" dirty="0" smtClean="0"/>
              <a:t>结合实际情况查找</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的影响因素</a:t>
            </a:r>
            <a:r>
              <a:rPr lang="zh-CN" altLang="en-US" dirty="0"/>
              <a:t>，如此可以极大地方便这一分析过程，且适用于各种现象的分析。</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0829FC6-2E18-42A8-9585-21CCDD36F99E}" type="slidenum">
              <a:rPr lang="en-US" altLang="zh-CN"/>
              <a:pPr/>
              <a:t>30</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zh-CN" altLang="en-US" dirty="0"/>
              <a:t>（</a:t>
            </a:r>
            <a:r>
              <a:rPr lang="en-US" altLang="zh-CN" dirty="0"/>
              <a:t>1</a:t>
            </a:r>
            <a:r>
              <a:rPr lang="zh-CN" altLang="en-US" smtClean="0"/>
              <a:t>）首先</a:t>
            </a:r>
            <a:r>
              <a:rPr lang="zh-CN" altLang="en-US" dirty="0" smtClean="0"/>
              <a:t>进行</a:t>
            </a:r>
            <a:r>
              <a:rPr lang="zh-CN" altLang="en-US" dirty="0"/>
              <a:t>波动分解，尔后查找因素。统计学家认为，时间序列</a:t>
            </a:r>
            <a:r>
              <a:rPr lang="zh-CN" altLang="en-US"/>
              <a:t>的</a:t>
            </a:r>
            <a:r>
              <a:rPr lang="zh-CN" altLang="en-US" smtClean="0"/>
              <a:t>波动可以分解为四种类型。</a:t>
            </a:r>
            <a:r>
              <a:rPr lang="zh-CN" altLang="en-US" dirty="0" smtClean="0"/>
              <a:t>（</a:t>
            </a:r>
            <a:r>
              <a:rPr lang="en-US" altLang="zh-CN" dirty="0" smtClean="0">
                <a:latin typeface="Times New Roman" pitchFamily="18" charset="0"/>
                <a:cs typeface="Times New Roman" pitchFamily="18" charset="0"/>
              </a:rPr>
              <a:t>2</a:t>
            </a:r>
            <a:r>
              <a:rPr lang="zh-CN" altLang="en-US" dirty="0" smtClean="0"/>
              <a:t>）此处的长期与经济学中的涵义相同。定义</a:t>
            </a:r>
            <a:r>
              <a:rPr lang="zh-CN" altLang="en-US" dirty="0"/>
              <a:t>、总趋势（黄河、领导批评）、基本因素（全局性因素</a:t>
            </a:r>
            <a:r>
              <a:rPr lang="zh-CN" altLang="en-US" dirty="0" smtClean="0"/>
              <a:t>），长期趋势决定现象的发展方向。（</a:t>
            </a:r>
            <a:r>
              <a:rPr lang="en-US" altLang="zh-CN" dirty="0" smtClean="0"/>
              <a:t>3</a:t>
            </a:r>
            <a:r>
              <a:rPr lang="zh-CN" altLang="en-US" dirty="0" smtClean="0"/>
              <a:t>）</a:t>
            </a:r>
            <a:r>
              <a:rPr lang="zh-CN" altLang="en-US" dirty="0"/>
              <a:t>对应经济学中的</a:t>
            </a:r>
            <a:r>
              <a:rPr lang="zh-CN" altLang="en-US" dirty="0" smtClean="0"/>
              <a:t>短期，季节因素为非全局性因素。</a:t>
            </a:r>
            <a:r>
              <a:rPr lang="zh-CN" altLang="en-US" dirty="0"/>
              <a:t>季节变动：定义（端午节，更加注意短期季节变动，如公共交通等）。</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3B75C4A-E21F-4D35-BE1F-603C55C5D791}" type="slidenum">
              <a:rPr lang="en-US" altLang="zh-CN"/>
              <a:pPr/>
              <a:t>3</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）时间序列</a:t>
            </a:r>
            <a:r>
              <a:rPr lang="zh-CN" altLang="en-US" dirty="0"/>
              <a:t>的种类划分可以时间为依据，也可以变量性质为依据</a:t>
            </a:r>
            <a:r>
              <a:rPr lang="zh-CN" altLang="en-US" dirty="0" smtClean="0"/>
              <a:t>。统计</a:t>
            </a:r>
            <a:r>
              <a:rPr lang="zh-CN" altLang="en-US" dirty="0"/>
              <a:t>年鉴均为时间序列</a:t>
            </a:r>
            <a:r>
              <a:rPr lang="zh-CN" altLang="en-US" dirty="0" smtClean="0"/>
              <a:t>。</a:t>
            </a:r>
            <a:r>
              <a:rPr lang="zh-CN" altLang="en-US" dirty="0" smtClean="0">
                <a:sym typeface="Wingdings" pitchFamily="2" charset="2"/>
              </a:rPr>
              <a:t>（</a:t>
            </a:r>
            <a:r>
              <a:rPr lang="en-US" altLang="zh-CN" dirty="0" smtClean="0">
                <a:sym typeface="Wingdings" pitchFamily="2" charset="2"/>
              </a:rPr>
              <a:t>2</a:t>
            </a:r>
            <a:r>
              <a:rPr lang="zh-CN" altLang="en-US" dirty="0" smtClean="0">
                <a:sym typeface="Wingdings" pitchFamily="2" charset="2"/>
              </a:rPr>
              <a:t>）</a:t>
            </a:r>
            <a:r>
              <a:rPr lang="zh-CN" altLang="en-US" dirty="0"/>
              <a:t>作用</a:t>
            </a:r>
            <a:r>
              <a:rPr lang="zh-CN" altLang="en-US" dirty="0" smtClean="0"/>
              <a:t>；时间序列</a:t>
            </a:r>
            <a:r>
              <a:rPr lang="zh-CN" altLang="en-US" dirty="0"/>
              <a:t>预测与回归预测。尽管统计学中有许多预测方法，但归类之后只有两种，一是找出影响</a:t>
            </a:r>
            <a:r>
              <a:rPr lang="en-US" altLang="zh-CN" dirty="0"/>
              <a:t>y</a:t>
            </a:r>
            <a:r>
              <a:rPr lang="zh-CN" altLang="en-US" dirty="0"/>
              <a:t>发生变动的因素</a:t>
            </a:r>
            <a:r>
              <a:rPr lang="en-US" altLang="zh-CN" dirty="0"/>
              <a:t>x</a:t>
            </a:r>
            <a:r>
              <a:rPr lang="zh-CN" altLang="en-US" dirty="0"/>
              <a:t>及两者之间的组合关系，尔后由</a:t>
            </a:r>
            <a:r>
              <a:rPr lang="en-US" altLang="zh-CN" dirty="0"/>
              <a:t>x</a:t>
            </a:r>
            <a:r>
              <a:rPr lang="zh-CN" altLang="en-US" dirty="0"/>
              <a:t>的变化预测</a:t>
            </a:r>
            <a:r>
              <a:rPr lang="en-US" altLang="zh-CN" dirty="0"/>
              <a:t>y</a:t>
            </a:r>
            <a:r>
              <a:rPr lang="zh-CN" altLang="en-US" dirty="0"/>
              <a:t>的变动，此即回归预测，前提是要找出完整的因素；二是不找因素，仅凭现象的发展惯性进行预测，即现象过去是这样走的，如果没有其他变动则未来也会这样走，此即时间序列预测，前提是未来的发展态势与过去相同。（</a:t>
            </a:r>
            <a:r>
              <a:rPr lang="en-US" altLang="zh-CN" dirty="0"/>
              <a:t>3</a:t>
            </a:r>
            <a:r>
              <a:rPr lang="zh-CN" altLang="en-US" dirty="0"/>
              <a:t>）时间数列与变量数列。两者也存在一定的联系，即动态也是静态串联而成的（电影胶片、相册）</a:t>
            </a:r>
            <a:r>
              <a:rPr lang="zh-CN" altLang="en-US" dirty="0" smtClean="0"/>
              <a:t>。不同于相册，一般的时间序列多用于描述一个国家或者地区的变动而已，但原理是相同的，如统计年鉴。</a:t>
            </a: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B98DFBE-64FD-48A7-A47D-A18592A03169}" type="slidenum">
              <a:rPr lang="en-US" altLang="zh-CN"/>
              <a:pPr/>
              <a:t>31</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zh-CN" altLang="en-US" dirty="0"/>
              <a:t>（</a:t>
            </a:r>
            <a:r>
              <a:rPr lang="en-US" altLang="zh-CN" dirty="0"/>
              <a:t>1</a:t>
            </a:r>
            <a:r>
              <a:rPr lang="zh-CN" altLang="en-US" dirty="0"/>
              <a:t>）季节因素：</a:t>
            </a:r>
            <a:r>
              <a:rPr lang="en-US" altLang="zh-CN" dirty="0"/>
              <a:t>T-shirt</a:t>
            </a:r>
            <a:r>
              <a:rPr lang="zh-CN" altLang="en-US" dirty="0"/>
              <a:t>、鸡蛋的销售量和农产品生产（气候）；月饼的季节性更</a:t>
            </a:r>
            <a:r>
              <a:rPr lang="zh-CN" altLang="en-US" dirty="0" smtClean="0"/>
              <a:t>强，</a:t>
            </a:r>
            <a:r>
              <a:rPr lang="zh-CN" altLang="en-US" dirty="0"/>
              <a:t>树苗的销售量（两个因素复合），</a:t>
            </a:r>
            <a:r>
              <a:rPr lang="en-US" altLang="zh-CN" dirty="0"/>
              <a:t>210</a:t>
            </a:r>
            <a:r>
              <a:rPr lang="zh-CN" altLang="en-US" dirty="0"/>
              <a:t>路公交车的扒窃</a:t>
            </a:r>
            <a:r>
              <a:rPr lang="zh-CN" altLang="en-US" dirty="0" smtClean="0"/>
              <a:t>案，</a:t>
            </a:r>
            <a:r>
              <a:rPr lang="zh-CN" altLang="en-US" dirty="0"/>
              <a:t>城市公共汽车的</a:t>
            </a:r>
            <a:r>
              <a:rPr lang="zh-CN" altLang="en-US" dirty="0" smtClean="0"/>
              <a:t>流量。可合理安排生产资料和生活消费。（</a:t>
            </a:r>
            <a:r>
              <a:rPr lang="en-US" altLang="zh-CN" dirty="0"/>
              <a:t>2</a:t>
            </a:r>
            <a:r>
              <a:rPr lang="zh-CN" altLang="en-US" dirty="0"/>
              <a:t>）注意：有些现象没有循环变动，如</a:t>
            </a:r>
            <a:r>
              <a:rPr lang="zh-CN" altLang="en-US" dirty="0" smtClean="0"/>
              <a:t>牛仔衣。</a:t>
            </a:r>
            <a:r>
              <a:rPr lang="zh-CN" altLang="en-US" dirty="0"/>
              <a:t>经济周期：扩张期和收缩期</a:t>
            </a:r>
            <a:r>
              <a:rPr lang="zh-CN" altLang="en-US" dirty="0" smtClean="0"/>
              <a:t>。季节变动</a:t>
            </a:r>
            <a:r>
              <a:rPr lang="zh-CN" altLang="en-US" dirty="0"/>
              <a:t>属于短期，循环变动属于长期</a:t>
            </a:r>
            <a:r>
              <a:rPr lang="zh-CN" altLang="en-US" dirty="0" smtClean="0"/>
              <a:t>。在</a:t>
            </a:r>
            <a:r>
              <a:rPr lang="zh-CN" altLang="en-US" dirty="0"/>
              <a:t>经济学中分辨长期和短期的最直接的方法就是“短期中一定有不可变的因素，而在长期一切都是可变的”</a:t>
            </a:r>
            <a:r>
              <a:rPr lang="zh-CN" altLang="en-US" dirty="0" smtClean="0"/>
              <a:t>。以</a:t>
            </a:r>
            <a:r>
              <a:rPr lang="zh-CN" altLang="en-US" dirty="0"/>
              <a:t>图表描述伴随长期趋势的循环波动。（</a:t>
            </a:r>
            <a:r>
              <a:rPr lang="en-US" altLang="zh-CN" dirty="0"/>
              <a:t>3</a:t>
            </a:r>
            <a:r>
              <a:rPr lang="zh-CN" altLang="en-US" dirty="0"/>
              <a:t>）从时间序列波动当中扣除长期趋势、季节变动和循环波动之后剩下的被称为不规则变动，即其他。</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EBB83CB-778B-4553-968A-5AC9EC87C0DB}" type="slidenum">
              <a:rPr lang="en-US" altLang="zh-CN"/>
              <a:pPr/>
              <a:t>32</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zh-CN" altLang="en-US" dirty="0"/>
              <a:t>（</a:t>
            </a:r>
            <a:r>
              <a:rPr lang="en-US" altLang="zh-CN" dirty="0"/>
              <a:t>1</a:t>
            </a:r>
            <a:r>
              <a:rPr lang="zh-CN" altLang="en-US" dirty="0"/>
              <a:t>）不规则变动即无规律的变动。要么较难预测，要么能够预测但不好控制。即</a:t>
            </a:r>
            <a:r>
              <a:rPr lang="en-US" altLang="zh-CN" dirty="0"/>
              <a:t>T</a:t>
            </a:r>
            <a:r>
              <a:rPr lang="zh-CN" altLang="en-US" dirty="0"/>
              <a:t>的变动会导致</a:t>
            </a:r>
            <a:r>
              <a:rPr lang="en-US" altLang="zh-CN" dirty="0"/>
              <a:t>Y</a:t>
            </a:r>
            <a:r>
              <a:rPr lang="zh-CN" altLang="en-US" dirty="0"/>
              <a:t>的变动，但不会导致</a:t>
            </a:r>
            <a:r>
              <a:rPr lang="en-US" altLang="zh-CN" dirty="0"/>
              <a:t>S</a:t>
            </a:r>
            <a:r>
              <a:rPr lang="zh-CN" altLang="en-US" dirty="0"/>
              <a:t>或</a:t>
            </a:r>
            <a:r>
              <a:rPr lang="en-US" altLang="zh-CN" dirty="0"/>
              <a:t>C</a:t>
            </a:r>
            <a:r>
              <a:rPr lang="zh-CN" altLang="en-US" dirty="0"/>
              <a:t>的变动，等等。如果时间序列足够得长，方可抵消不规则变动中的突然变动。（</a:t>
            </a:r>
            <a:r>
              <a:rPr lang="en-US" altLang="zh-CN" dirty="0"/>
              <a:t>2</a:t>
            </a:r>
            <a:r>
              <a:rPr lang="zh-CN" altLang="en-US" dirty="0"/>
              <a:t>）加法模型中各个组成部分是独立变动的，交织在一起</a:t>
            </a:r>
            <a:r>
              <a:rPr lang="zh-CN" altLang="en-US" dirty="0" smtClean="0"/>
              <a:t>形成序列</a:t>
            </a:r>
            <a:r>
              <a:rPr lang="zh-CN" altLang="en-US" dirty="0"/>
              <a:t>值。</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0379E7-DC43-48BD-B1ED-95412CA0B03F}" type="slidenum">
              <a:rPr lang="en-US" altLang="zh-CN"/>
              <a:pPr/>
              <a:t>33</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zh-CN" altLang="en-US"/>
              <a:t>（</a:t>
            </a:r>
            <a:r>
              <a:rPr lang="en-US" altLang="zh-CN"/>
              <a:t>1</a:t>
            </a:r>
            <a:r>
              <a:rPr lang="zh-CN" altLang="en-US"/>
              <a:t>）如果没有其他变动，则</a:t>
            </a:r>
            <a:r>
              <a:rPr lang="en-US" altLang="zh-CN"/>
              <a:t>Y</a:t>
            </a:r>
            <a:r>
              <a:rPr lang="zh-CN" altLang="en-US"/>
              <a:t>等于</a:t>
            </a:r>
            <a:r>
              <a:rPr lang="en-US" altLang="zh-CN"/>
              <a:t>T</a:t>
            </a:r>
            <a:r>
              <a:rPr lang="zh-CN" altLang="en-US"/>
              <a:t>。但由于是旺季，因此导致</a:t>
            </a:r>
            <a:r>
              <a:rPr lang="en-US" altLang="zh-CN"/>
              <a:t>T</a:t>
            </a:r>
            <a:r>
              <a:rPr lang="zh-CN" altLang="en-US"/>
              <a:t>增加了</a:t>
            </a:r>
            <a:r>
              <a:rPr lang="en-US" altLang="zh-CN"/>
              <a:t>2.94%</a:t>
            </a:r>
            <a:r>
              <a:rPr lang="zh-CN" altLang="en-US"/>
              <a:t>，亦即增加</a:t>
            </a:r>
            <a:r>
              <a:rPr lang="en-US" altLang="zh-CN"/>
              <a:t>Y2.94%</a:t>
            </a:r>
            <a:r>
              <a:rPr lang="zh-CN" altLang="en-US"/>
              <a:t>，等等。（</a:t>
            </a:r>
            <a:r>
              <a:rPr lang="en-US" altLang="zh-CN"/>
              <a:t>2</a:t>
            </a:r>
            <a:r>
              <a:rPr lang="zh-CN" altLang="en-US"/>
              <a:t>）测度思路：先</a:t>
            </a:r>
            <a:r>
              <a:rPr lang="en-US" altLang="zh-CN"/>
              <a:t>TSC</a:t>
            </a:r>
            <a:r>
              <a:rPr lang="zh-CN" altLang="en-US"/>
              <a:t>，最终扣除之后得到</a:t>
            </a:r>
            <a:r>
              <a:rPr lang="en-US" altLang="zh-CN"/>
              <a:t>I</a:t>
            </a:r>
            <a:r>
              <a:rPr lang="zh-CN" altLang="en-US"/>
              <a:t>。注意：如果只有年度数据则没有季节变动，即</a:t>
            </a:r>
            <a:r>
              <a:rPr lang="en-US" altLang="zh-CN"/>
              <a:t>Y</a:t>
            </a:r>
            <a:r>
              <a:rPr lang="zh-CN" altLang="en-US"/>
              <a:t>＝</a:t>
            </a:r>
            <a:r>
              <a:rPr lang="en-US" altLang="zh-CN"/>
              <a:t>TCI</a:t>
            </a:r>
            <a:r>
              <a:rPr lang="zh-CN" altLang="en-US"/>
              <a:t>。实践中大都以乘法模型为分析工具，如同概率统计以正态分布为前提假定一样。</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5A6C669-B398-46C1-8296-51263E7BC615}" type="slidenum">
              <a:rPr lang="en-US" altLang="zh-CN"/>
              <a:pPr/>
              <a:t>34</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zh-CN" altLang="en-US" dirty="0"/>
              <a:t>（</a:t>
            </a:r>
            <a:r>
              <a:rPr lang="en-US" altLang="zh-CN" dirty="0"/>
              <a:t>1</a:t>
            </a:r>
            <a:r>
              <a:rPr lang="zh-CN" altLang="en-US" dirty="0"/>
              <a:t>）主要有两种方法：修匀法和趋势方程法。提问：表</a:t>
            </a:r>
            <a:r>
              <a:rPr lang="en-US" altLang="zh-CN" dirty="0"/>
              <a:t>4-13</a:t>
            </a:r>
            <a:r>
              <a:rPr lang="zh-CN" altLang="en-US" dirty="0"/>
              <a:t>中的三年平均工人数是如何计算出来的？如果通过计算，数据未呈现出逐期上升的态势，则可加大时间距离。数据初看是上升趋势，但是否如此可以通过修匀展现出来。但此法非常简单，且无法进行预测。</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CDAC860-3D96-4441-99EB-A16A2753A89E}" type="slidenum">
              <a:rPr lang="en-US" altLang="zh-CN"/>
              <a:pPr/>
              <a:t>35</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zh-CN" altLang="en-US"/>
              <a:t>即对原时间序列进行移动平均，得到一个反映长期趋势的新的时间序列。但无法预测。</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566E6D4-43B7-407B-9C7E-296EB8F15E9D}" type="slidenum">
              <a:rPr lang="en-US" altLang="zh-CN"/>
              <a:pPr/>
              <a:t>36</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zh-CN" altLang="en-US" dirty="0"/>
              <a:t>了解这种方法的计算之后，再对此进行评价：</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zh-CN" altLang="en-US" dirty="0"/>
              <a:t>优点：反映了现象的长期趋势。如果最终没有做到逐期递增（减），则增加步长。步长最大，移动平均的力度越大；不足：减少了信息量，即导致数据缺失（如本例中首尾各少两项），且采用这种移动平均无法进行预测。（</a:t>
            </a:r>
            <a:r>
              <a:rPr lang="en-US" altLang="zh-CN" dirty="0"/>
              <a:t>2</a:t>
            </a:r>
            <a:r>
              <a:rPr lang="zh-CN" altLang="en-US" dirty="0"/>
              <a:t>）适用场合：如果现象只受基本因素和偶然因素的影响，则通过移动平均能够消除偶然因素的影响。如果现象还受季节因素的影响，则移动平均是否能够消除</a:t>
            </a:r>
            <a:r>
              <a:rPr lang="en-US" altLang="zh-CN" dirty="0"/>
              <a:t>SI</a:t>
            </a:r>
            <a:r>
              <a:rPr lang="zh-CN" altLang="en-US" dirty="0"/>
              <a:t>，如果能，则步长应如何设定呢？</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BFD01EF-9112-4A8D-BCBB-DADCB2306406}" type="slidenum">
              <a:rPr lang="en-US" altLang="zh-CN"/>
              <a:pPr/>
              <a:t>37</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zh-CN" altLang="en-US" dirty="0"/>
              <a:t>（</a:t>
            </a:r>
            <a:r>
              <a:rPr lang="en-US" altLang="zh-CN" dirty="0"/>
              <a:t>1</a:t>
            </a:r>
            <a:r>
              <a:rPr lang="zh-CN" altLang="en-US" dirty="0"/>
              <a:t>）判断：有无长期趋势？递增的长期趋势；有无季节变动？因此</a:t>
            </a:r>
            <a:r>
              <a:rPr lang="en-US" altLang="zh-CN" dirty="0"/>
              <a:t>Y</a:t>
            </a:r>
            <a:r>
              <a:rPr lang="zh-CN" altLang="en-US" dirty="0"/>
              <a:t>＝</a:t>
            </a:r>
            <a:r>
              <a:rPr lang="en-US" altLang="zh-CN" dirty="0"/>
              <a:t>TSI</a:t>
            </a:r>
            <a:r>
              <a:rPr lang="zh-CN" altLang="en-US" dirty="0"/>
              <a:t>（一边判断一边板书增加要素）。（</a:t>
            </a:r>
            <a:r>
              <a:rPr lang="en-US" altLang="zh-CN" dirty="0"/>
              <a:t>2</a:t>
            </a:r>
            <a:r>
              <a:rPr lang="zh-CN" altLang="en-US" dirty="0"/>
              <a:t>）将</a:t>
            </a:r>
            <a:r>
              <a:rPr lang="en-US" altLang="zh-CN" dirty="0"/>
              <a:t>2009</a:t>
            </a:r>
            <a:r>
              <a:rPr lang="zh-CN" altLang="en-US" dirty="0"/>
              <a:t>年第</a:t>
            </a:r>
            <a:r>
              <a:rPr lang="en-US" altLang="zh-CN" dirty="0"/>
              <a:t>2</a:t>
            </a:r>
            <a:r>
              <a:rPr lang="zh-CN" altLang="en-US" dirty="0"/>
              <a:t>季度用</a:t>
            </a:r>
            <a:r>
              <a:rPr lang="en-US" altLang="zh-CN" dirty="0"/>
              <a:t>6</a:t>
            </a:r>
            <a:r>
              <a:rPr lang="zh-CN" altLang="en-US" dirty="0"/>
              <a:t>表示，则</a:t>
            </a:r>
            <a:r>
              <a:rPr lang="en-US" altLang="zh-CN" dirty="0"/>
              <a:t>6-2</a:t>
            </a:r>
            <a:r>
              <a:rPr lang="zh-CN" altLang="en-US" dirty="0"/>
              <a:t>＝</a:t>
            </a:r>
            <a:r>
              <a:rPr lang="en-US" altLang="zh-CN" dirty="0"/>
              <a:t>4</a:t>
            </a:r>
            <a:r>
              <a:rPr lang="zh-CN" altLang="en-US" dirty="0"/>
              <a:t>，即周期为</a:t>
            </a:r>
            <a:r>
              <a:rPr lang="en-US" altLang="zh-CN" dirty="0"/>
              <a:t>4</a:t>
            </a:r>
            <a:r>
              <a:rPr lang="zh-CN" altLang="en-US" dirty="0"/>
              <a:t>。由于周期为</a:t>
            </a:r>
            <a:r>
              <a:rPr lang="en-US" altLang="zh-CN" dirty="0"/>
              <a:t>4</a:t>
            </a:r>
            <a:r>
              <a:rPr lang="zh-CN" altLang="en-US" dirty="0"/>
              <a:t>，因此步长选择</a:t>
            </a:r>
            <a:r>
              <a:rPr lang="en-US" altLang="zh-CN" dirty="0"/>
              <a:t>4</a:t>
            </a:r>
            <a:r>
              <a:rPr lang="zh-CN" altLang="en-US" dirty="0"/>
              <a:t>则移动平均针对的是“两个旺季加上两个淡季”，旺季正好填平了淡季，移动之后始终能够保证两个旺季填平两个淡季，因此熨平了周期性的波动（导致旺季不旺，淡季不淡），显现出现象的长期</a:t>
            </a:r>
            <a:r>
              <a:rPr lang="zh-CN" altLang="en-US" dirty="0" smtClean="0"/>
              <a:t>趋势（在黑板上展示数据）。</a:t>
            </a:r>
            <a:r>
              <a:rPr lang="zh-CN" altLang="en-US" dirty="0"/>
              <a:t>（</a:t>
            </a:r>
            <a:r>
              <a:rPr lang="en-US" altLang="zh-CN" dirty="0"/>
              <a:t>2</a:t>
            </a:r>
            <a:r>
              <a:rPr lang="zh-CN" altLang="en-US" dirty="0"/>
              <a:t>）但这种方法最大的不足在于无法预测，则有没有哪种方法既对时间序列进行移动平均，同时又能够进行预测呢？</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C803199-ED7D-4083-A74F-F672FC2F72BB}" type="slidenum">
              <a:rPr lang="en-US" altLang="zh-CN"/>
              <a:pPr/>
              <a:t>38</a:t>
            </a:fld>
            <a:endParaRPr lang="en-US" altLang="zh-CN"/>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zh-CN" altLang="en-US" dirty="0"/>
              <a:t>（</a:t>
            </a:r>
            <a:r>
              <a:rPr lang="en-US" altLang="zh-CN" dirty="0"/>
              <a:t>1</a:t>
            </a:r>
            <a:r>
              <a:rPr lang="zh-CN" altLang="en-US" dirty="0"/>
              <a:t>）利用时间序列进行预测，不需要许多的数据储备（对新企业很有用），同时又可不断调整预测结果以减小预测误差，是一种较好的预测方法。（</a:t>
            </a:r>
            <a:r>
              <a:rPr lang="en-US" altLang="zh-CN" dirty="0"/>
              <a:t>2</a:t>
            </a:r>
            <a:r>
              <a:rPr lang="zh-CN" altLang="en-US" dirty="0"/>
              <a:t>）模型含义：下一期的预测值不仅与上一期的实际值有关而且也与上一期的预测值有关，是其综合的结果，或者说权衡的结果，是否如此？第一期的预测值</a:t>
            </a:r>
            <a:r>
              <a:rPr lang="en-US" altLang="zh-CN" dirty="0"/>
              <a:t>F</a:t>
            </a:r>
            <a:r>
              <a:rPr lang="en-US" altLang="zh-CN" baseline="-25000" dirty="0"/>
              <a:t>1</a:t>
            </a:r>
            <a:r>
              <a:rPr lang="zh-CN" altLang="en-US" dirty="0"/>
              <a:t>无法计算出来，因为没有</a:t>
            </a:r>
            <a:r>
              <a:rPr lang="en-US" altLang="zh-CN" dirty="0"/>
              <a:t>Y</a:t>
            </a:r>
            <a:r>
              <a:rPr lang="en-US" altLang="zh-CN" baseline="-25000" dirty="0"/>
              <a:t>0</a:t>
            </a:r>
            <a:r>
              <a:rPr lang="zh-CN" altLang="en-US" dirty="0"/>
              <a:t>和</a:t>
            </a:r>
            <a:r>
              <a:rPr lang="en-US" altLang="zh-CN" dirty="0"/>
              <a:t>F</a:t>
            </a:r>
            <a:r>
              <a:rPr lang="en-US" altLang="zh-CN" baseline="-25000" dirty="0"/>
              <a:t>0</a:t>
            </a:r>
            <a:r>
              <a:rPr lang="zh-CN" altLang="en-US" dirty="0"/>
              <a:t>的数据，因此，直接令</a:t>
            </a:r>
            <a:r>
              <a:rPr lang="en-US" altLang="zh-CN" dirty="0"/>
              <a:t>F</a:t>
            </a:r>
            <a:r>
              <a:rPr lang="en-US" altLang="zh-CN" baseline="-25000" dirty="0"/>
              <a:t>1</a:t>
            </a:r>
            <a:r>
              <a:rPr lang="zh-CN" altLang="en-US" dirty="0"/>
              <a:t>＝</a:t>
            </a:r>
            <a:r>
              <a:rPr lang="en-US" altLang="zh-CN" dirty="0"/>
              <a:t>Y</a:t>
            </a:r>
            <a:r>
              <a:rPr lang="en-US" altLang="zh-CN" baseline="-25000" dirty="0"/>
              <a:t>1</a:t>
            </a:r>
            <a:r>
              <a:rPr lang="zh-CN" altLang="en-US" dirty="0"/>
              <a:t>。（</a:t>
            </a:r>
            <a:r>
              <a:rPr lang="en-US" altLang="zh-CN" dirty="0"/>
              <a:t>2</a:t>
            </a:r>
            <a:r>
              <a:rPr lang="zh-CN" altLang="en-US" dirty="0"/>
              <a:t>）指数平滑的预测事实上是以往各个时期实际数据的加权平均，因为其平滑系数之和为</a:t>
            </a:r>
            <a:r>
              <a:rPr lang="en-US" altLang="zh-CN" dirty="0"/>
              <a:t>1</a:t>
            </a:r>
            <a:r>
              <a:rPr lang="zh-CN" altLang="en-US" dirty="0"/>
              <a:t>，就是权数。如果</a:t>
            </a:r>
            <a:r>
              <a:rPr lang="zh-CN" altLang="en-US" dirty="0">
                <a:sym typeface="Symbol" pitchFamily="18" charset="2"/>
              </a:rPr>
              <a:t>越大（如</a:t>
            </a:r>
            <a:r>
              <a:rPr lang="en-US" altLang="zh-CN" dirty="0">
                <a:sym typeface="Symbol" pitchFamily="18" charset="2"/>
              </a:rPr>
              <a:t>0.7</a:t>
            </a:r>
            <a:r>
              <a:rPr lang="zh-CN" altLang="en-US" dirty="0">
                <a:sym typeface="Symbol" pitchFamily="18" charset="2"/>
              </a:rPr>
              <a:t>），则现在的数据越重要，反之，历史的数据具有同样的重要性。验证：当 ＝</a:t>
            </a:r>
            <a:r>
              <a:rPr lang="en-US" altLang="zh-CN" dirty="0">
                <a:sym typeface="Symbol" pitchFamily="18" charset="2"/>
              </a:rPr>
              <a:t>0.2</a:t>
            </a:r>
            <a:r>
              <a:rPr lang="zh-CN" altLang="en-US" dirty="0">
                <a:sym typeface="Symbol" pitchFamily="18" charset="2"/>
              </a:rPr>
              <a:t>，</a:t>
            </a:r>
            <a:r>
              <a:rPr lang="en-US" altLang="zh-CN" dirty="0">
                <a:sym typeface="Symbol" pitchFamily="18" charset="2"/>
              </a:rPr>
              <a:t>0.3</a:t>
            </a:r>
            <a:r>
              <a:rPr lang="zh-CN" altLang="en-US" dirty="0">
                <a:sym typeface="Symbol" pitchFamily="18" charset="2"/>
              </a:rPr>
              <a:t>，</a:t>
            </a:r>
            <a:r>
              <a:rPr lang="en-US" altLang="zh-CN" dirty="0">
                <a:sym typeface="Symbol" pitchFamily="18" charset="2"/>
              </a:rPr>
              <a:t>0.8</a:t>
            </a:r>
            <a:r>
              <a:rPr lang="zh-CN" altLang="en-US" dirty="0">
                <a:sym typeface="Symbol" pitchFamily="18" charset="2"/>
              </a:rPr>
              <a:t>的对比。（</a:t>
            </a:r>
            <a:r>
              <a:rPr lang="en-US" altLang="zh-CN" dirty="0">
                <a:sym typeface="Symbol" pitchFamily="18" charset="2"/>
              </a:rPr>
              <a:t>3</a:t>
            </a:r>
            <a:r>
              <a:rPr lang="zh-CN" altLang="en-US" dirty="0">
                <a:sym typeface="Symbol" pitchFamily="18" charset="2"/>
              </a:rPr>
              <a:t>）若误差项为正（</a:t>
            </a:r>
            <a:r>
              <a:rPr lang="en-US" altLang="zh-CN" dirty="0">
                <a:sym typeface="Symbol" pitchFamily="18" charset="2"/>
              </a:rPr>
              <a:t>Y-F=20-18=2</a:t>
            </a:r>
            <a:r>
              <a:rPr lang="zh-CN" altLang="en-US" dirty="0">
                <a:sym typeface="Symbol" pitchFamily="18" charset="2"/>
              </a:rPr>
              <a:t>），则意味着第</a:t>
            </a:r>
            <a:r>
              <a:rPr lang="en-US" altLang="zh-CN" dirty="0">
                <a:sym typeface="Symbol" pitchFamily="18" charset="2"/>
              </a:rPr>
              <a:t>t</a:t>
            </a:r>
            <a:r>
              <a:rPr lang="zh-CN" altLang="en-US" dirty="0">
                <a:sym typeface="Symbol" pitchFamily="18" charset="2"/>
              </a:rPr>
              <a:t>期低估，因此在第</a:t>
            </a:r>
            <a:r>
              <a:rPr lang="en-US" altLang="zh-CN" dirty="0">
                <a:sym typeface="Symbol" pitchFamily="18" charset="2"/>
              </a:rPr>
              <a:t>t+1</a:t>
            </a:r>
            <a:r>
              <a:rPr lang="zh-CN" altLang="en-US" dirty="0">
                <a:sym typeface="Symbol" pitchFamily="18" charset="2"/>
              </a:rPr>
              <a:t>期时需垫一点；反之，如误差项为负，则意味着高估，因此预测时应该降低一点。而调整的力度就是平滑系数。因此，从另外一个角度来看，指数平滑事实上是对误差不断修正的结果。（</a:t>
            </a:r>
            <a:r>
              <a:rPr lang="en-US" altLang="zh-CN" dirty="0">
                <a:sym typeface="Symbol" pitchFamily="18" charset="2"/>
              </a:rPr>
              <a:t>4</a:t>
            </a:r>
            <a:r>
              <a:rPr lang="zh-CN" altLang="en-US" dirty="0">
                <a:sym typeface="Symbol" pitchFamily="18" charset="2"/>
              </a:rPr>
              <a:t>）但如果数据资料比较多，而且趋势比较明显的话，则最好的方法还是趋势方程法。</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CE328E7-F7CC-4308-883A-7C45677AE833}" type="slidenum">
              <a:rPr lang="en-US" altLang="zh-CN"/>
              <a:pPr/>
              <a:t>39</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zh-CN" altLang="en-US" dirty="0"/>
              <a:t>（</a:t>
            </a:r>
            <a:r>
              <a:rPr lang="en-US" altLang="zh-CN" dirty="0"/>
              <a:t>1</a:t>
            </a:r>
            <a:r>
              <a:rPr lang="zh-CN" altLang="en-US" dirty="0"/>
              <a:t>）原因：移动平均法能够反映长期趋势但无法预测，而指数平滑法能够预测却无法反映长期趋势，而趋势方程法两者兼备。（</a:t>
            </a:r>
            <a:r>
              <a:rPr lang="en-US" altLang="zh-CN" dirty="0"/>
              <a:t>2</a:t>
            </a:r>
            <a:r>
              <a:rPr lang="zh-CN" altLang="en-US" dirty="0"/>
              <a:t>）但在做趋势方程之前首先必须判断现象的趋势类型，即线性还是非线性一。判别：直接给出方程形式（</a:t>
            </a:r>
            <a:r>
              <a:rPr lang="en-US" altLang="zh-CN" dirty="0"/>
              <a:t>y=</a:t>
            </a:r>
            <a:r>
              <a:rPr lang="en-US" altLang="zh-CN" dirty="0" err="1"/>
              <a:t>a+bx</a:t>
            </a:r>
            <a:r>
              <a:rPr lang="zh-CN" altLang="en-US" dirty="0"/>
              <a:t>），尔后计算逐期增量，若两期增量差别不大时为直线趋势。反之，如果逐期增量</a:t>
            </a:r>
            <a:r>
              <a:rPr lang="en-US" altLang="zh-CN" dirty="0"/>
              <a:t>b</a:t>
            </a:r>
            <a:r>
              <a:rPr lang="zh-CN" altLang="en-US" dirty="0"/>
              <a:t>逐渐增大，或逐渐减小，则为曲线方程，因此，需要一定时间的数据资料。因为太短了可能曲线变直线，或者直线变曲线。为编制方程的方便，不用原时间顺序而改用新的时间代码且可以任意</a:t>
            </a:r>
            <a:r>
              <a:rPr lang="zh-CN" altLang="en-US" dirty="0" smtClean="0"/>
              <a:t>设定（其中</a:t>
            </a:r>
            <a:r>
              <a:rPr lang="en-US" altLang="zh-CN" dirty="0" smtClean="0"/>
              <a:t>1</a:t>
            </a:r>
            <a:r>
              <a:rPr lang="zh-CN" altLang="en-US" dirty="0" smtClean="0"/>
              <a:t>代表第</a:t>
            </a:r>
            <a:r>
              <a:rPr lang="en-US" altLang="zh-CN" dirty="0" smtClean="0"/>
              <a:t>1</a:t>
            </a:r>
            <a:r>
              <a:rPr lang="zh-CN" altLang="en-US" dirty="0" smtClean="0"/>
              <a:t>年）。</a:t>
            </a:r>
            <a:r>
              <a:rPr lang="zh-CN" altLang="en-US" dirty="0"/>
              <a:t>（</a:t>
            </a:r>
            <a:r>
              <a:rPr lang="en-US" altLang="zh-CN" dirty="0"/>
              <a:t>3</a:t>
            </a:r>
            <a:r>
              <a:rPr lang="zh-CN" altLang="en-US" dirty="0"/>
              <a:t>）接下来的问题是：应该如何根据仅有的</a:t>
            </a:r>
            <a:r>
              <a:rPr lang="zh-CN" altLang="en-US" dirty="0" smtClean="0"/>
              <a:t>散点来</a:t>
            </a:r>
            <a:r>
              <a:rPr lang="zh-CN" altLang="en-US" dirty="0"/>
              <a:t>拟合一条较好的趋势方程</a:t>
            </a:r>
            <a:r>
              <a:rPr lang="zh-CN" altLang="en-US" dirty="0" smtClean="0"/>
              <a:t>？现在我们知道最好</a:t>
            </a:r>
            <a:r>
              <a:rPr lang="zh-CN" altLang="en-US" dirty="0"/>
              <a:t>的方法是最小二乘法，但</a:t>
            </a:r>
            <a:r>
              <a:rPr lang="zh-CN" altLang="en-US" dirty="0" smtClean="0"/>
              <a:t>为什么这种方法最好？人们</a:t>
            </a:r>
            <a:r>
              <a:rPr lang="zh-CN" altLang="en-US" dirty="0"/>
              <a:t>最初设想的到底是什么方法？各种方法的优点与</a:t>
            </a:r>
            <a:r>
              <a:rPr lang="zh-CN" altLang="en-US" dirty="0" smtClean="0"/>
              <a:t>缺点有哪些</a:t>
            </a:r>
            <a:r>
              <a:rPr lang="zh-CN" altLang="en-US" dirty="0"/>
              <a:t>，值得深入探讨。</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6C2737F-69CE-49C1-9DD6-1F3C01DC612F}"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zh-CN" altLang="en-US" dirty="0"/>
              <a:t>（</a:t>
            </a:r>
            <a:r>
              <a:rPr lang="en-US" altLang="zh-CN" dirty="0"/>
              <a:t>1</a:t>
            </a:r>
            <a:r>
              <a:rPr lang="zh-CN" altLang="en-US" dirty="0"/>
              <a:t>）第一种方式如果误差之和为</a:t>
            </a:r>
            <a:r>
              <a:rPr lang="en-US" altLang="zh-CN" dirty="0"/>
              <a:t>0</a:t>
            </a:r>
            <a:r>
              <a:rPr lang="zh-CN" altLang="en-US" dirty="0"/>
              <a:t>则最好，如果为</a:t>
            </a:r>
            <a:r>
              <a:rPr lang="en-US" altLang="zh-CN" dirty="0"/>
              <a:t>0</a:t>
            </a:r>
            <a:r>
              <a:rPr lang="zh-CN" altLang="en-US" dirty="0"/>
              <a:t>则</a:t>
            </a:r>
            <a:r>
              <a:rPr lang="en-US" altLang="zh-CN" dirty="0" err="1"/>
              <a:t>y</a:t>
            </a:r>
            <a:r>
              <a:rPr lang="en-US" altLang="zh-CN" baseline="-25000" dirty="0" err="1"/>
              <a:t>c</a:t>
            </a:r>
            <a:r>
              <a:rPr lang="zh-CN" altLang="en-US" dirty="0"/>
              <a:t>为均值。（</a:t>
            </a:r>
            <a:r>
              <a:rPr lang="en-US" altLang="zh-CN" dirty="0"/>
              <a:t>2</a:t>
            </a:r>
            <a:r>
              <a:rPr lang="zh-CN" altLang="en-US" dirty="0"/>
              <a:t>）正负抵消会出现图二那种不理想的拟合，因此取绝对值的目的是避免正负抵消，因为抵消不一定是好事，同时排除大的正误差抵消大的负误差；但往往容易出现不全面，重视了局部而忽视了全局。（</a:t>
            </a:r>
            <a:r>
              <a:rPr lang="en-US" altLang="zh-CN" dirty="0"/>
              <a:t>3</a:t>
            </a:r>
            <a:r>
              <a:rPr lang="zh-CN" altLang="en-US" dirty="0"/>
              <a:t>）使最大离差缩小则导致总离差缩小，同时抓住了重点，例如图二中只需注意对应</a:t>
            </a:r>
            <a:r>
              <a:rPr lang="en-US" altLang="zh-CN" dirty="0"/>
              <a:t>-5</a:t>
            </a:r>
            <a:r>
              <a:rPr lang="zh-CN" altLang="en-US" dirty="0"/>
              <a:t>的点即可。克服了一个误解：即使所有离差同时缩小，但不可能。但问题是求最大最小必求极值或求导，而绝对值不如平方方便；（</a:t>
            </a:r>
            <a:r>
              <a:rPr lang="en-US" altLang="zh-CN" dirty="0"/>
              <a:t>4</a:t>
            </a:r>
            <a:r>
              <a:rPr lang="zh-CN" altLang="en-US" dirty="0"/>
              <a:t>）使所有误差均为正值，避免抵消；突出了大的拟合误差的作用；计算方便。此外，最小二乘法还能够避免不全面的现象出现，如分别计算第</a:t>
            </a:r>
            <a:r>
              <a:rPr lang="en-US" altLang="zh-CN" dirty="0"/>
              <a:t>2</a:t>
            </a:r>
            <a:r>
              <a:rPr lang="zh-CN" altLang="en-US" dirty="0"/>
              <a:t>和第四种方法在图一和图二的数据再进行对比，可以看出图一效果更好。（</a:t>
            </a:r>
            <a:r>
              <a:rPr lang="en-US" altLang="zh-CN" dirty="0"/>
              <a:t>4</a:t>
            </a:r>
            <a:r>
              <a:rPr lang="zh-CN" altLang="en-US" dirty="0"/>
              <a:t>）</a:t>
            </a:r>
            <a:r>
              <a:rPr lang="zh-CN" altLang="en-US" b="1" dirty="0">
                <a:effectLst>
                  <a:outerShdw blurRad="38100" dist="38100" dir="2700000" algn="tl">
                    <a:srgbClr val="C0C0C0"/>
                  </a:outerShdw>
                </a:effectLst>
              </a:rPr>
              <a:t>如果第</a:t>
            </a:r>
            <a:r>
              <a:rPr lang="en-US" altLang="zh-CN" b="1" dirty="0">
                <a:effectLst>
                  <a:outerShdw blurRad="38100" dist="38100" dir="2700000" algn="tl">
                    <a:srgbClr val="C0C0C0"/>
                  </a:outerShdw>
                </a:effectLst>
              </a:rPr>
              <a:t>4</a:t>
            </a:r>
            <a:r>
              <a:rPr lang="zh-CN" altLang="en-US" b="1" dirty="0">
                <a:effectLst>
                  <a:outerShdw blurRad="38100" dist="38100" dir="2700000" algn="tl">
                    <a:srgbClr val="C0C0C0"/>
                  </a:outerShdw>
                </a:effectLst>
              </a:rPr>
              <a:t>条规则满足，则第</a:t>
            </a:r>
            <a:r>
              <a:rPr lang="en-US" altLang="zh-CN" b="1" dirty="0">
                <a:effectLst>
                  <a:outerShdw blurRad="38100" dist="38100" dir="2700000" algn="tl">
                    <a:srgbClr val="C0C0C0"/>
                  </a:outerShdw>
                </a:effectLst>
              </a:rPr>
              <a:t>1</a:t>
            </a:r>
            <a:r>
              <a:rPr lang="zh-CN" altLang="en-US" b="1" dirty="0">
                <a:effectLst>
                  <a:outerShdw blurRad="38100" dist="38100" dir="2700000" algn="tl">
                    <a:srgbClr val="C0C0C0"/>
                  </a:outerShdw>
                </a:effectLst>
              </a:rPr>
              <a:t>条规则自动满足。补充说明，最小平方法的原理就是方差，绝对值拟合法的原理就是平均差。</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6B3C345-7605-4AA0-B1D5-7E8F97BF2132}" type="slidenum">
              <a:rPr lang="en-US" altLang="zh-CN"/>
              <a:pPr/>
              <a:t>4</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zh-CN" altLang="en-US"/>
              <a:t>分析上的必要性：</a:t>
            </a:r>
            <a:r>
              <a:rPr lang="zh-CN" altLang="en-US">
                <a:sym typeface="Wingdings" pitchFamily="2" charset="2"/>
              </a:rPr>
              <a:t>（</a:t>
            </a:r>
            <a:r>
              <a:rPr lang="en-US" altLang="zh-CN">
                <a:sym typeface="Wingdings" pitchFamily="2" charset="2"/>
              </a:rPr>
              <a:t>1</a:t>
            </a:r>
            <a:r>
              <a:rPr lang="zh-CN" altLang="en-US">
                <a:sym typeface="Wingdings" pitchFamily="2" charset="2"/>
              </a:rPr>
              <a:t>）基本指标与派生指标；（</a:t>
            </a:r>
            <a:r>
              <a:rPr lang="en-US" altLang="zh-CN">
                <a:sym typeface="Wingdings" pitchFamily="2" charset="2"/>
              </a:rPr>
              <a:t>2</a:t>
            </a:r>
            <a:r>
              <a:rPr lang="zh-CN" altLang="en-US">
                <a:sym typeface="Wingdings" pitchFamily="2" charset="2"/>
              </a:rPr>
              <a:t>）数据是否可以直接相加。</a:t>
            </a:r>
            <a:r>
              <a:rPr lang="zh-CN" altLang="en-US"/>
              <a:t>中国人口增长率并不是各个省市自治区人口增长率的加总。启示：重点研究基本指标，尔后派生出相应计算公式。</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EF0C5AB-EFC8-44C2-A481-25605EDFEA88}" type="slidenum">
              <a:rPr lang="en-US" altLang="zh-CN"/>
              <a:pPr/>
              <a:t>41</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zh-CN" altLang="en-US"/>
              <a:t>如果</a:t>
            </a:r>
            <a:r>
              <a:rPr lang="en-US" altLang="zh-CN"/>
              <a:t>Y</a:t>
            </a:r>
            <a:r>
              <a:rPr lang="zh-CN" altLang="en-US"/>
              <a:t>仅受</a:t>
            </a:r>
            <a:r>
              <a:rPr lang="en-US" altLang="zh-CN"/>
              <a:t>T</a:t>
            </a:r>
            <a:r>
              <a:rPr lang="zh-CN" altLang="en-US"/>
              <a:t>的影响，则在</a:t>
            </a:r>
            <a:r>
              <a:rPr lang="en-US" altLang="zh-CN"/>
              <a:t>t</a:t>
            </a:r>
            <a:r>
              <a:rPr lang="en-US" altLang="zh-CN" baseline="-25000"/>
              <a:t>1</a:t>
            </a:r>
            <a:r>
              <a:rPr lang="zh-CN" altLang="en-US"/>
              <a:t>的时候，</a:t>
            </a:r>
            <a:r>
              <a:rPr lang="en-US" altLang="zh-CN"/>
              <a:t>Y</a:t>
            </a:r>
            <a:r>
              <a:rPr lang="zh-CN" altLang="en-US"/>
              <a:t>值应该是</a:t>
            </a:r>
            <a:r>
              <a:rPr lang="en-US" altLang="zh-CN"/>
              <a:t>Yc</a:t>
            </a:r>
            <a:r>
              <a:rPr lang="en-US" altLang="zh-CN" baseline="-25000"/>
              <a:t>1</a:t>
            </a:r>
            <a:r>
              <a:rPr lang="zh-CN" altLang="en-US"/>
              <a:t>，但由于其他因素的影响，综合为</a:t>
            </a:r>
            <a:r>
              <a:rPr lang="en-US" altLang="zh-CN"/>
              <a:t>Y</a:t>
            </a:r>
            <a:r>
              <a:rPr lang="en-US" altLang="zh-CN" baseline="-25000"/>
              <a:t>1</a:t>
            </a:r>
            <a:r>
              <a:rPr lang="zh-CN" altLang="en-US"/>
              <a:t>。其他亦可如此理解。若</a:t>
            </a:r>
            <a:r>
              <a:rPr lang="en-US" altLang="zh-CN"/>
              <a:t>30</a:t>
            </a:r>
            <a:r>
              <a:rPr lang="zh-CN" altLang="en-US"/>
              <a:t>年数据表现为直线趋势，则大体上可以判断为直线趋势了，因为走了</a:t>
            </a:r>
            <a:r>
              <a:rPr lang="en-US" altLang="zh-CN"/>
              <a:t>30</a:t>
            </a:r>
            <a:r>
              <a:rPr lang="zh-CN" altLang="en-US"/>
              <a:t>年根本性的趋势应该表现出来了。若为短期可能会走弯路。</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2B486FA-B1F4-491C-BAE6-BD643DF04DBB}" type="slidenum">
              <a:rPr lang="en-US" altLang="zh-CN"/>
              <a:pPr/>
              <a:t>43</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zh-CN" altLang="en-US"/>
              <a:t>（</a:t>
            </a:r>
            <a:r>
              <a:rPr lang="en-US" altLang="zh-CN"/>
              <a:t>1</a:t>
            </a:r>
            <a:r>
              <a:rPr lang="zh-CN" altLang="en-US"/>
              <a:t>）可验证：一是将</a:t>
            </a:r>
            <a:r>
              <a:rPr lang="en-US" altLang="zh-CN"/>
              <a:t>1.4~1.9</a:t>
            </a:r>
            <a:r>
              <a:rPr lang="zh-CN" altLang="en-US"/>
              <a:t>全部加起来除以</a:t>
            </a:r>
            <a:r>
              <a:rPr lang="en-US" altLang="zh-CN"/>
              <a:t>6</a:t>
            </a:r>
            <a:r>
              <a:rPr lang="zh-CN" altLang="en-US"/>
              <a:t>；二是</a:t>
            </a:r>
            <a:r>
              <a:rPr lang="en-US" altLang="zh-CN"/>
              <a:t>22.7-12.4</a:t>
            </a:r>
            <a:r>
              <a:rPr lang="zh-CN" altLang="en-US"/>
              <a:t>之后除以</a:t>
            </a:r>
            <a:r>
              <a:rPr lang="en-US" altLang="zh-CN"/>
              <a:t>6</a:t>
            </a:r>
            <a:r>
              <a:rPr lang="zh-CN" altLang="en-US"/>
              <a:t>可得出结果，但这仅仅是近似值。预测讲述。前已述，若离差平方和为最小值，则离差之和为</a:t>
            </a:r>
            <a:r>
              <a:rPr lang="en-US" altLang="zh-CN"/>
              <a:t>0</a:t>
            </a:r>
            <a:r>
              <a:rPr lang="zh-CN" altLang="en-US"/>
              <a:t>。其解释与回归方程相同，即用时间的变动解释产量的平均变动。（</a:t>
            </a:r>
            <a:r>
              <a:rPr lang="en-US" altLang="zh-CN"/>
              <a:t>2</a:t>
            </a:r>
            <a:r>
              <a:rPr lang="zh-CN" altLang="en-US"/>
              <a:t>）趋势方程法也可以如同指数平滑法一样不断修正，增加一个数据就修改方程参数，事实上也是不断缩小误差的过程。</a:t>
            </a:r>
          </a:p>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9C690B4-DB4C-41C6-828B-1AA6277E2A06}" type="slidenum">
              <a:rPr lang="en-US" altLang="zh-CN"/>
              <a:pPr/>
              <a:t>44</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zh-CN" altLang="en-US"/>
              <a:t>（</a:t>
            </a:r>
            <a:r>
              <a:rPr lang="en-US" altLang="zh-CN"/>
              <a:t>1</a:t>
            </a:r>
            <a:r>
              <a:rPr lang="zh-CN" altLang="en-US"/>
              <a:t>）将时间放在数轴上，则原来</a:t>
            </a:r>
            <a:r>
              <a:rPr lang="en-US" altLang="zh-CN"/>
              <a:t>1995</a:t>
            </a:r>
            <a:r>
              <a:rPr lang="zh-CN" altLang="en-US"/>
              <a:t>年为，现在转化以</a:t>
            </a:r>
            <a:r>
              <a:rPr lang="en-US" altLang="zh-CN"/>
              <a:t>1999</a:t>
            </a:r>
            <a:r>
              <a:rPr lang="zh-CN" altLang="en-US"/>
              <a:t>为</a:t>
            </a:r>
            <a:r>
              <a:rPr lang="en-US" altLang="zh-CN"/>
              <a:t>0</a:t>
            </a:r>
            <a:r>
              <a:rPr lang="zh-CN" altLang="en-US"/>
              <a:t>，当然左边为负数右边为正数，且</a:t>
            </a:r>
            <a:r>
              <a:rPr lang="en-US" altLang="zh-CN"/>
              <a:t>2000</a:t>
            </a:r>
            <a:r>
              <a:rPr lang="zh-CN" altLang="en-US"/>
              <a:t>年离开了</a:t>
            </a:r>
            <a:r>
              <a:rPr lang="en-US" altLang="zh-CN"/>
              <a:t>1999</a:t>
            </a:r>
            <a:r>
              <a:rPr lang="zh-CN" altLang="en-US"/>
              <a:t>年一年，所以序号为</a:t>
            </a:r>
            <a:r>
              <a:rPr lang="en-US" altLang="zh-CN"/>
              <a:t>1</a:t>
            </a:r>
            <a:r>
              <a:rPr lang="zh-CN" altLang="en-US"/>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6172B24-5283-418C-8614-ED9AADD339D1}" type="slidenum">
              <a:rPr lang="en-US" altLang="zh-CN"/>
              <a:pPr/>
              <a:t>45</a:t>
            </a:fld>
            <a:endParaRPr lang="en-US" altLang="zh-CN"/>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zh-CN" altLang="en-US" dirty="0"/>
              <a:t>决定产量的因素并不是时间，而是其它因素（拟合关系）。在此，不将时间看成是一个连续变量而看成是离散变量。最初的设想是以原点为</a:t>
            </a:r>
            <a:r>
              <a:rPr lang="en-US" altLang="zh-CN" dirty="0"/>
              <a:t>0</a:t>
            </a:r>
            <a:r>
              <a:rPr lang="zh-CN" altLang="en-US" dirty="0"/>
              <a:t>，尔后</a:t>
            </a:r>
            <a:r>
              <a:rPr lang="en-US" altLang="zh-CN" dirty="0"/>
              <a:t>1999</a:t>
            </a:r>
            <a:r>
              <a:rPr lang="zh-CN" altLang="en-US" dirty="0"/>
              <a:t>为</a:t>
            </a:r>
            <a:r>
              <a:rPr lang="en-US" altLang="zh-CN" dirty="0"/>
              <a:t>0.5</a:t>
            </a:r>
            <a:r>
              <a:rPr lang="zh-CN" altLang="en-US" dirty="0"/>
              <a:t>年，</a:t>
            </a:r>
            <a:r>
              <a:rPr lang="en-US" altLang="zh-CN" dirty="0"/>
              <a:t>2000</a:t>
            </a:r>
            <a:r>
              <a:rPr lang="zh-CN" altLang="en-US" dirty="0"/>
              <a:t>为</a:t>
            </a:r>
            <a:r>
              <a:rPr lang="en-US" altLang="zh-CN" dirty="0"/>
              <a:t>1.5</a:t>
            </a:r>
            <a:r>
              <a:rPr lang="zh-CN" altLang="en-US" dirty="0"/>
              <a:t>年，但不方便，不如改为</a:t>
            </a:r>
            <a:r>
              <a:rPr lang="en-US" altLang="zh-CN" dirty="0"/>
              <a:t>1</a:t>
            </a:r>
            <a:r>
              <a:rPr lang="zh-CN" altLang="en-US" dirty="0"/>
              <a:t>和</a:t>
            </a:r>
            <a:r>
              <a:rPr lang="en-US" altLang="zh-CN" dirty="0"/>
              <a:t>3</a:t>
            </a:r>
            <a:r>
              <a:rPr lang="zh-CN" altLang="en-US" dirty="0"/>
              <a:t>个半年。时间序列预测的另一不足是未考虑误差的性质，因此，数据应该越丰富越好。预测当中存在测不准定理，测不准才是正常的。</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821BDCD-572B-475F-B157-F9ED6EF2DBB1}" type="slidenum">
              <a:rPr lang="en-US" altLang="zh-CN"/>
              <a:pPr/>
              <a:t>46</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zh-CN" altLang="en-US" dirty="0"/>
              <a:t>（</a:t>
            </a:r>
            <a:r>
              <a:rPr lang="en-US" altLang="zh-CN" dirty="0"/>
              <a:t>1</a:t>
            </a:r>
            <a:r>
              <a:rPr lang="zh-CN" altLang="en-US" dirty="0"/>
              <a:t>）现象属于递增趋势。计算逐期增长量，逐渐增大，因此不是直线趋势；指数曲线趋势适用于环比增长速度大体相同的情况。对</a:t>
            </a:r>
            <a:r>
              <a:rPr lang="en-US" altLang="zh-CN" dirty="0"/>
              <a:t>y</a:t>
            </a:r>
            <a:r>
              <a:rPr lang="zh-CN" altLang="en-US" dirty="0"/>
              <a:t>取对数之后，其逐期增长量大致相同，即转化为线性趋势（正如前述将序时平均数转化为算术平均数计算一样）。因为</a:t>
            </a:r>
            <a:r>
              <a:rPr lang="en-US" altLang="zh-CN" dirty="0" err="1"/>
              <a:t>lga</a:t>
            </a:r>
            <a:r>
              <a:rPr lang="en-US" altLang="zh-CN" dirty="0"/>
              <a:t>=1.5960</a:t>
            </a:r>
            <a:r>
              <a:rPr lang="zh-CN" altLang="en-US" dirty="0"/>
              <a:t>，所以查反对数得</a:t>
            </a:r>
            <a:r>
              <a:rPr lang="en-US" altLang="zh-CN" dirty="0"/>
              <a:t>a=39.45</a:t>
            </a:r>
            <a:r>
              <a:rPr lang="zh-CN" altLang="en-US" dirty="0"/>
              <a:t>。适用于水平法扩展公式，即复利的计算。先按</a:t>
            </a:r>
            <a:r>
              <a:rPr lang="en-US" altLang="zh-CN" dirty="0"/>
              <a:t>shift</a:t>
            </a:r>
            <a:r>
              <a:rPr lang="zh-CN" altLang="en-US" dirty="0"/>
              <a:t>，尔后按</a:t>
            </a:r>
            <a:r>
              <a:rPr lang="en-US" altLang="zh-CN" dirty="0"/>
              <a:t>log</a:t>
            </a:r>
            <a:r>
              <a:rPr lang="zh-CN" altLang="en-US" dirty="0"/>
              <a:t>，最后按</a:t>
            </a:r>
            <a:r>
              <a:rPr lang="en-US" altLang="zh-CN" dirty="0"/>
              <a:t>1.5960</a:t>
            </a:r>
            <a:r>
              <a:rPr lang="zh-CN" altLang="en-US" dirty="0"/>
              <a:t>，结果等于</a:t>
            </a:r>
            <a:r>
              <a:rPr lang="en-US" altLang="zh-CN" dirty="0"/>
              <a:t>39.45</a:t>
            </a:r>
            <a:r>
              <a:rPr lang="zh-CN" altLang="en-US" dirty="0"/>
              <a:t>。方程变换：</a:t>
            </a:r>
            <a:r>
              <a:rPr lang="en-US" altLang="zh-CN" dirty="0"/>
              <a:t>y</a:t>
            </a:r>
            <a:r>
              <a:rPr lang="zh-CN" altLang="en-US" dirty="0"/>
              <a:t>转化为</a:t>
            </a:r>
            <a:r>
              <a:rPr lang="en-US" altLang="zh-CN" dirty="0" err="1"/>
              <a:t>lgy</a:t>
            </a:r>
            <a:r>
              <a:rPr lang="zh-CN" altLang="en-US" dirty="0"/>
              <a:t>，</a:t>
            </a:r>
            <a:r>
              <a:rPr lang="en-US" altLang="zh-CN" dirty="0"/>
              <a:t>a</a:t>
            </a:r>
            <a:r>
              <a:rPr lang="zh-CN" altLang="en-US" dirty="0"/>
              <a:t>转化为</a:t>
            </a:r>
            <a:r>
              <a:rPr lang="en-US" altLang="zh-CN" dirty="0" err="1"/>
              <a:t>lga</a:t>
            </a:r>
            <a:r>
              <a:rPr lang="zh-CN" altLang="en-US" dirty="0"/>
              <a:t>，</a:t>
            </a:r>
            <a:r>
              <a:rPr lang="en-US" altLang="zh-CN" dirty="0"/>
              <a:t>b</a:t>
            </a:r>
            <a:r>
              <a:rPr lang="zh-CN" altLang="en-US" dirty="0"/>
              <a:t>转化为</a:t>
            </a:r>
            <a:r>
              <a:rPr lang="en-US" altLang="zh-CN" dirty="0" err="1"/>
              <a:t>lgb</a:t>
            </a:r>
            <a:r>
              <a:rPr lang="zh-CN" altLang="en-US" dirty="0"/>
              <a:t>。（</a:t>
            </a:r>
            <a:r>
              <a:rPr lang="en-US" altLang="zh-CN" dirty="0"/>
              <a:t>2</a:t>
            </a:r>
            <a:r>
              <a:rPr lang="zh-CN" altLang="en-US" dirty="0"/>
              <a:t>）图形表示，尔后通过离差平方和展示计算过程，最终通过与线性对照得出正规方程组。还有一种方法，即通过方程两边加总的方式得出正规方程组，但在前面须介绍线性方程的简易归纳。</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51B115-F501-4D80-9947-6751FE9C57CD}" type="slidenum">
              <a:rPr lang="en-US" altLang="zh-CN"/>
              <a:pPr/>
              <a:t>47</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zh-CN" altLang="en-US"/>
              <a:t>由此可知，直线趋势的原理最重要，许多曲线趋势方程的拟均可在此基础上运用。同时可知，趋势拟合的方法均为最小二乘法，这也是最重要的方法。</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66FFEC8-D254-4EDC-90A7-10B80C2397E8}" type="slidenum">
              <a:rPr lang="en-US" altLang="zh-CN"/>
              <a:pPr/>
              <a:t>48</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zh-CN" altLang="en-US" dirty="0"/>
              <a:t>进一步介绍思路，即分别测度</a:t>
            </a:r>
            <a:r>
              <a:rPr lang="en-US" altLang="zh-CN" dirty="0"/>
              <a:t>TSC</a:t>
            </a:r>
            <a:r>
              <a:rPr lang="zh-CN" altLang="en-US" dirty="0"/>
              <a:t>之后，用</a:t>
            </a:r>
            <a:r>
              <a:rPr lang="en-US" altLang="zh-CN" dirty="0"/>
              <a:t>y</a:t>
            </a:r>
            <a:r>
              <a:rPr lang="zh-CN" altLang="en-US" dirty="0"/>
              <a:t>除以</a:t>
            </a:r>
            <a:r>
              <a:rPr lang="en-US" altLang="zh-CN" dirty="0"/>
              <a:t>TSC</a:t>
            </a:r>
            <a:r>
              <a:rPr lang="zh-CN" altLang="en-US" dirty="0"/>
              <a:t>即得到</a:t>
            </a:r>
            <a:r>
              <a:rPr lang="en-US" altLang="zh-CN" dirty="0"/>
              <a:t>I</a:t>
            </a:r>
            <a:r>
              <a:rPr lang="zh-CN" altLang="en-US" dirty="0"/>
              <a:t>。一般将</a:t>
            </a:r>
            <a:r>
              <a:rPr lang="en-US" altLang="zh-CN" dirty="0"/>
              <a:t>15.75</a:t>
            </a:r>
            <a:r>
              <a:rPr lang="zh-CN" altLang="en-US" dirty="0"/>
              <a:t>看作是不旺不淡，尔后再进行比较。不论何种测试方法，均为此原理。由于所获取的数据资料的不同，季节变动的测度方法主要包括：</a:t>
            </a:r>
            <a:r>
              <a:rPr lang="zh-CN" altLang="en-US" dirty="0">
                <a:sym typeface="Wingdings" pitchFamily="2" charset="2"/>
              </a:rPr>
              <a:t>（</a:t>
            </a:r>
            <a:r>
              <a:rPr lang="en-US" altLang="zh-CN" dirty="0">
                <a:sym typeface="Wingdings" pitchFamily="2" charset="2"/>
              </a:rPr>
              <a:t>1</a:t>
            </a:r>
            <a:r>
              <a:rPr lang="zh-CN" altLang="en-US" dirty="0">
                <a:sym typeface="Wingdings" pitchFamily="2" charset="2"/>
              </a:rPr>
              <a:t>）</a:t>
            </a:r>
            <a:r>
              <a:rPr lang="zh-CN" altLang="en-US" dirty="0"/>
              <a:t>同期平均法；（</a:t>
            </a:r>
            <a:r>
              <a:rPr lang="en-US" altLang="zh-CN" dirty="0"/>
              <a:t>2</a:t>
            </a:r>
            <a:r>
              <a:rPr lang="zh-CN" altLang="en-US" dirty="0"/>
              <a:t>）</a:t>
            </a:r>
            <a:r>
              <a:rPr lang="zh-CN" altLang="en-US" dirty="0">
                <a:sym typeface="Symbol" pitchFamily="18" charset="2"/>
              </a:rPr>
              <a:t>移动平均趋势剔除法。</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1E79D22-4223-44D0-BDD5-7EE08AE35897}" type="slidenum">
              <a:rPr lang="en-US" altLang="zh-CN"/>
              <a:pPr/>
              <a:t>50</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zh-CN" altLang="en-US"/>
              <a:t>（</a:t>
            </a:r>
            <a:r>
              <a:rPr lang="en-US" altLang="zh-CN"/>
              <a:t>1</a:t>
            </a:r>
            <a:r>
              <a:rPr lang="zh-CN" altLang="en-US"/>
              <a:t>）问题：若某种商品仅仅在第三和第四季度销售，则其他季度的指数为</a:t>
            </a:r>
            <a:r>
              <a:rPr lang="en-US" altLang="zh-CN"/>
              <a:t>0</a:t>
            </a:r>
            <a:r>
              <a:rPr lang="zh-CN" altLang="en-US"/>
              <a:t>。（</a:t>
            </a:r>
            <a:r>
              <a:rPr lang="en-US" altLang="zh-CN"/>
              <a:t>2</a:t>
            </a:r>
            <a:r>
              <a:rPr lang="zh-CN" altLang="en-US"/>
              <a:t>）移动平均仅仅剔除了不规则变动的影响，即∑</a:t>
            </a:r>
            <a:r>
              <a:rPr lang="en-US" altLang="zh-CN"/>
              <a:t>y/n=∑TSCI/n</a:t>
            </a:r>
            <a:r>
              <a:rPr lang="zh-CN" altLang="en-US"/>
              <a:t>（称为季节数据，即没有其他因素影响的纯季节销售额），同期平均之后再与总平均数相比仍然带有趋势和循环波动的影响，并且如果是递增的长期趋势，则淡季增长的少，所以数据偏小，而旺季增长的多所以指数偏大。如一季度趋势只增长了</a:t>
            </a:r>
            <a:r>
              <a:rPr lang="en-US" altLang="zh-CN"/>
              <a:t>4</a:t>
            </a:r>
            <a:r>
              <a:rPr lang="zh-CN" altLang="en-US"/>
              <a:t>而四季度则增长了</a:t>
            </a:r>
            <a:r>
              <a:rPr lang="en-US" altLang="zh-CN"/>
              <a:t>10</a:t>
            </a:r>
            <a:r>
              <a:rPr lang="zh-CN" altLang="en-US"/>
              <a:t>，明显表现出这一特征。若资料中长期趋势与循环变动不明显亦可运用此法。式中，</a:t>
            </a:r>
            <a:r>
              <a:rPr lang="en-US" altLang="zh-CN"/>
              <a:t>S</a:t>
            </a:r>
            <a:r>
              <a:rPr lang="en-US" altLang="zh-CN" baseline="-25000"/>
              <a:t>1</a:t>
            </a:r>
            <a:r>
              <a:rPr lang="zh-CN" altLang="en-US"/>
              <a:t>即为第一期的同期平均数。（</a:t>
            </a:r>
            <a:r>
              <a:rPr lang="en-US" altLang="zh-CN"/>
              <a:t>3</a:t>
            </a:r>
            <a:r>
              <a:rPr lang="zh-CN" altLang="en-US"/>
              <a:t>）如果同学们计算前两年的季节指数再与三年的对比，会发现三年的季节指数会出现年末明显大于年初的现象，自己可以验证一下。即</a:t>
            </a:r>
            <a:r>
              <a:rPr lang="en-US" altLang="zh-CN"/>
              <a:t>S</a:t>
            </a:r>
            <a:r>
              <a:rPr lang="en-US" altLang="zh-CN" baseline="-25000"/>
              <a:t>1</a:t>
            </a:r>
            <a:r>
              <a:rPr lang="zh-CN" altLang="en-US"/>
              <a:t>比上总平均季节销售额会比</a:t>
            </a:r>
            <a:r>
              <a:rPr lang="en-US" altLang="zh-CN"/>
              <a:t>S</a:t>
            </a:r>
            <a:r>
              <a:rPr lang="en-US" altLang="zh-CN" baseline="-25000"/>
              <a:t>4</a:t>
            </a:r>
            <a:r>
              <a:rPr lang="zh-CN" altLang="en-US"/>
              <a:t>比总平均销售额越来越小。</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D73C200-3A11-4034-9218-A65944B4A935}" type="slidenum">
              <a:rPr lang="en-US" altLang="zh-CN"/>
              <a:pPr/>
              <a:t>51</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zh-CN" altLang="en-US"/>
              <a:t>（</a:t>
            </a:r>
            <a:r>
              <a:rPr lang="en-US" altLang="zh-CN"/>
              <a:t>1</a:t>
            </a:r>
            <a:r>
              <a:rPr lang="zh-CN" altLang="en-US"/>
              <a:t>）通过移动平均得到长期趋势</a:t>
            </a:r>
            <a:r>
              <a:rPr lang="en-US" altLang="zh-CN"/>
              <a:t>T</a:t>
            </a:r>
            <a:r>
              <a:rPr lang="zh-CN" altLang="en-US"/>
              <a:t>，尔后剔除以反映季节变动。如果存在长期趋势（同季数据对比），则可通过移动平均测算出长期趋势和循环波动</a:t>
            </a:r>
            <a:r>
              <a:rPr lang="en-US" altLang="zh-CN"/>
              <a:t>TC</a:t>
            </a:r>
            <a:r>
              <a:rPr lang="zh-CN" altLang="en-US"/>
              <a:t>，尔后剔除之，再计算季节指数。讲解时重点提出四季移动平均剔除了季节变动和不规则变动。在移动平均时，必须注意现象的周期，并以此周期为步长进行平均，否则无法剔除季节变动，如本例中周期为</a:t>
            </a:r>
            <a:r>
              <a:rPr lang="en-US" altLang="zh-CN"/>
              <a:t>4</a:t>
            </a:r>
            <a:r>
              <a:rPr lang="zh-CN" altLang="en-US"/>
              <a:t>，最终较好地测算出了递增趋势态势。即通过</a:t>
            </a:r>
            <a:r>
              <a:rPr lang="en-US" altLang="zh-CN"/>
              <a:t>4</a:t>
            </a:r>
            <a:r>
              <a:rPr lang="zh-CN" altLang="en-US"/>
              <a:t>个季度的序时平均，已经包含了一年四季的全部季节变动，因而把旺季和淡季互相扯平了，即将季节变动的影响消除掉了，同时，由于进行了移动平均对于那些上下波动的不规则变动基本上也平均掉了（就数据本身来看，已经看不出季节变动了），所以，</a:t>
            </a:r>
            <a:r>
              <a:rPr lang="en-US" altLang="zh-CN"/>
              <a:t>4</a:t>
            </a:r>
            <a:r>
              <a:rPr lang="zh-CN" altLang="en-US"/>
              <a:t>季移动平均数所包含的内容主要就是长期趋势和循环变动了，即</a:t>
            </a:r>
            <a:r>
              <a:rPr lang="en-US" altLang="zh-CN"/>
              <a:t>TC</a:t>
            </a:r>
            <a:r>
              <a:rPr lang="zh-CN" altLang="en-US"/>
              <a:t>。当然，从移动平均之后的结果来看，长期趋势非常明显，但循环波动不明显，被长期趋势掩盖了。必须注意的是，也可拟合趋势方程，尔后剔除长期趋势，但无法剔除循环波动，因此多采取移动平均法。</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39C3A2-F1CC-4ECE-AD1B-6037C8CDDBBA}" type="slidenum">
              <a:rPr lang="en-US" altLang="zh-CN"/>
              <a:pPr/>
              <a:t>52</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zh-CN" altLang="en-US"/>
              <a:t>（</a:t>
            </a:r>
            <a:r>
              <a:rPr lang="en-US" altLang="zh-CN"/>
              <a:t>1</a:t>
            </a:r>
            <a:r>
              <a:rPr lang="zh-CN" altLang="en-US"/>
              <a:t>）选择一年的数据如从</a:t>
            </a:r>
            <a:r>
              <a:rPr lang="en-US" altLang="zh-CN"/>
              <a:t>0.6222</a:t>
            </a:r>
            <a:r>
              <a:rPr lang="zh-CN" altLang="en-US"/>
              <a:t>至</a:t>
            </a:r>
            <a:r>
              <a:rPr lang="en-US" altLang="zh-CN"/>
              <a:t>1.5094</a:t>
            </a:r>
            <a:r>
              <a:rPr lang="zh-CN" altLang="en-US"/>
              <a:t>，侧重说明季节变动又回来了。（</a:t>
            </a:r>
            <a:r>
              <a:rPr lang="en-US" altLang="zh-CN"/>
              <a:t>2</a:t>
            </a:r>
            <a:r>
              <a:rPr lang="zh-CN" altLang="en-US"/>
              <a:t>）同时不包括长期趋势和循环波动了，如数据对比：</a:t>
            </a:r>
            <a:r>
              <a:rPr lang="en-US" altLang="zh-CN"/>
              <a:t>20/7</a:t>
            </a:r>
            <a:r>
              <a:rPr lang="zh-CN" altLang="en-US"/>
              <a:t>＝</a:t>
            </a:r>
            <a:r>
              <a:rPr lang="en-US" altLang="zh-CN"/>
              <a:t>2.86</a:t>
            </a:r>
            <a:r>
              <a:rPr lang="zh-CN" altLang="en-US"/>
              <a:t>；但</a:t>
            </a:r>
            <a:r>
              <a:rPr lang="en-US" altLang="zh-CN"/>
              <a:t>1.5094/0.6222=2.43</a:t>
            </a:r>
            <a:r>
              <a:rPr lang="zh-CN" altLang="en-US"/>
              <a:t>，两者之间的差异是</a:t>
            </a:r>
            <a:r>
              <a:rPr lang="en-US" altLang="zh-CN"/>
              <a:t>T</a:t>
            </a:r>
            <a:r>
              <a:rPr lang="zh-CN" altLang="en-US"/>
              <a:t>和</a:t>
            </a:r>
            <a:r>
              <a:rPr lang="en-US" altLang="zh-CN"/>
              <a:t>C</a:t>
            </a:r>
            <a:r>
              <a:rPr lang="zh-CN" altLang="en-US"/>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B49EB0A-A439-40B6-B3D2-7CCB3D72CF4C}" type="slidenum">
              <a:rPr lang="en-US" altLang="zh-CN"/>
              <a:pPr/>
              <a:t>5</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zh-CN" altLang="en-US" dirty="0" smtClean="0">
                <a:ea typeface="楷体" pitchFamily="49" charset="-122"/>
              </a:rPr>
              <a:t>（</a:t>
            </a:r>
            <a:r>
              <a:rPr lang="en-US" altLang="zh-CN" dirty="0" smtClean="0">
                <a:ea typeface="楷体" pitchFamily="49" charset="-122"/>
              </a:rPr>
              <a:t>1</a:t>
            </a:r>
            <a:r>
              <a:rPr lang="zh-CN" altLang="en-US" dirty="0" smtClean="0">
                <a:ea typeface="楷体" pitchFamily="49" charset="-122"/>
              </a:rPr>
              <a:t>）时期</a:t>
            </a:r>
            <a:r>
              <a:rPr lang="zh-CN" altLang="en-US" dirty="0">
                <a:ea typeface="楷体" pitchFamily="49" charset="-122"/>
              </a:rPr>
              <a:t>数列：即便是在制品统计也不存在重复计算，如船舶制造等。时期：四轮班三运转一换休，此时</a:t>
            </a:r>
            <a:r>
              <a:rPr lang="en-US" altLang="zh-CN" dirty="0">
                <a:ea typeface="楷体" pitchFamily="49" charset="-122"/>
              </a:rPr>
              <a:t>8</a:t>
            </a:r>
            <a:r>
              <a:rPr lang="zh-CN" altLang="en-US" dirty="0">
                <a:ea typeface="楷体" pitchFamily="49" charset="-122"/>
              </a:rPr>
              <a:t>小时为一个时期。原则编制：总体范围一致，时期长短最好一致，目的是确保数据可以直接对比</a:t>
            </a:r>
            <a:r>
              <a:rPr lang="zh-CN" altLang="en-US" dirty="0" smtClean="0">
                <a:ea typeface="楷体" pitchFamily="49" charset="-122"/>
              </a:rPr>
              <a:t>。（</a:t>
            </a:r>
            <a:r>
              <a:rPr lang="en-US" altLang="zh-CN" dirty="0" smtClean="0">
                <a:ea typeface="楷体" pitchFamily="49" charset="-122"/>
              </a:rPr>
              <a:t>2</a:t>
            </a:r>
            <a:r>
              <a:rPr lang="zh-CN" altLang="en-US" dirty="0" smtClean="0">
                <a:ea typeface="楷体" pitchFamily="49" charset="-122"/>
              </a:rPr>
              <a:t>）出勤人次是可相加的。</a:t>
            </a:r>
            <a:endParaRPr lang="zh-CN" altLang="en-US" dirty="0">
              <a:ea typeface="楷体" pitchFamily="49"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5DD0446-8DDD-4C21-9A3C-1CBC55D58E9F}" type="slidenum">
              <a:rPr lang="en-US" altLang="zh-CN"/>
              <a:pPr/>
              <a:t>53</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zh-CN" altLang="en-US"/>
              <a:t>必须注意原指数与现指数的区分：真实的旺季仅仅多出了</a:t>
            </a:r>
            <a:r>
              <a:rPr lang="en-US" altLang="zh-CN"/>
              <a:t>44.13%</a:t>
            </a:r>
            <a:r>
              <a:rPr lang="zh-CN" altLang="en-US"/>
              <a:t>的销售量（第四季度），如果采取原指数则多出了</a:t>
            </a:r>
            <a:r>
              <a:rPr lang="en-US" altLang="zh-CN"/>
              <a:t>57.91%</a:t>
            </a:r>
            <a:r>
              <a:rPr lang="zh-CN" altLang="en-US"/>
              <a:t>，必须注意的是其中的差额不是季节变动引起的，而是长期趋势与循环波动所引起的。因此，在第四季度会高估季节影响，在第一季度会低估季节影响。在合理安排生产要素的过程中，应该注意这一差别。真实的准备应该是多准备</a:t>
            </a:r>
            <a:r>
              <a:rPr lang="en-US" altLang="zh-CN"/>
              <a:t>44.13%</a:t>
            </a:r>
            <a:r>
              <a:rPr lang="zh-CN" altLang="en-US"/>
              <a:t>的货物库存即可，而不是</a:t>
            </a:r>
            <a:r>
              <a:rPr lang="en-US" altLang="zh-CN"/>
              <a:t>57.91%</a:t>
            </a:r>
            <a:r>
              <a:rPr lang="zh-CN" altLang="en-US"/>
              <a:t>。</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211EAF2-E3B0-427C-8E4F-CFC439921602}" type="slidenum">
              <a:rPr lang="en-US" altLang="zh-CN"/>
              <a:pPr/>
              <a:t>54</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zh-CN" altLang="en-US"/>
              <a:t>问题：</a:t>
            </a:r>
            <a:r>
              <a:rPr lang="en-US" altLang="zh-CN"/>
              <a:t>Y/S</a:t>
            </a:r>
            <a:r>
              <a:rPr lang="zh-CN" altLang="en-US"/>
              <a:t>当中还能看出季节变动吗？类似地，循环波动也不明显（但略微显现出来了一些，观察数据升降，如从</a:t>
            </a:r>
            <a:r>
              <a:rPr lang="en-US" altLang="zh-CN"/>
              <a:t>00</a:t>
            </a:r>
            <a:r>
              <a:rPr lang="zh-CN" altLang="en-US"/>
              <a:t>年</a:t>
            </a:r>
            <a:r>
              <a:rPr lang="en-US" altLang="zh-CN"/>
              <a:t>4</a:t>
            </a:r>
            <a:r>
              <a:rPr lang="zh-CN" altLang="en-US"/>
              <a:t>季度到</a:t>
            </a:r>
            <a:r>
              <a:rPr lang="en-US" altLang="zh-CN"/>
              <a:t>02</a:t>
            </a:r>
            <a:r>
              <a:rPr lang="zh-CN" altLang="en-US"/>
              <a:t>年的</a:t>
            </a:r>
            <a:r>
              <a:rPr lang="en-US" altLang="zh-CN"/>
              <a:t>3</a:t>
            </a:r>
            <a:r>
              <a:rPr lang="zh-CN" altLang="en-US"/>
              <a:t>季度），因为被长期趋势掩盖了。注意在第二步中事实上是对</a:t>
            </a:r>
            <a:r>
              <a:rPr lang="en-US" altLang="zh-CN"/>
              <a:t>Y/S</a:t>
            </a:r>
            <a:r>
              <a:rPr lang="zh-CN" altLang="en-US"/>
              <a:t>拟合长期趋势。（</a:t>
            </a:r>
            <a:r>
              <a:rPr lang="en-US" altLang="zh-CN"/>
              <a:t>1</a:t>
            </a:r>
            <a:r>
              <a:rPr lang="zh-CN" altLang="en-US"/>
              <a:t>）</a:t>
            </a:r>
            <a:r>
              <a:rPr lang="zh-CN" altLang="en-US" b="1">
                <a:effectLst>
                  <a:outerShdw blurRad="38100" dist="38100" dir="2700000" algn="tl">
                    <a:srgbClr val="C0C0C0"/>
                  </a:outerShdw>
                </a:effectLst>
              </a:rPr>
              <a:t>但在此，不能使用移动平均的方法，因为移动平均的结果只能消除</a:t>
            </a:r>
            <a:r>
              <a:rPr lang="en-US" altLang="zh-CN" b="1">
                <a:effectLst>
                  <a:outerShdw blurRad="38100" dist="38100" dir="2700000" algn="tl">
                    <a:srgbClr val="C0C0C0"/>
                  </a:outerShdw>
                </a:effectLst>
              </a:rPr>
              <a:t>I</a:t>
            </a:r>
            <a:r>
              <a:rPr lang="zh-CN" altLang="en-US" b="1">
                <a:effectLst>
                  <a:outerShdw blurRad="38100" dist="38100" dir="2700000" algn="tl">
                    <a:srgbClr val="C0C0C0"/>
                  </a:outerShdw>
                </a:effectLst>
              </a:rPr>
              <a:t>，却包括了</a:t>
            </a:r>
            <a:r>
              <a:rPr lang="en-US" altLang="zh-CN" b="1">
                <a:effectLst>
                  <a:outerShdw blurRad="38100" dist="38100" dir="2700000" algn="tl">
                    <a:srgbClr val="C0C0C0"/>
                  </a:outerShdw>
                </a:effectLst>
              </a:rPr>
              <a:t>T</a:t>
            </a:r>
            <a:r>
              <a:rPr lang="zh-CN" altLang="en-US" b="1">
                <a:effectLst>
                  <a:outerShdw blurRad="38100" dist="38100" dir="2700000" algn="tl">
                    <a:srgbClr val="C0C0C0"/>
                  </a:outerShdw>
                </a:effectLst>
              </a:rPr>
              <a:t>又包括</a:t>
            </a:r>
            <a:r>
              <a:rPr lang="en-US" altLang="zh-CN" b="1">
                <a:effectLst>
                  <a:outerShdw blurRad="38100" dist="38100" dir="2700000" algn="tl">
                    <a:srgbClr val="C0C0C0"/>
                  </a:outerShdw>
                </a:effectLst>
              </a:rPr>
              <a:t>C</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）观察</a:t>
            </a:r>
            <a:r>
              <a:rPr lang="en-US" altLang="zh-CN" b="1">
                <a:effectLst>
                  <a:outerShdw blurRad="38100" dist="38100" dir="2700000" algn="tl">
                    <a:srgbClr val="C0C0C0"/>
                  </a:outerShdw>
                </a:effectLst>
              </a:rPr>
              <a:t>Z</a:t>
            </a:r>
            <a:r>
              <a:rPr lang="zh-CN" altLang="en-US" b="1">
                <a:effectLst>
                  <a:outerShdw blurRad="38100" dist="38100" dir="2700000" algn="tl">
                    <a:srgbClr val="C0C0C0"/>
                  </a:outerShdw>
                </a:effectLst>
              </a:rPr>
              <a:t>序列，描在图上可以看出大致呈线性趋势，因此拟合直线趋势方程。如果是曲线趋势则拟合曲线方程。</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D9EC414-553E-4122-8CFA-A1AC7A63A812}" type="slidenum">
              <a:rPr lang="en-US" altLang="zh-CN"/>
              <a:pPr/>
              <a:t>55</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43C2262-A7C4-4A1A-AE8D-BD319FD450AD}" type="slidenum">
              <a:rPr lang="en-US" altLang="zh-CN"/>
              <a:pPr/>
              <a:t>56</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zh-CN" altLang="en-US"/>
              <a:t>将</a:t>
            </a:r>
            <a:r>
              <a:rPr lang="en-US" altLang="zh-CN"/>
              <a:t>CI</a:t>
            </a:r>
            <a:r>
              <a:rPr lang="zh-CN" altLang="en-US"/>
              <a:t>除以循环波动指数即可得到不规则变动指数。也正是因为后面要用到移动平均，所以趋势确定时最好用方程法。此处的移动平均为三项移动平均，数据损失最小且计算工作量最小。从</a:t>
            </a:r>
            <a:r>
              <a:rPr lang="en-US" altLang="zh-CN"/>
              <a:t>1.0574</a:t>
            </a:r>
            <a:r>
              <a:rPr lang="zh-CN" altLang="en-US"/>
              <a:t>开始一直下降，到</a:t>
            </a:r>
            <a:r>
              <a:rPr lang="en-US" altLang="zh-CN"/>
              <a:t>0.9629</a:t>
            </a:r>
            <a:r>
              <a:rPr lang="zh-CN" altLang="en-US"/>
              <a:t>是谷底，若开始上升，则到下一个峰构成一个循环。</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4B3CA7C-A7E9-4CE1-AFA5-A69F64443EC1}" type="slidenum">
              <a:rPr lang="en-US" altLang="zh-CN"/>
              <a:pPr/>
              <a:t>57</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zh-CN" altLang="en-US"/>
              <a:t>将</a:t>
            </a:r>
            <a:r>
              <a:rPr lang="en-US" altLang="zh-CN"/>
              <a:t>CI</a:t>
            </a:r>
            <a:r>
              <a:rPr lang="zh-CN" altLang="en-US"/>
              <a:t>除以循环波动指数即可得到不规则变动指数。</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61009DA-C305-4906-A43D-88885EDBC3B5}" type="slidenum">
              <a:rPr lang="en-US" altLang="zh-CN"/>
              <a:pPr/>
              <a:t>6</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）如果将数据给你，你会如何分析？（</a:t>
            </a:r>
            <a:r>
              <a:rPr lang="en-US" altLang="zh-CN" dirty="0" smtClean="0"/>
              <a:t>2</a:t>
            </a:r>
            <a:r>
              <a:rPr lang="zh-CN" altLang="en-US" dirty="0" smtClean="0"/>
              <a:t>）传统</a:t>
            </a:r>
            <a:r>
              <a:rPr lang="zh-CN" altLang="en-US" dirty="0"/>
              <a:t>分析的基本思路是：对比分析与平均分析。现代分析</a:t>
            </a:r>
            <a:r>
              <a:rPr lang="zh-CN" altLang="en-US" dirty="0" smtClean="0"/>
              <a:t>：现象为什么会出现这样的变动？若干</a:t>
            </a:r>
            <a:r>
              <a:rPr lang="zh-CN" altLang="en-US" dirty="0"/>
              <a:t>类元素组合在一起，分离出来单独测算</a:t>
            </a:r>
            <a:r>
              <a:rPr lang="zh-CN" altLang="en-US" dirty="0" smtClean="0"/>
              <a:t>。</a:t>
            </a:r>
            <a:r>
              <a:rPr lang="en-US" altLang="zh-CN" dirty="0" smtClean="0"/>
              <a:t>Y=</a:t>
            </a:r>
            <a:r>
              <a:rPr lang="en-US" altLang="zh-CN" dirty="0" err="1" smtClean="0"/>
              <a:t>a+b+c+d</a:t>
            </a:r>
            <a:r>
              <a:rPr lang="zh-CN" altLang="en-US" dirty="0" smtClean="0"/>
              <a: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881C834-C39D-4DBB-90EE-24DDE237B9EB}" type="slidenum">
              <a:rPr lang="en-US" altLang="zh-CN"/>
              <a:pPr/>
              <a:t>7</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zh-CN" altLang="en-US"/>
              <a:t>概念先讲平均发展水平，之后在定义介绍时再谈序时平均数和动态平均数。在此，需要注意的是</a:t>
            </a:r>
            <a:r>
              <a:rPr lang="zh-CN" altLang="en-US" smtClean="0"/>
              <a:t>，序时平均数是</a:t>
            </a:r>
            <a:r>
              <a:rPr lang="zh-CN" altLang="en-US"/>
              <a:t>基于时间序列来计算的，而时间序列又可分为数量指标时间序列和质量指标时间序列</a:t>
            </a:r>
            <a:r>
              <a:rPr lang="zh-CN" altLang="en-US" smtClean="0"/>
              <a:t>，其中前者为基础序列，因此接下来重点探讨数量指标时间序列平均发展水平的计算，尔后进行推广以了解派生序列的计算原理。</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4E9089E-1D1B-49C5-AC97-A517146F9A69}" type="slidenum">
              <a:rPr lang="en-US" altLang="zh-CN"/>
              <a:pPr/>
              <a:t>8</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r>
              <a:rPr lang="zh-CN" altLang="en-US" dirty="0"/>
              <a:t>计算公式与算术平均数完全相同</a:t>
            </a:r>
            <a:r>
              <a:rPr lang="zh-CN" altLang="en-US" dirty="0" smtClean="0"/>
              <a:t>，均为先加后除，因此</a:t>
            </a:r>
            <a:r>
              <a:rPr lang="zh-CN" altLang="en-US" dirty="0"/>
              <a:t>可以借鉴算术平均数的方法来计算序时平均数，而无须另辟新径。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233314B-2B28-49DC-AD5D-73012E79032F}" type="slidenum">
              <a:rPr lang="en-US" altLang="zh-CN"/>
              <a:pPr/>
              <a:t>9</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）在</a:t>
            </a:r>
            <a:r>
              <a:rPr lang="zh-CN" altLang="en-US" dirty="0"/>
              <a:t>时间间隔的确定上，按所给的时间单位来确定。这事实上是一种粗略处理，如果精确处理的话，不仅计算而且资料搜集工作量均很大</a:t>
            </a:r>
            <a:r>
              <a:rPr lang="zh-CN" altLang="en-US" dirty="0" smtClean="0"/>
              <a:t>。（</a:t>
            </a:r>
            <a:r>
              <a:rPr lang="en-US" altLang="zh-CN" dirty="0" smtClean="0"/>
              <a:t>2</a:t>
            </a:r>
            <a:r>
              <a:rPr lang="zh-CN" altLang="en-US" dirty="0" smtClean="0"/>
              <a:t>）正如住旅店的人日数一样，而收费是按人日数而不是按人数进行的。（</a:t>
            </a:r>
            <a:r>
              <a:rPr lang="en-US" altLang="zh-CN" dirty="0" smtClean="0"/>
              <a:t>3</a:t>
            </a:r>
            <a:r>
              <a:rPr lang="zh-CN" altLang="en-US" dirty="0" smtClean="0"/>
              <a:t>）序时平均数就是算术平均数的扩展应用。</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CE333C-D08B-4C72-A089-6F2EFA81689C}"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F03D26-780C-4F63-9D61-DB13D48D5B8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D5E0232-F2FF-4561-A7E8-E1039E6F6C87}"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60AFC1-994E-477A-BF75-71BE9A5D3692}"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05D6AB-F004-4D3A-8BB7-B773DDE4267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437AB1-D3CA-43B0-9AA8-4ED5D9DBA22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136450F-3BCB-43BD-8746-CDA3317B0B9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F542222-E32F-4D79-8B7D-4BDC7D84504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95C711E-7761-4464-88C3-F9D21B901DA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C80A57-FD46-4D75-AA3C-B7DFE91DDC1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A557785-67CD-4DC4-BF0C-03683E9812DD}"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DA69513-7AA3-4C3A-8DCB-647717C94C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0.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2.bin"/><Relationship Id="rId11" Type="http://schemas.openxmlformats.org/officeDocument/2006/relationships/oleObject" Target="../embeddings/Microsoft_Office_Word_97_-_2003___11.doc"/><Relationship Id="rId5" Type="http://schemas.openxmlformats.org/officeDocument/2006/relationships/oleObject" Target="../embeddings/Microsoft_Office_Word_97_-_2003___9.doc"/><Relationship Id="rId10" Type="http://schemas.openxmlformats.org/officeDocument/2006/relationships/oleObject" Target="../embeddings/Microsoft_Office_Word_97_-_2003___10.doc"/><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1.xml"/><Relationship Id="rId7"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oleObject" Target="../embeddings/Microsoft_Office_Word_97_-_2003___14.doc"/><Relationship Id="rId5" Type="http://schemas.openxmlformats.org/officeDocument/2006/relationships/oleObject" Target="../embeddings/oleObject16.bin"/><Relationship Id="rId10" Type="http://schemas.openxmlformats.org/officeDocument/2006/relationships/oleObject" Target="../embeddings/Microsoft_Office_Word_97_-_2003___13.doc"/><Relationship Id="rId4" Type="http://schemas.openxmlformats.org/officeDocument/2006/relationships/oleObject" Target="../embeddings/Microsoft_Office_Word_97_-_2003___12.doc"/><Relationship Id="rId9"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__15.doc"/><Relationship Id="rId7" Type="http://schemas.openxmlformats.org/officeDocument/2006/relationships/oleObject" Target="../embeddings/Microsoft_Office_Word_97_-_2003___16.doc"/><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notesSlide" Target="../notesSlides/notesSlide13.xml"/><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oleObject" Target="../embeddings/Microsoft_Office_Word_97_-_2003___17.doc"/><Relationship Id="rId9"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5.xml"/><Relationship Id="rId7"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Microsoft_Office_Word_97_-_2003___18.doc"/></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oleObject" Target="../embeddings/Microsoft_Office_Word_97_-_2003___20.doc"/><Relationship Id="rId4" Type="http://schemas.openxmlformats.org/officeDocument/2006/relationships/oleObject" Target="../embeddings/Microsoft_Office_Word_97_-_2003___19.doc"/></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9.xml"/><Relationship Id="rId7"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49.bin"/><Relationship Id="rId11" Type="http://schemas.openxmlformats.org/officeDocument/2006/relationships/oleObject" Target="../embeddings/Microsoft_Office_Word_97_-_2003___23.doc"/><Relationship Id="rId5" Type="http://schemas.openxmlformats.org/officeDocument/2006/relationships/oleObject" Target="../embeddings/oleObject48.bin"/><Relationship Id="rId10" Type="http://schemas.openxmlformats.org/officeDocument/2006/relationships/oleObject" Target="../embeddings/Microsoft_Office_Word_97_-_2003___22.doc"/><Relationship Id="rId4" Type="http://schemas.openxmlformats.org/officeDocument/2006/relationships/oleObject" Target="../embeddings/oleObject47.bin"/><Relationship Id="rId9" Type="http://schemas.openxmlformats.org/officeDocument/2006/relationships/oleObject" Target="../embeddings/Microsoft_Office_Word_97_-_2003___21.doc"/></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Microsoft_Office_Word_97_-_2003___24.doc"/></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3.bin"/><Relationship Id="rId3" Type="http://schemas.openxmlformats.org/officeDocument/2006/relationships/notesSlide" Target="../notesSlides/notesSlide21.xml"/><Relationship Id="rId7" Type="http://schemas.openxmlformats.org/officeDocument/2006/relationships/oleObject" Target="../embeddings/oleObject57.bin"/><Relationship Id="rId12" Type="http://schemas.openxmlformats.org/officeDocument/2006/relationships/oleObject" Target="../embeddings/oleObject62.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Microsoft_Office_Word_97_-_2003___25.doc"/><Relationship Id="rId9"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22.xml"/><Relationship Id="rId7" Type="http://schemas.openxmlformats.org/officeDocument/2006/relationships/oleObject" Target="../embeddings/oleObject67.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 Id="rId9" Type="http://schemas.openxmlformats.org/officeDocument/2006/relationships/oleObject" Target="../embeddings/oleObject6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72.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Microsoft_Office_Word_97_-_2003___26.doc"/></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24.xml"/><Relationship Id="rId7"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74.bin"/><Relationship Id="rId11" Type="http://schemas.openxmlformats.org/officeDocument/2006/relationships/oleObject" Target="../embeddings/oleObject79.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oleObject" Target="../embeddings/Microsoft_Office_Word_97_-_2003___27.doc"/><Relationship Id="rId9" Type="http://schemas.openxmlformats.org/officeDocument/2006/relationships/oleObject" Target="../embeddings/oleObject7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25.xml"/><Relationship Id="rId7" Type="http://schemas.openxmlformats.org/officeDocument/2006/relationships/oleObject" Target="../embeddings/oleObject83.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82.bin"/><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25.vml"/><Relationship Id="rId4" Type="http://schemas.openxmlformats.org/officeDocument/2006/relationships/oleObject" Target="../embeddings/Microsoft_Office_Word_97_-_2003___28.doc"/></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28.xml"/><Relationship Id="rId7" Type="http://schemas.openxmlformats.org/officeDocument/2006/relationships/oleObject" Target="../embeddings/oleObject89.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88.bin"/><Relationship Id="rId5" Type="http://schemas.openxmlformats.org/officeDocument/2006/relationships/oleObject" Target="../embeddings/oleObject87.bin"/><Relationship Id="rId4" Type="http://schemas.openxmlformats.org/officeDocument/2006/relationships/oleObject" Target="../embeddings/Microsoft_Office_Word_97_-_2003___29.doc"/></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Microsoft_Office_Word_97_-_2003___1.doc"/></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27.vml"/><Relationship Id="rId4" Type="http://schemas.openxmlformats.org/officeDocument/2006/relationships/oleObject" Target="../embeddings/Microsoft_Office_Word_97_-_2003___30.doc"/></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28.vml"/><Relationship Id="rId4" Type="http://schemas.openxmlformats.org/officeDocument/2006/relationships/oleObject" Target="../embeddings/Microsoft_Office_Word_97_-_2003___31.doc"/></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29.vml"/><Relationship Id="rId4" Type="http://schemas.openxmlformats.org/officeDocument/2006/relationships/oleObject" Target="../embeddings/Microsoft_Office_Word_97_-_2003___32.doc"/></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Microsoft_Office_Word_97_-_2003___33.doc"/></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oleObject" Target="../embeddings/oleObject96.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35.xml"/><Relationship Id="rId7" Type="http://schemas.openxmlformats.org/officeDocument/2006/relationships/oleObject" Target="../embeddings/oleObject100.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 Id="rId9" Type="http://schemas.openxmlformats.org/officeDocument/2006/relationships/oleObject" Target="../embeddings/oleObject10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oleObject" Target="../embeddings/oleObject112.bin"/><Relationship Id="rId3" Type="http://schemas.openxmlformats.org/officeDocument/2006/relationships/notesSlide" Target="../notesSlides/notesSlide37.xml"/><Relationship Id="rId7" Type="http://schemas.openxmlformats.org/officeDocument/2006/relationships/oleObject" Target="../embeddings/oleObject106.bin"/><Relationship Id="rId12" Type="http://schemas.openxmlformats.org/officeDocument/2006/relationships/oleObject" Target="../embeddings/oleObject111.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105.bin"/><Relationship Id="rId11" Type="http://schemas.openxmlformats.org/officeDocument/2006/relationships/oleObject" Target="../embeddings/oleObject110.bin"/><Relationship Id="rId5" Type="http://schemas.openxmlformats.org/officeDocument/2006/relationships/oleObject" Target="../embeddings/oleObject104.bin"/><Relationship Id="rId10" Type="http://schemas.openxmlformats.org/officeDocument/2006/relationships/oleObject" Target="../embeddings/oleObject109.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34.vml"/><Relationship Id="rId4" Type="http://schemas.openxmlformats.org/officeDocument/2006/relationships/oleObject" Target="../embeddings/Microsoft_Office_Word_97_-_2003___34.doc"/></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Microsoft_Office_Word_97_-_2003___2.doc"/></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oleObject" Target="../embeddings/oleObject122.bin"/><Relationship Id="rId18" Type="http://schemas.openxmlformats.org/officeDocument/2006/relationships/oleObject" Target="../embeddings/oleObject127.bin"/><Relationship Id="rId3" Type="http://schemas.openxmlformats.org/officeDocument/2006/relationships/notesSlide" Target="../notesSlides/notesSlide39.xml"/><Relationship Id="rId21" Type="http://schemas.openxmlformats.org/officeDocument/2006/relationships/oleObject" Target="../embeddings/oleObject130.bin"/><Relationship Id="rId7" Type="http://schemas.openxmlformats.org/officeDocument/2006/relationships/oleObject" Target="../embeddings/oleObject116.bin"/><Relationship Id="rId12" Type="http://schemas.openxmlformats.org/officeDocument/2006/relationships/oleObject" Target="../embeddings/oleObject121.bin"/><Relationship Id="rId17" Type="http://schemas.openxmlformats.org/officeDocument/2006/relationships/oleObject" Target="../embeddings/oleObject126.bin"/><Relationship Id="rId2" Type="http://schemas.openxmlformats.org/officeDocument/2006/relationships/slideLayout" Target="../slideLayouts/slideLayout1.xml"/><Relationship Id="rId16" Type="http://schemas.openxmlformats.org/officeDocument/2006/relationships/oleObject" Target="../embeddings/oleObject125.bin"/><Relationship Id="rId20" Type="http://schemas.openxmlformats.org/officeDocument/2006/relationships/oleObject" Target="../embeddings/oleObject129.bin"/><Relationship Id="rId1" Type="http://schemas.openxmlformats.org/officeDocument/2006/relationships/vmlDrawing" Target="../drawings/vmlDrawing35.vml"/><Relationship Id="rId6" Type="http://schemas.openxmlformats.org/officeDocument/2006/relationships/oleObject" Target="../embeddings/oleObject115.bin"/><Relationship Id="rId11" Type="http://schemas.openxmlformats.org/officeDocument/2006/relationships/oleObject" Target="../embeddings/oleObject120.bin"/><Relationship Id="rId24" Type="http://schemas.openxmlformats.org/officeDocument/2006/relationships/oleObject" Target="../embeddings/oleObject133.bin"/><Relationship Id="rId5" Type="http://schemas.openxmlformats.org/officeDocument/2006/relationships/oleObject" Target="../embeddings/oleObject114.bin"/><Relationship Id="rId15" Type="http://schemas.openxmlformats.org/officeDocument/2006/relationships/oleObject" Target="../embeddings/oleObject124.bin"/><Relationship Id="rId23" Type="http://schemas.openxmlformats.org/officeDocument/2006/relationships/oleObject" Target="../embeddings/oleObject132.bin"/><Relationship Id="rId10" Type="http://schemas.openxmlformats.org/officeDocument/2006/relationships/oleObject" Target="../embeddings/oleObject119.bin"/><Relationship Id="rId19" Type="http://schemas.openxmlformats.org/officeDocument/2006/relationships/oleObject" Target="../embeddings/oleObject128.bin"/><Relationship Id="rId4" Type="http://schemas.openxmlformats.org/officeDocument/2006/relationships/oleObject" Target="../embeddings/oleObject113.bin"/><Relationship Id="rId9" Type="http://schemas.openxmlformats.org/officeDocument/2006/relationships/oleObject" Target="../embeddings/oleObject118.bin"/><Relationship Id="rId14" Type="http://schemas.openxmlformats.org/officeDocument/2006/relationships/oleObject" Target="../embeddings/oleObject123.bin"/><Relationship Id="rId22" Type="http://schemas.openxmlformats.org/officeDocument/2006/relationships/oleObject" Target="../embeddings/oleObject13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oleObject" Target="../embeddings/oleObject143.bin"/><Relationship Id="rId3" Type="http://schemas.openxmlformats.org/officeDocument/2006/relationships/notesSlide" Target="../notesSlides/notesSlide40.xml"/><Relationship Id="rId7" Type="http://schemas.openxmlformats.org/officeDocument/2006/relationships/oleObject" Target="../embeddings/oleObject137.bin"/><Relationship Id="rId12" Type="http://schemas.openxmlformats.org/officeDocument/2006/relationships/oleObject" Target="../embeddings/oleObject142.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5" Type="http://schemas.openxmlformats.org/officeDocument/2006/relationships/oleObject" Target="../embeddings/oleObject145.bin"/><Relationship Id="rId10" Type="http://schemas.openxmlformats.org/officeDocument/2006/relationships/oleObject" Target="../embeddings/oleObject140.bin"/><Relationship Id="rId4" Type="http://schemas.openxmlformats.org/officeDocument/2006/relationships/oleObject" Target="../embeddings/oleObject134.bin"/><Relationship Id="rId9" Type="http://schemas.openxmlformats.org/officeDocument/2006/relationships/oleObject" Target="../embeddings/oleObject139.bin"/><Relationship Id="rId14" Type="http://schemas.openxmlformats.org/officeDocument/2006/relationships/oleObject" Target="../embeddings/oleObject144.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148.bin"/><Relationship Id="rId5" Type="http://schemas.openxmlformats.org/officeDocument/2006/relationships/oleObject" Target="../embeddings/Microsoft_Office_Word_97_-_2003___35.doc"/><Relationship Id="rId4" Type="http://schemas.openxmlformats.org/officeDocument/2006/relationships/oleObject" Target="../embeddings/oleObject14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38.vml"/><Relationship Id="rId4" Type="http://schemas.openxmlformats.org/officeDocument/2006/relationships/oleObject" Target="../embeddings/Microsoft_Office_Word_97_-_2003___36.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oleObject" Target="../embeddings/oleObject151.bin"/><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Microsoft_Office_Word_97_-_2003___37.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40.vml"/><Relationship Id="rId4" Type="http://schemas.openxmlformats.org/officeDocument/2006/relationships/oleObject" Target="../embeddings/Microsoft_Office_Word_97_-_2003___38.doc"/></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notesSlide" Target="../notesSlides/notesSlide44.xml"/><Relationship Id="rId7" Type="http://schemas.openxmlformats.org/officeDocument/2006/relationships/oleObject" Target="../embeddings/oleObject155.bin"/><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154.bin"/><Relationship Id="rId5" Type="http://schemas.openxmlformats.org/officeDocument/2006/relationships/oleObject" Target="../embeddings/oleObject153.bin"/><Relationship Id="rId10" Type="http://schemas.openxmlformats.org/officeDocument/2006/relationships/oleObject" Target="../embeddings/oleObject158.bin"/><Relationship Id="rId4" Type="http://schemas.openxmlformats.org/officeDocument/2006/relationships/oleObject" Target="../embeddings/oleObject152.bin"/><Relationship Id="rId9" Type="http://schemas.openxmlformats.org/officeDocument/2006/relationships/oleObject" Target="../embeddings/oleObject15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oleObject" Target="../embeddings/oleObject162.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161.bin"/><Relationship Id="rId5" Type="http://schemas.openxmlformats.org/officeDocument/2006/relationships/oleObject" Target="../embeddings/oleObject160.bin"/><Relationship Id="rId4" Type="http://schemas.openxmlformats.org/officeDocument/2006/relationships/oleObject" Target="../embeddings/oleObject159.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vmlDrawing" Target="../drawings/vmlDrawing43.vml"/><Relationship Id="rId4" Type="http://schemas.openxmlformats.org/officeDocument/2006/relationships/oleObject" Target="../embeddings/oleObject16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oleObject" Target="../embeddings/Microsoft_Office_Word_97_-_2003___4.doc"/><Relationship Id="rId4" Type="http://schemas.openxmlformats.org/officeDocument/2006/relationships/oleObject" Target="../embeddings/Microsoft_Office_Word_97_-_2003___3.doc"/></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44.vml"/><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oleObject168.bin"/><Relationship Id="rId5" Type="http://schemas.openxmlformats.org/officeDocument/2006/relationships/oleObject" Target="../embeddings/oleObject167.bin"/><Relationship Id="rId4" Type="http://schemas.openxmlformats.org/officeDocument/2006/relationships/oleObject" Target="../embeddings/oleObject166.bin"/></Relationships>
</file>

<file path=ppt/slides/_rels/slide5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Microsoft_Office_Word_97_-_2003___5.doc"/></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audio" Target="../media/audio2.wav"/><Relationship Id="rId7" Type="http://schemas.openxmlformats.org/officeDocument/2006/relationships/oleObject" Target="../embeddings/oleObject169.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oleObject" Target="../embeddings/Microsoft_Office_Word_97_-_2003___39.doc"/><Relationship Id="rId5" Type="http://schemas.openxmlformats.org/officeDocument/2006/relationships/audio" Target="../media/audio3.wav"/><Relationship Id="rId4" Type="http://schemas.openxmlformats.org/officeDocument/2006/relationships/audio" Target="../media/audio1.wav"/><Relationship Id="rId9" Type="http://schemas.openxmlformats.org/officeDocument/2006/relationships/oleObject" Target="../embeddings/oleObject17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audio" Target="../media/audio4.wav"/><Relationship Id="rId7" Type="http://schemas.openxmlformats.org/officeDocument/2006/relationships/oleObject" Target="../embeddings/oleObject173.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oleObject" Target="../embeddings/oleObject172.bin"/><Relationship Id="rId5" Type="http://schemas.openxmlformats.org/officeDocument/2006/relationships/audio" Target="../media/audio3.wav"/><Relationship Id="rId10" Type="http://schemas.openxmlformats.org/officeDocument/2006/relationships/oleObject" Target="../embeddings/Microsoft_Office_Word_97_-_2003___41.doc"/><Relationship Id="rId4" Type="http://schemas.openxmlformats.org/officeDocument/2006/relationships/audio" Target="../media/audio1.wav"/><Relationship Id="rId9" Type="http://schemas.openxmlformats.org/officeDocument/2006/relationships/oleObject" Target="../embeddings/Microsoft_Office_Word_97_-_2003___40.doc"/></Relationships>
</file>

<file path=ppt/slides/_rels/slide6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Microsoft_Office_Word_97_-_2003___42.doc"/><Relationship Id="rId5" Type="http://schemas.openxmlformats.org/officeDocument/2006/relationships/audio" Target="../media/audio5.wav"/><Relationship Id="rId4" Type="http://schemas.openxmlformats.org/officeDocument/2006/relationships/audio" Target="../media/audio3.wav"/></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audio" Target="../media/audio6.wav"/><Relationship Id="rId7" Type="http://schemas.openxmlformats.org/officeDocument/2006/relationships/oleObject" Target="../embeddings/oleObject175.bin"/><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Microsoft_Office_Word_97_-_2003___43.doc"/><Relationship Id="rId5" Type="http://schemas.openxmlformats.org/officeDocument/2006/relationships/audio" Target="../media/audio1.wav"/><Relationship Id="rId4" Type="http://schemas.openxmlformats.org/officeDocument/2006/relationships/audio" Target="../media/audio4.wav"/><Relationship Id="rId9" Type="http://schemas.openxmlformats.org/officeDocument/2006/relationships/oleObject" Target="../embeddings/oleObject177.bin"/></Relationships>
</file>

<file path=ppt/slides/_rels/slide64.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Microsoft_Office_Word_97_-_2003___44.doc"/><Relationship Id="rId5" Type="http://schemas.openxmlformats.org/officeDocument/2006/relationships/audio" Target="../media/audio5.wav"/><Relationship Id="rId4" Type="http://schemas.openxmlformats.org/officeDocument/2006/relationships/audio" Target="../media/audio8.wav"/></Relationships>
</file>

<file path=ppt/slides/_rels/slide65.xml.rels><?xml version="1.0" encoding="UTF-8" standalone="yes"?>
<Relationships xmlns="http://schemas.openxmlformats.org/package/2006/relationships"><Relationship Id="rId8" Type="http://schemas.openxmlformats.org/officeDocument/2006/relationships/oleObject" Target="../embeddings/Microsoft_Office_Word_97_-_2003___45.doc"/><Relationship Id="rId3" Type="http://schemas.openxmlformats.org/officeDocument/2006/relationships/audio" Target="../media/audio5.wav"/><Relationship Id="rId7" Type="http://schemas.openxmlformats.org/officeDocument/2006/relationships/audio" Target="../media/audio2.wav"/><Relationship Id="rId12" Type="http://schemas.openxmlformats.org/officeDocument/2006/relationships/oleObject" Target="../embeddings/oleObject181.bin"/><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audio" Target="../media/audio10.wav"/><Relationship Id="rId11" Type="http://schemas.openxmlformats.org/officeDocument/2006/relationships/oleObject" Target="../embeddings/oleObject180.bin"/><Relationship Id="rId5" Type="http://schemas.openxmlformats.org/officeDocument/2006/relationships/audio" Target="../media/audio9.wav"/><Relationship Id="rId10" Type="http://schemas.openxmlformats.org/officeDocument/2006/relationships/oleObject" Target="../embeddings/oleObject179.bin"/><Relationship Id="rId4" Type="http://schemas.openxmlformats.org/officeDocument/2006/relationships/audio" Target="../media/audio3.wav"/><Relationship Id="rId9" Type="http://schemas.openxmlformats.org/officeDocument/2006/relationships/oleObject" Target="../embeddings/oleObject178.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Microsoft_Office_Word_97_-_2003___46.doc"/><Relationship Id="rId3" Type="http://schemas.openxmlformats.org/officeDocument/2006/relationships/audio" Target="../media/audio1.wav"/><Relationship Id="rId7" Type="http://schemas.openxmlformats.org/officeDocument/2006/relationships/audio" Target="../media/audio5.wav"/><Relationship Id="rId12" Type="http://schemas.openxmlformats.org/officeDocument/2006/relationships/oleObject" Target="../embeddings/oleObject185.bin"/><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audio" Target="../media/audio11.wav"/><Relationship Id="rId11" Type="http://schemas.openxmlformats.org/officeDocument/2006/relationships/oleObject" Target="../embeddings/oleObject184.bin"/><Relationship Id="rId5" Type="http://schemas.openxmlformats.org/officeDocument/2006/relationships/audio" Target="../media/audio10.wav"/><Relationship Id="rId10" Type="http://schemas.openxmlformats.org/officeDocument/2006/relationships/oleObject" Target="../embeddings/oleObject183.bin"/><Relationship Id="rId4" Type="http://schemas.openxmlformats.org/officeDocument/2006/relationships/audio" Target="../media/audio3.wav"/><Relationship Id="rId9" Type="http://schemas.openxmlformats.org/officeDocument/2006/relationships/oleObject" Target="../embeddings/oleObject182.bin"/></Relationships>
</file>

<file path=ppt/slides/_rels/slide67.xml.rels><?xml version="1.0" encoding="UTF-8" standalone="yes"?>
<Relationships xmlns="http://schemas.openxmlformats.org/package/2006/relationships"><Relationship Id="rId8" Type="http://schemas.openxmlformats.org/officeDocument/2006/relationships/audio" Target="../media/audio2.wav"/><Relationship Id="rId13" Type="http://schemas.openxmlformats.org/officeDocument/2006/relationships/oleObject" Target="../embeddings/oleObject190.bin"/><Relationship Id="rId3" Type="http://schemas.openxmlformats.org/officeDocument/2006/relationships/audio" Target="../media/audio4.wav"/><Relationship Id="rId7" Type="http://schemas.openxmlformats.org/officeDocument/2006/relationships/audio" Target="../media/audio9.wav"/><Relationship Id="rId12" Type="http://schemas.openxmlformats.org/officeDocument/2006/relationships/oleObject" Target="../embeddings/oleObject189.bin"/><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audio" Target="../media/audio11.wav"/><Relationship Id="rId11" Type="http://schemas.openxmlformats.org/officeDocument/2006/relationships/oleObject" Target="../embeddings/oleObject188.bin"/><Relationship Id="rId5" Type="http://schemas.openxmlformats.org/officeDocument/2006/relationships/audio" Target="../media/audio5.wav"/><Relationship Id="rId10" Type="http://schemas.openxmlformats.org/officeDocument/2006/relationships/oleObject" Target="../embeddings/oleObject187.bin"/><Relationship Id="rId4" Type="http://schemas.openxmlformats.org/officeDocument/2006/relationships/audio" Target="../media/audio12.wav"/><Relationship Id="rId9" Type="http://schemas.openxmlformats.org/officeDocument/2006/relationships/oleObject" Target="../embeddings/oleObject186.bin"/></Relationships>
</file>

<file path=ppt/slides/_rels/slide6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1.xml"/><Relationship Id="rId1" Type="http://schemas.openxmlformats.org/officeDocument/2006/relationships/vmlDrawing" Target="../drawings/vmlDrawing54.vml"/><Relationship Id="rId4" Type="http://schemas.openxmlformats.org/officeDocument/2006/relationships/oleObject" Target="../embeddings/oleObject19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oleObject" Target="../embeddings/Microsoft_Office_Word_97_-_2003___6.doc"/></Relationships>
</file>

<file path=ppt/slides/_rels/slide8.xml.rels><?xml version="1.0" encoding="UTF-8" standalone="yes"?>
<Relationships xmlns="http://schemas.openxmlformats.org/package/2006/relationships"><Relationship Id="rId8" Type="http://schemas.openxmlformats.org/officeDocument/2006/relationships/oleObject" Target="../embeddings/Microsoft_Office_Word_97_-_2003___7.doc"/><Relationship Id="rId3" Type="http://schemas.openxmlformats.org/officeDocument/2006/relationships/notesSlide" Target="../notesSlides/notesSlide8.xml"/><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Microsoft_Office_Word_97_-_2003___8.doc"/><Relationship Id="rId3" Type="http://schemas.openxmlformats.org/officeDocument/2006/relationships/notesSlide" Target="../notesSlides/notesSlide9.xml"/><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a:xfrm>
            <a:off x="457200" y="304800"/>
            <a:ext cx="8001000" cy="609600"/>
          </a:xfrm>
        </p:spPr>
        <p:txBody>
          <a:bodyPr/>
          <a:lstStyle/>
          <a:p>
            <a:r>
              <a:rPr lang="zh-CN" altLang="en-US" sz="3600" dirty="0">
                <a:solidFill>
                  <a:schemeClr val="tx1"/>
                </a:solidFill>
                <a:latin typeface="隶书" pitchFamily="49" charset="-122"/>
                <a:ea typeface="隶书" pitchFamily="49" charset="-122"/>
              </a:rPr>
              <a:t>统计实例</a:t>
            </a:r>
            <a:endParaRPr lang="zh-CN" altLang="en-US" dirty="0">
              <a:solidFill>
                <a:schemeClr val="tx1"/>
              </a:solidFill>
              <a:latin typeface="隶书" pitchFamily="49" charset="-122"/>
              <a:ea typeface="隶书" pitchFamily="49" charset="-122"/>
            </a:endParaRPr>
          </a:p>
        </p:txBody>
      </p:sp>
      <p:sp>
        <p:nvSpPr>
          <p:cNvPr id="15667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667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667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56678" name="Rectangle 6"/>
          <p:cNvSpPr>
            <a:spLocks noGrp="1" noChangeArrowheads="1"/>
          </p:cNvSpPr>
          <p:nvPr>
            <p:ph type="subTitle" idx="1"/>
          </p:nvPr>
        </p:nvSpPr>
        <p:spPr>
          <a:xfrm>
            <a:off x="179388" y="1219200"/>
            <a:ext cx="8785225" cy="5449888"/>
          </a:xfrm>
        </p:spPr>
        <p:txBody>
          <a:bodyPr/>
          <a:lstStyle/>
          <a:p>
            <a:pPr algn="l">
              <a:lnSpc>
                <a:spcPts val="3100"/>
              </a:lnSpc>
            </a:pPr>
            <a:r>
              <a:rPr lang="zh-CN" altLang="en-US" sz="2800" b="1" dirty="0" smtClean="0">
                <a:solidFill>
                  <a:srgbClr val="FF0000"/>
                </a:solidFill>
                <a:ea typeface="黑体" pitchFamily="2" charset="-122"/>
              </a:rPr>
              <a:t>统计实例（</a:t>
            </a:r>
            <a:r>
              <a:rPr lang="en-US" altLang="zh-CN" sz="2800" b="1" dirty="0" smtClean="0">
                <a:solidFill>
                  <a:srgbClr val="FF0000"/>
                </a:solidFill>
                <a:latin typeface="Arial" charset="0"/>
                <a:ea typeface="Arial Unicode MS" pitchFamily="34" charset="-122"/>
                <a:cs typeface="Arial Unicode MS" pitchFamily="34" charset="-122"/>
              </a:rPr>
              <a:t>Statistics in Practice</a:t>
            </a:r>
            <a:r>
              <a:rPr lang="zh-CN" altLang="en-US" sz="2800" b="1" dirty="0" smtClean="0">
                <a:solidFill>
                  <a:srgbClr val="FF0000"/>
                </a:solidFill>
                <a:ea typeface="黑体" pitchFamily="2" charset="-122"/>
              </a:rPr>
              <a:t>）</a:t>
            </a:r>
            <a:endParaRPr lang="en-US" altLang="zh-CN" sz="2800" dirty="0" smtClean="0">
              <a:ea typeface="黑体" pitchFamily="2" charset="-122"/>
            </a:endParaRPr>
          </a:p>
          <a:p>
            <a:pPr algn="l">
              <a:lnSpc>
                <a:spcPts val="3100"/>
              </a:lnSpc>
            </a:pPr>
            <a:r>
              <a:rPr lang="en-US" altLang="zh-CN" sz="2400" dirty="0" smtClean="0">
                <a:ea typeface="黑体" pitchFamily="2" charset="-122"/>
              </a:rPr>
              <a:t>[</a:t>
            </a:r>
            <a:r>
              <a:rPr lang="zh-CN" altLang="en-US" sz="2400" dirty="0">
                <a:ea typeface="黑体" pitchFamily="2" charset="-122"/>
              </a:rPr>
              <a:t>保险索赔</a:t>
            </a:r>
            <a:r>
              <a:rPr lang="en-US" altLang="zh-CN" sz="2400" dirty="0" smtClean="0">
                <a:ea typeface="黑体" pitchFamily="2" charset="-122"/>
              </a:rPr>
              <a:t>]</a:t>
            </a:r>
            <a:r>
              <a:rPr lang="zh-CN" altLang="en-US" sz="2500" dirty="0" smtClean="0">
                <a:ea typeface="楷体" pitchFamily="49" charset="-122"/>
              </a:rPr>
              <a:t>内华达</a:t>
            </a:r>
            <a:r>
              <a:rPr lang="zh-CN" altLang="en-US" sz="2500" dirty="0">
                <a:ea typeface="楷体" pitchFamily="49" charset="-122"/>
              </a:rPr>
              <a:t>职业健康</a:t>
            </a:r>
            <a:r>
              <a:rPr lang="zh-CN" altLang="en-US" sz="2500" dirty="0" smtClean="0">
                <a:ea typeface="楷体" pitchFamily="49" charset="-122"/>
              </a:rPr>
              <a:t>诊所是</a:t>
            </a:r>
            <a:r>
              <a:rPr lang="zh-CN" altLang="en-US" sz="2500" dirty="0">
                <a:ea typeface="楷体" pitchFamily="49" charset="-122"/>
              </a:rPr>
              <a:t>一家私人诊所，专攻工业医疗。直至</a:t>
            </a:r>
            <a:r>
              <a:rPr lang="en-US" altLang="zh-CN" sz="2500" dirty="0">
                <a:ea typeface="楷体" pitchFamily="49" charset="-122"/>
              </a:rPr>
              <a:t>1993</a:t>
            </a:r>
            <a:r>
              <a:rPr lang="zh-CN" altLang="en-US" sz="2500" dirty="0">
                <a:ea typeface="楷体" pitchFamily="49" charset="-122"/>
              </a:rPr>
              <a:t>年</a:t>
            </a:r>
            <a:r>
              <a:rPr lang="en-US" altLang="zh-CN" sz="2500" dirty="0">
                <a:ea typeface="楷体" pitchFamily="49" charset="-122"/>
              </a:rPr>
              <a:t>4</a:t>
            </a:r>
            <a:r>
              <a:rPr lang="zh-CN" altLang="en-US" sz="2500" dirty="0">
                <a:ea typeface="楷体" pitchFamily="49" charset="-122"/>
              </a:rPr>
              <a:t>月</a:t>
            </a:r>
            <a:r>
              <a:rPr lang="en-US" altLang="zh-CN" sz="2500" dirty="0">
                <a:ea typeface="楷体" pitchFamily="49" charset="-122"/>
              </a:rPr>
              <a:t>6</a:t>
            </a:r>
            <a:r>
              <a:rPr lang="zh-CN" altLang="en-US" sz="2500" dirty="0">
                <a:ea typeface="楷体" pitchFamily="49" charset="-122"/>
              </a:rPr>
              <a:t>日，当诊所的主建筑物被烧毁时，诊所一直经历着戏剧性的增长。</a:t>
            </a:r>
          </a:p>
          <a:p>
            <a:pPr algn="l">
              <a:lnSpc>
                <a:spcPts val="3100"/>
              </a:lnSpc>
            </a:pPr>
            <a:r>
              <a:rPr lang="zh-CN" altLang="en-US" sz="2500" dirty="0">
                <a:ea typeface="楷体" pitchFamily="49" charset="-122"/>
              </a:rPr>
              <a:t>　幸运的是，诊所的保单既包括了实物资产的索赔，也包括了由于正常商业经营的中断而导致的收入损失索赔。但是，在诊所重建的</a:t>
            </a:r>
            <a:r>
              <a:rPr lang="en-US" altLang="zh-CN" sz="2500" dirty="0">
                <a:ea typeface="楷体" pitchFamily="49" charset="-122"/>
              </a:rPr>
              <a:t>7</a:t>
            </a:r>
            <a:r>
              <a:rPr lang="zh-CN" altLang="en-US" sz="2500" dirty="0">
                <a:ea typeface="楷体" pitchFamily="49" charset="-122"/>
              </a:rPr>
              <a:t>个月中，收入损失的数额确定非常复杂，导致业主和保险公司之间的讨价还价。</a:t>
            </a:r>
          </a:p>
          <a:p>
            <a:pPr algn="l">
              <a:lnSpc>
                <a:spcPts val="3100"/>
              </a:lnSpc>
            </a:pPr>
            <a:r>
              <a:rPr lang="zh-CN" altLang="en-US" sz="2500" dirty="0">
                <a:ea typeface="楷体" pitchFamily="49" charset="-122"/>
              </a:rPr>
              <a:t>　为了估计收入的损失额，诊所利用先前的收入资料，寻找出收入的长期趋势（</a:t>
            </a:r>
            <a:r>
              <a:rPr lang="en-US" altLang="zh-CN" sz="2500" dirty="0" err="1">
                <a:ea typeface="楷体" pitchFamily="49" charset="-122"/>
              </a:rPr>
              <a:t>Y</a:t>
            </a:r>
            <a:r>
              <a:rPr lang="en-US" altLang="zh-CN" sz="2500" baseline="-25000" dirty="0" err="1">
                <a:ea typeface="楷体" pitchFamily="49" charset="-122"/>
              </a:rPr>
              <a:t>c</a:t>
            </a:r>
            <a:r>
              <a:rPr lang="en-US" altLang="zh-CN" sz="2500" dirty="0">
                <a:ea typeface="楷体" pitchFamily="49" charset="-122"/>
              </a:rPr>
              <a:t>=</a:t>
            </a:r>
            <a:r>
              <a:rPr lang="en-US" altLang="zh-CN" sz="2500" dirty="0" err="1">
                <a:ea typeface="楷体" pitchFamily="49" charset="-122"/>
              </a:rPr>
              <a:t>a+bt</a:t>
            </a:r>
            <a:r>
              <a:rPr lang="zh-CN" altLang="en-US" sz="2500" dirty="0">
                <a:ea typeface="楷体" pitchFamily="49" charset="-122"/>
              </a:rPr>
              <a:t>）和季节变动态势，以测算停业期间将要实现的营业增长。这个预测模型使诊所得到收入损失的一个较为准确的估计值，并最终为保险公司所接受。</a:t>
            </a:r>
          </a:p>
          <a:p>
            <a:pPr algn="l">
              <a:lnSpc>
                <a:spcPts val="3100"/>
              </a:lnSpc>
            </a:pPr>
            <a:r>
              <a:rPr lang="zh-CN" altLang="en-US" sz="2500" dirty="0">
                <a:ea typeface="楷体" pitchFamily="49" charset="-122"/>
                <a:sym typeface="Wingdings 3" pitchFamily="18" charset="2"/>
              </a:rPr>
              <a:t>    本章：“记录历史”、“找寻规律”、“预测未来”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6678">
                                            <p:txEl>
                                              <p:pRg st="0" end="0"/>
                                            </p:txEl>
                                          </p:spTgt>
                                        </p:tgtEl>
                                        <p:attrNameLst>
                                          <p:attrName>style.visibility</p:attrName>
                                        </p:attrNameLst>
                                      </p:cBhvr>
                                      <p:to>
                                        <p:strVal val="visible"/>
                                      </p:to>
                                    </p:set>
                                    <p:anim calcmode="lin" valueType="num">
                                      <p:cBhvr>
                                        <p:cTn id="7" dur="500" fill="hold"/>
                                        <p:tgtEl>
                                          <p:spTgt spid="156678">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56678">
                                            <p:txEl>
                                              <p:pRg st="0" end="0"/>
                                            </p:txEl>
                                          </p:spTgt>
                                        </p:tgtEl>
                                        <p:attrNameLst>
                                          <p:attrName>ppt_h</p:attrName>
                                        </p:attrNameLst>
                                      </p:cBhvr>
                                      <p:tavLst>
                                        <p:tav tm="0">
                                          <p:val>
                                            <p:strVal val="4*#ppt_h"/>
                                          </p:val>
                                        </p:tav>
                                        <p:tav tm="100000">
                                          <p:val>
                                            <p:strVal val="#ppt_h"/>
                                          </p:val>
                                        </p:tav>
                                      </p:tavLst>
                                    </p:anim>
                                  </p:childTnLst>
                                  <p:subTnLst>
                                    <p:animClr>
                                      <p:cBhvr override="childStyle">
                                        <p:cTn dur="1" fill="hold" display="0" masterRel="nextClick" afterEffect="1"/>
                                        <p:tgtEl>
                                          <p:spTgt spid="15667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56678">
                                            <p:txEl>
                                              <p:pRg st="1" end="1"/>
                                            </p:txEl>
                                          </p:spTgt>
                                        </p:tgtEl>
                                        <p:attrNameLst>
                                          <p:attrName>style.visibility</p:attrName>
                                        </p:attrNameLst>
                                      </p:cBhvr>
                                      <p:to>
                                        <p:strVal val="visible"/>
                                      </p:to>
                                    </p:set>
                                    <p:anim calcmode="lin" valueType="num">
                                      <p:cBhvr>
                                        <p:cTn id="13" dur="500" fill="hold"/>
                                        <p:tgtEl>
                                          <p:spTgt spid="156678">
                                            <p:txEl>
                                              <p:pRg st="1" end="1"/>
                                            </p:txEl>
                                          </p:spTgt>
                                        </p:tgtEl>
                                        <p:attrNameLst>
                                          <p:attrName>ppt_w</p:attrName>
                                        </p:attrNameLst>
                                      </p:cBhvr>
                                      <p:tavLst>
                                        <p:tav tm="0">
                                          <p:val>
                                            <p:strVal val="4*#ppt_w"/>
                                          </p:val>
                                        </p:tav>
                                        <p:tav tm="100000">
                                          <p:val>
                                            <p:strVal val="#ppt_w"/>
                                          </p:val>
                                        </p:tav>
                                      </p:tavLst>
                                    </p:anim>
                                    <p:anim calcmode="lin" valueType="num">
                                      <p:cBhvr>
                                        <p:cTn id="14" dur="500" fill="hold"/>
                                        <p:tgtEl>
                                          <p:spTgt spid="156678">
                                            <p:txEl>
                                              <p:pRg st="1" end="1"/>
                                            </p:txEl>
                                          </p:spTgt>
                                        </p:tgtEl>
                                        <p:attrNameLst>
                                          <p:attrName>ppt_h</p:attrName>
                                        </p:attrNameLst>
                                      </p:cBhvr>
                                      <p:tavLst>
                                        <p:tav tm="0">
                                          <p:val>
                                            <p:strVal val="4*#ppt_h"/>
                                          </p:val>
                                        </p:tav>
                                        <p:tav tm="100000">
                                          <p:val>
                                            <p:strVal val="#ppt_h"/>
                                          </p:val>
                                        </p:tav>
                                      </p:tavLst>
                                    </p:anim>
                                  </p:childTnLst>
                                  <p:subTnLst>
                                    <p:animClr>
                                      <p:cBhvr override="childStyle">
                                        <p:cTn dur="1" fill="hold" display="0" masterRel="nextClick" afterEffect="1"/>
                                        <p:tgtEl>
                                          <p:spTgt spid="15667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56678">
                                            <p:txEl>
                                              <p:pRg st="2" end="2"/>
                                            </p:txEl>
                                          </p:spTgt>
                                        </p:tgtEl>
                                        <p:attrNameLst>
                                          <p:attrName>style.visibility</p:attrName>
                                        </p:attrNameLst>
                                      </p:cBhvr>
                                      <p:to>
                                        <p:strVal val="visible"/>
                                      </p:to>
                                    </p:set>
                                    <p:anim calcmode="lin" valueType="num">
                                      <p:cBhvr>
                                        <p:cTn id="19" dur="500" fill="hold"/>
                                        <p:tgtEl>
                                          <p:spTgt spid="156678">
                                            <p:txEl>
                                              <p:pRg st="2" end="2"/>
                                            </p:txEl>
                                          </p:spTgt>
                                        </p:tgtEl>
                                        <p:attrNameLst>
                                          <p:attrName>ppt_w</p:attrName>
                                        </p:attrNameLst>
                                      </p:cBhvr>
                                      <p:tavLst>
                                        <p:tav tm="0">
                                          <p:val>
                                            <p:strVal val="4*#ppt_w"/>
                                          </p:val>
                                        </p:tav>
                                        <p:tav tm="100000">
                                          <p:val>
                                            <p:strVal val="#ppt_w"/>
                                          </p:val>
                                        </p:tav>
                                      </p:tavLst>
                                    </p:anim>
                                    <p:anim calcmode="lin" valueType="num">
                                      <p:cBhvr>
                                        <p:cTn id="20" dur="500" fill="hold"/>
                                        <p:tgtEl>
                                          <p:spTgt spid="156678">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56678">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56678">
                                            <p:txEl>
                                              <p:pRg st="3" end="3"/>
                                            </p:txEl>
                                          </p:spTgt>
                                        </p:tgtEl>
                                        <p:attrNameLst>
                                          <p:attrName>style.visibility</p:attrName>
                                        </p:attrNameLst>
                                      </p:cBhvr>
                                      <p:to>
                                        <p:strVal val="visible"/>
                                      </p:to>
                                    </p:set>
                                    <p:anim calcmode="lin" valueType="num">
                                      <p:cBhvr>
                                        <p:cTn id="25" dur="500" fill="hold"/>
                                        <p:tgtEl>
                                          <p:spTgt spid="156678">
                                            <p:txEl>
                                              <p:pRg st="3" end="3"/>
                                            </p:txEl>
                                          </p:spTgt>
                                        </p:tgtEl>
                                        <p:attrNameLst>
                                          <p:attrName>ppt_w</p:attrName>
                                        </p:attrNameLst>
                                      </p:cBhvr>
                                      <p:tavLst>
                                        <p:tav tm="0">
                                          <p:val>
                                            <p:strVal val="4*#ppt_w"/>
                                          </p:val>
                                        </p:tav>
                                        <p:tav tm="100000">
                                          <p:val>
                                            <p:strVal val="#ppt_w"/>
                                          </p:val>
                                        </p:tav>
                                      </p:tavLst>
                                    </p:anim>
                                    <p:anim calcmode="lin" valueType="num">
                                      <p:cBhvr>
                                        <p:cTn id="26" dur="500" fill="hold"/>
                                        <p:tgtEl>
                                          <p:spTgt spid="156678">
                                            <p:txEl>
                                              <p:pRg st="3" end="3"/>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56678">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56678">
                                            <p:txEl>
                                              <p:pRg st="4" end="4"/>
                                            </p:txEl>
                                          </p:spTgt>
                                        </p:tgtEl>
                                        <p:attrNameLst>
                                          <p:attrName>style.visibility</p:attrName>
                                        </p:attrNameLst>
                                      </p:cBhvr>
                                      <p:to>
                                        <p:strVal val="visible"/>
                                      </p:to>
                                    </p:set>
                                    <p:anim calcmode="lin" valueType="num">
                                      <p:cBhvr>
                                        <p:cTn id="31" dur="500" fill="hold"/>
                                        <p:tgtEl>
                                          <p:spTgt spid="156678">
                                            <p:txEl>
                                              <p:pRg st="4" end="4"/>
                                            </p:txEl>
                                          </p:spTgt>
                                        </p:tgtEl>
                                        <p:attrNameLst>
                                          <p:attrName>ppt_w</p:attrName>
                                        </p:attrNameLst>
                                      </p:cBhvr>
                                      <p:tavLst>
                                        <p:tav tm="0">
                                          <p:val>
                                            <p:strVal val="4*#ppt_w"/>
                                          </p:val>
                                        </p:tav>
                                        <p:tav tm="100000">
                                          <p:val>
                                            <p:strVal val="#ppt_w"/>
                                          </p:val>
                                        </p:tav>
                                      </p:tavLst>
                                    </p:anim>
                                    <p:anim calcmode="lin" valueType="num">
                                      <p:cBhvr>
                                        <p:cTn id="32" dur="500" fill="hold"/>
                                        <p:tgtEl>
                                          <p:spTgt spid="156678">
                                            <p:txEl>
                                              <p:pRg st="4" end="4"/>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56678">
                                            <p:txEl>
                                              <p:pRg st="4" end="4"/>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741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741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741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7414" name="Rectangle 6"/>
          <p:cNvSpPr>
            <a:spLocks noGrp="1" noChangeArrowheads="1"/>
          </p:cNvSpPr>
          <p:nvPr>
            <p:ph type="subTitle" idx="1"/>
          </p:nvPr>
        </p:nvSpPr>
        <p:spPr>
          <a:xfrm>
            <a:off x="228600" y="1219200"/>
            <a:ext cx="8686800" cy="5410200"/>
          </a:xfrm>
        </p:spPr>
        <p:txBody>
          <a:bodyPr/>
          <a:lstStyle/>
          <a:p>
            <a:pPr algn="l"/>
            <a:r>
              <a:rPr lang="zh-CN" altLang="en-US" sz="2600"/>
              <a:t>（</a:t>
            </a:r>
            <a:r>
              <a:rPr lang="en-US" altLang="zh-CN" sz="2600"/>
              <a:t>2</a:t>
            </a:r>
            <a:r>
              <a:rPr lang="zh-CN" altLang="en-US" sz="2600"/>
              <a:t>）间隔不等的连续的时点数列</a:t>
            </a:r>
          </a:p>
        </p:txBody>
      </p:sp>
      <p:graphicFrame>
        <p:nvGraphicFramePr>
          <p:cNvPr id="168960" name="Object 1024"/>
          <p:cNvGraphicFramePr>
            <a:graphicFrameLocks noChangeAspect="1"/>
          </p:cNvGraphicFramePr>
          <p:nvPr/>
        </p:nvGraphicFramePr>
        <p:xfrm>
          <a:off x="533400" y="4267200"/>
          <a:ext cx="5507038" cy="803275"/>
        </p:xfrm>
        <a:graphic>
          <a:graphicData uri="http://schemas.openxmlformats.org/presentationml/2006/ole">
            <p:oleObj spid="_x0000_s168960" name="公式" r:id="rId4" imgW="2692080" imgH="393480" progId="Equation.3">
              <p:embed/>
            </p:oleObj>
          </a:graphicData>
        </a:graphic>
      </p:graphicFrame>
      <p:graphicFrame>
        <p:nvGraphicFramePr>
          <p:cNvPr id="168961" name="Object 1025"/>
          <p:cNvGraphicFramePr>
            <a:graphicFrameLocks noChangeAspect="1"/>
          </p:cNvGraphicFramePr>
          <p:nvPr/>
        </p:nvGraphicFramePr>
        <p:xfrm>
          <a:off x="6092825" y="3451225"/>
          <a:ext cx="2641600" cy="3395663"/>
        </p:xfrm>
        <a:graphic>
          <a:graphicData uri="http://schemas.openxmlformats.org/presentationml/2006/ole">
            <p:oleObj spid="_x0000_s168961" name="文档" r:id="rId5" imgW="2653560" imgH="3412080" progId="Word.Document.8">
              <p:embed/>
            </p:oleObj>
          </a:graphicData>
        </a:graphic>
      </p:graphicFrame>
      <p:sp>
        <p:nvSpPr>
          <p:cNvPr id="17418" name="AutoShape 10"/>
          <p:cNvSpPr>
            <a:spLocks noChangeArrowheads="1"/>
          </p:cNvSpPr>
          <p:nvPr/>
        </p:nvSpPr>
        <p:spPr bwMode="auto">
          <a:xfrm>
            <a:off x="7239000" y="3048000"/>
            <a:ext cx="304800" cy="685800"/>
          </a:xfrm>
          <a:prstGeom prst="downArrow">
            <a:avLst>
              <a:gd name="adj1" fmla="val 50000"/>
              <a:gd name="adj2" fmla="val 56250"/>
            </a:avLst>
          </a:prstGeom>
          <a:solidFill>
            <a:srgbClr val="FFCC99"/>
          </a:solidFill>
          <a:ln w="9525">
            <a:solidFill>
              <a:schemeClr val="tx1"/>
            </a:solidFill>
            <a:miter lim="800000"/>
            <a:headEnd/>
            <a:tailEnd/>
          </a:ln>
          <a:effectLst/>
        </p:spPr>
        <p:txBody>
          <a:bodyPr wrap="none" anchor="ctr"/>
          <a:lstStyle/>
          <a:p>
            <a:endParaRPr lang="zh-CN" altLang="en-US"/>
          </a:p>
        </p:txBody>
      </p:sp>
      <p:graphicFrame>
        <p:nvGraphicFramePr>
          <p:cNvPr id="168962" name="Object 1026"/>
          <p:cNvGraphicFramePr>
            <a:graphicFrameLocks noChangeAspect="1"/>
          </p:cNvGraphicFramePr>
          <p:nvPr/>
        </p:nvGraphicFramePr>
        <p:xfrm>
          <a:off x="827088" y="5013325"/>
          <a:ext cx="2622550" cy="801688"/>
        </p:xfrm>
        <a:graphic>
          <a:graphicData uri="http://schemas.openxmlformats.org/presentationml/2006/ole">
            <p:oleObj spid="_x0000_s168962" name="公式" r:id="rId6" imgW="1282680" imgH="393480" progId="Equation.3">
              <p:embed/>
            </p:oleObj>
          </a:graphicData>
        </a:graphic>
      </p:graphicFrame>
      <p:graphicFrame>
        <p:nvGraphicFramePr>
          <p:cNvPr id="168963" name="Object 1027"/>
          <p:cNvGraphicFramePr>
            <a:graphicFrameLocks noChangeAspect="1"/>
          </p:cNvGraphicFramePr>
          <p:nvPr/>
        </p:nvGraphicFramePr>
        <p:xfrm>
          <a:off x="685800" y="5715000"/>
          <a:ext cx="2986088" cy="857250"/>
        </p:xfrm>
        <a:graphic>
          <a:graphicData uri="http://schemas.openxmlformats.org/presentationml/2006/ole">
            <p:oleObj spid="_x0000_s168963" name="公式" r:id="rId7" imgW="1460160" imgH="419040" progId="Equation.3">
              <p:embed/>
            </p:oleObj>
          </a:graphicData>
        </a:graphic>
      </p:graphicFrame>
      <p:graphicFrame>
        <p:nvGraphicFramePr>
          <p:cNvPr id="168964" name="Object 1028"/>
          <p:cNvGraphicFramePr>
            <a:graphicFrameLocks noChangeAspect="1"/>
          </p:cNvGraphicFramePr>
          <p:nvPr/>
        </p:nvGraphicFramePr>
        <p:xfrm>
          <a:off x="914400" y="3429000"/>
          <a:ext cx="1143000" cy="857250"/>
        </p:xfrm>
        <a:graphic>
          <a:graphicData uri="http://schemas.openxmlformats.org/presentationml/2006/ole">
            <p:oleObj spid="_x0000_s168964" name="公式" r:id="rId8" imgW="558720" imgH="419040" progId="Equation.3">
              <p:embed/>
            </p:oleObj>
          </a:graphicData>
        </a:graphic>
      </p:graphicFrame>
      <p:graphicFrame>
        <p:nvGraphicFramePr>
          <p:cNvPr id="168965" name="Object 1029"/>
          <p:cNvGraphicFramePr>
            <a:graphicFrameLocks noChangeAspect="1"/>
          </p:cNvGraphicFramePr>
          <p:nvPr/>
        </p:nvGraphicFramePr>
        <p:xfrm>
          <a:off x="2362200" y="3429000"/>
          <a:ext cx="1531938" cy="857250"/>
        </p:xfrm>
        <a:graphic>
          <a:graphicData uri="http://schemas.openxmlformats.org/presentationml/2006/ole">
            <p:oleObj spid="_x0000_s168965" name="公式" r:id="rId9" imgW="749160" imgH="419040" progId="Equation.3">
              <p:embed/>
            </p:oleObj>
          </a:graphicData>
        </a:graphic>
      </p:graphicFrame>
      <p:graphicFrame>
        <p:nvGraphicFramePr>
          <p:cNvPr id="168966" name="Object 1030"/>
          <p:cNvGraphicFramePr>
            <a:graphicFrameLocks noChangeAspect="1"/>
          </p:cNvGraphicFramePr>
          <p:nvPr/>
        </p:nvGraphicFramePr>
        <p:xfrm>
          <a:off x="379413" y="1673225"/>
          <a:ext cx="8177212" cy="1931988"/>
        </p:xfrm>
        <a:graphic>
          <a:graphicData uri="http://schemas.openxmlformats.org/presentationml/2006/ole">
            <p:oleObj spid="_x0000_s168966" name="Document" r:id="rId10" imgW="8377141" imgH="1988948" progId="Word.Document.8">
              <p:embed/>
            </p:oleObj>
          </a:graphicData>
        </a:graphic>
      </p:graphicFrame>
      <p:graphicFrame>
        <p:nvGraphicFramePr>
          <p:cNvPr id="168967" name="Object 1031"/>
          <p:cNvGraphicFramePr>
            <a:graphicFrameLocks noChangeAspect="1"/>
          </p:cNvGraphicFramePr>
          <p:nvPr/>
        </p:nvGraphicFramePr>
        <p:xfrm>
          <a:off x="6096000" y="3462338"/>
          <a:ext cx="2641600" cy="3395662"/>
        </p:xfrm>
        <a:graphic>
          <a:graphicData uri="http://schemas.openxmlformats.org/presentationml/2006/ole">
            <p:oleObj spid="_x0000_s168967" name="文档" r:id="rId11" imgW="2653560" imgH="3413160"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wipe(left)">
                                      <p:cBhvr>
                                        <p:cTn id="7" dur="500"/>
                                        <p:tgtEl>
                                          <p:spTgt spid="168966"/>
                                        </p:tgtEl>
                                      </p:cBhvr>
                                    </p:animEffect>
                                  </p:childTnLst>
                                  <p:subTnLst>
                                    <p:animClr clrSpc="rgb" dir="cw">
                                      <p:cBhvr override="childStyle">
                                        <p:cTn dur="1" fill="hold" display="0" masterRel="nextClick" afterEffect="1"/>
                                        <p:tgtEl>
                                          <p:spTgt spid="168966"/>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7414">
                                            <p:txEl>
                                              <p:pRg st="0" end="0"/>
                                            </p:txEl>
                                          </p:spTgt>
                                        </p:tgtEl>
                                        <p:attrNameLst>
                                          <p:attrName>style.visibility</p:attrName>
                                        </p:attrNameLst>
                                      </p:cBhvr>
                                      <p:to>
                                        <p:strVal val="visible"/>
                                      </p:to>
                                    </p:set>
                                    <p:anim calcmode="lin" valueType="num">
                                      <p:cBhvr>
                                        <p:cTn id="12" dur="500" fill="hold"/>
                                        <p:tgtEl>
                                          <p:spTgt spid="17414">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17414">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7414">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7418"/>
                                        </p:tgtEl>
                                        <p:attrNameLst>
                                          <p:attrName>style.visibility</p:attrName>
                                        </p:attrNameLst>
                                      </p:cBhvr>
                                      <p:to>
                                        <p:strVal val="visible"/>
                                      </p:to>
                                    </p:set>
                                    <p:anim calcmode="lin" valueType="num">
                                      <p:cBhvr>
                                        <p:cTn id="18" dur="1000" fill="hold"/>
                                        <p:tgtEl>
                                          <p:spTgt spid="17418"/>
                                        </p:tgtEl>
                                        <p:attrNameLst>
                                          <p:attrName>ppt_w</p:attrName>
                                        </p:attrNameLst>
                                      </p:cBhvr>
                                      <p:tavLst>
                                        <p:tav tm="0">
                                          <p:val>
                                            <p:fltVal val="0"/>
                                          </p:val>
                                        </p:tav>
                                        <p:tav tm="100000">
                                          <p:val>
                                            <p:strVal val="#ppt_w"/>
                                          </p:val>
                                        </p:tav>
                                      </p:tavLst>
                                    </p:anim>
                                    <p:anim calcmode="lin" valueType="num">
                                      <p:cBhvr>
                                        <p:cTn id="19" dur="1000" fill="hold"/>
                                        <p:tgtEl>
                                          <p:spTgt spid="17418"/>
                                        </p:tgtEl>
                                        <p:attrNameLst>
                                          <p:attrName>ppt_h</p:attrName>
                                        </p:attrNameLst>
                                      </p:cBhvr>
                                      <p:tavLst>
                                        <p:tav tm="0">
                                          <p:val>
                                            <p:fltVal val="0"/>
                                          </p:val>
                                        </p:tav>
                                        <p:tav tm="100000">
                                          <p:val>
                                            <p:strVal val="#ppt_h"/>
                                          </p:val>
                                        </p:tav>
                                      </p:tavLst>
                                    </p:anim>
                                    <p:anim calcmode="lin" valueType="num">
                                      <p:cBhvr>
                                        <p:cTn id="20" dur="1000" fill="hold"/>
                                        <p:tgtEl>
                                          <p:spTgt spid="1741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7418"/>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418"/>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168961"/>
                                        </p:tgtEl>
                                        <p:attrNameLst>
                                          <p:attrName>style.visibility</p:attrName>
                                        </p:attrNameLst>
                                      </p:cBhvr>
                                      <p:to>
                                        <p:strVal val="visible"/>
                                      </p:to>
                                    </p:set>
                                    <p:anim calcmode="lin" valueType="num">
                                      <p:cBhvr additive="base">
                                        <p:cTn id="26" dur="500" fill="hold"/>
                                        <p:tgtEl>
                                          <p:spTgt spid="168961"/>
                                        </p:tgtEl>
                                        <p:attrNameLst>
                                          <p:attrName>ppt_x</p:attrName>
                                        </p:attrNameLst>
                                      </p:cBhvr>
                                      <p:tavLst>
                                        <p:tav tm="0">
                                          <p:val>
                                            <p:strVal val="0-#ppt_w/2"/>
                                          </p:val>
                                        </p:tav>
                                        <p:tav tm="100000">
                                          <p:val>
                                            <p:strVal val="#ppt_x"/>
                                          </p:val>
                                        </p:tav>
                                      </p:tavLst>
                                    </p:anim>
                                    <p:anim calcmode="lin" valueType="num">
                                      <p:cBhvr additive="base">
                                        <p:cTn id="27" dur="500" fill="hold"/>
                                        <p:tgtEl>
                                          <p:spTgt spid="16896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896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68967"/>
                                        </p:tgtEl>
                                        <p:attrNameLst>
                                          <p:attrName>style.visibility</p:attrName>
                                        </p:attrNameLst>
                                      </p:cBhvr>
                                      <p:to>
                                        <p:strVal val="visible"/>
                                      </p:to>
                                    </p:set>
                                  </p:childTnLst>
                                  <p:subTnLst>
                                    <p:animClr clrSpc="rgb" dir="cw">
                                      <p:cBhvr override="childStyle">
                                        <p:cTn dur="1" fill="hold" display="0" masterRel="nextClick" afterEffect="1"/>
                                        <p:tgtEl>
                                          <p:spTgt spid="168967"/>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168964"/>
                                        </p:tgtEl>
                                        <p:attrNameLst>
                                          <p:attrName>style.visibility</p:attrName>
                                        </p:attrNameLst>
                                      </p:cBhvr>
                                      <p:to>
                                        <p:strVal val="visible"/>
                                      </p:to>
                                    </p:set>
                                    <p:anim calcmode="lin" valueType="num">
                                      <p:cBhvr additive="base">
                                        <p:cTn id="36" dur="500" fill="hold"/>
                                        <p:tgtEl>
                                          <p:spTgt spid="168964"/>
                                        </p:tgtEl>
                                        <p:attrNameLst>
                                          <p:attrName>ppt_x</p:attrName>
                                        </p:attrNameLst>
                                      </p:cBhvr>
                                      <p:tavLst>
                                        <p:tav tm="0">
                                          <p:val>
                                            <p:strVal val="1+#ppt_w/2"/>
                                          </p:val>
                                        </p:tav>
                                        <p:tav tm="100000">
                                          <p:val>
                                            <p:strVal val="#ppt_x"/>
                                          </p:val>
                                        </p:tav>
                                      </p:tavLst>
                                    </p:anim>
                                    <p:anim calcmode="lin" valueType="num">
                                      <p:cBhvr additive="base">
                                        <p:cTn id="37" dur="500" fill="hold"/>
                                        <p:tgtEl>
                                          <p:spTgt spid="16896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64"/>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68965"/>
                                        </p:tgtEl>
                                        <p:attrNameLst>
                                          <p:attrName>style.visibility</p:attrName>
                                        </p:attrNameLst>
                                      </p:cBhvr>
                                      <p:to>
                                        <p:strVal val="visible"/>
                                      </p:to>
                                    </p:set>
                                    <p:animEffect transition="in" filter="box(in)">
                                      <p:cBhvr>
                                        <p:cTn id="42" dur="500"/>
                                        <p:tgtEl>
                                          <p:spTgt spid="168965"/>
                                        </p:tgtEl>
                                      </p:cBhvr>
                                    </p:animEffect>
                                  </p:childTnLst>
                                  <p:subTnLst>
                                    <p:animClr clrSpc="rgb" dir="cw">
                                      <p:cBhvr override="childStyle">
                                        <p:cTn dur="1" fill="hold" display="0" masterRel="nextClick" afterEffect="1"/>
                                        <p:tgtEl>
                                          <p:spTgt spid="168965"/>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9" fill="hold" nodeType="clickEffect">
                                  <p:stCondLst>
                                    <p:cond delay="0"/>
                                  </p:stCondLst>
                                  <p:childTnLst>
                                    <p:set>
                                      <p:cBhvr>
                                        <p:cTn id="46" dur="1" fill="hold">
                                          <p:stCondLst>
                                            <p:cond delay="0"/>
                                          </p:stCondLst>
                                        </p:cTn>
                                        <p:tgtEl>
                                          <p:spTgt spid="168960"/>
                                        </p:tgtEl>
                                        <p:attrNameLst>
                                          <p:attrName>style.visibility</p:attrName>
                                        </p:attrNameLst>
                                      </p:cBhvr>
                                      <p:to>
                                        <p:strVal val="visible"/>
                                      </p:to>
                                    </p:set>
                                    <p:anim calcmode="lin" valueType="num">
                                      <p:cBhvr additive="base">
                                        <p:cTn id="47" dur="500" fill="hold"/>
                                        <p:tgtEl>
                                          <p:spTgt spid="168960"/>
                                        </p:tgtEl>
                                        <p:attrNameLst>
                                          <p:attrName>ppt_x</p:attrName>
                                        </p:attrNameLst>
                                      </p:cBhvr>
                                      <p:tavLst>
                                        <p:tav tm="0">
                                          <p:val>
                                            <p:strVal val="0-#ppt_w/2"/>
                                          </p:val>
                                        </p:tav>
                                        <p:tav tm="100000">
                                          <p:val>
                                            <p:strVal val="#ppt_x"/>
                                          </p:val>
                                        </p:tav>
                                      </p:tavLst>
                                    </p:anim>
                                    <p:anim calcmode="lin" valueType="num">
                                      <p:cBhvr additive="base">
                                        <p:cTn id="48" dur="500" fill="hold"/>
                                        <p:tgtEl>
                                          <p:spTgt spid="16896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60"/>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68962"/>
                                        </p:tgtEl>
                                        <p:attrNameLst>
                                          <p:attrName>style.visibility</p:attrName>
                                        </p:attrNameLst>
                                      </p:cBhvr>
                                      <p:to>
                                        <p:strVal val="visible"/>
                                      </p:to>
                                    </p:set>
                                    <p:anim calcmode="lin" valueType="num">
                                      <p:cBhvr additive="base">
                                        <p:cTn id="53" dur="500" fill="hold"/>
                                        <p:tgtEl>
                                          <p:spTgt spid="168962"/>
                                        </p:tgtEl>
                                        <p:attrNameLst>
                                          <p:attrName>ppt_x</p:attrName>
                                        </p:attrNameLst>
                                      </p:cBhvr>
                                      <p:tavLst>
                                        <p:tav tm="0">
                                          <p:val>
                                            <p:strVal val="#ppt_x"/>
                                          </p:val>
                                        </p:tav>
                                        <p:tav tm="100000">
                                          <p:val>
                                            <p:strVal val="#ppt_x"/>
                                          </p:val>
                                        </p:tav>
                                      </p:tavLst>
                                    </p:anim>
                                    <p:anim calcmode="lin" valueType="num">
                                      <p:cBhvr additive="base">
                                        <p:cTn id="54" dur="500" fill="hold"/>
                                        <p:tgtEl>
                                          <p:spTgt spid="16896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8962"/>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8963"/>
                                        </p:tgtEl>
                                        <p:attrNameLst>
                                          <p:attrName>style.visibility</p:attrName>
                                        </p:attrNameLst>
                                      </p:cBhvr>
                                      <p:to>
                                        <p:strVal val="visible"/>
                                      </p:to>
                                    </p:set>
                                    <p:anim calcmode="lin" valueType="num">
                                      <p:cBhvr additive="base">
                                        <p:cTn id="59" dur="500" fill="hold"/>
                                        <p:tgtEl>
                                          <p:spTgt spid="168963"/>
                                        </p:tgtEl>
                                        <p:attrNameLst>
                                          <p:attrName>ppt_x</p:attrName>
                                        </p:attrNameLst>
                                      </p:cBhvr>
                                      <p:tavLst>
                                        <p:tav tm="0">
                                          <p:val>
                                            <p:strVal val="#ppt_x"/>
                                          </p:val>
                                        </p:tav>
                                        <p:tav tm="100000">
                                          <p:val>
                                            <p:strVal val="#ppt_x"/>
                                          </p:val>
                                        </p:tav>
                                      </p:tavLst>
                                    </p:anim>
                                    <p:anim calcmode="lin" valueType="num">
                                      <p:cBhvr additive="base">
                                        <p:cTn id="60" dur="500" fill="hold"/>
                                        <p:tgtEl>
                                          <p:spTgt spid="16896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6896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uild="p" autoUpdateAnimBg="0"/>
      <p:bldP spid="174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843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843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843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8438" name="Rectangle 6"/>
          <p:cNvSpPr>
            <a:spLocks noGrp="1" noChangeArrowheads="1"/>
          </p:cNvSpPr>
          <p:nvPr>
            <p:ph type="subTitle" idx="1"/>
          </p:nvPr>
        </p:nvSpPr>
        <p:spPr>
          <a:xfrm>
            <a:off x="228600" y="1219200"/>
            <a:ext cx="8686800" cy="5410200"/>
          </a:xfrm>
        </p:spPr>
        <p:txBody>
          <a:bodyPr/>
          <a:lstStyle/>
          <a:p>
            <a:pPr algn="l"/>
            <a:r>
              <a:rPr lang="zh-CN" altLang="en-US" sz="2600" dirty="0"/>
              <a:t>（</a:t>
            </a:r>
            <a:r>
              <a:rPr lang="en-US" altLang="zh-CN" sz="2600" dirty="0"/>
              <a:t>3</a:t>
            </a:r>
            <a:r>
              <a:rPr lang="zh-CN" altLang="en-US" sz="2600" dirty="0"/>
              <a:t>）间隔相等的间断的时点数列</a:t>
            </a:r>
            <a:r>
              <a:rPr lang="en-US" altLang="zh-CN" sz="2600" dirty="0">
                <a:ea typeface="方正报宋简体" pitchFamily="2" charset="-122"/>
              </a:rPr>
              <a:t>※</a:t>
            </a:r>
            <a:endParaRPr lang="en-US" altLang="zh-CN" sz="2600" dirty="0"/>
          </a:p>
        </p:txBody>
      </p:sp>
      <p:graphicFrame>
        <p:nvGraphicFramePr>
          <p:cNvPr id="169984" name="Object 1024"/>
          <p:cNvGraphicFramePr>
            <a:graphicFrameLocks noChangeAspect="1"/>
          </p:cNvGraphicFramePr>
          <p:nvPr/>
        </p:nvGraphicFramePr>
        <p:xfrm>
          <a:off x="4960938" y="4187825"/>
          <a:ext cx="3935412" cy="2892425"/>
        </p:xfrm>
        <a:graphic>
          <a:graphicData uri="http://schemas.openxmlformats.org/presentationml/2006/ole">
            <p:oleObj spid="_x0000_s169984" name="文档" r:id="rId4" imgW="3949200" imgH="2900160" progId="Word.Document.8">
              <p:embed/>
            </p:oleObj>
          </a:graphicData>
        </a:graphic>
      </p:graphicFrame>
      <p:sp>
        <p:nvSpPr>
          <p:cNvPr id="18441" name="AutoShape 9"/>
          <p:cNvSpPr>
            <a:spLocks noChangeArrowheads="1"/>
          </p:cNvSpPr>
          <p:nvPr/>
        </p:nvSpPr>
        <p:spPr bwMode="auto">
          <a:xfrm>
            <a:off x="6172200" y="3124200"/>
            <a:ext cx="304800" cy="990600"/>
          </a:xfrm>
          <a:prstGeom prst="downArrow">
            <a:avLst>
              <a:gd name="adj1" fmla="val 50000"/>
              <a:gd name="adj2" fmla="val 81250"/>
            </a:avLst>
          </a:prstGeom>
          <a:solidFill>
            <a:srgbClr val="FFCC99"/>
          </a:solidFill>
          <a:ln w="9525">
            <a:solidFill>
              <a:schemeClr val="tx1"/>
            </a:solidFill>
            <a:miter lim="800000"/>
            <a:headEnd/>
            <a:tailEnd/>
          </a:ln>
          <a:effectLst/>
        </p:spPr>
        <p:txBody>
          <a:bodyPr wrap="none" anchor="ctr"/>
          <a:lstStyle/>
          <a:p>
            <a:endParaRPr lang="zh-CN" altLang="en-US"/>
          </a:p>
        </p:txBody>
      </p:sp>
      <p:graphicFrame>
        <p:nvGraphicFramePr>
          <p:cNvPr id="169985" name="Object 1025"/>
          <p:cNvGraphicFramePr>
            <a:graphicFrameLocks noChangeAspect="1"/>
          </p:cNvGraphicFramePr>
          <p:nvPr/>
        </p:nvGraphicFramePr>
        <p:xfrm>
          <a:off x="304800" y="3124200"/>
          <a:ext cx="5181600" cy="1157288"/>
        </p:xfrm>
        <a:graphic>
          <a:graphicData uri="http://schemas.openxmlformats.org/presentationml/2006/ole">
            <p:oleObj spid="_x0000_s169985" name="公式" r:id="rId5" imgW="2552400" imgH="571320" progId="Equation.3">
              <p:embed/>
            </p:oleObj>
          </a:graphicData>
        </a:graphic>
      </p:graphicFrame>
      <p:graphicFrame>
        <p:nvGraphicFramePr>
          <p:cNvPr id="169986" name="Object 1026"/>
          <p:cNvGraphicFramePr>
            <a:graphicFrameLocks noChangeAspect="1"/>
          </p:cNvGraphicFramePr>
          <p:nvPr/>
        </p:nvGraphicFramePr>
        <p:xfrm>
          <a:off x="609600" y="4343400"/>
          <a:ext cx="4343400" cy="1155700"/>
        </p:xfrm>
        <a:graphic>
          <a:graphicData uri="http://schemas.openxmlformats.org/presentationml/2006/ole">
            <p:oleObj spid="_x0000_s169986" name="公式" r:id="rId6" imgW="2184120" imgH="583920" progId="Equation.3">
              <p:embed/>
            </p:oleObj>
          </a:graphicData>
        </a:graphic>
      </p:graphicFrame>
      <p:graphicFrame>
        <p:nvGraphicFramePr>
          <p:cNvPr id="169987" name="Object 1027"/>
          <p:cNvGraphicFramePr>
            <a:graphicFrameLocks noChangeAspect="1"/>
          </p:cNvGraphicFramePr>
          <p:nvPr/>
        </p:nvGraphicFramePr>
        <p:xfrm>
          <a:off x="609600" y="5486400"/>
          <a:ext cx="4267200" cy="1154113"/>
        </p:xfrm>
        <a:graphic>
          <a:graphicData uri="http://schemas.openxmlformats.org/presentationml/2006/ole">
            <p:oleObj spid="_x0000_s169987" name="公式" r:id="rId7" imgW="2108160" imgH="571320" progId="Equation.3">
              <p:embed/>
            </p:oleObj>
          </a:graphicData>
        </a:graphic>
      </p:graphicFrame>
      <p:graphicFrame>
        <p:nvGraphicFramePr>
          <p:cNvPr id="169988" name="Object 1028"/>
          <p:cNvGraphicFramePr>
            <a:graphicFrameLocks noChangeAspect="1"/>
          </p:cNvGraphicFramePr>
          <p:nvPr/>
        </p:nvGraphicFramePr>
        <p:xfrm>
          <a:off x="457200" y="5486400"/>
          <a:ext cx="3752850" cy="1154113"/>
        </p:xfrm>
        <a:graphic>
          <a:graphicData uri="http://schemas.openxmlformats.org/presentationml/2006/ole">
            <p:oleObj spid="_x0000_s169988" name="公式" r:id="rId8" imgW="1854000" imgH="571320" progId="Equation.3">
              <p:embed/>
            </p:oleObj>
          </a:graphicData>
        </a:graphic>
      </p:graphicFrame>
      <p:sp>
        <p:nvSpPr>
          <p:cNvPr id="18446" name="Text Box 14"/>
          <p:cNvSpPr txBox="1">
            <a:spLocks noChangeArrowheads="1"/>
          </p:cNvSpPr>
          <p:nvPr/>
        </p:nvSpPr>
        <p:spPr bwMode="auto">
          <a:xfrm>
            <a:off x="5867400" y="2967695"/>
            <a:ext cx="2733675" cy="1348061"/>
          </a:xfrm>
          <a:prstGeom prst="rect">
            <a:avLst/>
          </a:prstGeom>
          <a:noFill/>
          <a:ln w="9525">
            <a:noFill/>
            <a:miter lim="800000"/>
            <a:headEnd/>
            <a:tailEnd/>
          </a:ln>
          <a:effectLst/>
        </p:spPr>
        <p:txBody>
          <a:bodyPr anchor="ctr">
            <a:spAutoFit/>
          </a:bodyPr>
          <a:lstStyle/>
          <a:p>
            <a:pPr>
              <a:spcBef>
                <a:spcPct val="20000"/>
              </a:spcBef>
            </a:pPr>
            <a:r>
              <a:rPr lang="en-US" altLang="zh-CN" dirty="0">
                <a:solidFill>
                  <a:srgbClr val="FF0000"/>
                </a:solidFill>
                <a:latin typeface="+mn-lt"/>
                <a:ea typeface="楷体" pitchFamily="49" charset="-122"/>
                <a:sym typeface="Symbol" pitchFamily="18" charset="2"/>
              </a:rPr>
              <a:t></a:t>
            </a:r>
            <a:r>
              <a:rPr lang="zh-CN" altLang="en-US" b="1" dirty="0">
                <a:solidFill>
                  <a:srgbClr val="FF0000"/>
                </a:solidFill>
                <a:latin typeface="+mn-lt"/>
                <a:ea typeface="楷体" pitchFamily="49" charset="-122"/>
                <a:sym typeface="Symbol" pitchFamily="18" charset="2"/>
              </a:rPr>
              <a:t>首尾折半法</a:t>
            </a:r>
            <a:endParaRPr lang="zh-CN" altLang="en-US" dirty="0">
              <a:solidFill>
                <a:srgbClr val="FF0000"/>
              </a:solidFill>
              <a:latin typeface="+mn-lt"/>
              <a:ea typeface="楷体" pitchFamily="49" charset="-122"/>
              <a:sym typeface="Symbol" pitchFamily="18" charset="2"/>
            </a:endParaRPr>
          </a:p>
          <a:p>
            <a:pPr>
              <a:spcBef>
                <a:spcPct val="20000"/>
              </a:spcBef>
            </a:pPr>
            <a:r>
              <a:rPr lang="en-US" altLang="zh-CN" b="1" dirty="0">
                <a:solidFill>
                  <a:srgbClr val="FF0000"/>
                </a:solidFill>
                <a:latin typeface="+mn-lt"/>
                <a:ea typeface="楷体" pitchFamily="49" charset="-122"/>
                <a:sym typeface="Symbol" pitchFamily="18" charset="2"/>
              </a:rPr>
              <a:t>n</a:t>
            </a:r>
            <a:r>
              <a:rPr lang="en-US" altLang="zh-CN" dirty="0">
                <a:solidFill>
                  <a:srgbClr val="FF0000"/>
                </a:solidFill>
                <a:latin typeface="+mn-lt"/>
                <a:ea typeface="楷体" pitchFamily="49" charset="-122"/>
                <a:sym typeface="Symbol" pitchFamily="18" charset="2"/>
              </a:rPr>
              <a:t></a:t>
            </a:r>
            <a:r>
              <a:rPr lang="zh-CN" altLang="en-US" b="1" dirty="0">
                <a:solidFill>
                  <a:srgbClr val="FF0000"/>
                </a:solidFill>
                <a:latin typeface="+mn-lt"/>
                <a:ea typeface="楷体" pitchFamily="49" charset="-122"/>
                <a:sym typeface="Symbol" pitchFamily="18" charset="2"/>
              </a:rPr>
              <a:t>变量值个数</a:t>
            </a:r>
            <a:endParaRPr lang="zh-CN" altLang="en-US" dirty="0">
              <a:solidFill>
                <a:srgbClr val="FF0000"/>
              </a:solidFill>
              <a:latin typeface="+mn-lt"/>
              <a:ea typeface="楷体" pitchFamily="49" charset="-122"/>
              <a:sym typeface="Symbol" pitchFamily="18" charset="2"/>
            </a:endParaRPr>
          </a:p>
          <a:p>
            <a:pPr>
              <a:spcBef>
                <a:spcPct val="20000"/>
              </a:spcBef>
            </a:pPr>
            <a:r>
              <a:rPr lang="en-US" altLang="zh-CN" b="1" dirty="0">
                <a:solidFill>
                  <a:srgbClr val="FF0000"/>
                </a:solidFill>
                <a:latin typeface="+mn-lt"/>
                <a:ea typeface="楷体" pitchFamily="49" charset="-122"/>
                <a:sym typeface="Symbol" pitchFamily="18" charset="2"/>
              </a:rPr>
              <a:t>n1</a:t>
            </a:r>
            <a:r>
              <a:rPr lang="en-US" altLang="zh-CN" dirty="0">
                <a:solidFill>
                  <a:srgbClr val="FF0000"/>
                </a:solidFill>
                <a:latin typeface="+mn-lt"/>
                <a:ea typeface="楷体" pitchFamily="49" charset="-122"/>
                <a:sym typeface="Symbol" pitchFamily="18" charset="2"/>
              </a:rPr>
              <a:t></a:t>
            </a:r>
            <a:r>
              <a:rPr lang="zh-CN" altLang="en-US" b="1" dirty="0">
                <a:solidFill>
                  <a:srgbClr val="FF0000"/>
                </a:solidFill>
                <a:latin typeface="+mn-lt"/>
                <a:ea typeface="楷体" pitchFamily="49" charset="-122"/>
                <a:sym typeface="Symbol" pitchFamily="18" charset="2"/>
              </a:rPr>
              <a:t>时间</a:t>
            </a:r>
            <a:r>
              <a:rPr lang="zh-CN" altLang="en-US" dirty="0">
                <a:solidFill>
                  <a:srgbClr val="FF0000"/>
                </a:solidFill>
                <a:latin typeface="+mn-lt"/>
                <a:ea typeface="楷体" pitchFamily="49" charset="-122"/>
                <a:sym typeface="Symbol" pitchFamily="18" charset="2"/>
              </a:rPr>
              <a:t>长度</a:t>
            </a:r>
            <a:endParaRPr lang="zh-CN" altLang="en-US" dirty="0">
              <a:latin typeface="+mn-lt"/>
              <a:ea typeface="楷体" pitchFamily="49" charset="-122"/>
              <a:sym typeface="Symbol" pitchFamily="18" charset="2"/>
            </a:endParaRPr>
          </a:p>
        </p:txBody>
      </p:sp>
      <p:graphicFrame>
        <p:nvGraphicFramePr>
          <p:cNvPr id="169989" name="Object 1029"/>
          <p:cNvGraphicFramePr>
            <a:graphicFrameLocks noChangeAspect="1"/>
          </p:cNvGraphicFramePr>
          <p:nvPr/>
        </p:nvGraphicFramePr>
        <p:xfrm>
          <a:off x="5727700" y="3429000"/>
          <a:ext cx="1470025" cy="847725"/>
        </p:xfrm>
        <a:graphic>
          <a:graphicData uri="http://schemas.openxmlformats.org/presentationml/2006/ole">
            <p:oleObj spid="_x0000_s169989" name="公式" r:id="rId9" imgW="723600" imgH="419040" progId="Equation.3">
              <p:embed/>
            </p:oleObj>
          </a:graphicData>
        </a:graphic>
      </p:graphicFrame>
      <p:graphicFrame>
        <p:nvGraphicFramePr>
          <p:cNvPr id="169990" name="Object 1030"/>
          <p:cNvGraphicFramePr>
            <a:graphicFrameLocks noChangeAspect="1"/>
          </p:cNvGraphicFramePr>
          <p:nvPr/>
        </p:nvGraphicFramePr>
        <p:xfrm>
          <a:off x="4953000" y="4191000"/>
          <a:ext cx="3935413" cy="2894013"/>
        </p:xfrm>
        <a:graphic>
          <a:graphicData uri="http://schemas.openxmlformats.org/presentationml/2006/ole">
            <p:oleObj spid="_x0000_s169990" name="文档" r:id="rId10" imgW="3949200" imgH="2903760" progId="Word.Document.8">
              <p:embed/>
            </p:oleObj>
          </a:graphicData>
        </a:graphic>
      </p:graphicFrame>
      <p:graphicFrame>
        <p:nvGraphicFramePr>
          <p:cNvPr id="169991" name="Object 1031"/>
          <p:cNvGraphicFramePr>
            <a:graphicFrameLocks noChangeAspect="1"/>
          </p:cNvGraphicFramePr>
          <p:nvPr/>
        </p:nvGraphicFramePr>
        <p:xfrm>
          <a:off x="379413" y="1673225"/>
          <a:ext cx="8350250" cy="1966913"/>
        </p:xfrm>
        <a:graphic>
          <a:graphicData uri="http://schemas.openxmlformats.org/presentationml/2006/ole">
            <p:oleObj spid="_x0000_s169991" name="Document" r:id="rId11" imgW="8386861" imgH="1979588" progId="Word.Document.8">
              <p:embed/>
            </p:oleObj>
          </a:graphicData>
        </a:graphic>
      </p:graphicFrame>
      <p:sp>
        <p:nvSpPr>
          <p:cNvPr id="18451" name="Rectangle 19"/>
          <p:cNvSpPr>
            <a:spLocks noChangeArrowheads="1"/>
          </p:cNvSpPr>
          <p:nvPr/>
        </p:nvSpPr>
        <p:spPr bwMode="auto">
          <a:xfrm>
            <a:off x="5029200" y="4572000"/>
            <a:ext cx="1524000" cy="20574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9991"/>
                                        </p:tgtEl>
                                        <p:attrNameLst>
                                          <p:attrName>style.visibility</p:attrName>
                                        </p:attrNameLst>
                                      </p:cBhvr>
                                      <p:to>
                                        <p:strVal val="visible"/>
                                      </p:to>
                                    </p:set>
                                    <p:animEffect transition="in" filter="wipe(left)">
                                      <p:cBhvr>
                                        <p:cTn id="7" dur="500"/>
                                        <p:tgtEl>
                                          <p:spTgt spid="169991"/>
                                        </p:tgtEl>
                                      </p:cBhvr>
                                    </p:animEffect>
                                  </p:childTnLst>
                                  <p:subTnLst>
                                    <p:animClr clrSpc="rgb" dir="cw">
                                      <p:cBhvr override="childStyle">
                                        <p:cTn dur="1" fill="hold" display="0" masterRel="nextClick" afterEffect="1"/>
                                        <p:tgtEl>
                                          <p:spTgt spid="169991"/>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8438">
                                            <p:txEl>
                                              <p:pRg st="0" end="0"/>
                                            </p:txEl>
                                          </p:spTgt>
                                        </p:tgtEl>
                                        <p:attrNameLst>
                                          <p:attrName>style.visibility</p:attrName>
                                        </p:attrNameLst>
                                      </p:cBhvr>
                                      <p:to>
                                        <p:strVal val="visible"/>
                                      </p:to>
                                    </p:set>
                                    <p:anim calcmode="lin" valueType="num">
                                      <p:cBhvr>
                                        <p:cTn id="12" dur="500" fill="hold"/>
                                        <p:tgtEl>
                                          <p:spTgt spid="18438">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1843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8438">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18441"/>
                                        </p:tgtEl>
                                        <p:attrNameLst>
                                          <p:attrName>style.visibility</p:attrName>
                                        </p:attrNameLst>
                                      </p:cBhvr>
                                      <p:to>
                                        <p:strVal val="visible"/>
                                      </p:to>
                                    </p:set>
                                    <p:anim calcmode="lin" valueType="num">
                                      <p:cBhvr additive="base">
                                        <p:cTn id="18" dur="500" fill="hold"/>
                                        <p:tgtEl>
                                          <p:spTgt spid="18441"/>
                                        </p:tgtEl>
                                        <p:attrNameLst>
                                          <p:attrName>ppt_x</p:attrName>
                                        </p:attrNameLst>
                                      </p:cBhvr>
                                      <p:tavLst>
                                        <p:tav tm="0">
                                          <p:val>
                                            <p:strVal val="0-#ppt_w/2"/>
                                          </p:val>
                                        </p:tav>
                                        <p:tav tm="100000">
                                          <p:val>
                                            <p:strVal val="#ppt_x"/>
                                          </p:val>
                                        </p:tav>
                                      </p:tavLst>
                                    </p:anim>
                                    <p:anim calcmode="lin" valueType="num">
                                      <p:cBhvr additive="base">
                                        <p:cTn id="19" dur="500" fill="hold"/>
                                        <p:tgtEl>
                                          <p:spTgt spid="1844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844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69984"/>
                                        </p:tgtEl>
                                        <p:attrNameLst>
                                          <p:attrName>style.visibility</p:attrName>
                                        </p:attrNameLst>
                                      </p:cBhvr>
                                      <p:to>
                                        <p:strVal val="visible"/>
                                      </p:to>
                                    </p:set>
                                    <p:animEffect transition="in" filter="dissolve">
                                      <p:cBhvr>
                                        <p:cTn id="24" dur="500"/>
                                        <p:tgtEl>
                                          <p:spTgt spid="169984"/>
                                        </p:tgtEl>
                                      </p:cBhvr>
                                    </p:animEffect>
                                  </p:childTnLst>
                                  <p:subTnLst>
                                    <p:set>
                                      <p:cBhvr override="childStyle">
                                        <p:cTn dur="1" fill="hold" display="0" masterRel="nextClick" afterEffect="1"/>
                                        <p:tgtEl>
                                          <p:spTgt spid="16998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69990"/>
                                        </p:tgtEl>
                                        <p:attrNameLst>
                                          <p:attrName>style.visibility</p:attrName>
                                        </p:attrNameLst>
                                      </p:cBhvr>
                                      <p:to>
                                        <p:strVal val="visible"/>
                                      </p:to>
                                    </p:set>
                                    <p:animEffect transition="in" filter="dissolve">
                                      <p:cBhvr>
                                        <p:cTn id="29" dur="500"/>
                                        <p:tgtEl>
                                          <p:spTgt spid="169990"/>
                                        </p:tgtEl>
                                      </p:cBhvr>
                                    </p:animEffect>
                                  </p:childTnLst>
                                  <p:subTnLst>
                                    <p:animClr clrSpc="rgb" dir="cw">
                                      <p:cBhvr override="childStyle">
                                        <p:cTn dur="1" fill="hold" display="0" masterRel="nextClick" afterEffect="1"/>
                                        <p:tgtEl>
                                          <p:spTgt spid="169990"/>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451"/>
                                        </p:tgtEl>
                                        <p:attrNameLst>
                                          <p:attrName>style.visibility</p:attrName>
                                        </p:attrNameLst>
                                      </p:cBhvr>
                                      <p:to>
                                        <p:strVal val="visible"/>
                                      </p:to>
                                    </p:set>
                                    <p:animEffect transition="in" filter="wipe(down)">
                                      <p:cBhvr>
                                        <p:cTn id="34" dur="500"/>
                                        <p:tgtEl>
                                          <p:spTgt spid="18451"/>
                                        </p:tgtEl>
                                      </p:cBhvr>
                                    </p:animEffect>
                                  </p:childTnLst>
                                  <p:subTnLst>
                                    <p:set>
                                      <p:cBhvr override="childStyle">
                                        <p:cTn dur="1" fill="hold" display="0" masterRel="nextClick" afterEffect="1"/>
                                        <p:tgtEl>
                                          <p:spTgt spid="1845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169985"/>
                                        </p:tgtEl>
                                        <p:attrNameLst>
                                          <p:attrName>style.visibility</p:attrName>
                                        </p:attrNameLst>
                                      </p:cBhvr>
                                      <p:to>
                                        <p:strVal val="visible"/>
                                      </p:to>
                                    </p:set>
                                    <p:anim calcmode="lin" valueType="num">
                                      <p:cBhvr additive="base">
                                        <p:cTn id="39" dur="500" fill="hold"/>
                                        <p:tgtEl>
                                          <p:spTgt spid="169985"/>
                                        </p:tgtEl>
                                        <p:attrNameLst>
                                          <p:attrName>ppt_x</p:attrName>
                                        </p:attrNameLst>
                                      </p:cBhvr>
                                      <p:tavLst>
                                        <p:tav tm="0">
                                          <p:val>
                                            <p:strVal val="#ppt_x"/>
                                          </p:val>
                                        </p:tav>
                                        <p:tav tm="100000">
                                          <p:val>
                                            <p:strVal val="#ppt_x"/>
                                          </p:val>
                                        </p:tav>
                                      </p:tavLst>
                                    </p:anim>
                                    <p:anim calcmode="lin" valueType="num">
                                      <p:cBhvr additive="base">
                                        <p:cTn id="40" dur="500" fill="hold"/>
                                        <p:tgtEl>
                                          <p:spTgt spid="16998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9985"/>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2" presetClass="entr" presetSubtype="1" fill="hold" nodeType="clickEffect">
                                  <p:stCondLst>
                                    <p:cond delay="0"/>
                                  </p:stCondLst>
                                  <p:childTnLst>
                                    <p:set>
                                      <p:cBhvr>
                                        <p:cTn id="44" dur="1" fill="hold">
                                          <p:stCondLst>
                                            <p:cond delay="0"/>
                                          </p:stCondLst>
                                        </p:cTn>
                                        <p:tgtEl>
                                          <p:spTgt spid="169989"/>
                                        </p:tgtEl>
                                        <p:attrNameLst>
                                          <p:attrName>style.visibility</p:attrName>
                                        </p:attrNameLst>
                                      </p:cBhvr>
                                      <p:to>
                                        <p:strVal val="visible"/>
                                      </p:to>
                                    </p:set>
                                    <p:anim calcmode="lin" valueType="num">
                                      <p:cBhvr additive="base">
                                        <p:cTn id="45" dur="500" fill="hold"/>
                                        <p:tgtEl>
                                          <p:spTgt spid="169989"/>
                                        </p:tgtEl>
                                        <p:attrNameLst>
                                          <p:attrName>ppt_x</p:attrName>
                                        </p:attrNameLst>
                                      </p:cBhvr>
                                      <p:tavLst>
                                        <p:tav tm="0">
                                          <p:val>
                                            <p:strVal val="#ppt_x"/>
                                          </p:val>
                                        </p:tav>
                                        <p:tav tm="100000">
                                          <p:val>
                                            <p:strVal val="#ppt_x"/>
                                          </p:val>
                                        </p:tav>
                                      </p:tavLst>
                                    </p:anim>
                                    <p:anim calcmode="lin" valueType="num">
                                      <p:cBhvr additive="base">
                                        <p:cTn id="46" dur="500" fill="hold"/>
                                        <p:tgtEl>
                                          <p:spTgt spid="16998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9989"/>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69986"/>
                                        </p:tgtEl>
                                        <p:attrNameLst>
                                          <p:attrName>style.visibility</p:attrName>
                                        </p:attrNameLst>
                                      </p:cBhvr>
                                      <p:to>
                                        <p:strVal val="visible"/>
                                      </p:to>
                                    </p:set>
                                    <p:anim calcmode="lin" valueType="num">
                                      <p:cBhvr additive="base">
                                        <p:cTn id="51" dur="500" fill="hold"/>
                                        <p:tgtEl>
                                          <p:spTgt spid="169986"/>
                                        </p:tgtEl>
                                        <p:attrNameLst>
                                          <p:attrName>ppt_x</p:attrName>
                                        </p:attrNameLst>
                                      </p:cBhvr>
                                      <p:tavLst>
                                        <p:tav tm="0">
                                          <p:val>
                                            <p:strVal val="1+#ppt_w/2"/>
                                          </p:val>
                                        </p:tav>
                                        <p:tav tm="100000">
                                          <p:val>
                                            <p:strVal val="#ppt_x"/>
                                          </p:val>
                                        </p:tav>
                                      </p:tavLst>
                                    </p:anim>
                                    <p:anim calcmode="lin" valueType="num">
                                      <p:cBhvr additive="base">
                                        <p:cTn id="52" dur="500" fill="hold"/>
                                        <p:tgtEl>
                                          <p:spTgt spid="16998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69986"/>
                                        </p:tgtEl>
                                        <p:attrNameLst>
                                          <p:attrName>ppt_c</p:attrName>
                                        </p:attrNameLst>
                                      </p:cBhvr>
                                      <p:to>
                                        <a:srgbClr val="0000FF"/>
                                      </p:to>
                                    </p:animClr>
                                  </p:subTnLst>
                                </p:cTn>
                              </p:par>
                            </p:childTnLst>
                          </p:cTn>
                        </p:par>
                      </p:childTnLst>
                    </p:cTn>
                  </p:par>
                  <p:par>
                    <p:cTn id="53" fill="hold">
                      <p:stCondLst>
                        <p:cond delay="indefinite"/>
                      </p:stCondLst>
                      <p:childTnLst>
                        <p:par>
                          <p:cTn id="54" fill="hold">
                            <p:stCondLst>
                              <p:cond delay="0"/>
                            </p:stCondLst>
                            <p:childTnLst>
                              <p:par>
                                <p:cTn id="55" presetID="2" presetClass="entr" presetSubtype="1" fill="hold" nodeType="clickEffect">
                                  <p:stCondLst>
                                    <p:cond delay="0"/>
                                  </p:stCondLst>
                                  <p:childTnLst>
                                    <p:set>
                                      <p:cBhvr>
                                        <p:cTn id="56" dur="1" fill="hold">
                                          <p:stCondLst>
                                            <p:cond delay="0"/>
                                          </p:stCondLst>
                                        </p:cTn>
                                        <p:tgtEl>
                                          <p:spTgt spid="169987"/>
                                        </p:tgtEl>
                                        <p:attrNameLst>
                                          <p:attrName>style.visibility</p:attrName>
                                        </p:attrNameLst>
                                      </p:cBhvr>
                                      <p:to>
                                        <p:strVal val="visible"/>
                                      </p:to>
                                    </p:set>
                                    <p:anim calcmode="lin" valueType="num">
                                      <p:cBhvr additive="base">
                                        <p:cTn id="57" dur="500" fill="hold"/>
                                        <p:tgtEl>
                                          <p:spTgt spid="169987"/>
                                        </p:tgtEl>
                                        <p:attrNameLst>
                                          <p:attrName>ppt_x</p:attrName>
                                        </p:attrNameLst>
                                      </p:cBhvr>
                                      <p:tavLst>
                                        <p:tav tm="0">
                                          <p:val>
                                            <p:strVal val="#ppt_x"/>
                                          </p:val>
                                        </p:tav>
                                        <p:tav tm="100000">
                                          <p:val>
                                            <p:strVal val="#ppt_x"/>
                                          </p:val>
                                        </p:tav>
                                      </p:tavLst>
                                    </p:anim>
                                    <p:anim calcmode="lin" valueType="num">
                                      <p:cBhvr additive="base">
                                        <p:cTn id="58" dur="500" fill="hold"/>
                                        <p:tgtEl>
                                          <p:spTgt spid="16998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9987"/>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169988"/>
                                        </p:tgtEl>
                                        <p:attrNameLst>
                                          <p:attrName>style.visibility</p:attrName>
                                        </p:attrNameLst>
                                      </p:cBhvr>
                                      <p:to>
                                        <p:strVal val="visible"/>
                                      </p:to>
                                    </p:set>
                                    <p:anim calcmode="lin" valueType="num">
                                      <p:cBhvr additive="base">
                                        <p:cTn id="63" dur="500" fill="hold"/>
                                        <p:tgtEl>
                                          <p:spTgt spid="169988"/>
                                        </p:tgtEl>
                                        <p:attrNameLst>
                                          <p:attrName>ppt_x</p:attrName>
                                        </p:attrNameLst>
                                      </p:cBhvr>
                                      <p:tavLst>
                                        <p:tav tm="0">
                                          <p:val>
                                            <p:strVal val="#ppt_x"/>
                                          </p:val>
                                        </p:tav>
                                        <p:tav tm="100000">
                                          <p:val>
                                            <p:strVal val="#ppt_x"/>
                                          </p:val>
                                        </p:tav>
                                      </p:tavLst>
                                    </p:anim>
                                    <p:anim calcmode="lin" valueType="num">
                                      <p:cBhvr additive="base">
                                        <p:cTn id="64" dur="500" fill="hold"/>
                                        <p:tgtEl>
                                          <p:spTgt spid="16998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9988"/>
                                        </p:tgtEl>
                                        <p:attrNameLst>
                                          <p:attrName>ppt_c</p:attrName>
                                        </p:attrNameLst>
                                      </p:cBhvr>
                                      <p:to>
                                        <a:srgbClr val="0000FF"/>
                                      </p:to>
                                    </p:animClr>
                                  </p:subTnLst>
                                </p:cTn>
                              </p:par>
                            </p:childTnLst>
                          </p:cTn>
                        </p:par>
                      </p:childTnLst>
                    </p:cTn>
                  </p:par>
                  <p:par>
                    <p:cTn id="65" fill="hold">
                      <p:stCondLst>
                        <p:cond delay="indefinite"/>
                      </p:stCondLst>
                      <p:childTnLst>
                        <p:par>
                          <p:cTn id="66" fill="hold">
                            <p:stCondLst>
                              <p:cond delay="0"/>
                            </p:stCondLst>
                            <p:childTnLst>
                              <p:par>
                                <p:cTn id="67" presetID="2" presetClass="entr" presetSubtype="12" fill="hold" grpId="0" nodeType="clickEffect">
                                  <p:stCondLst>
                                    <p:cond delay="0"/>
                                  </p:stCondLst>
                                  <p:childTnLst>
                                    <p:set>
                                      <p:cBhvr>
                                        <p:cTn id="68" dur="1" fill="hold">
                                          <p:stCondLst>
                                            <p:cond delay="0"/>
                                          </p:stCondLst>
                                        </p:cTn>
                                        <p:tgtEl>
                                          <p:spTgt spid="18446">
                                            <p:txEl>
                                              <p:pRg st="0" end="0"/>
                                            </p:txEl>
                                          </p:spTgt>
                                        </p:tgtEl>
                                        <p:attrNameLst>
                                          <p:attrName>style.visibility</p:attrName>
                                        </p:attrNameLst>
                                      </p:cBhvr>
                                      <p:to>
                                        <p:strVal val="visible"/>
                                      </p:to>
                                    </p:set>
                                    <p:anim calcmode="lin" valueType="num">
                                      <p:cBhvr additive="base">
                                        <p:cTn id="69" dur="500" fill="hold"/>
                                        <p:tgtEl>
                                          <p:spTgt spid="18446">
                                            <p:txEl>
                                              <p:pRg st="0" end="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8446">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8446">
                                            <p:txEl>
                                              <p:pRg st="0" end="0"/>
                                            </p:txEl>
                                          </p:spTgt>
                                        </p:tgtEl>
                                        <p:attrNameLst>
                                          <p:attrName>ppt_c</p:attrName>
                                        </p:attrNameLst>
                                      </p:cBhvr>
                                      <p:to>
                                        <a:srgbClr val="0000FF"/>
                                      </p:to>
                                    </p:animClr>
                                  </p:subTnLst>
                                </p:cTn>
                              </p:par>
                            </p:childTnLst>
                          </p:cTn>
                        </p:par>
                      </p:childTnLst>
                    </p:cTn>
                  </p:par>
                  <p:par>
                    <p:cTn id="71" fill="hold">
                      <p:stCondLst>
                        <p:cond delay="indefinite"/>
                      </p:stCondLst>
                      <p:childTnLst>
                        <p:par>
                          <p:cTn id="72" fill="hold">
                            <p:stCondLst>
                              <p:cond delay="0"/>
                            </p:stCondLst>
                            <p:childTnLst>
                              <p:par>
                                <p:cTn id="73" presetID="2" presetClass="entr" presetSubtype="12" fill="hold" grpId="0" nodeType="clickEffect">
                                  <p:stCondLst>
                                    <p:cond delay="0"/>
                                  </p:stCondLst>
                                  <p:childTnLst>
                                    <p:set>
                                      <p:cBhvr>
                                        <p:cTn id="74" dur="1" fill="hold">
                                          <p:stCondLst>
                                            <p:cond delay="0"/>
                                          </p:stCondLst>
                                        </p:cTn>
                                        <p:tgtEl>
                                          <p:spTgt spid="18446">
                                            <p:txEl>
                                              <p:pRg st="1" end="1"/>
                                            </p:txEl>
                                          </p:spTgt>
                                        </p:tgtEl>
                                        <p:attrNameLst>
                                          <p:attrName>style.visibility</p:attrName>
                                        </p:attrNameLst>
                                      </p:cBhvr>
                                      <p:to>
                                        <p:strVal val="visible"/>
                                      </p:to>
                                    </p:set>
                                    <p:anim calcmode="lin" valueType="num">
                                      <p:cBhvr additive="base">
                                        <p:cTn id="75" dur="500" fill="hold"/>
                                        <p:tgtEl>
                                          <p:spTgt spid="18446">
                                            <p:txEl>
                                              <p:pRg st="1" end="1"/>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18446">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8446">
                                            <p:txEl>
                                              <p:pRg st="1" end="1"/>
                                            </p:txEl>
                                          </p:spTgt>
                                        </p:tgtEl>
                                        <p:attrNameLst>
                                          <p:attrName>ppt_c</p:attrName>
                                        </p:attrNameLst>
                                      </p:cBhvr>
                                      <p:to>
                                        <a:srgbClr val="0000FF"/>
                                      </p:to>
                                    </p:animClr>
                                  </p:subTnLst>
                                </p:cTn>
                              </p:par>
                            </p:childTnLst>
                          </p:cTn>
                        </p:par>
                      </p:childTnLst>
                    </p:cTn>
                  </p:par>
                  <p:par>
                    <p:cTn id="77" fill="hold">
                      <p:stCondLst>
                        <p:cond delay="indefinite"/>
                      </p:stCondLst>
                      <p:childTnLst>
                        <p:par>
                          <p:cTn id="78" fill="hold">
                            <p:stCondLst>
                              <p:cond delay="0"/>
                            </p:stCondLst>
                            <p:childTnLst>
                              <p:par>
                                <p:cTn id="79" presetID="2" presetClass="entr" presetSubtype="12" fill="hold" grpId="0" nodeType="clickEffect">
                                  <p:stCondLst>
                                    <p:cond delay="0"/>
                                  </p:stCondLst>
                                  <p:childTnLst>
                                    <p:set>
                                      <p:cBhvr>
                                        <p:cTn id="80" dur="1" fill="hold">
                                          <p:stCondLst>
                                            <p:cond delay="0"/>
                                          </p:stCondLst>
                                        </p:cTn>
                                        <p:tgtEl>
                                          <p:spTgt spid="18446">
                                            <p:txEl>
                                              <p:pRg st="2" end="2"/>
                                            </p:txEl>
                                          </p:spTgt>
                                        </p:tgtEl>
                                        <p:attrNameLst>
                                          <p:attrName>style.visibility</p:attrName>
                                        </p:attrNameLst>
                                      </p:cBhvr>
                                      <p:to>
                                        <p:strVal val="visible"/>
                                      </p:to>
                                    </p:set>
                                    <p:anim calcmode="lin" valueType="num">
                                      <p:cBhvr additive="base">
                                        <p:cTn id="81" dur="500" fill="hold"/>
                                        <p:tgtEl>
                                          <p:spTgt spid="18446">
                                            <p:txEl>
                                              <p:pRg st="2" end="2"/>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18446">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8446">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build="p" autoUpdateAnimBg="0"/>
      <p:bldP spid="18441" grpId="0" animBg="1"/>
      <p:bldP spid="18446" grpId="0" build="p" autoUpdateAnimBg="0"/>
      <p:bldP spid="1845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945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946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94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9462" name="Rectangle 6"/>
          <p:cNvSpPr>
            <a:spLocks noGrp="1" noChangeArrowheads="1"/>
          </p:cNvSpPr>
          <p:nvPr>
            <p:ph type="subTitle" idx="1"/>
          </p:nvPr>
        </p:nvSpPr>
        <p:spPr>
          <a:xfrm>
            <a:off x="152400" y="1219200"/>
            <a:ext cx="8839200" cy="5410200"/>
          </a:xfrm>
        </p:spPr>
        <p:txBody>
          <a:bodyPr/>
          <a:lstStyle/>
          <a:p>
            <a:pPr algn="l"/>
            <a:r>
              <a:rPr lang="zh-CN" altLang="en-US" sz="2600"/>
              <a:t>（</a:t>
            </a:r>
            <a:r>
              <a:rPr lang="en-US" altLang="zh-CN" sz="2600"/>
              <a:t>4</a:t>
            </a:r>
            <a:r>
              <a:rPr lang="zh-CN" altLang="en-US" sz="2600"/>
              <a:t>）间隔不等的间断的时点数列</a:t>
            </a:r>
          </a:p>
        </p:txBody>
      </p:sp>
      <p:graphicFrame>
        <p:nvGraphicFramePr>
          <p:cNvPr id="171008" name="Object 0"/>
          <p:cNvGraphicFramePr>
            <a:graphicFrameLocks noChangeAspect="1"/>
          </p:cNvGraphicFramePr>
          <p:nvPr/>
        </p:nvGraphicFramePr>
        <p:xfrm>
          <a:off x="4648200" y="3962400"/>
          <a:ext cx="4162425" cy="3038475"/>
        </p:xfrm>
        <a:graphic>
          <a:graphicData uri="http://schemas.openxmlformats.org/presentationml/2006/ole">
            <p:oleObj spid="_x0000_s171008" name="文档" r:id="rId3" imgW="3974768" imgH="2893945" progId="Word.Document.8">
              <p:embed/>
            </p:oleObj>
          </a:graphicData>
        </a:graphic>
      </p:graphicFrame>
      <p:graphicFrame>
        <p:nvGraphicFramePr>
          <p:cNvPr id="171009" name="Object 1"/>
          <p:cNvGraphicFramePr>
            <a:graphicFrameLocks noChangeAspect="1"/>
          </p:cNvGraphicFramePr>
          <p:nvPr/>
        </p:nvGraphicFramePr>
        <p:xfrm>
          <a:off x="228600" y="3048000"/>
          <a:ext cx="8655050" cy="1169988"/>
        </p:xfrm>
        <a:graphic>
          <a:graphicData uri="http://schemas.openxmlformats.org/presentationml/2006/ole">
            <p:oleObj spid="_x0000_s171009" name="公式" r:id="rId4" imgW="4228920" imgH="571320" progId="Equation.3">
              <p:embed/>
            </p:oleObj>
          </a:graphicData>
        </a:graphic>
      </p:graphicFrame>
      <p:graphicFrame>
        <p:nvGraphicFramePr>
          <p:cNvPr id="171010" name="Object 2"/>
          <p:cNvGraphicFramePr>
            <a:graphicFrameLocks noChangeAspect="1"/>
          </p:cNvGraphicFramePr>
          <p:nvPr/>
        </p:nvGraphicFramePr>
        <p:xfrm>
          <a:off x="457200" y="5065713"/>
          <a:ext cx="4038600" cy="1336675"/>
        </p:xfrm>
        <a:graphic>
          <a:graphicData uri="http://schemas.openxmlformats.org/presentationml/2006/ole">
            <p:oleObj spid="_x0000_s171010" name="公式" r:id="rId5" imgW="1803240" imgH="596880" progId="Equation.3">
              <p:embed/>
            </p:oleObj>
          </a:graphicData>
        </a:graphic>
      </p:graphicFrame>
      <p:graphicFrame>
        <p:nvGraphicFramePr>
          <p:cNvPr id="171011" name="Object 3"/>
          <p:cNvGraphicFramePr>
            <a:graphicFrameLocks noChangeAspect="1"/>
          </p:cNvGraphicFramePr>
          <p:nvPr/>
        </p:nvGraphicFramePr>
        <p:xfrm>
          <a:off x="533400" y="4419600"/>
          <a:ext cx="1296988" cy="411163"/>
        </p:xfrm>
        <a:graphic>
          <a:graphicData uri="http://schemas.openxmlformats.org/presentationml/2006/ole">
            <p:oleObj spid="_x0000_s171011" name="公式" r:id="rId6" imgW="634680" imgH="203040" progId="Equation.3">
              <p:embed/>
            </p:oleObj>
          </a:graphicData>
        </a:graphic>
      </p:graphicFrame>
      <p:sp>
        <p:nvSpPr>
          <p:cNvPr id="19468" name="AutoShape 12"/>
          <p:cNvSpPr>
            <a:spLocks noChangeArrowheads="1"/>
          </p:cNvSpPr>
          <p:nvPr/>
        </p:nvSpPr>
        <p:spPr bwMode="auto">
          <a:xfrm>
            <a:off x="6553200" y="3048000"/>
            <a:ext cx="990600" cy="1219200"/>
          </a:xfrm>
          <a:prstGeom prst="upDownArrow">
            <a:avLst>
              <a:gd name="adj1" fmla="val 50000"/>
              <a:gd name="adj2" fmla="val 24615"/>
            </a:avLst>
          </a:prstGeom>
          <a:solidFill>
            <a:srgbClr val="FFCC99"/>
          </a:solidFill>
          <a:ln w="9525">
            <a:solidFill>
              <a:schemeClr val="tx1"/>
            </a:solidFill>
            <a:miter lim="800000"/>
            <a:headEnd/>
            <a:tailEnd/>
          </a:ln>
          <a:effectLst/>
        </p:spPr>
        <p:txBody>
          <a:bodyPr wrap="none" anchor="ctr"/>
          <a:lstStyle/>
          <a:p>
            <a:endParaRPr lang="zh-CN" altLang="en-US"/>
          </a:p>
        </p:txBody>
      </p:sp>
      <p:graphicFrame>
        <p:nvGraphicFramePr>
          <p:cNvPr id="171012" name="Object 4"/>
          <p:cNvGraphicFramePr>
            <a:graphicFrameLocks noChangeAspect="1"/>
          </p:cNvGraphicFramePr>
          <p:nvPr/>
        </p:nvGraphicFramePr>
        <p:xfrm>
          <a:off x="379413" y="1673225"/>
          <a:ext cx="8350250" cy="1966913"/>
        </p:xfrm>
        <a:graphic>
          <a:graphicData uri="http://schemas.openxmlformats.org/presentationml/2006/ole">
            <p:oleObj spid="_x0000_s171012" name="Document" r:id="rId7" imgW="8386861" imgH="1979588" progId="Word.Document.8">
              <p:embed/>
            </p:oleObj>
          </a:graphicData>
        </a:graphic>
      </p:graphicFrame>
      <p:sp>
        <p:nvSpPr>
          <p:cNvPr id="19470" name="Rectangle 14"/>
          <p:cNvSpPr>
            <a:spLocks noChangeArrowheads="1"/>
          </p:cNvSpPr>
          <p:nvPr/>
        </p:nvSpPr>
        <p:spPr bwMode="auto">
          <a:xfrm>
            <a:off x="4724400" y="4343400"/>
            <a:ext cx="1981200" cy="20383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wipe(left)">
                                      <p:cBhvr>
                                        <p:cTn id="7" dur="500"/>
                                        <p:tgtEl>
                                          <p:spTgt spid="171012"/>
                                        </p:tgtEl>
                                      </p:cBhvr>
                                    </p:animEffect>
                                  </p:childTnLst>
                                  <p:subTnLst>
                                    <p:animClr clrSpc="rgb" dir="cw">
                                      <p:cBhvr override="childStyle">
                                        <p:cTn dur="1" fill="hold" display="0" masterRel="nextClick" afterEffect="1"/>
                                        <p:tgtEl>
                                          <p:spTgt spid="171012"/>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6" fill="hold" grpId="0" nodeType="clickEffect">
                                  <p:stCondLst>
                                    <p:cond delay="0"/>
                                  </p:stCondLst>
                                  <p:childTnLst>
                                    <p:set>
                                      <p:cBhvr>
                                        <p:cTn id="11" dur="1" fill="hold">
                                          <p:stCondLst>
                                            <p:cond delay="0"/>
                                          </p:stCondLst>
                                        </p:cTn>
                                        <p:tgtEl>
                                          <p:spTgt spid="19462">
                                            <p:txEl>
                                              <p:pRg st="0" end="0"/>
                                            </p:txEl>
                                          </p:spTgt>
                                        </p:tgtEl>
                                        <p:attrNameLst>
                                          <p:attrName>style.visibility</p:attrName>
                                        </p:attrNameLst>
                                      </p:cBhvr>
                                      <p:to>
                                        <p:strVal val="visible"/>
                                      </p:to>
                                    </p:set>
                                    <p:anim calcmode="lin" valueType="num">
                                      <p:cBhvr>
                                        <p:cTn id="12" dur="500" fill="hold"/>
                                        <p:tgtEl>
                                          <p:spTgt spid="19462">
                                            <p:txEl>
                                              <p:pRg st="0" end="0"/>
                                            </p:txEl>
                                          </p:spTgt>
                                        </p:tgtEl>
                                        <p:attrNameLst>
                                          <p:attrName>ppt_w</p:attrName>
                                        </p:attrNameLst>
                                      </p:cBhvr>
                                      <p:tavLst>
                                        <p:tav tm="0">
                                          <p:val>
                                            <p:strVal val="(6*min(max(#ppt_w*#ppt_h,.3),1)-7.4)/-.7*#ppt_w"/>
                                          </p:val>
                                        </p:tav>
                                        <p:tav tm="100000">
                                          <p:val>
                                            <p:strVal val="#ppt_w"/>
                                          </p:val>
                                        </p:tav>
                                      </p:tavLst>
                                    </p:anim>
                                    <p:anim calcmode="lin" valueType="num">
                                      <p:cBhvr>
                                        <p:cTn id="13" dur="500" fill="hold"/>
                                        <p:tgtEl>
                                          <p:spTgt spid="19462">
                                            <p:txEl>
                                              <p:pRg st="0" end="0"/>
                                            </p:txEl>
                                          </p:spTgt>
                                        </p:tgtEl>
                                        <p:attrNameLst>
                                          <p:attrName>ppt_h</p:attrName>
                                        </p:attrNameLst>
                                      </p:cBhvr>
                                      <p:tavLst>
                                        <p:tav tm="0">
                                          <p:val>
                                            <p:strVal val="(6*min(max(#ppt_w*#ppt_h,.3),1)-7.4)/-.7*#ppt_h"/>
                                          </p:val>
                                        </p:tav>
                                        <p:tav tm="100000">
                                          <p:val>
                                            <p:strVal val="#ppt_h"/>
                                          </p:val>
                                        </p:tav>
                                      </p:tavLst>
                                    </p:anim>
                                    <p:anim calcmode="lin" valueType="num">
                                      <p:cBhvr>
                                        <p:cTn id="14" dur="500" fill="hold"/>
                                        <p:tgtEl>
                                          <p:spTgt spid="19462">
                                            <p:txEl>
                                              <p:pRg st="0" end="0"/>
                                            </p:txEl>
                                          </p:spTgt>
                                        </p:tgtEl>
                                        <p:attrNameLst>
                                          <p:attrName>ppt_x</p:attrName>
                                        </p:attrNameLst>
                                      </p:cBhvr>
                                      <p:tavLst>
                                        <p:tav tm="0">
                                          <p:val>
                                            <p:fltVal val="0.5"/>
                                          </p:val>
                                        </p:tav>
                                        <p:tav tm="100000">
                                          <p:val>
                                            <p:strVal val="#ppt_x"/>
                                          </p:val>
                                        </p:tav>
                                      </p:tavLst>
                                    </p:anim>
                                    <p:anim calcmode="lin" valueType="num">
                                      <p:cBhvr>
                                        <p:cTn id="15" dur="500" fill="hold"/>
                                        <p:tgtEl>
                                          <p:spTgt spid="19462">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19462">
                                            <p:txEl>
                                              <p:pRg st="0" end="0"/>
                                            </p:txEl>
                                          </p:spTgt>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19468"/>
                                        </p:tgtEl>
                                        <p:attrNameLst>
                                          <p:attrName>style.visibility</p:attrName>
                                        </p:attrNameLst>
                                      </p:cBhvr>
                                      <p:to>
                                        <p:strVal val="visible"/>
                                      </p:to>
                                    </p:set>
                                    <p:anim calcmode="lin" valueType="num">
                                      <p:cBhvr>
                                        <p:cTn id="20" dur="500" fill="hold"/>
                                        <p:tgtEl>
                                          <p:spTgt spid="19468"/>
                                        </p:tgtEl>
                                        <p:attrNameLst>
                                          <p:attrName>ppt_w</p:attrName>
                                        </p:attrNameLst>
                                      </p:cBhvr>
                                      <p:tavLst>
                                        <p:tav tm="0">
                                          <p:val>
                                            <p:strVal val="4*#ppt_w"/>
                                          </p:val>
                                        </p:tav>
                                        <p:tav tm="100000">
                                          <p:val>
                                            <p:strVal val="#ppt_w"/>
                                          </p:val>
                                        </p:tav>
                                      </p:tavLst>
                                    </p:anim>
                                    <p:anim calcmode="lin" valueType="num">
                                      <p:cBhvr>
                                        <p:cTn id="21" dur="500" fill="hold"/>
                                        <p:tgtEl>
                                          <p:spTgt spid="19468"/>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946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171008"/>
                                        </p:tgtEl>
                                        <p:attrNameLst>
                                          <p:attrName>style.visibility</p:attrName>
                                        </p:attrNameLst>
                                      </p:cBhvr>
                                      <p:to>
                                        <p:strVal val="visible"/>
                                      </p:to>
                                    </p:set>
                                    <p:anim calcmode="lin" valueType="num">
                                      <p:cBhvr additive="base">
                                        <p:cTn id="26" dur="500" fill="hold"/>
                                        <p:tgtEl>
                                          <p:spTgt spid="171008"/>
                                        </p:tgtEl>
                                        <p:attrNameLst>
                                          <p:attrName>ppt_x</p:attrName>
                                        </p:attrNameLst>
                                      </p:cBhvr>
                                      <p:tavLst>
                                        <p:tav tm="0">
                                          <p:val>
                                            <p:strVal val="0-#ppt_w/2"/>
                                          </p:val>
                                        </p:tav>
                                        <p:tav tm="100000">
                                          <p:val>
                                            <p:strVal val="#ppt_x"/>
                                          </p:val>
                                        </p:tav>
                                      </p:tavLst>
                                    </p:anim>
                                    <p:anim calcmode="lin" valueType="num">
                                      <p:cBhvr additive="base">
                                        <p:cTn id="27" dur="500" fill="hold"/>
                                        <p:tgtEl>
                                          <p:spTgt spid="17100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08"/>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up)">
                                      <p:cBhvr>
                                        <p:cTn id="32" dur="500"/>
                                        <p:tgtEl>
                                          <p:spTgt spid="19470"/>
                                        </p:tgtEl>
                                      </p:cBhvr>
                                    </p:animEffect>
                                  </p:childTnLst>
                                  <p:subTnLst>
                                    <p:set>
                                      <p:cBhvr override="childStyle">
                                        <p:cTn dur="1" fill="hold" display="0" masterRel="nextClick" afterEffect="1"/>
                                        <p:tgtEl>
                                          <p:spTgt spid="1947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nodeType="clickEffect">
                                  <p:stCondLst>
                                    <p:cond delay="0"/>
                                  </p:stCondLst>
                                  <p:childTnLst>
                                    <p:set>
                                      <p:cBhvr>
                                        <p:cTn id="36" dur="1" fill="hold">
                                          <p:stCondLst>
                                            <p:cond delay="0"/>
                                          </p:stCondLst>
                                        </p:cTn>
                                        <p:tgtEl>
                                          <p:spTgt spid="171009"/>
                                        </p:tgtEl>
                                        <p:attrNameLst>
                                          <p:attrName>style.visibility</p:attrName>
                                        </p:attrNameLst>
                                      </p:cBhvr>
                                      <p:to>
                                        <p:strVal val="visible"/>
                                      </p:to>
                                    </p:set>
                                    <p:anim calcmode="lin" valueType="num">
                                      <p:cBhvr>
                                        <p:cTn id="37" dur="500" fill="hold"/>
                                        <p:tgtEl>
                                          <p:spTgt spid="171009"/>
                                        </p:tgtEl>
                                        <p:attrNameLst>
                                          <p:attrName>ppt_w</p:attrName>
                                        </p:attrNameLst>
                                      </p:cBhvr>
                                      <p:tavLst>
                                        <p:tav tm="0">
                                          <p:val>
                                            <p:strVal val="4*#ppt_w"/>
                                          </p:val>
                                        </p:tav>
                                        <p:tav tm="100000">
                                          <p:val>
                                            <p:strVal val="#ppt_w"/>
                                          </p:val>
                                        </p:tav>
                                      </p:tavLst>
                                    </p:anim>
                                    <p:anim calcmode="lin" valueType="num">
                                      <p:cBhvr>
                                        <p:cTn id="38" dur="500" fill="hold"/>
                                        <p:tgtEl>
                                          <p:spTgt spid="17100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71009"/>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171011"/>
                                        </p:tgtEl>
                                        <p:attrNameLst>
                                          <p:attrName>style.visibility</p:attrName>
                                        </p:attrNameLst>
                                      </p:cBhvr>
                                      <p:to>
                                        <p:strVal val="visible"/>
                                      </p:to>
                                    </p:set>
                                    <p:anim calcmode="lin" valueType="num">
                                      <p:cBhvr additive="base">
                                        <p:cTn id="43" dur="500" fill="hold"/>
                                        <p:tgtEl>
                                          <p:spTgt spid="171011"/>
                                        </p:tgtEl>
                                        <p:attrNameLst>
                                          <p:attrName>ppt_x</p:attrName>
                                        </p:attrNameLst>
                                      </p:cBhvr>
                                      <p:tavLst>
                                        <p:tav tm="0">
                                          <p:val>
                                            <p:strVal val="1+#ppt_w/2"/>
                                          </p:val>
                                        </p:tav>
                                        <p:tav tm="100000">
                                          <p:val>
                                            <p:strVal val="#ppt_x"/>
                                          </p:val>
                                        </p:tav>
                                      </p:tavLst>
                                    </p:anim>
                                    <p:anim calcmode="lin" valueType="num">
                                      <p:cBhvr additive="base">
                                        <p:cTn id="44" dur="500" fill="hold"/>
                                        <p:tgtEl>
                                          <p:spTgt spid="17101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71011"/>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71010"/>
                                        </p:tgtEl>
                                        <p:attrNameLst>
                                          <p:attrName>style.visibility</p:attrName>
                                        </p:attrNameLst>
                                      </p:cBhvr>
                                      <p:to>
                                        <p:strVal val="visible"/>
                                      </p:to>
                                    </p:set>
                                    <p:animEffect transition="in" filter="blinds(horizontal)">
                                      <p:cBhvr>
                                        <p:cTn id="49" dur="500"/>
                                        <p:tgtEl>
                                          <p:spTgt spid="171010"/>
                                        </p:tgtEl>
                                      </p:cBhvr>
                                    </p:animEffect>
                                  </p:childTnLst>
                                  <p:subTnLst>
                                    <p:animClr clrSpc="rgb" dir="cw">
                                      <p:cBhvr override="childStyle">
                                        <p:cTn dur="1" fill="hold" display="0" masterRel="nextClick" afterEffect="1"/>
                                        <p:tgtEl>
                                          <p:spTgt spid="17101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autoUpdateAnimBg="0"/>
      <p:bldP spid="19468" grpId="0" animBg="1"/>
      <p:bldP spid="1947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204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04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04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20486" name="Rectangle 6"/>
          <p:cNvSpPr>
            <a:spLocks noGrp="1" noChangeArrowheads="1"/>
          </p:cNvSpPr>
          <p:nvPr>
            <p:ph type="subTitle" idx="1"/>
          </p:nvPr>
        </p:nvSpPr>
        <p:spPr>
          <a:xfrm>
            <a:off x="152400" y="1219200"/>
            <a:ext cx="8839200" cy="5410200"/>
          </a:xfrm>
        </p:spPr>
        <p:txBody>
          <a:bodyPr/>
          <a:lstStyle/>
          <a:p>
            <a:pPr algn="l"/>
            <a:r>
              <a:rPr lang="en-US" altLang="zh-CN" sz="2400"/>
              <a:t>[</a:t>
            </a:r>
            <a:r>
              <a:rPr lang="zh-CN" altLang="en-US" sz="2400">
                <a:ea typeface="隶书" pitchFamily="49" charset="-122"/>
              </a:rPr>
              <a:t>绝对数时间序列序时平均数计算公式</a:t>
            </a:r>
            <a:r>
              <a:rPr lang="en-US" altLang="zh-CN" sz="2400"/>
              <a:t>]</a:t>
            </a:r>
          </a:p>
        </p:txBody>
      </p:sp>
      <p:graphicFrame>
        <p:nvGraphicFramePr>
          <p:cNvPr id="20487" name="Object 7"/>
          <p:cNvGraphicFramePr>
            <a:graphicFrameLocks noChangeAspect="1"/>
          </p:cNvGraphicFramePr>
          <p:nvPr/>
        </p:nvGraphicFramePr>
        <p:xfrm>
          <a:off x="609600" y="1611313"/>
          <a:ext cx="2971800" cy="841375"/>
        </p:xfrm>
        <a:graphic>
          <a:graphicData uri="http://schemas.openxmlformats.org/presentationml/2006/ole">
            <p:oleObj spid="_x0000_s20487" name="公式" r:id="rId4" imgW="1307880" imgH="393480" progId="Equation.3">
              <p:embed/>
            </p:oleObj>
          </a:graphicData>
        </a:graphic>
      </p:graphicFrame>
      <p:graphicFrame>
        <p:nvGraphicFramePr>
          <p:cNvPr id="20488" name="Object 8"/>
          <p:cNvGraphicFramePr>
            <a:graphicFrameLocks noChangeAspect="1"/>
          </p:cNvGraphicFramePr>
          <p:nvPr/>
        </p:nvGraphicFramePr>
        <p:xfrm>
          <a:off x="611188" y="2420938"/>
          <a:ext cx="6410325" cy="4129087"/>
        </p:xfrm>
        <a:graphic>
          <a:graphicData uri="http://schemas.openxmlformats.org/presentationml/2006/ole">
            <p:oleObj spid="_x0000_s20488" name="公式" r:id="rId5" imgW="3124080" imgH="2108160" progId="Equation.3">
              <p:embed/>
            </p:oleObj>
          </a:graphicData>
        </a:graphic>
      </p:graphicFrame>
      <p:sp>
        <p:nvSpPr>
          <p:cNvPr id="20489" name="AutoShape 9"/>
          <p:cNvSpPr>
            <a:spLocks noChangeArrowheads="1"/>
          </p:cNvSpPr>
          <p:nvPr/>
        </p:nvSpPr>
        <p:spPr bwMode="auto">
          <a:xfrm>
            <a:off x="5638800" y="1600200"/>
            <a:ext cx="1219200" cy="1066800"/>
          </a:xfrm>
          <a:prstGeom prst="smileyFace">
            <a:avLst>
              <a:gd name="adj" fmla="val 4653"/>
            </a:avLst>
          </a:prstGeom>
          <a:solidFill>
            <a:srgbClr val="FFCC99"/>
          </a:solidFill>
          <a:ln w="9525">
            <a:solidFill>
              <a:schemeClr val="tx1"/>
            </a:solidFill>
            <a:round/>
            <a:headEnd/>
            <a:tailEnd/>
          </a:ln>
          <a:effectLst/>
        </p:spPr>
        <p:txBody>
          <a:bodyPr wrap="none" anchor="ctr"/>
          <a:lstStyle/>
          <a:p>
            <a:endParaRPr lang="zh-CN" altLang="en-US"/>
          </a:p>
        </p:txBody>
      </p:sp>
      <p:graphicFrame>
        <p:nvGraphicFramePr>
          <p:cNvPr id="20490" name="Object 10"/>
          <p:cNvGraphicFramePr>
            <a:graphicFrameLocks noChangeAspect="1"/>
          </p:cNvGraphicFramePr>
          <p:nvPr/>
        </p:nvGraphicFramePr>
        <p:xfrm>
          <a:off x="6400800" y="2514600"/>
          <a:ext cx="2566988" cy="3657600"/>
        </p:xfrm>
        <a:graphic>
          <a:graphicData uri="http://schemas.openxmlformats.org/presentationml/2006/ole">
            <p:oleObj spid="_x0000_s20490" name="剪辑" r:id="rId6" imgW="3848040" imgH="5478120" progId="">
              <p:embed/>
            </p:oleObj>
          </a:graphicData>
        </a:graphic>
      </p:graphicFrame>
      <p:sp>
        <p:nvSpPr>
          <p:cNvPr id="20491" name="Text Box 11"/>
          <p:cNvSpPr txBox="1">
            <a:spLocks noChangeArrowheads="1"/>
          </p:cNvSpPr>
          <p:nvPr/>
        </p:nvSpPr>
        <p:spPr bwMode="auto">
          <a:xfrm>
            <a:off x="7308850" y="2997200"/>
            <a:ext cx="1655763" cy="3013075"/>
          </a:xfrm>
          <a:prstGeom prst="rect">
            <a:avLst/>
          </a:prstGeom>
          <a:noFill/>
          <a:ln w="9525">
            <a:noFill/>
            <a:miter lim="800000"/>
            <a:headEnd/>
            <a:tailEnd/>
          </a:ln>
          <a:effectLst/>
        </p:spPr>
        <p:txBody>
          <a:bodyPr>
            <a:spAutoFit/>
          </a:bodyPr>
          <a:lstStyle/>
          <a:p>
            <a:pPr>
              <a:spcBef>
                <a:spcPct val="50000"/>
              </a:spcBef>
            </a:pPr>
            <a:r>
              <a:rPr lang="zh-CN" altLang="en-US">
                <a:solidFill>
                  <a:srgbClr val="FF3300"/>
                </a:solidFill>
                <a:ea typeface="隶书" pitchFamily="49" charset="-122"/>
              </a:rPr>
              <a:t>连续时点数列</a:t>
            </a:r>
            <a:r>
              <a:rPr lang="zh-CN" altLang="en-US">
                <a:solidFill>
                  <a:srgbClr val="FF3300"/>
                </a:solidFill>
                <a:latin typeface="新宋体" pitchFamily="49" charset="-122"/>
                <a:ea typeface="隶书" pitchFamily="49" charset="-122"/>
              </a:rPr>
              <a:t>→单项式变量数列；间断时点数列</a:t>
            </a:r>
            <a:r>
              <a:rPr lang="zh-CN" altLang="en-US">
                <a:solidFill>
                  <a:srgbClr val="FF3300"/>
                </a:solidFill>
                <a:ea typeface="隶书" pitchFamily="49" charset="-122"/>
              </a:rPr>
              <a:t>→组距式变量数列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0486">
                                            <p:txEl>
                                              <p:pRg st="0" end="0"/>
                                            </p:txEl>
                                          </p:spTgt>
                                        </p:tgtEl>
                                        <p:attrNameLst>
                                          <p:attrName>style.visibility</p:attrName>
                                        </p:attrNameLst>
                                      </p:cBhvr>
                                      <p:to>
                                        <p:strVal val="visible"/>
                                      </p:to>
                                    </p:set>
                                    <p:anim calcmode="lin" valueType="num">
                                      <p:cBhvr>
                                        <p:cTn id="7" dur="500" fill="hold"/>
                                        <p:tgtEl>
                                          <p:spTgt spid="2048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048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048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0486">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0486">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3" presetClass="entr" presetSubtype="272" fill="hold" nodeType="clickEffect">
                                  <p:stCondLst>
                                    <p:cond delay="0"/>
                                  </p:stCondLst>
                                  <p:childTnLst>
                                    <p:set>
                                      <p:cBhvr>
                                        <p:cTn id="14" dur="1" fill="hold">
                                          <p:stCondLst>
                                            <p:cond delay="0"/>
                                          </p:stCondLst>
                                        </p:cTn>
                                        <p:tgtEl>
                                          <p:spTgt spid="20487"/>
                                        </p:tgtEl>
                                        <p:attrNameLst>
                                          <p:attrName>style.visibility</p:attrName>
                                        </p:attrNameLst>
                                      </p:cBhvr>
                                      <p:to>
                                        <p:strVal val="visible"/>
                                      </p:to>
                                    </p:set>
                                    <p:anim calcmode="lin" valueType="num">
                                      <p:cBhvr>
                                        <p:cTn id="15" dur="500" fill="hold"/>
                                        <p:tgtEl>
                                          <p:spTgt spid="20487"/>
                                        </p:tgtEl>
                                        <p:attrNameLst>
                                          <p:attrName>ppt_w</p:attrName>
                                        </p:attrNameLst>
                                      </p:cBhvr>
                                      <p:tavLst>
                                        <p:tav tm="0">
                                          <p:val>
                                            <p:strVal val="2/3*#ppt_w"/>
                                          </p:val>
                                        </p:tav>
                                        <p:tav tm="100000">
                                          <p:val>
                                            <p:strVal val="#ppt_w"/>
                                          </p:val>
                                        </p:tav>
                                      </p:tavLst>
                                    </p:anim>
                                    <p:anim calcmode="lin" valueType="num">
                                      <p:cBhvr>
                                        <p:cTn id="16" dur="500" fill="hold"/>
                                        <p:tgtEl>
                                          <p:spTgt spid="20487"/>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20487"/>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23" presetClass="entr" presetSubtype="32" fill="hold" nodeType="clickEffect">
                                  <p:stCondLst>
                                    <p:cond delay="0"/>
                                  </p:stCondLst>
                                  <p:childTnLst>
                                    <p:set>
                                      <p:cBhvr>
                                        <p:cTn id="20" dur="1" fill="hold">
                                          <p:stCondLst>
                                            <p:cond delay="0"/>
                                          </p:stCondLst>
                                        </p:cTn>
                                        <p:tgtEl>
                                          <p:spTgt spid="20488"/>
                                        </p:tgtEl>
                                        <p:attrNameLst>
                                          <p:attrName>style.visibility</p:attrName>
                                        </p:attrNameLst>
                                      </p:cBhvr>
                                      <p:to>
                                        <p:strVal val="visible"/>
                                      </p:to>
                                    </p:set>
                                    <p:anim calcmode="lin" valueType="num">
                                      <p:cBhvr>
                                        <p:cTn id="21" dur="500" fill="hold"/>
                                        <p:tgtEl>
                                          <p:spTgt spid="20488"/>
                                        </p:tgtEl>
                                        <p:attrNameLst>
                                          <p:attrName>ppt_w</p:attrName>
                                        </p:attrNameLst>
                                      </p:cBhvr>
                                      <p:tavLst>
                                        <p:tav tm="0">
                                          <p:val>
                                            <p:strVal val="4*#ppt_w"/>
                                          </p:val>
                                        </p:tav>
                                        <p:tav tm="100000">
                                          <p:val>
                                            <p:strVal val="#ppt_w"/>
                                          </p:val>
                                        </p:tav>
                                      </p:tavLst>
                                    </p:anim>
                                    <p:anim calcmode="lin" valueType="num">
                                      <p:cBhvr>
                                        <p:cTn id="22" dur="500" fill="hold"/>
                                        <p:tgtEl>
                                          <p:spTgt spid="2048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0488"/>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20489"/>
                                        </p:tgtEl>
                                        <p:attrNameLst>
                                          <p:attrName>style.visibility</p:attrName>
                                        </p:attrNameLst>
                                      </p:cBhvr>
                                      <p:to>
                                        <p:strVal val="visible"/>
                                      </p:to>
                                    </p:set>
                                    <p:anim calcmode="lin" valueType="num">
                                      <p:cBhvr additive="base">
                                        <p:cTn id="27" dur="500" fill="hold"/>
                                        <p:tgtEl>
                                          <p:spTgt spid="20489"/>
                                        </p:tgtEl>
                                        <p:attrNameLst>
                                          <p:attrName>ppt_x</p:attrName>
                                        </p:attrNameLst>
                                      </p:cBhvr>
                                      <p:tavLst>
                                        <p:tav tm="0">
                                          <p:val>
                                            <p:strVal val="0-#ppt_w/2"/>
                                          </p:val>
                                        </p:tav>
                                        <p:tav tm="100000">
                                          <p:val>
                                            <p:strVal val="#ppt_x"/>
                                          </p:val>
                                        </p:tav>
                                      </p:tavLst>
                                    </p:anim>
                                    <p:anim calcmode="lin" valueType="num">
                                      <p:cBhvr additive="base">
                                        <p:cTn id="28" dur="500" fill="hold"/>
                                        <p:tgtEl>
                                          <p:spTgt spid="2048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20490"/>
                                        </p:tgtEl>
                                        <p:attrNameLst>
                                          <p:attrName>style.visibility</p:attrName>
                                        </p:attrNameLst>
                                      </p:cBhvr>
                                      <p:to>
                                        <p:strVal val="visible"/>
                                      </p:to>
                                    </p:set>
                                    <p:anim calcmode="lin" valueType="num">
                                      <p:cBhvr>
                                        <p:cTn id="33" dur="1000" fill="hold"/>
                                        <p:tgtEl>
                                          <p:spTgt spid="20490"/>
                                        </p:tgtEl>
                                        <p:attrNameLst>
                                          <p:attrName>ppt_w</p:attrName>
                                        </p:attrNameLst>
                                      </p:cBhvr>
                                      <p:tavLst>
                                        <p:tav tm="0">
                                          <p:val>
                                            <p:fltVal val="0"/>
                                          </p:val>
                                        </p:tav>
                                        <p:tav tm="100000">
                                          <p:val>
                                            <p:strVal val="#ppt_w"/>
                                          </p:val>
                                        </p:tav>
                                      </p:tavLst>
                                    </p:anim>
                                    <p:anim calcmode="lin" valueType="num">
                                      <p:cBhvr>
                                        <p:cTn id="34" dur="1000" fill="hold"/>
                                        <p:tgtEl>
                                          <p:spTgt spid="20490"/>
                                        </p:tgtEl>
                                        <p:attrNameLst>
                                          <p:attrName>ppt_h</p:attrName>
                                        </p:attrNameLst>
                                      </p:cBhvr>
                                      <p:tavLst>
                                        <p:tav tm="0">
                                          <p:val>
                                            <p:fltVal val="0"/>
                                          </p:val>
                                        </p:tav>
                                        <p:tav tm="100000">
                                          <p:val>
                                            <p:strVal val="#ppt_h"/>
                                          </p:val>
                                        </p:tav>
                                      </p:tavLst>
                                    </p:anim>
                                    <p:anim calcmode="lin" valueType="num">
                                      <p:cBhvr>
                                        <p:cTn id="35" dur="1000" fill="hold"/>
                                        <p:tgtEl>
                                          <p:spTgt spid="2049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20490"/>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049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20491"/>
                                        </p:tgtEl>
                                        <p:attrNameLst>
                                          <p:attrName>style.visibility</p:attrName>
                                        </p:attrNameLst>
                                      </p:cBhvr>
                                      <p:to>
                                        <p:strVal val="visible"/>
                                      </p:to>
                                    </p:set>
                                    <p:animEffect transition="in" filter="diamond(in)">
                                      <p:cBhvr>
                                        <p:cTn id="41" dur="2000"/>
                                        <p:tgtEl>
                                          <p:spTgt spid="20491"/>
                                        </p:tgtEl>
                                      </p:cBhvr>
                                    </p:animEffect>
                                  </p:childTnLst>
                                  <p:subTnLst>
                                    <p:animClr clrSpc="rgb" dir="cw">
                                      <p:cBhvr override="childStyle">
                                        <p:cTn dur="1" fill="hold" display="0" masterRel="nextClick" afterEffect="1"/>
                                        <p:tgtEl>
                                          <p:spTgt spid="2049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autoUpdateAnimBg="0"/>
      <p:bldP spid="20489" grpId="0" animBg="1"/>
      <p:bldP spid="2049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0137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0138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013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01382" name="Rectangle 6"/>
          <p:cNvSpPr>
            <a:spLocks noGrp="1" noChangeArrowheads="1"/>
          </p:cNvSpPr>
          <p:nvPr>
            <p:ph type="subTitle" idx="1"/>
          </p:nvPr>
        </p:nvSpPr>
        <p:spPr>
          <a:xfrm>
            <a:off x="152400" y="1143000"/>
            <a:ext cx="8839200" cy="5486400"/>
          </a:xfrm>
        </p:spPr>
        <p:txBody>
          <a:bodyPr/>
          <a:lstStyle/>
          <a:p>
            <a:pPr algn="l"/>
            <a:r>
              <a:rPr lang="zh-CN" altLang="en-US" sz="2600" dirty="0"/>
              <a:t>（三）相对数、平均数时间数列求序时平均数</a:t>
            </a:r>
          </a:p>
          <a:p>
            <a:pPr algn="l"/>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例</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某厂第二季度有关资料</a:t>
            </a:r>
          </a:p>
          <a:p>
            <a:pPr algn="l"/>
            <a:r>
              <a:rPr lang="zh-CN" altLang="en-US" sz="2400" dirty="0">
                <a:latin typeface="楷体" pitchFamily="49" charset="-122"/>
                <a:ea typeface="楷体" pitchFamily="49" charset="-122"/>
              </a:rPr>
              <a:t>如下。试据此求该厂第二</a:t>
            </a:r>
          </a:p>
          <a:p>
            <a:pPr algn="l"/>
            <a:r>
              <a:rPr lang="zh-CN" altLang="en-US" sz="2400" dirty="0">
                <a:latin typeface="楷体" pitchFamily="49" charset="-122"/>
                <a:ea typeface="楷体" pitchFamily="49" charset="-122"/>
              </a:rPr>
              <a:t>季度平均的计划完成程度。</a:t>
            </a:r>
          </a:p>
        </p:txBody>
      </p:sp>
      <p:graphicFrame>
        <p:nvGraphicFramePr>
          <p:cNvPr id="101383" name="Object 7"/>
          <p:cNvGraphicFramePr>
            <a:graphicFrameLocks noChangeAspect="1"/>
          </p:cNvGraphicFramePr>
          <p:nvPr/>
        </p:nvGraphicFramePr>
        <p:xfrm>
          <a:off x="3813175" y="1363663"/>
          <a:ext cx="4760913" cy="2484437"/>
        </p:xfrm>
        <a:graphic>
          <a:graphicData uri="http://schemas.openxmlformats.org/presentationml/2006/ole">
            <p:oleObj spid="_x0000_s101383" name="Document" r:id="rId4" imgW="4873324" imgH="2549612" progId="Word.Document.8">
              <p:embed/>
            </p:oleObj>
          </a:graphicData>
        </a:graphic>
      </p:graphicFrame>
      <p:graphicFrame>
        <p:nvGraphicFramePr>
          <p:cNvPr id="101384" name="Object 8"/>
          <p:cNvGraphicFramePr>
            <a:graphicFrameLocks noChangeAspect="1"/>
          </p:cNvGraphicFramePr>
          <p:nvPr/>
        </p:nvGraphicFramePr>
        <p:xfrm>
          <a:off x="304800" y="2994025"/>
          <a:ext cx="1524000" cy="458788"/>
        </p:xfrm>
        <a:graphic>
          <a:graphicData uri="http://schemas.openxmlformats.org/presentationml/2006/ole">
            <p:oleObj spid="_x0000_s101384" name="公式" r:id="rId5" imgW="761760" imgH="203040" progId="Equation.3">
              <p:embed/>
            </p:oleObj>
          </a:graphicData>
        </a:graphic>
      </p:graphicFrame>
      <p:graphicFrame>
        <p:nvGraphicFramePr>
          <p:cNvPr id="101386" name="Object 10"/>
          <p:cNvGraphicFramePr>
            <a:graphicFrameLocks noChangeAspect="1"/>
          </p:cNvGraphicFramePr>
          <p:nvPr/>
        </p:nvGraphicFramePr>
        <p:xfrm>
          <a:off x="1115616" y="3645024"/>
          <a:ext cx="4521200" cy="762000"/>
        </p:xfrm>
        <a:graphic>
          <a:graphicData uri="http://schemas.openxmlformats.org/presentationml/2006/ole">
            <p:oleObj spid="_x0000_s101386" name="公式" r:id="rId6" imgW="2323800" imgH="393480" progId="Equation.3">
              <p:embed/>
            </p:oleObj>
          </a:graphicData>
        </a:graphic>
      </p:graphicFrame>
      <p:graphicFrame>
        <p:nvGraphicFramePr>
          <p:cNvPr id="101387" name="Object 11"/>
          <p:cNvGraphicFramePr>
            <a:graphicFrameLocks noChangeAspect="1"/>
          </p:cNvGraphicFramePr>
          <p:nvPr/>
        </p:nvGraphicFramePr>
        <p:xfrm>
          <a:off x="3419872" y="4581128"/>
          <a:ext cx="4510087" cy="790575"/>
        </p:xfrm>
        <a:graphic>
          <a:graphicData uri="http://schemas.openxmlformats.org/presentationml/2006/ole">
            <p:oleObj spid="_x0000_s101387" name="Equation" r:id="rId7" imgW="2095200" imgH="393480" progId="">
              <p:embed/>
            </p:oleObj>
          </a:graphicData>
        </a:graphic>
      </p:graphicFrame>
      <p:graphicFrame>
        <p:nvGraphicFramePr>
          <p:cNvPr id="101389" name="Object 13"/>
          <p:cNvGraphicFramePr>
            <a:graphicFrameLocks noChangeAspect="1"/>
          </p:cNvGraphicFramePr>
          <p:nvPr/>
        </p:nvGraphicFramePr>
        <p:xfrm>
          <a:off x="5580112" y="3573016"/>
          <a:ext cx="1586537" cy="864096"/>
        </p:xfrm>
        <a:graphic>
          <a:graphicData uri="http://schemas.openxmlformats.org/presentationml/2006/ole">
            <p:oleObj spid="_x0000_s101389" name="公式" r:id="rId8" imgW="761760" imgH="419040" progId="Equation.3">
              <p:embed/>
            </p:oleObj>
          </a:graphicData>
        </a:graphic>
      </p:graphicFrame>
      <p:graphicFrame>
        <p:nvGraphicFramePr>
          <p:cNvPr id="101391" name="Object 15"/>
          <p:cNvGraphicFramePr>
            <a:graphicFrameLocks noChangeAspect="1"/>
          </p:cNvGraphicFramePr>
          <p:nvPr/>
        </p:nvGraphicFramePr>
        <p:xfrm>
          <a:off x="827584" y="4581128"/>
          <a:ext cx="2143125" cy="788987"/>
        </p:xfrm>
        <a:graphic>
          <a:graphicData uri="http://schemas.openxmlformats.org/presentationml/2006/ole">
            <p:oleObj spid="_x0000_s101391" name="Equation" r:id="rId9" imgW="1066680" imgH="393480" progId="">
              <p:embed/>
            </p:oleObj>
          </a:graphicData>
        </a:graphic>
      </p:graphicFrame>
      <p:graphicFrame>
        <p:nvGraphicFramePr>
          <p:cNvPr id="101392" name="Object 16"/>
          <p:cNvGraphicFramePr>
            <a:graphicFrameLocks noChangeAspect="1"/>
          </p:cNvGraphicFramePr>
          <p:nvPr/>
        </p:nvGraphicFramePr>
        <p:xfrm>
          <a:off x="1981200" y="3048000"/>
          <a:ext cx="685800" cy="396875"/>
        </p:xfrm>
        <a:graphic>
          <a:graphicData uri="http://schemas.openxmlformats.org/presentationml/2006/ole">
            <p:oleObj spid="_x0000_s101392" name="公式" r:id="rId10" imgW="317160" imgH="164880" progId="Equation.3">
              <p:embed/>
            </p:oleObj>
          </a:graphicData>
        </a:graphic>
      </p:graphicFrame>
      <p:graphicFrame>
        <p:nvGraphicFramePr>
          <p:cNvPr id="101394" name="Object 18"/>
          <p:cNvGraphicFramePr>
            <a:graphicFrameLocks noChangeAspect="1"/>
          </p:cNvGraphicFramePr>
          <p:nvPr/>
        </p:nvGraphicFramePr>
        <p:xfrm>
          <a:off x="611560" y="5661248"/>
          <a:ext cx="3175000" cy="868362"/>
        </p:xfrm>
        <a:graphic>
          <a:graphicData uri="http://schemas.openxmlformats.org/presentationml/2006/ole">
            <p:oleObj spid="_x0000_s101394" name="公式" r:id="rId11" imgW="1422360" imgH="393480" progId="Equation.3">
              <p:embed/>
            </p:oleObj>
          </a:graphicData>
        </a:graphic>
      </p:graphicFrame>
      <p:graphicFrame>
        <p:nvGraphicFramePr>
          <p:cNvPr id="101395" name="Object 19"/>
          <p:cNvGraphicFramePr>
            <a:graphicFrameLocks noChangeAspect="1"/>
          </p:cNvGraphicFramePr>
          <p:nvPr/>
        </p:nvGraphicFramePr>
        <p:xfrm>
          <a:off x="4067944" y="5877272"/>
          <a:ext cx="2160588" cy="461963"/>
        </p:xfrm>
        <a:graphic>
          <a:graphicData uri="http://schemas.openxmlformats.org/presentationml/2006/ole">
            <p:oleObj spid="_x0000_s101395" name="公式" r:id="rId12" imgW="1002960" imgH="215640" progId="Equation.3">
              <p:embed/>
            </p:oleObj>
          </a:graphicData>
        </a:graphic>
      </p:graphicFrame>
      <p:graphicFrame>
        <p:nvGraphicFramePr>
          <p:cNvPr id="101396" name="Object 20"/>
          <p:cNvGraphicFramePr>
            <a:graphicFrameLocks noChangeAspect="1"/>
          </p:cNvGraphicFramePr>
          <p:nvPr/>
        </p:nvGraphicFramePr>
        <p:xfrm>
          <a:off x="6444208" y="5733256"/>
          <a:ext cx="1385888" cy="817562"/>
        </p:xfrm>
        <a:graphic>
          <a:graphicData uri="http://schemas.openxmlformats.org/presentationml/2006/ole">
            <p:oleObj spid="_x0000_s101396" name="公式" r:id="rId13" imgW="66024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1382">
                                            <p:txEl>
                                              <p:pRg st="0" end="0"/>
                                            </p:txEl>
                                          </p:spTgt>
                                        </p:tgtEl>
                                        <p:attrNameLst>
                                          <p:attrName>style.visibility</p:attrName>
                                        </p:attrNameLst>
                                      </p:cBhvr>
                                      <p:to>
                                        <p:strVal val="visible"/>
                                      </p:to>
                                    </p:set>
                                    <p:animEffect transition="in" filter="strips(downLeft)">
                                      <p:cBhvr>
                                        <p:cTn id="7" dur="500"/>
                                        <p:tgtEl>
                                          <p:spTgt spid="101382">
                                            <p:txEl>
                                              <p:pRg st="0" end="0"/>
                                            </p:txEl>
                                          </p:spTgt>
                                        </p:tgtEl>
                                      </p:cBhvr>
                                    </p:animEffect>
                                  </p:childTnLst>
                                  <p:subTnLst>
                                    <p:animClr clrSpc="rgb" dir="cw">
                                      <p:cBhvr override="childStyle">
                                        <p:cTn dur="1" fill="hold" display="0" masterRel="nextClick" afterEffect="1"/>
                                        <p:tgtEl>
                                          <p:spTgt spid="10138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1382">
                                            <p:txEl>
                                              <p:pRg st="1" end="1"/>
                                            </p:txEl>
                                          </p:spTgt>
                                        </p:tgtEl>
                                        <p:attrNameLst>
                                          <p:attrName>style.visibility</p:attrName>
                                        </p:attrNameLst>
                                      </p:cBhvr>
                                      <p:to>
                                        <p:strVal val="visible"/>
                                      </p:to>
                                    </p:set>
                                    <p:animEffect transition="in" filter="strips(downLeft)">
                                      <p:cBhvr>
                                        <p:cTn id="12" dur="500"/>
                                        <p:tgtEl>
                                          <p:spTgt spid="101382">
                                            <p:txEl>
                                              <p:pRg st="1" end="1"/>
                                            </p:txEl>
                                          </p:spTgt>
                                        </p:tgtEl>
                                      </p:cBhvr>
                                    </p:animEffect>
                                  </p:childTnLst>
                                  <p:subTnLst>
                                    <p:animClr clrSpc="rgb" dir="cw">
                                      <p:cBhvr override="childStyle">
                                        <p:cTn dur="1" fill="hold" display="0" masterRel="nextClick" afterEffect="1"/>
                                        <p:tgtEl>
                                          <p:spTgt spid="101382">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1382">
                                            <p:txEl>
                                              <p:pRg st="2" end="2"/>
                                            </p:txEl>
                                          </p:spTgt>
                                        </p:tgtEl>
                                        <p:attrNameLst>
                                          <p:attrName>style.visibility</p:attrName>
                                        </p:attrNameLst>
                                      </p:cBhvr>
                                      <p:to>
                                        <p:strVal val="visible"/>
                                      </p:to>
                                    </p:set>
                                    <p:animEffect transition="in" filter="strips(downLeft)">
                                      <p:cBhvr>
                                        <p:cTn id="17" dur="500"/>
                                        <p:tgtEl>
                                          <p:spTgt spid="101382">
                                            <p:txEl>
                                              <p:pRg st="2" end="2"/>
                                            </p:txEl>
                                          </p:spTgt>
                                        </p:tgtEl>
                                      </p:cBhvr>
                                    </p:animEffect>
                                  </p:childTnLst>
                                  <p:subTnLst>
                                    <p:animClr clrSpc="rgb" dir="cw">
                                      <p:cBhvr override="childStyle">
                                        <p:cTn dur="1" fill="hold" display="0" masterRel="nextClick" afterEffect="1"/>
                                        <p:tgtEl>
                                          <p:spTgt spid="101382">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01382">
                                            <p:txEl>
                                              <p:pRg st="3" end="3"/>
                                            </p:txEl>
                                          </p:spTgt>
                                        </p:tgtEl>
                                        <p:attrNameLst>
                                          <p:attrName>style.visibility</p:attrName>
                                        </p:attrNameLst>
                                      </p:cBhvr>
                                      <p:to>
                                        <p:strVal val="visible"/>
                                      </p:to>
                                    </p:set>
                                    <p:animEffect transition="in" filter="strips(downLeft)">
                                      <p:cBhvr>
                                        <p:cTn id="22" dur="500"/>
                                        <p:tgtEl>
                                          <p:spTgt spid="101382">
                                            <p:txEl>
                                              <p:pRg st="3" end="3"/>
                                            </p:txEl>
                                          </p:spTgt>
                                        </p:tgtEl>
                                      </p:cBhvr>
                                    </p:animEffect>
                                  </p:childTnLst>
                                  <p:subTnLst>
                                    <p:animClr clrSpc="rgb" dir="cw">
                                      <p:cBhvr override="childStyle">
                                        <p:cTn dur="1" fill="hold" display="0" masterRel="nextClick" afterEffect="1"/>
                                        <p:tgtEl>
                                          <p:spTgt spid="101382">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3" presetClass="entr" presetSubtype="32" fill="hold" nodeType="clickEffect">
                                  <p:stCondLst>
                                    <p:cond delay="0"/>
                                  </p:stCondLst>
                                  <p:childTnLst>
                                    <p:set>
                                      <p:cBhvr>
                                        <p:cTn id="26" dur="1" fill="hold">
                                          <p:stCondLst>
                                            <p:cond delay="0"/>
                                          </p:stCondLst>
                                        </p:cTn>
                                        <p:tgtEl>
                                          <p:spTgt spid="101383"/>
                                        </p:tgtEl>
                                        <p:attrNameLst>
                                          <p:attrName>style.visibility</p:attrName>
                                        </p:attrNameLst>
                                      </p:cBhvr>
                                      <p:to>
                                        <p:strVal val="visible"/>
                                      </p:to>
                                    </p:set>
                                    <p:anim calcmode="lin" valueType="num">
                                      <p:cBhvr>
                                        <p:cTn id="27" dur="500" fill="hold"/>
                                        <p:tgtEl>
                                          <p:spTgt spid="101383"/>
                                        </p:tgtEl>
                                        <p:attrNameLst>
                                          <p:attrName>ppt_w</p:attrName>
                                        </p:attrNameLst>
                                      </p:cBhvr>
                                      <p:tavLst>
                                        <p:tav tm="0">
                                          <p:val>
                                            <p:strVal val="4*#ppt_w"/>
                                          </p:val>
                                        </p:tav>
                                        <p:tav tm="100000">
                                          <p:val>
                                            <p:strVal val="#ppt_w"/>
                                          </p:val>
                                        </p:tav>
                                      </p:tavLst>
                                    </p:anim>
                                    <p:anim calcmode="lin" valueType="num">
                                      <p:cBhvr>
                                        <p:cTn id="28" dur="500" fill="hold"/>
                                        <p:tgtEl>
                                          <p:spTgt spid="101383"/>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01383"/>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101384"/>
                                        </p:tgtEl>
                                        <p:attrNameLst>
                                          <p:attrName>style.visibility</p:attrName>
                                        </p:attrNameLst>
                                      </p:cBhvr>
                                      <p:to>
                                        <p:strVal val="visible"/>
                                      </p:to>
                                    </p:set>
                                    <p:anim calcmode="lin" valueType="num">
                                      <p:cBhvr additive="base">
                                        <p:cTn id="33" dur="500" fill="hold"/>
                                        <p:tgtEl>
                                          <p:spTgt spid="101384"/>
                                        </p:tgtEl>
                                        <p:attrNameLst>
                                          <p:attrName>ppt_x</p:attrName>
                                        </p:attrNameLst>
                                      </p:cBhvr>
                                      <p:tavLst>
                                        <p:tav tm="0">
                                          <p:val>
                                            <p:strVal val="1+#ppt_w/2"/>
                                          </p:val>
                                        </p:tav>
                                        <p:tav tm="100000">
                                          <p:val>
                                            <p:strVal val="#ppt_x"/>
                                          </p:val>
                                        </p:tav>
                                      </p:tavLst>
                                    </p:anim>
                                    <p:anim calcmode="lin" valueType="num">
                                      <p:cBhvr additive="base">
                                        <p:cTn id="34" dur="500" fill="hold"/>
                                        <p:tgtEl>
                                          <p:spTgt spid="10138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1384"/>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2" presetClass="entr" presetSubtype="6" fill="hold" nodeType="clickEffect">
                                  <p:stCondLst>
                                    <p:cond delay="0"/>
                                  </p:stCondLst>
                                  <p:childTnLst>
                                    <p:set>
                                      <p:cBhvr>
                                        <p:cTn id="38" dur="1" fill="hold">
                                          <p:stCondLst>
                                            <p:cond delay="0"/>
                                          </p:stCondLst>
                                        </p:cTn>
                                        <p:tgtEl>
                                          <p:spTgt spid="101392"/>
                                        </p:tgtEl>
                                        <p:attrNameLst>
                                          <p:attrName>style.visibility</p:attrName>
                                        </p:attrNameLst>
                                      </p:cBhvr>
                                      <p:to>
                                        <p:strVal val="visible"/>
                                      </p:to>
                                    </p:set>
                                    <p:anim calcmode="lin" valueType="num">
                                      <p:cBhvr additive="base">
                                        <p:cTn id="39" dur="500" fill="hold"/>
                                        <p:tgtEl>
                                          <p:spTgt spid="101392"/>
                                        </p:tgtEl>
                                        <p:attrNameLst>
                                          <p:attrName>ppt_x</p:attrName>
                                        </p:attrNameLst>
                                      </p:cBhvr>
                                      <p:tavLst>
                                        <p:tav tm="0">
                                          <p:val>
                                            <p:strVal val="1+#ppt_w/2"/>
                                          </p:val>
                                        </p:tav>
                                        <p:tav tm="100000">
                                          <p:val>
                                            <p:strVal val="#ppt_x"/>
                                          </p:val>
                                        </p:tav>
                                      </p:tavLst>
                                    </p:anim>
                                    <p:anim calcmode="lin" valueType="num">
                                      <p:cBhvr additive="base">
                                        <p:cTn id="40" dur="500" fill="hold"/>
                                        <p:tgtEl>
                                          <p:spTgt spid="10139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1392"/>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2" presetClass="entr" presetSubtype="9" fill="hold" nodeType="clickEffect">
                                  <p:stCondLst>
                                    <p:cond delay="0"/>
                                  </p:stCondLst>
                                  <p:childTnLst>
                                    <p:set>
                                      <p:cBhvr>
                                        <p:cTn id="44" dur="1" fill="hold">
                                          <p:stCondLst>
                                            <p:cond delay="0"/>
                                          </p:stCondLst>
                                        </p:cTn>
                                        <p:tgtEl>
                                          <p:spTgt spid="101386"/>
                                        </p:tgtEl>
                                        <p:attrNameLst>
                                          <p:attrName>style.visibility</p:attrName>
                                        </p:attrNameLst>
                                      </p:cBhvr>
                                      <p:to>
                                        <p:strVal val="visible"/>
                                      </p:to>
                                    </p:set>
                                    <p:anim calcmode="lin" valueType="num">
                                      <p:cBhvr additive="base">
                                        <p:cTn id="45" dur="500" fill="hold"/>
                                        <p:tgtEl>
                                          <p:spTgt spid="101386"/>
                                        </p:tgtEl>
                                        <p:attrNameLst>
                                          <p:attrName>ppt_x</p:attrName>
                                        </p:attrNameLst>
                                      </p:cBhvr>
                                      <p:tavLst>
                                        <p:tav tm="0">
                                          <p:val>
                                            <p:strVal val="0-#ppt_w/2"/>
                                          </p:val>
                                        </p:tav>
                                        <p:tav tm="100000">
                                          <p:val>
                                            <p:strVal val="#ppt_x"/>
                                          </p:val>
                                        </p:tav>
                                      </p:tavLst>
                                    </p:anim>
                                    <p:anim calcmode="lin" valueType="num">
                                      <p:cBhvr additive="base">
                                        <p:cTn id="46" dur="500" fill="hold"/>
                                        <p:tgtEl>
                                          <p:spTgt spid="10138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1386"/>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15" presetClass="entr" presetSubtype="0" fill="hold" nodeType="clickEffect">
                                  <p:stCondLst>
                                    <p:cond delay="0"/>
                                  </p:stCondLst>
                                  <p:childTnLst>
                                    <p:set>
                                      <p:cBhvr>
                                        <p:cTn id="50" dur="1" fill="hold">
                                          <p:stCondLst>
                                            <p:cond delay="0"/>
                                          </p:stCondLst>
                                        </p:cTn>
                                        <p:tgtEl>
                                          <p:spTgt spid="101389"/>
                                        </p:tgtEl>
                                        <p:attrNameLst>
                                          <p:attrName>style.visibility</p:attrName>
                                        </p:attrNameLst>
                                      </p:cBhvr>
                                      <p:to>
                                        <p:strVal val="visible"/>
                                      </p:to>
                                    </p:set>
                                    <p:anim calcmode="lin" valueType="num">
                                      <p:cBhvr>
                                        <p:cTn id="51" dur="1000" fill="hold"/>
                                        <p:tgtEl>
                                          <p:spTgt spid="101389"/>
                                        </p:tgtEl>
                                        <p:attrNameLst>
                                          <p:attrName>ppt_w</p:attrName>
                                        </p:attrNameLst>
                                      </p:cBhvr>
                                      <p:tavLst>
                                        <p:tav tm="0">
                                          <p:val>
                                            <p:fltVal val="0"/>
                                          </p:val>
                                        </p:tav>
                                        <p:tav tm="100000">
                                          <p:val>
                                            <p:strVal val="#ppt_w"/>
                                          </p:val>
                                        </p:tav>
                                      </p:tavLst>
                                    </p:anim>
                                    <p:anim calcmode="lin" valueType="num">
                                      <p:cBhvr>
                                        <p:cTn id="52" dur="1000" fill="hold"/>
                                        <p:tgtEl>
                                          <p:spTgt spid="101389"/>
                                        </p:tgtEl>
                                        <p:attrNameLst>
                                          <p:attrName>ppt_h</p:attrName>
                                        </p:attrNameLst>
                                      </p:cBhvr>
                                      <p:tavLst>
                                        <p:tav tm="0">
                                          <p:val>
                                            <p:fltVal val="0"/>
                                          </p:val>
                                        </p:tav>
                                        <p:tav tm="100000">
                                          <p:val>
                                            <p:strVal val="#ppt_h"/>
                                          </p:val>
                                        </p:tav>
                                      </p:tavLst>
                                    </p:anim>
                                    <p:anim calcmode="lin" valueType="num">
                                      <p:cBhvr>
                                        <p:cTn id="53" dur="1000" fill="hold"/>
                                        <p:tgtEl>
                                          <p:spTgt spid="101389"/>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101389"/>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01389"/>
                                        </p:tgtEl>
                                        <p:attrNameLst>
                                          <p:attrName>ppt_c</p:attrName>
                                        </p:attrNameLst>
                                      </p:cBhvr>
                                      <p:to>
                                        <a:srgbClr val="FF0000"/>
                                      </p:to>
                                    </p:animClr>
                                  </p:subTnLst>
                                </p:cTn>
                              </p:par>
                            </p:childTnLst>
                          </p:cTn>
                        </p:par>
                      </p:childTnLst>
                    </p:cTn>
                  </p:par>
                  <p:par>
                    <p:cTn id="55" fill="hold">
                      <p:stCondLst>
                        <p:cond delay="indefinite"/>
                      </p:stCondLst>
                      <p:childTnLst>
                        <p:par>
                          <p:cTn id="56" fill="hold">
                            <p:stCondLst>
                              <p:cond delay="0"/>
                            </p:stCondLst>
                            <p:childTnLst>
                              <p:par>
                                <p:cTn id="57" presetID="23" presetClass="entr" presetSubtype="32" fill="hold" nodeType="clickEffect">
                                  <p:stCondLst>
                                    <p:cond delay="0"/>
                                  </p:stCondLst>
                                  <p:childTnLst>
                                    <p:set>
                                      <p:cBhvr>
                                        <p:cTn id="58" dur="1" fill="hold">
                                          <p:stCondLst>
                                            <p:cond delay="0"/>
                                          </p:stCondLst>
                                        </p:cTn>
                                        <p:tgtEl>
                                          <p:spTgt spid="101391"/>
                                        </p:tgtEl>
                                        <p:attrNameLst>
                                          <p:attrName>style.visibility</p:attrName>
                                        </p:attrNameLst>
                                      </p:cBhvr>
                                      <p:to>
                                        <p:strVal val="visible"/>
                                      </p:to>
                                    </p:set>
                                    <p:anim calcmode="lin" valueType="num">
                                      <p:cBhvr>
                                        <p:cTn id="59" dur="500" fill="hold"/>
                                        <p:tgtEl>
                                          <p:spTgt spid="101391"/>
                                        </p:tgtEl>
                                        <p:attrNameLst>
                                          <p:attrName>ppt_w</p:attrName>
                                        </p:attrNameLst>
                                      </p:cBhvr>
                                      <p:tavLst>
                                        <p:tav tm="0">
                                          <p:val>
                                            <p:strVal val="4*#ppt_w"/>
                                          </p:val>
                                        </p:tav>
                                        <p:tav tm="100000">
                                          <p:val>
                                            <p:strVal val="#ppt_w"/>
                                          </p:val>
                                        </p:tav>
                                      </p:tavLst>
                                    </p:anim>
                                    <p:anim calcmode="lin" valueType="num">
                                      <p:cBhvr>
                                        <p:cTn id="60" dur="500" fill="hold"/>
                                        <p:tgtEl>
                                          <p:spTgt spid="10139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01391"/>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2" presetClass="entr" presetSubtype="1" fill="hold" nodeType="clickEffect">
                                  <p:stCondLst>
                                    <p:cond delay="0"/>
                                  </p:stCondLst>
                                  <p:childTnLst>
                                    <p:set>
                                      <p:cBhvr>
                                        <p:cTn id="64" dur="1" fill="hold">
                                          <p:stCondLst>
                                            <p:cond delay="0"/>
                                          </p:stCondLst>
                                        </p:cTn>
                                        <p:tgtEl>
                                          <p:spTgt spid="101387"/>
                                        </p:tgtEl>
                                        <p:attrNameLst>
                                          <p:attrName>style.visibility</p:attrName>
                                        </p:attrNameLst>
                                      </p:cBhvr>
                                      <p:to>
                                        <p:strVal val="visible"/>
                                      </p:to>
                                    </p:set>
                                    <p:anim calcmode="lin" valueType="num">
                                      <p:cBhvr additive="base">
                                        <p:cTn id="65" dur="500" fill="hold"/>
                                        <p:tgtEl>
                                          <p:spTgt spid="101387"/>
                                        </p:tgtEl>
                                        <p:attrNameLst>
                                          <p:attrName>ppt_x</p:attrName>
                                        </p:attrNameLst>
                                      </p:cBhvr>
                                      <p:tavLst>
                                        <p:tav tm="0">
                                          <p:val>
                                            <p:strVal val="#ppt_x"/>
                                          </p:val>
                                        </p:tav>
                                        <p:tav tm="100000">
                                          <p:val>
                                            <p:strVal val="#ppt_x"/>
                                          </p:val>
                                        </p:tav>
                                      </p:tavLst>
                                    </p:anim>
                                    <p:anim calcmode="lin" valueType="num">
                                      <p:cBhvr additive="base">
                                        <p:cTn id="66" dur="500" fill="hold"/>
                                        <p:tgtEl>
                                          <p:spTgt spid="10138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1387"/>
                                        </p:tgtEl>
                                        <p:attrNameLst>
                                          <p:attrName>ppt_c</p:attrName>
                                        </p:attrNameLst>
                                      </p:cBhvr>
                                      <p:to>
                                        <a:srgbClr val="0000FF"/>
                                      </p:to>
                                    </p:animClr>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01394"/>
                                        </p:tgtEl>
                                        <p:attrNameLst>
                                          <p:attrName>style.visibility</p:attrName>
                                        </p:attrNameLst>
                                      </p:cBhvr>
                                      <p:to>
                                        <p:strVal val="visible"/>
                                      </p:to>
                                    </p:set>
                                    <p:anim calcmode="lin" valueType="num">
                                      <p:cBhvr additive="base">
                                        <p:cTn id="71" dur="500" fill="hold"/>
                                        <p:tgtEl>
                                          <p:spTgt spid="101394"/>
                                        </p:tgtEl>
                                        <p:attrNameLst>
                                          <p:attrName>ppt_x</p:attrName>
                                        </p:attrNameLst>
                                      </p:cBhvr>
                                      <p:tavLst>
                                        <p:tav tm="0">
                                          <p:val>
                                            <p:strVal val="#ppt_x"/>
                                          </p:val>
                                        </p:tav>
                                        <p:tav tm="100000">
                                          <p:val>
                                            <p:strVal val="#ppt_x"/>
                                          </p:val>
                                        </p:tav>
                                      </p:tavLst>
                                    </p:anim>
                                    <p:anim calcmode="lin" valueType="num">
                                      <p:cBhvr additive="base">
                                        <p:cTn id="72" dur="500" fill="hold"/>
                                        <p:tgtEl>
                                          <p:spTgt spid="10139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1394"/>
                                        </p:tgtEl>
                                        <p:attrNameLst>
                                          <p:attrName>ppt_c</p:attrName>
                                        </p:attrNameLst>
                                      </p:cBhvr>
                                      <p:to>
                                        <a:srgbClr val="0000FF"/>
                                      </p:to>
                                    </p:animClr>
                                  </p:subTnLst>
                                </p:cTn>
                              </p:par>
                            </p:childTnLst>
                          </p:cTn>
                        </p:par>
                      </p:childTnLst>
                    </p:cTn>
                  </p:par>
                  <p:par>
                    <p:cTn id="73" fill="hold">
                      <p:stCondLst>
                        <p:cond delay="indefinite"/>
                      </p:stCondLst>
                      <p:childTnLst>
                        <p:par>
                          <p:cTn id="74" fill="hold">
                            <p:stCondLst>
                              <p:cond delay="0"/>
                            </p:stCondLst>
                            <p:childTnLst>
                              <p:par>
                                <p:cTn id="75" presetID="2" presetClass="entr" presetSubtype="12" fill="hold" nodeType="clickEffect">
                                  <p:stCondLst>
                                    <p:cond delay="0"/>
                                  </p:stCondLst>
                                  <p:childTnLst>
                                    <p:set>
                                      <p:cBhvr>
                                        <p:cTn id="76" dur="1" fill="hold">
                                          <p:stCondLst>
                                            <p:cond delay="0"/>
                                          </p:stCondLst>
                                        </p:cTn>
                                        <p:tgtEl>
                                          <p:spTgt spid="101395"/>
                                        </p:tgtEl>
                                        <p:attrNameLst>
                                          <p:attrName>style.visibility</p:attrName>
                                        </p:attrNameLst>
                                      </p:cBhvr>
                                      <p:to>
                                        <p:strVal val="visible"/>
                                      </p:to>
                                    </p:set>
                                    <p:anim calcmode="lin" valueType="num">
                                      <p:cBhvr additive="base">
                                        <p:cTn id="77" dur="500" fill="hold"/>
                                        <p:tgtEl>
                                          <p:spTgt spid="101395"/>
                                        </p:tgtEl>
                                        <p:attrNameLst>
                                          <p:attrName>ppt_x</p:attrName>
                                        </p:attrNameLst>
                                      </p:cBhvr>
                                      <p:tavLst>
                                        <p:tav tm="0">
                                          <p:val>
                                            <p:strVal val="0-#ppt_w/2"/>
                                          </p:val>
                                        </p:tav>
                                        <p:tav tm="100000">
                                          <p:val>
                                            <p:strVal val="#ppt_x"/>
                                          </p:val>
                                        </p:tav>
                                      </p:tavLst>
                                    </p:anim>
                                    <p:anim calcmode="lin" valueType="num">
                                      <p:cBhvr additive="base">
                                        <p:cTn id="78" dur="500" fill="hold"/>
                                        <p:tgtEl>
                                          <p:spTgt spid="10139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1395"/>
                                        </p:tgtEl>
                                        <p:attrNameLst>
                                          <p:attrName>ppt_c</p:attrName>
                                        </p:attrNameLst>
                                      </p:cBhvr>
                                      <p:to>
                                        <a:srgbClr val="0000FF"/>
                                      </p:to>
                                    </p:animClr>
                                  </p:subTnLst>
                                </p:cTn>
                              </p:par>
                            </p:childTnLst>
                          </p:cTn>
                        </p:par>
                      </p:childTnLst>
                    </p:cTn>
                  </p:par>
                  <p:par>
                    <p:cTn id="79" fill="hold">
                      <p:stCondLst>
                        <p:cond delay="indefinite"/>
                      </p:stCondLst>
                      <p:childTnLst>
                        <p:par>
                          <p:cTn id="80" fill="hold">
                            <p:stCondLst>
                              <p:cond delay="0"/>
                            </p:stCondLst>
                            <p:childTnLst>
                              <p:par>
                                <p:cTn id="81" presetID="2" presetClass="entr" presetSubtype="12" fill="hold" nodeType="clickEffect">
                                  <p:stCondLst>
                                    <p:cond delay="0"/>
                                  </p:stCondLst>
                                  <p:childTnLst>
                                    <p:set>
                                      <p:cBhvr>
                                        <p:cTn id="82" dur="1" fill="hold">
                                          <p:stCondLst>
                                            <p:cond delay="0"/>
                                          </p:stCondLst>
                                        </p:cTn>
                                        <p:tgtEl>
                                          <p:spTgt spid="101396"/>
                                        </p:tgtEl>
                                        <p:attrNameLst>
                                          <p:attrName>style.visibility</p:attrName>
                                        </p:attrNameLst>
                                      </p:cBhvr>
                                      <p:to>
                                        <p:strVal val="visible"/>
                                      </p:to>
                                    </p:set>
                                    <p:anim calcmode="lin" valueType="num">
                                      <p:cBhvr additive="base">
                                        <p:cTn id="83" dur="500" fill="hold"/>
                                        <p:tgtEl>
                                          <p:spTgt spid="101396"/>
                                        </p:tgtEl>
                                        <p:attrNameLst>
                                          <p:attrName>ppt_x</p:attrName>
                                        </p:attrNameLst>
                                      </p:cBhvr>
                                      <p:tavLst>
                                        <p:tav tm="0">
                                          <p:val>
                                            <p:strVal val="0-#ppt_w/2"/>
                                          </p:val>
                                        </p:tav>
                                        <p:tav tm="100000">
                                          <p:val>
                                            <p:strVal val="#ppt_x"/>
                                          </p:val>
                                        </p:tav>
                                      </p:tavLst>
                                    </p:anim>
                                    <p:anim calcmode="lin" valueType="num">
                                      <p:cBhvr additive="base">
                                        <p:cTn id="84" dur="500" fill="hold"/>
                                        <p:tgtEl>
                                          <p:spTgt spid="10139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139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044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044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044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04454" name="Rectangle 6"/>
          <p:cNvSpPr>
            <a:spLocks noGrp="1" noChangeArrowheads="1"/>
          </p:cNvSpPr>
          <p:nvPr>
            <p:ph type="subTitle" idx="1"/>
          </p:nvPr>
        </p:nvSpPr>
        <p:spPr>
          <a:xfrm>
            <a:off x="152400" y="1219200"/>
            <a:ext cx="8839200" cy="5410200"/>
          </a:xfrm>
        </p:spPr>
        <p:txBody>
          <a:bodyPr/>
          <a:lstStyle/>
          <a:p>
            <a:pPr algn="l"/>
            <a:r>
              <a:rPr lang="zh-CN" altLang="en-US" sz="2600" dirty="0"/>
              <a:t>三、</a:t>
            </a:r>
            <a:r>
              <a:rPr lang="zh-CN" altLang="en-US" sz="2600" dirty="0">
                <a:effectLst>
                  <a:outerShdw blurRad="38100" dist="38100" dir="2700000" algn="tl">
                    <a:srgbClr val="C0C0C0"/>
                  </a:outerShdw>
                </a:effectLst>
                <a:latin typeface="楷体" pitchFamily="49" charset="-122"/>
                <a:ea typeface="楷体" pitchFamily="49" charset="-122"/>
              </a:rPr>
              <a:t>发展速度与增长速度</a:t>
            </a:r>
            <a:r>
              <a:rPr lang="zh-CN" altLang="en-US" sz="2600" dirty="0">
                <a:effectLst>
                  <a:outerShdw blurRad="38100" dist="38100" dir="2700000" algn="tl">
                    <a:srgbClr val="C0C0C0"/>
                  </a:outerShdw>
                </a:effectLst>
                <a:ea typeface="楷体" pitchFamily="49" charset="-122"/>
              </a:rPr>
              <a:t>（</a:t>
            </a:r>
            <a:r>
              <a:rPr lang="en-US" altLang="zh-CN" sz="2600" dirty="0" smtClean="0">
                <a:effectLst>
                  <a:outerShdw blurRad="38100" dist="38100" dir="2700000" algn="tl">
                    <a:srgbClr val="C0C0C0"/>
                  </a:outerShdw>
                </a:effectLst>
                <a:ea typeface="楷体" pitchFamily="49" charset="-122"/>
              </a:rPr>
              <a:t>P79</a:t>
            </a:r>
            <a:r>
              <a:rPr lang="zh-CN" altLang="en-US" sz="2600" dirty="0" smtClean="0">
                <a:effectLst>
                  <a:outerShdw blurRad="38100" dist="38100" dir="2700000" algn="tl">
                    <a:srgbClr val="C0C0C0"/>
                  </a:outerShdw>
                </a:effectLst>
                <a:ea typeface="楷体" pitchFamily="49" charset="-122"/>
              </a:rPr>
              <a:t>）</a:t>
            </a:r>
            <a:endParaRPr lang="zh-CN" altLang="en-US" sz="2600" dirty="0">
              <a:ea typeface="楷体" pitchFamily="49" charset="-122"/>
            </a:endParaRPr>
          </a:p>
          <a:p>
            <a:pPr algn="l"/>
            <a:r>
              <a:rPr lang="zh-CN" altLang="en-US" sz="2600" dirty="0">
                <a:latin typeface="楷体" pitchFamily="49" charset="-122"/>
                <a:ea typeface="楷体" pitchFamily="49" charset="-122"/>
              </a:rPr>
              <a:t>（一）</a:t>
            </a:r>
            <a:r>
              <a:rPr lang="zh-CN" altLang="en-US" sz="2600" b="1" dirty="0">
                <a:latin typeface="楷体" pitchFamily="49" charset="-122"/>
                <a:ea typeface="楷体" pitchFamily="49" charset="-122"/>
              </a:rPr>
              <a:t>发展速度</a:t>
            </a:r>
            <a:endParaRPr lang="zh-CN" altLang="en-US" sz="2600" dirty="0">
              <a:latin typeface="楷体" pitchFamily="49" charset="-122"/>
              <a:ea typeface="楷体" pitchFamily="49" charset="-122"/>
            </a:endParaRPr>
          </a:p>
        </p:txBody>
      </p:sp>
      <p:graphicFrame>
        <p:nvGraphicFramePr>
          <p:cNvPr id="104455" name="Object 7"/>
          <p:cNvGraphicFramePr>
            <a:graphicFrameLocks noChangeAspect="1"/>
          </p:cNvGraphicFramePr>
          <p:nvPr/>
        </p:nvGraphicFramePr>
        <p:xfrm>
          <a:off x="468313" y="2781300"/>
          <a:ext cx="3505200" cy="973138"/>
        </p:xfrm>
        <a:graphic>
          <a:graphicData uri="http://schemas.openxmlformats.org/presentationml/2006/ole">
            <p:oleObj spid="_x0000_s104455" name="Equation" r:id="rId4" imgW="1600200" imgH="444240" progId="Equation.3">
              <p:embed/>
            </p:oleObj>
          </a:graphicData>
        </a:graphic>
      </p:graphicFrame>
      <p:graphicFrame>
        <p:nvGraphicFramePr>
          <p:cNvPr id="104456" name="Object 8"/>
          <p:cNvGraphicFramePr>
            <a:graphicFrameLocks noChangeAspect="1"/>
          </p:cNvGraphicFramePr>
          <p:nvPr/>
        </p:nvGraphicFramePr>
        <p:xfrm>
          <a:off x="4643438" y="2781300"/>
          <a:ext cx="3429000" cy="976313"/>
        </p:xfrm>
        <a:graphic>
          <a:graphicData uri="http://schemas.openxmlformats.org/presentationml/2006/ole">
            <p:oleObj spid="_x0000_s104456" name="Equation" r:id="rId5" imgW="1562040" imgH="444240" progId="Equation.3">
              <p:embed/>
            </p:oleObj>
          </a:graphicData>
        </a:graphic>
      </p:graphicFrame>
      <p:graphicFrame>
        <p:nvGraphicFramePr>
          <p:cNvPr id="104457" name="Object 9"/>
          <p:cNvGraphicFramePr>
            <a:graphicFrameLocks noChangeAspect="1"/>
          </p:cNvGraphicFramePr>
          <p:nvPr/>
        </p:nvGraphicFramePr>
        <p:xfrm>
          <a:off x="5189538" y="1371600"/>
          <a:ext cx="3298825" cy="1460500"/>
        </p:xfrm>
        <a:graphic>
          <a:graphicData uri="http://schemas.openxmlformats.org/presentationml/2006/ole">
            <p:oleObj spid="_x0000_s104457" name="公式" r:id="rId6" imgW="1549080" imgH="685800" progId="Equation.3">
              <p:embed/>
            </p:oleObj>
          </a:graphicData>
        </a:graphic>
      </p:graphicFrame>
      <p:sp>
        <p:nvSpPr>
          <p:cNvPr id="104458" name="Text Box 10"/>
          <p:cNvSpPr txBox="1">
            <a:spLocks noChangeArrowheads="1"/>
          </p:cNvSpPr>
          <p:nvPr/>
        </p:nvSpPr>
        <p:spPr bwMode="auto">
          <a:xfrm>
            <a:off x="228600" y="2242979"/>
            <a:ext cx="8375848" cy="492443"/>
          </a:xfrm>
          <a:prstGeom prst="rect">
            <a:avLst/>
          </a:prstGeom>
          <a:noFill/>
          <a:ln w="9525">
            <a:noFill/>
            <a:miter lim="800000"/>
            <a:headEnd/>
            <a:tailEnd/>
          </a:ln>
          <a:effectLst/>
        </p:spPr>
        <p:txBody>
          <a:bodyPr wrap="square" anchor="ctr">
            <a:spAutoFit/>
          </a:bodyPr>
          <a:lstStyle/>
          <a:p>
            <a:pPr>
              <a:spcBef>
                <a:spcPct val="50000"/>
              </a:spcBef>
            </a:pPr>
            <a:r>
              <a:rPr lang="en-US" altLang="zh-CN" sz="2600" dirty="0"/>
              <a:t>1</a:t>
            </a:r>
            <a:r>
              <a:rPr lang="zh-CN" altLang="en-US" sz="2600" dirty="0"/>
              <a:t>、定义：报告</a:t>
            </a:r>
            <a:r>
              <a:rPr lang="zh-CN" altLang="en-US" sz="2600" dirty="0" smtClean="0"/>
              <a:t>期水平</a:t>
            </a:r>
            <a:r>
              <a:rPr lang="en-US" altLang="zh-CN" sz="2600" dirty="0"/>
              <a:t>/</a:t>
            </a:r>
            <a:r>
              <a:rPr lang="zh-CN" altLang="en-US" sz="2600" dirty="0"/>
              <a:t>基</a:t>
            </a:r>
            <a:r>
              <a:rPr lang="zh-CN" altLang="en-US" sz="2600" dirty="0" smtClean="0"/>
              <a:t>期水平</a:t>
            </a:r>
            <a:endParaRPr lang="zh-CN" altLang="en-US" sz="2600" dirty="0"/>
          </a:p>
        </p:txBody>
      </p:sp>
      <p:graphicFrame>
        <p:nvGraphicFramePr>
          <p:cNvPr id="104502" name="Group 54"/>
          <p:cNvGraphicFramePr>
            <a:graphicFrameLocks noGrp="1"/>
          </p:cNvGraphicFramePr>
          <p:nvPr/>
        </p:nvGraphicFramePr>
        <p:xfrm>
          <a:off x="179388" y="3860800"/>
          <a:ext cx="8713787" cy="2758250"/>
        </p:xfrm>
        <a:graphic>
          <a:graphicData uri="http://schemas.openxmlformats.org/drawingml/2006/table">
            <a:tbl>
              <a:tblPr/>
              <a:tblGrid>
                <a:gridCol w="2733675"/>
                <a:gridCol w="1493837"/>
                <a:gridCol w="1495425"/>
                <a:gridCol w="1495425"/>
                <a:gridCol w="1495425"/>
              </a:tblGrid>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楷体" pitchFamily="49" charset="-122"/>
                          <a:ea typeface="楷体"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2003</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楷体" pitchFamily="49" charset="-122"/>
                          <a:ea typeface="楷体" pitchFamily="49" charset="-122"/>
                        </a:rPr>
                        <a:t>产值（万元）</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100 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0</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120 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118 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125 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3</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947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03" name="Text Box 55"/>
          <p:cNvSpPr txBox="1">
            <a:spLocks noChangeArrowheads="1"/>
          </p:cNvSpPr>
          <p:nvPr/>
        </p:nvSpPr>
        <p:spPr bwMode="auto">
          <a:xfrm>
            <a:off x="179388" y="4724400"/>
            <a:ext cx="2736850"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latin typeface="+mn-lt"/>
                <a:ea typeface="楷体" pitchFamily="49" charset="-122"/>
              </a:rPr>
              <a:t>环比发展速度</a:t>
            </a:r>
          </a:p>
          <a:p>
            <a:pPr algn="ctr">
              <a:spcBef>
                <a:spcPct val="20000"/>
              </a:spcBef>
            </a:pPr>
            <a:r>
              <a:rPr lang="en-US" altLang="zh-CN" b="1" dirty="0">
                <a:solidFill>
                  <a:srgbClr val="800000"/>
                </a:solidFill>
                <a:effectLst>
                  <a:outerShdw blurRad="38100" dist="38100" dir="2700000" algn="tl">
                    <a:srgbClr val="C0C0C0"/>
                  </a:outerShdw>
                </a:effectLst>
                <a:latin typeface="+mn-lt"/>
                <a:ea typeface="楷体" pitchFamily="49" charset="-122"/>
              </a:rPr>
              <a:t>[</a:t>
            </a:r>
            <a:r>
              <a:rPr lang="zh-CN" altLang="en-US" b="1" dirty="0">
                <a:solidFill>
                  <a:srgbClr val="800000"/>
                </a:solidFill>
                <a:effectLst>
                  <a:outerShdw blurRad="38100" dist="38100" dir="2700000" algn="tl">
                    <a:srgbClr val="C0C0C0"/>
                  </a:outerShdw>
                </a:effectLst>
                <a:latin typeface="+mn-lt"/>
                <a:ea typeface="楷体" pitchFamily="49" charset="-122"/>
              </a:rPr>
              <a:t>以上年为</a:t>
            </a:r>
            <a:r>
              <a:rPr lang="en-US" altLang="zh-CN" b="1" dirty="0">
                <a:solidFill>
                  <a:srgbClr val="800000"/>
                </a:solidFill>
                <a:effectLst>
                  <a:outerShdw blurRad="38100" dist="38100" dir="2700000" algn="tl">
                    <a:srgbClr val="C0C0C0"/>
                  </a:outerShdw>
                </a:effectLst>
                <a:latin typeface="+mn-lt"/>
                <a:ea typeface="楷体" pitchFamily="49" charset="-122"/>
              </a:rPr>
              <a:t>100]</a:t>
            </a:r>
          </a:p>
        </p:txBody>
      </p:sp>
      <p:sp>
        <p:nvSpPr>
          <p:cNvPr id="104504" name="Text Box 56"/>
          <p:cNvSpPr txBox="1">
            <a:spLocks noChangeArrowheads="1"/>
          </p:cNvSpPr>
          <p:nvPr/>
        </p:nvSpPr>
        <p:spPr bwMode="auto">
          <a:xfrm>
            <a:off x="2987675" y="4941888"/>
            <a:ext cx="1368425" cy="457200"/>
          </a:xfrm>
          <a:prstGeom prst="rect">
            <a:avLst/>
          </a:prstGeom>
          <a:noFill/>
          <a:ln w="9525">
            <a:noFill/>
            <a:miter lim="800000"/>
            <a:headEnd/>
            <a:tailEnd/>
          </a:ln>
          <a:effectLst/>
        </p:spPr>
        <p:txBody>
          <a:bodyPr>
            <a:spAutoFit/>
          </a:bodyPr>
          <a:lstStyle/>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a:t>
            </a:r>
          </a:p>
        </p:txBody>
      </p:sp>
      <p:sp>
        <p:nvSpPr>
          <p:cNvPr id="104505" name="Text Box 57"/>
          <p:cNvSpPr txBox="1">
            <a:spLocks noChangeArrowheads="1"/>
          </p:cNvSpPr>
          <p:nvPr/>
        </p:nvSpPr>
        <p:spPr bwMode="auto">
          <a:xfrm>
            <a:off x="4427538" y="4797425"/>
            <a:ext cx="1439862"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1</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120%</a:t>
            </a:r>
          </a:p>
        </p:txBody>
      </p:sp>
      <p:sp>
        <p:nvSpPr>
          <p:cNvPr id="104506" name="Text Box 58"/>
          <p:cNvSpPr txBox="1">
            <a:spLocks noChangeArrowheads="1"/>
          </p:cNvSpPr>
          <p:nvPr/>
        </p:nvSpPr>
        <p:spPr bwMode="auto">
          <a:xfrm>
            <a:off x="5867400" y="4797425"/>
            <a:ext cx="1512888"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2</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1</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98.33%</a:t>
            </a:r>
          </a:p>
        </p:txBody>
      </p:sp>
      <p:sp>
        <p:nvSpPr>
          <p:cNvPr id="104507" name="Text Box 59"/>
          <p:cNvSpPr txBox="1">
            <a:spLocks noChangeArrowheads="1"/>
          </p:cNvSpPr>
          <p:nvPr/>
        </p:nvSpPr>
        <p:spPr bwMode="auto">
          <a:xfrm>
            <a:off x="7380288" y="4797425"/>
            <a:ext cx="1512887"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3</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2</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105.93%</a:t>
            </a:r>
          </a:p>
        </p:txBody>
      </p:sp>
      <p:sp>
        <p:nvSpPr>
          <p:cNvPr id="104508" name="Text Box 60"/>
          <p:cNvSpPr txBox="1">
            <a:spLocks noChangeArrowheads="1"/>
          </p:cNvSpPr>
          <p:nvPr/>
        </p:nvSpPr>
        <p:spPr bwMode="auto">
          <a:xfrm>
            <a:off x="179388" y="5661025"/>
            <a:ext cx="2736850"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latin typeface="+mn-lt"/>
                <a:ea typeface="楷体" pitchFamily="49" charset="-122"/>
              </a:rPr>
              <a:t>定基发展速度</a:t>
            </a:r>
            <a:endParaRPr lang="zh-CN" altLang="en-US" b="1" baseline="-25000" dirty="0">
              <a:solidFill>
                <a:srgbClr val="800000"/>
              </a:solidFill>
              <a:effectLst>
                <a:outerShdw blurRad="38100" dist="38100" dir="2700000" algn="tl">
                  <a:srgbClr val="C0C0C0"/>
                </a:outerShdw>
              </a:effectLst>
              <a:latin typeface="+mn-l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latin typeface="+mn-lt"/>
                <a:ea typeface="楷体" pitchFamily="49" charset="-122"/>
              </a:rPr>
              <a:t>[</a:t>
            </a:r>
            <a:r>
              <a:rPr lang="zh-CN" altLang="en-US" b="1" dirty="0">
                <a:solidFill>
                  <a:srgbClr val="800000"/>
                </a:solidFill>
                <a:effectLst>
                  <a:outerShdw blurRad="38100" dist="38100" dir="2700000" algn="tl">
                    <a:srgbClr val="C0C0C0"/>
                  </a:outerShdw>
                </a:effectLst>
                <a:latin typeface="+mn-lt"/>
                <a:ea typeface="楷体" pitchFamily="49" charset="-122"/>
              </a:rPr>
              <a:t>以</a:t>
            </a:r>
            <a:r>
              <a:rPr lang="en-US" altLang="zh-CN" b="1" dirty="0">
                <a:solidFill>
                  <a:srgbClr val="800000"/>
                </a:solidFill>
                <a:effectLst>
                  <a:outerShdw blurRad="38100" dist="38100" dir="2700000" algn="tl">
                    <a:srgbClr val="C0C0C0"/>
                  </a:outerShdw>
                </a:effectLst>
                <a:latin typeface="+mn-lt"/>
                <a:ea typeface="楷体" pitchFamily="49" charset="-122"/>
              </a:rPr>
              <a:t>2000</a:t>
            </a:r>
            <a:r>
              <a:rPr lang="zh-CN" altLang="en-US" b="1" dirty="0">
                <a:solidFill>
                  <a:srgbClr val="800000"/>
                </a:solidFill>
                <a:effectLst>
                  <a:outerShdw blurRad="38100" dist="38100" dir="2700000" algn="tl">
                    <a:srgbClr val="C0C0C0"/>
                  </a:outerShdw>
                </a:effectLst>
                <a:latin typeface="+mn-lt"/>
                <a:ea typeface="楷体" pitchFamily="49" charset="-122"/>
              </a:rPr>
              <a:t>年为</a:t>
            </a:r>
            <a:r>
              <a:rPr lang="en-US" altLang="zh-CN" b="1" dirty="0">
                <a:solidFill>
                  <a:srgbClr val="800000"/>
                </a:solidFill>
                <a:effectLst>
                  <a:outerShdw blurRad="38100" dist="38100" dir="2700000" algn="tl">
                    <a:srgbClr val="C0C0C0"/>
                  </a:outerShdw>
                </a:effectLst>
                <a:latin typeface="+mn-lt"/>
                <a:ea typeface="楷体" pitchFamily="49" charset="-122"/>
              </a:rPr>
              <a:t>100]</a:t>
            </a:r>
          </a:p>
        </p:txBody>
      </p:sp>
      <p:sp>
        <p:nvSpPr>
          <p:cNvPr id="104509" name="Text Box 61"/>
          <p:cNvSpPr txBox="1">
            <a:spLocks noChangeArrowheads="1"/>
          </p:cNvSpPr>
          <p:nvPr/>
        </p:nvSpPr>
        <p:spPr bwMode="auto">
          <a:xfrm>
            <a:off x="2916238" y="5734050"/>
            <a:ext cx="1512887"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100%</a:t>
            </a:r>
          </a:p>
        </p:txBody>
      </p:sp>
      <p:sp>
        <p:nvSpPr>
          <p:cNvPr id="104510" name="Text Box 62"/>
          <p:cNvSpPr txBox="1">
            <a:spLocks noChangeArrowheads="1"/>
          </p:cNvSpPr>
          <p:nvPr/>
        </p:nvSpPr>
        <p:spPr bwMode="auto">
          <a:xfrm>
            <a:off x="4356100" y="5734050"/>
            <a:ext cx="1512888"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1</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120%</a:t>
            </a:r>
          </a:p>
        </p:txBody>
      </p:sp>
      <p:sp>
        <p:nvSpPr>
          <p:cNvPr id="104511" name="Text Box 63"/>
          <p:cNvSpPr txBox="1">
            <a:spLocks noChangeArrowheads="1"/>
          </p:cNvSpPr>
          <p:nvPr/>
        </p:nvSpPr>
        <p:spPr bwMode="auto">
          <a:xfrm>
            <a:off x="5867400" y="5734050"/>
            <a:ext cx="1512888"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2</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118%</a:t>
            </a:r>
          </a:p>
        </p:txBody>
      </p:sp>
      <p:sp>
        <p:nvSpPr>
          <p:cNvPr id="104512" name="Text Box 64"/>
          <p:cNvSpPr txBox="1">
            <a:spLocks noChangeArrowheads="1"/>
          </p:cNvSpPr>
          <p:nvPr/>
        </p:nvSpPr>
        <p:spPr bwMode="auto">
          <a:xfrm>
            <a:off x="7380288" y="5734050"/>
            <a:ext cx="1512887"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3</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4454">
                                            <p:txEl>
                                              <p:pRg st="0" end="0"/>
                                            </p:txEl>
                                          </p:spTgt>
                                        </p:tgtEl>
                                        <p:attrNameLst>
                                          <p:attrName>style.visibility</p:attrName>
                                        </p:attrNameLst>
                                      </p:cBhvr>
                                      <p:to>
                                        <p:strVal val="visible"/>
                                      </p:to>
                                    </p:set>
                                    <p:animEffect transition="in" filter="strips(upRight)">
                                      <p:cBhvr>
                                        <p:cTn id="7" dur="500"/>
                                        <p:tgtEl>
                                          <p:spTgt spid="104454">
                                            <p:txEl>
                                              <p:pRg st="0" end="0"/>
                                            </p:txEl>
                                          </p:spTgt>
                                        </p:tgtEl>
                                      </p:cBhvr>
                                    </p:animEffect>
                                  </p:childTnLst>
                                  <p:subTnLst>
                                    <p:animClr clrSpc="rgb" dir="cw">
                                      <p:cBhvr override="childStyle">
                                        <p:cTn dur="1" fill="hold" display="0" masterRel="nextClick" afterEffect="1"/>
                                        <p:tgtEl>
                                          <p:spTgt spid="10445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4454">
                                            <p:txEl>
                                              <p:pRg st="1" end="1"/>
                                            </p:txEl>
                                          </p:spTgt>
                                        </p:tgtEl>
                                        <p:attrNameLst>
                                          <p:attrName>style.visibility</p:attrName>
                                        </p:attrNameLst>
                                      </p:cBhvr>
                                      <p:to>
                                        <p:strVal val="visible"/>
                                      </p:to>
                                    </p:set>
                                    <p:animEffect transition="in" filter="strips(upRight)">
                                      <p:cBhvr>
                                        <p:cTn id="12" dur="500"/>
                                        <p:tgtEl>
                                          <p:spTgt spid="104454">
                                            <p:txEl>
                                              <p:pRg st="1" end="1"/>
                                            </p:txEl>
                                          </p:spTgt>
                                        </p:tgtEl>
                                      </p:cBhvr>
                                    </p:animEffect>
                                  </p:childTnLst>
                                  <p:subTnLst>
                                    <p:animClr clrSpc="rgb" dir="cw">
                                      <p:cBhvr override="childStyle">
                                        <p:cTn dur="1" fill="hold" display="0" masterRel="nextClick" afterEffect="1"/>
                                        <p:tgtEl>
                                          <p:spTgt spid="10445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12" fill="hold" nodeType="clickEffect">
                                  <p:stCondLst>
                                    <p:cond delay="0"/>
                                  </p:stCondLst>
                                  <p:childTnLst>
                                    <p:set>
                                      <p:cBhvr>
                                        <p:cTn id="16" dur="1" fill="hold">
                                          <p:stCondLst>
                                            <p:cond delay="0"/>
                                          </p:stCondLst>
                                        </p:cTn>
                                        <p:tgtEl>
                                          <p:spTgt spid="104457"/>
                                        </p:tgtEl>
                                        <p:attrNameLst>
                                          <p:attrName>style.visibility</p:attrName>
                                        </p:attrNameLst>
                                      </p:cBhvr>
                                      <p:to>
                                        <p:strVal val="visible"/>
                                      </p:to>
                                    </p:set>
                                    <p:anim calcmode="lin" valueType="num">
                                      <p:cBhvr additive="base">
                                        <p:cTn id="17" dur="500" fill="hold"/>
                                        <p:tgtEl>
                                          <p:spTgt spid="104457"/>
                                        </p:tgtEl>
                                        <p:attrNameLst>
                                          <p:attrName>ppt_x</p:attrName>
                                        </p:attrNameLst>
                                      </p:cBhvr>
                                      <p:tavLst>
                                        <p:tav tm="0">
                                          <p:val>
                                            <p:strVal val="0-#ppt_w/2"/>
                                          </p:val>
                                        </p:tav>
                                        <p:tav tm="100000">
                                          <p:val>
                                            <p:strVal val="#ppt_x"/>
                                          </p:val>
                                        </p:tav>
                                      </p:tavLst>
                                    </p:anim>
                                    <p:anim calcmode="lin" valueType="num">
                                      <p:cBhvr additive="base">
                                        <p:cTn id="18" dur="500" fill="hold"/>
                                        <p:tgtEl>
                                          <p:spTgt spid="10445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445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04458">
                                            <p:txEl>
                                              <p:pRg st="0" end="0"/>
                                            </p:txEl>
                                          </p:spTgt>
                                        </p:tgtEl>
                                        <p:attrNameLst>
                                          <p:attrName>style.visibility</p:attrName>
                                        </p:attrNameLst>
                                      </p:cBhvr>
                                      <p:to>
                                        <p:strVal val="visible"/>
                                      </p:to>
                                    </p:set>
                                    <p:anim calcmode="lin" valueType="num">
                                      <p:cBhvr additive="base">
                                        <p:cTn id="23" dur="500" fill="hold"/>
                                        <p:tgtEl>
                                          <p:spTgt spid="10445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4458">
                                            <p:txEl>
                                              <p:pRg st="0" end="0"/>
                                            </p:txEl>
                                          </p:spTgt>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3" fill="hold" nodeType="clickEffect">
                                  <p:stCondLst>
                                    <p:cond delay="0"/>
                                  </p:stCondLst>
                                  <p:childTnLst>
                                    <p:set>
                                      <p:cBhvr>
                                        <p:cTn id="28" dur="1" fill="hold">
                                          <p:stCondLst>
                                            <p:cond delay="0"/>
                                          </p:stCondLst>
                                        </p:cTn>
                                        <p:tgtEl>
                                          <p:spTgt spid="104455"/>
                                        </p:tgtEl>
                                        <p:attrNameLst>
                                          <p:attrName>style.visibility</p:attrName>
                                        </p:attrNameLst>
                                      </p:cBhvr>
                                      <p:to>
                                        <p:strVal val="visible"/>
                                      </p:to>
                                    </p:set>
                                    <p:anim calcmode="lin" valueType="num">
                                      <p:cBhvr additive="base">
                                        <p:cTn id="29" dur="500" fill="hold"/>
                                        <p:tgtEl>
                                          <p:spTgt spid="104455"/>
                                        </p:tgtEl>
                                        <p:attrNameLst>
                                          <p:attrName>ppt_x</p:attrName>
                                        </p:attrNameLst>
                                      </p:cBhvr>
                                      <p:tavLst>
                                        <p:tav tm="0">
                                          <p:val>
                                            <p:strVal val="1+#ppt_w/2"/>
                                          </p:val>
                                        </p:tav>
                                        <p:tav tm="100000">
                                          <p:val>
                                            <p:strVal val="#ppt_x"/>
                                          </p:val>
                                        </p:tav>
                                      </p:tavLst>
                                    </p:anim>
                                    <p:anim calcmode="lin" valueType="num">
                                      <p:cBhvr additive="base">
                                        <p:cTn id="30" dur="500" fill="hold"/>
                                        <p:tgtEl>
                                          <p:spTgt spid="10445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4455"/>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4502"/>
                                        </p:tgtEl>
                                        <p:attrNameLst>
                                          <p:attrName>style.visibility</p:attrName>
                                        </p:attrNameLst>
                                      </p:cBhvr>
                                      <p:to>
                                        <p:strVal val="visible"/>
                                      </p:to>
                                    </p:set>
                                    <p:animEffect transition="in" filter="wipe(left)">
                                      <p:cBhvr>
                                        <p:cTn id="35" dur="500"/>
                                        <p:tgtEl>
                                          <p:spTgt spid="104502"/>
                                        </p:tgtEl>
                                      </p:cBhvr>
                                    </p:animEffect>
                                  </p:childTnLst>
                                  <p:subTnLst>
                                    <p:animClr clrSpc="rgb" dir="cw">
                                      <p:cBhvr override="childStyle">
                                        <p:cTn dur="1" fill="hold" display="0" masterRel="nextClick" afterEffect="1"/>
                                        <p:tgtEl>
                                          <p:spTgt spid="104502"/>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04503"/>
                                        </p:tgtEl>
                                        <p:attrNameLst>
                                          <p:attrName>style.visibility</p:attrName>
                                        </p:attrNameLst>
                                      </p:cBhvr>
                                      <p:to>
                                        <p:strVal val="visible"/>
                                      </p:to>
                                    </p:set>
                                    <p:animEffect transition="in" filter="wipe(right)">
                                      <p:cBhvr>
                                        <p:cTn id="40" dur="500"/>
                                        <p:tgtEl>
                                          <p:spTgt spid="104503"/>
                                        </p:tgtEl>
                                      </p:cBhvr>
                                    </p:animEffect>
                                  </p:childTnLst>
                                  <p:subTnLst>
                                    <p:animClr clrSpc="rgb" dir="cw">
                                      <p:cBhvr override="childStyle">
                                        <p:cTn dur="1" fill="hold" display="0" masterRel="nextClick" afterEffect="1"/>
                                        <p:tgtEl>
                                          <p:spTgt spid="104503"/>
                                        </p:tgtEl>
                                        <p:attrNameLst>
                                          <p:attrName>ppt_c</p:attrName>
                                        </p:attrNameLst>
                                      </p:cBhvr>
                                      <p:to>
                                        <a:srgbClr val="0000FF"/>
                                      </p:to>
                                    </p:animClr>
                                  </p:sub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04504"/>
                                        </p:tgtEl>
                                        <p:attrNameLst>
                                          <p:attrName>style.visibility</p:attrName>
                                        </p:attrNameLst>
                                      </p:cBhvr>
                                      <p:to>
                                        <p:strVal val="visible"/>
                                      </p:to>
                                    </p:set>
                                    <p:animEffect transition="in" filter="box(in)">
                                      <p:cBhvr>
                                        <p:cTn id="45" dur="500"/>
                                        <p:tgtEl>
                                          <p:spTgt spid="104504"/>
                                        </p:tgtEl>
                                      </p:cBhvr>
                                    </p:animEffect>
                                  </p:childTnLst>
                                  <p:subTnLst>
                                    <p:animClr clrSpc="rgb" dir="cw">
                                      <p:cBhvr override="childStyle">
                                        <p:cTn dur="1" fill="hold" display="0" masterRel="nextClick" afterEffect="1"/>
                                        <p:tgtEl>
                                          <p:spTgt spid="104504"/>
                                        </p:tgtEl>
                                        <p:attrNameLst>
                                          <p:attrName>ppt_c</p:attrName>
                                        </p:attrNameLst>
                                      </p:cBhvr>
                                      <p:to>
                                        <a:srgbClr val="0000FF"/>
                                      </p:to>
                                    </p:animClr>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04505">
                                            <p:txEl>
                                              <p:pRg st="0" end="0"/>
                                            </p:txEl>
                                          </p:spTgt>
                                        </p:tgtEl>
                                        <p:attrNameLst>
                                          <p:attrName>style.visibility</p:attrName>
                                        </p:attrNameLst>
                                      </p:cBhvr>
                                      <p:to>
                                        <p:strVal val="visible"/>
                                      </p:to>
                                    </p:set>
                                    <p:animEffect transition="in" filter="box(in)">
                                      <p:cBhvr>
                                        <p:cTn id="50" dur="500"/>
                                        <p:tgtEl>
                                          <p:spTgt spid="104505">
                                            <p:txEl>
                                              <p:pRg st="0" end="0"/>
                                            </p:txEl>
                                          </p:spTgt>
                                        </p:tgtEl>
                                      </p:cBhvr>
                                    </p:animEffect>
                                  </p:childTnLst>
                                  <p:subTnLst>
                                    <p:animClr clrSpc="rgb" dir="cw">
                                      <p:cBhvr override="childStyle">
                                        <p:cTn dur="1" fill="hold" display="0" masterRel="nextClick" afterEffect="1"/>
                                        <p:tgtEl>
                                          <p:spTgt spid="104505">
                                            <p:txEl>
                                              <p:pRg st="0" end="0"/>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04505">
                                            <p:txEl>
                                              <p:pRg st="1" end="1"/>
                                            </p:txEl>
                                          </p:spTgt>
                                        </p:tgtEl>
                                        <p:attrNameLst>
                                          <p:attrName>style.visibility</p:attrName>
                                        </p:attrNameLst>
                                      </p:cBhvr>
                                      <p:to>
                                        <p:strVal val="visible"/>
                                      </p:to>
                                    </p:set>
                                    <p:animEffect transition="in" filter="box(in)">
                                      <p:cBhvr>
                                        <p:cTn id="55" dur="500"/>
                                        <p:tgtEl>
                                          <p:spTgt spid="104505">
                                            <p:txEl>
                                              <p:pRg st="1" end="1"/>
                                            </p:txEl>
                                          </p:spTgt>
                                        </p:tgtEl>
                                      </p:cBhvr>
                                    </p:animEffect>
                                  </p:childTnLst>
                                  <p:subTnLst>
                                    <p:animClr clrSpc="rgb" dir="cw">
                                      <p:cBhvr override="childStyle">
                                        <p:cTn dur="1" fill="hold" display="0" masterRel="nextClick" afterEffect="1"/>
                                        <p:tgtEl>
                                          <p:spTgt spid="104505">
                                            <p:txEl>
                                              <p:pRg st="1" end="1"/>
                                            </p:txEl>
                                          </p:spTgt>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04506"/>
                                        </p:tgtEl>
                                        <p:attrNameLst>
                                          <p:attrName>style.visibility</p:attrName>
                                        </p:attrNameLst>
                                      </p:cBhvr>
                                      <p:to>
                                        <p:strVal val="visible"/>
                                      </p:to>
                                    </p:set>
                                    <p:animEffect transition="in" filter="checkerboard(across)">
                                      <p:cBhvr>
                                        <p:cTn id="60" dur="500"/>
                                        <p:tgtEl>
                                          <p:spTgt spid="104506"/>
                                        </p:tgtEl>
                                      </p:cBhvr>
                                    </p:animEffect>
                                  </p:childTnLst>
                                  <p:subTnLst>
                                    <p:animClr clrSpc="rgb" dir="cw">
                                      <p:cBhvr override="childStyle">
                                        <p:cTn dur="1" fill="hold" display="0" masterRel="nextClick" afterEffect="1"/>
                                        <p:tgtEl>
                                          <p:spTgt spid="104506"/>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04507"/>
                                        </p:tgtEl>
                                        <p:attrNameLst>
                                          <p:attrName>style.visibility</p:attrName>
                                        </p:attrNameLst>
                                      </p:cBhvr>
                                      <p:to>
                                        <p:strVal val="visible"/>
                                      </p:to>
                                    </p:set>
                                    <p:animEffect transition="in" filter="blinds(horizontal)">
                                      <p:cBhvr>
                                        <p:cTn id="65" dur="500"/>
                                        <p:tgtEl>
                                          <p:spTgt spid="104507"/>
                                        </p:tgtEl>
                                      </p:cBhvr>
                                    </p:animEffect>
                                  </p:childTnLst>
                                  <p:subTnLst>
                                    <p:animClr clrSpc="rgb" dir="cw">
                                      <p:cBhvr override="childStyle">
                                        <p:cTn dur="1" fill="hold" display="0" masterRel="nextClick" afterEffect="1"/>
                                        <p:tgtEl>
                                          <p:spTgt spid="104507"/>
                                        </p:tgtEl>
                                        <p:attrNameLst>
                                          <p:attrName>ppt_c</p:attrName>
                                        </p:attrNameLst>
                                      </p:cBhvr>
                                      <p:to>
                                        <a:srgbClr val="0000FF"/>
                                      </p:to>
                                    </p:animClr>
                                  </p:subTnLst>
                                </p:cTn>
                              </p:par>
                            </p:childTnLst>
                          </p:cTn>
                        </p:par>
                      </p:childTnLst>
                    </p:cTn>
                  </p:par>
                  <p:par>
                    <p:cTn id="66" fill="hold">
                      <p:stCondLst>
                        <p:cond delay="indefinite"/>
                      </p:stCondLst>
                      <p:childTnLst>
                        <p:par>
                          <p:cTn id="67" fill="hold">
                            <p:stCondLst>
                              <p:cond delay="0"/>
                            </p:stCondLst>
                            <p:childTnLst>
                              <p:par>
                                <p:cTn id="68" presetID="2" presetClass="entr" presetSubtype="9" fill="hold" nodeType="clickEffect">
                                  <p:stCondLst>
                                    <p:cond delay="0"/>
                                  </p:stCondLst>
                                  <p:childTnLst>
                                    <p:set>
                                      <p:cBhvr>
                                        <p:cTn id="69" dur="1" fill="hold">
                                          <p:stCondLst>
                                            <p:cond delay="0"/>
                                          </p:stCondLst>
                                        </p:cTn>
                                        <p:tgtEl>
                                          <p:spTgt spid="104456"/>
                                        </p:tgtEl>
                                        <p:attrNameLst>
                                          <p:attrName>style.visibility</p:attrName>
                                        </p:attrNameLst>
                                      </p:cBhvr>
                                      <p:to>
                                        <p:strVal val="visible"/>
                                      </p:to>
                                    </p:set>
                                    <p:anim calcmode="lin" valueType="num">
                                      <p:cBhvr additive="base">
                                        <p:cTn id="70" dur="500" fill="hold"/>
                                        <p:tgtEl>
                                          <p:spTgt spid="104456"/>
                                        </p:tgtEl>
                                        <p:attrNameLst>
                                          <p:attrName>ppt_x</p:attrName>
                                        </p:attrNameLst>
                                      </p:cBhvr>
                                      <p:tavLst>
                                        <p:tav tm="0">
                                          <p:val>
                                            <p:strVal val="0-#ppt_w/2"/>
                                          </p:val>
                                        </p:tav>
                                        <p:tav tm="100000">
                                          <p:val>
                                            <p:strVal val="#ppt_x"/>
                                          </p:val>
                                        </p:tav>
                                      </p:tavLst>
                                    </p:anim>
                                    <p:anim calcmode="lin" valueType="num">
                                      <p:cBhvr additive="base">
                                        <p:cTn id="71" dur="500" fill="hold"/>
                                        <p:tgtEl>
                                          <p:spTgt spid="10445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4456"/>
                                        </p:tgtEl>
                                        <p:attrNameLst>
                                          <p:attrName>ppt_c</p:attrName>
                                        </p:attrNameLst>
                                      </p:cBhvr>
                                      <p:to>
                                        <a:srgbClr val="0000FF"/>
                                      </p:to>
                                    </p:animClr>
                                  </p:sub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04508"/>
                                        </p:tgtEl>
                                        <p:attrNameLst>
                                          <p:attrName>style.visibility</p:attrName>
                                        </p:attrNameLst>
                                      </p:cBhvr>
                                      <p:to>
                                        <p:strVal val="visible"/>
                                      </p:to>
                                    </p:set>
                                    <p:anim calcmode="lin" valueType="num">
                                      <p:cBhvr additive="base">
                                        <p:cTn id="76" dur="500" fill="hold"/>
                                        <p:tgtEl>
                                          <p:spTgt spid="104508"/>
                                        </p:tgtEl>
                                        <p:attrNameLst>
                                          <p:attrName>ppt_x</p:attrName>
                                        </p:attrNameLst>
                                      </p:cBhvr>
                                      <p:tavLst>
                                        <p:tav tm="0">
                                          <p:val>
                                            <p:strVal val="#ppt_x"/>
                                          </p:val>
                                        </p:tav>
                                        <p:tav tm="100000">
                                          <p:val>
                                            <p:strVal val="#ppt_x"/>
                                          </p:val>
                                        </p:tav>
                                      </p:tavLst>
                                    </p:anim>
                                    <p:anim calcmode="lin" valueType="num">
                                      <p:cBhvr additive="base">
                                        <p:cTn id="77" dur="500" fill="hold"/>
                                        <p:tgtEl>
                                          <p:spTgt spid="10450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04508"/>
                                        </p:tgtEl>
                                        <p:attrNameLst>
                                          <p:attrName>ppt_c</p:attrName>
                                        </p:attrNameLst>
                                      </p:cBhvr>
                                      <p:to>
                                        <a:srgbClr val="0000FF"/>
                                      </p:to>
                                    </p:animClr>
                                  </p:sub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04509">
                                            <p:txEl>
                                              <p:pRg st="0" end="0"/>
                                            </p:txEl>
                                          </p:spTgt>
                                        </p:tgtEl>
                                        <p:attrNameLst>
                                          <p:attrName>style.visibility</p:attrName>
                                        </p:attrNameLst>
                                      </p:cBhvr>
                                      <p:to>
                                        <p:strVal val="visible"/>
                                      </p:to>
                                    </p:set>
                                    <p:animEffect transition="in" filter="blinds(horizontal)">
                                      <p:cBhvr>
                                        <p:cTn id="82" dur="500"/>
                                        <p:tgtEl>
                                          <p:spTgt spid="104509">
                                            <p:txEl>
                                              <p:pRg st="0" end="0"/>
                                            </p:txEl>
                                          </p:spTgt>
                                        </p:tgtEl>
                                      </p:cBhvr>
                                    </p:animEffect>
                                  </p:childTnLst>
                                  <p:subTnLst>
                                    <p:animClr clrSpc="rgb" dir="cw">
                                      <p:cBhvr override="childStyle">
                                        <p:cTn dur="1" fill="hold" display="0" masterRel="nextClick" afterEffect="1"/>
                                        <p:tgtEl>
                                          <p:spTgt spid="104509">
                                            <p:txEl>
                                              <p:pRg st="0" end="0"/>
                                            </p:txEl>
                                          </p:spTgt>
                                        </p:tgtEl>
                                        <p:attrNameLst>
                                          <p:attrName>ppt_c</p:attrName>
                                        </p:attrNameLst>
                                      </p:cBhvr>
                                      <p:to>
                                        <a:srgbClr val="0000FF"/>
                                      </p:to>
                                    </p:animClr>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04509">
                                            <p:txEl>
                                              <p:pRg st="1" end="1"/>
                                            </p:txEl>
                                          </p:spTgt>
                                        </p:tgtEl>
                                        <p:attrNameLst>
                                          <p:attrName>style.visibility</p:attrName>
                                        </p:attrNameLst>
                                      </p:cBhvr>
                                      <p:to>
                                        <p:strVal val="visible"/>
                                      </p:to>
                                    </p:set>
                                    <p:animEffect transition="in" filter="blinds(horizontal)">
                                      <p:cBhvr>
                                        <p:cTn id="87" dur="500"/>
                                        <p:tgtEl>
                                          <p:spTgt spid="104509">
                                            <p:txEl>
                                              <p:pRg st="1" end="1"/>
                                            </p:txEl>
                                          </p:spTgt>
                                        </p:tgtEl>
                                      </p:cBhvr>
                                    </p:animEffect>
                                  </p:childTnLst>
                                  <p:subTnLst>
                                    <p:animClr clrSpc="rgb" dir="cw">
                                      <p:cBhvr override="childStyle">
                                        <p:cTn dur="1" fill="hold" display="0" masterRel="nextClick" afterEffect="1"/>
                                        <p:tgtEl>
                                          <p:spTgt spid="104509">
                                            <p:txEl>
                                              <p:pRg st="1" end="1"/>
                                            </p:txEl>
                                          </p:spTgt>
                                        </p:tgtEl>
                                        <p:attrNameLst>
                                          <p:attrName>ppt_c</p:attrName>
                                        </p:attrNameLst>
                                      </p:cBhvr>
                                      <p:to>
                                        <a:srgbClr val="0000FF"/>
                                      </p:to>
                                    </p:animClr>
                                  </p:sub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104510"/>
                                        </p:tgtEl>
                                        <p:attrNameLst>
                                          <p:attrName>style.visibility</p:attrName>
                                        </p:attrNameLst>
                                      </p:cBhvr>
                                      <p:to>
                                        <p:strVal val="visible"/>
                                      </p:to>
                                    </p:set>
                                    <p:animEffect transition="in" filter="wipe(right)">
                                      <p:cBhvr>
                                        <p:cTn id="92" dur="500"/>
                                        <p:tgtEl>
                                          <p:spTgt spid="104510"/>
                                        </p:tgtEl>
                                      </p:cBhvr>
                                    </p:animEffect>
                                  </p:childTnLst>
                                  <p:subTnLst>
                                    <p:animClr clrSpc="rgb" dir="cw">
                                      <p:cBhvr override="childStyle">
                                        <p:cTn dur="1" fill="hold" display="0" masterRel="nextClick" afterEffect="1"/>
                                        <p:tgtEl>
                                          <p:spTgt spid="104510"/>
                                        </p:tgtEl>
                                        <p:attrNameLst>
                                          <p:attrName>ppt_c</p:attrName>
                                        </p:attrNameLst>
                                      </p:cBhvr>
                                      <p:to>
                                        <a:srgbClr val="0000FF"/>
                                      </p:to>
                                    </p:animClr>
                                  </p:sub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04511"/>
                                        </p:tgtEl>
                                        <p:attrNameLst>
                                          <p:attrName>style.visibility</p:attrName>
                                        </p:attrNameLst>
                                      </p:cBhvr>
                                      <p:to>
                                        <p:strVal val="visible"/>
                                      </p:to>
                                    </p:set>
                                    <p:animEffect transition="in" filter="blinds(horizontal)">
                                      <p:cBhvr>
                                        <p:cTn id="97" dur="500"/>
                                        <p:tgtEl>
                                          <p:spTgt spid="104511"/>
                                        </p:tgtEl>
                                      </p:cBhvr>
                                    </p:animEffect>
                                  </p:childTnLst>
                                  <p:subTnLst>
                                    <p:animClr clrSpc="rgb" dir="cw">
                                      <p:cBhvr override="childStyle">
                                        <p:cTn dur="1" fill="hold" display="0" masterRel="nextClick" afterEffect="1"/>
                                        <p:tgtEl>
                                          <p:spTgt spid="104511"/>
                                        </p:tgtEl>
                                        <p:attrNameLst>
                                          <p:attrName>ppt_c</p:attrName>
                                        </p:attrNameLst>
                                      </p:cBhvr>
                                      <p:to>
                                        <a:srgbClr val="0000FF"/>
                                      </p:to>
                                    </p:animClr>
                                  </p:sub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104512"/>
                                        </p:tgtEl>
                                        <p:attrNameLst>
                                          <p:attrName>style.visibility</p:attrName>
                                        </p:attrNameLst>
                                      </p:cBhvr>
                                      <p:to>
                                        <p:strVal val="visible"/>
                                      </p:to>
                                    </p:set>
                                    <p:animEffect transition="in" filter="checkerboard(across)">
                                      <p:cBhvr>
                                        <p:cTn id="102" dur="500"/>
                                        <p:tgtEl>
                                          <p:spTgt spid="104512"/>
                                        </p:tgtEl>
                                      </p:cBhvr>
                                    </p:animEffect>
                                  </p:childTnLst>
                                  <p:subTnLst>
                                    <p:animClr clrSpc="rgb" dir="cw">
                                      <p:cBhvr override="childStyle">
                                        <p:cTn dur="1" fill="hold" display="0" masterRel="nextClick" afterEffect="1"/>
                                        <p:tgtEl>
                                          <p:spTgt spid="10451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autoUpdateAnimBg="0"/>
      <p:bldP spid="104458" grpId="0" build="p" autoUpdateAnimBg="0"/>
      <p:bldP spid="104503" grpId="0"/>
      <p:bldP spid="104504" grpId="0"/>
      <p:bldP spid="104505" grpId="0" build="p"/>
      <p:bldP spid="104506" grpId="0"/>
      <p:bldP spid="104507" grpId="0"/>
      <p:bldP spid="104508" grpId="0"/>
      <p:bldP spid="104509" grpId="0" build="p"/>
      <p:bldP spid="104510" grpId="0"/>
      <p:bldP spid="104511" grpId="0"/>
      <p:bldP spid="1045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7373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373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373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3734" name="Rectangle 6"/>
          <p:cNvSpPr>
            <a:spLocks noGrp="1" noChangeArrowheads="1"/>
          </p:cNvSpPr>
          <p:nvPr>
            <p:ph type="subTitle" idx="1"/>
          </p:nvPr>
        </p:nvSpPr>
        <p:spPr>
          <a:xfrm>
            <a:off x="152400" y="1219200"/>
            <a:ext cx="8839200" cy="5410200"/>
          </a:xfrm>
        </p:spPr>
        <p:txBody>
          <a:bodyPr/>
          <a:lstStyle/>
          <a:p>
            <a:pPr algn="l"/>
            <a:r>
              <a:rPr lang="en-US" altLang="zh-CN" sz="2600"/>
              <a:t>2</a:t>
            </a:r>
            <a:r>
              <a:rPr lang="zh-CN" altLang="en-US" sz="2600"/>
              <a:t>、数量关系</a:t>
            </a:r>
          </a:p>
        </p:txBody>
      </p:sp>
      <p:graphicFrame>
        <p:nvGraphicFramePr>
          <p:cNvPr id="73735" name="Object 7"/>
          <p:cNvGraphicFramePr>
            <a:graphicFrameLocks noChangeAspect="1"/>
          </p:cNvGraphicFramePr>
          <p:nvPr/>
        </p:nvGraphicFramePr>
        <p:xfrm>
          <a:off x="539750" y="1700213"/>
          <a:ext cx="2209800" cy="989012"/>
        </p:xfrm>
        <a:graphic>
          <a:graphicData uri="http://schemas.openxmlformats.org/presentationml/2006/ole">
            <p:oleObj spid="_x0000_s73735" name="Equation" r:id="rId4" imgW="990360" imgH="444240" progId="Equation.3">
              <p:embed/>
            </p:oleObj>
          </a:graphicData>
        </a:graphic>
      </p:graphicFrame>
      <p:graphicFrame>
        <p:nvGraphicFramePr>
          <p:cNvPr id="73736" name="Object 8"/>
          <p:cNvGraphicFramePr>
            <a:graphicFrameLocks noChangeAspect="1"/>
          </p:cNvGraphicFramePr>
          <p:nvPr/>
        </p:nvGraphicFramePr>
        <p:xfrm>
          <a:off x="539750" y="2852738"/>
          <a:ext cx="2590800" cy="954087"/>
        </p:xfrm>
        <a:graphic>
          <a:graphicData uri="http://schemas.openxmlformats.org/presentationml/2006/ole">
            <p:oleObj spid="_x0000_s73736" name="Equation" r:id="rId5" imgW="1206360" imgH="444240" progId="Equation.3">
              <p:embed/>
            </p:oleObj>
          </a:graphicData>
        </a:graphic>
      </p:graphicFrame>
      <p:graphicFrame>
        <p:nvGraphicFramePr>
          <p:cNvPr id="73741" name="Object 13"/>
          <p:cNvGraphicFramePr>
            <a:graphicFrameLocks noChangeAspect="1"/>
          </p:cNvGraphicFramePr>
          <p:nvPr/>
        </p:nvGraphicFramePr>
        <p:xfrm>
          <a:off x="3851275" y="1196975"/>
          <a:ext cx="4105275" cy="912813"/>
        </p:xfrm>
        <a:graphic>
          <a:graphicData uri="http://schemas.openxmlformats.org/presentationml/2006/ole">
            <p:oleObj spid="_x0000_s73741" name="Equation" r:id="rId6" imgW="1993680" imgH="444240" progId="Equation.3">
              <p:embed/>
            </p:oleObj>
          </a:graphicData>
        </a:graphic>
      </p:graphicFrame>
      <p:graphicFrame>
        <p:nvGraphicFramePr>
          <p:cNvPr id="73742" name="Object 14"/>
          <p:cNvGraphicFramePr>
            <a:graphicFrameLocks noChangeAspect="1"/>
          </p:cNvGraphicFramePr>
          <p:nvPr/>
        </p:nvGraphicFramePr>
        <p:xfrm>
          <a:off x="3851275" y="2924175"/>
          <a:ext cx="3024188" cy="896938"/>
        </p:xfrm>
        <a:graphic>
          <a:graphicData uri="http://schemas.openxmlformats.org/presentationml/2006/ole">
            <p:oleObj spid="_x0000_s73742" name="Equation" r:id="rId7" imgW="1498320" imgH="444240" progId="Equation.3">
              <p:embed/>
            </p:oleObj>
          </a:graphicData>
        </a:graphic>
      </p:graphicFrame>
      <p:graphicFrame>
        <p:nvGraphicFramePr>
          <p:cNvPr id="73797" name="Group 69"/>
          <p:cNvGraphicFramePr>
            <a:graphicFrameLocks noGrp="1"/>
          </p:cNvGraphicFramePr>
          <p:nvPr/>
        </p:nvGraphicFramePr>
        <p:xfrm>
          <a:off x="179388" y="3860800"/>
          <a:ext cx="8713787" cy="2758250"/>
        </p:xfrm>
        <a:graphic>
          <a:graphicData uri="http://schemas.openxmlformats.org/drawingml/2006/table">
            <a:tbl>
              <a:tblPr/>
              <a:tblGrid>
                <a:gridCol w="2733675"/>
                <a:gridCol w="1493837"/>
                <a:gridCol w="1495425"/>
                <a:gridCol w="1495425"/>
                <a:gridCol w="1495425"/>
              </a:tblGrid>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2003</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产值（万元）</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0</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3</a:t>
                      </a: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环比发展速度</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a:t>
                      </a: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以上年为</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mn-lt"/>
                          <a:ea typeface="楷体" pitchFamily="49" charset="-122"/>
                        </a:rPr>
                        <a:t>100]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 </a:t>
                      </a: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0</a:t>
                      </a: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a:t>
                      </a: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98.33%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3</a:t>
                      </a: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a:t>
                      </a:r>
                      <a:r>
                        <a:rPr kumimoji="1" lang="en-US" altLang="zh-CN" sz="2400" b="1" i="0" u="none" strike="noStrike" cap="none" normalizeH="0" baseline="-2500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2</a:t>
                      </a:r>
                      <a:r>
                        <a:rPr kumimoji="1" lang="zh-CN" altLang="en-US"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rPr>
                        <a:t>105.93%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947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80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98" name="Text Box 70"/>
          <p:cNvSpPr txBox="1">
            <a:spLocks noChangeArrowheads="1"/>
          </p:cNvSpPr>
          <p:nvPr/>
        </p:nvSpPr>
        <p:spPr bwMode="auto">
          <a:xfrm>
            <a:off x="179388" y="5661025"/>
            <a:ext cx="2736850"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latin typeface="+mn-lt"/>
                <a:ea typeface="楷体" pitchFamily="49" charset="-122"/>
              </a:rPr>
              <a:t>定基发展速度</a:t>
            </a:r>
            <a:endParaRPr lang="zh-CN" altLang="en-US" b="1" baseline="-25000" dirty="0">
              <a:solidFill>
                <a:srgbClr val="800000"/>
              </a:solidFill>
              <a:effectLst>
                <a:outerShdw blurRad="38100" dist="38100" dir="2700000" algn="tl">
                  <a:srgbClr val="C0C0C0"/>
                </a:outerShdw>
              </a:effectLst>
              <a:latin typeface="+mn-l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latin typeface="+mn-lt"/>
                <a:ea typeface="楷体" pitchFamily="49" charset="-122"/>
              </a:rPr>
              <a:t>[</a:t>
            </a:r>
            <a:r>
              <a:rPr lang="zh-CN" altLang="en-US" b="1" dirty="0">
                <a:solidFill>
                  <a:srgbClr val="800000"/>
                </a:solidFill>
                <a:effectLst>
                  <a:outerShdw blurRad="38100" dist="38100" dir="2700000" algn="tl">
                    <a:srgbClr val="C0C0C0"/>
                  </a:outerShdw>
                </a:effectLst>
                <a:latin typeface="+mn-lt"/>
                <a:ea typeface="楷体" pitchFamily="49" charset="-122"/>
              </a:rPr>
              <a:t>以</a:t>
            </a:r>
            <a:r>
              <a:rPr lang="en-US" altLang="zh-CN" b="1" dirty="0">
                <a:solidFill>
                  <a:srgbClr val="800000"/>
                </a:solidFill>
                <a:effectLst>
                  <a:outerShdw blurRad="38100" dist="38100" dir="2700000" algn="tl">
                    <a:srgbClr val="C0C0C0"/>
                  </a:outerShdw>
                </a:effectLst>
                <a:latin typeface="+mn-lt"/>
                <a:ea typeface="楷体" pitchFamily="49" charset="-122"/>
              </a:rPr>
              <a:t>2000</a:t>
            </a:r>
            <a:r>
              <a:rPr lang="zh-CN" altLang="en-US" b="1" dirty="0">
                <a:solidFill>
                  <a:srgbClr val="800000"/>
                </a:solidFill>
                <a:effectLst>
                  <a:outerShdw blurRad="38100" dist="38100" dir="2700000" algn="tl">
                    <a:srgbClr val="C0C0C0"/>
                  </a:outerShdw>
                </a:effectLst>
                <a:latin typeface="+mn-lt"/>
                <a:ea typeface="楷体" pitchFamily="49" charset="-122"/>
              </a:rPr>
              <a:t>年为</a:t>
            </a:r>
            <a:r>
              <a:rPr lang="en-US" altLang="zh-CN" b="1" dirty="0">
                <a:solidFill>
                  <a:srgbClr val="800000"/>
                </a:solidFill>
                <a:effectLst>
                  <a:outerShdw blurRad="38100" dist="38100" dir="2700000" algn="tl">
                    <a:srgbClr val="C0C0C0"/>
                  </a:outerShdw>
                </a:effectLst>
                <a:latin typeface="+mn-lt"/>
                <a:ea typeface="楷体" pitchFamily="49" charset="-122"/>
              </a:rPr>
              <a:t>100]</a:t>
            </a:r>
          </a:p>
        </p:txBody>
      </p:sp>
      <p:sp>
        <p:nvSpPr>
          <p:cNvPr id="73799" name="Text Box 71"/>
          <p:cNvSpPr txBox="1">
            <a:spLocks noChangeArrowheads="1"/>
          </p:cNvSpPr>
          <p:nvPr/>
        </p:nvSpPr>
        <p:spPr bwMode="auto">
          <a:xfrm>
            <a:off x="2916238" y="5734050"/>
            <a:ext cx="1512887"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100%</a:t>
            </a:r>
          </a:p>
        </p:txBody>
      </p:sp>
      <p:sp>
        <p:nvSpPr>
          <p:cNvPr id="73800" name="Text Box 72"/>
          <p:cNvSpPr txBox="1">
            <a:spLocks noChangeArrowheads="1"/>
          </p:cNvSpPr>
          <p:nvPr/>
        </p:nvSpPr>
        <p:spPr bwMode="auto">
          <a:xfrm>
            <a:off x="4356100" y="5734050"/>
            <a:ext cx="1512888"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1</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120%</a:t>
            </a:r>
          </a:p>
        </p:txBody>
      </p:sp>
      <p:sp>
        <p:nvSpPr>
          <p:cNvPr id="73801" name="Text Box 73"/>
          <p:cNvSpPr txBox="1">
            <a:spLocks noChangeArrowheads="1"/>
          </p:cNvSpPr>
          <p:nvPr/>
        </p:nvSpPr>
        <p:spPr bwMode="auto">
          <a:xfrm>
            <a:off x="5867400" y="5734050"/>
            <a:ext cx="1512888"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2</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118%</a:t>
            </a:r>
          </a:p>
        </p:txBody>
      </p:sp>
      <p:sp>
        <p:nvSpPr>
          <p:cNvPr id="73802" name="Text Box 74"/>
          <p:cNvSpPr txBox="1">
            <a:spLocks noChangeArrowheads="1"/>
          </p:cNvSpPr>
          <p:nvPr/>
        </p:nvSpPr>
        <p:spPr bwMode="auto">
          <a:xfrm>
            <a:off x="7380288" y="5734050"/>
            <a:ext cx="1512887" cy="904863"/>
          </a:xfrm>
          <a:prstGeom prst="rect">
            <a:avLst/>
          </a:prstGeom>
          <a:noFill/>
          <a:ln w="9525">
            <a:noFill/>
            <a:miter lim="800000"/>
            <a:headEnd/>
            <a:tailEnd/>
          </a:ln>
          <a:effectLst/>
        </p:spPr>
        <p:txBody>
          <a:bodyPr>
            <a:spAutoFit/>
          </a:bodyPr>
          <a:lstStyle/>
          <a:p>
            <a:pPr algn="ctr">
              <a:spcBef>
                <a:spcPct val="20000"/>
              </a:spcBef>
            </a:pPr>
            <a:r>
              <a:rPr lang="zh-CN" altLang="en-US" b="1" dirty="0">
                <a:solidFill>
                  <a:srgbClr val="800000"/>
                </a:solidFill>
                <a:effectLst>
                  <a:outerShdw blurRad="38100" dist="38100" dir="2700000" algn="tl">
                    <a:srgbClr val="C0C0C0"/>
                  </a:outerShdw>
                </a:effectLst>
                <a:ea typeface="楷体" pitchFamily="49" charset="-122"/>
              </a:rPr>
              <a:t>（</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3</a:t>
            </a:r>
            <a:r>
              <a:rPr lang="en-US" altLang="zh-CN" b="1" dirty="0">
                <a:solidFill>
                  <a:srgbClr val="800000"/>
                </a:solidFill>
                <a:effectLst>
                  <a:outerShdw blurRad="38100" dist="38100" dir="2700000" algn="tl">
                    <a:srgbClr val="C0C0C0"/>
                  </a:outerShdw>
                </a:effectLst>
                <a:ea typeface="楷体" pitchFamily="49" charset="-122"/>
              </a:rPr>
              <a:t>/a</a:t>
            </a:r>
            <a:r>
              <a:rPr lang="en-US" altLang="zh-CN" b="1" baseline="-25000" dirty="0">
                <a:solidFill>
                  <a:srgbClr val="800000"/>
                </a:solidFill>
                <a:effectLst>
                  <a:outerShdw blurRad="38100" dist="38100" dir="2700000" algn="tl">
                    <a:srgbClr val="C0C0C0"/>
                  </a:outerShdw>
                </a:effectLst>
                <a:ea typeface="楷体" pitchFamily="49" charset="-122"/>
              </a:rPr>
              <a:t>0</a:t>
            </a:r>
            <a:r>
              <a:rPr lang="zh-CN" altLang="en-US" b="1" dirty="0">
                <a:solidFill>
                  <a:srgbClr val="800000"/>
                </a:solidFill>
                <a:effectLst>
                  <a:outerShdw blurRad="38100" dist="38100" dir="2700000" algn="tl">
                    <a:srgbClr val="C0C0C0"/>
                  </a:outerShdw>
                </a:effectLst>
                <a:ea typeface="楷体" pitchFamily="49" charset="-122"/>
              </a:rPr>
              <a:t>）</a:t>
            </a:r>
            <a:endParaRPr lang="zh-CN" altLang="en-US" b="1" baseline="-25000" dirty="0">
              <a:solidFill>
                <a:srgbClr val="800000"/>
              </a:solidFill>
              <a:effectLst>
                <a:outerShdw blurRad="38100" dist="38100" dir="2700000" algn="tl">
                  <a:srgbClr val="C0C0C0"/>
                </a:outerShdw>
              </a:effectLst>
              <a:ea typeface="楷体" pitchFamily="49" charset="-122"/>
            </a:endParaRPr>
          </a:p>
          <a:p>
            <a:pPr algn="ctr">
              <a:spcBef>
                <a:spcPct val="20000"/>
              </a:spcBef>
            </a:pPr>
            <a:r>
              <a:rPr lang="en-US" altLang="zh-CN" b="1" dirty="0">
                <a:solidFill>
                  <a:srgbClr val="800000"/>
                </a:solidFill>
                <a:effectLst>
                  <a:outerShdw blurRad="38100" dist="38100" dir="2700000" algn="tl">
                    <a:srgbClr val="C0C0C0"/>
                  </a:outerShdw>
                </a:effectLst>
                <a:ea typeface="楷体" pitchFamily="49" charset="-122"/>
              </a:rPr>
              <a:t>125%</a:t>
            </a:r>
          </a:p>
        </p:txBody>
      </p:sp>
      <p:graphicFrame>
        <p:nvGraphicFramePr>
          <p:cNvPr id="73803" name="Object 75"/>
          <p:cNvGraphicFramePr>
            <a:graphicFrameLocks noChangeAspect="1"/>
          </p:cNvGraphicFramePr>
          <p:nvPr/>
        </p:nvGraphicFramePr>
        <p:xfrm>
          <a:off x="3348038" y="2060575"/>
          <a:ext cx="5438775" cy="912813"/>
        </p:xfrm>
        <a:graphic>
          <a:graphicData uri="http://schemas.openxmlformats.org/presentationml/2006/ole">
            <p:oleObj spid="_x0000_s73803" name="公式" r:id="rId8" imgW="264132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97"/>
                                        </p:tgtEl>
                                        <p:attrNameLst>
                                          <p:attrName>style.visibility</p:attrName>
                                        </p:attrNameLst>
                                      </p:cBhvr>
                                      <p:to>
                                        <p:strVal val="visible"/>
                                      </p:to>
                                    </p:set>
                                    <p:animEffect transition="in" filter="wipe(left)">
                                      <p:cBhvr>
                                        <p:cTn id="7" dur="500"/>
                                        <p:tgtEl>
                                          <p:spTgt spid="73797"/>
                                        </p:tgtEl>
                                      </p:cBhvr>
                                    </p:animEffect>
                                  </p:childTnLst>
                                  <p:subTnLst>
                                    <p:animClr clrSpc="rgb" dir="cw">
                                      <p:cBhvr override="childStyle">
                                        <p:cTn dur="1" fill="hold" display="0" masterRel="nextClick" afterEffect="1"/>
                                        <p:tgtEl>
                                          <p:spTgt spid="73797"/>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3798"/>
                                        </p:tgtEl>
                                        <p:attrNameLst>
                                          <p:attrName>style.visibility</p:attrName>
                                        </p:attrNameLst>
                                      </p:cBhvr>
                                      <p:to>
                                        <p:strVal val="visible"/>
                                      </p:to>
                                    </p:set>
                                    <p:anim calcmode="lin" valueType="num">
                                      <p:cBhvr additive="base">
                                        <p:cTn id="12" dur="500" fill="hold"/>
                                        <p:tgtEl>
                                          <p:spTgt spid="73798"/>
                                        </p:tgtEl>
                                        <p:attrNameLst>
                                          <p:attrName>ppt_x</p:attrName>
                                        </p:attrNameLst>
                                      </p:cBhvr>
                                      <p:tavLst>
                                        <p:tav tm="0">
                                          <p:val>
                                            <p:strVal val="#ppt_x"/>
                                          </p:val>
                                        </p:tav>
                                        <p:tav tm="100000">
                                          <p:val>
                                            <p:strVal val="#ppt_x"/>
                                          </p:val>
                                        </p:tav>
                                      </p:tavLst>
                                    </p:anim>
                                    <p:anim calcmode="lin" valueType="num">
                                      <p:cBhvr additive="base">
                                        <p:cTn id="13" dur="500" fill="hold"/>
                                        <p:tgtEl>
                                          <p:spTgt spid="7379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3798"/>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73734">
                                            <p:txEl>
                                              <p:pRg st="0" end="0"/>
                                            </p:txEl>
                                          </p:spTgt>
                                        </p:tgtEl>
                                        <p:attrNameLst>
                                          <p:attrName>style.visibility</p:attrName>
                                        </p:attrNameLst>
                                      </p:cBhvr>
                                      <p:to>
                                        <p:strVal val="visible"/>
                                      </p:to>
                                    </p:set>
                                    <p:anim calcmode="lin" valueType="num">
                                      <p:cBhvr>
                                        <p:cTn id="18" dur="500" fill="hold"/>
                                        <p:tgtEl>
                                          <p:spTgt spid="73734">
                                            <p:txEl>
                                              <p:pRg st="0" end="0"/>
                                            </p:txEl>
                                          </p:spTgt>
                                        </p:tgtEl>
                                        <p:attrNameLst>
                                          <p:attrName>ppt_w</p:attrName>
                                        </p:attrNameLst>
                                      </p:cBhvr>
                                      <p:tavLst>
                                        <p:tav tm="0">
                                          <p:val>
                                            <p:strVal val="(6*min(max(#ppt_w*#ppt_h,.3),1)-7.4)/-.7*#ppt_w"/>
                                          </p:val>
                                        </p:tav>
                                        <p:tav tm="100000">
                                          <p:val>
                                            <p:strVal val="#ppt_w"/>
                                          </p:val>
                                        </p:tav>
                                      </p:tavLst>
                                    </p:anim>
                                    <p:anim calcmode="lin" valueType="num">
                                      <p:cBhvr>
                                        <p:cTn id="19" dur="500" fill="hold"/>
                                        <p:tgtEl>
                                          <p:spTgt spid="73734">
                                            <p:txEl>
                                              <p:pRg st="0" end="0"/>
                                            </p:txEl>
                                          </p:spTgt>
                                        </p:tgtEl>
                                        <p:attrNameLst>
                                          <p:attrName>ppt_h</p:attrName>
                                        </p:attrNameLst>
                                      </p:cBhvr>
                                      <p:tavLst>
                                        <p:tav tm="0">
                                          <p:val>
                                            <p:strVal val="(6*min(max(#ppt_w*#ppt_h,.3),1)-7.4)/-.7*#ppt_h"/>
                                          </p:val>
                                        </p:tav>
                                        <p:tav tm="100000">
                                          <p:val>
                                            <p:strVal val="#ppt_h"/>
                                          </p:val>
                                        </p:tav>
                                      </p:tavLst>
                                    </p:anim>
                                    <p:anim calcmode="lin" valueType="num">
                                      <p:cBhvr>
                                        <p:cTn id="20" dur="500" fill="hold"/>
                                        <p:tgtEl>
                                          <p:spTgt spid="73734">
                                            <p:txEl>
                                              <p:pRg st="0" end="0"/>
                                            </p:txEl>
                                          </p:spTgt>
                                        </p:tgtEl>
                                        <p:attrNameLst>
                                          <p:attrName>ppt_x</p:attrName>
                                        </p:attrNameLst>
                                      </p:cBhvr>
                                      <p:tavLst>
                                        <p:tav tm="0">
                                          <p:val>
                                            <p:fltVal val="0.5"/>
                                          </p:val>
                                        </p:tav>
                                        <p:tav tm="100000">
                                          <p:val>
                                            <p:strVal val="#ppt_x"/>
                                          </p:val>
                                        </p:tav>
                                      </p:tavLst>
                                    </p:anim>
                                    <p:anim calcmode="lin" valueType="num">
                                      <p:cBhvr>
                                        <p:cTn id="21" dur="500" fill="hold"/>
                                        <p:tgtEl>
                                          <p:spTgt spid="73734">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73734">
                                            <p:txEl>
                                              <p:pRg st="0" end="0"/>
                                            </p:txEl>
                                          </p:spTgt>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3799">
                                            <p:txEl>
                                              <p:pRg st="0" end="0"/>
                                            </p:txEl>
                                          </p:spTgt>
                                        </p:tgtEl>
                                        <p:attrNameLst>
                                          <p:attrName>style.visibility</p:attrName>
                                        </p:attrNameLst>
                                      </p:cBhvr>
                                      <p:to>
                                        <p:strVal val="visible"/>
                                      </p:to>
                                    </p:set>
                                    <p:animEffect transition="in" filter="blinds(horizontal)">
                                      <p:cBhvr>
                                        <p:cTn id="26" dur="500"/>
                                        <p:tgtEl>
                                          <p:spTgt spid="73799">
                                            <p:txEl>
                                              <p:pRg st="0" end="0"/>
                                            </p:txEl>
                                          </p:spTgt>
                                        </p:tgtEl>
                                      </p:cBhvr>
                                    </p:animEffect>
                                  </p:childTnLst>
                                  <p:subTnLst>
                                    <p:animClr clrSpc="rgb" dir="cw">
                                      <p:cBhvr override="childStyle">
                                        <p:cTn dur="1" fill="hold" display="0" masterRel="nextClick" afterEffect="1"/>
                                        <p:tgtEl>
                                          <p:spTgt spid="73799">
                                            <p:txEl>
                                              <p:pRg st="0" end="0"/>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3799">
                                            <p:txEl>
                                              <p:pRg st="1" end="1"/>
                                            </p:txEl>
                                          </p:spTgt>
                                        </p:tgtEl>
                                        <p:attrNameLst>
                                          <p:attrName>style.visibility</p:attrName>
                                        </p:attrNameLst>
                                      </p:cBhvr>
                                      <p:to>
                                        <p:strVal val="visible"/>
                                      </p:to>
                                    </p:set>
                                    <p:animEffect transition="in" filter="blinds(horizontal)">
                                      <p:cBhvr>
                                        <p:cTn id="31" dur="500"/>
                                        <p:tgtEl>
                                          <p:spTgt spid="73799">
                                            <p:txEl>
                                              <p:pRg st="1" end="1"/>
                                            </p:txEl>
                                          </p:spTgt>
                                        </p:tgtEl>
                                      </p:cBhvr>
                                    </p:animEffect>
                                  </p:childTnLst>
                                  <p:subTnLst>
                                    <p:animClr clrSpc="rgb" dir="cw">
                                      <p:cBhvr override="childStyle">
                                        <p:cTn dur="1" fill="hold" display="0" masterRel="nextClick" afterEffect="1"/>
                                        <p:tgtEl>
                                          <p:spTgt spid="73799">
                                            <p:txEl>
                                              <p:pRg st="1" end="1"/>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73800">
                                            <p:txEl>
                                              <p:pRg st="0" end="0"/>
                                            </p:txEl>
                                          </p:spTgt>
                                        </p:tgtEl>
                                        <p:attrNameLst>
                                          <p:attrName>style.visibility</p:attrName>
                                        </p:attrNameLst>
                                      </p:cBhvr>
                                      <p:to>
                                        <p:strVal val="visible"/>
                                      </p:to>
                                    </p:set>
                                    <p:animEffect transition="in" filter="wipe(right)">
                                      <p:cBhvr>
                                        <p:cTn id="36" dur="500"/>
                                        <p:tgtEl>
                                          <p:spTgt spid="73800">
                                            <p:txEl>
                                              <p:pRg st="0" end="0"/>
                                            </p:txEl>
                                          </p:spTgt>
                                        </p:tgtEl>
                                      </p:cBhvr>
                                    </p:animEffect>
                                  </p:childTnLst>
                                  <p:subTnLst>
                                    <p:animClr clrSpc="rgb" dir="cw">
                                      <p:cBhvr override="childStyle">
                                        <p:cTn dur="1" fill="hold" display="0" masterRel="nextClick" afterEffect="1"/>
                                        <p:tgtEl>
                                          <p:spTgt spid="73800">
                                            <p:txEl>
                                              <p:pRg st="0" end="0"/>
                                            </p:txEl>
                                          </p:spTgt>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73800">
                                            <p:txEl>
                                              <p:pRg st="1" end="1"/>
                                            </p:txEl>
                                          </p:spTgt>
                                        </p:tgtEl>
                                        <p:attrNameLst>
                                          <p:attrName>style.visibility</p:attrName>
                                        </p:attrNameLst>
                                      </p:cBhvr>
                                      <p:to>
                                        <p:strVal val="visible"/>
                                      </p:to>
                                    </p:set>
                                    <p:animEffect transition="in" filter="wipe(right)">
                                      <p:cBhvr>
                                        <p:cTn id="41" dur="500"/>
                                        <p:tgtEl>
                                          <p:spTgt spid="73800">
                                            <p:txEl>
                                              <p:pRg st="1" end="1"/>
                                            </p:txEl>
                                          </p:spTgt>
                                        </p:tgtEl>
                                      </p:cBhvr>
                                    </p:animEffect>
                                  </p:childTnLst>
                                  <p:subTnLst>
                                    <p:animClr clrSpc="rgb" dir="cw">
                                      <p:cBhvr override="childStyle">
                                        <p:cTn dur="1" fill="hold" display="0" masterRel="nextClick" afterEffect="1"/>
                                        <p:tgtEl>
                                          <p:spTgt spid="73800">
                                            <p:txEl>
                                              <p:pRg st="1" end="1"/>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3741"/>
                                        </p:tgtEl>
                                        <p:attrNameLst>
                                          <p:attrName>style.visibility</p:attrName>
                                        </p:attrNameLst>
                                      </p:cBhvr>
                                      <p:to>
                                        <p:strVal val="visible"/>
                                      </p:to>
                                    </p:set>
                                    <p:anim calcmode="lin" valueType="num">
                                      <p:cBhvr additive="base">
                                        <p:cTn id="46" dur="500" fill="hold"/>
                                        <p:tgtEl>
                                          <p:spTgt spid="73741"/>
                                        </p:tgtEl>
                                        <p:attrNameLst>
                                          <p:attrName>ppt_x</p:attrName>
                                        </p:attrNameLst>
                                      </p:cBhvr>
                                      <p:tavLst>
                                        <p:tav tm="0">
                                          <p:val>
                                            <p:strVal val="#ppt_x"/>
                                          </p:val>
                                        </p:tav>
                                        <p:tav tm="100000">
                                          <p:val>
                                            <p:strVal val="#ppt_x"/>
                                          </p:val>
                                        </p:tav>
                                      </p:tavLst>
                                    </p:anim>
                                    <p:anim calcmode="lin" valueType="num">
                                      <p:cBhvr additive="base">
                                        <p:cTn id="47" dur="500" fill="hold"/>
                                        <p:tgtEl>
                                          <p:spTgt spid="7374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3741"/>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01">
                                            <p:txEl>
                                              <p:pRg st="0" end="0"/>
                                            </p:txEl>
                                          </p:spTgt>
                                        </p:tgtEl>
                                        <p:attrNameLst>
                                          <p:attrName>style.visibility</p:attrName>
                                        </p:attrNameLst>
                                      </p:cBhvr>
                                      <p:to>
                                        <p:strVal val="visible"/>
                                      </p:to>
                                    </p:set>
                                    <p:animEffect transition="in" filter="blinds(horizontal)">
                                      <p:cBhvr>
                                        <p:cTn id="52" dur="500"/>
                                        <p:tgtEl>
                                          <p:spTgt spid="73801">
                                            <p:txEl>
                                              <p:pRg st="0" end="0"/>
                                            </p:txEl>
                                          </p:spTgt>
                                        </p:tgtEl>
                                      </p:cBhvr>
                                    </p:animEffect>
                                  </p:childTnLst>
                                  <p:subTnLst>
                                    <p:animClr clrSpc="rgb" dir="cw">
                                      <p:cBhvr override="childStyle">
                                        <p:cTn dur="1" fill="hold" display="0" masterRel="nextClick" afterEffect="1"/>
                                        <p:tgtEl>
                                          <p:spTgt spid="73801">
                                            <p:txEl>
                                              <p:pRg st="0" end="0"/>
                                            </p:txEl>
                                          </p:spTgt>
                                        </p:tgtEl>
                                        <p:attrNameLst>
                                          <p:attrName>ppt_c</p:attrName>
                                        </p:attrNameLst>
                                      </p:cBhvr>
                                      <p:to>
                                        <a:srgbClr val="0000FF"/>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3801">
                                            <p:txEl>
                                              <p:pRg st="1" end="1"/>
                                            </p:txEl>
                                          </p:spTgt>
                                        </p:tgtEl>
                                        <p:attrNameLst>
                                          <p:attrName>style.visibility</p:attrName>
                                        </p:attrNameLst>
                                      </p:cBhvr>
                                      <p:to>
                                        <p:strVal val="visible"/>
                                      </p:to>
                                    </p:set>
                                    <p:animEffect transition="in" filter="blinds(horizontal)">
                                      <p:cBhvr>
                                        <p:cTn id="57" dur="500"/>
                                        <p:tgtEl>
                                          <p:spTgt spid="73801">
                                            <p:txEl>
                                              <p:pRg st="1" end="1"/>
                                            </p:txEl>
                                          </p:spTgt>
                                        </p:tgtEl>
                                      </p:cBhvr>
                                    </p:animEffect>
                                  </p:childTnLst>
                                  <p:subTnLst>
                                    <p:animClr clrSpc="rgb" dir="cw">
                                      <p:cBhvr override="childStyle">
                                        <p:cTn dur="1" fill="hold" display="0" masterRel="nextClick" afterEffect="1"/>
                                        <p:tgtEl>
                                          <p:spTgt spid="73801">
                                            <p:txEl>
                                              <p:pRg st="1" end="1"/>
                                            </p:txEl>
                                          </p:spTgt>
                                        </p:tgtEl>
                                        <p:attrNameLst>
                                          <p:attrName>ppt_c</p:attrName>
                                        </p:attrNameLst>
                                      </p:cBhvr>
                                      <p:to>
                                        <a:srgbClr val="0000FF"/>
                                      </p:to>
                                    </p:animClr>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3803"/>
                                        </p:tgtEl>
                                        <p:attrNameLst>
                                          <p:attrName>style.visibility</p:attrName>
                                        </p:attrNameLst>
                                      </p:cBhvr>
                                      <p:to>
                                        <p:strVal val="visible"/>
                                      </p:to>
                                    </p:set>
                                    <p:anim calcmode="lin" valueType="num">
                                      <p:cBhvr additive="base">
                                        <p:cTn id="62" dur="500" fill="hold"/>
                                        <p:tgtEl>
                                          <p:spTgt spid="73803"/>
                                        </p:tgtEl>
                                        <p:attrNameLst>
                                          <p:attrName>ppt_x</p:attrName>
                                        </p:attrNameLst>
                                      </p:cBhvr>
                                      <p:tavLst>
                                        <p:tav tm="0">
                                          <p:val>
                                            <p:strVal val="#ppt_x"/>
                                          </p:val>
                                        </p:tav>
                                        <p:tav tm="100000">
                                          <p:val>
                                            <p:strVal val="#ppt_x"/>
                                          </p:val>
                                        </p:tav>
                                      </p:tavLst>
                                    </p:anim>
                                    <p:anim calcmode="lin" valueType="num">
                                      <p:cBhvr additive="base">
                                        <p:cTn id="63" dur="500" fill="hold"/>
                                        <p:tgtEl>
                                          <p:spTgt spid="7380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3803"/>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73802">
                                            <p:txEl>
                                              <p:pRg st="0" end="0"/>
                                            </p:txEl>
                                          </p:spTgt>
                                        </p:tgtEl>
                                        <p:attrNameLst>
                                          <p:attrName>style.visibility</p:attrName>
                                        </p:attrNameLst>
                                      </p:cBhvr>
                                      <p:to>
                                        <p:strVal val="visible"/>
                                      </p:to>
                                    </p:set>
                                    <p:animEffect transition="in" filter="checkerboard(across)">
                                      <p:cBhvr>
                                        <p:cTn id="68" dur="500"/>
                                        <p:tgtEl>
                                          <p:spTgt spid="73802">
                                            <p:txEl>
                                              <p:pRg st="0" end="0"/>
                                            </p:txEl>
                                          </p:spTgt>
                                        </p:tgtEl>
                                      </p:cBhvr>
                                    </p:animEffect>
                                  </p:childTnLst>
                                  <p:subTnLst>
                                    <p:animClr clrSpc="rgb" dir="cw">
                                      <p:cBhvr override="childStyle">
                                        <p:cTn dur="1" fill="hold" display="0" masterRel="nextClick" afterEffect="1"/>
                                        <p:tgtEl>
                                          <p:spTgt spid="73802">
                                            <p:txEl>
                                              <p:pRg st="0" end="0"/>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73802">
                                            <p:txEl>
                                              <p:pRg st="1" end="1"/>
                                            </p:txEl>
                                          </p:spTgt>
                                        </p:tgtEl>
                                        <p:attrNameLst>
                                          <p:attrName>style.visibility</p:attrName>
                                        </p:attrNameLst>
                                      </p:cBhvr>
                                      <p:to>
                                        <p:strVal val="visible"/>
                                      </p:to>
                                    </p:set>
                                    <p:animEffect transition="in" filter="checkerboard(across)">
                                      <p:cBhvr>
                                        <p:cTn id="73" dur="500"/>
                                        <p:tgtEl>
                                          <p:spTgt spid="73802">
                                            <p:txEl>
                                              <p:pRg st="1" end="1"/>
                                            </p:txEl>
                                          </p:spTgt>
                                        </p:tgtEl>
                                      </p:cBhvr>
                                    </p:animEffect>
                                  </p:childTnLst>
                                  <p:subTnLst>
                                    <p:animClr clrSpc="rgb" dir="cw">
                                      <p:cBhvr override="childStyle">
                                        <p:cTn dur="1" fill="hold" display="0" masterRel="nextClick" afterEffect="1"/>
                                        <p:tgtEl>
                                          <p:spTgt spid="73802">
                                            <p:txEl>
                                              <p:pRg st="1" end="1"/>
                                            </p:txEl>
                                          </p:spTgt>
                                        </p:tgtEl>
                                        <p:attrNameLst>
                                          <p:attrName>ppt_c</p:attrName>
                                        </p:attrNameLst>
                                      </p:cBhvr>
                                      <p:to>
                                        <a:srgbClr val="0000FF"/>
                                      </p:to>
                                    </p:animClr>
                                  </p:sub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73735"/>
                                        </p:tgtEl>
                                        <p:attrNameLst>
                                          <p:attrName>style.visibility</p:attrName>
                                        </p:attrNameLst>
                                      </p:cBhvr>
                                      <p:to>
                                        <p:strVal val="visible"/>
                                      </p:to>
                                    </p:set>
                                    <p:anim calcmode="lin" valueType="num">
                                      <p:cBhvr additive="base">
                                        <p:cTn id="78" dur="500" fill="hold"/>
                                        <p:tgtEl>
                                          <p:spTgt spid="73735"/>
                                        </p:tgtEl>
                                        <p:attrNameLst>
                                          <p:attrName>ppt_x</p:attrName>
                                        </p:attrNameLst>
                                      </p:cBhvr>
                                      <p:tavLst>
                                        <p:tav tm="0">
                                          <p:val>
                                            <p:strVal val="#ppt_x"/>
                                          </p:val>
                                        </p:tav>
                                        <p:tav tm="100000">
                                          <p:val>
                                            <p:strVal val="#ppt_x"/>
                                          </p:val>
                                        </p:tav>
                                      </p:tavLst>
                                    </p:anim>
                                    <p:anim calcmode="lin" valueType="num">
                                      <p:cBhvr additive="base">
                                        <p:cTn id="79" dur="500" fill="hold"/>
                                        <p:tgtEl>
                                          <p:spTgt spid="7373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3735"/>
                                        </p:tgtEl>
                                        <p:attrNameLst>
                                          <p:attrName>ppt_c</p:attrName>
                                        </p:attrNameLst>
                                      </p:cBhvr>
                                      <p:to>
                                        <a:srgbClr val="0000FF"/>
                                      </p:to>
                                    </p:animClr>
                                  </p:subTnLst>
                                </p:cTn>
                              </p:par>
                            </p:childTnLst>
                          </p:cTn>
                        </p:par>
                      </p:childTnLst>
                    </p:cTn>
                  </p:par>
                  <p:par>
                    <p:cTn id="80" fill="hold">
                      <p:stCondLst>
                        <p:cond delay="indefinite"/>
                      </p:stCondLst>
                      <p:childTnLst>
                        <p:par>
                          <p:cTn id="81" fill="hold">
                            <p:stCondLst>
                              <p:cond delay="0"/>
                            </p:stCondLst>
                            <p:childTnLst>
                              <p:par>
                                <p:cTn id="82" presetID="2" presetClass="entr" presetSubtype="3" fill="hold" nodeType="clickEffect">
                                  <p:stCondLst>
                                    <p:cond delay="0"/>
                                  </p:stCondLst>
                                  <p:childTnLst>
                                    <p:set>
                                      <p:cBhvr>
                                        <p:cTn id="83" dur="1" fill="hold">
                                          <p:stCondLst>
                                            <p:cond delay="0"/>
                                          </p:stCondLst>
                                        </p:cTn>
                                        <p:tgtEl>
                                          <p:spTgt spid="73742"/>
                                        </p:tgtEl>
                                        <p:attrNameLst>
                                          <p:attrName>style.visibility</p:attrName>
                                        </p:attrNameLst>
                                      </p:cBhvr>
                                      <p:to>
                                        <p:strVal val="visible"/>
                                      </p:to>
                                    </p:set>
                                    <p:anim calcmode="lin" valueType="num">
                                      <p:cBhvr additive="base">
                                        <p:cTn id="84" dur="500" fill="hold"/>
                                        <p:tgtEl>
                                          <p:spTgt spid="73742"/>
                                        </p:tgtEl>
                                        <p:attrNameLst>
                                          <p:attrName>ppt_x</p:attrName>
                                        </p:attrNameLst>
                                      </p:cBhvr>
                                      <p:tavLst>
                                        <p:tav tm="0">
                                          <p:val>
                                            <p:strVal val="1+#ppt_w/2"/>
                                          </p:val>
                                        </p:tav>
                                        <p:tav tm="100000">
                                          <p:val>
                                            <p:strVal val="#ppt_x"/>
                                          </p:val>
                                        </p:tav>
                                      </p:tavLst>
                                    </p:anim>
                                    <p:anim calcmode="lin" valueType="num">
                                      <p:cBhvr additive="base">
                                        <p:cTn id="85" dur="500" fill="hold"/>
                                        <p:tgtEl>
                                          <p:spTgt spid="7374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3742"/>
                                        </p:tgtEl>
                                        <p:attrNameLst>
                                          <p:attrName>ppt_c</p:attrName>
                                        </p:attrNameLst>
                                      </p:cBhvr>
                                      <p:to>
                                        <a:srgbClr val="0000FF"/>
                                      </p:to>
                                    </p:animClr>
                                  </p:subTnLst>
                                </p:cTn>
                              </p:par>
                            </p:childTnLst>
                          </p:cTn>
                        </p:par>
                      </p:childTnLst>
                    </p:cTn>
                  </p:par>
                  <p:par>
                    <p:cTn id="86" fill="hold">
                      <p:stCondLst>
                        <p:cond delay="indefinite"/>
                      </p:stCondLst>
                      <p:childTnLst>
                        <p:par>
                          <p:cTn id="87" fill="hold">
                            <p:stCondLst>
                              <p:cond delay="0"/>
                            </p:stCondLst>
                            <p:childTnLst>
                              <p:par>
                                <p:cTn id="88" presetID="2" presetClass="entr" presetSubtype="3" fill="hold" nodeType="clickEffect">
                                  <p:stCondLst>
                                    <p:cond delay="0"/>
                                  </p:stCondLst>
                                  <p:childTnLst>
                                    <p:set>
                                      <p:cBhvr>
                                        <p:cTn id="89" dur="1" fill="hold">
                                          <p:stCondLst>
                                            <p:cond delay="0"/>
                                          </p:stCondLst>
                                        </p:cTn>
                                        <p:tgtEl>
                                          <p:spTgt spid="73736"/>
                                        </p:tgtEl>
                                        <p:attrNameLst>
                                          <p:attrName>style.visibility</p:attrName>
                                        </p:attrNameLst>
                                      </p:cBhvr>
                                      <p:to>
                                        <p:strVal val="visible"/>
                                      </p:to>
                                    </p:set>
                                    <p:anim calcmode="lin" valueType="num">
                                      <p:cBhvr additive="base">
                                        <p:cTn id="90" dur="500" fill="hold"/>
                                        <p:tgtEl>
                                          <p:spTgt spid="73736"/>
                                        </p:tgtEl>
                                        <p:attrNameLst>
                                          <p:attrName>ppt_x</p:attrName>
                                        </p:attrNameLst>
                                      </p:cBhvr>
                                      <p:tavLst>
                                        <p:tav tm="0">
                                          <p:val>
                                            <p:strVal val="1+#ppt_w/2"/>
                                          </p:val>
                                        </p:tav>
                                        <p:tav tm="100000">
                                          <p:val>
                                            <p:strVal val="#ppt_x"/>
                                          </p:val>
                                        </p:tav>
                                      </p:tavLst>
                                    </p:anim>
                                    <p:anim calcmode="lin" valueType="num">
                                      <p:cBhvr additive="base">
                                        <p:cTn id="91" dur="500" fill="hold"/>
                                        <p:tgtEl>
                                          <p:spTgt spid="7373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373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autoUpdateAnimBg="0"/>
      <p:bldP spid="73798" grpId="0"/>
      <p:bldP spid="73799" grpId="0" build="p"/>
      <p:bldP spid="73800" grpId="0" build="p"/>
      <p:bldP spid="73801" grpId="0" build="p"/>
      <p:bldP spid="7380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2969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970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97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29702" name="Rectangle 6"/>
          <p:cNvSpPr>
            <a:spLocks noGrp="1" noChangeArrowheads="1"/>
          </p:cNvSpPr>
          <p:nvPr>
            <p:ph type="subTitle" idx="1"/>
          </p:nvPr>
        </p:nvSpPr>
        <p:spPr>
          <a:xfrm>
            <a:off x="152400" y="1219200"/>
            <a:ext cx="8839200" cy="5410200"/>
          </a:xfrm>
        </p:spPr>
        <p:txBody>
          <a:bodyPr/>
          <a:lstStyle/>
          <a:p>
            <a:pPr algn="l"/>
            <a:r>
              <a:rPr lang="zh-CN" altLang="en-US" sz="2600" dirty="0"/>
              <a:t>（二）</a:t>
            </a:r>
            <a:r>
              <a:rPr lang="zh-CN" altLang="en-US" sz="2600" b="1" dirty="0">
                <a:latin typeface="楷体" pitchFamily="49" charset="-122"/>
                <a:ea typeface="楷体" pitchFamily="49" charset="-122"/>
              </a:rPr>
              <a:t>增长速度</a:t>
            </a:r>
            <a:endParaRPr lang="zh-CN" altLang="en-US" sz="2600" dirty="0">
              <a:latin typeface="楷体" pitchFamily="49" charset="-122"/>
              <a:ea typeface="楷体" pitchFamily="49" charset="-122"/>
            </a:endParaRPr>
          </a:p>
        </p:txBody>
      </p:sp>
      <p:graphicFrame>
        <p:nvGraphicFramePr>
          <p:cNvPr id="29703" name="Object 7"/>
          <p:cNvGraphicFramePr>
            <a:graphicFrameLocks noChangeAspect="1"/>
          </p:cNvGraphicFramePr>
          <p:nvPr/>
        </p:nvGraphicFramePr>
        <p:xfrm>
          <a:off x="223838" y="3743325"/>
          <a:ext cx="8332787" cy="3416300"/>
        </p:xfrm>
        <a:graphic>
          <a:graphicData uri="http://schemas.openxmlformats.org/presentationml/2006/ole">
            <p:oleObj spid="_x0000_s29703" name="Document" r:id="rId4" imgW="8683872" imgH="3560667" progId="Word.Document.8">
              <p:embed/>
            </p:oleObj>
          </a:graphicData>
        </a:graphic>
      </p:graphicFrame>
      <p:graphicFrame>
        <p:nvGraphicFramePr>
          <p:cNvPr id="29704" name="Object 8"/>
          <p:cNvGraphicFramePr>
            <a:graphicFrameLocks noChangeAspect="1"/>
          </p:cNvGraphicFramePr>
          <p:nvPr/>
        </p:nvGraphicFramePr>
        <p:xfrm>
          <a:off x="468313" y="2133600"/>
          <a:ext cx="7367587" cy="960438"/>
        </p:xfrm>
        <a:graphic>
          <a:graphicData uri="http://schemas.openxmlformats.org/presentationml/2006/ole">
            <p:oleObj spid="_x0000_s29704" name="公式" r:id="rId5" imgW="3403440" imgH="444240" progId="Equation.3">
              <p:embed/>
            </p:oleObj>
          </a:graphicData>
        </a:graphic>
      </p:graphicFrame>
      <p:graphicFrame>
        <p:nvGraphicFramePr>
          <p:cNvPr id="29705" name="Object 9"/>
          <p:cNvGraphicFramePr>
            <a:graphicFrameLocks noChangeAspect="1"/>
          </p:cNvGraphicFramePr>
          <p:nvPr/>
        </p:nvGraphicFramePr>
        <p:xfrm>
          <a:off x="457200" y="3048000"/>
          <a:ext cx="7924800" cy="962025"/>
        </p:xfrm>
        <a:graphic>
          <a:graphicData uri="http://schemas.openxmlformats.org/presentationml/2006/ole">
            <p:oleObj spid="_x0000_s29705" name="公式" r:id="rId6" imgW="3441600" imgH="444240" progId="Equation.3">
              <p:embed/>
            </p:oleObj>
          </a:graphicData>
        </a:graphic>
      </p:graphicFrame>
      <p:graphicFrame>
        <p:nvGraphicFramePr>
          <p:cNvPr id="29706" name="Object 10"/>
          <p:cNvGraphicFramePr>
            <a:graphicFrameLocks noChangeAspect="1"/>
          </p:cNvGraphicFramePr>
          <p:nvPr/>
        </p:nvGraphicFramePr>
        <p:xfrm>
          <a:off x="5437188" y="1268413"/>
          <a:ext cx="3190875" cy="1404937"/>
        </p:xfrm>
        <a:graphic>
          <a:graphicData uri="http://schemas.openxmlformats.org/presentationml/2006/ole">
            <p:oleObj spid="_x0000_s29706" name="公式" r:id="rId7" imgW="1549080" imgH="685800" progId="Equation.3">
              <p:embed/>
            </p:oleObj>
          </a:graphicData>
        </a:graphic>
      </p:graphicFrame>
      <p:sp>
        <p:nvSpPr>
          <p:cNvPr id="29708" name="Text Box 12"/>
          <p:cNvSpPr txBox="1">
            <a:spLocks noChangeArrowheads="1"/>
          </p:cNvSpPr>
          <p:nvPr/>
        </p:nvSpPr>
        <p:spPr bwMode="auto">
          <a:xfrm>
            <a:off x="250825" y="1700213"/>
            <a:ext cx="5029200" cy="488950"/>
          </a:xfrm>
          <a:prstGeom prst="rect">
            <a:avLst/>
          </a:prstGeom>
          <a:noFill/>
          <a:ln w="9525">
            <a:noFill/>
            <a:miter lim="800000"/>
            <a:headEnd/>
            <a:tailEnd/>
          </a:ln>
          <a:effectLst/>
        </p:spPr>
        <p:txBody>
          <a:bodyPr anchor="ctr">
            <a:spAutoFit/>
          </a:bodyPr>
          <a:lstStyle/>
          <a:p>
            <a:pPr>
              <a:spcBef>
                <a:spcPct val="50000"/>
              </a:spcBef>
            </a:pPr>
            <a:r>
              <a:rPr lang="en-US" altLang="zh-CN" sz="2600"/>
              <a:t>1</a:t>
            </a:r>
            <a:r>
              <a:rPr lang="zh-CN" altLang="en-US" sz="2600"/>
              <a:t>、定义：增长速度</a:t>
            </a:r>
            <a:r>
              <a:rPr lang="en-US" altLang="zh-CN" sz="2600"/>
              <a:t>=</a:t>
            </a:r>
            <a:r>
              <a:rPr lang="zh-CN" altLang="en-US" sz="2600"/>
              <a:t>发展速度</a:t>
            </a:r>
            <a:r>
              <a:rPr lang="en-US" altLang="zh-CN" sz="26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 calcmode="lin" valueType="num">
                                      <p:cBhvr>
                                        <p:cTn id="7" dur="500" fill="hold"/>
                                        <p:tgtEl>
                                          <p:spTgt spid="29702">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2970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97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29706"/>
                                        </p:tgtEl>
                                        <p:attrNameLst>
                                          <p:attrName>style.visibility</p:attrName>
                                        </p:attrNameLst>
                                      </p:cBhvr>
                                      <p:to>
                                        <p:strVal val="visible"/>
                                      </p:to>
                                    </p:set>
                                    <p:anim calcmode="lin" valueType="num">
                                      <p:cBhvr additive="base">
                                        <p:cTn id="13" dur="500" fill="hold"/>
                                        <p:tgtEl>
                                          <p:spTgt spid="29706"/>
                                        </p:tgtEl>
                                        <p:attrNameLst>
                                          <p:attrName>ppt_x</p:attrName>
                                        </p:attrNameLst>
                                      </p:cBhvr>
                                      <p:tavLst>
                                        <p:tav tm="0">
                                          <p:val>
                                            <p:strVal val="0-#ppt_w/2"/>
                                          </p:val>
                                        </p:tav>
                                        <p:tav tm="100000">
                                          <p:val>
                                            <p:strVal val="#ppt_x"/>
                                          </p:val>
                                        </p:tav>
                                      </p:tavLst>
                                    </p:anim>
                                    <p:anim calcmode="lin" valueType="num">
                                      <p:cBhvr additive="base">
                                        <p:cTn id="14" dur="500" fill="hold"/>
                                        <p:tgtEl>
                                          <p:spTgt spid="2970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70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8">
                                            <p:txEl>
                                              <p:pRg st="0" end="0"/>
                                            </p:txEl>
                                          </p:spTgt>
                                        </p:tgtEl>
                                        <p:attrNameLst>
                                          <p:attrName>style.visibility</p:attrName>
                                        </p:attrNameLst>
                                      </p:cBhvr>
                                      <p:to>
                                        <p:strVal val="visible"/>
                                      </p:to>
                                    </p:set>
                                    <p:anim calcmode="lin" valueType="num">
                                      <p:cBhvr additive="base">
                                        <p:cTn id="19" dur="500" fill="hold"/>
                                        <p:tgtEl>
                                          <p:spTgt spid="2970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9708">
                                            <p:txEl>
                                              <p:pRg st="0" end="0"/>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nodeType="clickEffect">
                                  <p:stCondLst>
                                    <p:cond delay="0"/>
                                  </p:stCondLst>
                                  <p:childTnLst>
                                    <p:set>
                                      <p:cBhvr>
                                        <p:cTn id="24" dur="1" fill="hold">
                                          <p:stCondLst>
                                            <p:cond delay="0"/>
                                          </p:stCondLst>
                                        </p:cTn>
                                        <p:tgtEl>
                                          <p:spTgt spid="29704"/>
                                        </p:tgtEl>
                                        <p:attrNameLst>
                                          <p:attrName>style.visibility</p:attrName>
                                        </p:attrNameLst>
                                      </p:cBhvr>
                                      <p:to>
                                        <p:strVal val="visible"/>
                                      </p:to>
                                    </p:set>
                                    <p:anim calcmode="lin" valueType="num">
                                      <p:cBhvr>
                                        <p:cTn id="25" dur="500" fill="hold"/>
                                        <p:tgtEl>
                                          <p:spTgt spid="29704"/>
                                        </p:tgtEl>
                                        <p:attrNameLst>
                                          <p:attrName>ppt_w</p:attrName>
                                        </p:attrNameLst>
                                      </p:cBhvr>
                                      <p:tavLst>
                                        <p:tav tm="0">
                                          <p:val>
                                            <p:strVal val="4*#ppt_w"/>
                                          </p:val>
                                        </p:tav>
                                        <p:tav tm="100000">
                                          <p:val>
                                            <p:strVal val="#ppt_w"/>
                                          </p:val>
                                        </p:tav>
                                      </p:tavLst>
                                    </p:anim>
                                    <p:anim calcmode="lin" valueType="num">
                                      <p:cBhvr>
                                        <p:cTn id="26" dur="500" fill="hold"/>
                                        <p:tgtEl>
                                          <p:spTgt spid="29704"/>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9704"/>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9703"/>
                                        </p:tgtEl>
                                        <p:attrNameLst>
                                          <p:attrName>style.visibility</p:attrName>
                                        </p:attrNameLst>
                                      </p:cBhvr>
                                      <p:to>
                                        <p:strVal val="visible"/>
                                      </p:to>
                                    </p:set>
                                    <p:animEffect transition="in" filter="box(in)">
                                      <p:cBhvr>
                                        <p:cTn id="31" dur="500"/>
                                        <p:tgtEl>
                                          <p:spTgt spid="29703"/>
                                        </p:tgtEl>
                                      </p:cBhvr>
                                    </p:animEffect>
                                  </p:childTnLst>
                                  <p:subTnLst>
                                    <p:animClr clrSpc="rgb" dir="cw">
                                      <p:cBhvr override="childStyle">
                                        <p:cTn dur="1" fill="hold" display="0" masterRel="nextClick" afterEffect="1"/>
                                        <p:tgtEl>
                                          <p:spTgt spid="29703"/>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3" presetClass="entr" presetSubtype="32" fill="hold" nodeType="clickEffect">
                                  <p:stCondLst>
                                    <p:cond delay="0"/>
                                  </p:stCondLst>
                                  <p:childTnLst>
                                    <p:set>
                                      <p:cBhvr>
                                        <p:cTn id="35" dur="1" fill="hold">
                                          <p:stCondLst>
                                            <p:cond delay="0"/>
                                          </p:stCondLst>
                                        </p:cTn>
                                        <p:tgtEl>
                                          <p:spTgt spid="29705"/>
                                        </p:tgtEl>
                                        <p:attrNameLst>
                                          <p:attrName>style.visibility</p:attrName>
                                        </p:attrNameLst>
                                      </p:cBhvr>
                                      <p:to>
                                        <p:strVal val="visible"/>
                                      </p:to>
                                    </p:set>
                                    <p:anim calcmode="lin" valueType="num">
                                      <p:cBhvr>
                                        <p:cTn id="36" dur="500" fill="hold"/>
                                        <p:tgtEl>
                                          <p:spTgt spid="29705"/>
                                        </p:tgtEl>
                                        <p:attrNameLst>
                                          <p:attrName>ppt_w</p:attrName>
                                        </p:attrNameLst>
                                      </p:cBhvr>
                                      <p:tavLst>
                                        <p:tav tm="0">
                                          <p:val>
                                            <p:strVal val="4*#ppt_w"/>
                                          </p:val>
                                        </p:tav>
                                        <p:tav tm="100000">
                                          <p:val>
                                            <p:strVal val="#ppt_w"/>
                                          </p:val>
                                        </p:tav>
                                      </p:tavLst>
                                    </p:anim>
                                    <p:anim calcmode="lin" valueType="num">
                                      <p:cBhvr>
                                        <p:cTn id="37" dur="500" fill="hold"/>
                                        <p:tgtEl>
                                          <p:spTgt spid="2970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9705"/>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uild="p" autoUpdateAnimBg="0"/>
      <p:bldP spid="2970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07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07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07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0726" name="Rectangle 6"/>
          <p:cNvSpPr>
            <a:spLocks noGrp="1" noChangeArrowheads="1"/>
          </p:cNvSpPr>
          <p:nvPr>
            <p:ph type="subTitle" idx="1"/>
          </p:nvPr>
        </p:nvSpPr>
        <p:spPr>
          <a:xfrm>
            <a:off x="152400" y="1219200"/>
            <a:ext cx="8839200" cy="5410200"/>
          </a:xfrm>
        </p:spPr>
        <p:txBody>
          <a:bodyPr/>
          <a:lstStyle/>
          <a:p>
            <a:pPr algn="l"/>
            <a:r>
              <a:rPr lang="en-US" altLang="zh-CN" sz="2600" dirty="0">
                <a:ea typeface="楷体" pitchFamily="49" charset="-122"/>
              </a:rPr>
              <a:t>[</a:t>
            </a:r>
            <a:r>
              <a:rPr lang="zh-CN" altLang="en-US" sz="2600" dirty="0">
                <a:ea typeface="楷体" pitchFamily="49" charset="-122"/>
              </a:rPr>
              <a:t>例</a:t>
            </a:r>
            <a:r>
              <a:rPr lang="en-US" altLang="zh-CN" sz="2600" dirty="0">
                <a:ea typeface="楷体" pitchFamily="49" charset="-122"/>
              </a:rPr>
              <a:t>]</a:t>
            </a:r>
            <a:r>
              <a:rPr lang="zh-CN" altLang="en-US" sz="2600" dirty="0">
                <a:ea typeface="楷体" pitchFamily="49" charset="-122"/>
              </a:rPr>
              <a:t>发展速度和增长速度</a:t>
            </a:r>
          </a:p>
          <a:p>
            <a:pPr algn="l"/>
            <a:r>
              <a:rPr lang="en-US" altLang="zh-CN" sz="2600" dirty="0">
                <a:ea typeface="楷体" pitchFamily="49" charset="-122"/>
              </a:rPr>
              <a:t>A</a:t>
            </a:r>
            <a:r>
              <a:rPr lang="zh-CN" altLang="en-US" sz="2600" dirty="0">
                <a:ea typeface="楷体" pitchFamily="49" charset="-122"/>
              </a:rPr>
              <a:t>、前者可大于</a:t>
            </a:r>
            <a:r>
              <a:rPr lang="en-US" altLang="zh-CN" sz="2600" dirty="0">
                <a:ea typeface="楷体" pitchFamily="49" charset="-122"/>
              </a:rPr>
              <a:t>1</a:t>
            </a:r>
            <a:r>
              <a:rPr lang="zh-CN" altLang="en-US" sz="2600" dirty="0">
                <a:ea typeface="楷体" pitchFamily="49" charset="-122"/>
              </a:rPr>
              <a:t>也可小于</a:t>
            </a:r>
            <a:r>
              <a:rPr lang="en-US" altLang="zh-CN" sz="2600" dirty="0">
                <a:ea typeface="楷体" pitchFamily="49" charset="-122"/>
              </a:rPr>
              <a:t>1</a:t>
            </a:r>
            <a:r>
              <a:rPr lang="zh-CN" altLang="en-US" sz="2600" dirty="0">
                <a:ea typeface="楷体" pitchFamily="49" charset="-122"/>
              </a:rPr>
              <a:t>；</a:t>
            </a:r>
          </a:p>
          <a:p>
            <a:pPr algn="l"/>
            <a:r>
              <a:rPr lang="en-US" altLang="zh-CN" sz="2600" dirty="0">
                <a:ea typeface="楷体" pitchFamily="49" charset="-122"/>
              </a:rPr>
              <a:t>B</a:t>
            </a:r>
            <a:r>
              <a:rPr lang="zh-CN" altLang="en-US" sz="2600" dirty="0">
                <a:ea typeface="楷体" pitchFamily="49" charset="-122"/>
              </a:rPr>
              <a:t>、前者可正可负；</a:t>
            </a:r>
          </a:p>
          <a:p>
            <a:pPr algn="l"/>
            <a:r>
              <a:rPr lang="en-US" altLang="zh-CN" sz="2600" dirty="0">
                <a:ea typeface="楷体" pitchFamily="49" charset="-122"/>
              </a:rPr>
              <a:t>C</a:t>
            </a:r>
            <a:r>
              <a:rPr lang="zh-CN" altLang="en-US" sz="2600" dirty="0">
                <a:ea typeface="楷体" pitchFamily="49" charset="-122"/>
              </a:rPr>
              <a:t>、后者可正可负。</a:t>
            </a:r>
          </a:p>
        </p:txBody>
      </p:sp>
      <p:graphicFrame>
        <p:nvGraphicFramePr>
          <p:cNvPr id="30727" name="Object 7"/>
          <p:cNvGraphicFramePr>
            <a:graphicFrameLocks noChangeAspect="1"/>
          </p:cNvGraphicFramePr>
          <p:nvPr/>
        </p:nvGraphicFramePr>
        <p:xfrm>
          <a:off x="241300" y="2898775"/>
          <a:ext cx="8470900" cy="2363788"/>
        </p:xfrm>
        <a:graphic>
          <a:graphicData uri="http://schemas.openxmlformats.org/presentationml/2006/ole">
            <p:oleObj spid="_x0000_s30727" name="Document" r:id="rId4" imgW="8668031" imgH="2432096" progId="Word.Document.8">
              <p:embed/>
            </p:oleObj>
          </a:graphicData>
        </a:graphic>
      </p:graphicFrame>
      <p:graphicFrame>
        <p:nvGraphicFramePr>
          <p:cNvPr id="30728" name="Object 8"/>
          <p:cNvGraphicFramePr>
            <a:graphicFrameLocks noChangeAspect="1"/>
          </p:cNvGraphicFramePr>
          <p:nvPr/>
        </p:nvGraphicFramePr>
        <p:xfrm>
          <a:off x="311150" y="4951413"/>
          <a:ext cx="8245475" cy="2087562"/>
        </p:xfrm>
        <a:graphic>
          <a:graphicData uri="http://schemas.openxmlformats.org/presentationml/2006/ole">
            <p:oleObj spid="_x0000_s30728" name="Document" r:id="rId5" imgW="8607189" imgH="2184423" progId="Word.Document.8">
              <p:embed/>
            </p:oleObj>
          </a:graphicData>
        </a:graphic>
      </p:graphicFrame>
      <p:sp>
        <p:nvSpPr>
          <p:cNvPr id="30729" name="Text Box 9"/>
          <p:cNvSpPr txBox="1">
            <a:spLocks noChangeArrowheads="1"/>
          </p:cNvSpPr>
          <p:nvPr/>
        </p:nvSpPr>
        <p:spPr bwMode="auto">
          <a:xfrm>
            <a:off x="4355976" y="1454150"/>
            <a:ext cx="4559424" cy="1282700"/>
          </a:xfrm>
          <a:prstGeom prst="rect">
            <a:avLst/>
          </a:prstGeom>
          <a:noFill/>
          <a:ln w="9525">
            <a:noFill/>
            <a:miter lim="800000"/>
            <a:headEnd/>
            <a:tailEnd/>
          </a:ln>
          <a:effectLst/>
        </p:spPr>
        <p:txBody>
          <a:bodyPr wrap="square" anchor="ctr">
            <a:spAutoFit/>
          </a:bodyPr>
          <a:lstStyle/>
          <a:p>
            <a:pPr>
              <a:spcBef>
                <a:spcPct val="20000"/>
              </a:spcBef>
            </a:pPr>
            <a:r>
              <a:rPr lang="zh-CN" altLang="en-US" sz="2600" dirty="0">
                <a:solidFill>
                  <a:srgbClr val="FF0000"/>
                </a:solidFill>
                <a:ea typeface="隶书" pitchFamily="49" charset="-122"/>
              </a:rPr>
              <a:t>注意：实际工作中，当变量值出现负数或零时，一般不计算发展速度。</a:t>
            </a:r>
            <a:endParaRPr lang="zh-CN" altLang="en-US" sz="2600" b="1" dirty="0">
              <a:solidFill>
                <a:srgbClr val="FF0000"/>
              </a:solidFill>
              <a:effectLst>
                <a:outerShdw blurRad="38100" dist="38100" dir="2700000" algn="tl">
                  <a:srgbClr val="C0C0C0"/>
                </a:outerShdw>
              </a:effectLst>
              <a:ea typeface="方正楷体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0726">
                                            <p:txEl>
                                              <p:pRg st="0" end="0"/>
                                            </p:txEl>
                                          </p:spTgt>
                                        </p:tgtEl>
                                        <p:attrNameLst>
                                          <p:attrName>style.visibility</p:attrName>
                                        </p:attrNameLst>
                                      </p:cBhvr>
                                      <p:to>
                                        <p:strVal val="visible"/>
                                      </p:to>
                                    </p:set>
                                    <p:anim calcmode="lin" valueType="num">
                                      <p:cBhvr>
                                        <p:cTn id="7" dur="500" fill="hold"/>
                                        <p:tgtEl>
                                          <p:spTgt spid="30726">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30726">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07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0726">
                                            <p:txEl>
                                              <p:pRg st="1" end="1"/>
                                            </p:txEl>
                                          </p:spTgt>
                                        </p:tgtEl>
                                        <p:attrNameLst>
                                          <p:attrName>style.visibility</p:attrName>
                                        </p:attrNameLst>
                                      </p:cBhvr>
                                      <p:to>
                                        <p:strVal val="visible"/>
                                      </p:to>
                                    </p:set>
                                    <p:anim calcmode="lin" valueType="num">
                                      <p:cBhvr>
                                        <p:cTn id="13" dur="500" fill="hold"/>
                                        <p:tgtEl>
                                          <p:spTgt spid="30726">
                                            <p:txEl>
                                              <p:pRg st="1" end="1"/>
                                            </p:txEl>
                                          </p:spTgt>
                                        </p:tgtEl>
                                        <p:attrNameLst>
                                          <p:attrName>ppt_w</p:attrName>
                                        </p:attrNameLst>
                                      </p:cBhvr>
                                      <p:tavLst>
                                        <p:tav tm="0">
                                          <p:val>
                                            <p:strVal val="4*#ppt_w"/>
                                          </p:val>
                                        </p:tav>
                                        <p:tav tm="100000">
                                          <p:val>
                                            <p:strVal val="#ppt_w"/>
                                          </p:val>
                                        </p:tav>
                                      </p:tavLst>
                                    </p:anim>
                                    <p:anim calcmode="lin" valueType="num">
                                      <p:cBhvr>
                                        <p:cTn id="14" dur="500" fill="hold"/>
                                        <p:tgtEl>
                                          <p:spTgt spid="30726">
                                            <p:txEl>
                                              <p:pRg st="1" end="1"/>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07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0726">
                                            <p:txEl>
                                              <p:pRg st="2" end="2"/>
                                            </p:txEl>
                                          </p:spTgt>
                                        </p:tgtEl>
                                        <p:attrNameLst>
                                          <p:attrName>style.visibility</p:attrName>
                                        </p:attrNameLst>
                                      </p:cBhvr>
                                      <p:to>
                                        <p:strVal val="visible"/>
                                      </p:to>
                                    </p:set>
                                    <p:anim calcmode="lin" valueType="num">
                                      <p:cBhvr>
                                        <p:cTn id="19" dur="500" fill="hold"/>
                                        <p:tgtEl>
                                          <p:spTgt spid="30726">
                                            <p:txEl>
                                              <p:pRg st="2" end="2"/>
                                            </p:txEl>
                                          </p:spTgt>
                                        </p:tgtEl>
                                        <p:attrNameLst>
                                          <p:attrName>ppt_w</p:attrName>
                                        </p:attrNameLst>
                                      </p:cBhvr>
                                      <p:tavLst>
                                        <p:tav tm="0">
                                          <p:val>
                                            <p:strVal val="4*#ppt_w"/>
                                          </p:val>
                                        </p:tav>
                                        <p:tav tm="100000">
                                          <p:val>
                                            <p:strVal val="#ppt_w"/>
                                          </p:val>
                                        </p:tav>
                                      </p:tavLst>
                                    </p:anim>
                                    <p:anim calcmode="lin" valueType="num">
                                      <p:cBhvr>
                                        <p:cTn id="20" dur="500" fill="hold"/>
                                        <p:tgtEl>
                                          <p:spTgt spid="30726">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072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0726">
                                            <p:txEl>
                                              <p:pRg st="3" end="3"/>
                                            </p:txEl>
                                          </p:spTgt>
                                        </p:tgtEl>
                                        <p:attrNameLst>
                                          <p:attrName>style.visibility</p:attrName>
                                        </p:attrNameLst>
                                      </p:cBhvr>
                                      <p:to>
                                        <p:strVal val="visible"/>
                                      </p:to>
                                    </p:set>
                                    <p:anim calcmode="lin" valueType="num">
                                      <p:cBhvr>
                                        <p:cTn id="25" dur="500" fill="hold"/>
                                        <p:tgtEl>
                                          <p:spTgt spid="30726">
                                            <p:txEl>
                                              <p:pRg st="3" end="3"/>
                                            </p:txEl>
                                          </p:spTgt>
                                        </p:tgtEl>
                                        <p:attrNameLst>
                                          <p:attrName>ppt_w</p:attrName>
                                        </p:attrNameLst>
                                      </p:cBhvr>
                                      <p:tavLst>
                                        <p:tav tm="0">
                                          <p:val>
                                            <p:strVal val="4*#ppt_w"/>
                                          </p:val>
                                        </p:tav>
                                        <p:tav tm="100000">
                                          <p:val>
                                            <p:strVal val="#ppt_w"/>
                                          </p:val>
                                        </p:tav>
                                      </p:tavLst>
                                    </p:anim>
                                    <p:anim calcmode="lin" valueType="num">
                                      <p:cBhvr>
                                        <p:cTn id="26" dur="500" fill="hold"/>
                                        <p:tgtEl>
                                          <p:spTgt spid="30726">
                                            <p:txEl>
                                              <p:pRg st="3" end="3"/>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072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0727"/>
                                        </p:tgtEl>
                                        <p:attrNameLst>
                                          <p:attrName>style.visibility</p:attrName>
                                        </p:attrNameLst>
                                      </p:cBhvr>
                                      <p:to>
                                        <p:strVal val="visible"/>
                                      </p:to>
                                    </p:set>
                                    <p:animEffect transition="in" filter="box(in)">
                                      <p:cBhvr>
                                        <p:cTn id="31" dur="500"/>
                                        <p:tgtEl>
                                          <p:spTgt spid="30727"/>
                                        </p:tgtEl>
                                      </p:cBhvr>
                                    </p:animEffect>
                                  </p:childTnLst>
                                  <p:subTnLst>
                                    <p:animClr clrSpc="rgb" dir="cw">
                                      <p:cBhvr override="childStyle">
                                        <p:cTn dur="1" fill="hold" display="0" masterRel="nextClick" afterEffect="1"/>
                                        <p:tgtEl>
                                          <p:spTgt spid="30727"/>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0728"/>
                                        </p:tgtEl>
                                        <p:attrNameLst>
                                          <p:attrName>style.visibility</p:attrName>
                                        </p:attrNameLst>
                                      </p:cBhvr>
                                      <p:to>
                                        <p:strVal val="visible"/>
                                      </p:to>
                                    </p:set>
                                    <p:animEffect transition="in" filter="box(in)">
                                      <p:cBhvr>
                                        <p:cTn id="36" dur="500"/>
                                        <p:tgtEl>
                                          <p:spTgt spid="30728"/>
                                        </p:tgtEl>
                                      </p:cBhvr>
                                    </p:animEffect>
                                  </p:childTnLst>
                                  <p:subTnLst>
                                    <p:animClr clrSpc="rgb" dir="cw">
                                      <p:cBhvr override="childStyle">
                                        <p:cTn dur="1" fill="hold" display="0" masterRel="nextClick" afterEffect="1"/>
                                        <p:tgtEl>
                                          <p:spTgt spid="30728"/>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30729"/>
                                        </p:tgtEl>
                                        <p:attrNameLst>
                                          <p:attrName>style.visibility</p:attrName>
                                        </p:attrNameLst>
                                      </p:cBhvr>
                                      <p:to>
                                        <p:strVal val="visible"/>
                                      </p:to>
                                    </p:set>
                                    <p:anim calcmode="lin" valueType="num">
                                      <p:cBhvr additive="base">
                                        <p:cTn id="41" dur="500" fill="hold"/>
                                        <p:tgtEl>
                                          <p:spTgt spid="30729"/>
                                        </p:tgtEl>
                                        <p:attrNameLst>
                                          <p:attrName>ppt_x</p:attrName>
                                        </p:attrNameLst>
                                      </p:cBhvr>
                                      <p:tavLst>
                                        <p:tav tm="0">
                                          <p:val>
                                            <p:strVal val="0-#ppt_w/2"/>
                                          </p:val>
                                        </p:tav>
                                        <p:tav tm="100000">
                                          <p:val>
                                            <p:strVal val="#ppt_x"/>
                                          </p:val>
                                        </p:tav>
                                      </p:tavLst>
                                    </p:anim>
                                    <p:anim calcmode="lin" valueType="num">
                                      <p:cBhvr additive="base">
                                        <p:cTn id="42" dur="500" fill="hold"/>
                                        <p:tgtEl>
                                          <p:spTgt spid="3072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072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uild="p" autoUpdateAnimBg="0"/>
      <p:bldP spid="3072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7577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578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57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5782" name="Rectangle 6"/>
          <p:cNvSpPr>
            <a:spLocks noGrp="1" noChangeArrowheads="1"/>
          </p:cNvSpPr>
          <p:nvPr>
            <p:ph type="subTitle" idx="1"/>
          </p:nvPr>
        </p:nvSpPr>
        <p:spPr>
          <a:xfrm>
            <a:off x="152400" y="1219200"/>
            <a:ext cx="8839200" cy="5410200"/>
          </a:xfrm>
        </p:spPr>
        <p:txBody>
          <a:bodyPr/>
          <a:lstStyle/>
          <a:p>
            <a:pPr algn="l">
              <a:spcBef>
                <a:spcPct val="50000"/>
              </a:spcBef>
            </a:pPr>
            <a:r>
              <a:rPr lang="zh-CN" altLang="en-US" sz="2600" dirty="0"/>
              <a:t>（三）</a:t>
            </a:r>
            <a:r>
              <a:rPr lang="zh-CN" altLang="en-US" sz="2600" dirty="0">
                <a:effectLst>
                  <a:outerShdw blurRad="38100" dist="38100" dir="2700000" algn="tl">
                    <a:srgbClr val="C0C0C0"/>
                  </a:outerShdw>
                </a:effectLst>
                <a:ea typeface="楷体" pitchFamily="49" charset="-122"/>
              </a:rPr>
              <a:t>增长</a:t>
            </a:r>
            <a:r>
              <a:rPr lang="en-US" altLang="zh-CN" sz="2600" dirty="0">
                <a:effectLst>
                  <a:outerShdw blurRad="38100" dist="38100" dir="2700000" algn="tl">
                    <a:srgbClr val="C0C0C0"/>
                  </a:outerShdw>
                </a:effectLst>
                <a:ea typeface="楷体" pitchFamily="49" charset="-122"/>
              </a:rPr>
              <a:t>1%</a:t>
            </a:r>
            <a:r>
              <a:rPr lang="zh-CN" altLang="en-US" sz="2600" dirty="0">
                <a:effectLst>
                  <a:outerShdw blurRad="38100" dist="38100" dir="2700000" algn="tl">
                    <a:srgbClr val="C0C0C0"/>
                  </a:outerShdw>
                </a:effectLst>
                <a:ea typeface="楷体" pitchFamily="49" charset="-122"/>
              </a:rPr>
              <a:t>的绝对值（</a:t>
            </a:r>
            <a:r>
              <a:rPr lang="en-US" altLang="zh-CN" sz="2600" dirty="0" smtClean="0">
                <a:effectLst>
                  <a:outerShdw blurRad="38100" dist="38100" dir="2700000" algn="tl">
                    <a:srgbClr val="C0C0C0"/>
                  </a:outerShdw>
                </a:effectLst>
                <a:ea typeface="楷体" pitchFamily="49" charset="-122"/>
              </a:rPr>
              <a:t>P81</a:t>
            </a:r>
            <a:r>
              <a:rPr lang="zh-CN" altLang="en-US" sz="2600" dirty="0" smtClean="0">
                <a:effectLst>
                  <a:outerShdw blurRad="38100" dist="38100" dir="2700000" algn="tl">
                    <a:srgbClr val="C0C0C0"/>
                  </a:outerShdw>
                </a:effectLst>
                <a:ea typeface="楷体" pitchFamily="49" charset="-122"/>
              </a:rPr>
              <a:t>）</a:t>
            </a:r>
            <a:endParaRPr lang="zh-CN" altLang="en-US" sz="2600" dirty="0">
              <a:effectLst>
                <a:outerShdw blurRad="38100" dist="38100" dir="2700000" algn="tl">
                  <a:srgbClr val="C0C0C0"/>
                </a:outerShdw>
              </a:effectLst>
              <a:ea typeface="楷体" pitchFamily="49" charset="-122"/>
            </a:endParaRPr>
          </a:p>
          <a:p>
            <a:pPr algn="l"/>
            <a:r>
              <a:rPr lang="en-US" altLang="zh-CN" sz="2400" dirty="0"/>
              <a:t>1</a:t>
            </a:r>
            <a:r>
              <a:rPr lang="zh-CN" altLang="en-US" sz="2400" dirty="0"/>
              <a:t>、定义：</a:t>
            </a:r>
            <a:r>
              <a:rPr lang="en-US" altLang="zh-CN" sz="2400" dirty="0"/>
              <a:t>1%</a:t>
            </a:r>
            <a:r>
              <a:rPr lang="zh-CN" altLang="en-US" sz="2400" dirty="0"/>
              <a:t>的环比增长速度所对应的逐期增长量。</a:t>
            </a:r>
          </a:p>
          <a:p>
            <a:pPr algn="l"/>
            <a:r>
              <a:rPr lang="zh-CN" altLang="en-US" sz="2400" dirty="0">
                <a:ea typeface="楷体" pitchFamily="49" charset="-122"/>
              </a:rPr>
              <a:t>［例］世界银行发布的世界各国</a:t>
            </a:r>
            <a:r>
              <a:rPr lang="en-US" altLang="zh-CN" sz="2400" dirty="0">
                <a:ea typeface="楷体" pitchFamily="49" charset="-122"/>
              </a:rPr>
              <a:t>GDP</a:t>
            </a:r>
            <a:r>
              <a:rPr lang="zh-CN" altLang="en-US" sz="2400" dirty="0">
                <a:ea typeface="楷体" pitchFamily="49" charset="-122"/>
              </a:rPr>
              <a:t>（万亿美元）排名。 </a:t>
            </a:r>
          </a:p>
        </p:txBody>
      </p:sp>
      <p:graphicFrame>
        <p:nvGraphicFramePr>
          <p:cNvPr id="75847" name="Group 71"/>
          <p:cNvGraphicFramePr>
            <a:graphicFrameLocks noGrp="1"/>
          </p:cNvGraphicFramePr>
          <p:nvPr/>
        </p:nvGraphicFramePr>
        <p:xfrm>
          <a:off x="304800" y="2743200"/>
          <a:ext cx="8605838" cy="3828288"/>
        </p:xfrm>
        <a:graphic>
          <a:graphicData uri="http://schemas.openxmlformats.org/drawingml/2006/table">
            <a:tbl>
              <a:tblPr/>
              <a:tblGrid>
                <a:gridCol w="1425575"/>
                <a:gridCol w="1425575"/>
                <a:gridCol w="1425575"/>
                <a:gridCol w="1425575"/>
                <a:gridCol w="2903538"/>
              </a:tblGrid>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黑体" pitchFamily="2" charset="-122"/>
                          <a:ea typeface="黑体" pitchFamily="2" charset="-122"/>
                        </a:rPr>
                        <a:t>国家</a:t>
                      </a:r>
                    </a:p>
                  </a:txBody>
                  <a:tcPr horzOverflow="overflow">
                    <a:lnL cap="flat">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GDP</a:t>
                      </a:r>
                      <a:r>
                        <a:rPr kumimoji="1" lang="en-US" altLang="zh-CN" sz="2600" b="1" i="0" u="none" strike="noStrike" cap="none" normalizeH="0" baseline="-25000" dirty="0" smtClean="0">
                          <a:ln>
                            <a:noFill/>
                          </a:ln>
                          <a:solidFill>
                            <a:srgbClr val="CC3300"/>
                          </a:solidFill>
                          <a:effectLst>
                            <a:outerShdw blurRad="38100" dist="38100" dir="2700000" algn="tl">
                              <a:srgbClr val="C0C0C0"/>
                            </a:outerShdw>
                          </a:effectLst>
                          <a:latin typeface="+mn-lt"/>
                          <a:ea typeface="黑体" pitchFamily="2" charset="-122"/>
                        </a:rPr>
                        <a:t>2003</a:t>
                      </a:r>
                      <a:endPar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位次</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GDP</a:t>
                      </a:r>
                      <a:r>
                        <a:rPr kumimoji="1" lang="en-US" altLang="zh-CN" sz="2600" b="1" i="0" u="none" strike="noStrike" cap="none" normalizeH="0" baseline="-25000" dirty="0" smtClean="0">
                          <a:ln>
                            <a:noFill/>
                          </a:ln>
                          <a:solidFill>
                            <a:srgbClr val="CC3300"/>
                          </a:solidFill>
                          <a:effectLst>
                            <a:outerShdw blurRad="38100" dist="38100" dir="2700000" algn="tl">
                              <a:srgbClr val="C0C0C0"/>
                            </a:outerShdw>
                          </a:effectLst>
                          <a:latin typeface="+mn-lt"/>
                          <a:ea typeface="黑体" pitchFamily="2" charset="-122"/>
                        </a:rPr>
                        <a:t>2008</a:t>
                      </a: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增长</a:t>
                      </a: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1%</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黑体" pitchFamily="2" charset="-122"/>
                        </a:rPr>
                        <a:t>的</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黑体" pitchFamily="2" charset="-122"/>
                          <a:ea typeface="黑体" pitchFamily="2" charset="-122"/>
                        </a:rPr>
                        <a:t>绝对值</a:t>
                      </a:r>
                    </a:p>
                  </a:txBody>
                  <a:tcP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24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美国</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日本</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德国</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英国</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法国</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意大利</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中国</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10.9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7</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14.3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3.8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2.8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3.0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4.2</a:t>
                      </a: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1090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4.3</a:t>
                      </a: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cs typeface="Times New Roman" pitchFamily="18" charset="0"/>
                        </a:rPr>
                        <a:t>×1%=</a:t>
                      </a: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430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240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180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170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150</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142</a:t>
                      </a:r>
                      <a:r>
                        <a:rPr kumimoji="1" lang="zh-CN" altLang="en-US" sz="26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亿</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 calcmode="lin" valueType="num">
                                      <p:cBhvr>
                                        <p:cTn id="7" dur="500" fill="hold"/>
                                        <p:tgtEl>
                                          <p:spTgt spid="75782">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7578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578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75782">
                                            <p:txEl>
                                              <p:pRg st="1" end="1"/>
                                            </p:txEl>
                                          </p:spTgt>
                                        </p:tgtEl>
                                        <p:attrNameLst>
                                          <p:attrName>style.visibility</p:attrName>
                                        </p:attrNameLst>
                                      </p:cBhvr>
                                      <p:to>
                                        <p:strVal val="visible"/>
                                      </p:to>
                                    </p:set>
                                    <p:anim calcmode="lin" valueType="num">
                                      <p:cBhvr>
                                        <p:cTn id="13" dur="500" fill="hold"/>
                                        <p:tgtEl>
                                          <p:spTgt spid="75782">
                                            <p:txEl>
                                              <p:pRg st="1" end="1"/>
                                            </p:txEl>
                                          </p:spTgt>
                                        </p:tgtEl>
                                        <p:attrNameLst>
                                          <p:attrName>ppt_w</p:attrName>
                                        </p:attrNameLst>
                                      </p:cBhvr>
                                      <p:tavLst>
                                        <p:tav tm="0">
                                          <p:val>
                                            <p:strVal val="4*#ppt_w"/>
                                          </p:val>
                                        </p:tav>
                                        <p:tav tm="100000">
                                          <p:val>
                                            <p:strVal val="#ppt_w"/>
                                          </p:val>
                                        </p:tav>
                                      </p:tavLst>
                                    </p:anim>
                                    <p:anim calcmode="lin" valueType="num">
                                      <p:cBhvr>
                                        <p:cTn id="14" dur="500" fill="hold"/>
                                        <p:tgtEl>
                                          <p:spTgt spid="75782">
                                            <p:txEl>
                                              <p:pRg st="1" end="1"/>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578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75782">
                                            <p:txEl>
                                              <p:pRg st="2" end="2"/>
                                            </p:txEl>
                                          </p:spTgt>
                                        </p:tgtEl>
                                        <p:attrNameLst>
                                          <p:attrName>style.visibility</p:attrName>
                                        </p:attrNameLst>
                                      </p:cBhvr>
                                      <p:to>
                                        <p:strVal val="visible"/>
                                      </p:to>
                                    </p:set>
                                    <p:anim calcmode="lin" valueType="num">
                                      <p:cBhvr>
                                        <p:cTn id="19" dur="500" fill="hold"/>
                                        <p:tgtEl>
                                          <p:spTgt spid="75782">
                                            <p:txEl>
                                              <p:pRg st="2" end="2"/>
                                            </p:txEl>
                                          </p:spTgt>
                                        </p:tgtEl>
                                        <p:attrNameLst>
                                          <p:attrName>ppt_w</p:attrName>
                                        </p:attrNameLst>
                                      </p:cBhvr>
                                      <p:tavLst>
                                        <p:tav tm="0">
                                          <p:val>
                                            <p:strVal val="4*#ppt_w"/>
                                          </p:val>
                                        </p:tav>
                                        <p:tav tm="100000">
                                          <p:val>
                                            <p:strVal val="#ppt_w"/>
                                          </p:val>
                                        </p:tav>
                                      </p:tavLst>
                                    </p:anim>
                                    <p:anim calcmode="lin" valueType="num">
                                      <p:cBhvr>
                                        <p:cTn id="20" dur="500" fill="hold"/>
                                        <p:tgtEl>
                                          <p:spTgt spid="75782">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578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5847"/>
                                        </p:tgtEl>
                                        <p:attrNameLst>
                                          <p:attrName>style.visibility</p:attrName>
                                        </p:attrNameLst>
                                      </p:cBhvr>
                                      <p:to>
                                        <p:strVal val="visible"/>
                                      </p:to>
                                    </p:set>
                                    <p:animEffect transition="in" filter="barn(outVertical)">
                                      <p:cBhvr>
                                        <p:cTn id="25" dur="500"/>
                                        <p:tgtEl>
                                          <p:spTgt spid="75847"/>
                                        </p:tgtEl>
                                      </p:cBhvr>
                                    </p:animEffect>
                                  </p:childTnLst>
                                  <p:subTnLst>
                                    <p:animClr clrSpc="rgb" dir="cw">
                                      <p:cBhvr override="childStyle">
                                        <p:cTn dur="1" fill="hold" display="0" masterRel="nextClick" afterEffect="1"/>
                                        <p:tgtEl>
                                          <p:spTgt spid="7584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7270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270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270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2710" name="Rectangle 6"/>
          <p:cNvSpPr>
            <a:spLocks noGrp="1" noChangeArrowheads="1"/>
          </p:cNvSpPr>
          <p:nvPr>
            <p:ph type="subTitle" idx="1"/>
          </p:nvPr>
        </p:nvSpPr>
        <p:spPr>
          <a:xfrm>
            <a:off x="179388" y="1219200"/>
            <a:ext cx="8785225" cy="5410200"/>
          </a:xfrm>
        </p:spPr>
        <p:txBody>
          <a:bodyPr/>
          <a:lstStyle/>
          <a:p>
            <a:pPr algn="l"/>
            <a:r>
              <a:rPr lang="zh-CN" altLang="en-US" sz="2800" dirty="0">
                <a:solidFill>
                  <a:srgbClr val="FF0000"/>
                </a:solidFill>
                <a:ea typeface="黑体" pitchFamily="2" charset="-122"/>
              </a:rPr>
              <a:t>本章重点</a:t>
            </a:r>
          </a:p>
          <a:p>
            <a:pPr algn="l"/>
            <a:r>
              <a:rPr lang="en-US" altLang="zh-CN" sz="2600" b="1" dirty="0">
                <a:solidFill>
                  <a:srgbClr val="0000FF"/>
                </a:solidFill>
                <a:ea typeface="楷体" pitchFamily="49" charset="-122"/>
              </a:rPr>
              <a:t>1</a:t>
            </a:r>
            <a:r>
              <a:rPr lang="zh-CN" altLang="en-US" sz="2600" b="1" dirty="0">
                <a:solidFill>
                  <a:srgbClr val="0000FF"/>
                </a:solidFill>
                <a:ea typeface="楷体" pitchFamily="49" charset="-122"/>
              </a:rPr>
              <a:t>、时间序（数）列的概念和种类；</a:t>
            </a:r>
          </a:p>
          <a:p>
            <a:pPr algn="l"/>
            <a:r>
              <a:rPr lang="en-US" altLang="zh-CN" sz="2600" b="1" dirty="0">
                <a:solidFill>
                  <a:srgbClr val="0000FF"/>
                </a:solidFill>
                <a:ea typeface="楷体" pitchFamily="49" charset="-122"/>
              </a:rPr>
              <a:t>2</a:t>
            </a:r>
            <a:r>
              <a:rPr lang="zh-CN" altLang="en-US" sz="2600" b="1" dirty="0">
                <a:solidFill>
                  <a:srgbClr val="0000FF"/>
                </a:solidFill>
                <a:ea typeface="楷体" pitchFamily="49" charset="-122"/>
              </a:rPr>
              <a:t>、时间序列的水平分析与速度分析；</a:t>
            </a:r>
          </a:p>
          <a:p>
            <a:pPr algn="l"/>
            <a:r>
              <a:rPr lang="en-US" altLang="zh-CN" sz="2600" b="1" dirty="0">
                <a:solidFill>
                  <a:srgbClr val="0000FF"/>
                </a:solidFill>
                <a:ea typeface="楷体" pitchFamily="49" charset="-122"/>
              </a:rPr>
              <a:t>3</a:t>
            </a:r>
            <a:r>
              <a:rPr lang="zh-CN" altLang="en-US" sz="2600" b="1" dirty="0">
                <a:solidFill>
                  <a:srgbClr val="0000FF"/>
                </a:solidFill>
                <a:ea typeface="楷体" pitchFamily="49" charset="-122"/>
              </a:rPr>
              <a:t>、时间序列的长期</a:t>
            </a:r>
            <a:r>
              <a:rPr lang="zh-CN" altLang="en-US" sz="2600" b="1" dirty="0" smtClean="0">
                <a:solidFill>
                  <a:srgbClr val="0000FF"/>
                </a:solidFill>
                <a:ea typeface="楷体" pitchFamily="49" charset="-122"/>
              </a:rPr>
              <a:t>趋势、季节变动、循环波动和</a:t>
            </a:r>
            <a:r>
              <a:rPr lang="zh-CN" altLang="en-US" sz="2600" b="1" dirty="0">
                <a:solidFill>
                  <a:srgbClr val="0000FF"/>
                </a:solidFill>
                <a:ea typeface="楷体" pitchFamily="49" charset="-122"/>
              </a:rPr>
              <a:t>不规则波动分析。</a:t>
            </a:r>
          </a:p>
          <a:p>
            <a:pPr algn="l"/>
            <a:r>
              <a:rPr lang="zh-CN" altLang="en-US" sz="2800" dirty="0">
                <a:solidFill>
                  <a:srgbClr val="FF0000"/>
                </a:solidFill>
                <a:ea typeface="黑体" pitchFamily="2" charset="-122"/>
              </a:rPr>
              <a:t>本章难点</a:t>
            </a:r>
          </a:p>
          <a:p>
            <a:pPr algn="l"/>
            <a:r>
              <a:rPr lang="en-US" altLang="zh-CN" sz="2600" b="1" dirty="0">
                <a:solidFill>
                  <a:srgbClr val="0000FF"/>
                </a:solidFill>
                <a:ea typeface="楷体" pitchFamily="49" charset="-122"/>
              </a:rPr>
              <a:t>1</a:t>
            </a:r>
            <a:r>
              <a:rPr lang="zh-CN" altLang="en-US" sz="2600" b="1" dirty="0">
                <a:solidFill>
                  <a:srgbClr val="0000FF"/>
                </a:solidFill>
                <a:ea typeface="楷体" pitchFamily="49" charset="-122"/>
              </a:rPr>
              <a:t>、平均发展速度与平均增长速度的计算；</a:t>
            </a:r>
          </a:p>
          <a:p>
            <a:pPr algn="l"/>
            <a:r>
              <a:rPr lang="en-US" altLang="zh-CN" sz="2600" b="1" dirty="0">
                <a:solidFill>
                  <a:srgbClr val="0000FF"/>
                </a:solidFill>
                <a:ea typeface="楷体" pitchFamily="49" charset="-122"/>
              </a:rPr>
              <a:t>2</a:t>
            </a:r>
            <a:r>
              <a:rPr lang="zh-CN" altLang="en-US" sz="2600" b="1" dirty="0">
                <a:solidFill>
                  <a:srgbClr val="0000FF"/>
                </a:solidFill>
                <a:ea typeface="楷体" pitchFamily="49" charset="-122"/>
              </a:rPr>
              <a:t>、序时平均数的计算。</a:t>
            </a:r>
          </a:p>
          <a:p>
            <a:pPr algn="l"/>
            <a:r>
              <a:rPr lang="zh-CN" altLang="en-US" sz="2800" dirty="0" smtClean="0">
                <a:solidFill>
                  <a:srgbClr val="FF0000"/>
                </a:solidFill>
                <a:ea typeface="黑体" pitchFamily="2" charset="-122"/>
              </a:rPr>
              <a:t>参考书目</a:t>
            </a:r>
            <a:endParaRPr lang="zh-CN" altLang="en-US" sz="2800" dirty="0">
              <a:solidFill>
                <a:srgbClr val="FF0000"/>
              </a:solidFill>
              <a:ea typeface="黑体" pitchFamily="2" charset="-122"/>
            </a:endParaRPr>
          </a:p>
          <a:p>
            <a:pPr algn="l"/>
            <a:r>
              <a:rPr lang="en-US" altLang="zh-CN" sz="2600" b="1" dirty="0">
                <a:solidFill>
                  <a:srgbClr val="0000FF"/>
                </a:solidFill>
                <a:ea typeface="楷体" pitchFamily="49" charset="-122"/>
              </a:rPr>
              <a:t>1</a:t>
            </a:r>
            <a:r>
              <a:rPr lang="zh-CN" altLang="en-US" sz="2600" b="1" dirty="0">
                <a:solidFill>
                  <a:srgbClr val="0000FF"/>
                </a:solidFill>
                <a:ea typeface="楷体" pitchFamily="49" charset="-122"/>
              </a:rPr>
              <a:t>、王振龙：</a:t>
            </a:r>
            <a:r>
              <a:rPr lang="en-US" altLang="zh-CN" sz="2600" b="1" dirty="0">
                <a:solidFill>
                  <a:srgbClr val="0000FF"/>
                </a:solidFill>
                <a:ea typeface="楷体" pitchFamily="49" charset="-122"/>
              </a:rPr>
              <a:t>《</a:t>
            </a:r>
            <a:r>
              <a:rPr lang="zh-CN" altLang="en-US" sz="2600" b="1" dirty="0">
                <a:solidFill>
                  <a:srgbClr val="0000FF"/>
                </a:solidFill>
                <a:ea typeface="楷体" pitchFamily="49" charset="-122"/>
              </a:rPr>
              <a:t>时间序列分析</a:t>
            </a:r>
            <a:r>
              <a:rPr lang="en-US" altLang="zh-CN" sz="2600" b="1" dirty="0">
                <a:solidFill>
                  <a:srgbClr val="0000FF"/>
                </a:solidFill>
                <a:ea typeface="楷体" pitchFamily="49" charset="-122"/>
              </a:rPr>
              <a:t>》</a:t>
            </a:r>
            <a:r>
              <a:rPr lang="zh-CN" altLang="en-US" sz="2600" b="1" dirty="0">
                <a:solidFill>
                  <a:srgbClr val="0000FF"/>
                </a:solidFill>
                <a:ea typeface="楷体" pitchFamily="49" charset="-122"/>
              </a:rPr>
              <a:t>，中国统计出版社，</a:t>
            </a:r>
            <a:r>
              <a:rPr lang="en-US" altLang="zh-CN" sz="2600" b="1" dirty="0">
                <a:solidFill>
                  <a:srgbClr val="0000FF"/>
                </a:solidFill>
                <a:ea typeface="楷体" pitchFamily="49" charset="-122"/>
              </a:rPr>
              <a:t>2002</a:t>
            </a:r>
            <a:r>
              <a:rPr lang="zh-CN" altLang="en-US" sz="2600" b="1" dirty="0">
                <a:solidFill>
                  <a:srgbClr val="0000FF"/>
                </a:solidFill>
                <a:ea typeface="楷体" pitchFamily="49" charset="-122"/>
              </a:rPr>
              <a:t>；</a:t>
            </a:r>
          </a:p>
          <a:p>
            <a:pPr algn="l"/>
            <a:r>
              <a:rPr lang="en-US" altLang="zh-CN" sz="2600" b="1" dirty="0">
                <a:solidFill>
                  <a:srgbClr val="0000FF"/>
                </a:solidFill>
                <a:ea typeface="楷体" pitchFamily="49" charset="-122"/>
              </a:rPr>
              <a:t>2</a:t>
            </a:r>
            <a:r>
              <a:rPr lang="zh-CN" altLang="en-US" sz="2600" b="1" dirty="0">
                <a:solidFill>
                  <a:srgbClr val="0000FF"/>
                </a:solidFill>
                <a:ea typeface="楷体" pitchFamily="49" charset="-122"/>
              </a:rPr>
              <a:t>、</a:t>
            </a:r>
            <a:r>
              <a:rPr lang="zh-CN" altLang="zh-CN" sz="2600" b="1" dirty="0">
                <a:solidFill>
                  <a:srgbClr val="0000FF"/>
                </a:solidFill>
                <a:ea typeface="楷体" pitchFamily="49" charset="-122"/>
              </a:rPr>
              <a:t>何书元</a:t>
            </a:r>
            <a:r>
              <a:rPr lang="zh-CN" altLang="en-US" sz="2600" b="1" dirty="0">
                <a:solidFill>
                  <a:srgbClr val="0000FF"/>
                </a:solidFill>
                <a:ea typeface="楷体" pitchFamily="49" charset="-122"/>
              </a:rPr>
              <a:t>：</a:t>
            </a:r>
            <a:r>
              <a:rPr lang="en-US" altLang="zh-CN" sz="2600" b="1" dirty="0">
                <a:solidFill>
                  <a:srgbClr val="0000FF"/>
                </a:solidFill>
                <a:ea typeface="楷体" pitchFamily="49" charset="-122"/>
              </a:rPr>
              <a:t>《</a:t>
            </a:r>
            <a:r>
              <a:rPr lang="zh-CN" altLang="en-US" sz="2600" b="1" dirty="0">
                <a:solidFill>
                  <a:srgbClr val="0000FF"/>
                </a:solidFill>
                <a:ea typeface="楷体" pitchFamily="49" charset="-122"/>
              </a:rPr>
              <a:t>应用时间序列分析</a:t>
            </a:r>
            <a:r>
              <a:rPr lang="en-US" altLang="zh-CN" sz="2600" b="1" dirty="0">
                <a:solidFill>
                  <a:srgbClr val="0000FF"/>
                </a:solidFill>
                <a:ea typeface="楷体" pitchFamily="49" charset="-122"/>
              </a:rPr>
              <a:t>》</a:t>
            </a:r>
            <a:r>
              <a:rPr lang="zh-CN" altLang="en-US" sz="2600" b="1" dirty="0">
                <a:solidFill>
                  <a:srgbClr val="0000FF"/>
                </a:solidFill>
                <a:ea typeface="楷体" pitchFamily="49" charset="-122"/>
              </a:rPr>
              <a:t>，北大出版社，</a:t>
            </a:r>
            <a:r>
              <a:rPr lang="en-US" altLang="zh-CN" sz="2600" b="1" dirty="0">
                <a:solidFill>
                  <a:srgbClr val="0000FF"/>
                </a:solidFill>
                <a:ea typeface="楷体" pitchFamily="49" charset="-122"/>
              </a:rPr>
              <a:t>2004</a:t>
            </a:r>
            <a:r>
              <a:rPr lang="zh-CN" altLang="en-US" sz="2600" b="1" dirty="0">
                <a:solidFill>
                  <a:srgbClr val="0000FF"/>
                </a:solidFill>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p:cTn id="7" dur="500" fill="hold"/>
                                        <p:tgtEl>
                                          <p:spTgt spid="72710"/>
                                        </p:tgtEl>
                                        <p:attrNameLst>
                                          <p:attrName>ppt_w</p:attrName>
                                        </p:attrNameLst>
                                      </p:cBhvr>
                                      <p:tavLst>
                                        <p:tav tm="0">
                                          <p:val>
                                            <p:strVal val="4*#ppt_w"/>
                                          </p:val>
                                        </p:tav>
                                        <p:tav tm="100000">
                                          <p:val>
                                            <p:strVal val="#ppt_w"/>
                                          </p:val>
                                        </p:tav>
                                      </p:tavLst>
                                    </p:anim>
                                    <p:anim calcmode="lin" valueType="num">
                                      <p:cBhvr>
                                        <p:cTn id="8" dur="500" fill="hold"/>
                                        <p:tgtEl>
                                          <p:spTgt spid="727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8499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499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49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4998" name="Rectangle 6"/>
          <p:cNvSpPr>
            <a:spLocks noGrp="1" noChangeArrowheads="1"/>
          </p:cNvSpPr>
          <p:nvPr>
            <p:ph type="subTitle" idx="1"/>
          </p:nvPr>
        </p:nvSpPr>
        <p:spPr>
          <a:xfrm>
            <a:off x="152400" y="1219200"/>
            <a:ext cx="8839200" cy="5410200"/>
          </a:xfrm>
        </p:spPr>
        <p:txBody>
          <a:bodyPr/>
          <a:lstStyle/>
          <a:p>
            <a:pPr algn="l">
              <a:spcBef>
                <a:spcPct val="50000"/>
              </a:spcBef>
            </a:pPr>
            <a:r>
              <a:rPr lang="en-US" altLang="zh-CN" sz="2600"/>
              <a:t>2</a:t>
            </a:r>
            <a:r>
              <a:rPr lang="zh-CN" altLang="en-US" sz="2600"/>
              <a:t>、计算公式</a:t>
            </a:r>
          </a:p>
        </p:txBody>
      </p:sp>
      <p:graphicFrame>
        <p:nvGraphicFramePr>
          <p:cNvPr id="84999" name="Object 7"/>
          <p:cNvGraphicFramePr>
            <a:graphicFrameLocks noChangeAspect="1"/>
          </p:cNvGraphicFramePr>
          <p:nvPr/>
        </p:nvGraphicFramePr>
        <p:xfrm>
          <a:off x="4643438" y="4581525"/>
          <a:ext cx="3308350" cy="949325"/>
        </p:xfrm>
        <a:graphic>
          <a:graphicData uri="http://schemas.openxmlformats.org/presentationml/2006/ole">
            <p:oleObj spid="_x0000_s84999" name="公式" r:id="rId4" imgW="1409400" imgH="406080" progId="Equation.3">
              <p:embed/>
            </p:oleObj>
          </a:graphicData>
        </a:graphic>
      </p:graphicFrame>
      <p:graphicFrame>
        <p:nvGraphicFramePr>
          <p:cNvPr id="85000" name="Object 8"/>
          <p:cNvGraphicFramePr>
            <a:graphicFrameLocks noChangeAspect="1"/>
          </p:cNvGraphicFramePr>
          <p:nvPr/>
        </p:nvGraphicFramePr>
        <p:xfrm>
          <a:off x="533400" y="3810000"/>
          <a:ext cx="3200400" cy="458788"/>
        </p:xfrm>
        <a:graphic>
          <a:graphicData uri="http://schemas.openxmlformats.org/presentationml/2006/ole">
            <p:oleObj spid="_x0000_s85000" name="公式" r:id="rId5" imgW="1409400" imgH="203040" progId="Equation.3">
              <p:embed/>
            </p:oleObj>
          </a:graphicData>
        </a:graphic>
      </p:graphicFrame>
      <p:graphicFrame>
        <p:nvGraphicFramePr>
          <p:cNvPr id="85001" name="Object 9"/>
          <p:cNvGraphicFramePr>
            <a:graphicFrameLocks noChangeAspect="1"/>
          </p:cNvGraphicFramePr>
          <p:nvPr/>
        </p:nvGraphicFramePr>
        <p:xfrm>
          <a:off x="3886200" y="3581400"/>
          <a:ext cx="4572000" cy="1028700"/>
        </p:xfrm>
        <a:graphic>
          <a:graphicData uri="http://schemas.openxmlformats.org/presentationml/2006/ole">
            <p:oleObj spid="_x0000_s85001" name="公式" r:id="rId6" imgW="1968480" imgH="444240" progId="Equation.3">
              <p:embed/>
            </p:oleObj>
          </a:graphicData>
        </a:graphic>
      </p:graphicFrame>
      <p:graphicFrame>
        <p:nvGraphicFramePr>
          <p:cNvPr id="85002" name="Object 10"/>
          <p:cNvGraphicFramePr>
            <a:graphicFrameLocks noChangeAspect="1"/>
          </p:cNvGraphicFramePr>
          <p:nvPr/>
        </p:nvGraphicFramePr>
        <p:xfrm>
          <a:off x="685800" y="4572000"/>
          <a:ext cx="3651250" cy="1054100"/>
        </p:xfrm>
        <a:graphic>
          <a:graphicData uri="http://schemas.openxmlformats.org/presentationml/2006/ole">
            <p:oleObj spid="_x0000_s85002" name="Equation" r:id="rId7" imgW="1663560" imgH="482400" progId="Equation.3">
              <p:embed/>
            </p:oleObj>
          </a:graphicData>
        </a:graphic>
      </p:graphicFrame>
      <p:graphicFrame>
        <p:nvGraphicFramePr>
          <p:cNvPr id="85003" name="Object 11"/>
          <p:cNvGraphicFramePr>
            <a:graphicFrameLocks noChangeAspect="1"/>
          </p:cNvGraphicFramePr>
          <p:nvPr/>
        </p:nvGraphicFramePr>
        <p:xfrm>
          <a:off x="1676400" y="5638800"/>
          <a:ext cx="4725988" cy="890588"/>
        </p:xfrm>
        <a:graphic>
          <a:graphicData uri="http://schemas.openxmlformats.org/presentationml/2006/ole">
            <p:oleObj spid="_x0000_s85003" name="Equation" r:id="rId8" imgW="2006280" imgH="406080" progId="Equation.3">
              <p:embed/>
            </p:oleObj>
          </a:graphicData>
        </a:graphic>
      </p:graphicFrame>
      <p:graphicFrame>
        <p:nvGraphicFramePr>
          <p:cNvPr id="85004" name="Object 12"/>
          <p:cNvGraphicFramePr>
            <a:graphicFrameLocks noChangeAspect="1"/>
          </p:cNvGraphicFramePr>
          <p:nvPr/>
        </p:nvGraphicFramePr>
        <p:xfrm>
          <a:off x="304800" y="1371600"/>
          <a:ext cx="8374063" cy="2425700"/>
        </p:xfrm>
        <a:graphic>
          <a:graphicData uri="http://schemas.openxmlformats.org/presentationml/2006/ole">
            <p:oleObj spid="_x0000_s85004" name="文档" r:id="rId9" imgW="8376840" imgH="2428920" progId="Word.Document.8">
              <p:embed/>
            </p:oleObj>
          </a:graphicData>
        </a:graphic>
      </p:graphicFrame>
      <p:graphicFrame>
        <p:nvGraphicFramePr>
          <p:cNvPr id="85005" name="Object 13"/>
          <p:cNvGraphicFramePr>
            <a:graphicFrameLocks noChangeAspect="1"/>
          </p:cNvGraphicFramePr>
          <p:nvPr/>
        </p:nvGraphicFramePr>
        <p:xfrm>
          <a:off x="304800" y="1371600"/>
          <a:ext cx="8374063" cy="2030413"/>
        </p:xfrm>
        <a:graphic>
          <a:graphicData uri="http://schemas.openxmlformats.org/presentationml/2006/ole">
            <p:oleObj spid="_x0000_s85005" name="文档" r:id="rId10" imgW="8376840" imgH="2033280" progId="Word.Document.8">
              <p:embed/>
            </p:oleObj>
          </a:graphicData>
        </a:graphic>
      </p:graphicFrame>
      <p:graphicFrame>
        <p:nvGraphicFramePr>
          <p:cNvPr id="85006" name="Object 14"/>
          <p:cNvGraphicFramePr>
            <a:graphicFrameLocks noChangeAspect="1"/>
          </p:cNvGraphicFramePr>
          <p:nvPr/>
        </p:nvGraphicFramePr>
        <p:xfrm>
          <a:off x="298450" y="1370013"/>
          <a:ext cx="8374063" cy="2024062"/>
        </p:xfrm>
        <a:graphic>
          <a:graphicData uri="http://schemas.openxmlformats.org/presentationml/2006/ole">
            <p:oleObj spid="_x0000_s85006" name="文档" r:id="rId11" imgW="8377088" imgH="2032454" progId="Word.Document.8">
              <p:embed/>
            </p:oleObj>
          </a:graphicData>
        </a:graphic>
      </p:graphicFrame>
      <p:sp>
        <p:nvSpPr>
          <p:cNvPr id="85007" name="Text Box 15"/>
          <p:cNvSpPr txBox="1">
            <a:spLocks noChangeArrowheads="1"/>
          </p:cNvSpPr>
          <p:nvPr/>
        </p:nvSpPr>
        <p:spPr bwMode="auto">
          <a:xfrm>
            <a:off x="228600" y="3124200"/>
            <a:ext cx="8686800" cy="488950"/>
          </a:xfrm>
          <a:prstGeom prst="rect">
            <a:avLst/>
          </a:prstGeom>
          <a:noFill/>
          <a:ln w="9525">
            <a:noFill/>
            <a:miter lim="800000"/>
            <a:headEnd/>
            <a:tailEnd/>
          </a:ln>
          <a:effectLst/>
        </p:spPr>
        <p:txBody>
          <a:bodyPr>
            <a:spAutoFit/>
          </a:bodyPr>
          <a:lstStyle/>
          <a:p>
            <a:pPr>
              <a:spcBef>
                <a:spcPct val="50000"/>
              </a:spcBef>
            </a:pPr>
            <a:r>
              <a:rPr lang="en-US" altLang="zh-CN" sz="2600"/>
              <a:t>[</a:t>
            </a:r>
            <a:r>
              <a:rPr lang="zh-CN" altLang="en-US" sz="2600"/>
              <a:t>公式推算</a:t>
            </a:r>
            <a:r>
              <a:rPr lang="en-US" altLang="zh-CN" sz="2600"/>
              <a:t>]  A</a:t>
            </a:r>
            <a:r>
              <a:rPr lang="zh-CN" altLang="zh-CN" sz="2600"/>
              <a:t>厂产值：100万元（</a:t>
            </a:r>
            <a:r>
              <a:rPr lang="en-US" altLang="zh-CN" sz="2600" b="1"/>
              <a:t>a</a:t>
            </a:r>
            <a:r>
              <a:rPr lang="en-US" altLang="zh-CN" sz="2600" b="1" baseline="-25000"/>
              <a:t>i–1</a:t>
            </a:r>
            <a:r>
              <a:rPr lang="zh-CN" altLang="en-US" sz="2600"/>
              <a:t>）</a:t>
            </a:r>
            <a:r>
              <a:rPr lang="zh-CN" altLang="en-US" sz="2600">
                <a:sym typeface="Symbol" pitchFamily="18" charset="2"/>
              </a:rPr>
              <a:t></a:t>
            </a:r>
            <a:r>
              <a:rPr lang="en-US" altLang="zh-CN" sz="2600"/>
              <a:t>120</a:t>
            </a:r>
            <a:r>
              <a:rPr lang="zh-CN" altLang="zh-CN" sz="2600"/>
              <a:t>万元</a:t>
            </a:r>
            <a:r>
              <a:rPr lang="zh-CN" altLang="en-US" sz="2600"/>
              <a:t>（</a:t>
            </a:r>
            <a:r>
              <a:rPr lang="en-US" altLang="zh-CN" sz="2600" b="1"/>
              <a:t>a</a:t>
            </a:r>
            <a:r>
              <a:rPr lang="en-US" altLang="zh-CN" sz="2600" b="1" baseline="-25000"/>
              <a:t>i</a:t>
            </a:r>
            <a:r>
              <a:rPr lang="zh-CN" altLang="en-US" sz="2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4998">
                                            <p:txEl>
                                              <p:pRg st="0" end="0"/>
                                            </p:txEl>
                                          </p:spTgt>
                                        </p:tgtEl>
                                        <p:attrNameLst>
                                          <p:attrName>style.visibility</p:attrName>
                                        </p:attrNameLst>
                                      </p:cBhvr>
                                      <p:to>
                                        <p:strVal val="visible"/>
                                      </p:to>
                                    </p:set>
                                    <p:anim calcmode="lin" valueType="num">
                                      <p:cBhvr>
                                        <p:cTn id="7" dur="500" fill="hold"/>
                                        <p:tgtEl>
                                          <p:spTgt spid="84998">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8499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8499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5004"/>
                                        </p:tgtEl>
                                        <p:attrNameLst>
                                          <p:attrName>style.visibility</p:attrName>
                                        </p:attrNameLst>
                                      </p:cBhvr>
                                      <p:to>
                                        <p:strVal val="visible"/>
                                      </p:to>
                                    </p:set>
                                    <p:animEffect transition="in" filter="wipe(left)">
                                      <p:cBhvr>
                                        <p:cTn id="13" dur="500"/>
                                        <p:tgtEl>
                                          <p:spTgt spid="85004"/>
                                        </p:tgtEl>
                                      </p:cBhvr>
                                    </p:animEffect>
                                  </p:childTnLst>
                                  <p:subTnLst>
                                    <p:animClr clrSpc="rgb" dir="cw">
                                      <p:cBhvr override="childStyle">
                                        <p:cTn dur="1" fill="hold" display="0" masterRel="nextClick" afterEffect="1"/>
                                        <p:tgtEl>
                                          <p:spTgt spid="85004"/>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5005"/>
                                        </p:tgtEl>
                                        <p:attrNameLst>
                                          <p:attrName>style.visibility</p:attrName>
                                        </p:attrNameLst>
                                      </p:cBhvr>
                                      <p:to>
                                        <p:strVal val="visible"/>
                                      </p:to>
                                    </p:set>
                                    <p:animEffect transition="in" filter="wipe(left)">
                                      <p:cBhvr>
                                        <p:cTn id="18" dur="500"/>
                                        <p:tgtEl>
                                          <p:spTgt spid="85005"/>
                                        </p:tgtEl>
                                      </p:cBhvr>
                                    </p:animEffect>
                                  </p:childTnLst>
                                  <p:subTnLst>
                                    <p:animClr clrSpc="rgb" dir="cw">
                                      <p:cBhvr override="childStyle">
                                        <p:cTn dur="1" fill="hold" display="0" masterRel="nextClick" afterEffect="1"/>
                                        <p:tgtEl>
                                          <p:spTgt spid="85005"/>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85006"/>
                                        </p:tgtEl>
                                        <p:attrNameLst>
                                          <p:attrName>style.visibility</p:attrName>
                                        </p:attrNameLst>
                                      </p:cBhvr>
                                      <p:to>
                                        <p:strVal val="visible"/>
                                      </p:to>
                                    </p:set>
                                    <p:animEffect transition="in" filter="wipe(right)">
                                      <p:cBhvr>
                                        <p:cTn id="23" dur="500"/>
                                        <p:tgtEl>
                                          <p:spTgt spid="85006"/>
                                        </p:tgtEl>
                                      </p:cBhvr>
                                    </p:animEffect>
                                  </p:childTnLst>
                                  <p:subTnLst>
                                    <p:animClr clrSpc="rgb" dir="cw">
                                      <p:cBhvr override="childStyle">
                                        <p:cTn dur="1" fill="hold" display="0" masterRel="nextClick" afterEffect="1"/>
                                        <p:tgtEl>
                                          <p:spTgt spid="85006"/>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85007">
                                            <p:txEl>
                                              <p:pRg st="0" end="0"/>
                                            </p:txEl>
                                          </p:spTgt>
                                        </p:tgtEl>
                                        <p:attrNameLst>
                                          <p:attrName>style.visibility</p:attrName>
                                        </p:attrNameLst>
                                      </p:cBhvr>
                                      <p:to>
                                        <p:strVal val="visible"/>
                                      </p:to>
                                    </p:set>
                                    <p:anim calcmode="lin" valueType="num">
                                      <p:cBhvr>
                                        <p:cTn id="28" dur="500" fill="hold"/>
                                        <p:tgtEl>
                                          <p:spTgt spid="85007">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85007">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85007">
                                            <p:txEl>
                                              <p:pRg st="0" end="0"/>
                                            </p:txEl>
                                          </p:spTgt>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85000"/>
                                        </p:tgtEl>
                                        <p:attrNameLst>
                                          <p:attrName>style.visibility</p:attrName>
                                        </p:attrNameLst>
                                      </p:cBhvr>
                                      <p:to>
                                        <p:strVal val="visible"/>
                                      </p:to>
                                    </p:set>
                                    <p:anim calcmode="lin" valueType="num">
                                      <p:cBhvr additive="base">
                                        <p:cTn id="34" dur="500" fill="hold"/>
                                        <p:tgtEl>
                                          <p:spTgt spid="85000"/>
                                        </p:tgtEl>
                                        <p:attrNameLst>
                                          <p:attrName>ppt_x</p:attrName>
                                        </p:attrNameLst>
                                      </p:cBhvr>
                                      <p:tavLst>
                                        <p:tav tm="0">
                                          <p:val>
                                            <p:strVal val="1+#ppt_w/2"/>
                                          </p:val>
                                        </p:tav>
                                        <p:tav tm="100000">
                                          <p:val>
                                            <p:strVal val="#ppt_x"/>
                                          </p:val>
                                        </p:tav>
                                      </p:tavLst>
                                    </p:anim>
                                    <p:anim calcmode="lin" valueType="num">
                                      <p:cBhvr additive="base">
                                        <p:cTn id="35" dur="500" fill="hold"/>
                                        <p:tgtEl>
                                          <p:spTgt spid="8500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00"/>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9" fill="hold" nodeType="clickEffect">
                                  <p:stCondLst>
                                    <p:cond delay="0"/>
                                  </p:stCondLst>
                                  <p:childTnLst>
                                    <p:set>
                                      <p:cBhvr>
                                        <p:cTn id="39" dur="1" fill="hold">
                                          <p:stCondLst>
                                            <p:cond delay="0"/>
                                          </p:stCondLst>
                                        </p:cTn>
                                        <p:tgtEl>
                                          <p:spTgt spid="85001"/>
                                        </p:tgtEl>
                                        <p:attrNameLst>
                                          <p:attrName>style.visibility</p:attrName>
                                        </p:attrNameLst>
                                      </p:cBhvr>
                                      <p:to>
                                        <p:strVal val="visible"/>
                                      </p:to>
                                    </p:set>
                                    <p:anim calcmode="lin" valueType="num">
                                      <p:cBhvr additive="base">
                                        <p:cTn id="40" dur="500" fill="hold"/>
                                        <p:tgtEl>
                                          <p:spTgt spid="85001"/>
                                        </p:tgtEl>
                                        <p:attrNameLst>
                                          <p:attrName>ppt_x</p:attrName>
                                        </p:attrNameLst>
                                      </p:cBhvr>
                                      <p:tavLst>
                                        <p:tav tm="0">
                                          <p:val>
                                            <p:strVal val="0-#ppt_w/2"/>
                                          </p:val>
                                        </p:tav>
                                        <p:tav tm="100000">
                                          <p:val>
                                            <p:strVal val="#ppt_x"/>
                                          </p:val>
                                        </p:tav>
                                      </p:tavLst>
                                    </p:anim>
                                    <p:anim calcmode="lin" valueType="num">
                                      <p:cBhvr additive="base">
                                        <p:cTn id="41" dur="500" fill="hold"/>
                                        <p:tgtEl>
                                          <p:spTgt spid="8500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01"/>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2" presetClass="entr" presetSubtype="1" fill="hold" nodeType="clickEffect">
                                  <p:stCondLst>
                                    <p:cond delay="0"/>
                                  </p:stCondLst>
                                  <p:childTnLst>
                                    <p:set>
                                      <p:cBhvr>
                                        <p:cTn id="45" dur="1" fill="hold">
                                          <p:stCondLst>
                                            <p:cond delay="0"/>
                                          </p:stCondLst>
                                        </p:cTn>
                                        <p:tgtEl>
                                          <p:spTgt spid="85002"/>
                                        </p:tgtEl>
                                        <p:attrNameLst>
                                          <p:attrName>style.visibility</p:attrName>
                                        </p:attrNameLst>
                                      </p:cBhvr>
                                      <p:to>
                                        <p:strVal val="visible"/>
                                      </p:to>
                                    </p:set>
                                    <p:anim calcmode="lin" valueType="num">
                                      <p:cBhvr additive="base">
                                        <p:cTn id="46" dur="500" fill="hold"/>
                                        <p:tgtEl>
                                          <p:spTgt spid="85002"/>
                                        </p:tgtEl>
                                        <p:attrNameLst>
                                          <p:attrName>ppt_x</p:attrName>
                                        </p:attrNameLst>
                                      </p:cBhvr>
                                      <p:tavLst>
                                        <p:tav tm="0">
                                          <p:val>
                                            <p:strVal val="#ppt_x"/>
                                          </p:val>
                                        </p:tav>
                                        <p:tav tm="100000">
                                          <p:val>
                                            <p:strVal val="#ppt_x"/>
                                          </p:val>
                                        </p:tav>
                                      </p:tavLst>
                                    </p:anim>
                                    <p:anim calcmode="lin" valueType="num">
                                      <p:cBhvr additive="base">
                                        <p:cTn id="47" dur="500" fill="hold"/>
                                        <p:tgtEl>
                                          <p:spTgt spid="8500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5002"/>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2" presetClass="entr" presetSubtype="9" fill="hold" nodeType="clickEffect">
                                  <p:stCondLst>
                                    <p:cond delay="0"/>
                                  </p:stCondLst>
                                  <p:childTnLst>
                                    <p:set>
                                      <p:cBhvr>
                                        <p:cTn id="51" dur="1" fill="hold">
                                          <p:stCondLst>
                                            <p:cond delay="0"/>
                                          </p:stCondLst>
                                        </p:cTn>
                                        <p:tgtEl>
                                          <p:spTgt spid="84999"/>
                                        </p:tgtEl>
                                        <p:attrNameLst>
                                          <p:attrName>style.visibility</p:attrName>
                                        </p:attrNameLst>
                                      </p:cBhvr>
                                      <p:to>
                                        <p:strVal val="visible"/>
                                      </p:to>
                                    </p:set>
                                    <p:anim calcmode="lin" valueType="num">
                                      <p:cBhvr additive="base">
                                        <p:cTn id="52" dur="500" fill="hold"/>
                                        <p:tgtEl>
                                          <p:spTgt spid="84999"/>
                                        </p:tgtEl>
                                        <p:attrNameLst>
                                          <p:attrName>ppt_x</p:attrName>
                                        </p:attrNameLst>
                                      </p:cBhvr>
                                      <p:tavLst>
                                        <p:tav tm="0">
                                          <p:val>
                                            <p:strVal val="0-#ppt_w/2"/>
                                          </p:val>
                                        </p:tav>
                                        <p:tav tm="100000">
                                          <p:val>
                                            <p:strVal val="#ppt_x"/>
                                          </p:val>
                                        </p:tav>
                                      </p:tavLst>
                                    </p:anim>
                                    <p:anim calcmode="lin" valueType="num">
                                      <p:cBhvr additive="base">
                                        <p:cTn id="53" dur="500" fill="hold"/>
                                        <p:tgtEl>
                                          <p:spTgt spid="8499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4999"/>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85003"/>
                                        </p:tgtEl>
                                        <p:attrNameLst>
                                          <p:attrName>style.visibility</p:attrName>
                                        </p:attrNameLst>
                                      </p:cBhvr>
                                      <p:to>
                                        <p:strVal val="visible"/>
                                      </p:to>
                                    </p:set>
                                    <p:animEffect transition="in" filter="checkerboard(across)">
                                      <p:cBhvr>
                                        <p:cTn id="58" dur="500"/>
                                        <p:tgtEl>
                                          <p:spTgt spid="85003"/>
                                        </p:tgtEl>
                                      </p:cBhvr>
                                    </p:animEffect>
                                  </p:childTnLst>
                                  <p:subTnLst>
                                    <p:animClr clrSpc="rgb" dir="cw">
                                      <p:cBhvr override="childStyle">
                                        <p:cTn dur="1" fill="hold" display="0" masterRel="nextClick" afterEffect="1"/>
                                        <p:tgtEl>
                                          <p:spTgt spid="8500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build="p" autoUpdateAnimBg="0"/>
      <p:bldP spid="850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277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277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277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2774" name="Rectangle 6"/>
          <p:cNvSpPr>
            <a:spLocks noGrp="1" noChangeArrowheads="1"/>
          </p:cNvSpPr>
          <p:nvPr>
            <p:ph type="subTitle" idx="1"/>
          </p:nvPr>
        </p:nvSpPr>
        <p:spPr>
          <a:xfrm>
            <a:off x="152400" y="1219200"/>
            <a:ext cx="8839200" cy="5410200"/>
          </a:xfrm>
        </p:spPr>
        <p:txBody>
          <a:bodyPr/>
          <a:lstStyle/>
          <a:p>
            <a:pPr algn="l"/>
            <a:r>
              <a:rPr lang="zh-CN" altLang="en-US" sz="2600" dirty="0">
                <a:latin typeface="楷体" pitchFamily="49" charset="-122"/>
                <a:ea typeface="楷体" pitchFamily="49" charset="-122"/>
              </a:rPr>
              <a:t>（四）</a:t>
            </a:r>
            <a:r>
              <a:rPr lang="zh-CN" altLang="en-US" sz="2600" dirty="0">
                <a:effectLst>
                  <a:outerShdw blurRad="38100" dist="38100" dir="2700000" algn="tl">
                    <a:srgbClr val="C0C0C0"/>
                  </a:outerShdw>
                </a:effectLst>
                <a:latin typeface="楷体" pitchFamily="49" charset="-122"/>
                <a:ea typeface="楷体" pitchFamily="49" charset="-122"/>
              </a:rPr>
              <a:t>平均发展速度与平均增长速度</a:t>
            </a:r>
            <a:r>
              <a:rPr lang="en-US" altLang="zh-CN" sz="2600" b="1" dirty="0">
                <a:solidFill>
                  <a:srgbClr val="FF0000"/>
                </a:solidFill>
                <a:effectLst>
                  <a:outerShdw blurRad="38100" dist="38100" dir="2700000" algn="tl">
                    <a:srgbClr val="C0C0C0"/>
                  </a:outerShdw>
                </a:effectLst>
                <a:latin typeface="楷体" pitchFamily="49" charset="-122"/>
                <a:ea typeface="楷体" pitchFamily="49" charset="-122"/>
              </a:rPr>
              <a:t>※</a:t>
            </a:r>
            <a:endParaRPr lang="en-US" altLang="zh-CN" sz="2600" dirty="0">
              <a:latin typeface="楷体" pitchFamily="49" charset="-122"/>
              <a:ea typeface="楷体" pitchFamily="49" charset="-122"/>
            </a:endParaRPr>
          </a:p>
          <a:p>
            <a:pPr algn="l"/>
            <a:r>
              <a:rPr lang="en-US" altLang="zh-CN" sz="2600" dirty="0"/>
              <a:t>1</a:t>
            </a:r>
            <a:r>
              <a:rPr lang="zh-CN" altLang="en-US" sz="2600" dirty="0"/>
              <a:t>、定义（</a:t>
            </a:r>
            <a:r>
              <a:rPr lang="en-US" altLang="zh-CN" sz="2600" dirty="0" smtClean="0"/>
              <a:t>P81</a:t>
            </a:r>
            <a:r>
              <a:rPr lang="zh-CN" altLang="en-US" sz="2600" dirty="0" smtClean="0"/>
              <a:t>）</a:t>
            </a:r>
            <a:endParaRPr lang="zh-CN" altLang="en-US" sz="2600" dirty="0"/>
          </a:p>
          <a:p>
            <a:pPr algn="l"/>
            <a:r>
              <a:rPr lang="zh-CN" altLang="en-US" sz="2600" dirty="0"/>
              <a:t> （</a:t>
            </a:r>
            <a:r>
              <a:rPr lang="en-US" altLang="zh-CN" sz="2600" dirty="0"/>
              <a:t>1</a:t>
            </a:r>
            <a:r>
              <a:rPr lang="zh-CN" altLang="en-US" sz="2600" dirty="0"/>
              <a:t>）平均发展速度：</a:t>
            </a:r>
            <a:r>
              <a:rPr lang="zh-CN" altLang="en-US" sz="2600" b="1" dirty="0">
                <a:solidFill>
                  <a:srgbClr val="FF0000"/>
                </a:solidFill>
                <a:ea typeface="隶书" pitchFamily="49" charset="-122"/>
              </a:rPr>
              <a:t>环比发展速度</a:t>
            </a:r>
            <a:r>
              <a:rPr lang="zh-CN" altLang="en-US" sz="2600" dirty="0"/>
              <a:t>的平均数</a:t>
            </a:r>
          </a:p>
          <a:p>
            <a:pPr algn="l"/>
            <a:r>
              <a:rPr lang="zh-CN" altLang="en-US" sz="2600" dirty="0"/>
              <a:t> （</a:t>
            </a:r>
            <a:r>
              <a:rPr lang="en-US" altLang="zh-CN" sz="2600" dirty="0"/>
              <a:t>2</a:t>
            </a:r>
            <a:r>
              <a:rPr lang="zh-CN" altLang="en-US" sz="2600" dirty="0"/>
              <a:t>）平均增长速度：</a:t>
            </a:r>
            <a:r>
              <a:rPr lang="zh-CN" altLang="en-US" sz="2600" b="1" dirty="0">
                <a:solidFill>
                  <a:srgbClr val="FF0000"/>
                </a:solidFill>
                <a:ea typeface="隶书" pitchFamily="49" charset="-122"/>
              </a:rPr>
              <a:t>环比增长速度</a:t>
            </a:r>
            <a:r>
              <a:rPr lang="zh-CN" altLang="en-US" sz="2600" dirty="0"/>
              <a:t>的平均数</a:t>
            </a:r>
          </a:p>
        </p:txBody>
      </p:sp>
      <p:graphicFrame>
        <p:nvGraphicFramePr>
          <p:cNvPr id="32775" name="Object 7"/>
          <p:cNvGraphicFramePr>
            <a:graphicFrameLocks noChangeAspect="1"/>
          </p:cNvGraphicFramePr>
          <p:nvPr/>
        </p:nvGraphicFramePr>
        <p:xfrm>
          <a:off x="258763" y="3640138"/>
          <a:ext cx="8402637" cy="4002087"/>
        </p:xfrm>
        <a:graphic>
          <a:graphicData uri="http://schemas.openxmlformats.org/presentationml/2006/ole">
            <p:oleObj spid="_x0000_s32775" name="Document" r:id="rId4" imgW="8607189" imgH="4102093" progId="Word.Document.8">
              <p:embed/>
            </p:oleObj>
          </a:graphicData>
        </a:graphic>
      </p:graphicFrame>
      <p:graphicFrame>
        <p:nvGraphicFramePr>
          <p:cNvPr id="32776" name="Object 8"/>
          <p:cNvGraphicFramePr>
            <a:graphicFrameLocks noChangeAspect="1"/>
          </p:cNvGraphicFramePr>
          <p:nvPr/>
        </p:nvGraphicFramePr>
        <p:xfrm>
          <a:off x="6781800" y="2209800"/>
          <a:ext cx="838200" cy="433388"/>
        </p:xfrm>
        <a:graphic>
          <a:graphicData uri="http://schemas.openxmlformats.org/presentationml/2006/ole">
            <p:oleObj spid="_x0000_s32776" name="公式" r:id="rId5" imgW="317160" imgH="164880" progId="Equation.3">
              <p:embed/>
            </p:oleObj>
          </a:graphicData>
        </a:graphic>
      </p:graphicFrame>
      <p:graphicFrame>
        <p:nvGraphicFramePr>
          <p:cNvPr id="32777" name="Object 9"/>
          <p:cNvGraphicFramePr>
            <a:graphicFrameLocks noChangeAspect="1"/>
          </p:cNvGraphicFramePr>
          <p:nvPr/>
        </p:nvGraphicFramePr>
        <p:xfrm>
          <a:off x="6781800" y="2667000"/>
          <a:ext cx="914400" cy="533400"/>
        </p:xfrm>
        <a:graphic>
          <a:graphicData uri="http://schemas.openxmlformats.org/presentationml/2006/ole">
            <p:oleObj spid="_x0000_s32777" name="公式" r:id="rId6" imgW="393480" imgH="228600" progId="Equation.3">
              <p:embed/>
            </p:oleObj>
          </a:graphicData>
        </a:graphic>
      </p:graphicFrame>
      <p:graphicFrame>
        <p:nvGraphicFramePr>
          <p:cNvPr id="32778" name="Object 10"/>
          <p:cNvGraphicFramePr>
            <a:graphicFrameLocks noChangeAspect="1"/>
          </p:cNvGraphicFramePr>
          <p:nvPr/>
        </p:nvGraphicFramePr>
        <p:xfrm>
          <a:off x="755650" y="3141663"/>
          <a:ext cx="7016750" cy="500062"/>
        </p:xfrm>
        <a:graphic>
          <a:graphicData uri="http://schemas.openxmlformats.org/presentationml/2006/ole">
            <p:oleObj spid="_x0000_s32778" name="公式" r:id="rId7" imgW="32004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 calcmode="lin" valueType="num">
                                      <p:cBhvr additive="base">
                                        <p:cTn id="7" dur="500" fill="hold"/>
                                        <p:tgtEl>
                                          <p:spTgt spid="327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4">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277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4">
                                            <p:txEl>
                                              <p:pRg st="1" end="1"/>
                                            </p:txEl>
                                          </p:spTgt>
                                        </p:tgtEl>
                                        <p:attrNameLst>
                                          <p:attrName>style.visibility</p:attrName>
                                        </p:attrNameLst>
                                      </p:cBhvr>
                                      <p:to>
                                        <p:strVal val="visible"/>
                                      </p:to>
                                    </p:set>
                                    <p:anim calcmode="lin" valueType="num">
                                      <p:cBhvr additive="base">
                                        <p:cTn id="13" dur="500" fill="hold"/>
                                        <p:tgtEl>
                                          <p:spTgt spid="327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4">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277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4">
                                            <p:txEl>
                                              <p:pRg st="2" end="2"/>
                                            </p:txEl>
                                          </p:spTgt>
                                        </p:tgtEl>
                                        <p:attrNameLst>
                                          <p:attrName>style.visibility</p:attrName>
                                        </p:attrNameLst>
                                      </p:cBhvr>
                                      <p:to>
                                        <p:strVal val="visible"/>
                                      </p:to>
                                    </p:set>
                                    <p:anim calcmode="lin" valueType="num">
                                      <p:cBhvr additive="base">
                                        <p:cTn id="19" dur="500" fill="hold"/>
                                        <p:tgtEl>
                                          <p:spTgt spid="327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4">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2774">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4">
                                            <p:txEl>
                                              <p:pRg st="3" end="3"/>
                                            </p:txEl>
                                          </p:spTgt>
                                        </p:tgtEl>
                                        <p:attrNameLst>
                                          <p:attrName>style.visibility</p:attrName>
                                        </p:attrNameLst>
                                      </p:cBhvr>
                                      <p:to>
                                        <p:strVal val="visible"/>
                                      </p:to>
                                    </p:set>
                                    <p:anim calcmode="lin" valueType="num">
                                      <p:cBhvr additive="base">
                                        <p:cTn id="25" dur="500" fill="hold"/>
                                        <p:tgtEl>
                                          <p:spTgt spid="327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4">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2774">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776"/>
                                        </p:tgtEl>
                                        <p:attrNameLst>
                                          <p:attrName>style.visibility</p:attrName>
                                        </p:attrNameLst>
                                      </p:cBhvr>
                                      <p:to>
                                        <p:strVal val="visible"/>
                                      </p:to>
                                    </p:set>
                                    <p:anim calcmode="lin" valueType="num">
                                      <p:cBhvr additive="base">
                                        <p:cTn id="31" dur="500" fill="hold"/>
                                        <p:tgtEl>
                                          <p:spTgt spid="32776"/>
                                        </p:tgtEl>
                                        <p:attrNameLst>
                                          <p:attrName>ppt_x</p:attrName>
                                        </p:attrNameLst>
                                      </p:cBhvr>
                                      <p:tavLst>
                                        <p:tav tm="0">
                                          <p:val>
                                            <p:strVal val="0-#ppt_w/2"/>
                                          </p:val>
                                        </p:tav>
                                        <p:tav tm="100000">
                                          <p:val>
                                            <p:strVal val="#ppt_x"/>
                                          </p:val>
                                        </p:tav>
                                      </p:tavLst>
                                    </p:anim>
                                    <p:anim calcmode="lin" valueType="num">
                                      <p:cBhvr additive="base">
                                        <p:cTn id="32" dur="500" fill="hold"/>
                                        <p:tgtEl>
                                          <p:spTgt spid="3277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776"/>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32777"/>
                                        </p:tgtEl>
                                        <p:attrNameLst>
                                          <p:attrName>style.visibility</p:attrName>
                                        </p:attrNameLst>
                                      </p:cBhvr>
                                      <p:to>
                                        <p:strVal val="visible"/>
                                      </p:to>
                                    </p:set>
                                    <p:anim calcmode="lin" valueType="num">
                                      <p:cBhvr additive="base">
                                        <p:cTn id="37" dur="500" fill="hold"/>
                                        <p:tgtEl>
                                          <p:spTgt spid="32777"/>
                                        </p:tgtEl>
                                        <p:attrNameLst>
                                          <p:attrName>ppt_x</p:attrName>
                                        </p:attrNameLst>
                                      </p:cBhvr>
                                      <p:tavLst>
                                        <p:tav tm="0">
                                          <p:val>
                                            <p:strVal val="0-#ppt_w/2"/>
                                          </p:val>
                                        </p:tav>
                                        <p:tav tm="100000">
                                          <p:val>
                                            <p:strVal val="#ppt_x"/>
                                          </p:val>
                                        </p:tav>
                                      </p:tavLst>
                                    </p:anim>
                                    <p:anim calcmode="lin" valueType="num">
                                      <p:cBhvr additive="base">
                                        <p:cTn id="38" dur="500" fill="hold"/>
                                        <p:tgtEl>
                                          <p:spTgt spid="3277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2777"/>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3" presetClass="entr" presetSubtype="32" fill="hold" nodeType="clickEffect">
                                  <p:stCondLst>
                                    <p:cond delay="0"/>
                                  </p:stCondLst>
                                  <p:childTnLst>
                                    <p:set>
                                      <p:cBhvr>
                                        <p:cTn id="42" dur="1" fill="hold">
                                          <p:stCondLst>
                                            <p:cond delay="0"/>
                                          </p:stCondLst>
                                        </p:cTn>
                                        <p:tgtEl>
                                          <p:spTgt spid="32775"/>
                                        </p:tgtEl>
                                        <p:attrNameLst>
                                          <p:attrName>style.visibility</p:attrName>
                                        </p:attrNameLst>
                                      </p:cBhvr>
                                      <p:to>
                                        <p:strVal val="visible"/>
                                      </p:to>
                                    </p:set>
                                    <p:anim calcmode="lin" valueType="num">
                                      <p:cBhvr>
                                        <p:cTn id="43" dur="500" fill="hold"/>
                                        <p:tgtEl>
                                          <p:spTgt spid="32775"/>
                                        </p:tgtEl>
                                        <p:attrNameLst>
                                          <p:attrName>ppt_w</p:attrName>
                                        </p:attrNameLst>
                                      </p:cBhvr>
                                      <p:tavLst>
                                        <p:tav tm="0">
                                          <p:val>
                                            <p:strVal val="4*#ppt_w"/>
                                          </p:val>
                                        </p:tav>
                                        <p:tav tm="100000">
                                          <p:val>
                                            <p:strVal val="#ppt_w"/>
                                          </p:val>
                                        </p:tav>
                                      </p:tavLst>
                                    </p:anim>
                                    <p:anim calcmode="lin" valueType="num">
                                      <p:cBhvr>
                                        <p:cTn id="44" dur="500" fill="hold"/>
                                        <p:tgtEl>
                                          <p:spTgt spid="3277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2775"/>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3" fill="hold" nodeType="clickEffect">
                                  <p:stCondLst>
                                    <p:cond delay="0"/>
                                  </p:stCondLst>
                                  <p:childTnLst>
                                    <p:set>
                                      <p:cBhvr>
                                        <p:cTn id="48" dur="1" fill="hold">
                                          <p:stCondLst>
                                            <p:cond delay="0"/>
                                          </p:stCondLst>
                                        </p:cTn>
                                        <p:tgtEl>
                                          <p:spTgt spid="32778"/>
                                        </p:tgtEl>
                                        <p:attrNameLst>
                                          <p:attrName>style.visibility</p:attrName>
                                        </p:attrNameLst>
                                      </p:cBhvr>
                                      <p:to>
                                        <p:strVal val="visible"/>
                                      </p:to>
                                    </p:set>
                                    <p:anim calcmode="lin" valueType="num">
                                      <p:cBhvr additive="base">
                                        <p:cTn id="49" dur="500" fill="hold"/>
                                        <p:tgtEl>
                                          <p:spTgt spid="32778"/>
                                        </p:tgtEl>
                                        <p:attrNameLst>
                                          <p:attrName>ppt_x</p:attrName>
                                        </p:attrNameLst>
                                      </p:cBhvr>
                                      <p:tavLst>
                                        <p:tav tm="0">
                                          <p:val>
                                            <p:strVal val="1+#ppt_w/2"/>
                                          </p:val>
                                        </p:tav>
                                        <p:tav tm="100000">
                                          <p:val>
                                            <p:strVal val="#ppt_x"/>
                                          </p:val>
                                        </p:tav>
                                      </p:tavLst>
                                    </p:anim>
                                    <p:anim calcmode="lin" valueType="num">
                                      <p:cBhvr additive="base">
                                        <p:cTn id="50" dur="500" fill="hold"/>
                                        <p:tgtEl>
                                          <p:spTgt spid="3277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277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3795" name="Line 1027"/>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3796" name="Line 1028"/>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3797"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3798" name="Rectangle 1030"/>
          <p:cNvSpPr>
            <a:spLocks noGrp="1" noChangeArrowheads="1"/>
          </p:cNvSpPr>
          <p:nvPr>
            <p:ph type="subTitle" idx="1"/>
          </p:nvPr>
        </p:nvSpPr>
        <p:spPr>
          <a:xfrm>
            <a:off x="152400" y="1219200"/>
            <a:ext cx="8839200" cy="5410200"/>
          </a:xfrm>
        </p:spPr>
        <p:txBody>
          <a:bodyPr/>
          <a:lstStyle/>
          <a:p>
            <a:pPr algn="l"/>
            <a:r>
              <a:rPr lang="en-US" altLang="zh-CN" sz="2600" dirty="0"/>
              <a:t>2</a:t>
            </a:r>
            <a:r>
              <a:rPr lang="zh-CN" altLang="en-US" sz="2600" dirty="0"/>
              <a:t>、</a:t>
            </a:r>
            <a:r>
              <a:rPr lang="zh-CN" altLang="en-US" sz="2600" dirty="0">
                <a:ea typeface="黑体" pitchFamily="2" charset="-122"/>
              </a:rPr>
              <a:t>水平法（几何平均法）</a:t>
            </a:r>
            <a:endParaRPr lang="zh-CN" altLang="en-US" sz="2600" dirty="0"/>
          </a:p>
        </p:txBody>
      </p:sp>
      <p:graphicFrame>
        <p:nvGraphicFramePr>
          <p:cNvPr id="33799" name="Object 1031"/>
          <p:cNvGraphicFramePr>
            <a:graphicFrameLocks noChangeAspect="1"/>
          </p:cNvGraphicFramePr>
          <p:nvPr/>
        </p:nvGraphicFramePr>
        <p:xfrm>
          <a:off x="241300" y="4727575"/>
          <a:ext cx="8315325" cy="3433763"/>
        </p:xfrm>
        <a:graphic>
          <a:graphicData uri="http://schemas.openxmlformats.org/presentationml/2006/ole">
            <p:oleObj spid="_x0000_s33799" name="Document" r:id="rId4" imgW="8664791" imgH="3587666" progId="Word.Document.8">
              <p:embed/>
            </p:oleObj>
          </a:graphicData>
        </a:graphic>
      </p:graphicFrame>
      <p:graphicFrame>
        <p:nvGraphicFramePr>
          <p:cNvPr id="33800" name="Object 1032"/>
          <p:cNvGraphicFramePr>
            <a:graphicFrameLocks noChangeAspect="1"/>
          </p:cNvGraphicFramePr>
          <p:nvPr/>
        </p:nvGraphicFramePr>
        <p:xfrm>
          <a:off x="1447800" y="1644650"/>
          <a:ext cx="3733800" cy="401638"/>
        </p:xfrm>
        <a:graphic>
          <a:graphicData uri="http://schemas.openxmlformats.org/presentationml/2006/ole">
            <p:oleObj spid="_x0000_s33800" name="公式" r:id="rId5" imgW="1638000" imgH="177480" progId="Equation.3">
              <p:embed/>
            </p:oleObj>
          </a:graphicData>
        </a:graphic>
      </p:graphicFrame>
      <p:graphicFrame>
        <p:nvGraphicFramePr>
          <p:cNvPr id="33801" name="Object 1033"/>
          <p:cNvGraphicFramePr>
            <a:graphicFrameLocks noChangeAspect="1"/>
          </p:cNvGraphicFramePr>
          <p:nvPr/>
        </p:nvGraphicFramePr>
        <p:xfrm>
          <a:off x="685800" y="2022475"/>
          <a:ext cx="2667000" cy="1020763"/>
        </p:xfrm>
        <a:graphic>
          <a:graphicData uri="http://schemas.openxmlformats.org/presentationml/2006/ole">
            <p:oleObj spid="_x0000_s33801" name="公式" r:id="rId6" imgW="1155600" imgH="444240" progId="Equation.3">
              <p:embed/>
            </p:oleObj>
          </a:graphicData>
        </a:graphic>
      </p:graphicFrame>
      <p:graphicFrame>
        <p:nvGraphicFramePr>
          <p:cNvPr id="33802" name="Object 1034"/>
          <p:cNvGraphicFramePr>
            <a:graphicFrameLocks noChangeAspect="1"/>
          </p:cNvGraphicFramePr>
          <p:nvPr/>
        </p:nvGraphicFramePr>
        <p:xfrm>
          <a:off x="715963" y="3124200"/>
          <a:ext cx="3063875" cy="534988"/>
        </p:xfrm>
        <a:graphic>
          <a:graphicData uri="http://schemas.openxmlformats.org/presentationml/2006/ole">
            <p:oleObj spid="_x0000_s33802" name="公式" r:id="rId7" imgW="1307880" imgH="228600" progId="Equation.3">
              <p:embed/>
            </p:oleObj>
          </a:graphicData>
        </a:graphic>
      </p:graphicFrame>
      <p:graphicFrame>
        <p:nvGraphicFramePr>
          <p:cNvPr id="33803" name="Object 1035"/>
          <p:cNvGraphicFramePr>
            <a:graphicFrameLocks noChangeAspect="1"/>
          </p:cNvGraphicFramePr>
          <p:nvPr/>
        </p:nvGraphicFramePr>
        <p:xfrm>
          <a:off x="655638" y="3810000"/>
          <a:ext cx="2879725" cy="546100"/>
        </p:xfrm>
        <a:graphic>
          <a:graphicData uri="http://schemas.openxmlformats.org/presentationml/2006/ole">
            <p:oleObj spid="_x0000_s33803" name="公式" r:id="rId8" imgW="1206360" imgH="228600" progId="Equation.3">
              <p:embed/>
            </p:oleObj>
          </a:graphicData>
        </a:graphic>
      </p:graphicFrame>
      <p:graphicFrame>
        <p:nvGraphicFramePr>
          <p:cNvPr id="33804" name="Object 1036"/>
          <p:cNvGraphicFramePr>
            <a:graphicFrameLocks noChangeAspect="1"/>
          </p:cNvGraphicFramePr>
          <p:nvPr/>
        </p:nvGraphicFramePr>
        <p:xfrm>
          <a:off x="3581400" y="2033588"/>
          <a:ext cx="3657600" cy="1108075"/>
        </p:xfrm>
        <a:graphic>
          <a:graphicData uri="http://schemas.openxmlformats.org/presentationml/2006/ole">
            <p:oleObj spid="_x0000_s33804" name="公式" r:id="rId9" imgW="1587240" imgH="482400" progId="Equation.3">
              <p:embed/>
            </p:oleObj>
          </a:graphicData>
        </a:graphic>
      </p:graphicFrame>
      <p:graphicFrame>
        <p:nvGraphicFramePr>
          <p:cNvPr id="33805" name="Object 1037"/>
          <p:cNvGraphicFramePr>
            <a:graphicFrameLocks noChangeAspect="1"/>
          </p:cNvGraphicFramePr>
          <p:nvPr/>
        </p:nvGraphicFramePr>
        <p:xfrm>
          <a:off x="4038600" y="3124200"/>
          <a:ext cx="3352800" cy="503238"/>
        </p:xfrm>
        <a:graphic>
          <a:graphicData uri="http://schemas.openxmlformats.org/presentationml/2006/ole">
            <p:oleObj spid="_x0000_s33805" name="公式" r:id="rId10" imgW="1523880" imgH="228600" progId="Equation.3">
              <p:embed/>
            </p:oleObj>
          </a:graphicData>
        </a:graphic>
      </p:graphicFrame>
      <p:graphicFrame>
        <p:nvGraphicFramePr>
          <p:cNvPr id="33806" name="Object 1038"/>
          <p:cNvGraphicFramePr>
            <a:graphicFrameLocks noChangeAspect="1"/>
          </p:cNvGraphicFramePr>
          <p:nvPr/>
        </p:nvGraphicFramePr>
        <p:xfrm>
          <a:off x="3657600" y="3581400"/>
          <a:ext cx="4267200" cy="1036638"/>
        </p:xfrm>
        <a:graphic>
          <a:graphicData uri="http://schemas.openxmlformats.org/presentationml/2006/ole">
            <p:oleObj spid="_x0000_s33806" name="公式" r:id="rId11" imgW="1981080" imgH="482400" progId="Equation.3">
              <p:embed/>
            </p:oleObj>
          </a:graphicData>
        </a:graphic>
      </p:graphicFrame>
      <p:graphicFrame>
        <p:nvGraphicFramePr>
          <p:cNvPr id="33807" name="Object 1039"/>
          <p:cNvGraphicFramePr>
            <a:graphicFrameLocks noChangeAspect="1"/>
          </p:cNvGraphicFramePr>
          <p:nvPr/>
        </p:nvGraphicFramePr>
        <p:xfrm>
          <a:off x="5181600" y="1627188"/>
          <a:ext cx="1143000" cy="396875"/>
        </p:xfrm>
        <a:graphic>
          <a:graphicData uri="http://schemas.openxmlformats.org/presentationml/2006/ole">
            <p:oleObj spid="_x0000_s33807" name="公式" r:id="rId12" imgW="507960" imgH="177480" progId="Equation.3">
              <p:embed/>
            </p:oleObj>
          </a:graphicData>
        </a:graphic>
      </p:graphicFrame>
      <p:graphicFrame>
        <p:nvGraphicFramePr>
          <p:cNvPr id="33808" name="Object 1040"/>
          <p:cNvGraphicFramePr>
            <a:graphicFrameLocks noChangeAspect="1"/>
          </p:cNvGraphicFramePr>
          <p:nvPr/>
        </p:nvGraphicFramePr>
        <p:xfrm>
          <a:off x="685800" y="4495800"/>
          <a:ext cx="7467600" cy="569913"/>
        </p:xfrm>
        <a:graphic>
          <a:graphicData uri="http://schemas.openxmlformats.org/presentationml/2006/ole">
            <p:oleObj spid="_x0000_s33808" name="公式" r:id="rId13" imgW="3466800" imgH="266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33798">
                                            <p:txEl>
                                              <p:pRg st="0" end="0"/>
                                            </p:txEl>
                                          </p:spTgt>
                                        </p:tgtEl>
                                        <p:attrNameLst>
                                          <p:attrName>style.visibility</p:attrName>
                                        </p:attrNameLst>
                                      </p:cBhvr>
                                      <p:to>
                                        <p:strVal val="visible"/>
                                      </p:to>
                                    </p:set>
                                    <p:anim calcmode="lin" valueType="num">
                                      <p:cBhvr>
                                        <p:cTn id="7" dur="500" fill="hold"/>
                                        <p:tgtEl>
                                          <p:spTgt spid="33798">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33798">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33798">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33798">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33798">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strips(downRight)">
                                      <p:cBhvr>
                                        <p:cTn id="15" dur="500"/>
                                        <p:tgtEl>
                                          <p:spTgt spid="33799"/>
                                        </p:tgtEl>
                                      </p:cBhvr>
                                    </p:animEffect>
                                  </p:childTnLst>
                                  <p:subTnLst>
                                    <p:animClr clrSpc="rgb" dir="cw">
                                      <p:cBhvr override="childStyle">
                                        <p:cTn dur="1" fill="hold" display="0" masterRel="nextClick" afterEffect="1"/>
                                        <p:tgtEl>
                                          <p:spTgt spid="33799"/>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3800"/>
                                        </p:tgtEl>
                                        <p:attrNameLst>
                                          <p:attrName>style.visibility</p:attrName>
                                        </p:attrNameLst>
                                      </p:cBhvr>
                                      <p:to>
                                        <p:strVal val="visible"/>
                                      </p:to>
                                    </p:set>
                                    <p:anim calcmode="lin" valueType="num">
                                      <p:cBhvr additive="base">
                                        <p:cTn id="20" dur="500" fill="hold"/>
                                        <p:tgtEl>
                                          <p:spTgt spid="33800"/>
                                        </p:tgtEl>
                                        <p:attrNameLst>
                                          <p:attrName>ppt_x</p:attrName>
                                        </p:attrNameLst>
                                      </p:cBhvr>
                                      <p:tavLst>
                                        <p:tav tm="0">
                                          <p:val>
                                            <p:strVal val="#ppt_x"/>
                                          </p:val>
                                        </p:tav>
                                        <p:tav tm="100000">
                                          <p:val>
                                            <p:strVal val="#ppt_x"/>
                                          </p:val>
                                        </p:tav>
                                      </p:tavLst>
                                    </p:anim>
                                    <p:anim calcmode="lin" valueType="num">
                                      <p:cBhvr additive="base">
                                        <p:cTn id="21" dur="500" fill="hold"/>
                                        <p:tgtEl>
                                          <p:spTgt spid="3380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00"/>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3807"/>
                                        </p:tgtEl>
                                        <p:attrNameLst>
                                          <p:attrName>style.visibility</p:attrName>
                                        </p:attrNameLst>
                                      </p:cBhvr>
                                      <p:to>
                                        <p:strVal val="visible"/>
                                      </p:to>
                                    </p:set>
                                    <p:anim calcmode="lin" valueType="num">
                                      <p:cBhvr additive="base">
                                        <p:cTn id="26" dur="500" fill="hold"/>
                                        <p:tgtEl>
                                          <p:spTgt spid="33807"/>
                                        </p:tgtEl>
                                        <p:attrNameLst>
                                          <p:attrName>ppt_x</p:attrName>
                                        </p:attrNameLst>
                                      </p:cBhvr>
                                      <p:tavLst>
                                        <p:tav tm="0">
                                          <p:val>
                                            <p:strVal val="#ppt_x"/>
                                          </p:val>
                                        </p:tav>
                                        <p:tav tm="100000">
                                          <p:val>
                                            <p:strVal val="#ppt_x"/>
                                          </p:val>
                                        </p:tav>
                                      </p:tavLst>
                                    </p:anim>
                                    <p:anim calcmode="lin" valueType="num">
                                      <p:cBhvr additive="base">
                                        <p:cTn id="27" dur="500" fill="hold"/>
                                        <p:tgtEl>
                                          <p:spTgt spid="3380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07"/>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6" fill="hold" nodeType="clickEffect">
                                  <p:stCondLst>
                                    <p:cond delay="0"/>
                                  </p:stCondLst>
                                  <p:childTnLst>
                                    <p:set>
                                      <p:cBhvr>
                                        <p:cTn id="31" dur="1" fill="hold">
                                          <p:stCondLst>
                                            <p:cond delay="0"/>
                                          </p:stCondLst>
                                        </p:cTn>
                                        <p:tgtEl>
                                          <p:spTgt spid="33801"/>
                                        </p:tgtEl>
                                        <p:attrNameLst>
                                          <p:attrName>style.visibility</p:attrName>
                                        </p:attrNameLst>
                                      </p:cBhvr>
                                      <p:to>
                                        <p:strVal val="visible"/>
                                      </p:to>
                                    </p:set>
                                    <p:anim calcmode="lin" valueType="num">
                                      <p:cBhvr additive="base">
                                        <p:cTn id="32" dur="500" fill="hold"/>
                                        <p:tgtEl>
                                          <p:spTgt spid="33801"/>
                                        </p:tgtEl>
                                        <p:attrNameLst>
                                          <p:attrName>ppt_x</p:attrName>
                                        </p:attrNameLst>
                                      </p:cBhvr>
                                      <p:tavLst>
                                        <p:tav tm="0">
                                          <p:val>
                                            <p:strVal val="1+#ppt_w/2"/>
                                          </p:val>
                                        </p:tav>
                                        <p:tav tm="100000">
                                          <p:val>
                                            <p:strVal val="#ppt_x"/>
                                          </p:val>
                                        </p:tav>
                                      </p:tavLst>
                                    </p:anim>
                                    <p:anim calcmode="lin" valueType="num">
                                      <p:cBhvr additive="base">
                                        <p:cTn id="33" dur="500" fill="hold"/>
                                        <p:tgtEl>
                                          <p:spTgt spid="3380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01"/>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2" presetClass="entr" presetSubtype="12" fill="hold" nodeType="clickEffect">
                                  <p:stCondLst>
                                    <p:cond delay="0"/>
                                  </p:stCondLst>
                                  <p:childTnLst>
                                    <p:set>
                                      <p:cBhvr>
                                        <p:cTn id="37" dur="1" fill="hold">
                                          <p:stCondLst>
                                            <p:cond delay="0"/>
                                          </p:stCondLst>
                                        </p:cTn>
                                        <p:tgtEl>
                                          <p:spTgt spid="33804"/>
                                        </p:tgtEl>
                                        <p:attrNameLst>
                                          <p:attrName>style.visibility</p:attrName>
                                        </p:attrNameLst>
                                      </p:cBhvr>
                                      <p:to>
                                        <p:strVal val="visible"/>
                                      </p:to>
                                    </p:set>
                                    <p:anim calcmode="lin" valueType="num">
                                      <p:cBhvr additive="base">
                                        <p:cTn id="38" dur="500" fill="hold"/>
                                        <p:tgtEl>
                                          <p:spTgt spid="33804"/>
                                        </p:tgtEl>
                                        <p:attrNameLst>
                                          <p:attrName>ppt_x</p:attrName>
                                        </p:attrNameLst>
                                      </p:cBhvr>
                                      <p:tavLst>
                                        <p:tav tm="0">
                                          <p:val>
                                            <p:strVal val="0-#ppt_w/2"/>
                                          </p:val>
                                        </p:tav>
                                        <p:tav tm="100000">
                                          <p:val>
                                            <p:strVal val="#ppt_x"/>
                                          </p:val>
                                        </p:tav>
                                      </p:tavLst>
                                    </p:anim>
                                    <p:anim calcmode="lin" valueType="num">
                                      <p:cBhvr additive="base">
                                        <p:cTn id="39" dur="500" fill="hold"/>
                                        <p:tgtEl>
                                          <p:spTgt spid="3380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04"/>
                                        </p:tgtEl>
                                        <p:attrNameLst>
                                          <p:attrName>ppt_c</p:attrName>
                                        </p:attrNameLst>
                                      </p:cBhvr>
                                      <p:to>
                                        <a:srgbClr val="0000FF"/>
                                      </p:to>
                                    </p:animClr>
                                  </p:subTnLst>
                                </p:cTn>
                              </p:par>
                            </p:childTnLst>
                          </p:cTn>
                        </p:par>
                      </p:childTnLst>
                    </p:cTn>
                  </p:par>
                  <p:par>
                    <p:cTn id="40" fill="hold">
                      <p:stCondLst>
                        <p:cond delay="indefinite"/>
                      </p:stCondLst>
                      <p:childTnLst>
                        <p:par>
                          <p:cTn id="41" fill="hold">
                            <p:stCondLst>
                              <p:cond delay="0"/>
                            </p:stCondLst>
                            <p:childTnLst>
                              <p:par>
                                <p:cTn id="42" presetID="2" presetClass="entr" presetSubtype="6" fill="hold" nodeType="clickEffect">
                                  <p:stCondLst>
                                    <p:cond delay="0"/>
                                  </p:stCondLst>
                                  <p:childTnLst>
                                    <p:set>
                                      <p:cBhvr>
                                        <p:cTn id="43" dur="1" fill="hold">
                                          <p:stCondLst>
                                            <p:cond delay="0"/>
                                          </p:stCondLst>
                                        </p:cTn>
                                        <p:tgtEl>
                                          <p:spTgt spid="33802"/>
                                        </p:tgtEl>
                                        <p:attrNameLst>
                                          <p:attrName>style.visibility</p:attrName>
                                        </p:attrNameLst>
                                      </p:cBhvr>
                                      <p:to>
                                        <p:strVal val="visible"/>
                                      </p:to>
                                    </p:set>
                                    <p:anim calcmode="lin" valueType="num">
                                      <p:cBhvr additive="base">
                                        <p:cTn id="44" dur="500" fill="hold"/>
                                        <p:tgtEl>
                                          <p:spTgt spid="33802"/>
                                        </p:tgtEl>
                                        <p:attrNameLst>
                                          <p:attrName>ppt_x</p:attrName>
                                        </p:attrNameLst>
                                      </p:cBhvr>
                                      <p:tavLst>
                                        <p:tav tm="0">
                                          <p:val>
                                            <p:strVal val="1+#ppt_w/2"/>
                                          </p:val>
                                        </p:tav>
                                        <p:tav tm="100000">
                                          <p:val>
                                            <p:strVal val="#ppt_x"/>
                                          </p:val>
                                        </p:tav>
                                      </p:tavLst>
                                    </p:anim>
                                    <p:anim calcmode="lin" valueType="num">
                                      <p:cBhvr additive="base">
                                        <p:cTn id="45" dur="500" fill="hold"/>
                                        <p:tgtEl>
                                          <p:spTgt spid="3380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802"/>
                                        </p:tgtEl>
                                        <p:attrNameLst>
                                          <p:attrName>ppt_c</p:attrName>
                                        </p:attrNameLst>
                                      </p:cBhvr>
                                      <p:to>
                                        <a:srgbClr val="0000FF"/>
                                      </p:to>
                                    </p:animClr>
                                  </p:subTnLst>
                                </p:cTn>
                              </p:par>
                            </p:childTnLst>
                          </p:cTn>
                        </p:par>
                      </p:childTnLst>
                    </p:cTn>
                  </p:par>
                  <p:par>
                    <p:cTn id="46" fill="hold">
                      <p:stCondLst>
                        <p:cond delay="indefinite"/>
                      </p:stCondLst>
                      <p:childTnLst>
                        <p:par>
                          <p:cTn id="47" fill="hold">
                            <p:stCondLst>
                              <p:cond delay="0"/>
                            </p:stCondLst>
                            <p:childTnLst>
                              <p:par>
                                <p:cTn id="48" presetID="2" presetClass="entr" presetSubtype="3" fill="hold" nodeType="clickEffect">
                                  <p:stCondLst>
                                    <p:cond delay="0"/>
                                  </p:stCondLst>
                                  <p:childTnLst>
                                    <p:set>
                                      <p:cBhvr>
                                        <p:cTn id="49" dur="1" fill="hold">
                                          <p:stCondLst>
                                            <p:cond delay="0"/>
                                          </p:stCondLst>
                                        </p:cTn>
                                        <p:tgtEl>
                                          <p:spTgt spid="33805"/>
                                        </p:tgtEl>
                                        <p:attrNameLst>
                                          <p:attrName>style.visibility</p:attrName>
                                        </p:attrNameLst>
                                      </p:cBhvr>
                                      <p:to>
                                        <p:strVal val="visible"/>
                                      </p:to>
                                    </p:set>
                                    <p:anim calcmode="lin" valueType="num">
                                      <p:cBhvr additive="base">
                                        <p:cTn id="50" dur="500" fill="hold"/>
                                        <p:tgtEl>
                                          <p:spTgt spid="33805"/>
                                        </p:tgtEl>
                                        <p:attrNameLst>
                                          <p:attrName>ppt_x</p:attrName>
                                        </p:attrNameLst>
                                      </p:cBhvr>
                                      <p:tavLst>
                                        <p:tav tm="0">
                                          <p:val>
                                            <p:strVal val="1+#ppt_w/2"/>
                                          </p:val>
                                        </p:tav>
                                        <p:tav tm="100000">
                                          <p:val>
                                            <p:strVal val="#ppt_x"/>
                                          </p:val>
                                        </p:tav>
                                      </p:tavLst>
                                    </p:anim>
                                    <p:anim calcmode="lin" valueType="num">
                                      <p:cBhvr additive="base">
                                        <p:cTn id="51" dur="500" fill="hold"/>
                                        <p:tgtEl>
                                          <p:spTgt spid="3380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3805"/>
                                        </p:tgtEl>
                                        <p:attrNameLst>
                                          <p:attrName>ppt_c</p:attrName>
                                        </p:attrNameLst>
                                      </p:cBhvr>
                                      <p:to>
                                        <a:srgbClr val="0000FF"/>
                                      </p:to>
                                    </p:animClr>
                                  </p:subTnLst>
                                </p:cTn>
                              </p:par>
                            </p:childTnLst>
                          </p:cTn>
                        </p:par>
                      </p:childTnLst>
                    </p:cTn>
                  </p:par>
                  <p:par>
                    <p:cTn id="52" fill="hold">
                      <p:stCondLst>
                        <p:cond delay="indefinite"/>
                      </p:stCondLst>
                      <p:childTnLst>
                        <p:par>
                          <p:cTn id="53" fill="hold">
                            <p:stCondLst>
                              <p:cond delay="0"/>
                            </p:stCondLst>
                            <p:childTnLst>
                              <p:par>
                                <p:cTn id="54" presetID="2" presetClass="entr" presetSubtype="3" fill="hold" nodeType="clickEffect">
                                  <p:stCondLst>
                                    <p:cond delay="0"/>
                                  </p:stCondLst>
                                  <p:childTnLst>
                                    <p:set>
                                      <p:cBhvr>
                                        <p:cTn id="55" dur="1" fill="hold">
                                          <p:stCondLst>
                                            <p:cond delay="0"/>
                                          </p:stCondLst>
                                        </p:cTn>
                                        <p:tgtEl>
                                          <p:spTgt spid="33803"/>
                                        </p:tgtEl>
                                        <p:attrNameLst>
                                          <p:attrName>style.visibility</p:attrName>
                                        </p:attrNameLst>
                                      </p:cBhvr>
                                      <p:to>
                                        <p:strVal val="visible"/>
                                      </p:to>
                                    </p:set>
                                    <p:anim calcmode="lin" valueType="num">
                                      <p:cBhvr additive="base">
                                        <p:cTn id="56" dur="500" fill="hold"/>
                                        <p:tgtEl>
                                          <p:spTgt spid="33803"/>
                                        </p:tgtEl>
                                        <p:attrNameLst>
                                          <p:attrName>ppt_x</p:attrName>
                                        </p:attrNameLst>
                                      </p:cBhvr>
                                      <p:tavLst>
                                        <p:tav tm="0">
                                          <p:val>
                                            <p:strVal val="1+#ppt_w/2"/>
                                          </p:val>
                                        </p:tav>
                                        <p:tav tm="100000">
                                          <p:val>
                                            <p:strVal val="#ppt_x"/>
                                          </p:val>
                                        </p:tav>
                                      </p:tavLst>
                                    </p:anim>
                                    <p:anim calcmode="lin" valueType="num">
                                      <p:cBhvr additive="base">
                                        <p:cTn id="57" dur="500" fill="hold"/>
                                        <p:tgtEl>
                                          <p:spTgt spid="3380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3803"/>
                                        </p:tgtEl>
                                        <p:attrNameLst>
                                          <p:attrName>ppt_c</p:attrName>
                                        </p:attrNameLst>
                                      </p:cBhvr>
                                      <p:to>
                                        <a:srgbClr val="0000FF"/>
                                      </p:to>
                                    </p:animClr>
                                  </p:subTnLst>
                                </p:cTn>
                              </p:par>
                            </p:childTnLst>
                          </p:cTn>
                        </p:par>
                      </p:childTnLst>
                    </p:cTn>
                  </p:par>
                  <p:par>
                    <p:cTn id="58" fill="hold">
                      <p:stCondLst>
                        <p:cond delay="indefinite"/>
                      </p:stCondLst>
                      <p:childTnLst>
                        <p:par>
                          <p:cTn id="59" fill="hold">
                            <p:stCondLst>
                              <p:cond delay="0"/>
                            </p:stCondLst>
                            <p:childTnLst>
                              <p:par>
                                <p:cTn id="60" presetID="2" presetClass="entr" presetSubtype="9" fill="hold" nodeType="clickEffect">
                                  <p:stCondLst>
                                    <p:cond delay="0"/>
                                  </p:stCondLst>
                                  <p:childTnLst>
                                    <p:set>
                                      <p:cBhvr>
                                        <p:cTn id="61" dur="1" fill="hold">
                                          <p:stCondLst>
                                            <p:cond delay="0"/>
                                          </p:stCondLst>
                                        </p:cTn>
                                        <p:tgtEl>
                                          <p:spTgt spid="33806"/>
                                        </p:tgtEl>
                                        <p:attrNameLst>
                                          <p:attrName>style.visibility</p:attrName>
                                        </p:attrNameLst>
                                      </p:cBhvr>
                                      <p:to>
                                        <p:strVal val="visible"/>
                                      </p:to>
                                    </p:set>
                                    <p:anim calcmode="lin" valueType="num">
                                      <p:cBhvr additive="base">
                                        <p:cTn id="62" dur="500" fill="hold"/>
                                        <p:tgtEl>
                                          <p:spTgt spid="33806"/>
                                        </p:tgtEl>
                                        <p:attrNameLst>
                                          <p:attrName>ppt_x</p:attrName>
                                        </p:attrNameLst>
                                      </p:cBhvr>
                                      <p:tavLst>
                                        <p:tav tm="0">
                                          <p:val>
                                            <p:strVal val="0-#ppt_w/2"/>
                                          </p:val>
                                        </p:tav>
                                        <p:tav tm="100000">
                                          <p:val>
                                            <p:strVal val="#ppt_x"/>
                                          </p:val>
                                        </p:tav>
                                      </p:tavLst>
                                    </p:anim>
                                    <p:anim calcmode="lin" valueType="num">
                                      <p:cBhvr additive="base">
                                        <p:cTn id="63" dur="500" fill="hold"/>
                                        <p:tgtEl>
                                          <p:spTgt spid="3380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3806"/>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2" presetClass="entr" presetSubtype="9" fill="hold" nodeType="clickEffect">
                                  <p:stCondLst>
                                    <p:cond delay="0"/>
                                  </p:stCondLst>
                                  <p:childTnLst>
                                    <p:set>
                                      <p:cBhvr>
                                        <p:cTn id="67" dur="1" fill="hold">
                                          <p:stCondLst>
                                            <p:cond delay="0"/>
                                          </p:stCondLst>
                                        </p:cTn>
                                        <p:tgtEl>
                                          <p:spTgt spid="33808"/>
                                        </p:tgtEl>
                                        <p:attrNameLst>
                                          <p:attrName>style.visibility</p:attrName>
                                        </p:attrNameLst>
                                      </p:cBhvr>
                                      <p:to>
                                        <p:strVal val="visible"/>
                                      </p:to>
                                    </p:set>
                                    <p:anim calcmode="lin" valueType="num">
                                      <p:cBhvr additive="base">
                                        <p:cTn id="68" dur="500" fill="hold"/>
                                        <p:tgtEl>
                                          <p:spTgt spid="33808"/>
                                        </p:tgtEl>
                                        <p:attrNameLst>
                                          <p:attrName>ppt_x</p:attrName>
                                        </p:attrNameLst>
                                      </p:cBhvr>
                                      <p:tavLst>
                                        <p:tav tm="0">
                                          <p:val>
                                            <p:strVal val="0-#ppt_w/2"/>
                                          </p:val>
                                        </p:tav>
                                        <p:tav tm="100000">
                                          <p:val>
                                            <p:strVal val="#ppt_x"/>
                                          </p:val>
                                        </p:tav>
                                      </p:tavLst>
                                    </p:anim>
                                    <p:anim calcmode="lin" valueType="num">
                                      <p:cBhvr additive="base">
                                        <p:cTn id="69" dur="500" fill="hold"/>
                                        <p:tgtEl>
                                          <p:spTgt spid="3380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380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481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482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48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4822" name="Rectangle 6"/>
          <p:cNvSpPr>
            <a:spLocks noGrp="1" noChangeArrowheads="1"/>
          </p:cNvSpPr>
          <p:nvPr>
            <p:ph type="subTitle" idx="1"/>
          </p:nvPr>
        </p:nvSpPr>
        <p:spPr>
          <a:xfrm>
            <a:off x="152400" y="1219200"/>
            <a:ext cx="8839200" cy="5410200"/>
          </a:xfrm>
        </p:spPr>
        <p:txBody>
          <a:bodyPr/>
          <a:lstStyle/>
          <a:p>
            <a:pPr algn="l"/>
            <a:r>
              <a:rPr lang="en-US" altLang="zh-CN" sz="2600" b="1"/>
              <a:t>[</a:t>
            </a:r>
            <a:r>
              <a:rPr lang="zh-CN" altLang="en-US" sz="2600">
                <a:ea typeface="隶书" pitchFamily="49" charset="-122"/>
              </a:rPr>
              <a:t>计算公式</a:t>
            </a:r>
            <a:r>
              <a:rPr lang="en-US" altLang="zh-CN" sz="2600" b="1"/>
              <a:t>]</a:t>
            </a:r>
            <a:endParaRPr lang="en-US" altLang="zh-CN" sz="2600"/>
          </a:p>
        </p:txBody>
      </p:sp>
      <p:graphicFrame>
        <p:nvGraphicFramePr>
          <p:cNvPr id="34823" name="Object 7"/>
          <p:cNvGraphicFramePr>
            <a:graphicFrameLocks noChangeAspect="1"/>
          </p:cNvGraphicFramePr>
          <p:nvPr/>
        </p:nvGraphicFramePr>
        <p:xfrm>
          <a:off x="971550" y="1628775"/>
          <a:ext cx="4392613" cy="1074738"/>
        </p:xfrm>
        <a:graphic>
          <a:graphicData uri="http://schemas.openxmlformats.org/presentationml/2006/ole">
            <p:oleObj spid="_x0000_s34823" name="公式" r:id="rId4" imgW="2019240" imgH="495000" progId="Equation.3">
              <p:embed/>
            </p:oleObj>
          </a:graphicData>
        </a:graphic>
      </p:graphicFrame>
      <p:graphicFrame>
        <p:nvGraphicFramePr>
          <p:cNvPr id="34824" name="Object 8"/>
          <p:cNvGraphicFramePr>
            <a:graphicFrameLocks noChangeAspect="1"/>
          </p:cNvGraphicFramePr>
          <p:nvPr/>
        </p:nvGraphicFramePr>
        <p:xfrm>
          <a:off x="1043608" y="3212976"/>
          <a:ext cx="1462087" cy="504825"/>
        </p:xfrm>
        <a:graphic>
          <a:graphicData uri="http://schemas.openxmlformats.org/presentationml/2006/ole">
            <p:oleObj spid="_x0000_s34824" name="公式" r:id="rId5" imgW="660240" imgH="228600" progId="Equation.3">
              <p:embed/>
            </p:oleObj>
          </a:graphicData>
        </a:graphic>
      </p:graphicFrame>
      <p:graphicFrame>
        <p:nvGraphicFramePr>
          <p:cNvPr id="34828" name="Object 12"/>
          <p:cNvGraphicFramePr>
            <a:graphicFrameLocks noChangeAspect="1"/>
          </p:cNvGraphicFramePr>
          <p:nvPr/>
        </p:nvGraphicFramePr>
        <p:xfrm>
          <a:off x="3275856" y="2996952"/>
          <a:ext cx="4852988" cy="979488"/>
        </p:xfrm>
        <a:graphic>
          <a:graphicData uri="http://schemas.openxmlformats.org/presentationml/2006/ole">
            <p:oleObj spid="_x0000_s34828" name="公式" r:id="rId6" imgW="2120760" imgH="431640" progId="Equation.3">
              <p:embed/>
            </p:oleObj>
          </a:graphicData>
        </a:graphic>
      </p:graphicFrame>
      <p:graphicFrame>
        <p:nvGraphicFramePr>
          <p:cNvPr id="34829" name="Object 13"/>
          <p:cNvGraphicFramePr>
            <a:graphicFrameLocks noChangeAspect="1"/>
          </p:cNvGraphicFramePr>
          <p:nvPr/>
        </p:nvGraphicFramePr>
        <p:xfrm>
          <a:off x="5597525" y="1412875"/>
          <a:ext cx="2989263" cy="1477963"/>
        </p:xfrm>
        <a:graphic>
          <a:graphicData uri="http://schemas.openxmlformats.org/presentationml/2006/ole">
            <p:oleObj spid="_x0000_s34829" name="公式" r:id="rId7" imgW="1434960" imgH="711000" progId="Equation.3">
              <p:embed/>
            </p:oleObj>
          </a:graphicData>
        </a:graphic>
      </p:graphicFrame>
      <p:graphicFrame>
        <p:nvGraphicFramePr>
          <p:cNvPr id="34831" name="Object 15"/>
          <p:cNvGraphicFramePr>
            <a:graphicFrameLocks noChangeAspect="1"/>
          </p:cNvGraphicFramePr>
          <p:nvPr/>
        </p:nvGraphicFramePr>
        <p:xfrm>
          <a:off x="971600" y="4077072"/>
          <a:ext cx="6345237" cy="1031875"/>
        </p:xfrm>
        <a:graphic>
          <a:graphicData uri="http://schemas.openxmlformats.org/presentationml/2006/ole">
            <p:oleObj spid="_x0000_s34831" name="公式" r:id="rId8" imgW="2946240" imgH="482400" progId="Equation.3">
              <p:embed/>
            </p:oleObj>
          </a:graphicData>
        </a:graphic>
      </p:graphicFrame>
      <p:graphicFrame>
        <p:nvGraphicFramePr>
          <p:cNvPr id="34832" name="Object 16"/>
          <p:cNvGraphicFramePr>
            <a:graphicFrameLocks noChangeAspect="1"/>
          </p:cNvGraphicFramePr>
          <p:nvPr/>
        </p:nvGraphicFramePr>
        <p:xfrm>
          <a:off x="899592" y="5373216"/>
          <a:ext cx="6618287" cy="1112837"/>
        </p:xfrm>
        <a:graphic>
          <a:graphicData uri="http://schemas.openxmlformats.org/presentationml/2006/ole">
            <p:oleObj spid="_x0000_s34832" name="公式" r:id="rId9" imgW="3073320" imgH="5205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4831"/>
                                        </p:tgtEl>
                                        <p:attrNameLst>
                                          <p:attrName>style.visibility</p:attrName>
                                        </p:attrNameLst>
                                      </p:cBhvr>
                                      <p:to>
                                        <p:strVal val="visible"/>
                                      </p:to>
                                    </p:set>
                                    <p:anim calcmode="lin" valueType="num">
                                      <p:cBhvr additive="base">
                                        <p:cTn id="7" dur="500" fill="hold"/>
                                        <p:tgtEl>
                                          <p:spTgt spid="34831"/>
                                        </p:tgtEl>
                                        <p:attrNameLst>
                                          <p:attrName>ppt_x</p:attrName>
                                        </p:attrNameLst>
                                      </p:cBhvr>
                                      <p:tavLst>
                                        <p:tav tm="0">
                                          <p:val>
                                            <p:strVal val="0-#ppt_w/2"/>
                                          </p:val>
                                        </p:tav>
                                        <p:tav tm="100000">
                                          <p:val>
                                            <p:strVal val="#ppt_x"/>
                                          </p:val>
                                        </p:tav>
                                      </p:tavLst>
                                    </p:anim>
                                    <p:anim calcmode="lin" valueType="num">
                                      <p:cBhvr additive="base">
                                        <p:cTn id="8" dur="500" fill="hold"/>
                                        <p:tgtEl>
                                          <p:spTgt spid="3483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31"/>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34832"/>
                                        </p:tgtEl>
                                        <p:attrNameLst>
                                          <p:attrName>style.visibility</p:attrName>
                                        </p:attrNameLst>
                                      </p:cBhvr>
                                      <p:to>
                                        <p:strVal val="visible"/>
                                      </p:to>
                                    </p:set>
                                    <p:anim calcmode="lin" valueType="num">
                                      <p:cBhvr additive="base">
                                        <p:cTn id="13" dur="500" fill="hold"/>
                                        <p:tgtEl>
                                          <p:spTgt spid="34832"/>
                                        </p:tgtEl>
                                        <p:attrNameLst>
                                          <p:attrName>ppt_x</p:attrName>
                                        </p:attrNameLst>
                                      </p:cBhvr>
                                      <p:tavLst>
                                        <p:tav tm="0">
                                          <p:val>
                                            <p:strVal val="0-#ppt_w/2"/>
                                          </p:val>
                                        </p:tav>
                                        <p:tav tm="100000">
                                          <p:val>
                                            <p:strVal val="#ppt_x"/>
                                          </p:val>
                                        </p:tav>
                                      </p:tavLst>
                                    </p:anim>
                                    <p:anim calcmode="lin" valueType="num">
                                      <p:cBhvr additive="base">
                                        <p:cTn id="14" dur="500" fill="hold"/>
                                        <p:tgtEl>
                                          <p:spTgt spid="3483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32"/>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4822">
                                            <p:txEl>
                                              <p:pRg st="0" end="0"/>
                                            </p:txEl>
                                          </p:spTgt>
                                        </p:tgtEl>
                                        <p:attrNameLst>
                                          <p:attrName>style.visibility</p:attrName>
                                        </p:attrNameLst>
                                      </p:cBhvr>
                                      <p:to>
                                        <p:strVal val="visible"/>
                                      </p:to>
                                    </p:set>
                                    <p:anim calcmode="lin" valueType="num">
                                      <p:cBhvr>
                                        <p:cTn id="19" dur="500" fill="hold"/>
                                        <p:tgtEl>
                                          <p:spTgt spid="34822">
                                            <p:txEl>
                                              <p:pRg st="0" end="0"/>
                                            </p:txEl>
                                          </p:spTgt>
                                        </p:tgtEl>
                                        <p:attrNameLst>
                                          <p:attrName>ppt_w</p:attrName>
                                        </p:attrNameLst>
                                      </p:cBhvr>
                                      <p:tavLst>
                                        <p:tav tm="0">
                                          <p:val>
                                            <p:strVal val="4*#ppt_w"/>
                                          </p:val>
                                        </p:tav>
                                        <p:tav tm="100000">
                                          <p:val>
                                            <p:strVal val="#ppt_w"/>
                                          </p:val>
                                        </p:tav>
                                      </p:tavLst>
                                    </p:anim>
                                    <p:anim calcmode="lin" valueType="num">
                                      <p:cBhvr>
                                        <p:cTn id="20" dur="500" fill="hold"/>
                                        <p:tgtEl>
                                          <p:spTgt spid="3482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4822">
                                            <p:txEl>
                                              <p:pRg st="0" end="0"/>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23"/>
                                        </p:tgtEl>
                                        <p:attrNameLst>
                                          <p:attrName>style.visibility</p:attrName>
                                        </p:attrNameLst>
                                      </p:cBhvr>
                                      <p:to>
                                        <p:strVal val="visible"/>
                                      </p:to>
                                    </p:set>
                                    <p:anim calcmode="lin" valueType="num">
                                      <p:cBhvr additive="base">
                                        <p:cTn id="25" dur="500" fill="hold"/>
                                        <p:tgtEl>
                                          <p:spTgt spid="34823"/>
                                        </p:tgtEl>
                                        <p:attrNameLst>
                                          <p:attrName>ppt_x</p:attrName>
                                        </p:attrNameLst>
                                      </p:cBhvr>
                                      <p:tavLst>
                                        <p:tav tm="0">
                                          <p:val>
                                            <p:strVal val="#ppt_x"/>
                                          </p:val>
                                        </p:tav>
                                        <p:tav tm="100000">
                                          <p:val>
                                            <p:strVal val="#ppt_x"/>
                                          </p:val>
                                        </p:tav>
                                      </p:tavLst>
                                    </p:anim>
                                    <p:anim calcmode="lin" valueType="num">
                                      <p:cBhvr additive="base">
                                        <p:cTn id="26" dur="500" fill="hold"/>
                                        <p:tgtEl>
                                          <p:spTgt spid="3482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4823"/>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29"/>
                                        </p:tgtEl>
                                        <p:attrNameLst>
                                          <p:attrName>style.visibility</p:attrName>
                                        </p:attrNameLst>
                                      </p:cBhvr>
                                      <p:to>
                                        <p:strVal val="visible"/>
                                      </p:to>
                                    </p:set>
                                    <p:anim calcmode="lin" valueType="num">
                                      <p:cBhvr additive="base">
                                        <p:cTn id="31" dur="500" fill="hold"/>
                                        <p:tgtEl>
                                          <p:spTgt spid="34829"/>
                                        </p:tgtEl>
                                        <p:attrNameLst>
                                          <p:attrName>ppt_x</p:attrName>
                                        </p:attrNameLst>
                                      </p:cBhvr>
                                      <p:tavLst>
                                        <p:tav tm="0">
                                          <p:val>
                                            <p:strVal val="#ppt_x"/>
                                          </p:val>
                                        </p:tav>
                                        <p:tav tm="100000">
                                          <p:val>
                                            <p:strVal val="#ppt_x"/>
                                          </p:val>
                                        </p:tav>
                                      </p:tavLst>
                                    </p:anim>
                                    <p:anim calcmode="lin" valueType="num">
                                      <p:cBhvr additive="base">
                                        <p:cTn id="32" dur="500" fill="hold"/>
                                        <p:tgtEl>
                                          <p:spTgt spid="3482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4829"/>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34824"/>
                                        </p:tgtEl>
                                        <p:attrNameLst>
                                          <p:attrName>style.visibility</p:attrName>
                                        </p:attrNameLst>
                                      </p:cBhvr>
                                      <p:to>
                                        <p:strVal val="visible"/>
                                      </p:to>
                                    </p:set>
                                    <p:anim calcmode="lin" valueType="num">
                                      <p:cBhvr additive="base">
                                        <p:cTn id="37" dur="500" fill="hold"/>
                                        <p:tgtEl>
                                          <p:spTgt spid="34824"/>
                                        </p:tgtEl>
                                        <p:attrNameLst>
                                          <p:attrName>ppt_x</p:attrName>
                                        </p:attrNameLst>
                                      </p:cBhvr>
                                      <p:tavLst>
                                        <p:tav tm="0">
                                          <p:val>
                                            <p:strVal val="1+#ppt_w/2"/>
                                          </p:val>
                                        </p:tav>
                                        <p:tav tm="100000">
                                          <p:val>
                                            <p:strVal val="#ppt_x"/>
                                          </p:val>
                                        </p:tav>
                                      </p:tavLst>
                                    </p:anim>
                                    <p:anim calcmode="lin" valueType="num">
                                      <p:cBhvr additive="base">
                                        <p:cTn id="38" dur="500" fill="hold"/>
                                        <p:tgtEl>
                                          <p:spTgt spid="3482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4824"/>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34828"/>
                                        </p:tgtEl>
                                        <p:attrNameLst>
                                          <p:attrName>style.visibility</p:attrName>
                                        </p:attrNameLst>
                                      </p:cBhvr>
                                      <p:to>
                                        <p:strVal val="visible"/>
                                      </p:to>
                                    </p:set>
                                    <p:anim calcmode="lin" valueType="num">
                                      <p:cBhvr additive="base">
                                        <p:cTn id="43" dur="500" fill="hold"/>
                                        <p:tgtEl>
                                          <p:spTgt spid="34828"/>
                                        </p:tgtEl>
                                        <p:attrNameLst>
                                          <p:attrName>ppt_x</p:attrName>
                                        </p:attrNameLst>
                                      </p:cBhvr>
                                      <p:tavLst>
                                        <p:tav tm="0">
                                          <p:val>
                                            <p:strVal val="0-#ppt_w/2"/>
                                          </p:val>
                                        </p:tav>
                                        <p:tav tm="100000">
                                          <p:val>
                                            <p:strVal val="#ppt_x"/>
                                          </p:val>
                                        </p:tav>
                                      </p:tavLst>
                                    </p:anim>
                                    <p:anim calcmode="lin" valueType="num">
                                      <p:cBhvr additive="base">
                                        <p:cTn id="44" dur="500" fill="hold"/>
                                        <p:tgtEl>
                                          <p:spTgt spid="3482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482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584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584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58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5846" name="Rectangle 6"/>
          <p:cNvSpPr>
            <a:spLocks noGrp="1" noChangeArrowheads="1"/>
          </p:cNvSpPr>
          <p:nvPr>
            <p:ph type="subTitle" idx="1"/>
          </p:nvPr>
        </p:nvSpPr>
        <p:spPr>
          <a:xfrm>
            <a:off x="152400" y="1219200"/>
            <a:ext cx="8839200" cy="5410200"/>
          </a:xfrm>
        </p:spPr>
        <p:txBody>
          <a:bodyPr/>
          <a:lstStyle/>
          <a:p>
            <a:pPr algn="l"/>
            <a:r>
              <a:rPr lang="zh-CN" altLang="en-US" sz="2600"/>
              <a:t>特点评析：</a:t>
            </a:r>
          </a:p>
          <a:p>
            <a:pPr algn="l"/>
            <a:r>
              <a:rPr lang="en-US" altLang="zh-CN" sz="2600"/>
              <a:t>1</a:t>
            </a:r>
            <a:r>
              <a:rPr lang="zh-CN" altLang="en-US" sz="2600"/>
              <a:t>、侧重控制现象发展的最末水平</a:t>
            </a:r>
            <a:r>
              <a:rPr lang="zh-CN" altLang="en-US" sz="2600">
                <a:sym typeface="Symbol" pitchFamily="18" charset="2"/>
              </a:rPr>
              <a:t>“水平法”</a:t>
            </a:r>
            <a:r>
              <a:rPr lang="zh-CN" altLang="en-US" sz="2600"/>
              <a:t>。</a:t>
            </a:r>
          </a:p>
        </p:txBody>
      </p:sp>
      <p:graphicFrame>
        <p:nvGraphicFramePr>
          <p:cNvPr id="35847" name="Object 7"/>
          <p:cNvGraphicFramePr>
            <a:graphicFrameLocks noChangeAspect="1"/>
          </p:cNvGraphicFramePr>
          <p:nvPr/>
        </p:nvGraphicFramePr>
        <p:xfrm>
          <a:off x="327025" y="4933950"/>
          <a:ext cx="8472488" cy="3502025"/>
        </p:xfrm>
        <a:graphic>
          <a:graphicData uri="http://schemas.openxmlformats.org/presentationml/2006/ole">
            <p:oleObj spid="_x0000_s35847" name="Document" r:id="rId4" imgW="8664791" imgH="3589106" progId="Word.Document.8">
              <p:embed/>
            </p:oleObj>
          </a:graphicData>
        </a:graphic>
      </p:graphicFrame>
      <p:graphicFrame>
        <p:nvGraphicFramePr>
          <p:cNvPr id="35848" name="Object 8"/>
          <p:cNvGraphicFramePr>
            <a:graphicFrameLocks noChangeAspect="1"/>
          </p:cNvGraphicFramePr>
          <p:nvPr/>
        </p:nvGraphicFramePr>
        <p:xfrm>
          <a:off x="609600" y="2209800"/>
          <a:ext cx="4953000" cy="506413"/>
        </p:xfrm>
        <a:graphic>
          <a:graphicData uri="http://schemas.openxmlformats.org/presentationml/2006/ole">
            <p:oleObj spid="_x0000_s35848" name="公式" r:id="rId5" imgW="2234880" imgH="228600" progId="Equation.3">
              <p:embed/>
            </p:oleObj>
          </a:graphicData>
        </a:graphic>
      </p:graphicFrame>
      <p:graphicFrame>
        <p:nvGraphicFramePr>
          <p:cNvPr id="35850" name="Object 10"/>
          <p:cNvGraphicFramePr>
            <a:graphicFrameLocks noChangeAspect="1"/>
          </p:cNvGraphicFramePr>
          <p:nvPr/>
        </p:nvGraphicFramePr>
        <p:xfrm>
          <a:off x="606425" y="2751138"/>
          <a:ext cx="4575175" cy="501650"/>
        </p:xfrm>
        <a:graphic>
          <a:graphicData uri="http://schemas.openxmlformats.org/presentationml/2006/ole">
            <p:oleObj spid="_x0000_s35850" name="公式" r:id="rId6" imgW="2095200" imgH="228600" progId="Equation.3">
              <p:embed/>
            </p:oleObj>
          </a:graphicData>
        </a:graphic>
      </p:graphicFrame>
      <p:sp>
        <p:nvSpPr>
          <p:cNvPr id="35851" name="Text Box 11"/>
          <p:cNvSpPr txBox="1">
            <a:spLocks noChangeArrowheads="1"/>
          </p:cNvSpPr>
          <p:nvPr/>
        </p:nvSpPr>
        <p:spPr bwMode="auto">
          <a:xfrm>
            <a:off x="228600" y="3260725"/>
            <a:ext cx="8610600" cy="488950"/>
          </a:xfrm>
          <a:prstGeom prst="rect">
            <a:avLst/>
          </a:prstGeom>
          <a:noFill/>
          <a:ln w="9525">
            <a:noFill/>
            <a:miter lim="800000"/>
            <a:headEnd/>
            <a:tailEnd/>
          </a:ln>
          <a:effectLst/>
        </p:spPr>
        <p:txBody>
          <a:bodyPr anchor="ctr">
            <a:spAutoFit/>
          </a:bodyPr>
          <a:lstStyle/>
          <a:p>
            <a:r>
              <a:rPr lang="en-US" altLang="zh-CN" sz="2600" dirty="0"/>
              <a:t>2</a:t>
            </a:r>
            <a:r>
              <a:rPr lang="zh-CN" altLang="en-US" sz="2600" dirty="0"/>
              <a:t>、取值不受中间水平的大小和分布的影响。</a:t>
            </a:r>
            <a:endParaRPr lang="zh-CN" altLang="en-US" sz="2600" b="1" dirty="0">
              <a:solidFill>
                <a:schemeClr val="tx2"/>
              </a:solidFill>
              <a:effectLst>
                <a:outerShdw blurRad="38100" dist="38100" dir="2700000" algn="tl">
                  <a:srgbClr val="C0C0C0"/>
                </a:outerShdw>
              </a:effectLst>
            </a:endParaRPr>
          </a:p>
        </p:txBody>
      </p:sp>
      <p:sp>
        <p:nvSpPr>
          <p:cNvPr id="35862" name="Text Box 22"/>
          <p:cNvSpPr txBox="1">
            <a:spLocks noChangeArrowheads="1"/>
          </p:cNvSpPr>
          <p:nvPr/>
        </p:nvSpPr>
        <p:spPr bwMode="auto">
          <a:xfrm>
            <a:off x="323850" y="3789363"/>
            <a:ext cx="2879725" cy="1348061"/>
          </a:xfrm>
          <a:prstGeom prst="rect">
            <a:avLst/>
          </a:prstGeom>
          <a:noFill/>
          <a:ln w="9525">
            <a:noFill/>
            <a:miter lim="800000"/>
            <a:headEnd/>
            <a:tailEnd/>
          </a:ln>
          <a:effectLst/>
        </p:spPr>
        <p:txBody>
          <a:bodyPr>
            <a:spAutoFit/>
          </a:bodyPr>
          <a:lstStyle/>
          <a:p>
            <a:pPr>
              <a:spcBef>
                <a:spcPct val="20000"/>
              </a:spcBef>
            </a:pPr>
            <a:r>
              <a:rPr lang="en-US" altLang="zh-CN" dirty="0">
                <a:latin typeface="+mn-lt"/>
                <a:ea typeface="楷体" pitchFamily="49" charset="-122"/>
              </a:rPr>
              <a:t>A</a:t>
            </a:r>
            <a:r>
              <a:rPr lang="zh-CN" altLang="en-US" dirty="0">
                <a:latin typeface="+mn-lt"/>
                <a:ea typeface="楷体" pitchFamily="49" charset="-122"/>
              </a:rPr>
              <a:t>厂：</a:t>
            </a:r>
            <a:r>
              <a:rPr lang="en-US" altLang="zh-CN" dirty="0">
                <a:latin typeface="+mn-lt"/>
                <a:ea typeface="楷体" pitchFamily="49" charset="-122"/>
              </a:rPr>
              <a:t>40,38,41.8,50</a:t>
            </a:r>
          </a:p>
          <a:p>
            <a:pPr>
              <a:spcBef>
                <a:spcPct val="20000"/>
              </a:spcBef>
            </a:pPr>
            <a:r>
              <a:rPr lang="en-US" altLang="zh-CN" dirty="0">
                <a:latin typeface="+mn-lt"/>
                <a:ea typeface="楷体" pitchFamily="49" charset="-122"/>
              </a:rPr>
              <a:t>B</a:t>
            </a:r>
            <a:r>
              <a:rPr lang="zh-CN" altLang="en-US" dirty="0">
                <a:latin typeface="+mn-lt"/>
                <a:ea typeface="楷体" pitchFamily="49" charset="-122"/>
              </a:rPr>
              <a:t>厂：</a:t>
            </a:r>
            <a:r>
              <a:rPr lang="en-US" altLang="zh-CN" dirty="0">
                <a:latin typeface="+mn-lt"/>
                <a:ea typeface="楷体" pitchFamily="49" charset="-122"/>
              </a:rPr>
              <a:t>40,70,80,50</a:t>
            </a:r>
          </a:p>
          <a:p>
            <a:pPr>
              <a:spcBef>
                <a:spcPct val="20000"/>
              </a:spcBef>
            </a:pPr>
            <a:r>
              <a:rPr lang="en-US" altLang="zh-CN" dirty="0">
                <a:latin typeface="+mn-lt"/>
                <a:ea typeface="楷体" pitchFamily="49" charset="-122"/>
              </a:rPr>
              <a:t>C</a:t>
            </a:r>
            <a:r>
              <a:rPr lang="zh-CN" altLang="en-US" dirty="0">
                <a:latin typeface="+mn-lt"/>
                <a:ea typeface="楷体" pitchFamily="49" charset="-122"/>
              </a:rPr>
              <a:t>厂：</a:t>
            </a:r>
            <a:r>
              <a:rPr lang="en-US" altLang="zh-CN" dirty="0">
                <a:latin typeface="+mn-lt"/>
                <a:ea typeface="楷体" pitchFamily="49" charset="-122"/>
              </a:rPr>
              <a:t>40,80,70,50</a:t>
            </a:r>
          </a:p>
        </p:txBody>
      </p:sp>
      <p:sp>
        <p:nvSpPr>
          <p:cNvPr id="35863" name="Text Box 23"/>
          <p:cNvSpPr txBox="1">
            <a:spLocks noChangeArrowheads="1"/>
          </p:cNvSpPr>
          <p:nvPr/>
        </p:nvSpPr>
        <p:spPr bwMode="auto">
          <a:xfrm>
            <a:off x="3132138" y="3789363"/>
            <a:ext cx="5761037" cy="1348061"/>
          </a:xfrm>
          <a:prstGeom prst="rect">
            <a:avLst/>
          </a:prstGeom>
          <a:noFill/>
          <a:ln w="9525">
            <a:noFill/>
            <a:miter lim="800000"/>
            <a:headEnd/>
            <a:tailEnd/>
          </a:ln>
          <a:effectLst/>
        </p:spPr>
        <p:txBody>
          <a:bodyPr>
            <a:spAutoFit/>
          </a:bodyPr>
          <a:lstStyle/>
          <a:p>
            <a:pPr>
              <a:spcBef>
                <a:spcPct val="20000"/>
              </a:spcBef>
            </a:pPr>
            <a:r>
              <a:rPr lang="en-US" altLang="zh-CN" dirty="0">
                <a:latin typeface="+mn-lt"/>
                <a:ea typeface="楷体" pitchFamily="49" charset="-122"/>
              </a:rPr>
              <a:t>A</a:t>
            </a:r>
            <a:r>
              <a:rPr lang="zh-CN" altLang="en-US" dirty="0">
                <a:latin typeface="+mn-lt"/>
                <a:ea typeface="楷体" pitchFamily="49" charset="-122"/>
              </a:rPr>
              <a:t>厂：平均</a:t>
            </a:r>
            <a:r>
              <a:rPr lang="zh-CN" altLang="en-US" dirty="0" smtClean="0">
                <a:latin typeface="+mn-lt"/>
                <a:ea typeface="楷体" pitchFamily="49" charset="-122"/>
              </a:rPr>
              <a:t>发展速度</a:t>
            </a:r>
            <a:r>
              <a:rPr lang="en-US" altLang="zh-CN" dirty="0" smtClean="0">
                <a:latin typeface="+mn-lt"/>
                <a:ea typeface="楷体" pitchFamily="49" charset="-122"/>
              </a:rPr>
              <a:t>=1.0772</a:t>
            </a:r>
            <a:r>
              <a:rPr lang="zh-CN" altLang="en-US" dirty="0">
                <a:latin typeface="+mn-lt"/>
                <a:ea typeface="楷体" pitchFamily="49" charset="-122"/>
              </a:rPr>
              <a:t>，</a:t>
            </a:r>
            <a:r>
              <a:rPr lang="zh-CN" altLang="en-US" dirty="0" smtClean="0">
                <a:latin typeface="+mn-lt"/>
                <a:ea typeface="楷体" pitchFamily="49" charset="-122"/>
                <a:sym typeface="Symbol" pitchFamily="18" charset="2"/>
              </a:rPr>
              <a:t></a:t>
            </a:r>
            <a:r>
              <a:rPr lang="en-US" altLang="zh-CN" dirty="0" smtClean="0">
                <a:latin typeface="+mn-lt"/>
                <a:ea typeface="楷体" pitchFamily="49" charset="-122"/>
                <a:sym typeface="Symbol" pitchFamily="18" charset="2"/>
              </a:rPr>
              <a:t>=169.8</a:t>
            </a:r>
            <a:endParaRPr lang="en-US" altLang="zh-CN" dirty="0">
              <a:latin typeface="+mn-lt"/>
              <a:ea typeface="楷体" pitchFamily="49" charset="-122"/>
              <a:sym typeface="Symbol" pitchFamily="18" charset="2"/>
            </a:endParaRPr>
          </a:p>
          <a:p>
            <a:pPr>
              <a:spcBef>
                <a:spcPct val="20000"/>
              </a:spcBef>
            </a:pPr>
            <a:r>
              <a:rPr lang="en-US" altLang="zh-CN" dirty="0">
                <a:latin typeface="+mn-lt"/>
                <a:ea typeface="楷体" pitchFamily="49" charset="-122"/>
              </a:rPr>
              <a:t>B</a:t>
            </a:r>
            <a:r>
              <a:rPr lang="zh-CN" altLang="en-US" dirty="0">
                <a:latin typeface="+mn-lt"/>
                <a:ea typeface="楷体" pitchFamily="49" charset="-122"/>
              </a:rPr>
              <a:t>厂：平均</a:t>
            </a:r>
            <a:r>
              <a:rPr lang="zh-CN" altLang="en-US" dirty="0" smtClean="0">
                <a:latin typeface="+mn-lt"/>
                <a:ea typeface="楷体" pitchFamily="49" charset="-122"/>
              </a:rPr>
              <a:t>发展速度</a:t>
            </a:r>
            <a:r>
              <a:rPr lang="en-US" altLang="zh-CN" dirty="0" smtClean="0">
                <a:latin typeface="+mn-lt"/>
                <a:ea typeface="楷体" pitchFamily="49" charset="-122"/>
              </a:rPr>
              <a:t>=1.0772</a:t>
            </a:r>
            <a:r>
              <a:rPr lang="zh-CN" altLang="en-US" dirty="0">
                <a:latin typeface="+mn-lt"/>
                <a:ea typeface="楷体" pitchFamily="49" charset="-122"/>
              </a:rPr>
              <a:t>， </a:t>
            </a:r>
            <a:r>
              <a:rPr lang="zh-CN" altLang="en-US" dirty="0" smtClean="0">
                <a:latin typeface="+mn-lt"/>
                <a:ea typeface="楷体" pitchFamily="49" charset="-122"/>
                <a:sym typeface="Symbol" pitchFamily="18" charset="2"/>
              </a:rPr>
              <a:t></a:t>
            </a:r>
            <a:r>
              <a:rPr lang="en-US" altLang="zh-CN" dirty="0" smtClean="0">
                <a:latin typeface="+mn-lt"/>
                <a:ea typeface="楷体" pitchFamily="49" charset="-122"/>
                <a:sym typeface="Symbol" pitchFamily="18" charset="2"/>
              </a:rPr>
              <a:t>=240</a:t>
            </a:r>
            <a:r>
              <a:rPr lang="en-US" altLang="zh-CN" dirty="0" smtClean="0">
                <a:latin typeface="+mn-lt"/>
                <a:ea typeface="楷体" pitchFamily="49" charset="-122"/>
              </a:rPr>
              <a:t> </a:t>
            </a:r>
            <a:endParaRPr lang="en-US" altLang="zh-CN" dirty="0">
              <a:latin typeface="+mn-lt"/>
              <a:ea typeface="楷体" pitchFamily="49" charset="-122"/>
            </a:endParaRPr>
          </a:p>
          <a:p>
            <a:pPr>
              <a:spcBef>
                <a:spcPct val="20000"/>
              </a:spcBef>
            </a:pPr>
            <a:r>
              <a:rPr lang="en-US" altLang="zh-CN" dirty="0">
                <a:latin typeface="+mn-lt"/>
                <a:ea typeface="楷体" pitchFamily="49" charset="-122"/>
              </a:rPr>
              <a:t>C</a:t>
            </a:r>
            <a:r>
              <a:rPr lang="zh-CN" altLang="en-US" dirty="0">
                <a:latin typeface="+mn-lt"/>
                <a:ea typeface="楷体" pitchFamily="49" charset="-122"/>
              </a:rPr>
              <a:t>厂：平均</a:t>
            </a:r>
            <a:r>
              <a:rPr lang="zh-CN" altLang="en-US" dirty="0" smtClean="0">
                <a:latin typeface="+mn-lt"/>
                <a:ea typeface="楷体" pitchFamily="49" charset="-122"/>
              </a:rPr>
              <a:t>发展速度</a:t>
            </a:r>
            <a:r>
              <a:rPr lang="en-US" altLang="zh-CN" dirty="0" smtClean="0">
                <a:latin typeface="+mn-lt"/>
                <a:ea typeface="楷体" pitchFamily="49" charset="-122"/>
              </a:rPr>
              <a:t>=1.0772</a:t>
            </a:r>
            <a:r>
              <a:rPr lang="zh-CN" altLang="en-US" dirty="0">
                <a:latin typeface="+mn-lt"/>
                <a:ea typeface="楷体" pitchFamily="49" charset="-122"/>
              </a:rPr>
              <a:t>， </a:t>
            </a:r>
            <a:r>
              <a:rPr lang="zh-CN" altLang="en-US" dirty="0" smtClean="0">
                <a:latin typeface="+mn-lt"/>
                <a:ea typeface="楷体" pitchFamily="49" charset="-122"/>
                <a:sym typeface="Symbol" pitchFamily="18" charset="2"/>
              </a:rPr>
              <a:t></a:t>
            </a:r>
            <a:r>
              <a:rPr lang="en-US" altLang="zh-CN" dirty="0" smtClean="0">
                <a:latin typeface="+mn-lt"/>
                <a:ea typeface="楷体" pitchFamily="49" charset="-122"/>
                <a:sym typeface="Symbol" pitchFamily="18" charset="2"/>
              </a:rPr>
              <a:t>=240</a:t>
            </a:r>
            <a:endParaRPr lang="en-US" altLang="zh-CN" dirty="0">
              <a:latin typeface="+mn-lt"/>
              <a:ea typeface="楷体" pitchFamily="49" charset="-122"/>
              <a:sym typeface="Symbol" pitchFamily="18" charset="2"/>
            </a:endParaRPr>
          </a:p>
        </p:txBody>
      </p:sp>
      <p:graphicFrame>
        <p:nvGraphicFramePr>
          <p:cNvPr id="35864" name="Object 24"/>
          <p:cNvGraphicFramePr>
            <a:graphicFrameLocks noChangeAspect="1"/>
          </p:cNvGraphicFramePr>
          <p:nvPr/>
        </p:nvGraphicFramePr>
        <p:xfrm>
          <a:off x="6084888" y="2133600"/>
          <a:ext cx="2551112" cy="1055688"/>
        </p:xfrm>
        <a:graphic>
          <a:graphicData uri="http://schemas.openxmlformats.org/presentationml/2006/ole">
            <p:oleObj spid="_x0000_s35864" name="公式" r:id="rId7" imgW="116820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 calcmode="lin" valueType="num">
                                      <p:cBhvr>
                                        <p:cTn id="7" dur="1000" fill="hold"/>
                                        <p:tgtEl>
                                          <p:spTgt spid="35847"/>
                                        </p:tgtEl>
                                        <p:attrNameLst>
                                          <p:attrName>ppt_w</p:attrName>
                                        </p:attrNameLst>
                                      </p:cBhvr>
                                      <p:tavLst>
                                        <p:tav tm="0">
                                          <p:val>
                                            <p:fltVal val="0"/>
                                          </p:val>
                                        </p:tav>
                                        <p:tav tm="100000">
                                          <p:val>
                                            <p:strVal val="#ppt_w"/>
                                          </p:val>
                                        </p:tav>
                                      </p:tavLst>
                                    </p:anim>
                                    <p:anim calcmode="lin" valueType="num">
                                      <p:cBhvr>
                                        <p:cTn id="8" dur="1000" fill="hold"/>
                                        <p:tgtEl>
                                          <p:spTgt spid="35847"/>
                                        </p:tgtEl>
                                        <p:attrNameLst>
                                          <p:attrName>ppt_h</p:attrName>
                                        </p:attrNameLst>
                                      </p:cBhvr>
                                      <p:tavLst>
                                        <p:tav tm="0">
                                          <p:val>
                                            <p:fltVal val="0"/>
                                          </p:val>
                                        </p:tav>
                                        <p:tav tm="100000">
                                          <p:val>
                                            <p:strVal val="#ppt_h"/>
                                          </p:val>
                                        </p:tav>
                                      </p:tavLst>
                                    </p:anim>
                                    <p:anim calcmode="lin" valueType="num">
                                      <p:cBhvr>
                                        <p:cTn id="9" dur="1000" fill="hold"/>
                                        <p:tgtEl>
                                          <p:spTgt spid="358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847"/>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35847"/>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3" presetClass="entr" presetSubtype="32" fill="hold" nodeType="clickEffect">
                                  <p:stCondLst>
                                    <p:cond delay="0"/>
                                  </p:stCondLst>
                                  <p:childTnLst>
                                    <p:set>
                                      <p:cBhvr>
                                        <p:cTn id="14" dur="1" fill="hold">
                                          <p:stCondLst>
                                            <p:cond delay="0"/>
                                          </p:stCondLst>
                                        </p:cTn>
                                        <p:tgtEl>
                                          <p:spTgt spid="35848"/>
                                        </p:tgtEl>
                                        <p:attrNameLst>
                                          <p:attrName>style.visibility</p:attrName>
                                        </p:attrNameLst>
                                      </p:cBhvr>
                                      <p:to>
                                        <p:strVal val="visible"/>
                                      </p:to>
                                    </p:set>
                                    <p:anim calcmode="lin" valueType="num">
                                      <p:cBhvr>
                                        <p:cTn id="15" dur="500" fill="hold"/>
                                        <p:tgtEl>
                                          <p:spTgt spid="35848"/>
                                        </p:tgtEl>
                                        <p:attrNameLst>
                                          <p:attrName>ppt_w</p:attrName>
                                        </p:attrNameLst>
                                      </p:cBhvr>
                                      <p:tavLst>
                                        <p:tav tm="0">
                                          <p:val>
                                            <p:strVal val="4*#ppt_w"/>
                                          </p:val>
                                        </p:tav>
                                        <p:tav tm="100000">
                                          <p:val>
                                            <p:strVal val="#ppt_w"/>
                                          </p:val>
                                        </p:tav>
                                      </p:tavLst>
                                    </p:anim>
                                    <p:anim calcmode="lin" valueType="num">
                                      <p:cBhvr>
                                        <p:cTn id="16" dur="500" fill="hold"/>
                                        <p:tgtEl>
                                          <p:spTgt spid="35848"/>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5848"/>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5850"/>
                                        </p:tgtEl>
                                        <p:attrNameLst>
                                          <p:attrName>style.visibility</p:attrName>
                                        </p:attrNameLst>
                                      </p:cBhvr>
                                      <p:to>
                                        <p:strVal val="visible"/>
                                      </p:to>
                                    </p:set>
                                    <p:animEffect transition="in" filter="dissolve">
                                      <p:cBhvr>
                                        <p:cTn id="21" dur="500"/>
                                        <p:tgtEl>
                                          <p:spTgt spid="35850"/>
                                        </p:tgtEl>
                                      </p:cBhvr>
                                    </p:animEffect>
                                  </p:childTnLst>
                                  <p:subTnLst>
                                    <p:animClr clrSpc="rgb" dir="cw">
                                      <p:cBhvr override="childStyle">
                                        <p:cTn dur="1" fill="hold" display="0" masterRel="nextClick" afterEffect="1"/>
                                        <p:tgtEl>
                                          <p:spTgt spid="35850"/>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35846">
                                            <p:txEl>
                                              <p:pRg st="0" end="0"/>
                                            </p:txEl>
                                          </p:spTgt>
                                        </p:tgtEl>
                                        <p:attrNameLst>
                                          <p:attrName>style.visibility</p:attrName>
                                        </p:attrNameLst>
                                      </p:cBhvr>
                                      <p:to>
                                        <p:strVal val="visible"/>
                                      </p:to>
                                    </p:set>
                                    <p:anim calcmode="lin" valueType="num">
                                      <p:cBhvr additive="base">
                                        <p:cTn id="26" dur="500" fill="hold"/>
                                        <p:tgtEl>
                                          <p:spTgt spid="35846">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584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6">
                                            <p:txEl>
                                              <p:pRg st="0" end="0"/>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5846">
                                            <p:txEl>
                                              <p:pRg st="1" end="1"/>
                                            </p:txEl>
                                          </p:spTgt>
                                        </p:tgtEl>
                                        <p:attrNameLst>
                                          <p:attrName>style.visibility</p:attrName>
                                        </p:attrNameLst>
                                      </p:cBhvr>
                                      <p:to>
                                        <p:strVal val="visible"/>
                                      </p:to>
                                    </p:set>
                                    <p:anim calcmode="lin" valueType="num">
                                      <p:cBhvr additive="base">
                                        <p:cTn id="32" dur="500" fill="hold"/>
                                        <p:tgtEl>
                                          <p:spTgt spid="35846">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584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6">
                                            <p:txEl>
                                              <p:pRg st="1" end="1"/>
                                            </p:txEl>
                                          </p:spTgt>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5864"/>
                                        </p:tgtEl>
                                        <p:attrNameLst>
                                          <p:attrName>style.visibility</p:attrName>
                                        </p:attrNameLst>
                                      </p:cBhvr>
                                      <p:to>
                                        <p:strVal val="visible"/>
                                      </p:to>
                                    </p:set>
                                    <p:animEffect transition="in" filter="dissolve">
                                      <p:cBhvr>
                                        <p:cTn id="38" dur="500"/>
                                        <p:tgtEl>
                                          <p:spTgt spid="35864"/>
                                        </p:tgtEl>
                                      </p:cBhvr>
                                    </p:animEffect>
                                  </p:childTnLst>
                                  <p:subTnLst>
                                    <p:animClr clrSpc="rgb" dir="cw">
                                      <p:cBhvr override="childStyle">
                                        <p:cTn dur="1" fill="hold" display="0" masterRel="nextClick" afterEffect="1"/>
                                        <p:tgtEl>
                                          <p:spTgt spid="35864"/>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35862">
                                            <p:txEl>
                                              <p:pRg st="0" end="0"/>
                                            </p:txEl>
                                          </p:spTgt>
                                        </p:tgtEl>
                                        <p:attrNameLst>
                                          <p:attrName>style.visibility</p:attrName>
                                        </p:attrNameLst>
                                      </p:cBhvr>
                                      <p:to>
                                        <p:strVal val="visible"/>
                                      </p:to>
                                    </p:set>
                                    <p:animEffect transition="in" filter="wipe(right)">
                                      <p:cBhvr>
                                        <p:cTn id="43" dur="500"/>
                                        <p:tgtEl>
                                          <p:spTgt spid="35862">
                                            <p:txEl>
                                              <p:pRg st="0" end="0"/>
                                            </p:txEl>
                                          </p:spTgt>
                                        </p:tgtEl>
                                      </p:cBhvr>
                                    </p:animEffect>
                                  </p:childTnLst>
                                  <p:subTnLst>
                                    <p:animClr clrSpc="rgb" dir="cw">
                                      <p:cBhvr override="childStyle">
                                        <p:cTn dur="1" fill="hold" display="0" masterRel="nextClick" afterEffect="1"/>
                                        <p:tgtEl>
                                          <p:spTgt spid="35862">
                                            <p:txEl>
                                              <p:pRg st="0" end="0"/>
                                            </p:txEl>
                                          </p:spTgt>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5862">
                                            <p:txEl>
                                              <p:pRg st="1" end="1"/>
                                            </p:txEl>
                                          </p:spTgt>
                                        </p:tgtEl>
                                        <p:attrNameLst>
                                          <p:attrName>style.visibility</p:attrName>
                                        </p:attrNameLst>
                                      </p:cBhvr>
                                      <p:to>
                                        <p:strVal val="visible"/>
                                      </p:to>
                                    </p:set>
                                    <p:animEffect transition="in" filter="wipe(right)">
                                      <p:cBhvr>
                                        <p:cTn id="48" dur="500"/>
                                        <p:tgtEl>
                                          <p:spTgt spid="35862">
                                            <p:txEl>
                                              <p:pRg st="1" end="1"/>
                                            </p:txEl>
                                          </p:spTgt>
                                        </p:tgtEl>
                                      </p:cBhvr>
                                    </p:animEffect>
                                  </p:childTnLst>
                                  <p:subTnLst>
                                    <p:animClr clrSpc="rgb" dir="cw">
                                      <p:cBhvr override="childStyle">
                                        <p:cTn dur="1" fill="hold" display="0" masterRel="nextClick" afterEffect="1"/>
                                        <p:tgtEl>
                                          <p:spTgt spid="35862">
                                            <p:txEl>
                                              <p:pRg st="1" end="1"/>
                                            </p:txEl>
                                          </p:spTgt>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35862">
                                            <p:txEl>
                                              <p:pRg st="2" end="2"/>
                                            </p:txEl>
                                          </p:spTgt>
                                        </p:tgtEl>
                                        <p:attrNameLst>
                                          <p:attrName>style.visibility</p:attrName>
                                        </p:attrNameLst>
                                      </p:cBhvr>
                                      <p:to>
                                        <p:strVal val="visible"/>
                                      </p:to>
                                    </p:set>
                                    <p:animEffect transition="in" filter="wipe(right)">
                                      <p:cBhvr>
                                        <p:cTn id="53" dur="500"/>
                                        <p:tgtEl>
                                          <p:spTgt spid="35862">
                                            <p:txEl>
                                              <p:pRg st="2" end="2"/>
                                            </p:txEl>
                                          </p:spTgt>
                                        </p:tgtEl>
                                      </p:cBhvr>
                                    </p:animEffect>
                                  </p:childTnLst>
                                  <p:subTnLst>
                                    <p:animClr clrSpc="rgb" dir="cw">
                                      <p:cBhvr override="childStyle">
                                        <p:cTn dur="1" fill="hold" display="0" masterRel="nextClick" afterEffect="1"/>
                                        <p:tgtEl>
                                          <p:spTgt spid="35862">
                                            <p:txEl>
                                              <p:pRg st="2" end="2"/>
                                            </p:txEl>
                                          </p:spTgt>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5863">
                                            <p:txEl>
                                              <p:pRg st="0" end="0"/>
                                            </p:txEl>
                                          </p:spTgt>
                                        </p:tgtEl>
                                        <p:attrNameLst>
                                          <p:attrName>style.visibility</p:attrName>
                                        </p:attrNameLst>
                                      </p:cBhvr>
                                      <p:to>
                                        <p:strVal val="visible"/>
                                      </p:to>
                                    </p:set>
                                    <p:animEffect transition="in" filter="blinds(horizontal)">
                                      <p:cBhvr>
                                        <p:cTn id="58" dur="500"/>
                                        <p:tgtEl>
                                          <p:spTgt spid="35863">
                                            <p:txEl>
                                              <p:pRg st="0" end="0"/>
                                            </p:txEl>
                                          </p:spTgt>
                                        </p:tgtEl>
                                      </p:cBhvr>
                                    </p:animEffect>
                                  </p:childTnLst>
                                  <p:subTnLst>
                                    <p:animClr clrSpc="rgb" dir="cw">
                                      <p:cBhvr override="childStyle">
                                        <p:cTn dur="1" fill="hold" display="0" masterRel="nextClick" afterEffect="1"/>
                                        <p:tgtEl>
                                          <p:spTgt spid="35863">
                                            <p:txEl>
                                              <p:pRg st="0" end="0"/>
                                            </p:txEl>
                                          </p:spTgt>
                                        </p:tgtEl>
                                        <p:attrNameLst>
                                          <p:attrName>ppt_c</p:attrName>
                                        </p:attrNameLst>
                                      </p:cBhvr>
                                      <p:to>
                                        <a:srgbClr val="0000FF"/>
                                      </p:to>
                                    </p:animClr>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5863">
                                            <p:txEl>
                                              <p:pRg st="1" end="1"/>
                                            </p:txEl>
                                          </p:spTgt>
                                        </p:tgtEl>
                                        <p:attrNameLst>
                                          <p:attrName>style.visibility</p:attrName>
                                        </p:attrNameLst>
                                      </p:cBhvr>
                                      <p:to>
                                        <p:strVal val="visible"/>
                                      </p:to>
                                    </p:set>
                                    <p:animEffect transition="in" filter="blinds(horizontal)">
                                      <p:cBhvr>
                                        <p:cTn id="63" dur="500"/>
                                        <p:tgtEl>
                                          <p:spTgt spid="35863">
                                            <p:txEl>
                                              <p:pRg st="1" end="1"/>
                                            </p:txEl>
                                          </p:spTgt>
                                        </p:tgtEl>
                                      </p:cBhvr>
                                    </p:animEffect>
                                  </p:childTnLst>
                                  <p:subTnLst>
                                    <p:animClr clrSpc="rgb" dir="cw">
                                      <p:cBhvr override="childStyle">
                                        <p:cTn dur="1" fill="hold" display="0" masterRel="nextClick" afterEffect="1"/>
                                        <p:tgtEl>
                                          <p:spTgt spid="35863">
                                            <p:txEl>
                                              <p:pRg st="1" end="1"/>
                                            </p:txEl>
                                          </p:spTgt>
                                        </p:tgtEl>
                                        <p:attrNameLst>
                                          <p:attrName>ppt_c</p:attrName>
                                        </p:attrNameLst>
                                      </p:cBhvr>
                                      <p:to>
                                        <a:srgbClr val="0000FF"/>
                                      </p:to>
                                    </p:animClr>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5863">
                                            <p:txEl>
                                              <p:pRg st="2" end="2"/>
                                            </p:txEl>
                                          </p:spTgt>
                                        </p:tgtEl>
                                        <p:attrNameLst>
                                          <p:attrName>style.visibility</p:attrName>
                                        </p:attrNameLst>
                                      </p:cBhvr>
                                      <p:to>
                                        <p:strVal val="visible"/>
                                      </p:to>
                                    </p:set>
                                    <p:animEffect transition="in" filter="blinds(horizontal)">
                                      <p:cBhvr>
                                        <p:cTn id="68" dur="500"/>
                                        <p:tgtEl>
                                          <p:spTgt spid="35863">
                                            <p:txEl>
                                              <p:pRg st="2" end="2"/>
                                            </p:txEl>
                                          </p:spTgt>
                                        </p:tgtEl>
                                      </p:cBhvr>
                                    </p:animEffect>
                                  </p:childTnLst>
                                  <p:subTnLst>
                                    <p:animClr clrSpc="rgb" dir="cw">
                                      <p:cBhvr override="childStyle">
                                        <p:cTn dur="1" fill="hold" display="0" masterRel="nextClick" afterEffect="1"/>
                                        <p:tgtEl>
                                          <p:spTgt spid="35863">
                                            <p:txEl>
                                              <p:pRg st="2" end="2"/>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5851">
                                            <p:txEl>
                                              <p:pRg st="0" end="0"/>
                                            </p:txEl>
                                          </p:spTgt>
                                        </p:tgtEl>
                                        <p:attrNameLst>
                                          <p:attrName>style.visibility</p:attrName>
                                        </p:attrNameLst>
                                      </p:cBhvr>
                                      <p:to>
                                        <p:strVal val="visible"/>
                                      </p:to>
                                    </p:set>
                                    <p:anim calcmode="lin" valueType="num">
                                      <p:cBhvr additive="base">
                                        <p:cTn id="73" dur="500" fill="hold"/>
                                        <p:tgtEl>
                                          <p:spTgt spid="35851">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51">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5851">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autoUpdateAnimBg="0"/>
      <p:bldP spid="35851" grpId="0" build="p" autoUpdateAnimBg="0"/>
      <p:bldP spid="35862" grpId="0" build="p"/>
      <p:bldP spid="3586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686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686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686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6870" name="Rectangle 6"/>
          <p:cNvSpPr>
            <a:spLocks noGrp="1" noChangeArrowheads="1"/>
          </p:cNvSpPr>
          <p:nvPr>
            <p:ph type="subTitle" idx="1"/>
          </p:nvPr>
        </p:nvSpPr>
        <p:spPr>
          <a:xfrm>
            <a:off x="152400" y="1219200"/>
            <a:ext cx="8839200" cy="5410200"/>
          </a:xfrm>
        </p:spPr>
        <p:txBody>
          <a:bodyPr/>
          <a:lstStyle/>
          <a:p>
            <a:pPr algn="l"/>
            <a:r>
              <a:rPr lang="en-US" altLang="zh-CN" sz="2600"/>
              <a:t>3</a:t>
            </a:r>
            <a:r>
              <a:rPr lang="zh-CN" altLang="en-US" sz="2600"/>
              <a:t>、</a:t>
            </a:r>
            <a:r>
              <a:rPr lang="zh-CN" altLang="en-US" sz="2600">
                <a:ea typeface="黑体" pitchFamily="2" charset="-122"/>
              </a:rPr>
              <a:t>高次方程法（累积法）</a:t>
            </a:r>
            <a:r>
              <a:rPr lang="zh-CN" altLang="en-US" sz="2400"/>
              <a:t>   </a:t>
            </a:r>
          </a:p>
        </p:txBody>
      </p:sp>
      <p:graphicFrame>
        <p:nvGraphicFramePr>
          <p:cNvPr id="36871" name="Object 7"/>
          <p:cNvGraphicFramePr>
            <a:graphicFrameLocks noChangeAspect="1"/>
          </p:cNvGraphicFramePr>
          <p:nvPr/>
        </p:nvGraphicFramePr>
        <p:xfrm>
          <a:off x="258763" y="4657725"/>
          <a:ext cx="8609012" cy="3571875"/>
        </p:xfrm>
        <a:graphic>
          <a:graphicData uri="http://schemas.openxmlformats.org/presentationml/2006/ole">
            <p:oleObj spid="_x0000_s36871" name="Document" r:id="rId4" imgW="8817437" imgH="3665424" progId="Word.Document.8">
              <p:embed/>
            </p:oleObj>
          </a:graphicData>
        </a:graphic>
      </p:graphicFrame>
      <p:graphicFrame>
        <p:nvGraphicFramePr>
          <p:cNvPr id="36872" name="Object 8"/>
          <p:cNvGraphicFramePr>
            <a:graphicFrameLocks noChangeAspect="1"/>
          </p:cNvGraphicFramePr>
          <p:nvPr/>
        </p:nvGraphicFramePr>
        <p:xfrm>
          <a:off x="900113" y="1700213"/>
          <a:ext cx="4892675" cy="501650"/>
        </p:xfrm>
        <a:graphic>
          <a:graphicData uri="http://schemas.openxmlformats.org/presentationml/2006/ole">
            <p:oleObj spid="_x0000_s36872" name="公式" r:id="rId5" imgW="2234880" imgH="228600" progId="Equation.3">
              <p:embed/>
            </p:oleObj>
          </a:graphicData>
        </a:graphic>
      </p:graphicFrame>
      <p:graphicFrame>
        <p:nvGraphicFramePr>
          <p:cNvPr id="36873" name="Object 9"/>
          <p:cNvGraphicFramePr>
            <a:graphicFrameLocks noChangeAspect="1"/>
          </p:cNvGraphicFramePr>
          <p:nvPr/>
        </p:nvGraphicFramePr>
        <p:xfrm>
          <a:off x="827088" y="2276475"/>
          <a:ext cx="4924425" cy="498475"/>
        </p:xfrm>
        <a:graphic>
          <a:graphicData uri="http://schemas.openxmlformats.org/presentationml/2006/ole">
            <p:oleObj spid="_x0000_s36873" name="公式" r:id="rId6" imgW="2260440" imgH="228600" progId="Equation.3">
              <p:embed/>
            </p:oleObj>
          </a:graphicData>
        </a:graphic>
      </p:graphicFrame>
      <p:graphicFrame>
        <p:nvGraphicFramePr>
          <p:cNvPr id="36874" name="Object 10"/>
          <p:cNvGraphicFramePr>
            <a:graphicFrameLocks noChangeAspect="1"/>
          </p:cNvGraphicFramePr>
          <p:nvPr/>
        </p:nvGraphicFramePr>
        <p:xfrm>
          <a:off x="1066800" y="2819400"/>
          <a:ext cx="2417763" cy="506413"/>
        </p:xfrm>
        <a:graphic>
          <a:graphicData uri="http://schemas.openxmlformats.org/presentationml/2006/ole">
            <p:oleObj spid="_x0000_s36874" name="公式" r:id="rId7" imgW="1143000" imgH="241200" progId="Equation.3">
              <p:embed/>
            </p:oleObj>
          </a:graphicData>
        </a:graphic>
      </p:graphicFrame>
      <p:graphicFrame>
        <p:nvGraphicFramePr>
          <p:cNvPr id="36875" name="Object 11"/>
          <p:cNvGraphicFramePr>
            <a:graphicFrameLocks noChangeAspect="1"/>
          </p:cNvGraphicFramePr>
          <p:nvPr/>
        </p:nvGraphicFramePr>
        <p:xfrm>
          <a:off x="539750" y="3284538"/>
          <a:ext cx="4110038" cy="1370012"/>
        </p:xfrm>
        <a:graphic>
          <a:graphicData uri="http://schemas.openxmlformats.org/presentationml/2006/ole">
            <p:oleObj spid="_x0000_s36875" name="公式" r:id="rId8" imgW="1942920" imgH="647640" progId="Equation.3">
              <p:embed/>
            </p:oleObj>
          </a:graphicData>
        </a:graphic>
      </p:graphicFrame>
      <p:graphicFrame>
        <p:nvGraphicFramePr>
          <p:cNvPr id="36876" name="Object 12"/>
          <p:cNvGraphicFramePr>
            <a:graphicFrameLocks noChangeAspect="1"/>
          </p:cNvGraphicFramePr>
          <p:nvPr/>
        </p:nvGraphicFramePr>
        <p:xfrm>
          <a:off x="5435600" y="3933825"/>
          <a:ext cx="2095500" cy="387350"/>
        </p:xfrm>
        <a:graphic>
          <a:graphicData uri="http://schemas.openxmlformats.org/presentationml/2006/ole">
            <p:oleObj spid="_x0000_s36876" name="公式" r:id="rId9" imgW="952200" imgH="177480" progId="Equation.3">
              <p:embed/>
            </p:oleObj>
          </a:graphicData>
        </a:graphic>
      </p:graphicFrame>
      <p:sp>
        <p:nvSpPr>
          <p:cNvPr id="36877" name="Rectangle 13"/>
          <p:cNvSpPr>
            <a:spLocks noChangeArrowheads="1"/>
          </p:cNvSpPr>
          <p:nvPr/>
        </p:nvSpPr>
        <p:spPr bwMode="auto">
          <a:xfrm>
            <a:off x="1524000" y="4495800"/>
            <a:ext cx="6226175" cy="457200"/>
          </a:xfrm>
          <a:prstGeom prst="rect">
            <a:avLst/>
          </a:prstGeom>
          <a:noFill/>
          <a:ln w="9525">
            <a:noFill/>
            <a:miter lim="800000"/>
            <a:headEnd/>
            <a:tailEnd/>
          </a:ln>
          <a:effectLst/>
        </p:spPr>
        <p:txBody>
          <a:bodyPr anchor="ctr">
            <a:spAutoFit/>
          </a:bodyPr>
          <a:lstStyle/>
          <a:p>
            <a:pPr algn="ctr"/>
            <a:r>
              <a:rPr lang="zh-CN" altLang="en-US" b="1" dirty="0">
                <a:solidFill>
                  <a:srgbClr val="FF0000"/>
                </a:solidFill>
                <a:latin typeface="+mn-lt"/>
                <a:ea typeface="楷体" pitchFamily="49" charset="-122"/>
              </a:rPr>
              <a:t>原理：令</a:t>
            </a:r>
            <a:r>
              <a:rPr lang="zh-CN" altLang="en-US" b="1" dirty="0">
                <a:solidFill>
                  <a:srgbClr val="FF0000"/>
                </a:solidFill>
                <a:latin typeface="+mn-lt"/>
                <a:ea typeface="楷体" pitchFamily="49" charset="-122"/>
                <a:sym typeface="Symbol" pitchFamily="18" charset="2"/>
              </a:rPr>
              <a:t></a:t>
            </a:r>
            <a:r>
              <a:rPr lang="zh-CN" altLang="en-US" b="1" dirty="0">
                <a:solidFill>
                  <a:srgbClr val="FF0000"/>
                </a:solidFill>
                <a:latin typeface="+mn-lt"/>
                <a:ea typeface="楷体" pitchFamily="49" charset="-122"/>
              </a:rPr>
              <a:t>估计水平</a:t>
            </a:r>
            <a:r>
              <a:rPr lang="en-US" altLang="zh-CN" b="1" dirty="0">
                <a:solidFill>
                  <a:srgbClr val="FF0000"/>
                </a:solidFill>
                <a:latin typeface="+mn-lt"/>
                <a:ea typeface="楷体" pitchFamily="49" charset="-122"/>
              </a:rPr>
              <a:t>= </a:t>
            </a:r>
            <a:r>
              <a:rPr lang="en-US" altLang="zh-CN" b="1" dirty="0">
                <a:solidFill>
                  <a:srgbClr val="FF0000"/>
                </a:solidFill>
                <a:latin typeface="+mn-lt"/>
                <a:ea typeface="楷体" pitchFamily="49" charset="-122"/>
                <a:sym typeface="Symbol" pitchFamily="18" charset="2"/>
              </a:rPr>
              <a:t></a:t>
            </a:r>
            <a:r>
              <a:rPr lang="zh-CN" altLang="en-US" b="1" dirty="0">
                <a:solidFill>
                  <a:srgbClr val="FF0000"/>
                </a:solidFill>
                <a:latin typeface="+mn-lt"/>
                <a:ea typeface="楷体" pitchFamily="49" charset="-122"/>
              </a:rPr>
              <a:t>真实水平</a:t>
            </a:r>
            <a:endParaRPr lang="zh-CN" altLang="en-US" b="1" dirty="0">
              <a:solidFill>
                <a:srgbClr val="FF0000"/>
              </a:solidFill>
              <a:effectLst>
                <a:outerShdw blurRad="38100" dist="38100" dir="2700000" algn="tl">
                  <a:srgbClr val="C0C0C0"/>
                </a:outerShdw>
              </a:effectLst>
              <a:latin typeface="+mn-lt"/>
              <a:ea typeface="楷体" pitchFamily="49" charset="-122"/>
            </a:endParaRPr>
          </a:p>
        </p:txBody>
      </p:sp>
      <p:graphicFrame>
        <p:nvGraphicFramePr>
          <p:cNvPr id="36878" name="Object 14"/>
          <p:cNvGraphicFramePr>
            <a:graphicFrameLocks noChangeAspect="1"/>
          </p:cNvGraphicFramePr>
          <p:nvPr/>
        </p:nvGraphicFramePr>
        <p:xfrm>
          <a:off x="3419475" y="2636838"/>
          <a:ext cx="2873375" cy="909637"/>
        </p:xfrm>
        <a:graphic>
          <a:graphicData uri="http://schemas.openxmlformats.org/presentationml/2006/ole">
            <p:oleObj spid="_x0000_s36878" name="公式" r:id="rId10" imgW="1358640" imgH="431640" progId="Equation.3">
              <p:embed/>
            </p:oleObj>
          </a:graphicData>
        </a:graphic>
      </p:graphicFrame>
      <p:graphicFrame>
        <p:nvGraphicFramePr>
          <p:cNvPr id="36879" name="Object 15"/>
          <p:cNvGraphicFramePr>
            <a:graphicFrameLocks noChangeAspect="1"/>
          </p:cNvGraphicFramePr>
          <p:nvPr/>
        </p:nvGraphicFramePr>
        <p:xfrm>
          <a:off x="5795963" y="1700213"/>
          <a:ext cx="1639887" cy="501650"/>
        </p:xfrm>
        <a:graphic>
          <a:graphicData uri="http://schemas.openxmlformats.org/presentationml/2006/ole">
            <p:oleObj spid="_x0000_s36879" name="公式" r:id="rId11" imgW="7491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0">
                                            <p:txEl>
                                              <p:pRg st="0" end="0"/>
                                            </p:txEl>
                                          </p:spTgt>
                                        </p:tgtEl>
                                        <p:attrNameLst>
                                          <p:attrName>style.visibility</p:attrName>
                                        </p:attrNameLst>
                                      </p:cBhvr>
                                      <p:to>
                                        <p:strVal val="visible"/>
                                      </p:to>
                                    </p:set>
                                    <p:anim calcmode="lin" valueType="num">
                                      <p:cBhvr additive="base">
                                        <p:cTn id="7" dur="500" fill="hold"/>
                                        <p:tgtEl>
                                          <p:spTgt spid="368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70">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687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36871"/>
                                        </p:tgtEl>
                                        <p:attrNameLst>
                                          <p:attrName>style.visibility</p:attrName>
                                        </p:attrNameLst>
                                      </p:cBhvr>
                                      <p:to>
                                        <p:strVal val="visible"/>
                                      </p:to>
                                    </p:set>
                                    <p:animEffect transition="in" filter="strips(upRight)">
                                      <p:cBhvr>
                                        <p:cTn id="13" dur="500"/>
                                        <p:tgtEl>
                                          <p:spTgt spid="36871"/>
                                        </p:tgtEl>
                                      </p:cBhvr>
                                    </p:animEffect>
                                  </p:childTnLst>
                                  <p:subTnLst>
                                    <p:animClr clrSpc="rgb" dir="cw">
                                      <p:cBhvr override="childStyle">
                                        <p:cTn dur="1" fill="hold" display="0" masterRel="nextClick" afterEffect="1"/>
                                        <p:tgtEl>
                                          <p:spTgt spid="36871"/>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36872"/>
                                        </p:tgtEl>
                                        <p:attrNameLst>
                                          <p:attrName>style.visibility</p:attrName>
                                        </p:attrNameLst>
                                      </p:cBhvr>
                                      <p:to>
                                        <p:strVal val="visible"/>
                                      </p:to>
                                    </p:set>
                                    <p:anim calcmode="lin" valueType="num">
                                      <p:cBhvr>
                                        <p:cTn id="18" dur="500" fill="hold"/>
                                        <p:tgtEl>
                                          <p:spTgt spid="36872"/>
                                        </p:tgtEl>
                                        <p:attrNameLst>
                                          <p:attrName>ppt_w</p:attrName>
                                        </p:attrNameLst>
                                      </p:cBhvr>
                                      <p:tavLst>
                                        <p:tav tm="0">
                                          <p:val>
                                            <p:strVal val="4*#ppt_w"/>
                                          </p:val>
                                        </p:tav>
                                        <p:tav tm="100000">
                                          <p:val>
                                            <p:strVal val="#ppt_w"/>
                                          </p:val>
                                        </p:tav>
                                      </p:tavLst>
                                    </p:anim>
                                    <p:anim calcmode="lin" valueType="num">
                                      <p:cBhvr>
                                        <p:cTn id="19" dur="500" fill="hold"/>
                                        <p:tgtEl>
                                          <p:spTgt spid="36872"/>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6872"/>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3" presetClass="entr" presetSubtype="32" fill="hold" nodeType="clickEffect">
                                  <p:stCondLst>
                                    <p:cond delay="0"/>
                                  </p:stCondLst>
                                  <p:childTnLst>
                                    <p:set>
                                      <p:cBhvr>
                                        <p:cTn id="23" dur="1" fill="hold">
                                          <p:stCondLst>
                                            <p:cond delay="0"/>
                                          </p:stCondLst>
                                        </p:cTn>
                                        <p:tgtEl>
                                          <p:spTgt spid="36879"/>
                                        </p:tgtEl>
                                        <p:attrNameLst>
                                          <p:attrName>style.visibility</p:attrName>
                                        </p:attrNameLst>
                                      </p:cBhvr>
                                      <p:to>
                                        <p:strVal val="visible"/>
                                      </p:to>
                                    </p:set>
                                    <p:anim calcmode="lin" valueType="num">
                                      <p:cBhvr>
                                        <p:cTn id="24" dur="500" fill="hold"/>
                                        <p:tgtEl>
                                          <p:spTgt spid="36879"/>
                                        </p:tgtEl>
                                        <p:attrNameLst>
                                          <p:attrName>ppt_w</p:attrName>
                                        </p:attrNameLst>
                                      </p:cBhvr>
                                      <p:tavLst>
                                        <p:tav tm="0">
                                          <p:val>
                                            <p:strVal val="4*#ppt_w"/>
                                          </p:val>
                                        </p:tav>
                                        <p:tav tm="100000">
                                          <p:val>
                                            <p:strVal val="#ppt_w"/>
                                          </p:val>
                                        </p:tav>
                                      </p:tavLst>
                                    </p:anim>
                                    <p:anim calcmode="lin" valueType="num">
                                      <p:cBhvr>
                                        <p:cTn id="25" dur="500" fill="hold"/>
                                        <p:tgtEl>
                                          <p:spTgt spid="3687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36879"/>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36873"/>
                                        </p:tgtEl>
                                        <p:attrNameLst>
                                          <p:attrName>style.visibility</p:attrName>
                                        </p:attrNameLst>
                                      </p:cBhvr>
                                      <p:to>
                                        <p:strVal val="visible"/>
                                      </p:to>
                                    </p:set>
                                    <p:anim calcmode="lin" valueType="num">
                                      <p:cBhvr additive="base">
                                        <p:cTn id="30" dur="500" fill="hold"/>
                                        <p:tgtEl>
                                          <p:spTgt spid="36873"/>
                                        </p:tgtEl>
                                        <p:attrNameLst>
                                          <p:attrName>ppt_x</p:attrName>
                                        </p:attrNameLst>
                                      </p:cBhvr>
                                      <p:tavLst>
                                        <p:tav tm="0">
                                          <p:val>
                                            <p:strVal val="1+#ppt_w/2"/>
                                          </p:val>
                                        </p:tav>
                                        <p:tav tm="100000">
                                          <p:val>
                                            <p:strVal val="#ppt_x"/>
                                          </p:val>
                                        </p:tav>
                                      </p:tavLst>
                                    </p:anim>
                                    <p:anim calcmode="lin" valueType="num">
                                      <p:cBhvr additive="base">
                                        <p:cTn id="31" dur="500" fill="hold"/>
                                        <p:tgtEl>
                                          <p:spTgt spid="3687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6873"/>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18" presetClass="entr" presetSubtype="9" fill="hold" nodeType="clickEffect">
                                  <p:stCondLst>
                                    <p:cond delay="0"/>
                                  </p:stCondLst>
                                  <p:childTnLst>
                                    <p:set>
                                      <p:cBhvr>
                                        <p:cTn id="35" dur="1" fill="hold">
                                          <p:stCondLst>
                                            <p:cond delay="0"/>
                                          </p:stCondLst>
                                        </p:cTn>
                                        <p:tgtEl>
                                          <p:spTgt spid="36874"/>
                                        </p:tgtEl>
                                        <p:attrNameLst>
                                          <p:attrName>style.visibility</p:attrName>
                                        </p:attrNameLst>
                                      </p:cBhvr>
                                      <p:to>
                                        <p:strVal val="visible"/>
                                      </p:to>
                                    </p:set>
                                    <p:animEffect transition="in" filter="strips(upLeft)">
                                      <p:cBhvr>
                                        <p:cTn id="36" dur="500"/>
                                        <p:tgtEl>
                                          <p:spTgt spid="36874"/>
                                        </p:tgtEl>
                                      </p:cBhvr>
                                    </p:animEffect>
                                  </p:childTnLst>
                                  <p:subTnLst>
                                    <p:animClr clrSpc="rgb" dir="cw">
                                      <p:cBhvr override="childStyle">
                                        <p:cTn dur="1" fill="hold" display="0" masterRel="nextClick" afterEffect="1"/>
                                        <p:tgtEl>
                                          <p:spTgt spid="36874"/>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18" presetClass="entr" presetSubtype="9" fill="hold" nodeType="clickEffect">
                                  <p:stCondLst>
                                    <p:cond delay="0"/>
                                  </p:stCondLst>
                                  <p:childTnLst>
                                    <p:set>
                                      <p:cBhvr>
                                        <p:cTn id="40" dur="1" fill="hold">
                                          <p:stCondLst>
                                            <p:cond delay="0"/>
                                          </p:stCondLst>
                                        </p:cTn>
                                        <p:tgtEl>
                                          <p:spTgt spid="36878"/>
                                        </p:tgtEl>
                                        <p:attrNameLst>
                                          <p:attrName>style.visibility</p:attrName>
                                        </p:attrNameLst>
                                      </p:cBhvr>
                                      <p:to>
                                        <p:strVal val="visible"/>
                                      </p:to>
                                    </p:set>
                                    <p:animEffect transition="in" filter="strips(upLeft)">
                                      <p:cBhvr>
                                        <p:cTn id="41" dur="500"/>
                                        <p:tgtEl>
                                          <p:spTgt spid="36878"/>
                                        </p:tgtEl>
                                      </p:cBhvr>
                                    </p:animEffect>
                                  </p:childTnLst>
                                  <p:subTnLst>
                                    <p:animClr clrSpc="rgb" dir="cw">
                                      <p:cBhvr override="childStyle">
                                        <p:cTn dur="1" fill="hold" display="0" masterRel="nextClick" afterEffect="1"/>
                                        <p:tgtEl>
                                          <p:spTgt spid="36878"/>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18" presetClass="entr" presetSubtype="9" fill="hold" nodeType="clickEffect">
                                  <p:stCondLst>
                                    <p:cond delay="0"/>
                                  </p:stCondLst>
                                  <p:childTnLst>
                                    <p:set>
                                      <p:cBhvr>
                                        <p:cTn id="45" dur="1" fill="hold">
                                          <p:stCondLst>
                                            <p:cond delay="0"/>
                                          </p:stCondLst>
                                        </p:cTn>
                                        <p:tgtEl>
                                          <p:spTgt spid="36875"/>
                                        </p:tgtEl>
                                        <p:attrNameLst>
                                          <p:attrName>style.visibility</p:attrName>
                                        </p:attrNameLst>
                                      </p:cBhvr>
                                      <p:to>
                                        <p:strVal val="visible"/>
                                      </p:to>
                                    </p:set>
                                    <p:animEffect transition="in" filter="strips(upLeft)">
                                      <p:cBhvr>
                                        <p:cTn id="46" dur="500"/>
                                        <p:tgtEl>
                                          <p:spTgt spid="36875"/>
                                        </p:tgtEl>
                                      </p:cBhvr>
                                    </p:animEffect>
                                  </p:childTnLst>
                                  <p:subTnLst>
                                    <p:animClr clrSpc="rgb" dir="cw">
                                      <p:cBhvr override="childStyle">
                                        <p:cTn dur="1" fill="hold" display="0" masterRel="nextClick" afterEffect="1"/>
                                        <p:tgtEl>
                                          <p:spTgt spid="36875"/>
                                        </p:tgtEl>
                                        <p:attrNameLst>
                                          <p:attrName>ppt_c</p:attrName>
                                        </p:attrNameLst>
                                      </p:cBhvr>
                                      <p:to>
                                        <a:srgbClr val="0000FF"/>
                                      </p:to>
                                    </p:animClr>
                                  </p:subTnLst>
                                </p:cTn>
                              </p:par>
                            </p:childTnLst>
                          </p:cTn>
                        </p:par>
                      </p:childTnLst>
                    </p:cTn>
                  </p:par>
                  <p:par>
                    <p:cTn id="47" fill="hold">
                      <p:stCondLst>
                        <p:cond delay="indefinite"/>
                      </p:stCondLst>
                      <p:childTnLst>
                        <p:par>
                          <p:cTn id="48" fill="hold">
                            <p:stCondLst>
                              <p:cond delay="0"/>
                            </p:stCondLst>
                            <p:childTnLst>
                              <p:par>
                                <p:cTn id="49" presetID="15" presetClass="entr" presetSubtype="0" fill="hold" nodeType="clickEffect">
                                  <p:stCondLst>
                                    <p:cond delay="0"/>
                                  </p:stCondLst>
                                  <p:childTnLst>
                                    <p:set>
                                      <p:cBhvr>
                                        <p:cTn id="50" dur="1" fill="hold">
                                          <p:stCondLst>
                                            <p:cond delay="0"/>
                                          </p:stCondLst>
                                        </p:cTn>
                                        <p:tgtEl>
                                          <p:spTgt spid="36876"/>
                                        </p:tgtEl>
                                        <p:attrNameLst>
                                          <p:attrName>style.visibility</p:attrName>
                                        </p:attrNameLst>
                                      </p:cBhvr>
                                      <p:to>
                                        <p:strVal val="visible"/>
                                      </p:to>
                                    </p:set>
                                    <p:anim calcmode="lin" valueType="num">
                                      <p:cBhvr>
                                        <p:cTn id="51" dur="1000" fill="hold"/>
                                        <p:tgtEl>
                                          <p:spTgt spid="36876"/>
                                        </p:tgtEl>
                                        <p:attrNameLst>
                                          <p:attrName>ppt_w</p:attrName>
                                        </p:attrNameLst>
                                      </p:cBhvr>
                                      <p:tavLst>
                                        <p:tav tm="0">
                                          <p:val>
                                            <p:fltVal val="0"/>
                                          </p:val>
                                        </p:tav>
                                        <p:tav tm="100000">
                                          <p:val>
                                            <p:strVal val="#ppt_w"/>
                                          </p:val>
                                        </p:tav>
                                      </p:tavLst>
                                    </p:anim>
                                    <p:anim calcmode="lin" valueType="num">
                                      <p:cBhvr>
                                        <p:cTn id="52" dur="1000" fill="hold"/>
                                        <p:tgtEl>
                                          <p:spTgt spid="36876"/>
                                        </p:tgtEl>
                                        <p:attrNameLst>
                                          <p:attrName>ppt_h</p:attrName>
                                        </p:attrNameLst>
                                      </p:cBhvr>
                                      <p:tavLst>
                                        <p:tav tm="0">
                                          <p:val>
                                            <p:fltVal val="0"/>
                                          </p:val>
                                        </p:tav>
                                        <p:tav tm="100000">
                                          <p:val>
                                            <p:strVal val="#ppt_h"/>
                                          </p:val>
                                        </p:tav>
                                      </p:tavLst>
                                    </p:anim>
                                    <p:anim calcmode="lin" valueType="num">
                                      <p:cBhvr>
                                        <p:cTn id="53" dur="1000" fill="hold"/>
                                        <p:tgtEl>
                                          <p:spTgt spid="36876"/>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6876"/>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36876"/>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6877">
                                            <p:txEl>
                                              <p:pRg st="0" end="0"/>
                                            </p:txEl>
                                          </p:spTgt>
                                        </p:tgtEl>
                                        <p:attrNameLst>
                                          <p:attrName>style.visibility</p:attrName>
                                        </p:attrNameLst>
                                      </p:cBhvr>
                                      <p:to>
                                        <p:strVal val="visible"/>
                                      </p:to>
                                    </p:set>
                                    <p:anim calcmode="lin" valueType="num">
                                      <p:cBhvr additive="base">
                                        <p:cTn id="59" dur="500" fill="hold"/>
                                        <p:tgtEl>
                                          <p:spTgt spid="3687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687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6877">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build="p" autoUpdateAnimBg="0"/>
      <p:bldP spid="3687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789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789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789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7894" name="Rectangle 6"/>
          <p:cNvSpPr>
            <a:spLocks noGrp="1" noChangeArrowheads="1"/>
          </p:cNvSpPr>
          <p:nvPr>
            <p:ph type="subTitle" idx="1"/>
          </p:nvPr>
        </p:nvSpPr>
        <p:spPr>
          <a:xfrm>
            <a:off x="152400" y="1219200"/>
            <a:ext cx="8839200" cy="5410200"/>
          </a:xfrm>
        </p:spPr>
        <p:txBody>
          <a:bodyPr/>
          <a:lstStyle/>
          <a:p>
            <a:pPr algn="l"/>
            <a:r>
              <a:rPr lang="en-US" altLang="zh-CN" sz="2600"/>
              <a:t>[</a:t>
            </a:r>
            <a:r>
              <a:rPr lang="zh-CN" altLang="en-US" sz="2600">
                <a:latin typeface="隶书" pitchFamily="49" charset="-122"/>
                <a:ea typeface="隶书" pitchFamily="49" charset="-122"/>
              </a:rPr>
              <a:t>高次方程法的求解过程</a:t>
            </a:r>
            <a:r>
              <a:rPr lang="en-US" altLang="zh-CN" sz="2600">
                <a:latin typeface="隶书" pitchFamily="49" charset="-122"/>
                <a:ea typeface="隶书" pitchFamily="49" charset="-122"/>
              </a:rPr>
              <a:t>]</a:t>
            </a:r>
            <a:endParaRPr lang="en-US" altLang="zh-CN" sz="2600"/>
          </a:p>
        </p:txBody>
      </p:sp>
      <p:graphicFrame>
        <p:nvGraphicFramePr>
          <p:cNvPr id="37895" name="Object 7"/>
          <p:cNvGraphicFramePr>
            <a:graphicFrameLocks noChangeAspect="1"/>
          </p:cNvGraphicFramePr>
          <p:nvPr/>
        </p:nvGraphicFramePr>
        <p:xfrm>
          <a:off x="635000" y="1676400"/>
          <a:ext cx="6273800" cy="1308100"/>
        </p:xfrm>
        <a:graphic>
          <a:graphicData uri="http://schemas.openxmlformats.org/presentationml/2006/ole">
            <p:oleObj spid="_x0000_s37895" name="公式" r:id="rId4" imgW="3111480" imgH="647640" progId="Equation.3">
              <p:embed/>
            </p:oleObj>
          </a:graphicData>
        </a:graphic>
      </p:graphicFrame>
      <p:graphicFrame>
        <p:nvGraphicFramePr>
          <p:cNvPr id="37896" name="Object 8"/>
          <p:cNvGraphicFramePr>
            <a:graphicFrameLocks noChangeAspect="1"/>
          </p:cNvGraphicFramePr>
          <p:nvPr/>
        </p:nvGraphicFramePr>
        <p:xfrm>
          <a:off x="569913" y="2895600"/>
          <a:ext cx="4583112" cy="1320800"/>
        </p:xfrm>
        <a:graphic>
          <a:graphicData uri="http://schemas.openxmlformats.org/presentationml/2006/ole">
            <p:oleObj spid="_x0000_s37896" name="公式" r:id="rId5" imgW="2247840" imgH="647640" progId="Equation.3">
              <p:embed/>
            </p:oleObj>
          </a:graphicData>
        </a:graphic>
      </p:graphicFrame>
      <p:graphicFrame>
        <p:nvGraphicFramePr>
          <p:cNvPr id="37897" name="Object 9"/>
          <p:cNvGraphicFramePr>
            <a:graphicFrameLocks noChangeAspect="1"/>
          </p:cNvGraphicFramePr>
          <p:nvPr/>
        </p:nvGraphicFramePr>
        <p:xfrm>
          <a:off x="508000" y="4191000"/>
          <a:ext cx="6146800" cy="1295400"/>
        </p:xfrm>
        <a:graphic>
          <a:graphicData uri="http://schemas.openxmlformats.org/presentationml/2006/ole">
            <p:oleObj spid="_x0000_s37897" name="Equation" r:id="rId6" imgW="3073320" imgH="647640" progId="Equation.3">
              <p:embed/>
            </p:oleObj>
          </a:graphicData>
        </a:graphic>
      </p:graphicFrame>
      <p:graphicFrame>
        <p:nvGraphicFramePr>
          <p:cNvPr id="37898" name="Object 10"/>
          <p:cNvGraphicFramePr>
            <a:graphicFrameLocks noChangeAspect="1"/>
          </p:cNvGraphicFramePr>
          <p:nvPr/>
        </p:nvGraphicFramePr>
        <p:xfrm>
          <a:off x="508000" y="5867400"/>
          <a:ext cx="2946400" cy="403225"/>
        </p:xfrm>
        <a:graphic>
          <a:graphicData uri="http://schemas.openxmlformats.org/presentationml/2006/ole">
            <p:oleObj spid="_x0000_s37898" name="公式" r:id="rId7" imgW="1473120" imgH="203040" progId="Equation.3">
              <p:embed/>
            </p:oleObj>
          </a:graphicData>
        </a:graphic>
      </p:graphicFrame>
      <p:graphicFrame>
        <p:nvGraphicFramePr>
          <p:cNvPr id="37899" name="Object 11"/>
          <p:cNvGraphicFramePr>
            <a:graphicFrameLocks noChangeAspect="1"/>
          </p:cNvGraphicFramePr>
          <p:nvPr/>
        </p:nvGraphicFramePr>
        <p:xfrm>
          <a:off x="5181600" y="3505200"/>
          <a:ext cx="3157538" cy="411163"/>
        </p:xfrm>
        <a:graphic>
          <a:graphicData uri="http://schemas.openxmlformats.org/presentationml/2006/ole">
            <p:oleObj spid="_x0000_s37899" name="公式" r:id="rId8" imgW="154908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 calcmode="lin" valueType="num">
                                      <p:cBhvr>
                                        <p:cTn id="7" dur="500" fill="hold"/>
                                        <p:tgtEl>
                                          <p:spTgt spid="37894">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37894">
                                            <p:txEl>
                                              <p:pRg st="0" end="0"/>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3789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p:cTn id="13" dur="500" fill="hold"/>
                                        <p:tgtEl>
                                          <p:spTgt spid="37895"/>
                                        </p:tgtEl>
                                        <p:attrNameLst>
                                          <p:attrName>ppt_w</p:attrName>
                                        </p:attrNameLst>
                                      </p:cBhvr>
                                      <p:tavLst>
                                        <p:tav tm="0">
                                          <p:val>
                                            <p:strVal val="2/3*#ppt_w"/>
                                          </p:val>
                                        </p:tav>
                                        <p:tav tm="100000">
                                          <p:val>
                                            <p:strVal val="#ppt_w"/>
                                          </p:val>
                                        </p:tav>
                                      </p:tavLst>
                                    </p:anim>
                                    <p:anim calcmode="lin" valueType="num">
                                      <p:cBhvr>
                                        <p:cTn id="14" dur="500" fill="hold"/>
                                        <p:tgtEl>
                                          <p:spTgt spid="37895"/>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37895"/>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37896"/>
                                        </p:tgtEl>
                                        <p:attrNameLst>
                                          <p:attrName>style.visibility</p:attrName>
                                        </p:attrNameLst>
                                      </p:cBhvr>
                                      <p:to>
                                        <p:strVal val="visible"/>
                                      </p:to>
                                    </p:set>
                                    <p:anim calcmode="lin" valueType="num">
                                      <p:cBhvr>
                                        <p:cTn id="19" dur="500" fill="hold"/>
                                        <p:tgtEl>
                                          <p:spTgt spid="37896"/>
                                        </p:tgtEl>
                                        <p:attrNameLst>
                                          <p:attrName>ppt_w</p:attrName>
                                        </p:attrNameLst>
                                      </p:cBhvr>
                                      <p:tavLst>
                                        <p:tav tm="0">
                                          <p:val>
                                            <p:fltVal val="0"/>
                                          </p:val>
                                        </p:tav>
                                        <p:tav tm="100000">
                                          <p:val>
                                            <p:strVal val="#ppt_w"/>
                                          </p:val>
                                        </p:tav>
                                      </p:tavLst>
                                    </p:anim>
                                    <p:anim calcmode="lin" valueType="num">
                                      <p:cBhvr>
                                        <p:cTn id="20" dur="500" fill="hold"/>
                                        <p:tgtEl>
                                          <p:spTgt spid="37896"/>
                                        </p:tgtEl>
                                        <p:attrNameLst>
                                          <p:attrName>ppt_h</p:attrName>
                                        </p:attrNameLst>
                                      </p:cBhvr>
                                      <p:tavLst>
                                        <p:tav tm="0">
                                          <p:val>
                                            <p:fltVal val="0"/>
                                          </p:val>
                                        </p:tav>
                                        <p:tav tm="100000">
                                          <p:val>
                                            <p:strVal val="#ppt_h"/>
                                          </p:val>
                                        </p:tav>
                                      </p:tavLst>
                                    </p:anim>
                                    <p:anim calcmode="lin" valueType="num">
                                      <p:cBhvr>
                                        <p:cTn id="21" dur="500" fill="hold"/>
                                        <p:tgtEl>
                                          <p:spTgt spid="37896"/>
                                        </p:tgtEl>
                                        <p:attrNameLst>
                                          <p:attrName>ppt_x</p:attrName>
                                        </p:attrNameLst>
                                      </p:cBhvr>
                                      <p:tavLst>
                                        <p:tav tm="0">
                                          <p:val>
                                            <p:fltVal val="0.5"/>
                                          </p:val>
                                        </p:tav>
                                        <p:tav tm="100000">
                                          <p:val>
                                            <p:strVal val="#ppt_x"/>
                                          </p:val>
                                        </p:tav>
                                      </p:tavLst>
                                    </p:anim>
                                    <p:anim calcmode="lin" valueType="num">
                                      <p:cBhvr>
                                        <p:cTn id="22" dur="500" fill="hold"/>
                                        <p:tgtEl>
                                          <p:spTgt spid="37896"/>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37896"/>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37899"/>
                                        </p:tgtEl>
                                        <p:attrNameLst>
                                          <p:attrName>style.visibility</p:attrName>
                                        </p:attrNameLst>
                                      </p:cBhvr>
                                      <p:to>
                                        <p:strVal val="visible"/>
                                      </p:to>
                                    </p:set>
                                    <p:anim calcmode="lin" valueType="num">
                                      <p:cBhvr>
                                        <p:cTn id="27" dur="500" fill="hold"/>
                                        <p:tgtEl>
                                          <p:spTgt spid="37899"/>
                                        </p:tgtEl>
                                        <p:attrNameLst>
                                          <p:attrName>ppt_w</p:attrName>
                                        </p:attrNameLst>
                                      </p:cBhvr>
                                      <p:tavLst>
                                        <p:tav tm="0">
                                          <p:val>
                                            <p:fltVal val="0"/>
                                          </p:val>
                                        </p:tav>
                                        <p:tav tm="100000">
                                          <p:val>
                                            <p:strVal val="#ppt_w"/>
                                          </p:val>
                                        </p:tav>
                                      </p:tavLst>
                                    </p:anim>
                                    <p:anim calcmode="lin" valueType="num">
                                      <p:cBhvr>
                                        <p:cTn id="28" dur="500" fill="hold"/>
                                        <p:tgtEl>
                                          <p:spTgt spid="37899"/>
                                        </p:tgtEl>
                                        <p:attrNameLst>
                                          <p:attrName>ppt_h</p:attrName>
                                        </p:attrNameLst>
                                      </p:cBhvr>
                                      <p:tavLst>
                                        <p:tav tm="0">
                                          <p:val>
                                            <p:fltVal val="0"/>
                                          </p:val>
                                        </p:tav>
                                        <p:tav tm="100000">
                                          <p:val>
                                            <p:strVal val="#ppt_h"/>
                                          </p:val>
                                        </p:tav>
                                      </p:tavLst>
                                    </p:anim>
                                    <p:anim calcmode="lin" valueType="num">
                                      <p:cBhvr>
                                        <p:cTn id="29" dur="500" fill="hold"/>
                                        <p:tgtEl>
                                          <p:spTgt spid="37899"/>
                                        </p:tgtEl>
                                        <p:attrNameLst>
                                          <p:attrName>ppt_x</p:attrName>
                                        </p:attrNameLst>
                                      </p:cBhvr>
                                      <p:tavLst>
                                        <p:tav tm="0">
                                          <p:val>
                                            <p:fltVal val="0.5"/>
                                          </p:val>
                                        </p:tav>
                                        <p:tav tm="100000">
                                          <p:val>
                                            <p:strVal val="#ppt_x"/>
                                          </p:val>
                                        </p:tav>
                                      </p:tavLst>
                                    </p:anim>
                                    <p:anim calcmode="lin" valueType="num">
                                      <p:cBhvr>
                                        <p:cTn id="30" dur="500" fill="hold"/>
                                        <p:tgtEl>
                                          <p:spTgt spid="37899"/>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37899"/>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37897"/>
                                        </p:tgtEl>
                                        <p:attrNameLst>
                                          <p:attrName>style.visibility</p:attrName>
                                        </p:attrNameLst>
                                      </p:cBhvr>
                                      <p:to>
                                        <p:strVal val="visible"/>
                                      </p:to>
                                    </p:set>
                                    <p:animEffect transition="in" filter="strips(upRight)">
                                      <p:cBhvr>
                                        <p:cTn id="35" dur="500"/>
                                        <p:tgtEl>
                                          <p:spTgt spid="37897"/>
                                        </p:tgtEl>
                                      </p:cBhvr>
                                    </p:animEffect>
                                  </p:childTnLst>
                                  <p:subTnLst>
                                    <p:animClr clrSpc="rgb" dir="cw">
                                      <p:cBhvr override="childStyle">
                                        <p:cTn dur="1" fill="hold" display="0" masterRel="nextClick" afterEffect="1"/>
                                        <p:tgtEl>
                                          <p:spTgt spid="37897"/>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15" presetClass="entr" presetSubtype="0" fill="hold" nodeType="clickEffect">
                                  <p:stCondLst>
                                    <p:cond delay="0"/>
                                  </p:stCondLst>
                                  <p:childTnLst>
                                    <p:set>
                                      <p:cBhvr>
                                        <p:cTn id="39" dur="1" fill="hold">
                                          <p:stCondLst>
                                            <p:cond delay="0"/>
                                          </p:stCondLst>
                                        </p:cTn>
                                        <p:tgtEl>
                                          <p:spTgt spid="37898"/>
                                        </p:tgtEl>
                                        <p:attrNameLst>
                                          <p:attrName>style.visibility</p:attrName>
                                        </p:attrNameLst>
                                      </p:cBhvr>
                                      <p:to>
                                        <p:strVal val="visible"/>
                                      </p:to>
                                    </p:set>
                                    <p:anim calcmode="lin" valueType="num">
                                      <p:cBhvr>
                                        <p:cTn id="40" dur="1000" fill="hold"/>
                                        <p:tgtEl>
                                          <p:spTgt spid="37898"/>
                                        </p:tgtEl>
                                        <p:attrNameLst>
                                          <p:attrName>ppt_w</p:attrName>
                                        </p:attrNameLst>
                                      </p:cBhvr>
                                      <p:tavLst>
                                        <p:tav tm="0">
                                          <p:val>
                                            <p:fltVal val="0"/>
                                          </p:val>
                                        </p:tav>
                                        <p:tav tm="100000">
                                          <p:val>
                                            <p:strVal val="#ppt_w"/>
                                          </p:val>
                                        </p:tav>
                                      </p:tavLst>
                                    </p:anim>
                                    <p:anim calcmode="lin" valueType="num">
                                      <p:cBhvr>
                                        <p:cTn id="41" dur="1000" fill="hold"/>
                                        <p:tgtEl>
                                          <p:spTgt spid="37898"/>
                                        </p:tgtEl>
                                        <p:attrNameLst>
                                          <p:attrName>ppt_h</p:attrName>
                                        </p:attrNameLst>
                                      </p:cBhvr>
                                      <p:tavLst>
                                        <p:tav tm="0">
                                          <p:val>
                                            <p:fltVal val="0"/>
                                          </p:val>
                                        </p:tav>
                                        <p:tav tm="100000">
                                          <p:val>
                                            <p:strVal val="#ppt_h"/>
                                          </p:val>
                                        </p:tav>
                                      </p:tavLst>
                                    </p:anim>
                                    <p:anim calcmode="lin" valueType="num">
                                      <p:cBhvr>
                                        <p:cTn id="42" dur="1000" fill="hold"/>
                                        <p:tgtEl>
                                          <p:spTgt spid="37898"/>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37898"/>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3789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389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89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89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8918" name="Rectangle 6"/>
          <p:cNvSpPr>
            <a:spLocks noGrp="1" noChangeArrowheads="1"/>
          </p:cNvSpPr>
          <p:nvPr>
            <p:ph type="subTitle" idx="1"/>
          </p:nvPr>
        </p:nvSpPr>
        <p:spPr>
          <a:xfrm>
            <a:off x="152400" y="1219200"/>
            <a:ext cx="8839200" cy="5410200"/>
          </a:xfrm>
        </p:spPr>
        <p:txBody>
          <a:bodyPr/>
          <a:lstStyle/>
          <a:p>
            <a:pPr algn="l"/>
            <a:r>
              <a:rPr lang="zh-CN" altLang="en-US" sz="2600" dirty="0"/>
              <a:t>特点评析</a:t>
            </a:r>
          </a:p>
          <a:p>
            <a:pPr algn="l"/>
            <a:r>
              <a:rPr lang="en-US" altLang="zh-CN" sz="2600" dirty="0"/>
              <a:t>1</a:t>
            </a:r>
            <a:r>
              <a:rPr lang="zh-CN" altLang="en-US" sz="2600" dirty="0"/>
              <a:t>、侧重控制现象的累积水平</a:t>
            </a:r>
            <a:r>
              <a:rPr lang="zh-CN" altLang="en-US" sz="2600" dirty="0">
                <a:sym typeface="Symbol" pitchFamily="18" charset="2"/>
              </a:rPr>
              <a:t>“累积法”</a:t>
            </a:r>
            <a:r>
              <a:rPr lang="zh-CN" altLang="en-US" sz="2600" dirty="0"/>
              <a:t>。</a:t>
            </a:r>
          </a:p>
        </p:txBody>
      </p:sp>
      <p:graphicFrame>
        <p:nvGraphicFramePr>
          <p:cNvPr id="38920" name="Object 8"/>
          <p:cNvGraphicFramePr>
            <a:graphicFrameLocks noChangeAspect="1"/>
          </p:cNvGraphicFramePr>
          <p:nvPr/>
        </p:nvGraphicFramePr>
        <p:xfrm>
          <a:off x="539750" y="2205038"/>
          <a:ext cx="7467600" cy="490537"/>
        </p:xfrm>
        <a:graphic>
          <a:graphicData uri="http://schemas.openxmlformats.org/presentationml/2006/ole">
            <p:oleObj spid="_x0000_s38920" name="公式" r:id="rId4" imgW="3492360" imgH="228600" progId="Equation.3">
              <p:embed/>
            </p:oleObj>
          </a:graphicData>
        </a:graphic>
      </p:graphicFrame>
      <p:graphicFrame>
        <p:nvGraphicFramePr>
          <p:cNvPr id="38921" name="Object 9"/>
          <p:cNvGraphicFramePr>
            <a:graphicFrameLocks noChangeAspect="1"/>
          </p:cNvGraphicFramePr>
          <p:nvPr/>
        </p:nvGraphicFramePr>
        <p:xfrm>
          <a:off x="539750" y="2781300"/>
          <a:ext cx="7232650" cy="504825"/>
        </p:xfrm>
        <a:graphic>
          <a:graphicData uri="http://schemas.openxmlformats.org/presentationml/2006/ole">
            <p:oleObj spid="_x0000_s38921" name="公式" r:id="rId5" imgW="3454200" imgH="241200" progId="Equation.3">
              <p:embed/>
            </p:oleObj>
          </a:graphicData>
        </a:graphic>
      </p:graphicFrame>
      <p:sp>
        <p:nvSpPr>
          <p:cNvPr id="38922" name="Text Box 10"/>
          <p:cNvSpPr txBox="1">
            <a:spLocks noChangeArrowheads="1"/>
          </p:cNvSpPr>
          <p:nvPr/>
        </p:nvSpPr>
        <p:spPr bwMode="auto">
          <a:xfrm>
            <a:off x="179388" y="3284538"/>
            <a:ext cx="8791575" cy="885825"/>
          </a:xfrm>
          <a:prstGeom prst="rect">
            <a:avLst/>
          </a:prstGeom>
          <a:noFill/>
          <a:ln w="9525">
            <a:noFill/>
            <a:miter lim="800000"/>
            <a:headEnd/>
            <a:tailEnd/>
          </a:ln>
          <a:effectLst/>
        </p:spPr>
        <p:txBody>
          <a:bodyPr anchor="ctr">
            <a:spAutoFit/>
          </a:bodyPr>
          <a:lstStyle/>
          <a:p>
            <a:pPr>
              <a:spcBef>
                <a:spcPct val="50000"/>
              </a:spcBef>
            </a:pPr>
            <a:r>
              <a:rPr lang="en-US" altLang="zh-CN" sz="2600"/>
              <a:t>2</a:t>
            </a:r>
            <a:r>
              <a:rPr lang="zh-CN" altLang="en-US" sz="2600"/>
              <a:t>、数值分布变，平均发展速度不变；数值变，平均发展速度变。</a:t>
            </a:r>
          </a:p>
        </p:txBody>
      </p:sp>
      <p:graphicFrame>
        <p:nvGraphicFramePr>
          <p:cNvPr id="38956" name="Group 44"/>
          <p:cNvGraphicFramePr>
            <a:graphicFrameLocks noGrp="1"/>
          </p:cNvGraphicFramePr>
          <p:nvPr/>
        </p:nvGraphicFramePr>
        <p:xfrm>
          <a:off x="323850" y="4365625"/>
          <a:ext cx="8496300" cy="2231136"/>
        </p:xfrm>
        <a:graphic>
          <a:graphicData uri="http://schemas.openxmlformats.org/drawingml/2006/table">
            <a:tbl>
              <a:tblPr/>
              <a:tblGrid>
                <a:gridCol w="4248150"/>
                <a:gridCol w="4248150"/>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数据</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mn-lt"/>
                          <a:ea typeface="楷体" pitchFamily="49" charset="-122"/>
                        </a:rPr>
                        <a:t>平均发展速度</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mn-lt"/>
                          <a:ea typeface="楷体" pitchFamily="49"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A</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厂：</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100,120,118,125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B</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厂：</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100,118,120,125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C</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厂：</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110,120,118,125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D</a:t>
                      </a: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厂：</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rPr>
                        <a:t>100,120,128,125</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CC3300"/>
                        </a:solidFill>
                        <a:effectLst>
                          <a:outerShdw blurRad="38100" dist="38100" dir="2700000" algn="tl">
                            <a:srgbClr val="C0C0C0"/>
                          </a:outerShdw>
                        </a:effectLst>
                        <a:latin typeface="+mn-lt"/>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51" name="Text Box 39"/>
          <p:cNvSpPr txBox="1">
            <a:spLocks noChangeArrowheads="1"/>
          </p:cNvSpPr>
          <p:nvPr/>
        </p:nvSpPr>
        <p:spPr bwMode="auto">
          <a:xfrm>
            <a:off x="5219700" y="4797425"/>
            <a:ext cx="2663825" cy="1771650"/>
          </a:xfrm>
          <a:prstGeom prst="rect">
            <a:avLst/>
          </a:prstGeom>
          <a:noFill/>
          <a:ln w="9525">
            <a:noFill/>
            <a:miter lim="800000"/>
            <a:headEnd/>
            <a:tailEnd/>
          </a:ln>
          <a:effectLst/>
        </p:spPr>
        <p:txBody>
          <a:bodyPr>
            <a:spAutoFit/>
          </a:bodyPr>
          <a:lstStyle/>
          <a:p>
            <a:pPr algn="ctr">
              <a:spcBef>
                <a:spcPct val="20000"/>
              </a:spcBef>
            </a:pPr>
            <a:r>
              <a:rPr lang="en-US" altLang="zh-CN" b="1">
                <a:solidFill>
                  <a:srgbClr val="CC3300"/>
                </a:solidFill>
                <a:effectLst>
                  <a:outerShdw blurRad="38100" dist="38100" dir="2700000" algn="tl">
                    <a:srgbClr val="C0C0C0"/>
                  </a:outerShdw>
                </a:effectLst>
              </a:rPr>
              <a:t>109.84</a:t>
            </a:r>
          </a:p>
          <a:p>
            <a:pPr algn="ctr">
              <a:spcBef>
                <a:spcPct val="20000"/>
              </a:spcBef>
            </a:pPr>
            <a:r>
              <a:rPr lang="en-US" altLang="zh-CN" b="1">
                <a:solidFill>
                  <a:srgbClr val="CC3300"/>
                </a:solidFill>
                <a:effectLst>
                  <a:outerShdw blurRad="38100" dist="38100" dir="2700000" algn="tl">
                    <a:srgbClr val="C0C0C0"/>
                  </a:outerShdw>
                </a:effectLst>
              </a:rPr>
              <a:t>109.84</a:t>
            </a:r>
          </a:p>
          <a:p>
            <a:pPr algn="ctr">
              <a:spcBef>
                <a:spcPct val="20000"/>
              </a:spcBef>
            </a:pPr>
            <a:r>
              <a:rPr lang="en-US" altLang="zh-CN" b="1">
                <a:solidFill>
                  <a:srgbClr val="CC3300"/>
                </a:solidFill>
                <a:effectLst>
                  <a:outerShdw blurRad="38100" dist="38100" dir="2700000" algn="tl">
                    <a:srgbClr val="C0C0C0"/>
                  </a:outerShdw>
                </a:effectLst>
              </a:rPr>
              <a:t>104.85</a:t>
            </a:r>
          </a:p>
          <a:p>
            <a:pPr algn="ctr">
              <a:spcBef>
                <a:spcPct val="20000"/>
              </a:spcBef>
            </a:pPr>
            <a:r>
              <a:rPr lang="en-US" altLang="zh-CN" b="1">
                <a:solidFill>
                  <a:srgbClr val="CC3300"/>
                </a:solidFill>
                <a:effectLst>
                  <a:outerShdw blurRad="38100" dist="38100" dir="2700000" algn="tl">
                    <a:srgbClr val="C0C0C0"/>
                  </a:outerShdw>
                </a:effectLst>
              </a:rPr>
              <a:t>111.30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p:cTn id="7" dur="1000" fill="hold"/>
                                        <p:tgtEl>
                                          <p:spTgt spid="38920"/>
                                        </p:tgtEl>
                                        <p:attrNameLst>
                                          <p:attrName>ppt_w</p:attrName>
                                        </p:attrNameLst>
                                      </p:cBhvr>
                                      <p:tavLst>
                                        <p:tav tm="0">
                                          <p:val>
                                            <p:fltVal val="0"/>
                                          </p:val>
                                        </p:tav>
                                        <p:tav tm="100000">
                                          <p:val>
                                            <p:strVal val="#ppt_w"/>
                                          </p:val>
                                        </p:tav>
                                      </p:tavLst>
                                    </p:anim>
                                    <p:anim calcmode="lin" valueType="num">
                                      <p:cBhvr>
                                        <p:cTn id="8" dur="1000" fill="hold"/>
                                        <p:tgtEl>
                                          <p:spTgt spid="38920"/>
                                        </p:tgtEl>
                                        <p:attrNameLst>
                                          <p:attrName>ppt_h</p:attrName>
                                        </p:attrNameLst>
                                      </p:cBhvr>
                                      <p:tavLst>
                                        <p:tav tm="0">
                                          <p:val>
                                            <p:fltVal val="0"/>
                                          </p:val>
                                        </p:tav>
                                        <p:tav tm="100000">
                                          <p:val>
                                            <p:strVal val="#ppt_h"/>
                                          </p:val>
                                        </p:tav>
                                      </p:tavLst>
                                    </p:anim>
                                    <p:anim calcmode="lin" valueType="num">
                                      <p:cBhvr>
                                        <p:cTn id="9" dur="1000" fill="hold"/>
                                        <p:tgtEl>
                                          <p:spTgt spid="389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920"/>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38920"/>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8921"/>
                                        </p:tgtEl>
                                        <p:attrNameLst>
                                          <p:attrName>style.visibility</p:attrName>
                                        </p:attrNameLst>
                                      </p:cBhvr>
                                      <p:to>
                                        <p:strVal val="visible"/>
                                      </p:to>
                                    </p:set>
                                    <p:animEffect transition="in" filter="box(in)">
                                      <p:cBhvr>
                                        <p:cTn id="15" dur="500"/>
                                        <p:tgtEl>
                                          <p:spTgt spid="38921"/>
                                        </p:tgtEl>
                                      </p:cBhvr>
                                    </p:animEffect>
                                  </p:childTnLst>
                                  <p:subTnLst>
                                    <p:animClr clrSpc="rgb" dir="cw">
                                      <p:cBhvr override="childStyle">
                                        <p:cTn dur="1" fill="hold" display="0" masterRel="nextClick" afterEffect="1"/>
                                        <p:tgtEl>
                                          <p:spTgt spid="38921"/>
                                        </p:tgtEl>
                                        <p:attrNameLst>
                                          <p:attrName>ppt_c</p:attrName>
                                        </p:attrNameLst>
                                      </p:cBhvr>
                                      <p:to>
                                        <a:srgbClr val="0000FF"/>
                                      </p:to>
                                    </p:animClr>
                                  </p:subTnLst>
                                </p:cTn>
                              </p:par>
                            </p:childTnLst>
                          </p:cTn>
                        </p:par>
                      </p:childTnLst>
                    </p:cTn>
                  </p:par>
                  <p:par>
                    <p:cTn id="16" fill="hold">
                      <p:stCondLst>
                        <p:cond delay="indefinite"/>
                      </p:stCondLst>
                      <p:childTnLst>
                        <p:par>
                          <p:cTn id="17" fill="hold">
                            <p:stCondLst>
                              <p:cond delay="0"/>
                            </p:stCondLst>
                            <p:childTnLst>
                              <p:par>
                                <p:cTn id="18" presetID="23" presetClass="entr" presetSubtype="272" fill="hold" grpId="0" nodeType="clickEffect">
                                  <p:stCondLst>
                                    <p:cond delay="0"/>
                                  </p:stCondLst>
                                  <p:childTnLst>
                                    <p:set>
                                      <p:cBhvr>
                                        <p:cTn id="19" dur="1" fill="hold">
                                          <p:stCondLst>
                                            <p:cond delay="0"/>
                                          </p:stCondLst>
                                        </p:cTn>
                                        <p:tgtEl>
                                          <p:spTgt spid="38918">
                                            <p:txEl>
                                              <p:pRg st="0" end="0"/>
                                            </p:txEl>
                                          </p:spTgt>
                                        </p:tgtEl>
                                        <p:attrNameLst>
                                          <p:attrName>style.visibility</p:attrName>
                                        </p:attrNameLst>
                                      </p:cBhvr>
                                      <p:to>
                                        <p:strVal val="visible"/>
                                      </p:to>
                                    </p:set>
                                    <p:anim calcmode="lin" valueType="num">
                                      <p:cBhvr>
                                        <p:cTn id="20" dur="500" fill="hold"/>
                                        <p:tgtEl>
                                          <p:spTgt spid="38918">
                                            <p:txEl>
                                              <p:pRg st="0" end="0"/>
                                            </p:txEl>
                                          </p:spTgt>
                                        </p:tgtEl>
                                        <p:attrNameLst>
                                          <p:attrName>ppt_w</p:attrName>
                                        </p:attrNameLst>
                                      </p:cBhvr>
                                      <p:tavLst>
                                        <p:tav tm="0">
                                          <p:val>
                                            <p:strVal val="2/3*#ppt_w"/>
                                          </p:val>
                                        </p:tav>
                                        <p:tav tm="100000">
                                          <p:val>
                                            <p:strVal val="#ppt_w"/>
                                          </p:val>
                                        </p:tav>
                                      </p:tavLst>
                                    </p:anim>
                                    <p:anim calcmode="lin" valueType="num">
                                      <p:cBhvr>
                                        <p:cTn id="21" dur="500" fill="hold"/>
                                        <p:tgtEl>
                                          <p:spTgt spid="38918">
                                            <p:txEl>
                                              <p:pRg st="0" end="0"/>
                                            </p:txEl>
                                          </p:spTgt>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38918">
                                            <p:txEl>
                                              <p:pRg st="0" end="0"/>
                                            </p:txEl>
                                          </p:spTgt>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23" presetClass="entr" presetSubtype="272" fill="hold" grpId="0" nodeType="clickEffect">
                                  <p:stCondLst>
                                    <p:cond delay="0"/>
                                  </p:stCondLst>
                                  <p:childTnLst>
                                    <p:set>
                                      <p:cBhvr>
                                        <p:cTn id="25" dur="1" fill="hold">
                                          <p:stCondLst>
                                            <p:cond delay="0"/>
                                          </p:stCondLst>
                                        </p:cTn>
                                        <p:tgtEl>
                                          <p:spTgt spid="38918">
                                            <p:txEl>
                                              <p:pRg st="1" end="1"/>
                                            </p:txEl>
                                          </p:spTgt>
                                        </p:tgtEl>
                                        <p:attrNameLst>
                                          <p:attrName>style.visibility</p:attrName>
                                        </p:attrNameLst>
                                      </p:cBhvr>
                                      <p:to>
                                        <p:strVal val="visible"/>
                                      </p:to>
                                    </p:set>
                                    <p:anim calcmode="lin" valueType="num">
                                      <p:cBhvr>
                                        <p:cTn id="26" dur="500" fill="hold"/>
                                        <p:tgtEl>
                                          <p:spTgt spid="38918">
                                            <p:txEl>
                                              <p:pRg st="1" end="1"/>
                                            </p:txEl>
                                          </p:spTgt>
                                        </p:tgtEl>
                                        <p:attrNameLst>
                                          <p:attrName>ppt_w</p:attrName>
                                        </p:attrNameLst>
                                      </p:cBhvr>
                                      <p:tavLst>
                                        <p:tav tm="0">
                                          <p:val>
                                            <p:strVal val="2/3*#ppt_w"/>
                                          </p:val>
                                        </p:tav>
                                        <p:tav tm="100000">
                                          <p:val>
                                            <p:strVal val="#ppt_w"/>
                                          </p:val>
                                        </p:tav>
                                      </p:tavLst>
                                    </p:anim>
                                    <p:anim calcmode="lin" valueType="num">
                                      <p:cBhvr>
                                        <p:cTn id="27" dur="500" fill="hold"/>
                                        <p:tgtEl>
                                          <p:spTgt spid="38918">
                                            <p:txEl>
                                              <p:pRg st="1" end="1"/>
                                            </p:txEl>
                                          </p:spTgt>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38918">
                                            <p:txEl>
                                              <p:pRg st="1" end="1"/>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8956"/>
                                        </p:tgtEl>
                                        <p:attrNameLst>
                                          <p:attrName>style.visibility</p:attrName>
                                        </p:attrNameLst>
                                      </p:cBhvr>
                                      <p:to>
                                        <p:strVal val="visible"/>
                                      </p:to>
                                    </p:set>
                                    <p:animEffect transition="in" filter="wipe(up)">
                                      <p:cBhvr>
                                        <p:cTn id="32" dur="500"/>
                                        <p:tgtEl>
                                          <p:spTgt spid="38956"/>
                                        </p:tgtEl>
                                      </p:cBhvr>
                                    </p:animEffect>
                                  </p:childTnLst>
                                  <p:subTnLst>
                                    <p:animClr clrSpc="rgb" dir="cw">
                                      <p:cBhvr override="childStyle">
                                        <p:cTn dur="1" fill="hold" display="0" masterRel="nextClick" afterEffect="1"/>
                                        <p:tgtEl>
                                          <p:spTgt spid="38956"/>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951">
                                            <p:txEl>
                                              <p:pRg st="0" end="0"/>
                                            </p:txEl>
                                          </p:spTgt>
                                        </p:tgtEl>
                                        <p:attrNameLst>
                                          <p:attrName>style.visibility</p:attrName>
                                        </p:attrNameLst>
                                      </p:cBhvr>
                                      <p:to>
                                        <p:strVal val="visible"/>
                                      </p:to>
                                    </p:set>
                                    <p:animEffect transition="in" filter="blinds(horizontal)">
                                      <p:cBhvr>
                                        <p:cTn id="37" dur="500"/>
                                        <p:tgtEl>
                                          <p:spTgt spid="38951">
                                            <p:txEl>
                                              <p:pRg st="0" end="0"/>
                                            </p:txEl>
                                          </p:spTgt>
                                        </p:tgtEl>
                                      </p:cBhvr>
                                    </p:animEffect>
                                  </p:childTnLst>
                                  <p:subTnLst>
                                    <p:animClr clrSpc="rgb" dir="cw">
                                      <p:cBhvr override="childStyle">
                                        <p:cTn dur="1" fill="hold" display="0" masterRel="nextClick" afterEffect="1"/>
                                        <p:tgtEl>
                                          <p:spTgt spid="38951">
                                            <p:txEl>
                                              <p:pRg st="0" end="0"/>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951">
                                            <p:txEl>
                                              <p:pRg st="1" end="1"/>
                                            </p:txEl>
                                          </p:spTgt>
                                        </p:tgtEl>
                                        <p:attrNameLst>
                                          <p:attrName>style.visibility</p:attrName>
                                        </p:attrNameLst>
                                      </p:cBhvr>
                                      <p:to>
                                        <p:strVal val="visible"/>
                                      </p:to>
                                    </p:set>
                                    <p:animEffect transition="in" filter="blinds(horizontal)">
                                      <p:cBhvr>
                                        <p:cTn id="42" dur="500"/>
                                        <p:tgtEl>
                                          <p:spTgt spid="38951">
                                            <p:txEl>
                                              <p:pRg st="1" end="1"/>
                                            </p:txEl>
                                          </p:spTgt>
                                        </p:tgtEl>
                                      </p:cBhvr>
                                    </p:animEffect>
                                  </p:childTnLst>
                                  <p:subTnLst>
                                    <p:animClr clrSpc="rgb" dir="cw">
                                      <p:cBhvr override="childStyle">
                                        <p:cTn dur="1" fill="hold" display="0" masterRel="nextClick" afterEffect="1"/>
                                        <p:tgtEl>
                                          <p:spTgt spid="38951">
                                            <p:txEl>
                                              <p:pRg st="1" end="1"/>
                                            </p:txEl>
                                          </p:spTgt>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951">
                                            <p:txEl>
                                              <p:pRg st="2" end="2"/>
                                            </p:txEl>
                                          </p:spTgt>
                                        </p:tgtEl>
                                        <p:attrNameLst>
                                          <p:attrName>style.visibility</p:attrName>
                                        </p:attrNameLst>
                                      </p:cBhvr>
                                      <p:to>
                                        <p:strVal val="visible"/>
                                      </p:to>
                                    </p:set>
                                    <p:animEffect transition="in" filter="blinds(horizontal)">
                                      <p:cBhvr>
                                        <p:cTn id="47" dur="500"/>
                                        <p:tgtEl>
                                          <p:spTgt spid="38951">
                                            <p:txEl>
                                              <p:pRg st="2" end="2"/>
                                            </p:txEl>
                                          </p:spTgt>
                                        </p:tgtEl>
                                      </p:cBhvr>
                                    </p:animEffect>
                                  </p:childTnLst>
                                  <p:subTnLst>
                                    <p:animClr clrSpc="rgb" dir="cw">
                                      <p:cBhvr override="childStyle">
                                        <p:cTn dur="1" fill="hold" display="0" masterRel="nextClick" afterEffect="1"/>
                                        <p:tgtEl>
                                          <p:spTgt spid="38951">
                                            <p:txEl>
                                              <p:pRg st="2" end="2"/>
                                            </p:txEl>
                                          </p:spTgt>
                                        </p:tgtEl>
                                        <p:attrNameLst>
                                          <p:attrName>ppt_c</p:attrName>
                                        </p:attrNameLst>
                                      </p:cBhvr>
                                      <p:to>
                                        <a:srgbClr val="0000FF"/>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951">
                                            <p:txEl>
                                              <p:pRg st="3" end="3"/>
                                            </p:txEl>
                                          </p:spTgt>
                                        </p:tgtEl>
                                        <p:attrNameLst>
                                          <p:attrName>style.visibility</p:attrName>
                                        </p:attrNameLst>
                                      </p:cBhvr>
                                      <p:to>
                                        <p:strVal val="visible"/>
                                      </p:to>
                                    </p:set>
                                    <p:animEffect transition="in" filter="blinds(horizontal)">
                                      <p:cBhvr>
                                        <p:cTn id="52" dur="500"/>
                                        <p:tgtEl>
                                          <p:spTgt spid="38951">
                                            <p:txEl>
                                              <p:pRg st="3" end="3"/>
                                            </p:txEl>
                                          </p:spTgt>
                                        </p:tgtEl>
                                      </p:cBhvr>
                                    </p:animEffect>
                                  </p:childTnLst>
                                  <p:subTnLst>
                                    <p:animClr clrSpc="rgb" dir="cw">
                                      <p:cBhvr override="childStyle">
                                        <p:cTn dur="1" fill="hold" display="0" masterRel="nextClick" afterEffect="1"/>
                                        <p:tgtEl>
                                          <p:spTgt spid="38951">
                                            <p:txEl>
                                              <p:pRg st="3" end="3"/>
                                            </p:txEl>
                                          </p:spTgt>
                                        </p:tgtEl>
                                        <p:attrNameLst>
                                          <p:attrName>ppt_c</p:attrName>
                                        </p:attrNameLst>
                                      </p:cBhvr>
                                      <p:to>
                                        <a:srgbClr val="0000FF"/>
                                      </p:to>
                                    </p:animClr>
                                  </p:subTnLst>
                                </p:cTn>
                              </p:par>
                            </p:childTnLst>
                          </p:cTn>
                        </p:par>
                      </p:childTnLst>
                    </p:cTn>
                  </p:par>
                  <p:par>
                    <p:cTn id="53" fill="hold">
                      <p:stCondLst>
                        <p:cond delay="indefinite"/>
                      </p:stCondLst>
                      <p:childTnLst>
                        <p:par>
                          <p:cTn id="54" fill="hold">
                            <p:stCondLst>
                              <p:cond delay="0"/>
                            </p:stCondLst>
                            <p:childTnLst>
                              <p:par>
                                <p:cTn id="55" presetID="2" presetClass="entr" presetSubtype="12" fill="hold" grpId="0" nodeType="clickEffect">
                                  <p:stCondLst>
                                    <p:cond delay="0"/>
                                  </p:stCondLst>
                                  <p:childTnLst>
                                    <p:set>
                                      <p:cBhvr>
                                        <p:cTn id="56" dur="1" fill="hold">
                                          <p:stCondLst>
                                            <p:cond delay="0"/>
                                          </p:stCondLst>
                                        </p:cTn>
                                        <p:tgtEl>
                                          <p:spTgt spid="38922">
                                            <p:txEl>
                                              <p:pRg st="0" end="0"/>
                                            </p:txEl>
                                          </p:spTgt>
                                        </p:tgtEl>
                                        <p:attrNameLst>
                                          <p:attrName>style.visibility</p:attrName>
                                        </p:attrNameLst>
                                      </p:cBhvr>
                                      <p:to>
                                        <p:strVal val="visible"/>
                                      </p:to>
                                    </p:set>
                                    <p:anim calcmode="lin" valueType="num">
                                      <p:cBhvr additive="base">
                                        <p:cTn id="57" dur="500" fill="hold"/>
                                        <p:tgtEl>
                                          <p:spTgt spid="38922">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892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8922">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uild="p" autoUpdateAnimBg="0"/>
      <p:bldP spid="38922" grpId="0" build="p" autoUpdateAnimBg="0"/>
      <p:bldP spid="3895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457200" y="304800"/>
            <a:ext cx="8001000" cy="609600"/>
          </a:xfrm>
        </p:spPr>
        <p:txBody>
          <a:bodyPr/>
          <a:lstStyle/>
          <a:p>
            <a:r>
              <a:rPr lang="zh-CN" altLang="en-US" sz="3600" b="1" dirty="0">
                <a:effectLst>
                  <a:outerShdw blurRad="38100" dist="38100" dir="2700000" algn="tl">
                    <a:srgbClr val="C0C0C0"/>
                  </a:outerShdw>
                </a:effectLst>
                <a:ea typeface="隶书" pitchFamily="49" charset="-122"/>
              </a:rPr>
              <a:t>第三章   时间序列分析</a:t>
            </a:r>
          </a:p>
        </p:txBody>
      </p:sp>
      <p:sp>
        <p:nvSpPr>
          <p:cNvPr id="3993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994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3994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39942" name="Rectangle 6"/>
          <p:cNvSpPr>
            <a:spLocks noGrp="1" noChangeArrowheads="1"/>
          </p:cNvSpPr>
          <p:nvPr>
            <p:ph type="subTitle" idx="1"/>
          </p:nvPr>
        </p:nvSpPr>
        <p:spPr>
          <a:xfrm>
            <a:off x="152400" y="1219200"/>
            <a:ext cx="8839200" cy="5410200"/>
          </a:xfrm>
        </p:spPr>
        <p:txBody>
          <a:bodyPr/>
          <a:lstStyle/>
          <a:p>
            <a:pPr algn="l"/>
            <a:r>
              <a:rPr lang="en-US" altLang="zh-CN" sz="2400" dirty="0"/>
              <a:t>4</a:t>
            </a:r>
            <a:r>
              <a:rPr lang="zh-CN" altLang="en-US" sz="2400" dirty="0"/>
              <a:t>、两种方法取值的比对</a:t>
            </a:r>
          </a:p>
          <a:p>
            <a:pPr algn="l"/>
            <a:r>
              <a:rPr lang="zh-CN" altLang="en-US" sz="2400" dirty="0"/>
              <a:t>（</a:t>
            </a:r>
            <a:r>
              <a:rPr lang="en-US" altLang="zh-CN" sz="2400" dirty="0"/>
              <a:t>1</a:t>
            </a:r>
            <a:r>
              <a:rPr lang="zh-CN" altLang="en-US" sz="2400" dirty="0"/>
              <a:t>）若环比发展速度逐期加快，则“水平法”</a:t>
            </a:r>
            <a:r>
              <a:rPr lang="en-US" altLang="zh-CN" sz="2400" dirty="0"/>
              <a:t>&gt; “</a:t>
            </a:r>
            <a:r>
              <a:rPr lang="zh-CN" altLang="en-US" sz="2400" dirty="0"/>
              <a:t>累积法”。</a:t>
            </a:r>
          </a:p>
          <a:p>
            <a:pPr algn="l"/>
            <a:r>
              <a:rPr lang="zh-CN" altLang="en-US" sz="2400" dirty="0"/>
              <a:t>        </a:t>
            </a:r>
            <a:r>
              <a:rPr lang="zh-CN" altLang="en-US" sz="2400" dirty="0">
                <a:ea typeface="楷体" pitchFamily="49" charset="-122"/>
              </a:rPr>
              <a:t>水平法：</a:t>
            </a:r>
            <a:r>
              <a:rPr lang="en-US" altLang="zh-CN" sz="2400" dirty="0">
                <a:ea typeface="楷体" pitchFamily="49" charset="-122"/>
              </a:rPr>
              <a:t>106.85%                   </a:t>
            </a:r>
            <a:r>
              <a:rPr lang="zh-CN" altLang="en-US" sz="2400" dirty="0">
                <a:ea typeface="楷体" pitchFamily="49" charset="-122"/>
              </a:rPr>
              <a:t>累积法：</a:t>
            </a:r>
            <a:r>
              <a:rPr lang="en-US" altLang="zh-CN" sz="2400" dirty="0">
                <a:ea typeface="楷体" pitchFamily="49" charset="-122"/>
              </a:rPr>
              <a:t>106.25%</a:t>
            </a:r>
          </a:p>
          <a:p>
            <a:pPr algn="l"/>
            <a:r>
              <a:rPr lang="zh-CN" altLang="en-US" sz="2400" dirty="0"/>
              <a:t>（</a:t>
            </a:r>
            <a:r>
              <a:rPr lang="en-US" altLang="zh-CN" sz="2400" dirty="0"/>
              <a:t>2</a:t>
            </a:r>
            <a:r>
              <a:rPr lang="zh-CN" altLang="en-US" sz="2400" dirty="0"/>
              <a:t>）若环比发展速度逐期减慢，则“水平法”</a:t>
            </a:r>
            <a:r>
              <a:rPr lang="en-US" altLang="zh-CN" sz="2400" dirty="0"/>
              <a:t>&lt; “</a:t>
            </a:r>
            <a:r>
              <a:rPr lang="zh-CN" altLang="en-US" sz="2400" dirty="0"/>
              <a:t>累积法”。</a:t>
            </a:r>
          </a:p>
          <a:p>
            <a:pPr algn="l"/>
            <a:r>
              <a:rPr lang="zh-CN" altLang="en-US" sz="2400" dirty="0"/>
              <a:t>        </a:t>
            </a:r>
            <a:r>
              <a:rPr lang="zh-CN" altLang="en-US" sz="2400" dirty="0">
                <a:ea typeface="楷体" pitchFamily="49" charset="-122"/>
              </a:rPr>
              <a:t>水平法：</a:t>
            </a:r>
            <a:r>
              <a:rPr lang="en-US" altLang="zh-CN" sz="2400" dirty="0">
                <a:ea typeface="楷体" pitchFamily="49" charset="-122"/>
              </a:rPr>
              <a:t>106.85%                    </a:t>
            </a:r>
            <a:r>
              <a:rPr lang="zh-CN" altLang="en-US" sz="2400" dirty="0">
                <a:ea typeface="楷体" pitchFamily="49" charset="-122"/>
              </a:rPr>
              <a:t>累积法：</a:t>
            </a:r>
            <a:r>
              <a:rPr lang="en-US" altLang="zh-CN" sz="2400" dirty="0">
                <a:ea typeface="楷体" pitchFamily="49" charset="-122"/>
              </a:rPr>
              <a:t>107.90%</a:t>
            </a:r>
          </a:p>
          <a:p>
            <a:pPr algn="l"/>
            <a:r>
              <a:rPr lang="zh-CN" altLang="en-US" sz="2400" dirty="0"/>
              <a:t>（</a:t>
            </a:r>
            <a:r>
              <a:rPr lang="en-US" altLang="zh-CN" sz="2400" dirty="0"/>
              <a:t>3</a:t>
            </a:r>
            <a:r>
              <a:rPr lang="zh-CN" altLang="en-US" sz="2400" dirty="0"/>
              <a:t>）若环比发速大致相等，则两种方法的结果大致相等。</a:t>
            </a:r>
          </a:p>
        </p:txBody>
      </p:sp>
      <p:graphicFrame>
        <p:nvGraphicFramePr>
          <p:cNvPr id="39943" name="Object 7"/>
          <p:cNvGraphicFramePr>
            <a:graphicFrameLocks noChangeAspect="1"/>
          </p:cNvGraphicFramePr>
          <p:nvPr/>
        </p:nvGraphicFramePr>
        <p:xfrm>
          <a:off x="223838" y="3968750"/>
          <a:ext cx="8626475" cy="3640138"/>
        </p:xfrm>
        <a:graphic>
          <a:graphicData uri="http://schemas.openxmlformats.org/presentationml/2006/ole">
            <p:oleObj spid="_x0000_s39943" name="Document" r:id="rId4" imgW="8664791" imgH="36654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strips(upLeft)">
                                      <p:cBhvr>
                                        <p:cTn id="7" dur="500"/>
                                        <p:tgtEl>
                                          <p:spTgt spid="39943"/>
                                        </p:tgtEl>
                                      </p:cBhvr>
                                    </p:animEffect>
                                  </p:childTnLst>
                                  <p:subTnLst>
                                    <p:animClr clrSpc="rgb" dir="cw">
                                      <p:cBhvr override="childStyle">
                                        <p:cTn dur="1" fill="hold" display="0" masterRel="nextClick" afterEffect="1"/>
                                        <p:tgtEl>
                                          <p:spTgt spid="39943"/>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39942">
                                            <p:txEl>
                                              <p:pRg st="0" end="0"/>
                                            </p:txEl>
                                          </p:spTgt>
                                        </p:tgtEl>
                                        <p:attrNameLst>
                                          <p:attrName>style.visibility</p:attrName>
                                        </p:attrNameLst>
                                      </p:cBhvr>
                                      <p:to>
                                        <p:strVal val="visible"/>
                                      </p:to>
                                    </p:set>
                                    <p:anim calcmode="lin" valueType="num">
                                      <p:cBhvr additive="base">
                                        <p:cTn id="12" dur="500" fill="hold"/>
                                        <p:tgtEl>
                                          <p:spTgt spid="39942">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9942">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39942">
                                            <p:txEl>
                                              <p:pRg st="1" end="1"/>
                                            </p:txEl>
                                          </p:spTgt>
                                        </p:tgtEl>
                                        <p:attrNameLst>
                                          <p:attrName>style.visibility</p:attrName>
                                        </p:attrNameLst>
                                      </p:cBhvr>
                                      <p:to>
                                        <p:strVal val="visible"/>
                                      </p:to>
                                    </p:set>
                                    <p:anim calcmode="lin" valueType="num">
                                      <p:cBhvr additive="base">
                                        <p:cTn id="18" dur="500" fill="hold"/>
                                        <p:tgtEl>
                                          <p:spTgt spid="39942">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9942">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39942">
                                            <p:txEl>
                                              <p:pRg st="2" end="2"/>
                                            </p:txEl>
                                          </p:spTgt>
                                        </p:tgtEl>
                                        <p:attrNameLst>
                                          <p:attrName>style.visibility</p:attrName>
                                        </p:attrNameLst>
                                      </p:cBhvr>
                                      <p:to>
                                        <p:strVal val="visible"/>
                                      </p:to>
                                    </p:set>
                                    <p:anim calcmode="lin" valueType="num">
                                      <p:cBhvr additive="base">
                                        <p:cTn id="24" dur="500" fill="hold"/>
                                        <p:tgtEl>
                                          <p:spTgt spid="39942">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9942">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2" end="2"/>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39942">
                                            <p:txEl>
                                              <p:pRg st="3" end="3"/>
                                            </p:txEl>
                                          </p:spTgt>
                                        </p:tgtEl>
                                        <p:attrNameLst>
                                          <p:attrName>style.visibility</p:attrName>
                                        </p:attrNameLst>
                                      </p:cBhvr>
                                      <p:to>
                                        <p:strVal val="visible"/>
                                      </p:to>
                                    </p:set>
                                    <p:anim calcmode="lin" valueType="num">
                                      <p:cBhvr additive="base">
                                        <p:cTn id="30" dur="500" fill="hold"/>
                                        <p:tgtEl>
                                          <p:spTgt spid="39942">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9942">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3" end="3"/>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3" fill="hold" grpId="0" nodeType="clickEffect">
                                  <p:stCondLst>
                                    <p:cond delay="0"/>
                                  </p:stCondLst>
                                  <p:childTnLst>
                                    <p:set>
                                      <p:cBhvr>
                                        <p:cTn id="35" dur="1" fill="hold">
                                          <p:stCondLst>
                                            <p:cond delay="0"/>
                                          </p:stCondLst>
                                        </p:cTn>
                                        <p:tgtEl>
                                          <p:spTgt spid="39942">
                                            <p:txEl>
                                              <p:pRg st="4" end="4"/>
                                            </p:txEl>
                                          </p:spTgt>
                                        </p:tgtEl>
                                        <p:attrNameLst>
                                          <p:attrName>style.visibility</p:attrName>
                                        </p:attrNameLst>
                                      </p:cBhvr>
                                      <p:to>
                                        <p:strVal val="visible"/>
                                      </p:to>
                                    </p:set>
                                    <p:anim calcmode="lin" valueType="num">
                                      <p:cBhvr additive="base">
                                        <p:cTn id="36" dur="500" fill="hold"/>
                                        <p:tgtEl>
                                          <p:spTgt spid="39942">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9942">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4" end="4"/>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3" fill="hold" grpId="0" nodeType="clickEffect">
                                  <p:stCondLst>
                                    <p:cond delay="0"/>
                                  </p:stCondLst>
                                  <p:childTnLst>
                                    <p:set>
                                      <p:cBhvr>
                                        <p:cTn id="41" dur="1" fill="hold">
                                          <p:stCondLst>
                                            <p:cond delay="0"/>
                                          </p:stCondLst>
                                        </p:cTn>
                                        <p:tgtEl>
                                          <p:spTgt spid="39942">
                                            <p:txEl>
                                              <p:pRg st="5" end="5"/>
                                            </p:txEl>
                                          </p:spTgt>
                                        </p:tgtEl>
                                        <p:attrNameLst>
                                          <p:attrName>style.visibility</p:attrName>
                                        </p:attrNameLst>
                                      </p:cBhvr>
                                      <p:to>
                                        <p:strVal val="visible"/>
                                      </p:to>
                                    </p:set>
                                    <p:anim calcmode="lin" valueType="num">
                                      <p:cBhvr additive="base">
                                        <p:cTn id="42" dur="500" fill="hold"/>
                                        <p:tgtEl>
                                          <p:spTgt spid="39942">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9942">
                                            <p:txEl>
                                              <p:pRg st="5" end="5"/>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39942">
                                            <p:txEl>
                                              <p:pRg st="5" end="5"/>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457200" y="304800"/>
            <a:ext cx="8001000" cy="609600"/>
          </a:xfrm>
        </p:spPr>
        <p:txBody>
          <a:bodyPr/>
          <a:lstStyle/>
          <a:p>
            <a:r>
              <a:rPr lang="zh-CN" altLang="en-US" sz="3600" b="1" dirty="0">
                <a:effectLst>
                  <a:outerShdw blurRad="38100" dist="38100" dir="2700000" algn="tl">
                    <a:srgbClr val="C0C0C0"/>
                  </a:outerShdw>
                </a:effectLst>
                <a:ea typeface="隶书" pitchFamily="49" charset="-122"/>
              </a:rPr>
              <a:t>第三章   时间序列分析</a:t>
            </a:r>
          </a:p>
        </p:txBody>
      </p:sp>
      <p:sp>
        <p:nvSpPr>
          <p:cNvPr id="4096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096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096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0966" name="Rectangle 6"/>
          <p:cNvSpPr>
            <a:spLocks noGrp="1" noChangeArrowheads="1"/>
          </p:cNvSpPr>
          <p:nvPr>
            <p:ph type="subTitle" idx="1"/>
          </p:nvPr>
        </p:nvSpPr>
        <p:spPr>
          <a:xfrm>
            <a:off x="152400" y="1219200"/>
            <a:ext cx="8839200" cy="5410200"/>
          </a:xfrm>
        </p:spPr>
        <p:txBody>
          <a:bodyPr/>
          <a:lstStyle/>
          <a:p>
            <a:pPr algn="l"/>
            <a:endParaRPr lang="en-US" altLang="zh-CN" sz="2400" dirty="0"/>
          </a:p>
          <a:p>
            <a:pPr algn="l"/>
            <a:endParaRPr lang="en-US" altLang="zh-CN" sz="2600" dirty="0"/>
          </a:p>
          <a:p>
            <a:pPr algn="l"/>
            <a:r>
              <a:rPr lang="zh-CN" altLang="en-US" sz="2600" dirty="0"/>
              <a:t>（一）时间序列的功能</a:t>
            </a:r>
          </a:p>
          <a:p>
            <a:pPr algn="l"/>
            <a:r>
              <a:rPr lang="zh-CN" altLang="en-US" sz="2600" dirty="0"/>
              <a:t> </a:t>
            </a:r>
            <a:r>
              <a:rPr lang="en-US" altLang="zh-CN" sz="2600" dirty="0"/>
              <a:t>1</a:t>
            </a:r>
            <a:r>
              <a:rPr lang="zh-CN" altLang="en-US" sz="2600" dirty="0"/>
              <a:t>、描述功能：现象随着时间的变化而变动</a:t>
            </a:r>
            <a:r>
              <a:rPr lang="zh-CN" altLang="en-US" sz="2400" dirty="0">
                <a:sym typeface="Symbol" pitchFamily="18" charset="2"/>
              </a:rPr>
              <a:t></a:t>
            </a:r>
            <a:r>
              <a:rPr lang="zh-CN" altLang="en-US" sz="2600" dirty="0">
                <a:solidFill>
                  <a:srgbClr val="CC3300"/>
                </a:solidFill>
                <a:latin typeface="楷体" pitchFamily="49" charset="-122"/>
                <a:ea typeface="楷体" pitchFamily="49" charset="-122"/>
                <a:sym typeface="Symbol" pitchFamily="18" charset="2"/>
              </a:rPr>
              <a:t>波动</a:t>
            </a:r>
            <a:r>
              <a:rPr lang="zh-CN" altLang="en-US" sz="2600" dirty="0">
                <a:sym typeface="Symbol" pitchFamily="18" charset="2"/>
              </a:rPr>
              <a:t> 。</a:t>
            </a:r>
          </a:p>
        </p:txBody>
      </p:sp>
      <p:graphicFrame>
        <p:nvGraphicFramePr>
          <p:cNvPr id="40967" name="Object 7"/>
          <p:cNvGraphicFramePr>
            <a:graphicFrameLocks noChangeAspect="1"/>
          </p:cNvGraphicFramePr>
          <p:nvPr/>
        </p:nvGraphicFramePr>
        <p:xfrm>
          <a:off x="4718050" y="3630613"/>
          <a:ext cx="3816350" cy="3141662"/>
        </p:xfrm>
        <a:graphic>
          <a:graphicData uri="http://schemas.openxmlformats.org/presentationml/2006/ole">
            <p:oleObj spid="_x0000_s40967" name="文档" r:id="rId4" imgW="4034813" imgH="3321091" progId="Word.Document.8">
              <p:embed/>
            </p:oleObj>
          </a:graphicData>
        </a:graphic>
      </p:graphicFrame>
      <p:sp>
        <p:nvSpPr>
          <p:cNvPr id="40968" name="Line 8"/>
          <p:cNvSpPr>
            <a:spLocks noChangeShapeType="1"/>
          </p:cNvSpPr>
          <p:nvPr/>
        </p:nvSpPr>
        <p:spPr bwMode="auto">
          <a:xfrm>
            <a:off x="609600" y="6324600"/>
            <a:ext cx="3886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969" name="Line 9"/>
          <p:cNvSpPr>
            <a:spLocks noChangeShapeType="1"/>
          </p:cNvSpPr>
          <p:nvPr/>
        </p:nvSpPr>
        <p:spPr bwMode="auto">
          <a:xfrm flipV="1">
            <a:off x="609600" y="3962400"/>
            <a:ext cx="0" cy="2362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970" name="Line 10"/>
          <p:cNvSpPr>
            <a:spLocks noChangeShapeType="1"/>
          </p:cNvSpPr>
          <p:nvPr/>
        </p:nvSpPr>
        <p:spPr bwMode="auto">
          <a:xfrm flipV="1">
            <a:off x="1143000" y="4953000"/>
            <a:ext cx="304800" cy="381000"/>
          </a:xfrm>
          <a:prstGeom prst="line">
            <a:avLst/>
          </a:prstGeom>
          <a:noFill/>
          <a:ln w="9525">
            <a:solidFill>
              <a:schemeClr val="tx1"/>
            </a:solidFill>
            <a:round/>
            <a:headEnd/>
            <a:tailEnd/>
          </a:ln>
          <a:effectLst/>
        </p:spPr>
        <p:txBody>
          <a:bodyPr wrap="none" anchor="ctr"/>
          <a:lstStyle/>
          <a:p>
            <a:endParaRPr lang="zh-CN" altLang="en-US"/>
          </a:p>
        </p:txBody>
      </p:sp>
      <p:sp>
        <p:nvSpPr>
          <p:cNvPr id="40971" name="Line 11"/>
          <p:cNvSpPr>
            <a:spLocks noChangeShapeType="1"/>
          </p:cNvSpPr>
          <p:nvPr/>
        </p:nvSpPr>
        <p:spPr bwMode="auto">
          <a:xfrm flipH="1" flipV="1">
            <a:off x="1447800" y="4953000"/>
            <a:ext cx="533400" cy="990600"/>
          </a:xfrm>
          <a:prstGeom prst="line">
            <a:avLst/>
          </a:prstGeom>
          <a:noFill/>
          <a:ln w="9525">
            <a:solidFill>
              <a:schemeClr val="tx1"/>
            </a:solidFill>
            <a:round/>
            <a:headEnd/>
            <a:tailEnd/>
          </a:ln>
          <a:effectLst/>
        </p:spPr>
        <p:txBody>
          <a:bodyPr wrap="none" anchor="ctr"/>
          <a:lstStyle/>
          <a:p>
            <a:endParaRPr lang="zh-CN" altLang="en-US"/>
          </a:p>
        </p:txBody>
      </p:sp>
      <p:sp>
        <p:nvSpPr>
          <p:cNvPr id="40972" name="Line 12"/>
          <p:cNvSpPr>
            <a:spLocks noChangeShapeType="1"/>
          </p:cNvSpPr>
          <p:nvPr/>
        </p:nvSpPr>
        <p:spPr bwMode="auto">
          <a:xfrm flipH="1">
            <a:off x="1981200" y="5638800"/>
            <a:ext cx="457200" cy="304800"/>
          </a:xfrm>
          <a:prstGeom prst="line">
            <a:avLst/>
          </a:prstGeom>
          <a:noFill/>
          <a:ln w="9525">
            <a:solidFill>
              <a:schemeClr val="tx1"/>
            </a:solidFill>
            <a:round/>
            <a:headEnd/>
            <a:tailEnd/>
          </a:ln>
          <a:effectLst/>
        </p:spPr>
        <p:txBody>
          <a:bodyPr wrap="none" anchor="ctr"/>
          <a:lstStyle/>
          <a:p>
            <a:endParaRPr lang="zh-CN" altLang="en-US"/>
          </a:p>
        </p:txBody>
      </p:sp>
      <p:sp>
        <p:nvSpPr>
          <p:cNvPr id="40973" name="Line 13"/>
          <p:cNvSpPr>
            <a:spLocks noChangeShapeType="1"/>
          </p:cNvSpPr>
          <p:nvPr/>
        </p:nvSpPr>
        <p:spPr bwMode="auto">
          <a:xfrm flipH="1">
            <a:off x="2438400" y="5181600"/>
            <a:ext cx="533400" cy="457200"/>
          </a:xfrm>
          <a:prstGeom prst="line">
            <a:avLst/>
          </a:prstGeom>
          <a:noFill/>
          <a:ln w="9525">
            <a:solidFill>
              <a:schemeClr val="tx1"/>
            </a:solidFill>
            <a:round/>
            <a:headEnd/>
            <a:tailEnd/>
          </a:ln>
          <a:effectLst/>
        </p:spPr>
        <p:txBody>
          <a:bodyPr wrap="none" anchor="ctr"/>
          <a:lstStyle/>
          <a:p>
            <a:endParaRPr lang="zh-CN" altLang="en-US"/>
          </a:p>
        </p:txBody>
      </p:sp>
      <p:sp>
        <p:nvSpPr>
          <p:cNvPr id="40974" name="Line 14"/>
          <p:cNvSpPr>
            <a:spLocks noChangeShapeType="1"/>
          </p:cNvSpPr>
          <p:nvPr/>
        </p:nvSpPr>
        <p:spPr bwMode="auto">
          <a:xfrm flipH="1">
            <a:off x="2971800" y="4800600"/>
            <a:ext cx="533400" cy="381000"/>
          </a:xfrm>
          <a:prstGeom prst="line">
            <a:avLst/>
          </a:prstGeom>
          <a:noFill/>
          <a:ln w="9525">
            <a:solidFill>
              <a:schemeClr val="tx1"/>
            </a:solidFill>
            <a:round/>
            <a:headEnd/>
            <a:tailEnd/>
          </a:ln>
          <a:effectLst/>
        </p:spPr>
        <p:txBody>
          <a:bodyPr wrap="none" anchor="ctr"/>
          <a:lstStyle/>
          <a:p>
            <a:endParaRPr lang="zh-CN" altLang="en-US"/>
          </a:p>
        </p:txBody>
      </p:sp>
      <p:sp>
        <p:nvSpPr>
          <p:cNvPr id="40975" name="Line 15"/>
          <p:cNvSpPr>
            <a:spLocks noChangeShapeType="1"/>
          </p:cNvSpPr>
          <p:nvPr/>
        </p:nvSpPr>
        <p:spPr bwMode="auto">
          <a:xfrm flipH="1" flipV="1">
            <a:off x="3505200" y="4800600"/>
            <a:ext cx="381000" cy="1143000"/>
          </a:xfrm>
          <a:prstGeom prst="line">
            <a:avLst/>
          </a:prstGeom>
          <a:noFill/>
          <a:ln w="9525">
            <a:solidFill>
              <a:schemeClr val="tx1"/>
            </a:solidFill>
            <a:round/>
            <a:headEnd/>
            <a:tailEnd/>
          </a:ln>
          <a:effectLst/>
        </p:spPr>
        <p:txBody>
          <a:bodyPr wrap="none" anchor="ctr"/>
          <a:lstStyle/>
          <a:p>
            <a:endParaRPr lang="zh-CN" altLang="en-US"/>
          </a:p>
        </p:txBody>
      </p:sp>
      <p:sp>
        <p:nvSpPr>
          <p:cNvPr id="40976" name="Line 16"/>
          <p:cNvSpPr>
            <a:spLocks noChangeShapeType="1"/>
          </p:cNvSpPr>
          <p:nvPr/>
        </p:nvSpPr>
        <p:spPr bwMode="auto">
          <a:xfrm flipH="1">
            <a:off x="3886200" y="5486400"/>
            <a:ext cx="457200" cy="457200"/>
          </a:xfrm>
          <a:prstGeom prst="line">
            <a:avLst/>
          </a:prstGeom>
          <a:noFill/>
          <a:ln w="9525">
            <a:solidFill>
              <a:schemeClr val="tx1"/>
            </a:solidFill>
            <a:round/>
            <a:headEnd/>
            <a:tailEnd/>
          </a:ln>
          <a:effectLst/>
        </p:spPr>
        <p:txBody>
          <a:bodyPr wrap="none" anchor="ctr"/>
          <a:lstStyle/>
          <a:p>
            <a:endParaRPr lang="zh-CN" altLang="en-US"/>
          </a:p>
        </p:txBody>
      </p:sp>
      <p:sp>
        <p:nvSpPr>
          <p:cNvPr id="40977" name="Text Box 17"/>
          <p:cNvSpPr txBox="1">
            <a:spLocks noChangeArrowheads="1"/>
          </p:cNvSpPr>
          <p:nvPr/>
        </p:nvSpPr>
        <p:spPr bwMode="auto">
          <a:xfrm>
            <a:off x="228600" y="3030379"/>
            <a:ext cx="8610600" cy="492443"/>
          </a:xfrm>
          <a:prstGeom prst="rect">
            <a:avLst/>
          </a:prstGeom>
          <a:noFill/>
          <a:ln w="9525">
            <a:noFill/>
            <a:miter lim="800000"/>
            <a:headEnd/>
            <a:tailEnd/>
          </a:ln>
          <a:effectLst/>
        </p:spPr>
        <p:txBody>
          <a:bodyPr anchor="ctr">
            <a:spAutoFit/>
          </a:bodyPr>
          <a:lstStyle/>
          <a:p>
            <a:r>
              <a:rPr lang="en-US" altLang="zh-CN" sz="2600" dirty="0">
                <a:sym typeface="Symbol" pitchFamily="18" charset="2"/>
              </a:rPr>
              <a:t>2</a:t>
            </a:r>
            <a:r>
              <a:rPr lang="zh-CN" altLang="en-US" sz="2600" dirty="0">
                <a:sym typeface="Symbol" pitchFamily="18" charset="2"/>
              </a:rPr>
              <a:t>、分析功能：为何波动</a:t>
            </a:r>
            <a:r>
              <a:rPr lang="zh-CN" altLang="en-US" dirty="0">
                <a:sym typeface="Symbol" pitchFamily="18" charset="2"/>
              </a:rPr>
              <a:t></a:t>
            </a:r>
            <a:r>
              <a:rPr lang="zh-CN" altLang="en-US" sz="2600" dirty="0" smtClean="0">
                <a:sym typeface="Symbol" pitchFamily="18" charset="2"/>
              </a:rPr>
              <a:t>因素查找组合模式</a:t>
            </a:r>
            <a:endParaRPr lang="zh-CN" altLang="en-US" sz="2600" dirty="0">
              <a:sym typeface="Symbol" pitchFamily="18" charset="2"/>
            </a:endParaRPr>
          </a:p>
        </p:txBody>
      </p:sp>
      <p:graphicFrame>
        <p:nvGraphicFramePr>
          <p:cNvPr id="40978" name="Object 18"/>
          <p:cNvGraphicFramePr>
            <a:graphicFrameLocks noChangeAspect="1"/>
          </p:cNvGraphicFramePr>
          <p:nvPr/>
        </p:nvGraphicFramePr>
        <p:xfrm>
          <a:off x="4343400" y="5943600"/>
          <a:ext cx="180975" cy="311150"/>
        </p:xfrm>
        <a:graphic>
          <a:graphicData uri="http://schemas.openxmlformats.org/presentationml/2006/ole">
            <p:oleObj spid="_x0000_s40978" name="公式" r:id="rId5" imgW="88560" imgH="152280" progId="Equation.3">
              <p:embed/>
            </p:oleObj>
          </a:graphicData>
        </a:graphic>
      </p:graphicFrame>
      <p:graphicFrame>
        <p:nvGraphicFramePr>
          <p:cNvPr id="40979" name="Object 19"/>
          <p:cNvGraphicFramePr>
            <a:graphicFrameLocks noChangeAspect="1"/>
          </p:cNvGraphicFramePr>
          <p:nvPr/>
        </p:nvGraphicFramePr>
        <p:xfrm>
          <a:off x="457200" y="3581400"/>
          <a:ext cx="290513" cy="338138"/>
        </p:xfrm>
        <a:graphic>
          <a:graphicData uri="http://schemas.openxmlformats.org/presentationml/2006/ole">
            <p:oleObj spid="_x0000_s40979" name="公式" r:id="rId6" imgW="139680" imgH="164880" progId="Equation.3">
              <p:embed/>
            </p:oleObj>
          </a:graphicData>
        </a:graphic>
      </p:graphicFrame>
      <p:sp>
        <p:nvSpPr>
          <p:cNvPr id="40980" name="Text Box 20"/>
          <p:cNvSpPr txBox="1">
            <a:spLocks noChangeArrowheads="1"/>
          </p:cNvSpPr>
          <p:nvPr/>
        </p:nvSpPr>
        <p:spPr bwMode="auto">
          <a:xfrm>
            <a:off x="323850" y="1196975"/>
            <a:ext cx="8458200" cy="995363"/>
          </a:xfrm>
          <a:prstGeom prst="rect">
            <a:avLst/>
          </a:prstGeom>
          <a:noFill/>
          <a:ln w="9525">
            <a:noFill/>
            <a:miter lim="800000"/>
            <a:headEnd/>
            <a:tailEnd/>
          </a:ln>
          <a:effectLst/>
        </p:spPr>
        <p:txBody>
          <a:bodyPr anchor="ctr">
            <a:spAutoFit/>
          </a:bodyPr>
          <a:lstStyle/>
          <a:p>
            <a:pPr algn="ctr">
              <a:spcBef>
                <a:spcPct val="20000"/>
              </a:spcBef>
            </a:pPr>
            <a:r>
              <a:rPr lang="zh-CN" altLang="en-US" sz="2800" dirty="0">
                <a:latin typeface="黑体" pitchFamily="2" charset="-122"/>
                <a:ea typeface="黑体" pitchFamily="2" charset="-122"/>
              </a:rPr>
              <a:t>第二节  时间序列的因素（构成）分析</a:t>
            </a:r>
          </a:p>
          <a:p>
            <a:pPr>
              <a:spcBef>
                <a:spcPct val="20000"/>
              </a:spcBef>
            </a:pPr>
            <a:r>
              <a:rPr lang="zh-CN" altLang="en-US" sz="2600" dirty="0"/>
              <a:t>一、时间序列的影响因素及模型组合（</a:t>
            </a:r>
            <a:r>
              <a:rPr lang="en-US" altLang="zh-CN" sz="2600" dirty="0" smtClean="0"/>
              <a:t>P83</a:t>
            </a:r>
            <a:r>
              <a:rPr lang="zh-CN" altLang="en-US" sz="2600" dirty="0" smtClean="0"/>
              <a:t>）</a:t>
            </a:r>
            <a:endParaRPr lang="zh-CN" altLang="en-US" sz="2600" dirty="0"/>
          </a:p>
        </p:txBody>
      </p:sp>
      <p:graphicFrame>
        <p:nvGraphicFramePr>
          <p:cNvPr id="40981" name="Object 21"/>
          <p:cNvGraphicFramePr>
            <a:graphicFrameLocks noChangeAspect="1"/>
          </p:cNvGraphicFramePr>
          <p:nvPr/>
        </p:nvGraphicFramePr>
        <p:xfrm>
          <a:off x="838200" y="3505200"/>
          <a:ext cx="3746500" cy="1477963"/>
        </p:xfrm>
        <a:graphic>
          <a:graphicData uri="http://schemas.openxmlformats.org/presentationml/2006/ole">
            <p:oleObj spid="_x0000_s40981" name="Equation" r:id="rId7" imgW="1803240" imgH="711000" progId="Equation.3">
              <p:embed/>
            </p:oleObj>
          </a:graphicData>
        </a:graphic>
      </p:graphicFrame>
      <p:graphicFrame>
        <p:nvGraphicFramePr>
          <p:cNvPr id="40982" name="Object 22"/>
          <p:cNvGraphicFramePr>
            <a:graphicFrameLocks noChangeAspect="1"/>
          </p:cNvGraphicFramePr>
          <p:nvPr/>
        </p:nvGraphicFramePr>
        <p:xfrm>
          <a:off x="827584" y="3501008"/>
          <a:ext cx="2611437" cy="1477963"/>
        </p:xfrm>
        <a:graphic>
          <a:graphicData uri="http://schemas.openxmlformats.org/presentationml/2006/ole">
            <p:oleObj spid="_x0000_s40982" name="公式" r:id="rId8" imgW="125712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6">
                                            <p:txEl>
                                              <p:pRg st="2" end="2"/>
                                            </p:txEl>
                                          </p:spTgt>
                                        </p:tgtEl>
                                        <p:attrNameLst>
                                          <p:attrName>style.visibility</p:attrName>
                                        </p:attrNameLst>
                                      </p:cBhvr>
                                      <p:to>
                                        <p:strVal val="visible"/>
                                      </p:to>
                                    </p:set>
                                    <p:animEffect transition="in" filter="dissolve">
                                      <p:cBhvr>
                                        <p:cTn id="7" dur="500"/>
                                        <p:tgtEl>
                                          <p:spTgt spid="40966">
                                            <p:txEl>
                                              <p:pRg st="2" end="2"/>
                                            </p:txEl>
                                          </p:spTgt>
                                        </p:tgtEl>
                                      </p:cBhvr>
                                    </p:animEffect>
                                  </p:childTnLst>
                                  <p:subTnLst>
                                    <p:animClr clrSpc="rgb" dir="cw">
                                      <p:cBhvr override="childStyle">
                                        <p:cTn dur="1" fill="hold" display="0" masterRel="nextClick" afterEffect="1"/>
                                        <p:tgtEl>
                                          <p:spTgt spid="40966">
                                            <p:txEl>
                                              <p:pRg st="2" end="2"/>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6">
                                            <p:txEl>
                                              <p:pRg st="3" end="3"/>
                                            </p:txEl>
                                          </p:spTgt>
                                        </p:tgtEl>
                                        <p:attrNameLst>
                                          <p:attrName>style.visibility</p:attrName>
                                        </p:attrNameLst>
                                      </p:cBhvr>
                                      <p:to>
                                        <p:strVal val="visible"/>
                                      </p:to>
                                    </p:set>
                                    <p:animEffect transition="in" filter="dissolve">
                                      <p:cBhvr>
                                        <p:cTn id="12" dur="500"/>
                                        <p:tgtEl>
                                          <p:spTgt spid="40966">
                                            <p:txEl>
                                              <p:pRg st="3" end="3"/>
                                            </p:txEl>
                                          </p:spTgt>
                                        </p:tgtEl>
                                      </p:cBhvr>
                                    </p:animEffect>
                                  </p:childTnLst>
                                  <p:subTnLst>
                                    <p:animClr clrSpc="rgb" dir="cw">
                                      <p:cBhvr override="childStyle">
                                        <p:cTn dur="1" fill="hold" display="0" masterRel="nextClick" afterEffect="1"/>
                                        <p:tgtEl>
                                          <p:spTgt spid="40966">
                                            <p:txEl>
                                              <p:pRg st="3" end="3"/>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3" presetClass="entr" presetSubtype="32" fill="hold" nodeType="clickEffect">
                                  <p:stCondLst>
                                    <p:cond delay="0"/>
                                  </p:stCondLst>
                                  <p:childTnLst>
                                    <p:set>
                                      <p:cBhvr>
                                        <p:cTn id="16" dur="1" fill="hold">
                                          <p:stCondLst>
                                            <p:cond delay="0"/>
                                          </p:stCondLst>
                                        </p:cTn>
                                        <p:tgtEl>
                                          <p:spTgt spid="40967"/>
                                        </p:tgtEl>
                                        <p:attrNameLst>
                                          <p:attrName>style.visibility</p:attrName>
                                        </p:attrNameLst>
                                      </p:cBhvr>
                                      <p:to>
                                        <p:strVal val="visible"/>
                                      </p:to>
                                    </p:set>
                                    <p:anim calcmode="lin" valueType="num">
                                      <p:cBhvr>
                                        <p:cTn id="17" dur="500" fill="hold"/>
                                        <p:tgtEl>
                                          <p:spTgt spid="40967"/>
                                        </p:tgtEl>
                                        <p:attrNameLst>
                                          <p:attrName>ppt_w</p:attrName>
                                        </p:attrNameLst>
                                      </p:cBhvr>
                                      <p:tavLst>
                                        <p:tav tm="0">
                                          <p:val>
                                            <p:strVal val="4*#ppt_w"/>
                                          </p:val>
                                        </p:tav>
                                        <p:tav tm="100000">
                                          <p:val>
                                            <p:strVal val="#ppt_w"/>
                                          </p:val>
                                        </p:tav>
                                      </p:tavLst>
                                    </p:anim>
                                    <p:anim calcmode="lin" valueType="num">
                                      <p:cBhvr>
                                        <p:cTn id="18" dur="500" fill="hold"/>
                                        <p:tgtEl>
                                          <p:spTgt spid="4096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0967"/>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0968"/>
                                        </p:tgtEl>
                                        <p:attrNameLst>
                                          <p:attrName>style.visibility</p:attrName>
                                        </p:attrNameLst>
                                      </p:cBhvr>
                                      <p:to>
                                        <p:strVal val="visible"/>
                                      </p:to>
                                    </p:set>
                                    <p:animEffect transition="in" filter="box(in)">
                                      <p:cBhvr>
                                        <p:cTn id="23" dur="500"/>
                                        <p:tgtEl>
                                          <p:spTgt spid="40968"/>
                                        </p:tgtEl>
                                      </p:cBhvr>
                                    </p:animEffect>
                                  </p:childTnLst>
                                  <p:subTnLst>
                                    <p:animClr clrSpc="rgb" dir="cw">
                                      <p:cBhvr override="childStyle">
                                        <p:cTn dur="1" fill="hold" display="0" masterRel="nextClick" afterEffect="1"/>
                                        <p:tgtEl>
                                          <p:spTgt spid="40968"/>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40978"/>
                                        </p:tgtEl>
                                        <p:attrNameLst>
                                          <p:attrName>style.visibility</p:attrName>
                                        </p:attrNameLst>
                                      </p:cBhvr>
                                      <p:to>
                                        <p:strVal val="visible"/>
                                      </p:to>
                                    </p:set>
                                    <p:anim calcmode="lin" valueType="num">
                                      <p:cBhvr>
                                        <p:cTn id="28" dur="1000" fill="hold"/>
                                        <p:tgtEl>
                                          <p:spTgt spid="40978"/>
                                        </p:tgtEl>
                                        <p:attrNameLst>
                                          <p:attrName>ppt_w</p:attrName>
                                        </p:attrNameLst>
                                      </p:cBhvr>
                                      <p:tavLst>
                                        <p:tav tm="0">
                                          <p:val>
                                            <p:fltVal val="0"/>
                                          </p:val>
                                        </p:tav>
                                        <p:tav tm="100000">
                                          <p:val>
                                            <p:strVal val="#ppt_w"/>
                                          </p:val>
                                        </p:tav>
                                      </p:tavLst>
                                    </p:anim>
                                    <p:anim calcmode="lin" valueType="num">
                                      <p:cBhvr>
                                        <p:cTn id="29" dur="1000" fill="hold"/>
                                        <p:tgtEl>
                                          <p:spTgt spid="40978"/>
                                        </p:tgtEl>
                                        <p:attrNameLst>
                                          <p:attrName>ppt_h</p:attrName>
                                        </p:attrNameLst>
                                      </p:cBhvr>
                                      <p:tavLst>
                                        <p:tav tm="0">
                                          <p:val>
                                            <p:fltVal val="0"/>
                                          </p:val>
                                        </p:tav>
                                        <p:tav tm="100000">
                                          <p:val>
                                            <p:strVal val="#ppt_h"/>
                                          </p:val>
                                        </p:tav>
                                      </p:tavLst>
                                    </p:anim>
                                    <p:anim calcmode="lin" valueType="num">
                                      <p:cBhvr>
                                        <p:cTn id="30" dur="1000" fill="hold"/>
                                        <p:tgtEl>
                                          <p:spTgt spid="4097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40978"/>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40978"/>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40969"/>
                                        </p:tgtEl>
                                        <p:attrNameLst>
                                          <p:attrName>style.visibility</p:attrName>
                                        </p:attrNameLst>
                                      </p:cBhvr>
                                      <p:to>
                                        <p:strVal val="visible"/>
                                      </p:to>
                                    </p:set>
                                    <p:animEffect transition="in" filter="blinds(vertical)">
                                      <p:cBhvr>
                                        <p:cTn id="36" dur="500"/>
                                        <p:tgtEl>
                                          <p:spTgt spid="40969"/>
                                        </p:tgtEl>
                                      </p:cBhvr>
                                    </p:animEffect>
                                  </p:childTnLst>
                                  <p:subTnLst>
                                    <p:animClr clrSpc="rgb" dir="cw">
                                      <p:cBhvr override="childStyle">
                                        <p:cTn dur="1" fill="hold" display="0" masterRel="nextClick" afterEffect="1"/>
                                        <p:tgtEl>
                                          <p:spTgt spid="40969"/>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6" fill="hold" nodeType="clickEffect">
                                  <p:stCondLst>
                                    <p:cond delay="0"/>
                                  </p:stCondLst>
                                  <p:childTnLst>
                                    <p:set>
                                      <p:cBhvr>
                                        <p:cTn id="40" dur="1" fill="hold">
                                          <p:stCondLst>
                                            <p:cond delay="0"/>
                                          </p:stCondLst>
                                        </p:cTn>
                                        <p:tgtEl>
                                          <p:spTgt spid="40979"/>
                                        </p:tgtEl>
                                        <p:attrNameLst>
                                          <p:attrName>style.visibility</p:attrName>
                                        </p:attrNameLst>
                                      </p:cBhvr>
                                      <p:to>
                                        <p:strVal val="visible"/>
                                      </p:to>
                                    </p:set>
                                    <p:anim calcmode="lin" valueType="num">
                                      <p:cBhvr additive="base">
                                        <p:cTn id="41" dur="500" fill="hold"/>
                                        <p:tgtEl>
                                          <p:spTgt spid="40979"/>
                                        </p:tgtEl>
                                        <p:attrNameLst>
                                          <p:attrName>ppt_x</p:attrName>
                                        </p:attrNameLst>
                                      </p:cBhvr>
                                      <p:tavLst>
                                        <p:tav tm="0">
                                          <p:val>
                                            <p:strVal val="1+#ppt_w/2"/>
                                          </p:val>
                                        </p:tav>
                                        <p:tav tm="100000">
                                          <p:val>
                                            <p:strVal val="#ppt_x"/>
                                          </p:val>
                                        </p:tav>
                                      </p:tavLst>
                                    </p:anim>
                                    <p:anim calcmode="lin" valueType="num">
                                      <p:cBhvr additive="base">
                                        <p:cTn id="42" dur="500" fill="hold"/>
                                        <p:tgtEl>
                                          <p:spTgt spid="4097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0979"/>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40970"/>
                                        </p:tgtEl>
                                        <p:attrNameLst>
                                          <p:attrName>style.visibility</p:attrName>
                                        </p:attrNameLst>
                                      </p:cBhvr>
                                      <p:to>
                                        <p:strVal val="visible"/>
                                      </p:to>
                                    </p:set>
                                    <p:anim calcmode="lin" valueType="num">
                                      <p:cBhvr>
                                        <p:cTn id="47" dur="500" fill="hold"/>
                                        <p:tgtEl>
                                          <p:spTgt spid="40970"/>
                                        </p:tgtEl>
                                        <p:attrNameLst>
                                          <p:attrName>ppt_w</p:attrName>
                                        </p:attrNameLst>
                                      </p:cBhvr>
                                      <p:tavLst>
                                        <p:tav tm="0">
                                          <p:val>
                                            <p:strVal val="4*#ppt_w"/>
                                          </p:val>
                                        </p:tav>
                                        <p:tav tm="100000">
                                          <p:val>
                                            <p:strVal val="#ppt_w"/>
                                          </p:val>
                                        </p:tav>
                                      </p:tavLst>
                                    </p:anim>
                                    <p:anim calcmode="lin" valueType="num">
                                      <p:cBhvr>
                                        <p:cTn id="48" dur="500" fill="hold"/>
                                        <p:tgtEl>
                                          <p:spTgt spid="40970"/>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0970"/>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40971"/>
                                        </p:tgtEl>
                                        <p:attrNameLst>
                                          <p:attrName>style.visibility</p:attrName>
                                        </p:attrNameLst>
                                      </p:cBhvr>
                                      <p:to>
                                        <p:strVal val="visible"/>
                                      </p:to>
                                    </p:set>
                                    <p:animEffect transition="in" filter="box(out)">
                                      <p:cBhvr>
                                        <p:cTn id="53" dur="500"/>
                                        <p:tgtEl>
                                          <p:spTgt spid="40971"/>
                                        </p:tgtEl>
                                      </p:cBhvr>
                                    </p:animEffect>
                                  </p:childTnLst>
                                  <p:subTnLst>
                                    <p:animClr clrSpc="rgb" dir="cw">
                                      <p:cBhvr override="childStyle">
                                        <p:cTn dur="1" fill="hold" display="0" masterRel="nextClick" afterEffect="1"/>
                                        <p:tgtEl>
                                          <p:spTgt spid="40971"/>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2" presetClass="entr" presetSubtype="9" fill="hold" grpId="0" nodeType="clickEffect">
                                  <p:stCondLst>
                                    <p:cond delay="0"/>
                                  </p:stCondLst>
                                  <p:childTnLst>
                                    <p:set>
                                      <p:cBhvr>
                                        <p:cTn id="57" dur="1" fill="hold">
                                          <p:stCondLst>
                                            <p:cond delay="0"/>
                                          </p:stCondLst>
                                        </p:cTn>
                                        <p:tgtEl>
                                          <p:spTgt spid="40972"/>
                                        </p:tgtEl>
                                        <p:attrNameLst>
                                          <p:attrName>style.visibility</p:attrName>
                                        </p:attrNameLst>
                                      </p:cBhvr>
                                      <p:to>
                                        <p:strVal val="visible"/>
                                      </p:to>
                                    </p:set>
                                    <p:anim calcmode="lin" valueType="num">
                                      <p:cBhvr additive="base">
                                        <p:cTn id="58" dur="500" fill="hold"/>
                                        <p:tgtEl>
                                          <p:spTgt spid="40972"/>
                                        </p:tgtEl>
                                        <p:attrNameLst>
                                          <p:attrName>ppt_x</p:attrName>
                                        </p:attrNameLst>
                                      </p:cBhvr>
                                      <p:tavLst>
                                        <p:tav tm="0">
                                          <p:val>
                                            <p:strVal val="0-#ppt_w/2"/>
                                          </p:val>
                                        </p:tav>
                                        <p:tav tm="100000">
                                          <p:val>
                                            <p:strVal val="#ppt_x"/>
                                          </p:val>
                                        </p:tav>
                                      </p:tavLst>
                                    </p:anim>
                                    <p:anim calcmode="lin" valueType="num">
                                      <p:cBhvr additive="base">
                                        <p:cTn id="59" dur="500" fill="hold"/>
                                        <p:tgtEl>
                                          <p:spTgt spid="4097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0972"/>
                                        </p:tgtEl>
                                        <p:attrNameLst>
                                          <p:attrName>ppt_c</p:attrName>
                                        </p:attrNameLst>
                                      </p:cBhvr>
                                      <p:to>
                                        <a:srgbClr val="0000FF"/>
                                      </p:to>
                                    </p:animClr>
                                  </p:subTnLst>
                                </p:cTn>
                              </p:par>
                            </p:childTnLst>
                          </p:cTn>
                        </p:par>
                      </p:childTnLst>
                    </p:cTn>
                  </p:par>
                  <p:par>
                    <p:cTn id="60" fill="hold">
                      <p:stCondLst>
                        <p:cond delay="indefinite"/>
                      </p:stCondLst>
                      <p:childTnLst>
                        <p:par>
                          <p:cTn id="61" fill="hold">
                            <p:stCondLst>
                              <p:cond delay="0"/>
                            </p:stCondLst>
                            <p:childTnLst>
                              <p:par>
                                <p:cTn id="62" presetID="2" presetClass="entr" presetSubtype="3" fill="hold" grpId="0" nodeType="clickEffect">
                                  <p:stCondLst>
                                    <p:cond delay="0"/>
                                  </p:stCondLst>
                                  <p:childTnLst>
                                    <p:set>
                                      <p:cBhvr>
                                        <p:cTn id="63" dur="1" fill="hold">
                                          <p:stCondLst>
                                            <p:cond delay="0"/>
                                          </p:stCondLst>
                                        </p:cTn>
                                        <p:tgtEl>
                                          <p:spTgt spid="40973"/>
                                        </p:tgtEl>
                                        <p:attrNameLst>
                                          <p:attrName>style.visibility</p:attrName>
                                        </p:attrNameLst>
                                      </p:cBhvr>
                                      <p:to>
                                        <p:strVal val="visible"/>
                                      </p:to>
                                    </p:set>
                                    <p:anim calcmode="lin" valueType="num">
                                      <p:cBhvr additive="base">
                                        <p:cTn id="64" dur="500" fill="hold"/>
                                        <p:tgtEl>
                                          <p:spTgt spid="40973"/>
                                        </p:tgtEl>
                                        <p:attrNameLst>
                                          <p:attrName>ppt_x</p:attrName>
                                        </p:attrNameLst>
                                      </p:cBhvr>
                                      <p:tavLst>
                                        <p:tav tm="0">
                                          <p:val>
                                            <p:strVal val="1+#ppt_w/2"/>
                                          </p:val>
                                        </p:tav>
                                        <p:tav tm="100000">
                                          <p:val>
                                            <p:strVal val="#ppt_x"/>
                                          </p:val>
                                        </p:tav>
                                      </p:tavLst>
                                    </p:anim>
                                    <p:anim calcmode="lin" valueType="num">
                                      <p:cBhvr additive="base">
                                        <p:cTn id="65" dur="500" fill="hold"/>
                                        <p:tgtEl>
                                          <p:spTgt spid="4097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0973"/>
                                        </p:tgtEl>
                                        <p:attrNameLst>
                                          <p:attrName>ppt_c</p:attrName>
                                        </p:attrNameLst>
                                      </p:cBhvr>
                                      <p:to>
                                        <a:srgbClr val="0000FF"/>
                                      </p:to>
                                    </p:animClr>
                                  </p:subTnLst>
                                </p:cTn>
                              </p:par>
                            </p:childTnLst>
                          </p:cTn>
                        </p:par>
                      </p:childTnLst>
                    </p:cTn>
                  </p:par>
                  <p:par>
                    <p:cTn id="66" fill="hold">
                      <p:stCondLst>
                        <p:cond delay="indefinite"/>
                      </p:stCondLst>
                      <p:childTnLst>
                        <p:par>
                          <p:cTn id="67" fill="hold">
                            <p:stCondLst>
                              <p:cond delay="0"/>
                            </p:stCondLst>
                            <p:childTnLst>
                              <p:par>
                                <p:cTn id="68" presetID="5" presetClass="entr" presetSubtype="5" fill="hold" grpId="0" nodeType="clickEffect">
                                  <p:stCondLst>
                                    <p:cond delay="0"/>
                                  </p:stCondLst>
                                  <p:childTnLst>
                                    <p:set>
                                      <p:cBhvr>
                                        <p:cTn id="69" dur="1" fill="hold">
                                          <p:stCondLst>
                                            <p:cond delay="0"/>
                                          </p:stCondLst>
                                        </p:cTn>
                                        <p:tgtEl>
                                          <p:spTgt spid="40974"/>
                                        </p:tgtEl>
                                        <p:attrNameLst>
                                          <p:attrName>style.visibility</p:attrName>
                                        </p:attrNameLst>
                                      </p:cBhvr>
                                      <p:to>
                                        <p:strVal val="visible"/>
                                      </p:to>
                                    </p:set>
                                    <p:animEffect transition="in" filter="checkerboard(down)">
                                      <p:cBhvr>
                                        <p:cTn id="70" dur="500"/>
                                        <p:tgtEl>
                                          <p:spTgt spid="40974"/>
                                        </p:tgtEl>
                                      </p:cBhvr>
                                    </p:animEffect>
                                  </p:childTnLst>
                                  <p:subTnLst>
                                    <p:animClr clrSpc="rgb" dir="cw">
                                      <p:cBhvr override="childStyle">
                                        <p:cTn dur="1" fill="hold" display="0" masterRel="nextClick" afterEffect="1"/>
                                        <p:tgtEl>
                                          <p:spTgt spid="40974"/>
                                        </p:tgtEl>
                                        <p:attrNameLst>
                                          <p:attrName>ppt_c</p:attrName>
                                        </p:attrNameLst>
                                      </p:cBhvr>
                                      <p:to>
                                        <a:srgbClr val="0000FF"/>
                                      </p:to>
                                    </p:animClr>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40975"/>
                                        </p:tgtEl>
                                        <p:attrNameLst>
                                          <p:attrName>style.visibility</p:attrName>
                                        </p:attrNameLst>
                                      </p:cBhvr>
                                      <p:to>
                                        <p:strVal val="visible"/>
                                      </p:to>
                                    </p:set>
                                    <p:animEffect transition="in" filter="box(out)">
                                      <p:cBhvr>
                                        <p:cTn id="75" dur="500"/>
                                        <p:tgtEl>
                                          <p:spTgt spid="40975"/>
                                        </p:tgtEl>
                                      </p:cBhvr>
                                    </p:animEffect>
                                  </p:childTnLst>
                                  <p:subTnLst>
                                    <p:animClr clrSpc="rgb" dir="cw">
                                      <p:cBhvr override="childStyle">
                                        <p:cTn dur="1" fill="hold" display="0" masterRel="nextClick" afterEffect="1"/>
                                        <p:tgtEl>
                                          <p:spTgt spid="40975"/>
                                        </p:tgtEl>
                                        <p:attrNameLst>
                                          <p:attrName>ppt_c</p:attrName>
                                        </p:attrNameLst>
                                      </p:cBhvr>
                                      <p:to>
                                        <a:srgbClr val="0000FF"/>
                                      </p:to>
                                    </p:animClr>
                                  </p:subTnLst>
                                </p:cTn>
                              </p:par>
                            </p:childTnLst>
                          </p:cTn>
                        </p:par>
                      </p:childTnLst>
                    </p:cTn>
                  </p:par>
                  <p:par>
                    <p:cTn id="76" fill="hold">
                      <p:stCondLst>
                        <p:cond delay="indefinite"/>
                      </p:stCondLst>
                      <p:childTnLst>
                        <p:par>
                          <p:cTn id="77" fill="hold">
                            <p:stCondLst>
                              <p:cond delay="0"/>
                            </p:stCondLst>
                            <p:childTnLst>
                              <p:par>
                                <p:cTn id="78" presetID="3" presetClass="entr" presetSubtype="5" fill="hold" grpId="0" nodeType="clickEffect">
                                  <p:stCondLst>
                                    <p:cond delay="0"/>
                                  </p:stCondLst>
                                  <p:childTnLst>
                                    <p:set>
                                      <p:cBhvr>
                                        <p:cTn id="79" dur="1" fill="hold">
                                          <p:stCondLst>
                                            <p:cond delay="0"/>
                                          </p:stCondLst>
                                        </p:cTn>
                                        <p:tgtEl>
                                          <p:spTgt spid="40976"/>
                                        </p:tgtEl>
                                        <p:attrNameLst>
                                          <p:attrName>style.visibility</p:attrName>
                                        </p:attrNameLst>
                                      </p:cBhvr>
                                      <p:to>
                                        <p:strVal val="visible"/>
                                      </p:to>
                                    </p:set>
                                    <p:animEffect transition="in" filter="blinds(vertical)">
                                      <p:cBhvr>
                                        <p:cTn id="80" dur="500"/>
                                        <p:tgtEl>
                                          <p:spTgt spid="40976"/>
                                        </p:tgtEl>
                                      </p:cBhvr>
                                    </p:animEffect>
                                  </p:childTnLst>
                                  <p:subTnLst>
                                    <p:animClr clrSpc="rgb" dir="cw">
                                      <p:cBhvr override="childStyle">
                                        <p:cTn dur="1" fill="hold" display="0" masterRel="nextClick" afterEffect="1"/>
                                        <p:tgtEl>
                                          <p:spTgt spid="40976"/>
                                        </p:tgtEl>
                                        <p:attrNameLst>
                                          <p:attrName>ppt_c</p:attrName>
                                        </p:attrNameLst>
                                      </p:cBhvr>
                                      <p:to>
                                        <a:srgbClr val="0000FF"/>
                                      </p:to>
                                    </p:animClr>
                                  </p:sub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40977">
                                            <p:txEl>
                                              <p:pRg st="0" end="0"/>
                                            </p:txEl>
                                          </p:spTgt>
                                        </p:tgtEl>
                                        <p:attrNameLst>
                                          <p:attrName>style.visibility</p:attrName>
                                        </p:attrNameLst>
                                      </p:cBhvr>
                                      <p:to>
                                        <p:strVal val="visible"/>
                                      </p:to>
                                    </p:set>
                                    <p:anim calcmode="lin" valueType="num">
                                      <p:cBhvr additive="base">
                                        <p:cTn id="85" dur="500" fill="hold"/>
                                        <p:tgtEl>
                                          <p:spTgt spid="40977">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0977">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0977">
                                            <p:txEl>
                                              <p:pRg st="0" end="0"/>
                                            </p:txEl>
                                          </p:spTgt>
                                        </p:tgtEl>
                                        <p:attrNameLst>
                                          <p:attrName>ppt_c</p:attrName>
                                        </p:attrNameLst>
                                      </p:cBhvr>
                                      <p:to>
                                        <a:srgbClr val="0000FF"/>
                                      </p:to>
                                    </p:animClr>
                                  </p:subTnLst>
                                </p:cTn>
                              </p:par>
                            </p:childTnLst>
                          </p:cTn>
                        </p:par>
                      </p:childTnLst>
                    </p:cTn>
                  </p:par>
                  <p:par>
                    <p:cTn id="87" fill="hold">
                      <p:stCondLst>
                        <p:cond delay="indefinite"/>
                      </p:stCondLst>
                      <p:childTnLst>
                        <p:par>
                          <p:cTn id="88" fill="hold">
                            <p:stCondLst>
                              <p:cond delay="0"/>
                            </p:stCondLst>
                            <p:childTnLst>
                              <p:par>
                                <p:cTn id="89" presetID="23" presetClass="entr" presetSubtype="32" fill="hold" nodeType="clickEffect">
                                  <p:stCondLst>
                                    <p:cond delay="0"/>
                                  </p:stCondLst>
                                  <p:childTnLst>
                                    <p:set>
                                      <p:cBhvr>
                                        <p:cTn id="90" dur="1" fill="hold">
                                          <p:stCondLst>
                                            <p:cond delay="0"/>
                                          </p:stCondLst>
                                        </p:cTn>
                                        <p:tgtEl>
                                          <p:spTgt spid="40981"/>
                                        </p:tgtEl>
                                        <p:attrNameLst>
                                          <p:attrName>style.visibility</p:attrName>
                                        </p:attrNameLst>
                                      </p:cBhvr>
                                      <p:to>
                                        <p:strVal val="visible"/>
                                      </p:to>
                                    </p:set>
                                    <p:anim calcmode="lin" valueType="num">
                                      <p:cBhvr>
                                        <p:cTn id="91" dur="500" fill="hold"/>
                                        <p:tgtEl>
                                          <p:spTgt spid="40981"/>
                                        </p:tgtEl>
                                        <p:attrNameLst>
                                          <p:attrName>ppt_w</p:attrName>
                                        </p:attrNameLst>
                                      </p:cBhvr>
                                      <p:tavLst>
                                        <p:tav tm="0">
                                          <p:val>
                                            <p:strVal val="4*#ppt_w"/>
                                          </p:val>
                                        </p:tav>
                                        <p:tav tm="100000">
                                          <p:val>
                                            <p:strVal val="#ppt_w"/>
                                          </p:val>
                                        </p:tav>
                                      </p:tavLst>
                                    </p:anim>
                                    <p:anim calcmode="lin" valueType="num">
                                      <p:cBhvr>
                                        <p:cTn id="92" dur="500" fill="hold"/>
                                        <p:tgtEl>
                                          <p:spTgt spid="40981"/>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0981"/>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3" presetClass="entr" presetSubtype="32" fill="hold" nodeType="clickEffect">
                                  <p:stCondLst>
                                    <p:cond delay="0"/>
                                  </p:stCondLst>
                                  <p:childTnLst>
                                    <p:set>
                                      <p:cBhvr>
                                        <p:cTn id="96" dur="1" fill="hold">
                                          <p:stCondLst>
                                            <p:cond delay="0"/>
                                          </p:stCondLst>
                                        </p:cTn>
                                        <p:tgtEl>
                                          <p:spTgt spid="40982"/>
                                        </p:tgtEl>
                                        <p:attrNameLst>
                                          <p:attrName>style.visibility</p:attrName>
                                        </p:attrNameLst>
                                      </p:cBhvr>
                                      <p:to>
                                        <p:strVal val="visible"/>
                                      </p:to>
                                    </p:set>
                                    <p:anim calcmode="lin" valueType="num">
                                      <p:cBhvr>
                                        <p:cTn id="97" dur="500" fill="hold"/>
                                        <p:tgtEl>
                                          <p:spTgt spid="40982"/>
                                        </p:tgtEl>
                                        <p:attrNameLst>
                                          <p:attrName>ppt_w</p:attrName>
                                        </p:attrNameLst>
                                      </p:cBhvr>
                                      <p:tavLst>
                                        <p:tav tm="0">
                                          <p:val>
                                            <p:strVal val="4*#ppt_w"/>
                                          </p:val>
                                        </p:tav>
                                        <p:tav tm="100000">
                                          <p:val>
                                            <p:strVal val="#ppt_w"/>
                                          </p:val>
                                        </p:tav>
                                      </p:tavLst>
                                    </p:anim>
                                    <p:anim calcmode="lin" valueType="num">
                                      <p:cBhvr>
                                        <p:cTn id="98" dur="500" fill="hold"/>
                                        <p:tgtEl>
                                          <p:spTgt spid="40982"/>
                                        </p:tgtEl>
                                        <p:attrNameLst>
                                          <p:attrName>ppt_h</p:attrName>
                                        </p:attrNameLst>
                                      </p:cBhvr>
                                      <p:tavLst>
                                        <p:tav tm="0">
                                          <p:val>
                                            <p:strVal val="4*#ppt_h"/>
                                          </p:val>
                                        </p:tav>
                                        <p:tav tm="100000">
                                          <p:val>
                                            <p:strVal val="#ppt_h"/>
                                          </p:val>
                                        </p:tav>
                                      </p:tavLst>
                                    </p:anim>
                                  </p:childTnLst>
                                  <p:subTnLst>
                                    <p:animClr>
                                      <p:cBhvr override="childStyle">
                                        <p:cTn dur="1" fill="hold" display="0" masterRel="nextClick" afterEffect="1"/>
                                        <p:tgtEl>
                                          <p:spTgt spid="40982"/>
                                        </p:tgtEl>
                                        <p:attrNameLst>
                                          <p:attrName>ppt_c</p:attrName>
                                        </p:attrNameLst>
                                      </p:cBhvr>
                                      <p:to>
                                        <a:schemeClr val="accent2"/>
                                      </p:to>
                                    </p:animClr>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980">
                                            <p:txEl>
                                              <p:pRg st="0" end="0"/>
                                            </p:txEl>
                                          </p:spTgt>
                                        </p:tgtEl>
                                        <p:attrNameLst>
                                          <p:attrName>style.visibility</p:attrName>
                                        </p:attrNameLst>
                                      </p:cBhvr>
                                      <p:to>
                                        <p:strVal val="visible"/>
                                      </p:to>
                                    </p:set>
                                    <p:anim calcmode="lin" valueType="num">
                                      <p:cBhvr additive="base">
                                        <p:cTn id="103" dur="500" fill="hold"/>
                                        <p:tgtEl>
                                          <p:spTgt spid="40980">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0980">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0980">
                                            <p:txEl>
                                              <p:pRg st="0" end="0"/>
                                            </p:txEl>
                                          </p:spTgt>
                                        </p:tgtEl>
                                        <p:attrNameLst>
                                          <p:attrName>ppt_c</p:attrName>
                                        </p:attrNameLst>
                                      </p:cBhvr>
                                      <p:to>
                                        <a:srgbClr val="0000FF"/>
                                      </p:to>
                                    </p:animClr>
                                  </p:sub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0980">
                                            <p:txEl>
                                              <p:pRg st="1" end="1"/>
                                            </p:txEl>
                                          </p:spTgt>
                                        </p:tgtEl>
                                        <p:attrNameLst>
                                          <p:attrName>style.visibility</p:attrName>
                                        </p:attrNameLst>
                                      </p:cBhvr>
                                      <p:to>
                                        <p:strVal val="visible"/>
                                      </p:to>
                                    </p:set>
                                    <p:anim calcmode="lin" valueType="num">
                                      <p:cBhvr additive="base">
                                        <p:cTn id="109" dur="500" fill="hold"/>
                                        <p:tgtEl>
                                          <p:spTgt spid="40980">
                                            <p:txEl>
                                              <p:pRg st="1" end="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0980">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0980">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autoUpdateAnimBg="0"/>
      <p:bldP spid="40968" grpId="0" animBg="1"/>
      <p:bldP spid="40969" grpId="0" animBg="1"/>
      <p:bldP spid="40970" grpId="0" animBg="1"/>
      <p:bldP spid="40971" grpId="0" animBg="1"/>
      <p:bldP spid="40972" grpId="0" animBg="1"/>
      <p:bldP spid="40973" grpId="0" animBg="1"/>
      <p:bldP spid="40974" grpId="0" animBg="1"/>
      <p:bldP spid="40975" grpId="0" animBg="1"/>
      <p:bldP spid="40976" grpId="0" animBg="1"/>
      <p:bldP spid="40977" grpId="0" build="p" autoUpdateAnimBg="0"/>
      <p:bldP spid="4098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09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10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1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102" name="Rectangle 6"/>
          <p:cNvSpPr>
            <a:spLocks noGrp="1" noChangeArrowheads="1"/>
          </p:cNvSpPr>
          <p:nvPr>
            <p:ph type="subTitle" idx="1"/>
          </p:nvPr>
        </p:nvSpPr>
        <p:spPr>
          <a:xfrm>
            <a:off x="228600" y="1219200"/>
            <a:ext cx="8686800" cy="5410200"/>
          </a:xfrm>
        </p:spPr>
        <p:txBody>
          <a:bodyPr/>
          <a:lstStyle/>
          <a:p>
            <a:r>
              <a:rPr lang="zh-CN" altLang="en-US" sz="2800">
                <a:ea typeface="黑体" pitchFamily="2" charset="-122"/>
              </a:rPr>
              <a:t>第一节  时间序列的水平分析与速度分析</a:t>
            </a:r>
            <a:endParaRPr lang="zh-CN" altLang="en-US" sz="2400">
              <a:ea typeface="黑体" pitchFamily="2" charset="-122"/>
            </a:endParaRPr>
          </a:p>
        </p:txBody>
      </p:sp>
      <p:graphicFrame>
        <p:nvGraphicFramePr>
          <p:cNvPr id="4103" name="Object 7"/>
          <p:cNvGraphicFramePr>
            <a:graphicFrameLocks noChangeAspect="1"/>
          </p:cNvGraphicFramePr>
          <p:nvPr/>
        </p:nvGraphicFramePr>
        <p:xfrm>
          <a:off x="223838" y="3278188"/>
          <a:ext cx="8264525" cy="3743325"/>
        </p:xfrm>
        <a:graphic>
          <a:graphicData uri="http://schemas.openxmlformats.org/presentationml/2006/ole">
            <p:oleObj spid="_x0000_s4103" name="Document" r:id="rId4" imgW="8302579" imgH="3770415" progId="Word.Document.8">
              <p:embed/>
            </p:oleObj>
          </a:graphicData>
        </a:graphic>
      </p:graphicFrame>
      <p:sp>
        <p:nvSpPr>
          <p:cNvPr id="4104" name="Text Box 8"/>
          <p:cNvSpPr txBox="1">
            <a:spLocks noChangeArrowheads="1"/>
          </p:cNvSpPr>
          <p:nvPr/>
        </p:nvSpPr>
        <p:spPr bwMode="auto">
          <a:xfrm>
            <a:off x="228600" y="1752600"/>
            <a:ext cx="8686800" cy="1441450"/>
          </a:xfrm>
          <a:prstGeom prst="rect">
            <a:avLst/>
          </a:prstGeom>
          <a:noFill/>
          <a:ln w="9525">
            <a:noFill/>
            <a:miter lim="800000"/>
            <a:headEnd/>
            <a:tailEnd/>
          </a:ln>
          <a:effectLst/>
        </p:spPr>
        <p:txBody>
          <a:bodyPr>
            <a:spAutoFit/>
          </a:bodyPr>
          <a:lstStyle/>
          <a:p>
            <a:pPr>
              <a:spcBef>
                <a:spcPct val="20000"/>
              </a:spcBef>
            </a:pPr>
            <a:r>
              <a:rPr lang="zh-CN" altLang="en-US" sz="2600" dirty="0"/>
              <a:t>一、概念与种类（</a:t>
            </a:r>
            <a:r>
              <a:rPr lang="en-US" altLang="zh-CN" sz="2600" dirty="0" smtClean="0"/>
              <a:t>P72</a:t>
            </a:r>
            <a:r>
              <a:rPr lang="zh-CN" altLang="en-US" sz="2600" dirty="0" smtClean="0"/>
              <a:t>）</a:t>
            </a:r>
            <a:endParaRPr lang="zh-CN" altLang="en-US" sz="2600" dirty="0"/>
          </a:p>
          <a:p>
            <a:pPr>
              <a:spcBef>
                <a:spcPct val="20000"/>
              </a:spcBef>
            </a:pPr>
            <a:r>
              <a:rPr lang="en-US" altLang="zh-CN" sz="2600" dirty="0"/>
              <a:t>1</a:t>
            </a:r>
            <a:r>
              <a:rPr lang="zh-CN" altLang="en-US" sz="2600" dirty="0"/>
              <a:t>、定义：同一变量值按时间顺序排列所形成的数列。</a:t>
            </a:r>
          </a:p>
          <a:p>
            <a:pPr>
              <a:spcBef>
                <a:spcPct val="20000"/>
              </a:spcBef>
            </a:pPr>
            <a:r>
              <a:rPr lang="en-US" altLang="zh-CN" sz="2600" dirty="0"/>
              <a:t>2</a:t>
            </a:r>
            <a:r>
              <a:rPr lang="zh-CN" altLang="en-US" sz="2600" dirty="0"/>
              <a:t>、构成：时间先后顺序（</a:t>
            </a:r>
            <a:r>
              <a:rPr lang="en-US" altLang="zh-CN" sz="2600" b="1" dirty="0"/>
              <a:t>t</a:t>
            </a:r>
            <a:r>
              <a:rPr lang="zh-CN" altLang="en-US" sz="2600" dirty="0"/>
              <a:t>）；变量值（</a:t>
            </a:r>
            <a:r>
              <a:rPr lang="en-US" altLang="zh-CN" sz="2600" b="1" dirty="0"/>
              <a:t>y</a:t>
            </a:r>
            <a:r>
              <a:rPr lang="zh-CN" altLang="en-US" sz="2600" dirty="0"/>
              <a:t>或</a:t>
            </a:r>
            <a:r>
              <a:rPr lang="en-US" altLang="zh-CN" sz="2600" b="1" dirty="0"/>
              <a:t>a</a:t>
            </a:r>
            <a:r>
              <a:rPr lang="zh-CN" altLang="en-US" sz="2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 calcmode="lin" valueType="num">
                                      <p:cBhvr>
                                        <p:cTn id="7" dur="500" fill="hold"/>
                                        <p:tgtEl>
                                          <p:spTgt spid="4102">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410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1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03"/>
                                        </p:tgtEl>
                                        <p:attrNameLst>
                                          <p:attrName>style.visibility</p:attrName>
                                        </p:attrNameLst>
                                      </p:cBhvr>
                                      <p:to>
                                        <p:strVal val="visible"/>
                                      </p:to>
                                    </p:set>
                                    <p:animEffect transition="in" filter="wipe(left)">
                                      <p:cBhvr>
                                        <p:cTn id="13" dur="500"/>
                                        <p:tgtEl>
                                          <p:spTgt spid="4103"/>
                                        </p:tgtEl>
                                      </p:cBhvr>
                                    </p:animEffect>
                                  </p:childTnLst>
                                  <p:subTnLst>
                                    <p:animClr clrSpc="rgb" dir="cw">
                                      <p:cBhvr override="childStyle">
                                        <p:cTn dur="1" fill="hold" display="0" masterRel="nextClick" afterEffect="1"/>
                                        <p:tgtEl>
                                          <p:spTgt spid="4103"/>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04">
                                            <p:txEl>
                                              <p:pRg st="0" end="0"/>
                                            </p:txEl>
                                          </p:spTgt>
                                        </p:tgtEl>
                                        <p:attrNameLst>
                                          <p:attrName>style.visibility</p:attrName>
                                        </p:attrNameLst>
                                      </p:cBhvr>
                                      <p:to>
                                        <p:strVal val="visible"/>
                                      </p:to>
                                    </p:set>
                                    <p:anim calcmode="lin" valueType="num">
                                      <p:cBhvr additive="base">
                                        <p:cTn id="18" dur="500" fill="hold"/>
                                        <p:tgtEl>
                                          <p:spTgt spid="410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04">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104">
                                            <p:txEl>
                                              <p:pRg st="0" end="0"/>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104">
                                            <p:txEl>
                                              <p:pRg st="1" end="1"/>
                                            </p:txEl>
                                          </p:spTgt>
                                        </p:tgtEl>
                                        <p:attrNameLst>
                                          <p:attrName>style.visibility</p:attrName>
                                        </p:attrNameLst>
                                      </p:cBhvr>
                                      <p:to>
                                        <p:strVal val="visible"/>
                                      </p:to>
                                    </p:set>
                                    <p:anim calcmode="lin" valueType="num">
                                      <p:cBhvr additive="base">
                                        <p:cTn id="24" dur="500" fill="hold"/>
                                        <p:tgtEl>
                                          <p:spTgt spid="410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04">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104">
                                            <p:txEl>
                                              <p:pRg st="1" end="1"/>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04">
                                            <p:txEl>
                                              <p:pRg st="2" end="2"/>
                                            </p:txEl>
                                          </p:spTgt>
                                        </p:tgtEl>
                                        <p:attrNameLst>
                                          <p:attrName>style.visibility</p:attrName>
                                        </p:attrNameLst>
                                      </p:cBhvr>
                                      <p:to>
                                        <p:strVal val="visible"/>
                                      </p:to>
                                    </p:set>
                                    <p:anim calcmode="lin" valueType="num">
                                      <p:cBhvr additive="base">
                                        <p:cTn id="30" dur="500" fill="hold"/>
                                        <p:tgtEl>
                                          <p:spTgt spid="410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04">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104">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autoUpdateAnimBg="0"/>
      <p:bldP spid="410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198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198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198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1990"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（二）波动分解与因素查找</a:t>
            </a:r>
          </a:p>
          <a:p>
            <a:pPr algn="l"/>
            <a:r>
              <a:rPr lang="en-US" altLang="zh-CN" sz="2600" dirty="0">
                <a:sym typeface="Symbol" pitchFamily="18" charset="2"/>
              </a:rPr>
              <a:t>1</a:t>
            </a:r>
            <a:r>
              <a:rPr lang="zh-CN" altLang="en-US" sz="2600" dirty="0">
                <a:sym typeface="Symbol" pitchFamily="18" charset="2"/>
              </a:rPr>
              <a:t>、</a:t>
            </a:r>
            <a:r>
              <a:rPr lang="zh-CN" altLang="en-US" sz="2600" dirty="0">
                <a:latin typeface="隶书" pitchFamily="49" charset="-122"/>
                <a:ea typeface="隶书" pitchFamily="49" charset="-122"/>
                <a:sym typeface="Symbol" pitchFamily="18" charset="2"/>
              </a:rPr>
              <a:t>长期趋势</a:t>
            </a:r>
            <a:r>
              <a:rPr lang="zh-CN" altLang="en-US" sz="2600" b="1" dirty="0">
                <a:sym typeface="Symbol" pitchFamily="18" charset="2"/>
              </a:rPr>
              <a:t>（</a:t>
            </a:r>
            <a:r>
              <a:rPr lang="en-US" altLang="zh-CN" sz="2600" b="1" dirty="0">
                <a:sym typeface="Symbol" pitchFamily="18" charset="2"/>
              </a:rPr>
              <a:t>T</a:t>
            </a:r>
            <a:r>
              <a:rPr lang="zh-CN" altLang="en-US" sz="2600" b="1" dirty="0">
                <a:sym typeface="Symbol" pitchFamily="18" charset="2"/>
              </a:rPr>
              <a:t>或</a:t>
            </a:r>
            <a:r>
              <a:rPr lang="en-US" altLang="zh-CN" sz="2600" b="1" dirty="0">
                <a:sym typeface="Symbol" pitchFamily="18" charset="2"/>
              </a:rPr>
              <a:t>Secular</a:t>
            </a:r>
            <a:r>
              <a:rPr lang="zh-CN" altLang="en-US" sz="2600" b="1" dirty="0">
                <a:sym typeface="Symbol" pitchFamily="18" charset="2"/>
              </a:rPr>
              <a:t>）：</a:t>
            </a:r>
            <a:r>
              <a:rPr lang="zh-CN" altLang="zh-CN" sz="2600" dirty="0">
                <a:sym typeface="Symbol" pitchFamily="18" charset="2"/>
              </a:rPr>
              <a:t>较</a:t>
            </a:r>
            <a:r>
              <a:rPr lang="zh-CN" altLang="en-US" sz="2600" dirty="0">
                <a:sym typeface="Symbol" pitchFamily="18" charset="2"/>
              </a:rPr>
              <a:t>长时期现象总的变动趋势（递增、递减或平稳趋势）</a:t>
            </a:r>
            <a:r>
              <a:rPr lang="zh-CN" altLang="en-US" sz="2600" dirty="0">
                <a:effectLst>
                  <a:outerShdw blurRad="38100" dist="38100" dir="2700000" algn="tl">
                    <a:srgbClr val="C0C0C0"/>
                  </a:outerShdw>
                </a:effectLst>
                <a:latin typeface="楷体" pitchFamily="49" charset="-122"/>
                <a:ea typeface="楷体" pitchFamily="49" charset="-122"/>
                <a:sym typeface="Symbol" pitchFamily="18" charset="2"/>
              </a:rPr>
              <a:t>基本因素</a:t>
            </a:r>
            <a:r>
              <a:rPr lang="zh-CN" altLang="en-US" sz="2600" dirty="0">
                <a:sym typeface="Symbol" pitchFamily="18" charset="2"/>
              </a:rPr>
              <a:t>。</a:t>
            </a: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经济发展：人口、科技、管理等因素。</a:t>
            </a:r>
          </a:p>
          <a:p>
            <a:pPr algn="l"/>
            <a:r>
              <a:rPr lang="en-US" altLang="zh-CN" sz="2600" dirty="0">
                <a:sym typeface="Symbol" pitchFamily="18" charset="2"/>
              </a:rPr>
              <a:t>2</a:t>
            </a:r>
            <a:r>
              <a:rPr lang="zh-CN" altLang="en-US" sz="2600" dirty="0">
                <a:sym typeface="Symbol" pitchFamily="18" charset="2"/>
              </a:rPr>
              <a:t>、</a:t>
            </a:r>
            <a:r>
              <a:rPr lang="zh-CN" altLang="en-US" sz="2600" dirty="0">
                <a:latin typeface="隶书" pitchFamily="49" charset="-122"/>
                <a:ea typeface="隶书" pitchFamily="49" charset="-122"/>
                <a:sym typeface="Symbol" pitchFamily="18" charset="2"/>
              </a:rPr>
              <a:t>季节变动</a:t>
            </a:r>
            <a:r>
              <a:rPr lang="zh-CN" altLang="en-US" sz="2600" b="1" dirty="0">
                <a:sym typeface="Symbol" pitchFamily="18" charset="2"/>
              </a:rPr>
              <a:t>（</a:t>
            </a:r>
            <a:r>
              <a:rPr lang="en-US" altLang="zh-CN" sz="2600" b="1" dirty="0">
                <a:sym typeface="Symbol" pitchFamily="18" charset="2"/>
              </a:rPr>
              <a:t>S</a:t>
            </a:r>
            <a:r>
              <a:rPr lang="zh-CN" altLang="en-US" sz="2600" b="1" dirty="0">
                <a:sym typeface="Symbol" pitchFamily="18" charset="2"/>
              </a:rPr>
              <a:t>）：</a:t>
            </a:r>
            <a:r>
              <a:rPr lang="zh-CN" altLang="en-US" sz="2600" dirty="0">
                <a:sym typeface="Symbol" pitchFamily="18" charset="2"/>
              </a:rPr>
              <a:t>周期</a:t>
            </a:r>
            <a:r>
              <a:rPr lang="en-US" altLang="zh-CN" sz="2600" dirty="0">
                <a:sym typeface="Symbol" pitchFamily="18" charset="2"/>
              </a:rPr>
              <a:t>1</a:t>
            </a:r>
            <a:r>
              <a:rPr lang="zh-CN" altLang="en-US" sz="2600" dirty="0">
                <a:sym typeface="Symbol" pitchFamily="18" charset="2"/>
              </a:rPr>
              <a:t>年的规律性波动</a:t>
            </a:r>
            <a:r>
              <a:rPr lang="zh-CN" altLang="en-US" sz="2600" dirty="0">
                <a:effectLst>
                  <a:outerShdw blurRad="38100" dist="38100" dir="2700000" algn="tl">
                    <a:srgbClr val="C0C0C0"/>
                  </a:outerShdw>
                </a:effectLst>
                <a:latin typeface="楷体" pitchFamily="49" charset="-122"/>
                <a:ea typeface="楷体" pitchFamily="49" charset="-122"/>
                <a:sym typeface="Symbol" pitchFamily="18" charset="2"/>
              </a:rPr>
              <a:t>季节因素</a:t>
            </a:r>
            <a:r>
              <a:rPr lang="zh-CN" altLang="en-US" sz="2600" dirty="0">
                <a:sym typeface="Symbol" pitchFamily="18" charset="2"/>
              </a:rPr>
              <a:t>。</a:t>
            </a:r>
          </a:p>
        </p:txBody>
      </p:sp>
      <p:sp>
        <p:nvSpPr>
          <p:cNvPr id="41991" name="Line 7"/>
          <p:cNvSpPr>
            <a:spLocks noChangeShapeType="1"/>
          </p:cNvSpPr>
          <p:nvPr/>
        </p:nvSpPr>
        <p:spPr bwMode="auto">
          <a:xfrm>
            <a:off x="609600" y="6324600"/>
            <a:ext cx="3886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1992" name="Line 8"/>
          <p:cNvSpPr>
            <a:spLocks noChangeShapeType="1"/>
          </p:cNvSpPr>
          <p:nvPr/>
        </p:nvSpPr>
        <p:spPr bwMode="auto">
          <a:xfrm flipV="1">
            <a:off x="609600" y="3581400"/>
            <a:ext cx="0" cy="2743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1993" name="Line 9"/>
          <p:cNvSpPr>
            <a:spLocks noChangeShapeType="1"/>
          </p:cNvSpPr>
          <p:nvPr/>
        </p:nvSpPr>
        <p:spPr bwMode="auto">
          <a:xfrm flipV="1">
            <a:off x="10668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1994" name="Line 10"/>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1995" name="Line 11"/>
          <p:cNvSpPr>
            <a:spLocks noChangeShapeType="1"/>
          </p:cNvSpPr>
          <p:nvPr/>
        </p:nvSpPr>
        <p:spPr bwMode="auto">
          <a:xfrm flipV="1">
            <a:off x="15240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1996" name="Line 12"/>
          <p:cNvSpPr>
            <a:spLocks noChangeShapeType="1"/>
          </p:cNvSpPr>
          <p:nvPr/>
        </p:nvSpPr>
        <p:spPr bwMode="auto">
          <a:xfrm flipV="1">
            <a:off x="1981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1997" name="Line 13"/>
          <p:cNvSpPr>
            <a:spLocks noChangeShapeType="1"/>
          </p:cNvSpPr>
          <p:nvPr/>
        </p:nvSpPr>
        <p:spPr bwMode="auto">
          <a:xfrm flipV="1">
            <a:off x="24384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1998" name="Line 14"/>
          <p:cNvSpPr>
            <a:spLocks noChangeShapeType="1"/>
          </p:cNvSpPr>
          <p:nvPr/>
        </p:nvSpPr>
        <p:spPr bwMode="auto">
          <a:xfrm flipV="1">
            <a:off x="29718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1999" name="Line 15"/>
          <p:cNvSpPr>
            <a:spLocks noChangeShapeType="1"/>
          </p:cNvSpPr>
          <p:nvPr/>
        </p:nvSpPr>
        <p:spPr bwMode="auto">
          <a:xfrm flipV="1">
            <a:off x="3505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2000" name="Line 16"/>
          <p:cNvSpPr>
            <a:spLocks noChangeShapeType="1"/>
          </p:cNvSpPr>
          <p:nvPr/>
        </p:nvSpPr>
        <p:spPr bwMode="auto">
          <a:xfrm flipV="1">
            <a:off x="3886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2001" name="Line 17"/>
          <p:cNvSpPr>
            <a:spLocks noChangeShapeType="1"/>
          </p:cNvSpPr>
          <p:nvPr/>
        </p:nvSpPr>
        <p:spPr bwMode="auto">
          <a:xfrm>
            <a:off x="609600" y="5943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2002" name="Line 18"/>
          <p:cNvSpPr>
            <a:spLocks noChangeShapeType="1"/>
          </p:cNvSpPr>
          <p:nvPr/>
        </p:nvSpPr>
        <p:spPr bwMode="auto">
          <a:xfrm>
            <a:off x="609600" y="5562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2003" name="Line 19"/>
          <p:cNvSpPr>
            <a:spLocks noChangeShapeType="1"/>
          </p:cNvSpPr>
          <p:nvPr/>
        </p:nvSpPr>
        <p:spPr bwMode="auto">
          <a:xfrm>
            <a:off x="609600" y="5181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2004" name="Line 20"/>
          <p:cNvSpPr>
            <a:spLocks noChangeShapeType="1"/>
          </p:cNvSpPr>
          <p:nvPr/>
        </p:nvSpPr>
        <p:spPr bwMode="auto">
          <a:xfrm>
            <a:off x="609600" y="47244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2005" name="Line 21"/>
          <p:cNvSpPr>
            <a:spLocks noChangeShapeType="1"/>
          </p:cNvSpPr>
          <p:nvPr/>
        </p:nvSpPr>
        <p:spPr bwMode="auto">
          <a:xfrm>
            <a:off x="609600" y="43434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2006" name="Line 22"/>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2007" name="Line 23"/>
          <p:cNvSpPr>
            <a:spLocks noChangeShapeType="1"/>
          </p:cNvSpPr>
          <p:nvPr/>
        </p:nvSpPr>
        <p:spPr bwMode="auto">
          <a:xfrm flipV="1">
            <a:off x="1143000" y="4800600"/>
            <a:ext cx="304800" cy="381000"/>
          </a:xfrm>
          <a:prstGeom prst="line">
            <a:avLst/>
          </a:prstGeom>
          <a:noFill/>
          <a:ln w="9525">
            <a:solidFill>
              <a:schemeClr val="tx1"/>
            </a:solidFill>
            <a:round/>
            <a:headEnd/>
            <a:tailEnd/>
          </a:ln>
          <a:effectLst/>
        </p:spPr>
        <p:txBody>
          <a:bodyPr wrap="none" anchor="ctr"/>
          <a:lstStyle/>
          <a:p>
            <a:endParaRPr lang="zh-CN" altLang="en-US"/>
          </a:p>
        </p:txBody>
      </p:sp>
      <p:sp>
        <p:nvSpPr>
          <p:cNvPr id="42008" name="Line 24"/>
          <p:cNvSpPr>
            <a:spLocks noChangeShapeType="1"/>
          </p:cNvSpPr>
          <p:nvPr/>
        </p:nvSpPr>
        <p:spPr bwMode="auto">
          <a:xfrm flipH="1" flipV="1">
            <a:off x="1447800" y="4800600"/>
            <a:ext cx="304800" cy="609600"/>
          </a:xfrm>
          <a:prstGeom prst="line">
            <a:avLst/>
          </a:prstGeom>
          <a:noFill/>
          <a:ln w="9525">
            <a:solidFill>
              <a:schemeClr val="tx1"/>
            </a:solidFill>
            <a:round/>
            <a:headEnd/>
            <a:tailEnd/>
          </a:ln>
          <a:effectLst/>
        </p:spPr>
        <p:txBody>
          <a:bodyPr wrap="none" anchor="ctr"/>
          <a:lstStyle/>
          <a:p>
            <a:endParaRPr lang="zh-CN" altLang="en-US"/>
          </a:p>
        </p:txBody>
      </p:sp>
      <p:sp>
        <p:nvSpPr>
          <p:cNvPr id="42009" name="Line 25"/>
          <p:cNvSpPr>
            <a:spLocks noChangeShapeType="1"/>
          </p:cNvSpPr>
          <p:nvPr/>
        </p:nvSpPr>
        <p:spPr bwMode="auto">
          <a:xfrm flipH="1">
            <a:off x="1752600" y="5105400"/>
            <a:ext cx="457200" cy="304800"/>
          </a:xfrm>
          <a:prstGeom prst="line">
            <a:avLst/>
          </a:prstGeom>
          <a:noFill/>
          <a:ln w="9525">
            <a:solidFill>
              <a:schemeClr val="tx1"/>
            </a:solidFill>
            <a:round/>
            <a:headEnd/>
            <a:tailEnd/>
          </a:ln>
          <a:effectLst/>
        </p:spPr>
        <p:txBody>
          <a:bodyPr wrap="none" anchor="ctr"/>
          <a:lstStyle/>
          <a:p>
            <a:endParaRPr lang="zh-CN" altLang="en-US"/>
          </a:p>
        </p:txBody>
      </p:sp>
      <p:sp>
        <p:nvSpPr>
          <p:cNvPr id="42010" name="Line 26"/>
          <p:cNvSpPr>
            <a:spLocks noChangeShapeType="1"/>
          </p:cNvSpPr>
          <p:nvPr/>
        </p:nvSpPr>
        <p:spPr bwMode="auto">
          <a:xfrm>
            <a:off x="2209800" y="5105400"/>
            <a:ext cx="228600" cy="228600"/>
          </a:xfrm>
          <a:prstGeom prst="line">
            <a:avLst/>
          </a:prstGeom>
          <a:noFill/>
          <a:ln w="9525">
            <a:solidFill>
              <a:schemeClr val="tx1"/>
            </a:solidFill>
            <a:round/>
            <a:headEnd/>
            <a:tailEnd/>
          </a:ln>
          <a:effectLst/>
        </p:spPr>
        <p:txBody>
          <a:bodyPr wrap="none" anchor="ctr"/>
          <a:lstStyle/>
          <a:p>
            <a:endParaRPr lang="zh-CN" altLang="en-US"/>
          </a:p>
        </p:txBody>
      </p:sp>
      <p:sp>
        <p:nvSpPr>
          <p:cNvPr id="42011" name="Line 27"/>
          <p:cNvSpPr>
            <a:spLocks noChangeShapeType="1"/>
          </p:cNvSpPr>
          <p:nvPr/>
        </p:nvSpPr>
        <p:spPr bwMode="auto">
          <a:xfrm flipV="1">
            <a:off x="2438400" y="4953000"/>
            <a:ext cx="533400" cy="381000"/>
          </a:xfrm>
          <a:prstGeom prst="line">
            <a:avLst/>
          </a:prstGeom>
          <a:noFill/>
          <a:ln w="9525">
            <a:solidFill>
              <a:schemeClr val="tx1"/>
            </a:solidFill>
            <a:round/>
            <a:headEnd/>
            <a:tailEnd/>
          </a:ln>
          <a:effectLst/>
        </p:spPr>
        <p:txBody>
          <a:bodyPr wrap="none" anchor="ctr"/>
          <a:lstStyle/>
          <a:p>
            <a:endParaRPr lang="zh-CN" altLang="en-US"/>
          </a:p>
        </p:txBody>
      </p:sp>
      <p:sp>
        <p:nvSpPr>
          <p:cNvPr id="42012" name="Line 28"/>
          <p:cNvSpPr>
            <a:spLocks noChangeShapeType="1"/>
          </p:cNvSpPr>
          <p:nvPr/>
        </p:nvSpPr>
        <p:spPr bwMode="auto">
          <a:xfrm>
            <a:off x="2971800" y="4953000"/>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42013" name="Line 29"/>
          <p:cNvSpPr>
            <a:spLocks noChangeShapeType="1"/>
          </p:cNvSpPr>
          <p:nvPr/>
        </p:nvSpPr>
        <p:spPr bwMode="auto">
          <a:xfrm flipV="1">
            <a:off x="3505200" y="4572000"/>
            <a:ext cx="228600" cy="381000"/>
          </a:xfrm>
          <a:prstGeom prst="line">
            <a:avLst/>
          </a:prstGeom>
          <a:noFill/>
          <a:ln w="9525">
            <a:solidFill>
              <a:schemeClr val="tx1"/>
            </a:solidFill>
            <a:round/>
            <a:headEnd/>
            <a:tailEnd/>
          </a:ln>
          <a:effectLst/>
        </p:spPr>
        <p:txBody>
          <a:bodyPr wrap="none" anchor="ctr"/>
          <a:lstStyle/>
          <a:p>
            <a:endParaRPr lang="zh-CN" altLang="en-US"/>
          </a:p>
        </p:txBody>
      </p:sp>
      <p:sp>
        <p:nvSpPr>
          <p:cNvPr id="42014" name="Line 30"/>
          <p:cNvSpPr>
            <a:spLocks noChangeShapeType="1"/>
          </p:cNvSpPr>
          <p:nvPr/>
        </p:nvSpPr>
        <p:spPr bwMode="auto">
          <a:xfrm>
            <a:off x="3733800" y="4572000"/>
            <a:ext cx="304800" cy="152400"/>
          </a:xfrm>
          <a:prstGeom prst="line">
            <a:avLst/>
          </a:prstGeom>
          <a:noFill/>
          <a:ln w="9525">
            <a:solidFill>
              <a:schemeClr val="tx1"/>
            </a:solidFill>
            <a:round/>
            <a:headEnd/>
            <a:tailEnd/>
          </a:ln>
          <a:effectLst/>
        </p:spPr>
        <p:txBody>
          <a:bodyPr wrap="none" anchor="ctr"/>
          <a:lstStyle/>
          <a:p>
            <a:endParaRPr lang="zh-CN" altLang="en-US"/>
          </a:p>
        </p:txBody>
      </p:sp>
      <p:sp>
        <p:nvSpPr>
          <p:cNvPr id="42015" name="Line 31"/>
          <p:cNvSpPr>
            <a:spLocks noChangeShapeType="1"/>
          </p:cNvSpPr>
          <p:nvPr/>
        </p:nvSpPr>
        <p:spPr bwMode="auto">
          <a:xfrm flipV="1">
            <a:off x="4038600" y="4419600"/>
            <a:ext cx="304800" cy="30480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2016" name="Object 32"/>
          <p:cNvGraphicFramePr>
            <a:graphicFrameLocks noChangeAspect="1"/>
          </p:cNvGraphicFramePr>
          <p:nvPr/>
        </p:nvGraphicFramePr>
        <p:xfrm>
          <a:off x="4718050" y="3578225"/>
          <a:ext cx="3922713" cy="3233738"/>
        </p:xfrm>
        <a:graphic>
          <a:graphicData uri="http://schemas.openxmlformats.org/presentationml/2006/ole">
            <p:oleObj spid="_x0000_s42016" name="文档" r:id="rId4" imgW="4034813" imgH="3321091"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1990">
                                            <p:txEl>
                                              <p:pRg st="0" end="0"/>
                                            </p:txEl>
                                          </p:spTgt>
                                        </p:tgtEl>
                                        <p:attrNameLst>
                                          <p:attrName>style.visibility</p:attrName>
                                        </p:attrNameLst>
                                      </p:cBhvr>
                                      <p:to>
                                        <p:strVal val="visible"/>
                                      </p:to>
                                    </p:set>
                                    <p:animEffect transition="in" filter="slide(fromRight)">
                                      <p:cBhvr>
                                        <p:cTn id="7" dur="500"/>
                                        <p:tgtEl>
                                          <p:spTgt spid="41990">
                                            <p:txEl>
                                              <p:pRg st="0" end="0"/>
                                            </p:txEl>
                                          </p:spTgt>
                                        </p:tgtEl>
                                      </p:cBhvr>
                                    </p:animEffect>
                                  </p:childTnLst>
                                  <p:subTnLst>
                                    <p:animClr clrSpc="rgb" dir="cw">
                                      <p:cBhvr override="childStyle">
                                        <p:cTn dur="1" fill="hold" display="0" masterRel="nextClick" afterEffect="1"/>
                                        <p:tgtEl>
                                          <p:spTgt spid="4199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1990">
                                            <p:txEl>
                                              <p:pRg st="1" end="1"/>
                                            </p:txEl>
                                          </p:spTgt>
                                        </p:tgtEl>
                                        <p:attrNameLst>
                                          <p:attrName>style.visibility</p:attrName>
                                        </p:attrNameLst>
                                      </p:cBhvr>
                                      <p:to>
                                        <p:strVal val="visible"/>
                                      </p:to>
                                    </p:set>
                                    <p:animEffect transition="in" filter="slide(fromRight)">
                                      <p:cBhvr>
                                        <p:cTn id="12" dur="500"/>
                                        <p:tgtEl>
                                          <p:spTgt spid="41990">
                                            <p:txEl>
                                              <p:pRg st="1" end="1"/>
                                            </p:txEl>
                                          </p:spTgt>
                                        </p:tgtEl>
                                      </p:cBhvr>
                                    </p:animEffect>
                                  </p:childTnLst>
                                  <p:subTnLst>
                                    <p:animClr clrSpc="rgb" dir="cw">
                                      <p:cBhvr override="childStyle">
                                        <p:cTn dur="1" fill="hold" display="0" masterRel="nextClick" afterEffect="1"/>
                                        <p:tgtEl>
                                          <p:spTgt spid="4199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1990">
                                            <p:txEl>
                                              <p:pRg st="2" end="2"/>
                                            </p:txEl>
                                          </p:spTgt>
                                        </p:tgtEl>
                                        <p:attrNameLst>
                                          <p:attrName>style.visibility</p:attrName>
                                        </p:attrNameLst>
                                      </p:cBhvr>
                                      <p:to>
                                        <p:strVal val="visible"/>
                                      </p:to>
                                    </p:set>
                                    <p:animEffect transition="in" filter="slide(fromRight)">
                                      <p:cBhvr>
                                        <p:cTn id="17" dur="500"/>
                                        <p:tgtEl>
                                          <p:spTgt spid="41990">
                                            <p:txEl>
                                              <p:pRg st="2" end="2"/>
                                            </p:txEl>
                                          </p:spTgt>
                                        </p:tgtEl>
                                      </p:cBhvr>
                                    </p:animEffect>
                                  </p:childTnLst>
                                  <p:subTnLst>
                                    <p:animClr clrSpc="rgb" dir="cw">
                                      <p:cBhvr override="childStyle">
                                        <p:cTn dur="1" fill="hold" display="0" masterRel="nextClick" afterEffect="1"/>
                                        <p:tgtEl>
                                          <p:spTgt spid="41990">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41990">
                                            <p:txEl>
                                              <p:pRg st="3" end="3"/>
                                            </p:txEl>
                                          </p:spTgt>
                                        </p:tgtEl>
                                        <p:attrNameLst>
                                          <p:attrName>style.visibility</p:attrName>
                                        </p:attrNameLst>
                                      </p:cBhvr>
                                      <p:to>
                                        <p:strVal val="visible"/>
                                      </p:to>
                                    </p:set>
                                    <p:animEffect transition="in" filter="slide(fromRight)">
                                      <p:cBhvr>
                                        <p:cTn id="22" dur="500"/>
                                        <p:tgtEl>
                                          <p:spTgt spid="41990">
                                            <p:txEl>
                                              <p:pRg st="3" end="3"/>
                                            </p:txEl>
                                          </p:spTgt>
                                        </p:tgtEl>
                                      </p:cBhvr>
                                    </p:animEffect>
                                  </p:childTnLst>
                                  <p:subTnLst>
                                    <p:animClr clrSpc="rgb" dir="cw">
                                      <p:cBhvr override="childStyle">
                                        <p:cTn dur="1" fill="hold" display="0" masterRel="nextClick" afterEffect="1"/>
                                        <p:tgtEl>
                                          <p:spTgt spid="41990">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301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301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301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3014"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a:t>
            </a:r>
            <a:r>
              <a:rPr lang="en-US" altLang="zh-CN" sz="2600" dirty="0">
                <a:sym typeface="Symbol" pitchFamily="18" charset="2"/>
              </a:rPr>
              <a:t>1</a:t>
            </a:r>
            <a:r>
              <a:rPr lang="zh-CN" altLang="en-US" sz="2600" dirty="0">
                <a:sym typeface="Symbol" pitchFamily="18" charset="2"/>
              </a:rPr>
              <a:t>）季节因素：自然因素气候等；</a:t>
            </a:r>
          </a:p>
          <a:p>
            <a:pPr algn="l"/>
            <a:r>
              <a:rPr lang="zh-CN" altLang="en-US" sz="2600" dirty="0">
                <a:sym typeface="Symbol" pitchFamily="18" charset="2"/>
              </a:rPr>
              <a:t>　　　　　　　  社会因素</a:t>
            </a:r>
            <a:r>
              <a:rPr lang="zh-CN" altLang="en-US" sz="2600" dirty="0" smtClean="0">
                <a:sym typeface="Symbol" pitchFamily="18" charset="2"/>
              </a:rPr>
              <a:t>风俗习惯、政策规定等</a:t>
            </a:r>
            <a:r>
              <a:rPr lang="zh-CN" altLang="en-US" sz="2600" dirty="0">
                <a:sym typeface="Symbol" pitchFamily="18" charset="2"/>
              </a:rPr>
              <a:t>。</a:t>
            </a:r>
          </a:p>
          <a:p>
            <a:pPr algn="l"/>
            <a:r>
              <a:rPr lang="zh-CN" altLang="en-US" sz="2600" dirty="0">
                <a:sym typeface="Symbol" pitchFamily="18" charset="2"/>
              </a:rPr>
              <a:t>（</a:t>
            </a:r>
            <a:r>
              <a:rPr lang="en-US" altLang="zh-CN" sz="2600" dirty="0">
                <a:sym typeface="Symbol" pitchFamily="18" charset="2"/>
              </a:rPr>
              <a:t>2</a:t>
            </a:r>
            <a:r>
              <a:rPr lang="zh-CN" altLang="en-US" sz="2600" dirty="0">
                <a:sym typeface="Symbol" pitchFamily="18" charset="2"/>
              </a:rPr>
              <a:t>）年度资料不体现季节变动。</a:t>
            </a:r>
          </a:p>
          <a:p>
            <a:pPr algn="l"/>
            <a:r>
              <a:rPr lang="en-US" altLang="zh-CN" sz="2600" dirty="0">
                <a:sym typeface="Symbol" pitchFamily="18" charset="2"/>
              </a:rPr>
              <a:t>3</a:t>
            </a:r>
            <a:r>
              <a:rPr lang="zh-CN" altLang="en-US" sz="2600" dirty="0">
                <a:sym typeface="Symbol" pitchFamily="18" charset="2"/>
              </a:rPr>
              <a:t>、</a:t>
            </a:r>
            <a:r>
              <a:rPr lang="zh-CN" altLang="en-US" sz="2600" dirty="0">
                <a:latin typeface="隶书" pitchFamily="49" charset="-122"/>
                <a:ea typeface="隶书" pitchFamily="49" charset="-122"/>
                <a:sym typeface="Symbol" pitchFamily="18" charset="2"/>
              </a:rPr>
              <a:t>循环变动</a:t>
            </a:r>
            <a:r>
              <a:rPr lang="zh-CN" altLang="en-US" sz="2600" b="1" dirty="0">
                <a:sym typeface="Symbol" pitchFamily="18" charset="2"/>
              </a:rPr>
              <a:t>（</a:t>
            </a:r>
            <a:r>
              <a:rPr lang="en-US" altLang="zh-CN" sz="2600" b="1" dirty="0">
                <a:sym typeface="Symbol" pitchFamily="18" charset="2"/>
              </a:rPr>
              <a:t>C</a:t>
            </a:r>
            <a:r>
              <a:rPr lang="zh-CN" altLang="en-US" sz="2600" b="1" dirty="0">
                <a:sym typeface="Symbol" pitchFamily="18" charset="2"/>
              </a:rPr>
              <a:t>）：</a:t>
            </a:r>
            <a:r>
              <a:rPr lang="zh-CN" altLang="en-US" sz="2600" dirty="0">
                <a:sym typeface="Symbol" pitchFamily="18" charset="2"/>
              </a:rPr>
              <a:t>周期在一年以上的近乎规律性的从低到高再从高至低的周而复始的变动</a:t>
            </a:r>
            <a:r>
              <a:rPr lang="zh-CN" altLang="en-US" sz="2600" dirty="0">
                <a:effectLst>
                  <a:outerShdw blurRad="38100" dist="38100" dir="2700000" algn="tl">
                    <a:srgbClr val="C0C0C0"/>
                  </a:outerShdw>
                </a:effectLst>
                <a:latin typeface="楷体" pitchFamily="49" charset="-122"/>
                <a:ea typeface="楷体" pitchFamily="49" charset="-122"/>
                <a:sym typeface="Symbol" pitchFamily="18" charset="2"/>
              </a:rPr>
              <a:t>交替因素</a:t>
            </a:r>
            <a:r>
              <a:rPr lang="zh-CN" altLang="en-US" sz="2600" dirty="0">
                <a:sym typeface="Symbol" pitchFamily="18" charset="2"/>
              </a:rPr>
              <a:t>。</a:t>
            </a:r>
          </a:p>
        </p:txBody>
      </p:sp>
      <p:sp>
        <p:nvSpPr>
          <p:cNvPr id="43015" name="Line 7"/>
          <p:cNvSpPr>
            <a:spLocks noChangeShapeType="1"/>
          </p:cNvSpPr>
          <p:nvPr/>
        </p:nvSpPr>
        <p:spPr bwMode="auto">
          <a:xfrm>
            <a:off x="609600" y="6324600"/>
            <a:ext cx="3886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3016" name="Line 8"/>
          <p:cNvSpPr>
            <a:spLocks noChangeShapeType="1"/>
          </p:cNvSpPr>
          <p:nvPr/>
        </p:nvSpPr>
        <p:spPr bwMode="auto">
          <a:xfrm flipV="1">
            <a:off x="609600" y="4114800"/>
            <a:ext cx="0" cy="2209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3017" name="Line 9"/>
          <p:cNvSpPr>
            <a:spLocks noChangeShapeType="1"/>
          </p:cNvSpPr>
          <p:nvPr/>
        </p:nvSpPr>
        <p:spPr bwMode="auto">
          <a:xfrm flipV="1">
            <a:off x="10668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18" name="Line 10"/>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3019" name="Line 11"/>
          <p:cNvSpPr>
            <a:spLocks noChangeShapeType="1"/>
          </p:cNvSpPr>
          <p:nvPr/>
        </p:nvSpPr>
        <p:spPr bwMode="auto">
          <a:xfrm flipV="1">
            <a:off x="15240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0" name="Line 12"/>
          <p:cNvSpPr>
            <a:spLocks noChangeShapeType="1"/>
          </p:cNvSpPr>
          <p:nvPr/>
        </p:nvSpPr>
        <p:spPr bwMode="auto">
          <a:xfrm flipV="1">
            <a:off x="1981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1" name="Line 13"/>
          <p:cNvSpPr>
            <a:spLocks noChangeShapeType="1"/>
          </p:cNvSpPr>
          <p:nvPr/>
        </p:nvSpPr>
        <p:spPr bwMode="auto">
          <a:xfrm flipV="1">
            <a:off x="24384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2" name="Line 14"/>
          <p:cNvSpPr>
            <a:spLocks noChangeShapeType="1"/>
          </p:cNvSpPr>
          <p:nvPr/>
        </p:nvSpPr>
        <p:spPr bwMode="auto">
          <a:xfrm flipV="1">
            <a:off x="29718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V="1">
            <a:off x="3505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4" name="Line 16"/>
          <p:cNvSpPr>
            <a:spLocks noChangeShapeType="1"/>
          </p:cNvSpPr>
          <p:nvPr/>
        </p:nvSpPr>
        <p:spPr bwMode="auto">
          <a:xfrm flipV="1">
            <a:off x="3886200" y="62484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09600" y="5943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3026" name="Line 18"/>
          <p:cNvSpPr>
            <a:spLocks noChangeShapeType="1"/>
          </p:cNvSpPr>
          <p:nvPr/>
        </p:nvSpPr>
        <p:spPr bwMode="auto">
          <a:xfrm>
            <a:off x="609600" y="5562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609600" y="51816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3028" name="Line 20"/>
          <p:cNvSpPr>
            <a:spLocks noChangeShapeType="1"/>
          </p:cNvSpPr>
          <p:nvPr/>
        </p:nvSpPr>
        <p:spPr bwMode="auto">
          <a:xfrm>
            <a:off x="609600" y="47244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609600" y="4343400"/>
            <a:ext cx="76200" cy="0"/>
          </a:xfrm>
          <a:prstGeom prst="line">
            <a:avLst/>
          </a:prstGeom>
          <a:noFill/>
          <a:ln w="9525">
            <a:solidFill>
              <a:schemeClr val="tx1"/>
            </a:solidFill>
            <a:round/>
            <a:headEnd/>
            <a:tailEnd/>
          </a:ln>
          <a:effectLst/>
        </p:spPr>
        <p:txBody>
          <a:bodyPr wrap="none" anchor="ctr"/>
          <a:lstStyle/>
          <a:p>
            <a:endParaRPr lang="zh-CN" altLang="en-US"/>
          </a:p>
        </p:txBody>
      </p:sp>
      <p:sp>
        <p:nvSpPr>
          <p:cNvPr id="43030" name="Line 22"/>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3031" name="Object 23"/>
          <p:cNvGraphicFramePr>
            <a:graphicFrameLocks noChangeAspect="1"/>
          </p:cNvGraphicFramePr>
          <p:nvPr/>
        </p:nvGraphicFramePr>
        <p:xfrm>
          <a:off x="4714875" y="3581400"/>
          <a:ext cx="3905250" cy="3219450"/>
        </p:xfrm>
        <a:graphic>
          <a:graphicData uri="http://schemas.openxmlformats.org/presentationml/2006/ole">
            <p:oleObj spid="_x0000_s43031" name="文档" r:id="rId4" imgW="4044418" imgH="3320371" progId="Word.Document.8">
              <p:embed/>
            </p:oleObj>
          </a:graphicData>
        </a:graphic>
      </p:graphicFrame>
      <p:sp>
        <p:nvSpPr>
          <p:cNvPr id="43032" name="Freeform 24"/>
          <p:cNvSpPr>
            <a:spLocks/>
          </p:cNvSpPr>
          <p:nvPr/>
        </p:nvSpPr>
        <p:spPr bwMode="auto">
          <a:xfrm>
            <a:off x="914400" y="4711700"/>
            <a:ext cx="3657600" cy="1587500"/>
          </a:xfrm>
          <a:custGeom>
            <a:avLst/>
            <a:gdLst/>
            <a:ahLst/>
            <a:cxnLst>
              <a:cxn ang="0">
                <a:pos x="0" y="776"/>
              </a:cxn>
              <a:cxn ang="0">
                <a:pos x="384" y="248"/>
              </a:cxn>
              <a:cxn ang="0">
                <a:pos x="864" y="824"/>
              </a:cxn>
              <a:cxn ang="0">
                <a:pos x="1488" y="8"/>
              </a:cxn>
              <a:cxn ang="0">
                <a:pos x="2064" y="872"/>
              </a:cxn>
              <a:cxn ang="0">
                <a:pos x="2304" y="776"/>
              </a:cxn>
            </a:cxnLst>
            <a:rect l="0" t="0" r="r" b="b"/>
            <a:pathLst>
              <a:path w="2304" h="1000">
                <a:moveTo>
                  <a:pt x="0" y="776"/>
                </a:moveTo>
                <a:cubicBezTo>
                  <a:pt x="120" y="508"/>
                  <a:pt x="240" y="240"/>
                  <a:pt x="384" y="248"/>
                </a:cubicBezTo>
                <a:cubicBezTo>
                  <a:pt x="528" y="256"/>
                  <a:pt x="680" y="864"/>
                  <a:pt x="864" y="824"/>
                </a:cubicBezTo>
                <a:cubicBezTo>
                  <a:pt x="1048" y="784"/>
                  <a:pt x="1288" y="0"/>
                  <a:pt x="1488" y="8"/>
                </a:cubicBezTo>
                <a:cubicBezTo>
                  <a:pt x="1688" y="16"/>
                  <a:pt x="1928" y="744"/>
                  <a:pt x="2064" y="872"/>
                </a:cubicBezTo>
                <a:cubicBezTo>
                  <a:pt x="2200" y="1000"/>
                  <a:pt x="2264" y="792"/>
                  <a:pt x="2304" y="776"/>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43034" name="Text Box 26"/>
          <p:cNvSpPr txBox="1">
            <a:spLocks noChangeArrowheads="1"/>
          </p:cNvSpPr>
          <p:nvPr/>
        </p:nvSpPr>
        <p:spPr bwMode="auto">
          <a:xfrm>
            <a:off x="1187450" y="4652963"/>
            <a:ext cx="720725" cy="457200"/>
          </a:xfrm>
          <a:prstGeom prst="rect">
            <a:avLst/>
          </a:prstGeom>
          <a:noFill/>
          <a:ln w="9525">
            <a:noFill/>
            <a:miter lim="800000"/>
            <a:headEnd/>
            <a:tailEnd/>
          </a:ln>
          <a:effectLst/>
        </p:spPr>
        <p:txBody>
          <a:bodyPr>
            <a:spAutoFit/>
          </a:bodyPr>
          <a:lstStyle/>
          <a:p>
            <a:pPr>
              <a:spcBef>
                <a:spcPct val="50000"/>
              </a:spcBef>
            </a:pPr>
            <a:r>
              <a:rPr lang="en-US" altLang="zh-CN">
                <a:ea typeface="隶书" pitchFamily="49" charset="-122"/>
              </a:rPr>
              <a:t> </a:t>
            </a:r>
            <a:r>
              <a:rPr lang="zh-CN" altLang="en-US">
                <a:ea typeface="隶书" pitchFamily="49" charset="-122"/>
              </a:rPr>
              <a:t>峰</a:t>
            </a:r>
          </a:p>
        </p:txBody>
      </p:sp>
      <p:sp>
        <p:nvSpPr>
          <p:cNvPr id="43035" name="Text Box 27"/>
          <p:cNvSpPr txBox="1">
            <a:spLocks noChangeArrowheads="1"/>
          </p:cNvSpPr>
          <p:nvPr/>
        </p:nvSpPr>
        <p:spPr bwMode="auto">
          <a:xfrm>
            <a:off x="1908175" y="5516563"/>
            <a:ext cx="719138" cy="457200"/>
          </a:xfrm>
          <a:prstGeom prst="rect">
            <a:avLst/>
          </a:prstGeom>
          <a:noFill/>
          <a:ln w="9525">
            <a:noFill/>
            <a:miter lim="800000"/>
            <a:headEnd/>
            <a:tailEnd/>
          </a:ln>
          <a:effectLst/>
        </p:spPr>
        <p:txBody>
          <a:bodyPr>
            <a:spAutoFit/>
          </a:bodyPr>
          <a:lstStyle/>
          <a:p>
            <a:pPr>
              <a:spcBef>
                <a:spcPct val="50000"/>
              </a:spcBef>
            </a:pPr>
            <a:r>
              <a:rPr lang="en-US" altLang="zh-CN">
                <a:ea typeface="隶书" pitchFamily="49" charset="-122"/>
              </a:rPr>
              <a:t> </a:t>
            </a:r>
            <a:r>
              <a:rPr lang="zh-CN" altLang="en-US">
                <a:ea typeface="隶书" pitchFamily="49" charset="-122"/>
              </a:rPr>
              <a:t>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43031"/>
                                        </p:tgtEl>
                                        <p:attrNameLst>
                                          <p:attrName>style.visibility</p:attrName>
                                        </p:attrNameLst>
                                      </p:cBhvr>
                                      <p:to>
                                        <p:strVal val="visible"/>
                                      </p:to>
                                    </p:set>
                                    <p:anim calcmode="lin" valueType="num">
                                      <p:cBhvr>
                                        <p:cTn id="7" dur="500" fill="hold"/>
                                        <p:tgtEl>
                                          <p:spTgt spid="43031"/>
                                        </p:tgtEl>
                                        <p:attrNameLst>
                                          <p:attrName>ppt_w</p:attrName>
                                        </p:attrNameLst>
                                      </p:cBhvr>
                                      <p:tavLst>
                                        <p:tav tm="0">
                                          <p:val>
                                            <p:strVal val="4*#ppt_w"/>
                                          </p:val>
                                        </p:tav>
                                        <p:tav tm="100000">
                                          <p:val>
                                            <p:strVal val="#ppt_w"/>
                                          </p:val>
                                        </p:tav>
                                      </p:tavLst>
                                    </p:anim>
                                    <p:anim calcmode="lin" valueType="num">
                                      <p:cBhvr>
                                        <p:cTn id="8" dur="500" fill="hold"/>
                                        <p:tgtEl>
                                          <p:spTgt spid="4303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3031"/>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43014">
                                            <p:txEl>
                                              <p:pRg st="0" end="0"/>
                                            </p:txEl>
                                          </p:spTgt>
                                        </p:tgtEl>
                                        <p:attrNameLst>
                                          <p:attrName>style.visibility</p:attrName>
                                        </p:attrNameLst>
                                      </p:cBhvr>
                                      <p:to>
                                        <p:strVal val="visible"/>
                                      </p:to>
                                    </p:set>
                                    <p:animEffect transition="in" filter="strips(downRight)">
                                      <p:cBhvr>
                                        <p:cTn id="13" dur="500"/>
                                        <p:tgtEl>
                                          <p:spTgt spid="43014">
                                            <p:txEl>
                                              <p:pRg st="0" end="0"/>
                                            </p:txEl>
                                          </p:spTgt>
                                        </p:tgtEl>
                                      </p:cBhvr>
                                    </p:animEffect>
                                  </p:childTnLst>
                                  <p:subTnLst>
                                    <p:animClr clrSpc="rgb" dir="cw">
                                      <p:cBhvr override="childStyle">
                                        <p:cTn dur="1" fill="hold" display="0" masterRel="nextClick" afterEffect="1"/>
                                        <p:tgtEl>
                                          <p:spTgt spid="43014">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3014">
                                            <p:txEl>
                                              <p:pRg st="1" end="1"/>
                                            </p:txEl>
                                          </p:spTgt>
                                        </p:tgtEl>
                                        <p:attrNameLst>
                                          <p:attrName>style.visibility</p:attrName>
                                        </p:attrNameLst>
                                      </p:cBhvr>
                                      <p:to>
                                        <p:strVal val="visible"/>
                                      </p:to>
                                    </p:set>
                                    <p:animEffect transition="in" filter="strips(downRight)">
                                      <p:cBhvr>
                                        <p:cTn id="18" dur="500"/>
                                        <p:tgtEl>
                                          <p:spTgt spid="43014">
                                            <p:txEl>
                                              <p:pRg st="1" end="1"/>
                                            </p:txEl>
                                          </p:spTgt>
                                        </p:tgtEl>
                                      </p:cBhvr>
                                    </p:animEffect>
                                  </p:childTnLst>
                                  <p:subTnLst>
                                    <p:animClr clrSpc="rgb" dir="cw">
                                      <p:cBhvr override="childStyle">
                                        <p:cTn dur="1" fill="hold" display="0" masterRel="nextClick" afterEffect="1"/>
                                        <p:tgtEl>
                                          <p:spTgt spid="43014">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3014">
                                            <p:txEl>
                                              <p:pRg st="2" end="2"/>
                                            </p:txEl>
                                          </p:spTgt>
                                        </p:tgtEl>
                                        <p:attrNameLst>
                                          <p:attrName>style.visibility</p:attrName>
                                        </p:attrNameLst>
                                      </p:cBhvr>
                                      <p:to>
                                        <p:strVal val="visible"/>
                                      </p:to>
                                    </p:set>
                                    <p:animEffect transition="in" filter="strips(downRight)">
                                      <p:cBhvr>
                                        <p:cTn id="23" dur="500"/>
                                        <p:tgtEl>
                                          <p:spTgt spid="43014">
                                            <p:txEl>
                                              <p:pRg st="2" end="2"/>
                                            </p:txEl>
                                          </p:spTgt>
                                        </p:tgtEl>
                                      </p:cBhvr>
                                    </p:animEffect>
                                  </p:childTnLst>
                                  <p:subTnLst>
                                    <p:animClr clrSpc="rgb" dir="cw">
                                      <p:cBhvr override="childStyle">
                                        <p:cTn dur="1" fill="hold" display="0" masterRel="nextClick" afterEffect="1"/>
                                        <p:tgtEl>
                                          <p:spTgt spid="43014">
                                            <p:txEl>
                                              <p:pRg st="2" end="2"/>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43014">
                                            <p:txEl>
                                              <p:pRg st="3" end="3"/>
                                            </p:txEl>
                                          </p:spTgt>
                                        </p:tgtEl>
                                        <p:attrNameLst>
                                          <p:attrName>style.visibility</p:attrName>
                                        </p:attrNameLst>
                                      </p:cBhvr>
                                      <p:to>
                                        <p:strVal val="visible"/>
                                      </p:to>
                                    </p:set>
                                    <p:animEffect transition="in" filter="strips(downRight)">
                                      <p:cBhvr>
                                        <p:cTn id="28" dur="500"/>
                                        <p:tgtEl>
                                          <p:spTgt spid="43014">
                                            <p:txEl>
                                              <p:pRg st="3" end="3"/>
                                            </p:txEl>
                                          </p:spTgt>
                                        </p:tgtEl>
                                      </p:cBhvr>
                                    </p:animEffect>
                                  </p:childTnLst>
                                  <p:subTnLst>
                                    <p:animClr clrSpc="rgb" dir="cw">
                                      <p:cBhvr override="childStyle">
                                        <p:cTn dur="1" fill="hold" display="0" masterRel="nextClick" afterEffect="1"/>
                                        <p:tgtEl>
                                          <p:spTgt spid="43014">
                                            <p:txEl>
                                              <p:pRg st="3" end="3"/>
                                            </p:txEl>
                                          </p:spTgt>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43032"/>
                                        </p:tgtEl>
                                        <p:attrNameLst>
                                          <p:attrName>style.visibility</p:attrName>
                                        </p:attrNameLst>
                                      </p:cBhvr>
                                      <p:to>
                                        <p:strVal val="visible"/>
                                      </p:to>
                                    </p:set>
                                    <p:animEffect transition="in" filter="box(out)">
                                      <p:cBhvr>
                                        <p:cTn id="33" dur="500"/>
                                        <p:tgtEl>
                                          <p:spTgt spid="43032"/>
                                        </p:tgtEl>
                                      </p:cBhvr>
                                    </p:animEffect>
                                  </p:childTnLst>
                                  <p:subTnLst>
                                    <p:animClr clrSpc="rgb" dir="cw">
                                      <p:cBhvr override="childStyle">
                                        <p:cTn dur="1" fill="hold" display="0" masterRel="nextClick" afterEffect="1"/>
                                        <p:tgtEl>
                                          <p:spTgt spid="43032"/>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3034"/>
                                        </p:tgtEl>
                                        <p:attrNameLst>
                                          <p:attrName>style.visibility</p:attrName>
                                        </p:attrNameLst>
                                      </p:cBhvr>
                                      <p:to>
                                        <p:strVal val="visible"/>
                                      </p:to>
                                    </p:set>
                                    <p:animEffect transition="in" filter="box(in)">
                                      <p:cBhvr>
                                        <p:cTn id="38" dur="500"/>
                                        <p:tgtEl>
                                          <p:spTgt spid="43034"/>
                                        </p:tgtEl>
                                      </p:cBhvr>
                                    </p:animEffect>
                                  </p:childTnLst>
                                  <p:subTnLst>
                                    <p:animClr clrSpc="rgb" dir="cw">
                                      <p:cBhvr override="childStyle">
                                        <p:cTn dur="1" fill="hold" display="0" masterRel="nextClick" afterEffect="1"/>
                                        <p:tgtEl>
                                          <p:spTgt spid="43034"/>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43035"/>
                                        </p:tgtEl>
                                        <p:attrNameLst>
                                          <p:attrName>style.visibility</p:attrName>
                                        </p:attrNameLst>
                                      </p:cBhvr>
                                      <p:to>
                                        <p:strVal val="visible"/>
                                      </p:to>
                                    </p:set>
                                    <p:animEffect transition="in" filter="diamond(in)">
                                      <p:cBhvr>
                                        <p:cTn id="43" dur="500"/>
                                        <p:tgtEl>
                                          <p:spTgt spid="43035"/>
                                        </p:tgtEl>
                                      </p:cBhvr>
                                    </p:animEffect>
                                  </p:childTnLst>
                                  <p:subTnLst>
                                    <p:animClr clrSpc="rgb" dir="cw">
                                      <p:cBhvr override="childStyle">
                                        <p:cTn dur="1" fill="hold" display="0" masterRel="nextClick" afterEffect="1"/>
                                        <p:tgtEl>
                                          <p:spTgt spid="43035"/>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build="p" autoUpdateAnimBg="0"/>
      <p:bldP spid="43032" grpId="0" animBg="1"/>
      <p:bldP spid="43034" grpId="0"/>
      <p:bldP spid="4303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403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403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403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4038" name="Rectangle 6"/>
          <p:cNvSpPr>
            <a:spLocks noGrp="1" noChangeArrowheads="1"/>
          </p:cNvSpPr>
          <p:nvPr>
            <p:ph type="subTitle" idx="1"/>
          </p:nvPr>
        </p:nvSpPr>
        <p:spPr>
          <a:xfrm>
            <a:off x="152400" y="1219200"/>
            <a:ext cx="8839200" cy="5410200"/>
          </a:xfrm>
        </p:spPr>
        <p:txBody>
          <a:bodyPr/>
          <a:lstStyle/>
          <a:p>
            <a:pPr algn="l"/>
            <a:r>
              <a:rPr lang="en-US" altLang="zh-CN" sz="2600" dirty="0">
                <a:sym typeface="Symbol" pitchFamily="18" charset="2"/>
              </a:rPr>
              <a:t>4</a:t>
            </a:r>
            <a:r>
              <a:rPr lang="zh-CN" altLang="en-US" sz="2600" dirty="0">
                <a:sym typeface="Symbol" pitchFamily="18" charset="2"/>
              </a:rPr>
              <a:t>、</a:t>
            </a:r>
            <a:r>
              <a:rPr lang="zh-CN" altLang="en-US" sz="2600" dirty="0">
                <a:latin typeface="隶书" pitchFamily="49" charset="-122"/>
                <a:ea typeface="隶书" pitchFamily="49" charset="-122"/>
                <a:sym typeface="Symbol" pitchFamily="18" charset="2"/>
              </a:rPr>
              <a:t>不规则变动</a:t>
            </a:r>
            <a:r>
              <a:rPr lang="zh-CN" altLang="en-US" sz="2600" b="1" dirty="0">
                <a:sym typeface="Symbol" pitchFamily="18" charset="2"/>
              </a:rPr>
              <a:t>（</a:t>
            </a:r>
            <a:r>
              <a:rPr lang="en-US" altLang="zh-CN" sz="2600" b="1" dirty="0">
                <a:sym typeface="Symbol" pitchFamily="18" charset="2"/>
              </a:rPr>
              <a:t>I</a:t>
            </a:r>
            <a:r>
              <a:rPr lang="zh-CN" altLang="en-US" sz="2600" b="1" dirty="0">
                <a:sym typeface="Symbol" pitchFamily="18" charset="2"/>
              </a:rPr>
              <a:t>） </a:t>
            </a:r>
            <a:r>
              <a:rPr lang="zh-CN" altLang="en-US" sz="2600" dirty="0">
                <a:effectLst>
                  <a:outerShdw blurRad="38100" dist="38100" dir="2700000" algn="tl">
                    <a:srgbClr val="C0C0C0"/>
                  </a:outerShdw>
                </a:effectLst>
                <a:latin typeface="楷体" pitchFamily="49" charset="-122"/>
                <a:ea typeface="楷体" pitchFamily="49" charset="-122"/>
                <a:sym typeface="Symbol" pitchFamily="18" charset="2"/>
              </a:rPr>
              <a:t>偶然因素</a:t>
            </a:r>
            <a:endParaRPr lang="zh-CN" altLang="en-US" sz="2600" dirty="0">
              <a:sym typeface="Symbol" pitchFamily="18" charset="2"/>
            </a:endParaRPr>
          </a:p>
          <a:p>
            <a:pPr algn="l"/>
            <a:r>
              <a:rPr lang="zh-CN" altLang="en-US" sz="2600" dirty="0">
                <a:sym typeface="Symbol" pitchFamily="18" charset="2"/>
              </a:rPr>
              <a:t>（</a:t>
            </a:r>
            <a:r>
              <a:rPr lang="en-US" altLang="zh-CN" sz="2600" dirty="0">
                <a:sym typeface="Symbol" pitchFamily="18" charset="2"/>
              </a:rPr>
              <a:t>1</a:t>
            </a:r>
            <a:r>
              <a:rPr lang="zh-CN" altLang="en-US" sz="2600" dirty="0">
                <a:sym typeface="Symbol" pitchFamily="18" charset="2"/>
              </a:rPr>
              <a:t>）突然变动：战争、政治、</a:t>
            </a:r>
            <a:r>
              <a:rPr lang="zh-CN" altLang="en-US" sz="2600" dirty="0" smtClean="0">
                <a:sym typeface="Symbol" pitchFamily="18" charset="2"/>
              </a:rPr>
              <a:t>地震、水灾</a:t>
            </a:r>
            <a:r>
              <a:rPr lang="zh-CN" altLang="en-US" sz="2600" dirty="0">
                <a:sym typeface="Symbol" pitchFamily="18" charset="2"/>
              </a:rPr>
              <a:t>、罢工等因素引起的变动</a:t>
            </a:r>
            <a:r>
              <a:rPr lang="zh-CN" altLang="en-US" sz="2600" dirty="0">
                <a:effectLst>
                  <a:outerShdw blurRad="38100" dist="38100" dir="2700000" algn="tl">
                    <a:srgbClr val="C0C0C0"/>
                  </a:outerShdw>
                </a:effectLst>
                <a:latin typeface="楷体" pitchFamily="49" charset="-122"/>
                <a:ea typeface="楷体" pitchFamily="49" charset="-122"/>
                <a:sym typeface="Symbol" pitchFamily="18" charset="2"/>
              </a:rPr>
              <a:t></a:t>
            </a:r>
            <a:r>
              <a:rPr lang="zh-CN" altLang="en-US" sz="2600" dirty="0">
                <a:sym typeface="Symbol" pitchFamily="18" charset="2"/>
              </a:rPr>
              <a:t>变动方向可判别。</a:t>
            </a:r>
          </a:p>
          <a:p>
            <a:pPr algn="l"/>
            <a:r>
              <a:rPr lang="zh-CN" altLang="en-US" sz="2600" dirty="0">
                <a:sym typeface="Symbol" pitchFamily="18" charset="2"/>
              </a:rPr>
              <a:t>（</a:t>
            </a:r>
            <a:r>
              <a:rPr lang="en-US" altLang="zh-CN" sz="2600" dirty="0">
                <a:sym typeface="Symbol" pitchFamily="18" charset="2"/>
              </a:rPr>
              <a:t>2</a:t>
            </a:r>
            <a:r>
              <a:rPr lang="zh-CN" altLang="en-US" sz="2600" dirty="0">
                <a:sym typeface="Symbol" pitchFamily="18" charset="2"/>
              </a:rPr>
              <a:t>）随机变动：随机因素导致的变动。</a:t>
            </a:r>
          </a:p>
        </p:txBody>
      </p:sp>
      <p:graphicFrame>
        <p:nvGraphicFramePr>
          <p:cNvPr id="44039" name="Object 7"/>
          <p:cNvGraphicFramePr>
            <a:graphicFrameLocks noChangeAspect="1"/>
          </p:cNvGraphicFramePr>
          <p:nvPr/>
        </p:nvGraphicFramePr>
        <p:xfrm>
          <a:off x="4797425" y="3511550"/>
          <a:ext cx="3922713" cy="3233738"/>
        </p:xfrm>
        <a:graphic>
          <a:graphicData uri="http://schemas.openxmlformats.org/presentationml/2006/ole">
            <p:oleObj spid="_x0000_s44039" name="文档" r:id="rId4" imgW="4034813" imgH="3321091" progId="Word.Document.8">
              <p:embed/>
            </p:oleObj>
          </a:graphicData>
        </a:graphic>
      </p:graphicFrame>
      <p:sp>
        <p:nvSpPr>
          <p:cNvPr id="44040" name="Text Box 8"/>
          <p:cNvSpPr txBox="1">
            <a:spLocks noChangeArrowheads="1"/>
          </p:cNvSpPr>
          <p:nvPr/>
        </p:nvSpPr>
        <p:spPr bwMode="auto">
          <a:xfrm>
            <a:off x="228600" y="2971800"/>
            <a:ext cx="4724400" cy="3743325"/>
          </a:xfrm>
          <a:prstGeom prst="rect">
            <a:avLst/>
          </a:prstGeom>
          <a:noFill/>
          <a:ln w="9525">
            <a:noFill/>
            <a:miter lim="800000"/>
            <a:headEnd/>
            <a:tailEnd/>
          </a:ln>
          <a:effectLst/>
        </p:spPr>
        <p:txBody>
          <a:bodyPr>
            <a:spAutoFit/>
          </a:bodyPr>
          <a:lstStyle/>
          <a:p>
            <a:pPr>
              <a:spcBef>
                <a:spcPct val="20000"/>
              </a:spcBef>
            </a:pPr>
            <a:r>
              <a:rPr lang="zh-CN" altLang="en-US" sz="2600" dirty="0">
                <a:sym typeface="Symbol" pitchFamily="18" charset="2"/>
              </a:rPr>
              <a:t>（三）模型组合</a:t>
            </a:r>
          </a:p>
          <a:p>
            <a:pPr>
              <a:spcBef>
                <a:spcPct val="20000"/>
              </a:spcBef>
            </a:pPr>
            <a:r>
              <a:rPr lang="en-US" altLang="zh-CN" sz="2600" dirty="0">
                <a:sym typeface="Symbol" pitchFamily="18" charset="2"/>
              </a:rPr>
              <a:t>1</a:t>
            </a:r>
            <a:r>
              <a:rPr lang="zh-CN" altLang="en-US" sz="2600" dirty="0">
                <a:sym typeface="Symbol" pitchFamily="18" charset="2"/>
              </a:rPr>
              <a:t>、</a:t>
            </a:r>
            <a:r>
              <a:rPr lang="en-US" altLang="zh-CN" sz="2600" b="1" dirty="0" err="1">
                <a:effectLst>
                  <a:outerShdw blurRad="38100" dist="38100" dir="2700000" algn="tl">
                    <a:srgbClr val="C0C0C0"/>
                  </a:outerShdw>
                </a:effectLst>
                <a:sym typeface="Symbol" pitchFamily="18" charset="2"/>
              </a:rPr>
              <a:t>Y</a:t>
            </a:r>
            <a:r>
              <a:rPr lang="en-US" altLang="zh-CN" sz="2600" b="1" baseline="-25000" dirty="0" err="1">
                <a:effectLst>
                  <a:outerShdw blurRad="38100" dist="38100" dir="2700000" algn="tl">
                    <a:srgbClr val="C0C0C0"/>
                  </a:outerShdw>
                </a:effectLst>
                <a:sym typeface="Symbol" pitchFamily="18" charset="2"/>
              </a:rPr>
              <a:t>t</a:t>
            </a:r>
            <a:r>
              <a:rPr lang="en-US" altLang="zh-CN" sz="2600" b="1" dirty="0">
                <a:effectLst>
                  <a:outerShdw blurRad="38100" dist="38100" dir="2700000" algn="tl">
                    <a:srgbClr val="C0C0C0"/>
                  </a:outerShdw>
                </a:effectLst>
                <a:sym typeface="Symbol" pitchFamily="18" charset="2"/>
              </a:rPr>
              <a:t>= f </a:t>
            </a:r>
            <a:r>
              <a:rPr lang="zh-CN" altLang="en-US" sz="2600" b="1" dirty="0">
                <a:effectLst>
                  <a:outerShdw blurRad="38100" dist="38100" dir="2700000" algn="tl">
                    <a:srgbClr val="C0C0C0"/>
                  </a:outerShdw>
                </a:effectLst>
                <a:sym typeface="Symbol" pitchFamily="18" charset="2"/>
              </a:rPr>
              <a:t>（</a:t>
            </a:r>
            <a:r>
              <a:rPr lang="en-US" altLang="zh-CN" sz="2600" b="1" dirty="0" err="1">
                <a:effectLst>
                  <a:outerShdw blurRad="38100" dist="38100" dir="2700000" algn="tl">
                    <a:srgbClr val="C0C0C0"/>
                  </a:outerShdw>
                </a:effectLst>
                <a:sym typeface="Symbol" pitchFamily="18" charset="2"/>
              </a:rPr>
              <a:t>T</a:t>
            </a:r>
            <a:r>
              <a:rPr lang="en-US" altLang="zh-CN" sz="2600" b="1" baseline="-25000" dirty="0" err="1">
                <a:effectLst>
                  <a:outerShdw blurRad="38100" dist="38100" dir="2700000" algn="tl">
                    <a:srgbClr val="C0C0C0"/>
                  </a:outerShdw>
                </a:effectLst>
                <a:sym typeface="Symbol" pitchFamily="18" charset="2"/>
              </a:rPr>
              <a:t>t</a:t>
            </a:r>
            <a:r>
              <a:rPr lang="en-US" altLang="zh-CN" sz="2600" b="1" baseline="-25000" dirty="0">
                <a:effectLst>
                  <a:outerShdw blurRad="38100" dist="38100" dir="2700000" algn="tl">
                    <a:srgbClr val="C0C0C0"/>
                  </a:outerShdw>
                </a:effectLst>
                <a:sym typeface="Symbol" pitchFamily="18" charset="2"/>
              </a:rPr>
              <a:t> </a:t>
            </a:r>
            <a:r>
              <a:rPr lang="en-US" altLang="zh-CN" sz="2600" b="1" dirty="0">
                <a:effectLst>
                  <a:outerShdw blurRad="38100" dist="38100" dir="2700000" algn="tl">
                    <a:srgbClr val="C0C0C0"/>
                  </a:outerShdw>
                </a:effectLst>
                <a:sym typeface="Symbol" pitchFamily="18" charset="2"/>
              </a:rPr>
              <a:t>, S</a:t>
            </a:r>
            <a:r>
              <a:rPr lang="en-US" altLang="zh-CN" sz="2600" b="1" baseline="-25000" dirty="0">
                <a:effectLst>
                  <a:outerShdw blurRad="38100" dist="38100" dir="2700000" algn="tl">
                    <a:srgbClr val="C0C0C0"/>
                  </a:outerShdw>
                </a:effectLst>
                <a:sym typeface="Symbol" pitchFamily="18" charset="2"/>
              </a:rPr>
              <a:t>t </a:t>
            </a:r>
            <a:r>
              <a:rPr lang="en-US" altLang="zh-CN" sz="2600" b="1" dirty="0">
                <a:effectLst>
                  <a:outerShdw blurRad="38100" dist="38100" dir="2700000" algn="tl">
                    <a:srgbClr val="C0C0C0"/>
                  </a:outerShdw>
                </a:effectLst>
                <a:sym typeface="Symbol" pitchFamily="18" charset="2"/>
              </a:rPr>
              <a:t>, C</a:t>
            </a:r>
            <a:r>
              <a:rPr lang="en-US" altLang="zh-CN" sz="2600" b="1" baseline="-25000" dirty="0">
                <a:effectLst>
                  <a:outerShdw blurRad="38100" dist="38100" dir="2700000" algn="tl">
                    <a:srgbClr val="C0C0C0"/>
                  </a:outerShdw>
                </a:effectLst>
                <a:sym typeface="Symbol" pitchFamily="18" charset="2"/>
              </a:rPr>
              <a:t>t </a:t>
            </a:r>
            <a:r>
              <a:rPr lang="en-US" altLang="zh-CN" sz="2600" b="1" dirty="0">
                <a:effectLst>
                  <a:outerShdw blurRad="38100" dist="38100" dir="2700000" algn="tl">
                    <a:srgbClr val="C0C0C0"/>
                  </a:outerShdw>
                </a:effectLst>
                <a:sym typeface="Symbol" pitchFamily="18" charset="2"/>
              </a:rPr>
              <a:t>, I</a:t>
            </a:r>
            <a:r>
              <a:rPr lang="en-US" altLang="zh-CN" sz="2600" b="1" baseline="-25000" dirty="0">
                <a:effectLst>
                  <a:outerShdw blurRad="38100" dist="38100" dir="2700000" algn="tl">
                    <a:srgbClr val="C0C0C0"/>
                  </a:outerShdw>
                </a:effectLst>
                <a:sym typeface="Symbol" pitchFamily="18" charset="2"/>
              </a:rPr>
              <a:t>t</a:t>
            </a:r>
            <a:r>
              <a:rPr lang="zh-CN" altLang="en-US" sz="2600" b="1" dirty="0">
                <a:effectLst>
                  <a:outerShdw blurRad="38100" dist="38100" dir="2700000" algn="tl">
                    <a:srgbClr val="C0C0C0"/>
                  </a:outerShdw>
                </a:effectLst>
                <a:sym typeface="Symbol" pitchFamily="18" charset="2"/>
              </a:rPr>
              <a:t>）</a:t>
            </a:r>
            <a:endParaRPr lang="zh-CN" altLang="en-US" sz="2600" dirty="0">
              <a:sym typeface="Symbol" pitchFamily="18" charset="2"/>
            </a:endParaRPr>
          </a:p>
          <a:p>
            <a:pPr>
              <a:spcBef>
                <a:spcPct val="20000"/>
              </a:spcBef>
            </a:pPr>
            <a:r>
              <a:rPr lang="en-US" altLang="zh-CN" sz="2600" dirty="0">
                <a:sym typeface="Symbol" pitchFamily="18" charset="2"/>
              </a:rPr>
              <a:t>2</a:t>
            </a:r>
            <a:r>
              <a:rPr lang="zh-CN" altLang="en-US" sz="2600" dirty="0">
                <a:sym typeface="Symbol" pitchFamily="18" charset="2"/>
              </a:rPr>
              <a:t>、加法模型</a:t>
            </a:r>
          </a:p>
          <a:p>
            <a:pPr>
              <a:spcBef>
                <a:spcPct val="20000"/>
              </a:spcBef>
            </a:pPr>
            <a:r>
              <a:rPr lang="zh-CN" altLang="en-US" sz="2600" dirty="0">
                <a:sym typeface="Symbol" pitchFamily="18" charset="2"/>
              </a:rPr>
              <a:t>    </a:t>
            </a:r>
            <a:r>
              <a:rPr lang="en-US" altLang="zh-CN" sz="2600" b="1" dirty="0" err="1">
                <a:effectLst>
                  <a:outerShdw blurRad="38100" dist="38100" dir="2700000" algn="tl">
                    <a:srgbClr val="C0C0C0"/>
                  </a:outerShdw>
                </a:effectLst>
                <a:sym typeface="Symbol" pitchFamily="18" charset="2"/>
              </a:rPr>
              <a:t>Y</a:t>
            </a:r>
            <a:r>
              <a:rPr lang="en-US" altLang="zh-CN" sz="2600" b="1" baseline="-25000" dirty="0" err="1">
                <a:effectLst>
                  <a:outerShdw blurRad="38100" dist="38100" dir="2700000" algn="tl">
                    <a:srgbClr val="C0C0C0"/>
                  </a:outerShdw>
                </a:effectLst>
                <a:sym typeface="Symbol" pitchFamily="18" charset="2"/>
              </a:rPr>
              <a:t>t</a:t>
            </a:r>
            <a:r>
              <a:rPr lang="en-US" altLang="zh-CN" sz="2600" b="1" dirty="0">
                <a:effectLst>
                  <a:outerShdw blurRad="38100" dist="38100" dir="2700000" algn="tl">
                    <a:srgbClr val="C0C0C0"/>
                  </a:outerShdw>
                </a:effectLst>
                <a:sym typeface="Symbol" pitchFamily="18" charset="2"/>
              </a:rPr>
              <a:t>=</a:t>
            </a:r>
            <a:r>
              <a:rPr lang="en-US" altLang="zh-CN" sz="2600" b="1" dirty="0" err="1">
                <a:effectLst>
                  <a:outerShdw blurRad="38100" dist="38100" dir="2700000" algn="tl">
                    <a:srgbClr val="C0C0C0"/>
                  </a:outerShdw>
                </a:effectLst>
                <a:sym typeface="Symbol" pitchFamily="18" charset="2"/>
              </a:rPr>
              <a:t>T</a:t>
            </a:r>
            <a:r>
              <a:rPr lang="en-US" altLang="zh-CN" sz="2600" b="1" baseline="-25000" dirty="0" err="1">
                <a:effectLst>
                  <a:outerShdw blurRad="38100" dist="38100" dir="2700000" algn="tl">
                    <a:srgbClr val="C0C0C0"/>
                  </a:outerShdw>
                </a:effectLst>
                <a:sym typeface="Symbol" pitchFamily="18" charset="2"/>
              </a:rPr>
              <a:t>t</a:t>
            </a:r>
            <a:r>
              <a:rPr lang="en-US" altLang="zh-CN" sz="2600" b="1" dirty="0" err="1">
                <a:effectLst>
                  <a:outerShdw blurRad="38100" dist="38100" dir="2700000" algn="tl">
                    <a:srgbClr val="C0C0C0"/>
                  </a:outerShdw>
                </a:effectLst>
                <a:sym typeface="Symbol" pitchFamily="18" charset="2"/>
              </a:rPr>
              <a:t>+S</a:t>
            </a:r>
            <a:r>
              <a:rPr lang="en-US" altLang="zh-CN" sz="2600" b="1" baseline="-25000" dirty="0" err="1">
                <a:effectLst>
                  <a:outerShdw blurRad="38100" dist="38100" dir="2700000" algn="tl">
                    <a:srgbClr val="C0C0C0"/>
                  </a:outerShdw>
                </a:effectLst>
                <a:sym typeface="Symbol" pitchFamily="18" charset="2"/>
              </a:rPr>
              <a:t>t</a:t>
            </a:r>
            <a:r>
              <a:rPr lang="en-US" altLang="zh-CN" sz="2600" b="1" dirty="0" err="1">
                <a:effectLst>
                  <a:outerShdw blurRad="38100" dist="38100" dir="2700000" algn="tl">
                    <a:srgbClr val="C0C0C0"/>
                  </a:outerShdw>
                </a:effectLst>
                <a:sym typeface="Symbol" pitchFamily="18" charset="2"/>
              </a:rPr>
              <a:t>+C</a:t>
            </a:r>
            <a:r>
              <a:rPr lang="en-US" altLang="zh-CN" sz="2600" b="1" baseline="-25000" dirty="0" err="1">
                <a:effectLst>
                  <a:outerShdw blurRad="38100" dist="38100" dir="2700000" algn="tl">
                    <a:srgbClr val="C0C0C0"/>
                  </a:outerShdw>
                </a:effectLst>
                <a:sym typeface="Symbol" pitchFamily="18" charset="2"/>
              </a:rPr>
              <a:t>t</a:t>
            </a:r>
            <a:r>
              <a:rPr lang="en-US" altLang="zh-CN" sz="2600" b="1" dirty="0" err="1">
                <a:effectLst>
                  <a:outerShdw blurRad="38100" dist="38100" dir="2700000" algn="tl">
                    <a:srgbClr val="C0C0C0"/>
                  </a:outerShdw>
                </a:effectLst>
                <a:sym typeface="Symbol" pitchFamily="18" charset="2"/>
              </a:rPr>
              <a:t>+I</a:t>
            </a:r>
            <a:r>
              <a:rPr lang="en-US" altLang="zh-CN" sz="2600" b="1" baseline="-25000" dirty="0" err="1">
                <a:effectLst>
                  <a:outerShdw blurRad="38100" dist="38100" dir="2700000" algn="tl">
                    <a:srgbClr val="C0C0C0"/>
                  </a:outerShdw>
                </a:effectLst>
                <a:sym typeface="Symbol" pitchFamily="18" charset="2"/>
              </a:rPr>
              <a:t>t</a:t>
            </a:r>
            <a:endParaRPr lang="en-US" altLang="zh-CN" sz="2600" b="1" baseline="-25000" dirty="0">
              <a:effectLst>
                <a:outerShdw blurRad="38100" dist="38100" dir="2700000" algn="tl">
                  <a:srgbClr val="C0C0C0"/>
                </a:outerShdw>
              </a:effectLst>
              <a:sym typeface="Symbol" pitchFamily="18" charset="2"/>
            </a:endParaRPr>
          </a:p>
          <a:p>
            <a:pPr>
              <a:spcBef>
                <a:spcPct val="20000"/>
              </a:spcBef>
            </a:pPr>
            <a:r>
              <a:rPr lang="zh-CN" altLang="en-US" sz="2600" dirty="0">
                <a:ea typeface="楷体" pitchFamily="49" charset="-122"/>
                <a:sym typeface="Symbol" pitchFamily="18" charset="2"/>
              </a:rPr>
              <a:t>前提：各因素对数列的影响是可加的，并且相互独立。</a:t>
            </a:r>
          </a:p>
          <a:p>
            <a:pPr>
              <a:spcBef>
                <a:spcPct val="20000"/>
              </a:spcBef>
            </a:pPr>
            <a:r>
              <a:rPr lang="en-US" altLang="zh-CN" sz="2600" dirty="0">
                <a:ea typeface="楷体" pitchFamily="49" charset="-122"/>
                <a:sym typeface="Symbol" pitchFamily="18" charset="2"/>
              </a:rPr>
              <a:t>[</a:t>
            </a:r>
            <a:r>
              <a:rPr lang="zh-CN" altLang="zh-CN" sz="2600" dirty="0">
                <a:ea typeface="楷体" pitchFamily="49" charset="-122"/>
                <a:sym typeface="Symbol" pitchFamily="18" charset="2"/>
              </a:rPr>
              <a:t>例</a:t>
            </a:r>
            <a:r>
              <a:rPr lang="en-US" altLang="zh-CN" sz="2600" dirty="0">
                <a:ea typeface="楷体" pitchFamily="49" charset="-122"/>
                <a:sym typeface="Symbol" pitchFamily="18" charset="2"/>
              </a:rPr>
              <a:t>]2001</a:t>
            </a:r>
            <a:r>
              <a:rPr lang="zh-CN" altLang="en-US" sz="2600" dirty="0">
                <a:ea typeface="楷体" pitchFamily="49" charset="-122"/>
                <a:sym typeface="Symbol" pitchFamily="18" charset="2"/>
              </a:rPr>
              <a:t>年第一季度销售额</a:t>
            </a:r>
            <a:r>
              <a:rPr lang="en-US" altLang="zh-CN" sz="2600" b="1" dirty="0">
                <a:ea typeface="楷体" pitchFamily="49" charset="-122"/>
                <a:sym typeface="Symbol" pitchFamily="18" charset="2"/>
              </a:rPr>
              <a:t>Y</a:t>
            </a:r>
            <a:endParaRPr lang="en-US" altLang="zh-CN" sz="2600" dirty="0">
              <a:ea typeface="楷体" pitchFamily="49" charset="-122"/>
              <a:sym typeface="Symbol" pitchFamily="18" charset="2"/>
            </a:endParaRPr>
          </a:p>
          <a:p>
            <a:pPr>
              <a:spcBef>
                <a:spcPct val="20000"/>
              </a:spcBef>
            </a:pPr>
            <a:r>
              <a:rPr lang="en-US" altLang="zh-CN" sz="2600" dirty="0">
                <a:ea typeface="楷体" pitchFamily="49" charset="-122"/>
                <a:sym typeface="Symbol" pitchFamily="18" charset="2"/>
              </a:rPr>
              <a:t>       =17+0.5+(–1.2)+(–0.3) =16</a:t>
            </a:r>
            <a:endParaRPr lang="en-US" altLang="zh-CN" sz="2600" dirty="0">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 calcmode="lin" valueType="num">
                                      <p:cBhvr>
                                        <p:cTn id="7" dur="500" fill="hold"/>
                                        <p:tgtEl>
                                          <p:spTgt spid="44039"/>
                                        </p:tgtEl>
                                        <p:attrNameLst>
                                          <p:attrName>ppt_w</p:attrName>
                                        </p:attrNameLst>
                                      </p:cBhvr>
                                      <p:tavLst>
                                        <p:tav tm="0">
                                          <p:val>
                                            <p:strVal val="4*#ppt_w"/>
                                          </p:val>
                                        </p:tav>
                                        <p:tav tm="100000">
                                          <p:val>
                                            <p:strVal val="#ppt_w"/>
                                          </p:val>
                                        </p:tav>
                                      </p:tavLst>
                                    </p:anim>
                                    <p:anim calcmode="lin" valueType="num">
                                      <p:cBhvr>
                                        <p:cTn id="8" dur="500" fill="hold"/>
                                        <p:tgtEl>
                                          <p:spTgt spid="4403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4039"/>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44038">
                                            <p:txEl>
                                              <p:pRg st="0" end="0"/>
                                            </p:txEl>
                                          </p:spTgt>
                                        </p:tgtEl>
                                        <p:attrNameLst>
                                          <p:attrName>style.visibility</p:attrName>
                                        </p:attrNameLst>
                                      </p:cBhvr>
                                      <p:to>
                                        <p:strVal val="visible"/>
                                      </p:to>
                                    </p:set>
                                    <p:anim calcmode="lin" valueType="num">
                                      <p:cBhvr>
                                        <p:cTn id="13" dur="500" fill="hold"/>
                                        <p:tgtEl>
                                          <p:spTgt spid="44038">
                                            <p:txEl>
                                              <p:pRg st="0" end="0"/>
                                            </p:txEl>
                                          </p:spTgt>
                                        </p:tgtEl>
                                        <p:attrNameLst>
                                          <p:attrName>ppt_w</p:attrName>
                                        </p:attrNameLst>
                                      </p:cBhvr>
                                      <p:tavLst>
                                        <p:tav tm="0">
                                          <p:val>
                                            <p:strVal val="4*#ppt_w"/>
                                          </p:val>
                                        </p:tav>
                                        <p:tav tm="100000">
                                          <p:val>
                                            <p:strVal val="#ppt_w"/>
                                          </p:val>
                                        </p:tav>
                                      </p:tavLst>
                                    </p:anim>
                                    <p:anim calcmode="lin" valueType="num">
                                      <p:cBhvr>
                                        <p:cTn id="14" dur="500" fill="hold"/>
                                        <p:tgtEl>
                                          <p:spTgt spid="4403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4038">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44038">
                                            <p:txEl>
                                              <p:pRg st="1" end="1"/>
                                            </p:txEl>
                                          </p:spTgt>
                                        </p:tgtEl>
                                        <p:attrNameLst>
                                          <p:attrName>style.visibility</p:attrName>
                                        </p:attrNameLst>
                                      </p:cBhvr>
                                      <p:to>
                                        <p:strVal val="visible"/>
                                      </p:to>
                                    </p:set>
                                    <p:anim calcmode="lin" valueType="num">
                                      <p:cBhvr>
                                        <p:cTn id="19" dur="500" fill="hold"/>
                                        <p:tgtEl>
                                          <p:spTgt spid="44038">
                                            <p:txEl>
                                              <p:pRg st="1" end="1"/>
                                            </p:txEl>
                                          </p:spTgt>
                                        </p:tgtEl>
                                        <p:attrNameLst>
                                          <p:attrName>ppt_w</p:attrName>
                                        </p:attrNameLst>
                                      </p:cBhvr>
                                      <p:tavLst>
                                        <p:tav tm="0">
                                          <p:val>
                                            <p:strVal val="4*#ppt_w"/>
                                          </p:val>
                                        </p:tav>
                                        <p:tav tm="100000">
                                          <p:val>
                                            <p:strVal val="#ppt_w"/>
                                          </p:val>
                                        </p:tav>
                                      </p:tavLst>
                                    </p:anim>
                                    <p:anim calcmode="lin" valueType="num">
                                      <p:cBhvr>
                                        <p:cTn id="20" dur="500" fill="hold"/>
                                        <p:tgtEl>
                                          <p:spTgt spid="44038">
                                            <p:txEl>
                                              <p:pRg st="1" end="1"/>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4038">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44038">
                                            <p:txEl>
                                              <p:pRg st="2" end="2"/>
                                            </p:txEl>
                                          </p:spTgt>
                                        </p:tgtEl>
                                        <p:attrNameLst>
                                          <p:attrName>style.visibility</p:attrName>
                                        </p:attrNameLst>
                                      </p:cBhvr>
                                      <p:to>
                                        <p:strVal val="visible"/>
                                      </p:to>
                                    </p:set>
                                    <p:anim calcmode="lin" valueType="num">
                                      <p:cBhvr>
                                        <p:cTn id="25" dur="500" fill="hold"/>
                                        <p:tgtEl>
                                          <p:spTgt spid="44038">
                                            <p:txEl>
                                              <p:pRg st="2" end="2"/>
                                            </p:txEl>
                                          </p:spTgt>
                                        </p:tgtEl>
                                        <p:attrNameLst>
                                          <p:attrName>ppt_w</p:attrName>
                                        </p:attrNameLst>
                                      </p:cBhvr>
                                      <p:tavLst>
                                        <p:tav tm="0">
                                          <p:val>
                                            <p:strVal val="4*#ppt_w"/>
                                          </p:val>
                                        </p:tav>
                                        <p:tav tm="100000">
                                          <p:val>
                                            <p:strVal val="#ppt_w"/>
                                          </p:val>
                                        </p:tav>
                                      </p:tavLst>
                                    </p:anim>
                                    <p:anim calcmode="lin" valueType="num">
                                      <p:cBhvr>
                                        <p:cTn id="26" dur="500" fill="hold"/>
                                        <p:tgtEl>
                                          <p:spTgt spid="44038">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4038">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040">
                                            <p:txEl>
                                              <p:pRg st="0" end="0"/>
                                            </p:txEl>
                                          </p:spTgt>
                                        </p:tgtEl>
                                        <p:attrNameLst>
                                          <p:attrName>style.visibility</p:attrName>
                                        </p:attrNameLst>
                                      </p:cBhvr>
                                      <p:to>
                                        <p:strVal val="visible"/>
                                      </p:to>
                                    </p:set>
                                    <p:anim calcmode="lin" valueType="num">
                                      <p:cBhvr additive="base">
                                        <p:cTn id="31" dur="500" fill="hold"/>
                                        <p:tgtEl>
                                          <p:spTgt spid="4404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40">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0" end="0"/>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040">
                                            <p:txEl>
                                              <p:pRg st="1" end="1"/>
                                            </p:txEl>
                                          </p:spTgt>
                                        </p:tgtEl>
                                        <p:attrNameLst>
                                          <p:attrName>style.visibility</p:attrName>
                                        </p:attrNameLst>
                                      </p:cBhvr>
                                      <p:to>
                                        <p:strVal val="visible"/>
                                      </p:to>
                                    </p:set>
                                    <p:anim calcmode="lin" valueType="num">
                                      <p:cBhvr additive="base">
                                        <p:cTn id="37" dur="500" fill="hold"/>
                                        <p:tgtEl>
                                          <p:spTgt spid="44040">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40">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1" end="1"/>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040">
                                            <p:txEl>
                                              <p:pRg st="2" end="2"/>
                                            </p:txEl>
                                          </p:spTgt>
                                        </p:tgtEl>
                                        <p:attrNameLst>
                                          <p:attrName>style.visibility</p:attrName>
                                        </p:attrNameLst>
                                      </p:cBhvr>
                                      <p:to>
                                        <p:strVal val="visible"/>
                                      </p:to>
                                    </p:set>
                                    <p:anim calcmode="lin" valueType="num">
                                      <p:cBhvr additive="base">
                                        <p:cTn id="43" dur="500" fill="hold"/>
                                        <p:tgtEl>
                                          <p:spTgt spid="44040">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4040">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2" end="2"/>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4040">
                                            <p:txEl>
                                              <p:pRg st="3" end="3"/>
                                            </p:txEl>
                                          </p:spTgt>
                                        </p:tgtEl>
                                        <p:attrNameLst>
                                          <p:attrName>style.visibility</p:attrName>
                                        </p:attrNameLst>
                                      </p:cBhvr>
                                      <p:to>
                                        <p:strVal val="visible"/>
                                      </p:to>
                                    </p:set>
                                    <p:anim calcmode="lin" valueType="num">
                                      <p:cBhvr additive="base">
                                        <p:cTn id="49" dur="500" fill="hold"/>
                                        <p:tgtEl>
                                          <p:spTgt spid="4404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40">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3" end="3"/>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4040">
                                            <p:txEl>
                                              <p:pRg st="4" end="4"/>
                                            </p:txEl>
                                          </p:spTgt>
                                        </p:tgtEl>
                                        <p:attrNameLst>
                                          <p:attrName>style.visibility</p:attrName>
                                        </p:attrNameLst>
                                      </p:cBhvr>
                                      <p:to>
                                        <p:strVal val="visible"/>
                                      </p:to>
                                    </p:set>
                                    <p:anim calcmode="lin" valueType="num">
                                      <p:cBhvr additive="base">
                                        <p:cTn id="55" dur="500" fill="hold"/>
                                        <p:tgtEl>
                                          <p:spTgt spid="44040">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4040">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4" end="4"/>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4040">
                                            <p:txEl>
                                              <p:pRg st="5" end="5"/>
                                            </p:txEl>
                                          </p:spTgt>
                                        </p:tgtEl>
                                        <p:attrNameLst>
                                          <p:attrName>style.visibility</p:attrName>
                                        </p:attrNameLst>
                                      </p:cBhvr>
                                      <p:to>
                                        <p:strVal val="visible"/>
                                      </p:to>
                                    </p:set>
                                    <p:anim calcmode="lin" valueType="num">
                                      <p:cBhvr additive="base">
                                        <p:cTn id="61" dur="500" fill="hold"/>
                                        <p:tgtEl>
                                          <p:spTgt spid="44040">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4040">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5" end="5"/>
                                            </p:txEl>
                                          </p:spTgt>
                                        </p:tgtEl>
                                        <p:attrNameLst>
                                          <p:attrName>ppt_c</p:attrName>
                                        </p:attrNameLst>
                                      </p:cBhvr>
                                      <p:to>
                                        <a:srgbClr val="0000FF"/>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4040">
                                            <p:txEl>
                                              <p:pRg st="6" end="6"/>
                                            </p:txEl>
                                          </p:spTgt>
                                        </p:tgtEl>
                                        <p:attrNameLst>
                                          <p:attrName>style.visibility</p:attrName>
                                        </p:attrNameLst>
                                      </p:cBhvr>
                                      <p:to>
                                        <p:strVal val="visible"/>
                                      </p:to>
                                    </p:set>
                                    <p:anim calcmode="lin" valueType="num">
                                      <p:cBhvr additive="base">
                                        <p:cTn id="67" dur="500" fill="hold"/>
                                        <p:tgtEl>
                                          <p:spTgt spid="44040">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4040">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040">
                                            <p:txEl>
                                              <p:pRg st="6" end="6"/>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autoUpdateAnimBg="0"/>
      <p:bldP spid="4404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505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506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50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5062" name="Rectangle 6"/>
          <p:cNvSpPr>
            <a:spLocks noGrp="1" noChangeArrowheads="1"/>
          </p:cNvSpPr>
          <p:nvPr>
            <p:ph type="subTitle" idx="1"/>
          </p:nvPr>
        </p:nvSpPr>
        <p:spPr>
          <a:xfrm>
            <a:off x="152400" y="1219200"/>
            <a:ext cx="8839200" cy="5410200"/>
          </a:xfrm>
        </p:spPr>
        <p:txBody>
          <a:bodyPr/>
          <a:lstStyle/>
          <a:p>
            <a:pPr algn="l"/>
            <a:r>
              <a:rPr lang="en-US" altLang="zh-CN" sz="2600" dirty="0">
                <a:sym typeface="Symbol" pitchFamily="18" charset="2"/>
              </a:rPr>
              <a:t>3</a:t>
            </a:r>
            <a:r>
              <a:rPr lang="zh-CN" altLang="en-US" sz="2600" dirty="0">
                <a:sym typeface="Symbol" pitchFamily="18" charset="2"/>
              </a:rPr>
              <a:t>、乘法模型</a:t>
            </a:r>
          </a:p>
          <a:p>
            <a:pPr algn="l"/>
            <a:r>
              <a:rPr lang="zh-CN" altLang="en-US" sz="2600" dirty="0">
                <a:sym typeface="Symbol" pitchFamily="18" charset="2"/>
              </a:rPr>
              <a:t>        </a:t>
            </a:r>
            <a:r>
              <a:rPr lang="en-US" altLang="zh-CN" sz="2600" b="1" dirty="0" err="1">
                <a:effectLst>
                  <a:outerShdw blurRad="38100" dist="38100" dir="2700000" algn="tl">
                    <a:srgbClr val="C0C0C0"/>
                  </a:outerShdw>
                </a:effectLst>
                <a:sym typeface="Symbol" pitchFamily="18" charset="2"/>
              </a:rPr>
              <a:t>Y</a:t>
            </a:r>
            <a:r>
              <a:rPr lang="en-US" altLang="zh-CN" sz="2600" b="1" baseline="-25000" dirty="0" err="1">
                <a:effectLst>
                  <a:outerShdw blurRad="38100" dist="38100" dir="2700000" algn="tl">
                    <a:srgbClr val="C0C0C0"/>
                  </a:outerShdw>
                </a:effectLst>
                <a:sym typeface="Symbol" pitchFamily="18" charset="2"/>
              </a:rPr>
              <a:t>t</a:t>
            </a:r>
            <a:r>
              <a:rPr lang="en-US" altLang="zh-CN" sz="2600" b="1" dirty="0">
                <a:effectLst>
                  <a:outerShdw blurRad="38100" dist="38100" dir="2700000" algn="tl">
                    <a:srgbClr val="C0C0C0"/>
                  </a:outerShdw>
                </a:effectLst>
                <a:sym typeface="Symbol" pitchFamily="18" charset="2"/>
              </a:rPr>
              <a:t>= </a:t>
            </a:r>
            <a:r>
              <a:rPr lang="en-US" altLang="zh-CN" sz="2600" b="1" dirty="0" err="1">
                <a:effectLst>
                  <a:outerShdw blurRad="38100" dist="38100" dir="2700000" algn="tl">
                    <a:srgbClr val="C0C0C0"/>
                  </a:outerShdw>
                </a:effectLst>
                <a:sym typeface="Symbol" pitchFamily="18" charset="2"/>
              </a:rPr>
              <a:t>T</a:t>
            </a:r>
            <a:r>
              <a:rPr lang="en-US" altLang="zh-CN" sz="2600" b="1" baseline="-25000" dirty="0" err="1">
                <a:effectLst>
                  <a:outerShdw blurRad="38100" dist="38100" dir="2700000" algn="tl">
                    <a:srgbClr val="C0C0C0"/>
                  </a:outerShdw>
                </a:effectLst>
                <a:sym typeface="Symbol" pitchFamily="18" charset="2"/>
              </a:rPr>
              <a:t>t</a:t>
            </a:r>
            <a:r>
              <a:rPr lang="en-US" altLang="zh-CN" sz="2600" b="1" dirty="0" err="1">
                <a:effectLst>
                  <a:outerShdw blurRad="38100" dist="38100" dir="2700000" algn="tl">
                    <a:srgbClr val="C0C0C0"/>
                  </a:outerShdw>
                </a:effectLst>
                <a:sym typeface="Symbol" pitchFamily="18" charset="2"/>
              </a:rPr>
              <a:t>×S</a:t>
            </a:r>
            <a:r>
              <a:rPr lang="en-US" altLang="zh-CN" sz="2600" b="1" baseline="-25000" dirty="0" err="1">
                <a:effectLst>
                  <a:outerShdw blurRad="38100" dist="38100" dir="2700000" algn="tl">
                    <a:srgbClr val="C0C0C0"/>
                  </a:outerShdw>
                </a:effectLst>
                <a:sym typeface="Symbol" pitchFamily="18" charset="2"/>
              </a:rPr>
              <a:t>t</a:t>
            </a:r>
            <a:r>
              <a:rPr lang="en-US" altLang="zh-CN" sz="2600" b="1" baseline="-25000" dirty="0">
                <a:effectLst>
                  <a:outerShdw blurRad="38100" dist="38100" dir="2700000" algn="tl">
                    <a:srgbClr val="C0C0C0"/>
                  </a:outerShdw>
                </a:effectLst>
                <a:sym typeface="Symbol" pitchFamily="18" charset="2"/>
              </a:rPr>
              <a:t> </a:t>
            </a:r>
            <a:r>
              <a:rPr lang="en-US" altLang="zh-CN" sz="2600" b="1" dirty="0">
                <a:effectLst>
                  <a:outerShdw blurRad="38100" dist="38100" dir="2700000" algn="tl">
                    <a:srgbClr val="C0C0C0"/>
                  </a:outerShdw>
                </a:effectLst>
                <a:sym typeface="Symbol" pitchFamily="18" charset="2"/>
              </a:rPr>
              <a:t>×C</a:t>
            </a:r>
            <a:r>
              <a:rPr lang="en-US" altLang="zh-CN" sz="2600" b="1" baseline="-25000" dirty="0">
                <a:effectLst>
                  <a:outerShdw blurRad="38100" dist="38100" dir="2700000" algn="tl">
                    <a:srgbClr val="C0C0C0"/>
                  </a:outerShdw>
                </a:effectLst>
                <a:sym typeface="Symbol" pitchFamily="18" charset="2"/>
              </a:rPr>
              <a:t>t </a:t>
            </a:r>
            <a:r>
              <a:rPr lang="en-US" altLang="zh-CN" sz="2600" b="1" dirty="0">
                <a:effectLst>
                  <a:outerShdw blurRad="38100" dist="38100" dir="2700000" algn="tl">
                    <a:srgbClr val="C0C0C0"/>
                  </a:outerShdw>
                </a:effectLst>
                <a:sym typeface="Symbol" pitchFamily="18" charset="2"/>
              </a:rPr>
              <a:t>×I</a:t>
            </a:r>
            <a:r>
              <a:rPr lang="en-US" altLang="zh-CN" sz="2600" b="1" baseline="-25000" dirty="0">
                <a:effectLst>
                  <a:outerShdw blurRad="38100" dist="38100" dir="2700000" algn="tl">
                    <a:srgbClr val="C0C0C0"/>
                  </a:outerShdw>
                </a:effectLst>
                <a:sym typeface="Symbol" pitchFamily="18" charset="2"/>
              </a:rPr>
              <a:t>t</a:t>
            </a:r>
            <a:endParaRPr lang="en-US" altLang="zh-CN" sz="2600" b="1" dirty="0">
              <a:effectLst>
                <a:outerShdw blurRad="38100" dist="38100" dir="2700000" algn="tl">
                  <a:srgbClr val="C0C0C0"/>
                </a:outerShdw>
              </a:effectLst>
              <a:sym typeface="Symbol" pitchFamily="18" charset="2"/>
            </a:endParaRPr>
          </a:p>
          <a:p>
            <a:pPr algn="l"/>
            <a:r>
              <a:rPr lang="zh-CN" altLang="en-US" sz="2600" dirty="0">
                <a:ea typeface="楷体" pitchFamily="49" charset="-122"/>
                <a:sym typeface="Symbol" pitchFamily="18" charset="2"/>
              </a:rPr>
              <a:t>前提：各因素（基本因素除外）对数列的影响均按比例而变化，且相互影响。</a:t>
            </a:r>
          </a:p>
          <a:p>
            <a:pPr algn="l"/>
            <a:r>
              <a:rPr lang="zh-CN" altLang="en-US" sz="2600" b="1" dirty="0">
                <a:sym typeface="Symbol" pitchFamily="18" charset="2"/>
              </a:rPr>
              <a:t>       </a:t>
            </a:r>
            <a:r>
              <a:rPr lang="en-US" altLang="zh-CN" sz="2600" b="1" dirty="0">
                <a:sym typeface="Symbol" pitchFamily="18" charset="2"/>
              </a:rPr>
              <a:t>Y=</a:t>
            </a:r>
            <a:r>
              <a:rPr lang="en-US" altLang="zh-CN" sz="2600" dirty="0">
                <a:sym typeface="Symbol" pitchFamily="18" charset="2"/>
              </a:rPr>
              <a:t>17 ×102.94% ×93.14% ×98.16%=16</a:t>
            </a:r>
          </a:p>
          <a:p>
            <a:pPr algn="l"/>
            <a:r>
              <a:rPr lang="en-US" altLang="zh-CN" sz="2600" dirty="0">
                <a:sym typeface="Symbol" pitchFamily="18" charset="2"/>
              </a:rPr>
              <a:t>4</a:t>
            </a:r>
            <a:r>
              <a:rPr lang="zh-CN" altLang="en-US" sz="2600" dirty="0">
                <a:sym typeface="Symbol" pitchFamily="18" charset="2"/>
              </a:rPr>
              <a:t>、</a:t>
            </a:r>
            <a:r>
              <a:rPr lang="zh-CN" altLang="en-US" sz="2600" dirty="0" smtClean="0">
                <a:sym typeface="Symbol" pitchFamily="18" charset="2"/>
              </a:rPr>
              <a:t>各构成的</a:t>
            </a:r>
            <a:r>
              <a:rPr lang="zh-CN" altLang="en-US" sz="2600" dirty="0">
                <a:sym typeface="Symbol" pitchFamily="18" charset="2"/>
              </a:rPr>
              <a:t>测定思路</a:t>
            </a:r>
          </a:p>
        </p:txBody>
      </p:sp>
      <p:graphicFrame>
        <p:nvGraphicFramePr>
          <p:cNvPr id="45065" name="Object 9"/>
          <p:cNvGraphicFramePr>
            <a:graphicFrameLocks noChangeAspect="1"/>
          </p:cNvGraphicFramePr>
          <p:nvPr/>
        </p:nvGraphicFramePr>
        <p:xfrm>
          <a:off x="4433888" y="3657600"/>
          <a:ext cx="3795712" cy="3122613"/>
        </p:xfrm>
        <a:graphic>
          <a:graphicData uri="http://schemas.openxmlformats.org/presentationml/2006/ole">
            <p:oleObj spid="_x0000_s45065" name="Document" r:id="rId4" imgW="4035181" imgH="3322199" progId="Word.Document.8">
              <p:embed/>
            </p:oleObj>
          </a:graphicData>
        </a:graphic>
      </p:graphicFrame>
      <p:graphicFrame>
        <p:nvGraphicFramePr>
          <p:cNvPr id="45067" name="Object 11"/>
          <p:cNvGraphicFramePr>
            <a:graphicFrameLocks noChangeAspect="1"/>
          </p:cNvGraphicFramePr>
          <p:nvPr/>
        </p:nvGraphicFramePr>
        <p:xfrm>
          <a:off x="482600" y="4076700"/>
          <a:ext cx="2363788" cy="1312863"/>
        </p:xfrm>
        <a:graphic>
          <a:graphicData uri="http://schemas.openxmlformats.org/presentationml/2006/ole">
            <p:oleObj spid="_x0000_s45067" name="公式" r:id="rId5" imgW="1015920" imgH="609480" progId="Equation.3">
              <p:embed/>
            </p:oleObj>
          </a:graphicData>
        </a:graphic>
      </p:graphicFrame>
      <p:graphicFrame>
        <p:nvGraphicFramePr>
          <p:cNvPr id="45068" name="Object 12"/>
          <p:cNvGraphicFramePr>
            <a:graphicFrameLocks noChangeAspect="1"/>
          </p:cNvGraphicFramePr>
          <p:nvPr/>
        </p:nvGraphicFramePr>
        <p:xfrm>
          <a:off x="467544" y="5589240"/>
          <a:ext cx="3620191" cy="936103"/>
        </p:xfrm>
        <a:graphic>
          <a:graphicData uri="http://schemas.openxmlformats.org/presentationml/2006/ole">
            <p:oleObj spid="_x0000_s45068" name="公式" r:id="rId6" imgW="15364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p:cTn id="7" dur="500" fill="hold"/>
                                        <p:tgtEl>
                                          <p:spTgt spid="45065"/>
                                        </p:tgtEl>
                                        <p:attrNameLst>
                                          <p:attrName>ppt_w</p:attrName>
                                        </p:attrNameLst>
                                      </p:cBhvr>
                                      <p:tavLst>
                                        <p:tav tm="0">
                                          <p:val>
                                            <p:strVal val="4*#ppt_w"/>
                                          </p:val>
                                        </p:tav>
                                        <p:tav tm="100000">
                                          <p:val>
                                            <p:strVal val="#ppt_w"/>
                                          </p:val>
                                        </p:tav>
                                      </p:tavLst>
                                    </p:anim>
                                    <p:anim calcmode="lin" valueType="num">
                                      <p:cBhvr>
                                        <p:cTn id="8" dur="500" fill="hold"/>
                                        <p:tgtEl>
                                          <p:spTgt spid="4506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5065"/>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45062">
                                            <p:txEl>
                                              <p:pRg st="0" end="0"/>
                                            </p:txEl>
                                          </p:spTgt>
                                        </p:tgtEl>
                                        <p:attrNameLst>
                                          <p:attrName>style.visibility</p:attrName>
                                        </p:attrNameLst>
                                      </p:cBhvr>
                                      <p:to>
                                        <p:strVal val="visible"/>
                                      </p:to>
                                    </p:set>
                                    <p:anim calcmode="lin" valueType="num">
                                      <p:cBhvr>
                                        <p:cTn id="13" dur="500" fill="hold"/>
                                        <p:tgtEl>
                                          <p:spTgt spid="45062">
                                            <p:txEl>
                                              <p:pRg st="0" end="0"/>
                                            </p:txEl>
                                          </p:spTgt>
                                        </p:tgtEl>
                                        <p:attrNameLst>
                                          <p:attrName>ppt_w</p:attrName>
                                        </p:attrNameLst>
                                      </p:cBhvr>
                                      <p:tavLst>
                                        <p:tav tm="0">
                                          <p:val>
                                            <p:strVal val="4/3*#ppt_w"/>
                                          </p:val>
                                        </p:tav>
                                        <p:tav tm="100000">
                                          <p:val>
                                            <p:strVal val="#ppt_w"/>
                                          </p:val>
                                        </p:tav>
                                      </p:tavLst>
                                    </p:anim>
                                    <p:anim calcmode="lin" valueType="num">
                                      <p:cBhvr>
                                        <p:cTn id="14" dur="500" fill="hold"/>
                                        <p:tgtEl>
                                          <p:spTgt spid="45062">
                                            <p:txEl>
                                              <p:pRg st="0" end="0"/>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5062">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45062">
                                            <p:txEl>
                                              <p:pRg st="1" end="1"/>
                                            </p:txEl>
                                          </p:spTgt>
                                        </p:tgtEl>
                                        <p:attrNameLst>
                                          <p:attrName>style.visibility</p:attrName>
                                        </p:attrNameLst>
                                      </p:cBhvr>
                                      <p:to>
                                        <p:strVal val="visible"/>
                                      </p:to>
                                    </p:set>
                                    <p:anim calcmode="lin" valueType="num">
                                      <p:cBhvr>
                                        <p:cTn id="19" dur="500" fill="hold"/>
                                        <p:tgtEl>
                                          <p:spTgt spid="45062">
                                            <p:txEl>
                                              <p:pRg st="1" end="1"/>
                                            </p:txEl>
                                          </p:spTgt>
                                        </p:tgtEl>
                                        <p:attrNameLst>
                                          <p:attrName>ppt_w</p:attrName>
                                        </p:attrNameLst>
                                      </p:cBhvr>
                                      <p:tavLst>
                                        <p:tav tm="0">
                                          <p:val>
                                            <p:strVal val="4/3*#ppt_w"/>
                                          </p:val>
                                        </p:tav>
                                        <p:tav tm="100000">
                                          <p:val>
                                            <p:strVal val="#ppt_w"/>
                                          </p:val>
                                        </p:tav>
                                      </p:tavLst>
                                    </p:anim>
                                    <p:anim calcmode="lin" valueType="num">
                                      <p:cBhvr>
                                        <p:cTn id="20" dur="500" fill="hold"/>
                                        <p:tgtEl>
                                          <p:spTgt spid="45062">
                                            <p:txEl>
                                              <p:pRg st="1" end="1"/>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5062">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45062">
                                            <p:txEl>
                                              <p:pRg st="2" end="2"/>
                                            </p:txEl>
                                          </p:spTgt>
                                        </p:tgtEl>
                                        <p:attrNameLst>
                                          <p:attrName>style.visibility</p:attrName>
                                        </p:attrNameLst>
                                      </p:cBhvr>
                                      <p:to>
                                        <p:strVal val="visible"/>
                                      </p:to>
                                    </p:set>
                                    <p:anim calcmode="lin" valueType="num">
                                      <p:cBhvr>
                                        <p:cTn id="25" dur="500" fill="hold"/>
                                        <p:tgtEl>
                                          <p:spTgt spid="45062">
                                            <p:txEl>
                                              <p:pRg st="2" end="2"/>
                                            </p:txEl>
                                          </p:spTgt>
                                        </p:tgtEl>
                                        <p:attrNameLst>
                                          <p:attrName>ppt_w</p:attrName>
                                        </p:attrNameLst>
                                      </p:cBhvr>
                                      <p:tavLst>
                                        <p:tav tm="0">
                                          <p:val>
                                            <p:strVal val="4/3*#ppt_w"/>
                                          </p:val>
                                        </p:tav>
                                        <p:tav tm="100000">
                                          <p:val>
                                            <p:strVal val="#ppt_w"/>
                                          </p:val>
                                        </p:tav>
                                      </p:tavLst>
                                    </p:anim>
                                    <p:anim calcmode="lin" valueType="num">
                                      <p:cBhvr>
                                        <p:cTn id="26" dur="500" fill="hold"/>
                                        <p:tgtEl>
                                          <p:spTgt spid="45062">
                                            <p:txEl>
                                              <p:pRg st="2" end="2"/>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5062">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45062">
                                            <p:txEl>
                                              <p:pRg st="3" end="3"/>
                                            </p:txEl>
                                          </p:spTgt>
                                        </p:tgtEl>
                                        <p:attrNameLst>
                                          <p:attrName>style.visibility</p:attrName>
                                        </p:attrNameLst>
                                      </p:cBhvr>
                                      <p:to>
                                        <p:strVal val="visible"/>
                                      </p:to>
                                    </p:set>
                                    <p:anim calcmode="lin" valueType="num">
                                      <p:cBhvr>
                                        <p:cTn id="31" dur="500" fill="hold"/>
                                        <p:tgtEl>
                                          <p:spTgt spid="45062">
                                            <p:txEl>
                                              <p:pRg st="3" end="3"/>
                                            </p:txEl>
                                          </p:spTgt>
                                        </p:tgtEl>
                                        <p:attrNameLst>
                                          <p:attrName>ppt_w</p:attrName>
                                        </p:attrNameLst>
                                      </p:cBhvr>
                                      <p:tavLst>
                                        <p:tav tm="0">
                                          <p:val>
                                            <p:strVal val="4/3*#ppt_w"/>
                                          </p:val>
                                        </p:tav>
                                        <p:tav tm="100000">
                                          <p:val>
                                            <p:strVal val="#ppt_w"/>
                                          </p:val>
                                        </p:tav>
                                      </p:tavLst>
                                    </p:anim>
                                    <p:anim calcmode="lin" valueType="num">
                                      <p:cBhvr>
                                        <p:cTn id="32" dur="500" fill="hold"/>
                                        <p:tgtEl>
                                          <p:spTgt spid="45062">
                                            <p:txEl>
                                              <p:pRg st="3" end="3"/>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5062">
                                            <p:txEl>
                                              <p:pRg st="3" end="3"/>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45062">
                                            <p:txEl>
                                              <p:pRg st="4" end="4"/>
                                            </p:txEl>
                                          </p:spTgt>
                                        </p:tgtEl>
                                        <p:attrNameLst>
                                          <p:attrName>style.visibility</p:attrName>
                                        </p:attrNameLst>
                                      </p:cBhvr>
                                      <p:to>
                                        <p:strVal val="visible"/>
                                      </p:to>
                                    </p:set>
                                    <p:anim calcmode="lin" valueType="num">
                                      <p:cBhvr>
                                        <p:cTn id="37" dur="500" fill="hold"/>
                                        <p:tgtEl>
                                          <p:spTgt spid="45062">
                                            <p:txEl>
                                              <p:pRg st="4" end="4"/>
                                            </p:txEl>
                                          </p:spTgt>
                                        </p:tgtEl>
                                        <p:attrNameLst>
                                          <p:attrName>ppt_w</p:attrName>
                                        </p:attrNameLst>
                                      </p:cBhvr>
                                      <p:tavLst>
                                        <p:tav tm="0">
                                          <p:val>
                                            <p:strVal val="4/3*#ppt_w"/>
                                          </p:val>
                                        </p:tav>
                                        <p:tav tm="100000">
                                          <p:val>
                                            <p:strVal val="#ppt_w"/>
                                          </p:val>
                                        </p:tav>
                                      </p:tavLst>
                                    </p:anim>
                                    <p:anim calcmode="lin" valueType="num">
                                      <p:cBhvr>
                                        <p:cTn id="38" dur="500" fill="hold"/>
                                        <p:tgtEl>
                                          <p:spTgt spid="45062">
                                            <p:txEl>
                                              <p:pRg st="4" end="4"/>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5062">
                                            <p:txEl>
                                              <p:pRg st="4" end="4"/>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5067"/>
                                        </p:tgtEl>
                                        <p:attrNameLst>
                                          <p:attrName>style.visibility</p:attrName>
                                        </p:attrNameLst>
                                      </p:cBhvr>
                                      <p:to>
                                        <p:strVal val="visible"/>
                                      </p:to>
                                    </p:set>
                                    <p:anim calcmode="lin" valueType="num">
                                      <p:cBhvr additive="base">
                                        <p:cTn id="43" dur="500" fill="hold"/>
                                        <p:tgtEl>
                                          <p:spTgt spid="45067"/>
                                        </p:tgtEl>
                                        <p:attrNameLst>
                                          <p:attrName>ppt_x</p:attrName>
                                        </p:attrNameLst>
                                      </p:cBhvr>
                                      <p:tavLst>
                                        <p:tav tm="0">
                                          <p:val>
                                            <p:strVal val="0-#ppt_w/2"/>
                                          </p:val>
                                        </p:tav>
                                        <p:tav tm="100000">
                                          <p:val>
                                            <p:strVal val="#ppt_x"/>
                                          </p:val>
                                        </p:tav>
                                      </p:tavLst>
                                    </p:anim>
                                    <p:anim calcmode="lin" valueType="num">
                                      <p:cBhvr additive="base">
                                        <p:cTn id="44" dur="500" fill="hold"/>
                                        <p:tgtEl>
                                          <p:spTgt spid="4506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5067"/>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45068"/>
                                        </p:tgtEl>
                                        <p:attrNameLst>
                                          <p:attrName>style.visibility</p:attrName>
                                        </p:attrNameLst>
                                      </p:cBhvr>
                                      <p:to>
                                        <p:strVal val="visible"/>
                                      </p:to>
                                    </p:set>
                                    <p:anim calcmode="lin" valueType="num">
                                      <p:cBhvr additive="base">
                                        <p:cTn id="49" dur="500" fill="hold"/>
                                        <p:tgtEl>
                                          <p:spTgt spid="45068"/>
                                        </p:tgtEl>
                                        <p:attrNameLst>
                                          <p:attrName>ppt_x</p:attrName>
                                        </p:attrNameLst>
                                      </p:cBhvr>
                                      <p:tavLst>
                                        <p:tav tm="0">
                                          <p:val>
                                            <p:strVal val="#ppt_x"/>
                                          </p:val>
                                        </p:tav>
                                        <p:tav tm="100000">
                                          <p:val>
                                            <p:strVal val="#ppt_x"/>
                                          </p:val>
                                        </p:tav>
                                      </p:tavLst>
                                    </p:anim>
                                    <p:anim calcmode="lin" valueType="num">
                                      <p:cBhvr additive="base">
                                        <p:cTn id="50" dur="500" fill="hold"/>
                                        <p:tgtEl>
                                          <p:spTgt spid="4506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506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60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60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60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6086"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二、长期趋势的测定（</a:t>
            </a:r>
            <a:r>
              <a:rPr lang="en-US" altLang="zh-CN" sz="2600" dirty="0" smtClean="0">
                <a:sym typeface="Symbol" pitchFamily="18" charset="2"/>
              </a:rPr>
              <a:t>P84</a:t>
            </a:r>
            <a:r>
              <a:rPr lang="zh-CN" altLang="en-US" sz="2600" dirty="0" smtClean="0">
                <a:sym typeface="Symbol" pitchFamily="18" charset="2"/>
              </a:rPr>
              <a:t>）</a:t>
            </a:r>
            <a:endParaRPr lang="zh-CN" altLang="en-US" sz="2600" dirty="0">
              <a:sym typeface="Symbol" pitchFamily="18" charset="2"/>
            </a:endParaRPr>
          </a:p>
          <a:p>
            <a:pPr algn="l"/>
            <a:r>
              <a:rPr lang="zh-CN" altLang="en-US" sz="2600" dirty="0">
                <a:sym typeface="Symbol" pitchFamily="18" charset="2"/>
              </a:rPr>
              <a:t>（一）</a:t>
            </a:r>
            <a:r>
              <a:rPr lang="zh-CN" altLang="en-US" sz="2600" dirty="0">
                <a:effectLst>
                  <a:outerShdw blurRad="38100" dist="38100" dir="2700000" algn="tl">
                    <a:srgbClr val="C0C0C0"/>
                  </a:outerShdw>
                </a:effectLst>
                <a:ea typeface="楷体" pitchFamily="49" charset="-122"/>
                <a:sym typeface="Symbol" pitchFamily="18" charset="2"/>
              </a:rPr>
              <a:t>修匀法</a:t>
            </a:r>
            <a:endParaRPr lang="zh-CN" altLang="en-US" sz="2600" dirty="0">
              <a:sym typeface="Symbol" pitchFamily="18" charset="2"/>
            </a:endParaRPr>
          </a:p>
          <a:p>
            <a:pPr algn="l"/>
            <a:r>
              <a:rPr lang="en-US" altLang="zh-CN" sz="2600" dirty="0">
                <a:sym typeface="Symbol" pitchFamily="18" charset="2"/>
              </a:rPr>
              <a:t>1</a:t>
            </a:r>
            <a:r>
              <a:rPr lang="zh-CN" altLang="en-US" sz="2600" dirty="0">
                <a:sym typeface="Symbol" pitchFamily="18" charset="2"/>
              </a:rPr>
              <a:t>、思路：递增趋势逐期递增；递减趋势逐期递减。</a:t>
            </a:r>
          </a:p>
          <a:p>
            <a:pPr algn="l"/>
            <a:r>
              <a:rPr lang="en-US" altLang="zh-CN" sz="2600" dirty="0">
                <a:sym typeface="Symbol" pitchFamily="18" charset="2"/>
              </a:rPr>
              <a:t>2</a:t>
            </a:r>
            <a:r>
              <a:rPr lang="zh-CN" altLang="en-US" sz="2600" dirty="0">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时距扩大法（序时平均法）</a:t>
            </a:r>
            <a:endParaRPr lang="zh-CN" altLang="en-US" sz="2600" dirty="0">
              <a:sym typeface="Symbol" pitchFamily="18" charset="2"/>
            </a:endParaRPr>
          </a:p>
        </p:txBody>
      </p:sp>
      <p:graphicFrame>
        <p:nvGraphicFramePr>
          <p:cNvPr id="46150" name="Group 70"/>
          <p:cNvGraphicFramePr>
            <a:graphicFrameLocks noGrp="1"/>
          </p:cNvGraphicFramePr>
          <p:nvPr/>
        </p:nvGraphicFramePr>
        <p:xfrm>
          <a:off x="685800" y="3200400"/>
          <a:ext cx="7620000" cy="3352800"/>
        </p:xfrm>
        <a:graphic>
          <a:graphicData uri="http://schemas.openxmlformats.org/drawingml/2006/table">
            <a:tbl>
              <a:tblPr/>
              <a:tblGrid>
                <a:gridCol w="1371600"/>
                <a:gridCol w="1524000"/>
                <a:gridCol w="2362200"/>
                <a:gridCol w="23622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三年总产值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隶书" pitchFamily="49" charset="-122"/>
                        </a:rPr>
                        <a:t>三年平均产值</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1997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1998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1999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2000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2001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2002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335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344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366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318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1003</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1035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334</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宋体" pitchFamily="2" charset="-122"/>
                        </a:rPr>
                        <a:t>345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6086">
                                            <p:txEl>
                                              <p:pRg st="0" end="0"/>
                                            </p:txEl>
                                          </p:spTgt>
                                        </p:tgtEl>
                                        <p:attrNameLst>
                                          <p:attrName>style.visibility</p:attrName>
                                        </p:attrNameLst>
                                      </p:cBhvr>
                                      <p:to>
                                        <p:strVal val="visible"/>
                                      </p:to>
                                    </p:set>
                                    <p:animEffect transition="in" filter="checkerboard(down)">
                                      <p:cBhvr>
                                        <p:cTn id="7" dur="500"/>
                                        <p:tgtEl>
                                          <p:spTgt spid="46086">
                                            <p:txEl>
                                              <p:pRg st="0" end="0"/>
                                            </p:txEl>
                                          </p:spTgt>
                                        </p:tgtEl>
                                      </p:cBhvr>
                                    </p:animEffect>
                                  </p:childTnLst>
                                  <p:subTnLst>
                                    <p:animClr clrSpc="rgb" dir="cw">
                                      <p:cBhvr override="childStyle">
                                        <p:cTn dur="1" fill="hold" display="0" masterRel="nextClick" afterEffect="1"/>
                                        <p:tgtEl>
                                          <p:spTgt spid="4608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6086">
                                            <p:txEl>
                                              <p:pRg st="1" end="1"/>
                                            </p:txEl>
                                          </p:spTgt>
                                        </p:tgtEl>
                                        <p:attrNameLst>
                                          <p:attrName>style.visibility</p:attrName>
                                        </p:attrNameLst>
                                      </p:cBhvr>
                                      <p:to>
                                        <p:strVal val="visible"/>
                                      </p:to>
                                    </p:set>
                                    <p:animEffect transition="in" filter="checkerboard(down)">
                                      <p:cBhvr>
                                        <p:cTn id="12" dur="500"/>
                                        <p:tgtEl>
                                          <p:spTgt spid="46086">
                                            <p:txEl>
                                              <p:pRg st="1" end="1"/>
                                            </p:txEl>
                                          </p:spTgt>
                                        </p:tgtEl>
                                      </p:cBhvr>
                                    </p:animEffect>
                                  </p:childTnLst>
                                  <p:subTnLst>
                                    <p:animClr clrSpc="rgb" dir="cw">
                                      <p:cBhvr override="childStyle">
                                        <p:cTn dur="1" fill="hold" display="0" masterRel="nextClick" afterEffect="1"/>
                                        <p:tgtEl>
                                          <p:spTgt spid="46086">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46086">
                                            <p:txEl>
                                              <p:pRg st="2" end="2"/>
                                            </p:txEl>
                                          </p:spTgt>
                                        </p:tgtEl>
                                        <p:attrNameLst>
                                          <p:attrName>style.visibility</p:attrName>
                                        </p:attrNameLst>
                                      </p:cBhvr>
                                      <p:to>
                                        <p:strVal val="visible"/>
                                      </p:to>
                                    </p:set>
                                    <p:animEffect transition="in" filter="checkerboard(down)">
                                      <p:cBhvr>
                                        <p:cTn id="17" dur="500"/>
                                        <p:tgtEl>
                                          <p:spTgt spid="46086">
                                            <p:txEl>
                                              <p:pRg st="2" end="2"/>
                                            </p:txEl>
                                          </p:spTgt>
                                        </p:tgtEl>
                                      </p:cBhvr>
                                    </p:animEffect>
                                  </p:childTnLst>
                                  <p:subTnLst>
                                    <p:animClr clrSpc="rgb" dir="cw">
                                      <p:cBhvr override="childStyle">
                                        <p:cTn dur="1" fill="hold" display="0" masterRel="nextClick" afterEffect="1"/>
                                        <p:tgtEl>
                                          <p:spTgt spid="46086">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46086">
                                            <p:txEl>
                                              <p:pRg st="3" end="3"/>
                                            </p:txEl>
                                          </p:spTgt>
                                        </p:tgtEl>
                                        <p:attrNameLst>
                                          <p:attrName>style.visibility</p:attrName>
                                        </p:attrNameLst>
                                      </p:cBhvr>
                                      <p:to>
                                        <p:strVal val="visible"/>
                                      </p:to>
                                    </p:set>
                                    <p:animEffect transition="in" filter="checkerboard(down)">
                                      <p:cBhvr>
                                        <p:cTn id="22" dur="500"/>
                                        <p:tgtEl>
                                          <p:spTgt spid="46086">
                                            <p:txEl>
                                              <p:pRg st="3" end="3"/>
                                            </p:txEl>
                                          </p:spTgt>
                                        </p:tgtEl>
                                      </p:cBhvr>
                                    </p:animEffect>
                                  </p:childTnLst>
                                  <p:subTnLst>
                                    <p:animClr clrSpc="rgb" dir="cw">
                                      <p:cBhvr override="childStyle">
                                        <p:cTn dur="1" fill="hold" display="0" masterRel="nextClick" afterEffect="1"/>
                                        <p:tgtEl>
                                          <p:spTgt spid="46086">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150"/>
                                        </p:tgtEl>
                                        <p:attrNameLst>
                                          <p:attrName>style.visibility</p:attrName>
                                        </p:attrNameLst>
                                      </p:cBhvr>
                                      <p:to>
                                        <p:strVal val="visible"/>
                                      </p:to>
                                    </p:set>
                                    <p:animEffect transition="in" filter="wipe(left)">
                                      <p:cBhvr>
                                        <p:cTn id="27" dur="500"/>
                                        <p:tgtEl>
                                          <p:spTgt spid="46150"/>
                                        </p:tgtEl>
                                      </p:cBhvr>
                                    </p:animEffect>
                                  </p:childTnLst>
                                  <p:subTnLst>
                                    <p:animClr clrSpc="rgb" dir="cw">
                                      <p:cBhvr override="childStyle">
                                        <p:cTn dur="1" fill="hold" display="0" masterRel="nextClick" afterEffect="1"/>
                                        <p:tgtEl>
                                          <p:spTgt spid="4615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7680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680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680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6806" name="Rectangle 6"/>
          <p:cNvSpPr>
            <a:spLocks noGrp="1" noChangeArrowheads="1"/>
          </p:cNvSpPr>
          <p:nvPr>
            <p:ph type="subTitle" idx="1"/>
          </p:nvPr>
        </p:nvSpPr>
        <p:spPr>
          <a:xfrm>
            <a:off x="152400" y="1219200"/>
            <a:ext cx="8839200" cy="5410200"/>
          </a:xfrm>
        </p:spPr>
        <p:txBody>
          <a:bodyPr/>
          <a:lstStyle/>
          <a:p>
            <a:pPr algn="l"/>
            <a:r>
              <a:rPr lang="en-US" altLang="zh-CN" sz="2600" dirty="0">
                <a:sym typeface="Symbol" pitchFamily="18" charset="2"/>
              </a:rPr>
              <a:t>3</a:t>
            </a:r>
            <a:r>
              <a:rPr lang="zh-CN" altLang="en-US" sz="2600" dirty="0">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移动平均法（</a:t>
            </a:r>
            <a:r>
              <a:rPr lang="en-US" altLang="zh-CN" sz="2600" dirty="0">
                <a:effectLst>
                  <a:outerShdw blurRad="38100" dist="38100" dir="2700000" algn="tl">
                    <a:srgbClr val="C0C0C0"/>
                  </a:outerShdw>
                </a:effectLst>
                <a:ea typeface="楷体" pitchFamily="49" charset="-122"/>
                <a:sym typeface="Symbol" pitchFamily="18" charset="2"/>
              </a:rPr>
              <a:t>moving </a:t>
            </a:r>
            <a:r>
              <a:rPr lang="en-US" altLang="zh-CN" sz="2600" dirty="0" smtClean="0">
                <a:effectLst>
                  <a:outerShdw blurRad="38100" dist="38100" dir="2700000" algn="tl">
                    <a:srgbClr val="C0C0C0"/>
                  </a:outerShdw>
                </a:effectLst>
                <a:ea typeface="楷体" pitchFamily="49" charset="-122"/>
                <a:sym typeface="Symbol" pitchFamily="18" charset="2"/>
              </a:rPr>
              <a:t>average</a:t>
            </a:r>
            <a:r>
              <a:rPr lang="zh-CN" altLang="en-US" sz="2600" dirty="0" smtClean="0">
                <a:effectLst>
                  <a:outerShdw blurRad="38100" dist="38100" dir="2700000" algn="tl">
                    <a:srgbClr val="C0C0C0"/>
                  </a:outerShdw>
                </a:effectLst>
                <a:ea typeface="楷体" pitchFamily="49" charset="-122"/>
                <a:sym typeface="Symbol" pitchFamily="18" charset="2"/>
              </a:rPr>
              <a:t>，</a:t>
            </a:r>
            <a:r>
              <a:rPr lang="en-US" altLang="zh-CN" sz="2600" dirty="0" smtClean="0">
                <a:effectLst>
                  <a:outerShdw blurRad="38100" dist="38100" dir="2700000" algn="tl">
                    <a:srgbClr val="C0C0C0"/>
                  </a:outerShdw>
                </a:effectLst>
                <a:ea typeface="楷体" pitchFamily="49" charset="-122"/>
                <a:sym typeface="Symbol" pitchFamily="18" charset="2"/>
              </a:rPr>
              <a:t>MA</a:t>
            </a:r>
            <a:r>
              <a:rPr lang="zh-CN" altLang="en-US" sz="2600" dirty="0" smtClean="0">
                <a:effectLst>
                  <a:outerShdw blurRad="38100" dist="38100" dir="2700000" algn="tl">
                    <a:srgbClr val="C0C0C0"/>
                  </a:outerShdw>
                </a:effectLst>
                <a:ea typeface="楷体" pitchFamily="49" charset="-122"/>
                <a:sym typeface="Symbol" pitchFamily="18" charset="2"/>
              </a:rPr>
              <a:t>法）</a:t>
            </a:r>
            <a:endParaRPr lang="zh-CN" altLang="en-US" sz="2600" dirty="0">
              <a:sym typeface="Symbol" pitchFamily="18" charset="2"/>
            </a:endParaRPr>
          </a:p>
        </p:txBody>
      </p:sp>
      <p:graphicFrame>
        <p:nvGraphicFramePr>
          <p:cNvPr id="76807" name="Object 7"/>
          <p:cNvGraphicFramePr>
            <a:graphicFrameLocks noChangeAspect="1"/>
          </p:cNvGraphicFramePr>
          <p:nvPr/>
        </p:nvGraphicFramePr>
        <p:xfrm>
          <a:off x="1331913" y="1844675"/>
          <a:ext cx="5278437" cy="4722813"/>
        </p:xfrm>
        <a:graphic>
          <a:graphicData uri="http://schemas.openxmlformats.org/presentationml/2006/ole">
            <p:oleObj spid="_x0000_s76807" name="Equation" r:id="rId4" imgW="2412720" imgH="2311200" progId="Equation.3">
              <p:embed/>
            </p:oleObj>
          </a:graphicData>
        </a:graphic>
      </p:graphicFrame>
      <p:graphicFrame>
        <p:nvGraphicFramePr>
          <p:cNvPr id="76809" name="Object 9"/>
          <p:cNvGraphicFramePr>
            <a:graphicFrameLocks noChangeAspect="1"/>
          </p:cNvGraphicFramePr>
          <p:nvPr/>
        </p:nvGraphicFramePr>
        <p:xfrm>
          <a:off x="3492500" y="3068638"/>
          <a:ext cx="2778125" cy="827087"/>
        </p:xfrm>
        <a:graphic>
          <a:graphicData uri="http://schemas.openxmlformats.org/presentationml/2006/ole">
            <p:oleObj spid="_x0000_s76809" name="公式" r:id="rId5" imgW="1269720" imgH="406080" progId="Equation.3">
              <p:embed/>
            </p:oleObj>
          </a:graphicData>
        </a:graphic>
      </p:graphicFrame>
      <p:graphicFrame>
        <p:nvGraphicFramePr>
          <p:cNvPr id="76810" name="Object 10"/>
          <p:cNvGraphicFramePr>
            <a:graphicFrameLocks noChangeAspect="1"/>
          </p:cNvGraphicFramePr>
          <p:nvPr/>
        </p:nvGraphicFramePr>
        <p:xfrm>
          <a:off x="3492500" y="4076700"/>
          <a:ext cx="2862263" cy="827088"/>
        </p:xfrm>
        <a:graphic>
          <a:graphicData uri="http://schemas.openxmlformats.org/presentationml/2006/ole">
            <p:oleObj spid="_x0000_s76810" name="公式" r:id="rId6" imgW="1307880" imgH="406080" progId="Equation.3">
              <p:embed/>
            </p:oleObj>
          </a:graphicData>
        </a:graphic>
      </p:graphicFrame>
      <p:graphicFrame>
        <p:nvGraphicFramePr>
          <p:cNvPr id="76811" name="Object 11"/>
          <p:cNvGraphicFramePr>
            <a:graphicFrameLocks noChangeAspect="1"/>
          </p:cNvGraphicFramePr>
          <p:nvPr/>
        </p:nvGraphicFramePr>
        <p:xfrm>
          <a:off x="3492500" y="4941888"/>
          <a:ext cx="2835275" cy="827087"/>
        </p:xfrm>
        <a:graphic>
          <a:graphicData uri="http://schemas.openxmlformats.org/presentationml/2006/ole">
            <p:oleObj spid="_x0000_s76811" name="公式" r:id="rId7" imgW="129528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6806">
                                            <p:txEl>
                                              <p:pRg st="0" end="0"/>
                                            </p:txEl>
                                          </p:spTgt>
                                        </p:tgtEl>
                                        <p:attrNameLst>
                                          <p:attrName>style.visibility</p:attrName>
                                        </p:attrNameLst>
                                      </p:cBhvr>
                                      <p:to>
                                        <p:strVal val="visible"/>
                                      </p:to>
                                    </p:set>
                                    <p:animEffect transition="in" filter="checkerboard(down)">
                                      <p:cBhvr>
                                        <p:cTn id="7" dur="500"/>
                                        <p:tgtEl>
                                          <p:spTgt spid="76806">
                                            <p:txEl>
                                              <p:pRg st="0" end="0"/>
                                            </p:txEl>
                                          </p:spTgt>
                                        </p:tgtEl>
                                      </p:cBhvr>
                                    </p:animEffect>
                                  </p:childTnLst>
                                  <p:subTnLst>
                                    <p:animClr clrSpc="rgb" dir="cw">
                                      <p:cBhvr override="childStyle">
                                        <p:cTn dur="1" fill="hold" display="0" masterRel="nextClick" afterEffect="1"/>
                                        <p:tgtEl>
                                          <p:spTgt spid="7680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76807"/>
                                        </p:tgtEl>
                                        <p:attrNameLst>
                                          <p:attrName>style.visibility</p:attrName>
                                        </p:attrNameLst>
                                      </p:cBhvr>
                                      <p:to>
                                        <p:strVal val="visible"/>
                                      </p:to>
                                    </p:set>
                                    <p:anim calcmode="lin" valueType="num">
                                      <p:cBhvr>
                                        <p:cTn id="12" dur="500" fill="hold"/>
                                        <p:tgtEl>
                                          <p:spTgt spid="76807"/>
                                        </p:tgtEl>
                                        <p:attrNameLst>
                                          <p:attrName>ppt_w</p:attrName>
                                        </p:attrNameLst>
                                      </p:cBhvr>
                                      <p:tavLst>
                                        <p:tav tm="0">
                                          <p:val>
                                            <p:strVal val="4*#ppt_w"/>
                                          </p:val>
                                        </p:tav>
                                        <p:tav tm="100000">
                                          <p:val>
                                            <p:strVal val="#ppt_w"/>
                                          </p:val>
                                        </p:tav>
                                      </p:tavLst>
                                    </p:anim>
                                    <p:anim calcmode="lin" valueType="num">
                                      <p:cBhvr>
                                        <p:cTn id="13" dur="500" fill="hold"/>
                                        <p:tgtEl>
                                          <p:spTgt spid="7680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6807"/>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76809"/>
                                        </p:tgtEl>
                                        <p:attrNameLst>
                                          <p:attrName>style.visibility</p:attrName>
                                        </p:attrNameLst>
                                      </p:cBhvr>
                                      <p:to>
                                        <p:strVal val="visible"/>
                                      </p:to>
                                    </p:set>
                                    <p:anim calcmode="lin" valueType="num">
                                      <p:cBhvr>
                                        <p:cTn id="18" dur="500" fill="hold"/>
                                        <p:tgtEl>
                                          <p:spTgt spid="76809"/>
                                        </p:tgtEl>
                                        <p:attrNameLst>
                                          <p:attrName>ppt_w</p:attrName>
                                        </p:attrNameLst>
                                      </p:cBhvr>
                                      <p:tavLst>
                                        <p:tav tm="0">
                                          <p:val>
                                            <p:strVal val="4*#ppt_w"/>
                                          </p:val>
                                        </p:tav>
                                        <p:tav tm="100000">
                                          <p:val>
                                            <p:strVal val="#ppt_w"/>
                                          </p:val>
                                        </p:tav>
                                      </p:tavLst>
                                    </p:anim>
                                    <p:anim calcmode="lin" valueType="num">
                                      <p:cBhvr>
                                        <p:cTn id="19" dur="500" fill="hold"/>
                                        <p:tgtEl>
                                          <p:spTgt spid="7680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6809"/>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3" presetClass="entr" presetSubtype="32" fill="hold" nodeType="clickEffect">
                                  <p:stCondLst>
                                    <p:cond delay="0"/>
                                  </p:stCondLst>
                                  <p:childTnLst>
                                    <p:set>
                                      <p:cBhvr>
                                        <p:cTn id="23" dur="1" fill="hold">
                                          <p:stCondLst>
                                            <p:cond delay="0"/>
                                          </p:stCondLst>
                                        </p:cTn>
                                        <p:tgtEl>
                                          <p:spTgt spid="76810"/>
                                        </p:tgtEl>
                                        <p:attrNameLst>
                                          <p:attrName>style.visibility</p:attrName>
                                        </p:attrNameLst>
                                      </p:cBhvr>
                                      <p:to>
                                        <p:strVal val="visible"/>
                                      </p:to>
                                    </p:set>
                                    <p:anim calcmode="lin" valueType="num">
                                      <p:cBhvr>
                                        <p:cTn id="24" dur="500" fill="hold"/>
                                        <p:tgtEl>
                                          <p:spTgt spid="76810"/>
                                        </p:tgtEl>
                                        <p:attrNameLst>
                                          <p:attrName>ppt_w</p:attrName>
                                        </p:attrNameLst>
                                      </p:cBhvr>
                                      <p:tavLst>
                                        <p:tav tm="0">
                                          <p:val>
                                            <p:strVal val="4*#ppt_w"/>
                                          </p:val>
                                        </p:tav>
                                        <p:tav tm="100000">
                                          <p:val>
                                            <p:strVal val="#ppt_w"/>
                                          </p:val>
                                        </p:tav>
                                      </p:tavLst>
                                    </p:anim>
                                    <p:anim calcmode="lin" valueType="num">
                                      <p:cBhvr>
                                        <p:cTn id="25" dur="500" fill="hold"/>
                                        <p:tgtEl>
                                          <p:spTgt spid="76810"/>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6810"/>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3" presetClass="entr" presetSubtype="32" fill="hold" nodeType="clickEffect">
                                  <p:stCondLst>
                                    <p:cond delay="0"/>
                                  </p:stCondLst>
                                  <p:childTnLst>
                                    <p:set>
                                      <p:cBhvr>
                                        <p:cTn id="29" dur="1" fill="hold">
                                          <p:stCondLst>
                                            <p:cond delay="0"/>
                                          </p:stCondLst>
                                        </p:cTn>
                                        <p:tgtEl>
                                          <p:spTgt spid="76811"/>
                                        </p:tgtEl>
                                        <p:attrNameLst>
                                          <p:attrName>style.visibility</p:attrName>
                                        </p:attrNameLst>
                                      </p:cBhvr>
                                      <p:to>
                                        <p:strVal val="visible"/>
                                      </p:to>
                                    </p:set>
                                    <p:anim calcmode="lin" valueType="num">
                                      <p:cBhvr>
                                        <p:cTn id="30" dur="500" fill="hold"/>
                                        <p:tgtEl>
                                          <p:spTgt spid="76811"/>
                                        </p:tgtEl>
                                        <p:attrNameLst>
                                          <p:attrName>ppt_w</p:attrName>
                                        </p:attrNameLst>
                                      </p:cBhvr>
                                      <p:tavLst>
                                        <p:tav tm="0">
                                          <p:val>
                                            <p:strVal val="4*#ppt_w"/>
                                          </p:val>
                                        </p:tav>
                                        <p:tav tm="100000">
                                          <p:val>
                                            <p:strVal val="#ppt_w"/>
                                          </p:val>
                                        </p:tav>
                                      </p:tavLst>
                                    </p:anim>
                                    <p:anim calcmode="lin" valueType="num">
                                      <p:cBhvr>
                                        <p:cTn id="31" dur="500" fill="hold"/>
                                        <p:tgtEl>
                                          <p:spTgt spid="7681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7681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710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710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710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7110" name="Rectangle 6"/>
          <p:cNvSpPr>
            <a:spLocks noGrp="1" noChangeArrowheads="1"/>
          </p:cNvSpPr>
          <p:nvPr>
            <p:ph type="subTitle" idx="1"/>
          </p:nvPr>
        </p:nvSpPr>
        <p:spPr>
          <a:xfrm>
            <a:off x="152400" y="1219200"/>
            <a:ext cx="8839200" cy="5410200"/>
          </a:xfrm>
        </p:spPr>
        <p:txBody>
          <a:bodyPr/>
          <a:lstStyle/>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  </a:t>
            </a:r>
            <a:r>
              <a:rPr lang="zh-CN" altLang="en-US" sz="2600" b="1" dirty="0">
                <a:ea typeface="楷体" pitchFamily="49" charset="-122"/>
                <a:sym typeface="Symbol" pitchFamily="18" charset="2"/>
              </a:rPr>
              <a:t>原数列</a:t>
            </a:r>
            <a:r>
              <a:rPr lang="zh-CN" altLang="en-US" sz="2600" dirty="0">
                <a:ea typeface="楷体" pitchFamily="49" charset="-122"/>
                <a:sym typeface="Symbol" pitchFamily="18" charset="2"/>
              </a:rPr>
              <a:t>          </a:t>
            </a:r>
            <a:r>
              <a:rPr lang="zh-CN" altLang="en-US" sz="2600" b="1" dirty="0">
                <a:ea typeface="楷体" pitchFamily="49" charset="-122"/>
                <a:sym typeface="Symbol" pitchFamily="18" charset="2"/>
              </a:rPr>
              <a:t>移动平均</a:t>
            </a:r>
            <a:r>
              <a:rPr lang="zh-CN" altLang="en-US" sz="2600" dirty="0">
                <a:ea typeface="楷体" pitchFamily="49" charset="-122"/>
                <a:sym typeface="Symbol" pitchFamily="18" charset="2"/>
              </a:rPr>
              <a:t>（</a:t>
            </a:r>
            <a:r>
              <a:rPr lang="zh-CN" altLang="en-US" sz="2600" b="1" dirty="0">
                <a:ea typeface="楷体" pitchFamily="49" charset="-122"/>
                <a:sym typeface="Symbol" pitchFamily="18" charset="2"/>
              </a:rPr>
              <a:t>步长</a:t>
            </a:r>
            <a:r>
              <a:rPr lang="en-US" altLang="zh-CN" sz="2600" b="1" dirty="0">
                <a:ea typeface="楷体" pitchFamily="49" charset="-122"/>
                <a:sym typeface="Symbol" pitchFamily="18" charset="2"/>
              </a:rPr>
              <a:t>N</a:t>
            </a:r>
            <a:r>
              <a:rPr lang="en-US" altLang="zh-CN" sz="2600" dirty="0">
                <a:ea typeface="楷体" pitchFamily="49" charset="-122"/>
                <a:sym typeface="Symbol" pitchFamily="18" charset="2"/>
              </a:rPr>
              <a:t>=4</a:t>
            </a:r>
            <a:r>
              <a:rPr lang="zh-CN" altLang="en-US" sz="2600" dirty="0">
                <a:ea typeface="楷体" pitchFamily="49" charset="-122"/>
                <a:sym typeface="Symbol" pitchFamily="18" charset="2"/>
              </a:rPr>
              <a:t>）           </a:t>
            </a:r>
            <a:r>
              <a:rPr lang="zh-CN" altLang="en-US" sz="2600" b="1" dirty="0">
                <a:ea typeface="楷体" pitchFamily="49" charset="-122"/>
                <a:sym typeface="Symbol" pitchFamily="18" charset="2"/>
              </a:rPr>
              <a:t>移正平均</a:t>
            </a:r>
            <a:endParaRPr lang="zh-CN" altLang="en-US" sz="2600" dirty="0">
              <a:ea typeface="楷体" pitchFamily="49" charset="-122"/>
              <a:sym typeface="Symbol" pitchFamily="18" charset="2"/>
            </a:endParaRPr>
          </a:p>
        </p:txBody>
      </p:sp>
      <p:graphicFrame>
        <p:nvGraphicFramePr>
          <p:cNvPr id="47111" name="Object 7"/>
          <p:cNvGraphicFramePr>
            <a:graphicFrameLocks noChangeAspect="1"/>
          </p:cNvGraphicFramePr>
          <p:nvPr/>
        </p:nvGraphicFramePr>
        <p:xfrm>
          <a:off x="584200" y="1981200"/>
          <a:ext cx="1549400" cy="4254500"/>
        </p:xfrm>
        <a:graphic>
          <a:graphicData uri="http://schemas.openxmlformats.org/presentationml/2006/ole">
            <p:oleObj spid="_x0000_s47111" name="公式" r:id="rId4" imgW="711000" imgH="2082600" progId="Equation.3">
              <p:embed/>
            </p:oleObj>
          </a:graphicData>
        </a:graphic>
      </p:graphicFrame>
      <p:graphicFrame>
        <p:nvGraphicFramePr>
          <p:cNvPr id="47112" name="Object 8"/>
          <p:cNvGraphicFramePr>
            <a:graphicFrameLocks noChangeAspect="1"/>
          </p:cNvGraphicFramePr>
          <p:nvPr/>
        </p:nvGraphicFramePr>
        <p:xfrm>
          <a:off x="2411413" y="3284538"/>
          <a:ext cx="3417887" cy="827087"/>
        </p:xfrm>
        <a:graphic>
          <a:graphicData uri="http://schemas.openxmlformats.org/presentationml/2006/ole">
            <p:oleObj spid="_x0000_s47112" name="公式" r:id="rId5" imgW="1562040" imgH="406080" progId="Equation.3">
              <p:embed/>
            </p:oleObj>
          </a:graphicData>
        </a:graphic>
      </p:graphicFrame>
      <p:graphicFrame>
        <p:nvGraphicFramePr>
          <p:cNvPr id="47113" name="Object 9"/>
          <p:cNvGraphicFramePr>
            <a:graphicFrameLocks noChangeAspect="1"/>
          </p:cNvGraphicFramePr>
          <p:nvPr/>
        </p:nvGraphicFramePr>
        <p:xfrm>
          <a:off x="2411413" y="4221163"/>
          <a:ext cx="3473450" cy="827087"/>
        </p:xfrm>
        <a:graphic>
          <a:graphicData uri="http://schemas.openxmlformats.org/presentationml/2006/ole">
            <p:oleObj spid="_x0000_s47113" name="公式" r:id="rId6" imgW="1587240" imgH="406080" progId="Equation.3">
              <p:embed/>
            </p:oleObj>
          </a:graphicData>
        </a:graphic>
      </p:graphicFrame>
      <p:graphicFrame>
        <p:nvGraphicFramePr>
          <p:cNvPr id="47114" name="Object 10"/>
          <p:cNvGraphicFramePr>
            <a:graphicFrameLocks noChangeAspect="1"/>
          </p:cNvGraphicFramePr>
          <p:nvPr/>
        </p:nvGraphicFramePr>
        <p:xfrm>
          <a:off x="6300788" y="3644900"/>
          <a:ext cx="2139950" cy="827088"/>
        </p:xfrm>
        <a:graphic>
          <a:graphicData uri="http://schemas.openxmlformats.org/presentationml/2006/ole">
            <p:oleObj spid="_x0000_s47114" name="公式" r:id="rId7" imgW="977760" imgH="406080" progId="Equation.3">
              <p:embed/>
            </p:oleObj>
          </a:graphicData>
        </a:graphic>
      </p:graphicFrame>
      <p:graphicFrame>
        <p:nvGraphicFramePr>
          <p:cNvPr id="47115" name="Object 11"/>
          <p:cNvGraphicFramePr>
            <a:graphicFrameLocks noChangeAspect="1"/>
          </p:cNvGraphicFramePr>
          <p:nvPr/>
        </p:nvGraphicFramePr>
        <p:xfrm>
          <a:off x="2843213" y="1989138"/>
          <a:ext cx="4475162" cy="800100"/>
        </p:xfrm>
        <a:graphic>
          <a:graphicData uri="http://schemas.openxmlformats.org/presentationml/2006/ole">
            <p:oleObj spid="_x0000_s47115" name="公式" r:id="rId8" imgW="2044440" imgH="393480" progId="Equation.3">
              <p:embed/>
            </p:oleObj>
          </a:graphicData>
        </a:graphic>
      </p:graphicFrame>
      <p:graphicFrame>
        <p:nvGraphicFramePr>
          <p:cNvPr id="47116" name="Object 12"/>
          <p:cNvGraphicFramePr>
            <a:graphicFrameLocks noChangeAspect="1"/>
          </p:cNvGraphicFramePr>
          <p:nvPr/>
        </p:nvGraphicFramePr>
        <p:xfrm>
          <a:off x="2987675" y="5589588"/>
          <a:ext cx="3363913" cy="412750"/>
        </p:xfrm>
        <a:graphic>
          <a:graphicData uri="http://schemas.openxmlformats.org/presentationml/2006/ole">
            <p:oleObj spid="_x0000_s47116" name="公式" r:id="rId9" imgW="153648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7110">
                                            <p:txEl>
                                              <p:pRg st="0" end="0"/>
                                            </p:txEl>
                                          </p:spTgt>
                                        </p:tgtEl>
                                        <p:attrNameLst>
                                          <p:attrName>style.visibility</p:attrName>
                                        </p:attrNameLst>
                                      </p:cBhvr>
                                      <p:to>
                                        <p:strVal val="visible"/>
                                      </p:to>
                                    </p:set>
                                    <p:animEffect transition="in" filter="checkerboard(down)">
                                      <p:cBhvr>
                                        <p:cTn id="7" dur="500"/>
                                        <p:tgtEl>
                                          <p:spTgt spid="47110">
                                            <p:txEl>
                                              <p:pRg st="0" end="0"/>
                                            </p:txEl>
                                          </p:spTgt>
                                        </p:tgtEl>
                                      </p:cBhvr>
                                    </p:animEffect>
                                  </p:childTnLst>
                                  <p:subTnLst>
                                    <p:animClr clrSpc="rgb" dir="cw">
                                      <p:cBhvr override="childStyle">
                                        <p:cTn dur="1" fill="hold" display="0" masterRel="nextClick" afterEffect="1"/>
                                        <p:tgtEl>
                                          <p:spTgt spid="4711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 calcmode="lin" valueType="num">
                                      <p:cBhvr>
                                        <p:cTn id="12" dur="500" fill="hold"/>
                                        <p:tgtEl>
                                          <p:spTgt spid="47111"/>
                                        </p:tgtEl>
                                        <p:attrNameLst>
                                          <p:attrName>ppt_w</p:attrName>
                                        </p:attrNameLst>
                                      </p:cBhvr>
                                      <p:tavLst>
                                        <p:tav tm="0">
                                          <p:val>
                                            <p:strVal val="4*#ppt_w"/>
                                          </p:val>
                                        </p:tav>
                                        <p:tav tm="100000">
                                          <p:val>
                                            <p:strVal val="#ppt_w"/>
                                          </p:val>
                                        </p:tav>
                                      </p:tavLst>
                                    </p:anim>
                                    <p:anim calcmode="lin" valueType="num">
                                      <p:cBhvr>
                                        <p:cTn id="13" dur="500" fill="hold"/>
                                        <p:tgtEl>
                                          <p:spTgt spid="4711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1"/>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47112"/>
                                        </p:tgtEl>
                                        <p:attrNameLst>
                                          <p:attrName>style.visibility</p:attrName>
                                        </p:attrNameLst>
                                      </p:cBhvr>
                                      <p:to>
                                        <p:strVal val="visible"/>
                                      </p:to>
                                    </p:set>
                                    <p:anim calcmode="lin" valueType="num">
                                      <p:cBhvr>
                                        <p:cTn id="18" dur="500" fill="hold"/>
                                        <p:tgtEl>
                                          <p:spTgt spid="47112"/>
                                        </p:tgtEl>
                                        <p:attrNameLst>
                                          <p:attrName>ppt_w</p:attrName>
                                        </p:attrNameLst>
                                      </p:cBhvr>
                                      <p:tavLst>
                                        <p:tav tm="0">
                                          <p:val>
                                            <p:strVal val="4*#ppt_w"/>
                                          </p:val>
                                        </p:tav>
                                        <p:tav tm="100000">
                                          <p:val>
                                            <p:strVal val="#ppt_w"/>
                                          </p:val>
                                        </p:tav>
                                      </p:tavLst>
                                    </p:anim>
                                    <p:anim calcmode="lin" valueType="num">
                                      <p:cBhvr>
                                        <p:cTn id="19" dur="500" fill="hold"/>
                                        <p:tgtEl>
                                          <p:spTgt spid="47112"/>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2"/>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3" presetClass="entr" presetSubtype="32" fill="hold" nodeType="clickEffect">
                                  <p:stCondLst>
                                    <p:cond delay="0"/>
                                  </p:stCondLst>
                                  <p:childTnLst>
                                    <p:set>
                                      <p:cBhvr>
                                        <p:cTn id="23" dur="1" fill="hold">
                                          <p:stCondLst>
                                            <p:cond delay="0"/>
                                          </p:stCondLst>
                                        </p:cTn>
                                        <p:tgtEl>
                                          <p:spTgt spid="47113"/>
                                        </p:tgtEl>
                                        <p:attrNameLst>
                                          <p:attrName>style.visibility</p:attrName>
                                        </p:attrNameLst>
                                      </p:cBhvr>
                                      <p:to>
                                        <p:strVal val="visible"/>
                                      </p:to>
                                    </p:set>
                                    <p:anim calcmode="lin" valueType="num">
                                      <p:cBhvr>
                                        <p:cTn id="24" dur="500" fill="hold"/>
                                        <p:tgtEl>
                                          <p:spTgt spid="47113"/>
                                        </p:tgtEl>
                                        <p:attrNameLst>
                                          <p:attrName>ppt_w</p:attrName>
                                        </p:attrNameLst>
                                      </p:cBhvr>
                                      <p:tavLst>
                                        <p:tav tm="0">
                                          <p:val>
                                            <p:strVal val="4*#ppt_w"/>
                                          </p:val>
                                        </p:tav>
                                        <p:tav tm="100000">
                                          <p:val>
                                            <p:strVal val="#ppt_w"/>
                                          </p:val>
                                        </p:tav>
                                      </p:tavLst>
                                    </p:anim>
                                    <p:anim calcmode="lin" valueType="num">
                                      <p:cBhvr>
                                        <p:cTn id="25" dur="500" fill="hold"/>
                                        <p:tgtEl>
                                          <p:spTgt spid="47113"/>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3"/>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3" presetClass="entr" presetSubtype="32" fill="hold" nodeType="clickEffect">
                                  <p:stCondLst>
                                    <p:cond delay="0"/>
                                  </p:stCondLst>
                                  <p:childTnLst>
                                    <p:set>
                                      <p:cBhvr>
                                        <p:cTn id="29" dur="1" fill="hold">
                                          <p:stCondLst>
                                            <p:cond delay="0"/>
                                          </p:stCondLst>
                                        </p:cTn>
                                        <p:tgtEl>
                                          <p:spTgt spid="47114"/>
                                        </p:tgtEl>
                                        <p:attrNameLst>
                                          <p:attrName>style.visibility</p:attrName>
                                        </p:attrNameLst>
                                      </p:cBhvr>
                                      <p:to>
                                        <p:strVal val="visible"/>
                                      </p:to>
                                    </p:set>
                                    <p:anim calcmode="lin" valueType="num">
                                      <p:cBhvr>
                                        <p:cTn id="30" dur="500" fill="hold"/>
                                        <p:tgtEl>
                                          <p:spTgt spid="47114"/>
                                        </p:tgtEl>
                                        <p:attrNameLst>
                                          <p:attrName>ppt_w</p:attrName>
                                        </p:attrNameLst>
                                      </p:cBhvr>
                                      <p:tavLst>
                                        <p:tav tm="0">
                                          <p:val>
                                            <p:strVal val="4*#ppt_w"/>
                                          </p:val>
                                        </p:tav>
                                        <p:tav tm="100000">
                                          <p:val>
                                            <p:strVal val="#ppt_w"/>
                                          </p:val>
                                        </p:tav>
                                      </p:tavLst>
                                    </p:anim>
                                    <p:anim calcmode="lin" valueType="num">
                                      <p:cBhvr>
                                        <p:cTn id="31" dur="500" fill="hold"/>
                                        <p:tgtEl>
                                          <p:spTgt spid="47114"/>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4"/>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3" presetClass="entr" presetSubtype="32" fill="hold" nodeType="clickEffect">
                                  <p:stCondLst>
                                    <p:cond delay="0"/>
                                  </p:stCondLst>
                                  <p:childTnLst>
                                    <p:set>
                                      <p:cBhvr>
                                        <p:cTn id="35" dur="1" fill="hold">
                                          <p:stCondLst>
                                            <p:cond delay="0"/>
                                          </p:stCondLst>
                                        </p:cTn>
                                        <p:tgtEl>
                                          <p:spTgt spid="47115"/>
                                        </p:tgtEl>
                                        <p:attrNameLst>
                                          <p:attrName>style.visibility</p:attrName>
                                        </p:attrNameLst>
                                      </p:cBhvr>
                                      <p:to>
                                        <p:strVal val="visible"/>
                                      </p:to>
                                    </p:set>
                                    <p:anim calcmode="lin" valueType="num">
                                      <p:cBhvr>
                                        <p:cTn id="36" dur="500" fill="hold"/>
                                        <p:tgtEl>
                                          <p:spTgt spid="47115"/>
                                        </p:tgtEl>
                                        <p:attrNameLst>
                                          <p:attrName>ppt_w</p:attrName>
                                        </p:attrNameLst>
                                      </p:cBhvr>
                                      <p:tavLst>
                                        <p:tav tm="0">
                                          <p:val>
                                            <p:strVal val="4*#ppt_w"/>
                                          </p:val>
                                        </p:tav>
                                        <p:tav tm="100000">
                                          <p:val>
                                            <p:strVal val="#ppt_w"/>
                                          </p:val>
                                        </p:tav>
                                      </p:tavLst>
                                    </p:anim>
                                    <p:anim calcmode="lin" valueType="num">
                                      <p:cBhvr>
                                        <p:cTn id="37" dur="500" fill="hold"/>
                                        <p:tgtEl>
                                          <p:spTgt spid="4711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5"/>
                                        </p:tgtEl>
                                        <p:attrNameLst>
                                          <p:attrName>ppt_c</p:attrName>
                                        </p:attrNameLst>
                                      </p:cBhvr>
                                      <p:to>
                                        <a:srgbClr val="FF0000"/>
                                      </p:to>
                                    </p:animClr>
                                  </p:subTnLst>
                                </p:cTn>
                              </p:par>
                            </p:childTnLst>
                          </p:cTn>
                        </p:par>
                      </p:childTnLst>
                    </p:cTn>
                  </p:par>
                  <p:par>
                    <p:cTn id="38" fill="hold">
                      <p:stCondLst>
                        <p:cond delay="indefinite"/>
                      </p:stCondLst>
                      <p:childTnLst>
                        <p:par>
                          <p:cTn id="39" fill="hold">
                            <p:stCondLst>
                              <p:cond delay="0"/>
                            </p:stCondLst>
                            <p:childTnLst>
                              <p:par>
                                <p:cTn id="40" presetID="23" presetClass="entr" presetSubtype="32" fill="hold" nodeType="clickEffect">
                                  <p:stCondLst>
                                    <p:cond delay="0"/>
                                  </p:stCondLst>
                                  <p:childTnLst>
                                    <p:set>
                                      <p:cBhvr>
                                        <p:cTn id="41" dur="1" fill="hold">
                                          <p:stCondLst>
                                            <p:cond delay="0"/>
                                          </p:stCondLst>
                                        </p:cTn>
                                        <p:tgtEl>
                                          <p:spTgt spid="47116"/>
                                        </p:tgtEl>
                                        <p:attrNameLst>
                                          <p:attrName>style.visibility</p:attrName>
                                        </p:attrNameLst>
                                      </p:cBhvr>
                                      <p:to>
                                        <p:strVal val="visible"/>
                                      </p:to>
                                    </p:set>
                                    <p:anim calcmode="lin" valueType="num">
                                      <p:cBhvr>
                                        <p:cTn id="42" dur="500" fill="hold"/>
                                        <p:tgtEl>
                                          <p:spTgt spid="47116"/>
                                        </p:tgtEl>
                                        <p:attrNameLst>
                                          <p:attrName>ppt_w</p:attrName>
                                        </p:attrNameLst>
                                      </p:cBhvr>
                                      <p:tavLst>
                                        <p:tav tm="0">
                                          <p:val>
                                            <p:strVal val="4*#ppt_w"/>
                                          </p:val>
                                        </p:tav>
                                        <p:tav tm="100000">
                                          <p:val>
                                            <p:strVal val="#ppt_w"/>
                                          </p:val>
                                        </p:tav>
                                      </p:tavLst>
                                    </p:anim>
                                    <p:anim calcmode="lin" valueType="num">
                                      <p:cBhvr>
                                        <p:cTn id="43" dur="500" fill="hold"/>
                                        <p:tgtEl>
                                          <p:spTgt spid="47116"/>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47116"/>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5257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258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25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52582" name="Rectangle 6"/>
          <p:cNvSpPr>
            <a:spLocks noGrp="1" noChangeArrowheads="1"/>
          </p:cNvSpPr>
          <p:nvPr>
            <p:ph type="subTitle" idx="1"/>
          </p:nvPr>
        </p:nvSpPr>
        <p:spPr>
          <a:xfrm>
            <a:off x="152400" y="1219200"/>
            <a:ext cx="8839200" cy="5410200"/>
          </a:xfrm>
        </p:spPr>
        <p:txBody>
          <a:bodyPr/>
          <a:lstStyle/>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注</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移动平均的步长选择：若时间序列具有周期性的季节波动（</a:t>
            </a:r>
            <a:r>
              <a:rPr lang="en-US" altLang="zh-CN" sz="2600" dirty="0">
                <a:ea typeface="楷体" pitchFamily="49" charset="-122"/>
                <a:sym typeface="Symbol" pitchFamily="18" charset="2"/>
              </a:rPr>
              <a:t>Y</a:t>
            </a:r>
            <a:r>
              <a:rPr lang="zh-CN" altLang="en-US" sz="2600" dirty="0">
                <a:ea typeface="楷体" pitchFamily="49" charset="-122"/>
                <a:sym typeface="Symbol" pitchFamily="18" charset="2"/>
              </a:rPr>
              <a:t>＝</a:t>
            </a:r>
            <a:r>
              <a:rPr lang="en-US" altLang="zh-CN" sz="2600" dirty="0">
                <a:ea typeface="楷体" pitchFamily="49" charset="-122"/>
                <a:sym typeface="Symbol" pitchFamily="18" charset="2"/>
              </a:rPr>
              <a:t>TSI</a:t>
            </a:r>
            <a:r>
              <a:rPr lang="zh-CN" altLang="en-US" sz="2600" dirty="0">
                <a:ea typeface="楷体" pitchFamily="49" charset="-122"/>
                <a:sym typeface="Symbol" pitchFamily="18" charset="2"/>
              </a:rPr>
              <a:t>），则步长应与该周期保持一致。</a:t>
            </a:r>
          </a:p>
        </p:txBody>
      </p:sp>
      <p:graphicFrame>
        <p:nvGraphicFramePr>
          <p:cNvPr id="152714" name="Group 138"/>
          <p:cNvGraphicFramePr>
            <a:graphicFrameLocks noGrp="1"/>
          </p:cNvGraphicFramePr>
          <p:nvPr/>
        </p:nvGraphicFramePr>
        <p:xfrm>
          <a:off x="468313" y="2205038"/>
          <a:ext cx="8277225" cy="4389120"/>
        </p:xfrm>
        <a:graphic>
          <a:graphicData uri="http://schemas.openxmlformats.org/drawingml/2006/table">
            <a:tbl>
              <a:tblPr/>
              <a:tblGrid>
                <a:gridCol w="2808287"/>
                <a:gridCol w="1677988"/>
                <a:gridCol w="1895475"/>
                <a:gridCol w="1895475"/>
              </a:tblGrid>
              <a:tr h="180975">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年份与季度</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数据</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y</a:t>
                      </a:r>
                      <a:endPar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3</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项</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4</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项</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MA</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08</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年第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2</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2</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3</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3</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12.875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4</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4</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13.125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09</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年第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5</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15.33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13.375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2</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6</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14.67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13.625</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3</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7</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　　第</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4</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季（</a:t>
                      </a: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8</a:t>
                      </a:r>
                      <a:r>
                        <a:rPr kumimoji="1" lang="zh-CN" altLang="en-US"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1" lang="en-US" altLang="zh-CN" sz="2600" b="1" i="0" u="none" strike="noStrike" cap="none" normalizeH="0" baseline="0" dirty="0" smtClean="0">
                          <a:ln>
                            <a:noFill/>
                          </a:ln>
                          <a:solidFill>
                            <a:srgbClr val="FF0000"/>
                          </a:solidFill>
                          <a:effectLst/>
                          <a:latin typeface="Times New Roman" pitchFamily="18" charset="0"/>
                          <a:ea typeface="楷体" pitchFamily="49" charset="-122"/>
                        </a:rPr>
                        <a:t>——</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2714"/>
                                        </p:tgtEl>
                                        <p:attrNameLst>
                                          <p:attrName>style.visibility</p:attrName>
                                        </p:attrNameLst>
                                      </p:cBhvr>
                                      <p:to>
                                        <p:strVal val="visible"/>
                                      </p:to>
                                    </p:set>
                                  </p:childTnLst>
                                  <p:subTnLst>
                                    <p:animClr clrSpc="rgb" dir="cw">
                                      <p:cBhvr override="childStyle">
                                        <p:cTn dur="1" fill="hold" display="0" masterRel="nextClick" afterEffect="1"/>
                                        <p:tgtEl>
                                          <p:spTgt spid="152714"/>
                                        </p:tgtEl>
                                        <p:attrNameLst>
                                          <p:attrName>ppt_c</p:attrName>
                                        </p:attrNameLst>
                                      </p:cBhvr>
                                      <p:to>
                                        <a:srgbClr val="0000FF"/>
                                      </p:to>
                                    </p:animClr>
                                  </p:subTnLst>
                                </p:cTn>
                              </p:par>
                            </p:childTnLst>
                          </p:cTn>
                        </p:par>
                      </p:childTnLst>
                    </p:cTn>
                  </p:par>
                  <p:par>
                    <p:cTn id="7" fill="hold">
                      <p:stCondLst>
                        <p:cond delay="indefinite"/>
                      </p:stCondLst>
                      <p:childTnLst>
                        <p:par>
                          <p:cTn id="8" fill="hold">
                            <p:stCondLst>
                              <p:cond delay="0"/>
                            </p:stCondLst>
                            <p:childTnLst>
                              <p:par>
                                <p:cTn id="9" presetID="5" presetClass="entr" presetSubtype="5" fill="hold" grpId="0" nodeType="clickEffect">
                                  <p:stCondLst>
                                    <p:cond delay="0"/>
                                  </p:stCondLst>
                                  <p:childTnLst>
                                    <p:set>
                                      <p:cBhvr>
                                        <p:cTn id="10" dur="1" fill="hold">
                                          <p:stCondLst>
                                            <p:cond delay="0"/>
                                          </p:stCondLst>
                                        </p:cTn>
                                        <p:tgtEl>
                                          <p:spTgt spid="152582">
                                            <p:txEl>
                                              <p:pRg st="0" end="0"/>
                                            </p:txEl>
                                          </p:spTgt>
                                        </p:tgtEl>
                                        <p:attrNameLst>
                                          <p:attrName>style.visibility</p:attrName>
                                        </p:attrNameLst>
                                      </p:cBhvr>
                                      <p:to>
                                        <p:strVal val="visible"/>
                                      </p:to>
                                    </p:set>
                                    <p:animEffect transition="in" filter="checkerboard(down)">
                                      <p:cBhvr>
                                        <p:cTn id="11" dur="500"/>
                                        <p:tgtEl>
                                          <p:spTgt spid="152582">
                                            <p:txEl>
                                              <p:pRg st="0" end="0"/>
                                            </p:txEl>
                                          </p:spTgt>
                                        </p:tgtEl>
                                      </p:cBhvr>
                                    </p:animEffect>
                                  </p:childTnLst>
                                  <p:subTnLst>
                                    <p:animClr clrSpc="rgb" dir="cw">
                                      <p:cBhvr override="childStyle">
                                        <p:cTn dur="1" fill="hold" display="0" masterRel="nextClick" afterEffect="1"/>
                                        <p:tgtEl>
                                          <p:spTgt spid="152582">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390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390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390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3910" name="Rectangle 6"/>
          <p:cNvSpPr>
            <a:spLocks noGrp="1" noChangeArrowheads="1"/>
          </p:cNvSpPr>
          <p:nvPr>
            <p:ph type="subTitle" idx="1"/>
          </p:nvPr>
        </p:nvSpPr>
        <p:spPr>
          <a:xfrm>
            <a:off x="152400" y="1219200"/>
            <a:ext cx="8839200" cy="5410200"/>
          </a:xfrm>
        </p:spPr>
        <p:txBody>
          <a:bodyPr/>
          <a:lstStyle/>
          <a:p>
            <a:pPr algn="l"/>
            <a:r>
              <a:rPr lang="zh-CN" altLang="en-US" sz="2600" dirty="0">
                <a:ea typeface="楷体" pitchFamily="49" charset="-122"/>
                <a:sym typeface="Symbol" pitchFamily="18" charset="2"/>
              </a:rPr>
              <a:t>（二）指数平滑法（</a:t>
            </a:r>
            <a:r>
              <a:rPr lang="en-US" altLang="zh-CN" sz="2400" dirty="0">
                <a:sym typeface="Symbol" pitchFamily="18" charset="2"/>
              </a:rPr>
              <a:t>Exponential Smoothing</a:t>
            </a:r>
            <a:r>
              <a:rPr lang="zh-CN" altLang="en-US" sz="2600" dirty="0">
                <a:ea typeface="楷体" pitchFamily="49" charset="-122"/>
                <a:sym typeface="Symbol" pitchFamily="18" charset="2"/>
              </a:rPr>
              <a:t>）</a:t>
            </a:r>
          </a:p>
        </p:txBody>
      </p:sp>
      <p:graphicFrame>
        <p:nvGraphicFramePr>
          <p:cNvPr id="123944" name="Group 40"/>
          <p:cNvGraphicFramePr>
            <a:graphicFrameLocks noGrp="1"/>
          </p:cNvGraphicFramePr>
          <p:nvPr/>
        </p:nvGraphicFramePr>
        <p:xfrm>
          <a:off x="250825" y="4797425"/>
          <a:ext cx="8642350" cy="1792224"/>
        </p:xfrm>
        <a:graphic>
          <a:graphicData uri="http://schemas.openxmlformats.org/drawingml/2006/table">
            <a:tbl>
              <a:tblPr/>
              <a:tblGrid>
                <a:gridCol w="1296988"/>
                <a:gridCol w="2203450"/>
                <a:gridCol w="2462212"/>
                <a:gridCol w="26797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隶书" pitchFamily="49" charset="-122"/>
                        </a:rPr>
                        <a:t>t</a:t>
                      </a: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（销售额）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隶书" pitchFamily="49" charset="-122"/>
                        </a:rPr>
                        <a:t>t</a:t>
                      </a: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（预测值）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隶书" pitchFamily="49" charset="-122"/>
                        </a:rPr>
                        <a:t>t</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隶书" pitchFamily="49" charset="-122"/>
                        </a:rPr>
                        <a:t>t</a:t>
                      </a:r>
                      <a:r>
                        <a:rPr kumimoji="1" lang="zh-CN" altLang="en-US"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隶书" pitchFamily="49" charset="-122"/>
                        </a:rPr>
                        <a:t>（预测误差）</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1</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3</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1</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1</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3</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2</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2</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Y</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3</a:t>
                      </a:r>
                      <a:r>
                        <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rPr>
                        <a:t>-F</a:t>
                      </a:r>
                      <a:r>
                        <a:rPr kumimoji="1" lang="en-US" altLang="zh-CN" sz="2400" b="1" i="0" u="none" strike="noStrike" cap="none" normalizeH="0" baseline="-25000" smtClean="0">
                          <a:ln>
                            <a:noFill/>
                          </a:ln>
                          <a:solidFill>
                            <a:srgbClr val="FF0000"/>
                          </a:solidFill>
                          <a:effectLst>
                            <a:outerShdw blurRad="38100" dist="38100" dir="2700000" algn="tl">
                              <a:srgbClr val="C0C0C0"/>
                            </a:outerShdw>
                          </a:effectLst>
                          <a:latin typeface="Times New Roman" pitchFamily="18" charset="0"/>
                          <a:ea typeface="宋体" pitchFamily="2" charset="-122"/>
                        </a:rPr>
                        <a:t>3</a:t>
                      </a:r>
                      <a:endParaRPr kumimoji="1" lang="en-US" altLang="zh-CN" sz="2400" b="1" i="0" u="none" strike="noStrike" cap="none" normalizeH="0" baseline="0" smtClean="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3933" name="Object 29"/>
          <p:cNvGraphicFramePr>
            <a:graphicFrameLocks noChangeAspect="1"/>
          </p:cNvGraphicFramePr>
          <p:nvPr/>
        </p:nvGraphicFramePr>
        <p:xfrm>
          <a:off x="539750" y="1700213"/>
          <a:ext cx="6861175" cy="454025"/>
        </p:xfrm>
        <a:graphic>
          <a:graphicData uri="http://schemas.openxmlformats.org/presentationml/2006/ole">
            <p:oleObj spid="_x0000_s123933" name="Equation" r:id="rId4" imgW="3352680" imgH="228600" progId="">
              <p:embed/>
            </p:oleObj>
          </a:graphicData>
        </a:graphic>
      </p:graphicFrame>
      <p:graphicFrame>
        <p:nvGraphicFramePr>
          <p:cNvPr id="123934" name="Object 30"/>
          <p:cNvGraphicFramePr>
            <a:graphicFrameLocks noChangeAspect="1"/>
          </p:cNvGraphicFramePr>
          <p:nvPr/>
        </p:nvGraphicFramePr>
        <p:xfrm>
          <a:off x="539750" y="2205038"/>
          <a:ext cx="1377950" cy="428625"/>
        </p:xfrm>
        <a:graphic>
          <a:graphicData uri="http://schemas.openxmlformats.org/presentationml/2006/ole">
            <p:oleObj spid="_x0000_s123934" name="公式" r:id="rId5" imgW="672840" imgH="215640" progId="Equation.3">
              <p:embed/>
            </p:oleObj>
          </a:graphicData>
        </a:graphic>
      </p:graphicFrame>
      <p:graphicFrame>
        <p:nvGraphicFramePr>
          <p:cNvPr id="123935" name="Object 31"/>
          <p:cNvGraphicFramePr>
            <a:graphicFrameLocks noChangeAspect="1"/>
          </p:cNvGraphicFramePr>
          <p:nvPr/>
        </p:nvGraphicFramePr>
        <p:xfrm>
          <a:off x="2627313" y="2205038"/>
          <a:ext cx="3119437" cy="428625"/>
        </p:xfrm>
        <a:graphic>
          <a:graphicData uri="http://schemas.openxmlformats.org/presentationml/2006/ole">
            <p:oleObj spid="_x0000_s123935" name="公式" r:id="rId6" imgW="1523880" imgH="215640" progId="Equation.3">
              <p:embed/>
            </p:oleObj>
          </a:graphicData>
        </a:graphic>
      </p:graphicFrame>
      <p:graphicFrame>
        <p:nvGraphicFramePr>
          <p:cNvPr id="123936" name="Object 32"/>
          <p:cNvGraphicFramePr>
            <a:graphicFrameLocks noChangeAspect="1"/>
          </p:cNvGraphicFramePr>
          <p:nvPr/>
        </p:nvGraphicFramePr>
        <p:xfrm>
          <a:off x="5724525" y="2205038"/>
          <a:ext cx="2938463" cy="428625"/>
        </p:xfrm>
        <a:graphic>
          <a:graphicData uri="http://schemas.openxmlformats.org/presentationml/2006/ole">
            <p:oleObj spid="_x0000_s123936" name="公式" r:id="rId7" imgW="1434960" imgH="215640" progId="Equation.3">
              <p:embed/>
            </p:oleObj>
          </a:graphicData>
        </a:graphic>
      </p:graphicFrame>
      <p:graphicFrame>
        <p:nvGraphicFramePr>
          <p:cNvPr id="123937" name="Object 33"/>
          <p:cNvGraphicFramePr>
            <a:graphicFrameLocks noChangeAspect="1"/>
          </p:cNvGraphicFramePr>
          <p:nvPr/>
        </p:nvGraphicFramePr>
        <p:xfrm>
          <a:off x="539750" y="2781300"/>
          <a:ext cx="3171825" cy="454025"/>
        </p:xfrm>
        <a:graphic>
          <a:graphicData uri="http://schemas.openxmlformats.org/presentationml/2006/ole">
            <p:oleObj spid="_x0000_s123937" name="公式" r:id="rId8" imgW="1549080" imgH="228600" progId="Equation.3">
              <p:embed/>
            </p:oleObj>
          </a:graphicData>
        </a:graphic>
      </p:graphicFrame>
      <p:graphicFrame>
        <p:nvGraphicFramePr>
          <p:cNvPr id="123938" name="Object 34"/>
          <p:cNvGraphicFramePr>
            <a:graphicFrameLocks noChangeAspect="1"/>
          </p:cNvGraphicFramePr>
          <p:nvPr/>
        </p:nvGraphicFramePr>
        <p:xfrm>
          <a:off x="3708400" y="2781300"/>
          <a:ext cx="2417763" cy="428625"/>
        </p:xfrm>
        <a:graphic>
          <a:graphicData uri="http://schemas.openxmlformats.org/presentationml/2006/ole">
            <p:oleObj spid="_x0000_s123938" name="公式" r:id="rId9" imgW="1180800" imgH="215640" progId="Equation.3">
              <p:embed/>
            </p:oleObj>
          </a:graphicData>
        </a:graphic>
      </p:graphicFrame>
      <p:graphicFrame>
        <p:nvGraphicFramePr>
          <p:cNvPr id="123939" name="Object 35"/>
          <p:cNvGraphicFramePr>
            <a:graphicFrameLocks noChangeAspect="1"/>
          </p:cNvGraphicFramePr>
          <p:nvPr/>
        </p:nvGraphicFramePr>
        <p:xfrm>
          <a:off x="539750" y="3284538"/>
          <a:ext cx="3171825" cy="454025"/>
        </p:xfrm>
        <a:graphic>
          <a:graphicData uri="http://schemas.openxmlformats.org/presentationml/2006/ole">
            <p:oleObj spid="_x0000_s123939" name="公式" r:id="rId10" imgW="1549080" imgH="228600" progId="Equation.3">
              <p:embed/>
            </p:oleObj>
          </a:graphicData>
        </a:graphic>
      </p:graphicFrame>
      <p:graphicFrame>
        <p:nvGraphicFramePr>
          <p:cNvPr id="123940" name="Object 36"/>
          <p:cNvGraphicFramePr>
            <a:graphicFrameLocks noChangeAspect="1"/>
          </p:cNvGraphicFramePr>
          <p:nvPr/>
        </p:nvGraphicFramePr>
        <p:xfrm>
          <a:off x="3708400" y="3284538"/>
          <a:ext cx="4187825" cy="454025"/>
        </p:xfrm>
        <a:graphic>
          <a:graphicData uri="http://schemas.openxmlformats.org/presentationml/2006/ole">
            <p:oleObj spid="_x0000_s123940" name="公式" r:id="rId11" imgW="2044440" imgH="228600" progId="Equation.3">
              <p:embed/>
            </p:oleObj>
          </a:graphicData>
        </a:graphic>
      </p:graphicFrame>
      <p:graphicFrame>
        <p:nvGraphicFramePr>
          <p:cNvPr id="123941" name="Object 37"/>
          <p:cNvGraphicFramePr>
            <a:graphicFrameLocks noChangeAspect="1"/>
          </p:cNvGraphicFramePr>
          <p:nvPr/>
        </p:nvGraphicFramePr>
        <p:xfrm>
          <a:off x="1403350" y="3789363"/>
          <a:ext cx="4238625" cy="479425"/>
        </p:xfrm>
        <a:graphic>
          <a:graphicData uri="http://schemas.openxmlformats.org/presentationml/2006/ole">
            <p:oleObj spid="_x0000_s123941" name="公式" r:id="rId12" imgW="2070000" imgH="241200" progId="Equation.3">
              <p:embed/>
            </p:oleObj>
          </a:graphicData>
        </a:graphic>
      </p:graphicFrame>
      <p:graphicFrame>
        <p:nvGraphicFramePr>
          <p:cNvPr id="123945" name="Object 41"/>
          <p:cNvGraphicFramePr>
            <a:graphicFrameLocks noChangeAspect="1"/>
          </p:cNvGraphicFramePr>
          <p:nvPr/>
        </p:nvGraphicFramePr>
        <p:xfrm>
          <a:off x="611188" y="4292600"/>
          <a:ext cx="7407275" cy="454025"/>
        </p:xfrm>
        <a:graphic>
          <a:graphicData uri="http://schemas.openxmlformats.org/presentationml/2006/ole">
            <p:oleObj spid="_x0000_s123945" name="公式" r:id="rId13" imgW="36194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3910">
                                            <p:txEl>
                                              <p:pRg st="0" end="0"/>
                                            </p:txEl>
                                          </p:spTgt>
                                        </p:tgtEl>
                                        <p:attrNameLst>
                                          <p:attrName>style.visibility</p:attrName>
                                        </p:attrNameLst>
                                      </p:cBhvr>
                                      <p:to>
                                        <p:strVal val="visible"/>
                                      </p:to>
                                    </p:set>
                                    <p:animEffect transition="in" filter="checkerboard(down)">
                                      <p:cBhvr>
                                        <p:cTn id="7" dur="500"/>
                                        <p:tgtEl>
                                          <p:spTgt spid="123910">
                                            <p:txEl>
                                              <p:pRg st="0" end="0"/>
                                            </p:txEl>
                                          </p:spTgt>
                                        </p:tgtEl>
                                      </p:cBhvr>
                                    </p:animEffect>
                                  </p:childTnLst>
                                  <p:subTnLst>
                                    <p:animClr clrSpc="rgb" dir="cw">
                                      <p:cBhvr override="childStyle">
                                        <p:cTn dur="1" fill="hold" display="0" masterRel="nextClick" afterEffect="1"/>
                                        <p:tgtEl>
                                          <p:spTgt spid="12391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44"/>
                                        </p:tgtEl>
                                        <p:attrNameLst>
                                          <p:attrName>style.visibility</p:attrName>
                                        </p:attrNameLst>
                                      </p:cBhvr>
                                      <p:to>
                                        <p:strVal val="visible"/>
                                      </p:to>
                                    </p:set>
                                    <p:animEffect transition="in" filter="wipe(left)">
                                      <p:cBhvr>
                                        <p:cTn id="12" dur="500"/>
                                        <p:tgtEl>
                                          <p:spTgt spid="123944"/>
                                        </p:tgtEl>
                                      </p:cBhvr>
                                    </p:animEffect>
                                  </p:childTnLst>
                                  <p:subTnLst>
                                    <p:animClr clrSpc="rgb" dir="cw">
                                      <p:cBhvr override="childStyle">
                                        <p:cTn dur="1" fill="hold" display="0" masterRel="nextClick" afterEffect="1"/>
                                        <p:tgtEl>
                                          <p:spTgt spid="123944"/>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3933"/>
                                        </p:tgtEl>
                                        <p:attrNameLst>
                                          <p:attrName>style.visibility</p:attrName>
                                        </p:attrNameLst>
                                      </p:cBhvr>
                                      <p:to>
                                        <p:strVal val="visible"/>
                                      </p:to>
                                    </p:set>
                                    <p:anim calcmode="lin" valueType="num">
                                      <p:cBhvr additive="base">
                                        <p:cTn id="17" dur="500" fill="hold"/>
                                        <p:tgtEl>
                                          <p:spTgt spid="123933"/>
                                        </p:tgtEl>
                                        <p:attrNameLst>
                                          <p:attrName>ppt_x</p:attrName>
                                        </p:attrNameLst>
                                      </p:cBhvr>
                                      <p:tavLst>
                                        <p:tav tm="0">
                                          <p:val>
                                            <p:strVal val="0-#ppt_w/2"/>
                                          </p:val>
                                        </p:tav>
                                        <p:tav tm="100000">
                                          <p:val>
                                            <p:strVal val="#ppt_x"/>
                                          </p:val>
                                        </p:tav>
                                      </p:tavLst>
                                    </p:anim>
                                    <p:anim calcmode="lin" valueType="num">
                                      <p:cBhvr additive="base">
                                        <p:cTn id="18" dur="500" fill="hold"/>
                                        <p:tgtEl>
                                          <p:spTgt spid="12393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3"/>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23934"/>
                                        </p:tgtEl>
                                        <p:attrNameLst>
                                          <p:attrName>style.visibility</p:attrName>
                                        </p:attrNameLst>
                                      </p:cBhvr>
                                      <p:to>
                                        <p:strVal val="visible"/>
                                      </p:to>
                                    </p:set>
                                    <p:anim calcmode="lin" valueType="num">
                                      <p:cBhvr additive="base">
                                        <p:cTn id="23" dur="500" fill="hold"/>
                                        <p:tgtEl>
                                          <p:spTgt spid="123934"/>
                                        </p:tgtEl>
                                        <p:attrNameLst>
                                          <p:attrName>ppt_x</p:attrName>
                                        </p:attrNameLst>
                                      </p:cBhvr>
                                      <p:tavLst>
                                        <p:tav tm="0">
                                          <p:val>
                                            <p:strVal val="0-#ppt_w/2"/>
                                          </p:val>
                                        </p:tav>
                                        <p:tav tm="100000">
                                          <p:val>
                                            <p:strVal val="#ppt_x"/>
                                          </p:val>
                                        </p:tav>
                                      </p:tavLst>
                                    </p:anim>
                                    <p:anim calcmode="lin" valueType="num">
                                      <p:cBhvr additive="base">
                                        <p:cTn id="24" dur="500" fill="hold"/>
                                        <p:tgtEl>
                                          <p:spTgt spid="12393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4"/>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3935"/>
                                        </p:tgtEl>
                                        <p:attrNameLst>
                                          <p:attrName>style.visibility</p:attrName>
                                        </p:attrNameLst>
                                      </p:cBhvr>
                                      <p:to>
                                        <p:strVal val="visible"/>
                                      </p:to>
                                    </p:set>
                                    <p:anim calcmode="lin" valueType="num">
                                      <p:cBhvr additive="base">
                                        <p:cTn id="29" dur="500" fill="hold"/>
                                        <p:tgtEl>
                                          <p:spTgt spid="123935"/>
                                        </p:tgtEl>
                                        <p:attrNameLst>
                                          <p:attrName>ppt_x</p:attrName>
                                        </p:attrNameLst>
                                      </p:cBhvr>
                                      <p:tavLst>
                                        <p:tav tm="0">
                                          <p:val>
                                            <p:strVal val="0-#ppt_w/2"/>
                                          </p:val>
                                        </p:tav>
                                        <p:tav tm="100000">
                                          <p:val>
                                            <p:strVal val="#ppt_x"/>
                                          </p:val>
                                        </p:tav>
                                      </p:tavLst>
                                    </p:anim>
                                    <p:anim calcmode="lin" valueType="num">
                                      <p:cBhvr additive="base">
                                        <p:cTn id="30" dur="500" fill="hold"/>
                                        <p:tgtEl>
                                          <p:spTgt spid="12393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5"/>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23936"/>
                                        </p:tgtEl>
                                        <p:attrNameLst>
                                          <p:attrName>style.visibility</p:attrName>
                                        </p:attrNameLst>
                                      </p:cBhvr>
                                      <p:to>
                                        <p:strVal val="visible"/>
                                      </p:to>
                                    </p:set>
                                    <p:anim calcmode="lin" valueType="num">
                                      <p:cBhvr additive="base">
                                        <p:cTn id="35" dur="500" fill="hold"/>
                                        <p:tgtEl>
                                          <p:spTgt spid="123936"/>
                                        </p:tgtEl>
                                        <p:attrNameLst>
                                          <p:attrName>ppt_x</p:attrName>
                                        </p:attrNameLst>
                                      </p:cBhvr>
                                      <p:tavLst>
                                        <p:tav tm="0">
                                          <p:val>
                                            <p:strVal val="0-#ppt_w/2"/>
                                          </p:val>
                                        </p:tav>
                                        <p:tav tm="100000">
                                          <p:val>
                                            <p:strVal val="#ppt_x"/>
                                          </p:val>
                                        </p:tav>
                                      </p:tavLst>
                                    </p:anim>
                                    <p:anim calcmode="lin" valueType="num">
                                      <p:cBhvr additive="base">
                                        <p:cTn id="36" dur="500" fill="hold"/>
                                        <p:tgtEl>
                                          <p:spTgt spid="12393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6"/>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3937"/>
                                        </p:tgtEl>
                                        <p:attrNameLst>
                                          <p:attrName>style.visibility</p:attrName>
                                        </p:attrNameLst>
                                      </p:cBhvr>
                                      <p:to>
                                        <p:strVal val="visible"/>
                                      </p:to>
                                    </p:set>
                                    <p:anim calcmode="lin" valueType="num">
                                      <p:cBhvr additive="base">
                                        <p:cTn id="41" dur="500" fill="hold"/>
                                        <p:tgtEl>
                                          <p:spTgt spid="123937"/>
                                        </p:tgtEl>
                                        <p:attrNameLst>
                                          <p:attrName>ppt_x</p:attrName>
                                        </p:attrNameLst>
                                      </p:cBhvr>
                                      <p:tavLst>
                                        <p:tav tm="0">
                                          <p:val>
                                            <p:strVal val="0-#ppt_w/2"/>
                                          </p:val>
                                        </p:tav>
                                        <p:tav tm="100000">
                                          <p:val>
                                            <p:strVal val="#ppt_x"/>
                                          </p:val>
                                        </p:tav>
                                      </p:tavLst>
                                    </p:anim>
                                    <p:anim calcmode="lin" valueType="num">
                                      <p:cBhvr additive="base">
                                        <p:cTn id="42" dur="500" fill="hold"/>
                                        <p:tgtEl>
                                          <p:spTgt spid="12393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7"/>
                                        </p:tgtEl>
                                        <p:attrNameLst>
                                          <p:attrName>ppt_c</p:attrName>
                                        </p:attrNameLst>
                                      </p:cBhvr>
                                      <p:to>
                                        <a:srgbClr val="0000FF"/>
                                      </p:to>
                                    </p:animClr>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23938"/>
                                        </p:tgtEl>
                                        <p:attrNameLst>
                                          <p:attrName>style.visibility</p:attrName>
                                        </p:attrNameLst>
                                      </p:cBhvr>
                                      <p:to>
                                        <p:strVal val="visible"/>
                                      </p:to>
                                    </p:set>
                                    <p:anim calcmode="lin" valueType="num">
                                      <p:cBhvr additive="base">
                                        <p:cTn id="47" dur="500" fill="hold"/>
                                        <p:tgtEl>
                                          <p:spTgt spid="123938"/>
                                        </p:tgtEl>
                                        <p:attrNameLst>
                                          <p:attrName>ppt_x</p:attrName>
                                        </p:attrNameLst>
                                      </p:cBhvr>
                                      <p:tavLst>
                                        <p:tav tm="0">
                                          <p:val>
                                            <p:strVal val="0-#ppt_w/2"/>
                                          </p:val>
                                        </p:tav>
                                        <p:tav tm="100000">
                                          <p:val>
                                            <p:strVal val="#ppt_x"/>
                                          </p:val>
                                        </p:tav>
                                      </p:tavLst>
                                    </p:anim>
                                    <p:anim calcmode="lin" valueType="num">
                                      <p:cBhvr additive="base">
                                        <p:cTn id="48" dur="500" fill="hold"/>
                                        <p:tgtEl>
                                          <p:spTgt spid="12393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8"/>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23939"/>
                                        </p:tgtEl>
                                        <p:attrNameLst>
                                          <p:attrName>style.visibility</p:attrName>
                                        </p:attrNameLst>
                                      </p:cBhvr>
                                      <p:to>
                                        <p:strVal val="visible"/>
                                      </p:to>
                                    </p:set>
                                    <p:anim calcmode="lin" valueType="num">
                                      <p:cBhvr additive="base">
                                        <p:cTn id="53" dur="500" fill="hold"/>
                                        <p:tgtEl>
                                          <p:spTgt spid="123939"/>
                                        </p:tgtEl>
                                        <p:attrNameLst>
                                          <p:attrName>ppt_x</p:attrName>
                                        </p:attrNameLst>
                                      </p:cBhvr>
                                      <p:tavLst>
                                        <p:tav tm="0">
                                          <p:val>
                                            <p:strVal val="0-#ppt_w/2"/>
                                          </p:val>
                                        </p:tav>
                                        <p:tav tm="100000">
                                          <p:val>
                                            <p:strVal val="#ppt_x"/>
                                          </p:val>
                                        </p:tav>
                                      </p:tavLst>
                                    </p:anim>
                                    <p:anim calcmode="lin" valueType="num">
                                      <p:cBhvr additive="base">
                                        <p:cTn id="54" dur="500" fill="hold"/>
                                        <p:tgtEl>
                                          <p:spTgt spid="12393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39"/>
                                        </p:tgtEl>
                                        <p:attrNameLst>
                                          <p:attrName>ppt_c</p:attrName>
                                        </p:attrNameLst>
                                      </p:cBhvr>
                                      <p:to>
                                        <a:srgbClr val="0000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23940"/>
                                        </p:tgtEl>
                                        <p:attrNameLst>
                                          <p:attrName>style.visibility</p:attrName>
                                        </p:attrNameLst>
                                      </p:cBhvr>
                                      <p:to>
                                        <p:strVal val="visible"/>
                                      </p:to>
                                    </p:set>
                                    <p:anim calcmode="lin" valueType="num">
                                      <p:cBhvr additive="base">
                                        <p:cTn id="59" dur="500" fill="hold"/>
                                        <p:tgtEl>
                                          <p:spTgt spid="123940"/>
                                        </p:tgtEl>
                                        <p:attrNameLst>
                                          <p:attrName>ppt_x</p:attrName>
                                        </p:attrNameLst>
                                      </p:cBhvr>
                                      <p:tavLst>
                                        <p:tav tm="0">
                                          <p:val>
                                            <p:strVal val="0-#ppt_w/2"/>
                                          </p:val>
                                        </p:tav>
                                        <p:tav tm="100000">
                                          <p:val>
                                            <p:strVal val="#ppt_x"/>
                                          </p:val>
                                        </p:tav>
                                      </p:tavLst>
                                    </p:anim>
                                    <p:anim calcmode="lin" valueType="num">
                                      <p:cBhvr additive="base">
                                        <p:cTn id="60" dur="500" fill="hold"/>
                                        <p:tgtEl>
                                          <p:spTgt spid="12394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40"/>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123941"/>
                                        </p:tgtEl>
                                        <p:attrNameLst>
                                          <p:attrName>style.visibility</p:attrName>
                                        </p:attrNameLst>
                                      </p:cBhvr>
                                      <p:to>
                                        <p:strVal val="visible"/>
                                      </p:to>
                                    </p:set>
                                    <p:anim calcmode="lin" valueType="num">
                                      <p:cBhvr additive="base">
                                        <p:cTn id="65" dur="500" fill="hold"/>
                                        <p:tgtEl>
                                          <p:spTgt spid="123941"/>
                                        </p:tgtEl>
                                        <p:attrNameLst>
                                          <p:attrName>ppt_x</p:attrName>
                                        </p:attrNameLst>
                                      </p:cBhvr>
                                      <p:tavLst>
                                        <p:tav tm="0">
                                          <p:val>
                                            <p:strVal val="0-#ppt_w/2"/>
                                          </p:val>
                                        </p:tav>
                                        <p:tav tm="100000">
                                          <p:val>
                                            <p:strVal val="#ppt_x"/>
                                          </p:val>
                                        </p:tav>
                                      </p:tavLst>
                                    </p:anim>
                                    <p:anim calcmode="lin" valueType="num">
                                      <p:cBhvr additive="base">
                                        <p:cTn id="66" dur="500" fill="hold"/>
                                        <p:tgtEl>
                                          <p:spTgt spid="12394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41"/>
                                        </p:tgtEl>
                                        <p:attrNameLst>
                                          <p:attrName>ppt_c</p:attrName>
                                        </p:attrNameLst>
                                      </p:cBhvr>
                                      <p:to>
                                        <a:srgbClr val="0000FF"/>
                                      </p:to>
                                    </p:animClr>
                                  </p:sub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23945"/>
                                        </p:tgtEl>
                                        <p:attrNameLst>
                                          <p:attrName>style.visibility</p:attrName>
                                        </p:attrNameLst>
                                      </p:cBhvr>
                                      <p:to>
                                        <p:strVal val="visible"/>
                                      </p:to>
                                    </p:set>
                                    <p:anim calcmode="lin" valueType="num">
                                      <p:cBhvr additive="base">
                                        <p:cTn id="71" dur="500" fill="hold"/>
                                        <p:tgtEl>
                                          <p:spTgt spid="123945"/>
                                        </p:tgtEl>
                                        <p:attrNameLst>
                                          <p:attrName>ppt_x</p:attrName>
                                        </p:attrNameLst>
                                      </p:cBhvr>
                                      <p:tavLst>
                                        <p:tav tm="0">
                                          <p:val>
                                            <p:strVal val="0-#ppt_w/2"/>
                                          </p:val>
                                        </p:tav>
                                        <p:tav tm="100000">
                                          <p:val>
                                            <p:strVal val="#ppt_x"/>
                                          </p:val>
                                        </p:tav>
                                      </p:tavLst>
                                    </p:anim>
                                    <p:anim calcmode="lin" valueType="num">
                                      <p:cBhvr additive="base">
                                        <p:cTn id="72" dur="500" fill="hold"/>
                                        <p:tgtEl>
                                          <p:spTgt spid="12394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3945"/>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716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16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16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1686"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（三）</a:t>
            </a:r>
            <a:r>
              <a:rPr lang="zh-CN" altLang="en-US" sz="2600" dirty="0">
                <a:effectLst>
                  <a:outerShdw blurRad="38100" dist="38100" dir="2700000" algn="tl">
                    <a:srgbClr val="C0C0C0"/>
                  </a:outerShdw>
                </a:effectLst>
                <a:ea typeface="楷体" pitchFamily="49" charset="-122"/>
                <a:sym typeface="Symbol" pitchFamily="18" charset="2"/>
              </a:rPr>
              <a:t>（长期）趋势方程法（</a:t>
            </a:r>
            <a:r>
              <a:rPr lang="en-US" altLang="zh-CN" sz="2600" dirty="0" smtClean="0">
                <a:effectLst>
                  <a:outerShdw blurRad="38100" dist="38100" dir="2700000" algn="tl">
                    <a:srgbClr val="C0C0C0"/>
                  </a:outerShdw>
                </a:effectLst>
                <a:ea typeface="楷体" pitchFamily="49" charset="-122"/>
                <a:sym typeface="Symbol" pitchFamily="18" charset="2"/>
              </a:rPr>
              <a:t>P88</a:t>
            </a:r>
            <a:r>
              <a:rPr lang="zh-CN" altLang="en-US" sz="2600" dirty="0" smtClean="0">
                <a:effectLst>
                  <a:outerShdw blurRad="38100" dist="38100" dir="2700000" algn="tl">
                    <a:srgbClr val="C0C0C0"/>
                  </a:outerShdw>
                </a:effectLst>
                <a:ea typeface="楷体" pitchFamily="49" charset="-122"/>
                <a:sym typeface="Symbol" pitchFamily="18" charset="2"/>
              </a:rPr>
              <a:t>）</a:t>
            </a:r>
            <a:r>
              <a:rPr lang="en-US" altLang="zh-CN" sz="2600" b="1" dirty="0">
                <a:solidFill>
                  <a:srgbClr val="FF0000"/>
                </a:solidFill>
                <a:effectLst>
                  <a:outerShdw blurRad="38100" dist="38100" dir="2700000" algn="tl">
                    <a:srgbClr val="C0C0C0"/>
                  </a:outerShdw>
                </a:effectLst>
                <a:ea typeface="方正水柱简体" pitchFamily="2" charset="-122"/>
                <a:sym typeface="Symbol" pitchFamily="18" charset="2"/>
              </a:rPr>
              <a:t>※</a:t>
            </a:r>
            <a:endParaRPr lang="en-US" altLang="zh-CN" sz="2600" b="1" dirty="0">
              <a:solidFill>
                <a:srgbClr val="FF0000"/>
              </a:solidFill>
              <a:effectLst>
                <a:outerShdw blurRad="38100" dist="38100" dir="2700000" algn="tl">
                  <a:srgbClr val="C0C0C0"/>
                </a:outerShdw>
              </a:effectLst>
              <a:sym typeface="Symbol" pitchFamily="18" charset="2"/>
            </a:endParaRPr>
          </a:p>
          <a:p>
            <a:pPr algn="l"/>
            <a:r>
              <a:rPr lang="en-US" altLang="zh-CN" sz="2600" dirty="0">
                <a:sym typeface="Symbol" pitchFamily="18" charset="2"/>
              </a:rPr>
              <a:t>1</a:t>
            </a:r>
            <a:r>
              <a:rPr lang="zh-CN" altLang="en-US" sz="2600" dirty="0">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直线趋势</a:t>
            </a:r>
          </a:p>
          <a:p>
            <a:pPr algn="l"/>
            <a:r>
              <a:rPr lang="zh-CN" altLang="en-US" sz="2600" dirty="0">
                <a:sym typeface="Symbol" pitchFamily="18" charset="2"/>
              </a:rPr>
              <a:t>（</a:t>
            </a:r>
            <a:r>
              <a:rPr lang="en-US" altLang="zh-CN" sz="2600" dirty="0">
                <a:sym typeface="Symbol" pitchFamily="18" charset="2"/>
              </a:rPr>
              <a:t>1</a:t>
            </a:r>
            <a:r>
              <a:rPr lang="zh-CN" altLang="en-US" sz="2600" dirty="0">
                <a:sym typeface="Symbol" pitchFamily="18" charset="2"/>
              </a:rPr>
              <a:t>）判别：逐期增长量大致相同。</a:t>
            </a:r>
          </a:p>
          <a:p>
            <a:pPr algn="l"/>
            <a:r>
              <a:rPr lang="en-US" altLang="zh-CN" sz="2600" dirty="0">
                <a:latin typeface="楷体" pitchFamily="49" charset="-122"/>
                <a:ea typeface="楷体" pitchFamily="49" charset="-122"/>
                <a:sym typeface="Symbol" pitchFamily="18" charset="2"/>
              </a:rPr>
              <a:t>[</a:t>
            </a:r>
            <a:r>
              <a:rPr lang="zh-CN" altLang="en-US" sz="2600" dirty="0">
                <a:latin typeface="楷体" pitchFamily="49" charset="-122"/>
                <a:ea typeface="楷体" pitchFamily="49" charset="-122"/>
                <a:sym typeface="Symbol" pitchFamily="18" charset="2"/>
              </a:rPr>
              <a:t>例</a:t>
            </a:r>
            <a:r>
              <a:rPr lang="en-US" altLang="zh-CN" sz="2600" dirty="0">
                <a:latin typeface="楷体" pitchFamily="49" charset="-122"/>
                <a:ea typeface="楷体" pitchFamily="49" charset="-122"/>
                <a:sym typeface="Symbol" pitchFamily="18" charset="2"/>
              </a:rPr>
              <a:t>]</a:t>
            </a:r>
            <a:r>
              <a:rPr lang="zh-CN" altLang="en-US" sz="2600" dirty="0">
                <a:latin typeface="楷体" pitchFamily="49" charset="-122"/>
                <a:ea typeface="楷体" pitchFamily="49" charset="-122"/>
                <a:sym typeface="Symbol" pitchFamily="18" charset="2"/>
              </a:rPr>
              <a:t>某厂有关产量资料如下表所示：</a:t>
            </a:r>
          </a:p>
        </p:txBody>
      </p:sp>
      <p:graphicFrame>
        <p:nvGraphicFramePr>
          <p:cNvPr id="71688" name="Object 8"/>
          <p:cNvGraphicFramePr>
            <a:graphicFrameLocks noChangeAspect="1"/>
          </p:cNvGraphicFramePr>
          <p:nvPr/>
        </p:nvGraphicFramePr>
        <p:xfrm>
          <a:off x="379413" y="2743200"/>
          <a:ext cx="8297043" cy="4244975"/>
        </p:xfrm>
        <a:graphic>
          <a:graphicData uri="http://schemas.openxmlformats.org/presentationml/2006/ole">
            <p:oleObj spid="_x0000_s71688" name="Document" r:id="rId4" imgW="7764049" imgH="4183024"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686">
                                            <p:txEl>
                                              <p:pRg st="0" end="0"/>
                                            </p:txEl>
                                          </p:spTgt>
                                        </p:tgtEl>
                                        <p:attrNameLst>
                                          <p:attrName>style.visibility</p:attrName>
                                        </p:attrNameLst>
                                      </p:cBhvr>
                                      <p:to>
                                        <p:strVal val="visible"/>
                                      </p:to>
                                    </p:set>
                                    <p:anim calcmode="lin" valueType="num">
                                      <p:cBhvr>
                                        <p:cTn id="7" dur="500" fill="hold"/>
                                        <p:tgtEl>
                                          <p:spTgt spid="7168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1686">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7168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1686">
                                            <p:txEl>
                                              <p:pRg st="1" end="1"/>
                                            </p:txEl>
                                          </p:spTgt>
                                        </p:tgtEl>
                                        <p:attrNameLst>
                                          <p:attrName>style.visibility</p:attrName>
                                        </p:attrNameLst>
                                      </p:cBhvr>
                                      <p:to>
                                        <p:strVal val="visible"/>
                                      </p:to>
                                    </p:set>
                                    <p:anim calcmode="lin" valueType="num">
                                      <p:cBhvr>
                                        <p:cTn id="13" dur="500" fill="hold"/>
                                        <p:tgtEl>
                                          <p:spTgt spid="71686">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1686">
                                            <p:txEl>
                                              <p:pRg st="1" end="1"/>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7168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1686">
                                            <p:txEl>
                                              <p:pRg st="2" end="2"/>
                                            </p:txEl>
                                          </p:spTgt>
                                        </p:tgtEl>
                                        <p:attrNameLst>
                                          <p:attrName>style.visibility</p:attrName>
                                        </p:attrNameLst>
                                      </p:cBhvr>
                                      <p:to>
                                        <p:strVal val="visible"/>
                                      </p:to>
                                    </p:set>
                                    <p:anim calcmode="lin" valueType="num">
                                      <p:cBhvr>
                                        <p:cTn id="19" dur="500" fill="hold"/>
                                        <p:tgtEl>
                                          <p:spTgt spid="71686">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1686">
                                            <p:txEl>
                                              <p:pRg st="2" end="2"/>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7168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1686">
                                            <p:txEl>
                                              <p:pRg st="3" end="3"/>
                                            </p:txEl>
                                          </p:spTgt>
                                        </p:tgtEl>
                                        <p:attrNameLst>
                                          <p:attrName>style.visibility</p:attrName>
                                        </p:attrNameLst>
                                      </p:cBhvr>
                                      <p:to>
                                        <p:strVal val="visible"/>
                                      </p:to>
                                    </p:set>
                                    <p:anim calcmode="lin" valueType="num">
                                      <p:cBhvr>
                                        <p:cTn id="25" dur="500" fill="hold"/>
                                        <p:tgtEl>
                                          <p:spTgt spid="71686">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1686">
                                            <p:txEl>
                                              <p:pRg st="3" end="3"/>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7168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16" presetClass="entr" presetSubtype="42" fill="hold" nodeType="clickEffect">
                                  <p:stCondLst>
                                    <p:cond delay="0"/>
                                  </p:stCondLst>
                                  <p:childTnLst>
                                    <p:set>
                                      <p:cBhvr>
                                        <p:cTn id="30" dur="1" fill="hold">
                                          <p:stCondLst>
                                            <p:cond delay="0"/>
                                          </p:stCondLst>
                                        </p:cTn>
                                        <p:tgtEl>
                                          <p:spTgt spid="71688"/>
                                        </p:tgtEl>
                                        <p:attrNameLst>
                                          <p:attrName>style.visibility</p:attrName>
                                        </p:attrNameLst>
                                      </p:cBhvr>
                                      <p:to>
                                        <p:strVal val="visible"/>
                                      </p:to>
                                    </p:set>
                                    <p:animEffect transition="in" filter="barn(outHorizontal)">
                                      <p:cBhvr>
                                        <p:cTn id="31" dur="500"/>
                                        <p:tgtEl>
                                          <p:spTgt spid="71688"/>
                                        </p:tgtEl>
                                      </p:cBhvr>
                                    </p:animEffect>
                                  </p:childTnLst>
                                  <p:subTnLst>
                                    <p:animClr clrSpc="rgb" dir="cw">
                                      <p:cBhvr override="childStyle">
                                        <p:cTn dur="1" fill="hold" display="0" masterRel="nextClick" afterEffect="1"/>
                                        <p:tgtEl>
                                          <p:spTgt spid="7168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1026"/>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7587" name="Line 1027"/>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7588" name="Line 1028"/>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7589"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7590" name="Rectangle 1030"/>
          <p:cNvSpPr>
            <a:spLocks noGrp="1" noChangeArrowheads="1"/>
          </p:cNvSpPr>
          <p:nvPr>
            <p:ph type="subTitle" idx="1"/>
          </p:nvPr>
        </p:nvSpPr>
        <p:spPr>
          <a:xfrm>
            <a:off x="179388" y="1219200"/>
            <a:ext cx="8785225" cy="5410200"/>
          </a:xfrm>
        </p:spPr>
        <p:txBody>
          <a:bodyPr/>
          <a:lstStyle/>
          <a:p>
            <a:pPr algn="l"/>
            <a:r>
              <a:rPr lang="en-US" altLang="zh-CN" sz="2600" dirty="0"/>
              <a:t>3</a:t>
            </a:r>
            <a:r>
              <a:rPr lang="zh-CN" altLang="en-US" sz="2600" dirty="0"/>
              <a:t>、种类</a:t>
            </a:r>
          </a:p>
          <a:p>
            <a:pPr algn="l"/>
            <a:r>
              <a:rPr lang="zh-CN" altLang="en-US" sz="2600" dirty="0"/>
              <a:t>（</a:t>
            </a:r>
            <a:r>
              <a:rPr lang="en-US" altLang="zh-CN" sz="2600" dirty="0"/>
              <a:t>1</a:t>
            </a:r>
            <a:r>
              <a:rPr lang="zh-CN" altLang="en-US" sz="2600" dirty="0"/>
              <a:t>）</a:t>
            </a:r>
            <a:r>
              <a:rPr lang="zh-CN" altLang="en-US" sz="2600" dirty="0">
                <a:ea typeface="楷体" pitchFamily="49" charset="-122"/>
              </a:rPr>
              <a:t>指标：数量指标、质量指标；</a:t>
            </a:r>
          </a:p>
          <a:p>
            <a:pPr algn="l"/>
            <a:r>
              <a:rPr lang="zh-CN" altLang="en-US" sz="2600" dirty="0">
                <a:effectLst>
                  <a:outerShdw blurRad="38100" dist="38100" dir="2700000" algn="tl">
                    <a:srgbClr val="C0C0C0"/>
                  </a:outerShdw>
                </a:effectLst>
                <a:ea typeface="楷体" pitchFamily="49" charset="-122"/>
              </a:rPr>
              <a:t>（</a:t>
            </a:r>
            <a:r>
              <a:rPr lang="en-US" altLang="zh-CN" sz="2600" dirty="0">
                <a:effectLst>
                  <a:outerShdw blurRad="38100" dist="38100" dir="2700000" algn="tl">
                    <a:srgbClr val="C0C0C0"/>
                  </a:outerShdw>
                </a:effectLst>
                <a:ea typeface="楷体" pitchFamily="49" charset="-122"/>
              </a:rPr>
              <a:t>2</a:t>
            </a:r>
            <a:r>
              <a:rPr lang="zh-CN" altLang="en-US" sz="2600" dirty="0">
                <a:effectLst>
                  <a:outerShdw blurRad="38100" dist="38100" dir="2700000" algn="tl">
                    <a:srgbClr val="C0C0C0"/>
                  </a:outerShdw>
                </a:effectLst>
                <a:ea typeface="楷体" pitchFamily="49" charset="-122"/>
              </a:rPr>
              <a:t>）数量指标（绝对数）时间数列（基础序列）</a:t>
            </a:r>
            <a:endParaRPr lang="zh-CN" altLang="en-US" sz="2600" dirty="0"/>
          </a:p>
          <a:p>
            <a:pPr algn="l"/>
            <a:r>
              <a:rPr lang="zh-CN" altLang="en-US" sz="2600" dirty="0"/>
              <a:t>（</a:t>
            </a:r>
            <a:r>
              <a:rPr lang="en-US" altLang="zh-CN" sz="2600" dirty="0"/>
              <a:t>3</a:t>
            </a:r>
            <a:r>
              <a:rPr lang="zh-CN" altLang="en-US" sz="2600" dirty="0"/>
              <a:t>）</a:t>
            </a:r>
            <a:r>
              <a:rPr lang="zh-CN" altLang="en-US" sz="2600" dirty="0">
                <a:effectLst>
                  <a:outerShdw blurRad="38100" dist="38100" dir="2700000" algn="tl">
                    <a:srgbClr val="C0C0C0"/>
                  </a:outerShdw>
                </a:effectLst>
                <a:ea typeface="楷体" pitchFamily="49" charset="-122"/>
              </a:rPr>
              <a:t>质量指标</a:t>
            </a:r>
            <a:r>
              <a:rPr lang="zh-CN" altLang="en-US" sz="2600" dirty="0">
                <a:ea typeface="楷体" pitchFamily="49" charset="-122"/>
              </a:rPr>
              <a:t>（相对数、平均数）</a:t>
            </a:r>
            <a:r>
              <a:rPr lang="zh-CN" altLang="en-US" sz="2600" dirty="0">
                <a:effectLst>
                  <a:outerShdw blurRad="38100" dist="38100" dir="2700000" algn="tl">
                    <a:srgbClr val="C0C0C0"/>
                  </a:outerShdw>
                </a:effectLst>
                <a:ea typeface="楷体" pitchFamily="49" charset="-122"/>
              </a:rPr>
              <a:t>时间数列（派生序列）</a:t>
            </a:r>
            <a:endParaRPr lang="zh-CN" altLang="en-US" sz="2600" dirty="0"/>
          </a:p>
        </p:txBody>
      </p:sp>
      <p:graphicFrame>
        <p:nvGraphicFramePr>
          <p:cNvPr id="67591" name="Object 1031"/>
          <p:cNvGraphicFramePr>
            <a:graphicFrameLocks noChangeAspect="1"/>
          </p:cNvGraphicFramePr>
          <p:nvPr/>
        </p:nvGraphicFramePr>
        <p:xfrm>
          <a:off x="223838" y="3122613"/>
          <a:ext cx="8420100" cy="3865562"/>
        </p:xfrm>
        <a:graphic>
          <a:graphicData uri="http://schemas.openxmlformats.org/presentationml/2006/ole">
            <p:oleObj spid="_x0000_s67591" name="Document" r:id="rId4" imgW="8302579" imgH="3827297"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 calcmode="lin" valueType="num">
                                      <p:cBhvr>
                                        <p:cTn id="7" dur="500" fill="hold"/>
                                        <p:tgtEl>
                                          <p:spTgt spid="67591"/>
                                        </p:tgtEl>
                                        <p:attrNameLst>
                                          <p:attrName>ppt_w</p:attrName>
                                        </p:attrNameLst>
                                      </p:cBhvr>
                                      <p:tavLst>
                                        <p:tav tm="0">
                                          <p:val>
                                            <p:strVal val="4*#ppt_w"/>
                                          </p:val>
                                        </p:tav>
                                        <p:tav tm="100000">
                                          <p:val>
                                            <p:strVal val="#ppt_w"/>
                                          </p:val>
                                        </p:tav>
                                      </p:tavLst>
                                    </p:anim>
                                    <p:anim calcmode="lin" valueType="num">
                                      <p:cBhvr>
                                        <p:cTn id="8" dur="500" fill="hold"/>
                                        <p:tgtEl>
                                          <p:spTgt spid="6759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7591"/>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90">
                                            <p:txEl>
                                              <p:pRg st="0" end="0"/>
                                            </p:txEl>
                                          </p:spTgt>
                                        </p:tgtEl>
                                        <p:attrNameLst>
                                          <p:attrName>style.visibility</p:attrName>
                                        </p:attrNameLst>
                                      </p:cBhvr>
                                      <p:to>
                                        <p:strVal val="visible"/>
                                      </p:to>
                                    </p:set>
                                    <p:anim calcmode="lin" valueType="num">
                                      <p:cBhvr additive="base">
                                        <p:cTn id="13" dur="500" fill="hold"/>
                                        <p:tgtEl>
                                          <p:spTgt spid="6759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9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90">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590">
                                            <p:txEl>
                                              <p:pRg st="1" end="1"/>
                                            </p:txEl>
                                          </p:spTgt>
                                        </p:tgtEl>
                                        <p:attrNameLst>
                                          <p:attrName>style.visibility</p:attrName>
                                        </p:attrNameLst>
                                      </p:cBhvr>
                                      <p:to>
                                        <p:strVal val="visible"/>
                                      </p:to>
                                    </p:set>
                                    <p:anim calcmode="lin" valueType="num">
                                      <p:cBhvr additive="base">
                                        <p:cTn id="19" dur="500" fill="hold"/>
                                        <p:tgtEl>
                                          <p:spTgt spid="6759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59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90">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7590">
                                            <p:txEl>
                                              <p:pRg st="2" end="2"/>
                                            </p:txEl>
                                          </p:spTgt>
                                        </p:tgtEl>
                                        <p:attrNameLst>
                                          <p:attrName>style.visibility</p:attrName>
                                        </p:attrNameLst>
                                      </p:cBhvr>
                                      <p:to>
                                        <p:strVal val="visible"/>
                                      </p:to>
                                    </p:set>
                                    <p:anim calcmode="lin" valueType="num">
                                      <p:cBhvr additive="base">
                                        <p:cTn id="25" dur="500" fill="hold"/>
                                        <p:tgtEl>
                                          <p:spTgt spid="6759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59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90">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7590">
                                            <p:txEl>
                                              <p:pRg st="3" end="3"/>
                                            </p:txEl>
                                          </p:spTgt>
                                        </p:tgtEl>
                                        <p:attrNameLst>
                                          <p:attrName>style.visibility</p:attrName>
                                        </p:attrNameLst>
                                      </p:cBhvr>
                                      <p:to>
                                        <p:strVal val="visible"/>
                                      </p:to>
                                    </p:set>
                                    <p:anim calcmode="lin" valueType="num">
                                      <p:cBhvr additive="base">
                                        <p:cTn id="31" dur="500" fill="hold"/>
                                        <p:tgtEl>
                                          <p:spTgt spid="6759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759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90">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484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484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484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48486" name="Rectangle 6"/>
          <p:cNvSpPr>
            <a:spLocks noGrp="1" noChangeArrowheads="1"/>
          </p:cNvSpPr>
          <p:nvPr>
            <p:ph type="subTitle" idx="1"/>
          </p:nvPr>
        </p:nvSpPr>
        <p:spPr>
          <a:xfrm>
            <a:off x="152400" y="1219200"/>
            <a:ext cx="8839200" cy="5410200"/>
          </a:xfrm>
        </p:spPr>
        <p:txBody>
          <a:bodyPr/>
          <a:lstStyle/>
          <a:p>
            <a:pPr algn="l"/>
            <a:r>
              <a:rPr lang="en-US" altLang="zh-CN" sz="2600">
                <a:latin typeface="隶书" pitchFamily="49" charset="-122"/>
                <a:ea typeface="隶书" pitchFamily="49" charset="-122"/>
                <a:sym typeface="Symbol" pitchFamily="18" charset="2"/>
              </a:rPr>
              <a:t>[</a:t>
            </a:r>
            <a:r>
              <a:rPr lang="zh-CN" altLang="en-US" sz="2600">
                <a:latin typeface="隶书" pitchFamily="49" charset="-122"/>
                <a:ea typeface="隶书" pitchFamily="49" charset="-122"/>
                <a:sym typeface="Symbol" pitchFamily="18" charset="2"/>
              </a:rPr>
              <a:t>讨论</a:t>
            </a:r>
            <a:r>
              <a:rPr lang="en-US" altLang="zh-CN" sz="2600">
                <a:latin typeface="隶书" pitchFamily="49" charset="-122"/>
                <a:ea typeface="隶书" pitchFamily="49" charset="-122"/>
                <a:sym typeface="Symbol" pitchFamily="18" charset="2"/>
              </a:rPr>
              <a:t>]</a:t>
            </a:r>
            <a:r>
              <a:rPr lang="zh-CN" altLang="en-US" sz="2600">
                <a:latin typeface="隶书" pitchFamily="49" charset="-122"/>
                <a:ea typeface="隶书" pitchFamily="49" charset="-122"/>
                <a:sym typeface="Symbol" pitchFamily="18" charset="2"/>
              </a:rPr>
              <a:t>直线趋势方程的拟合思路</a:t>
            </a:r>
            <a:endParaRPr lang="zh-CN" altLang="en-US" sz="2600" b="1">
              <a:effectLst>
                <a:outerShdw blurRad="38100" dist="38100" dir="2700000" algn="tl">
                  <a:srgbClr val="C0C0C0"/>
                </a:outerShdw>
              </a:effectLst>
              <a:latin typeface="新宋体" pitchFamily="49" charset="-122"/>
              <a:ea typeface="新宋体" pitchFamily="49" charset="-122"/>
              <a:sym typeface="Symbol" pitchFamily="18" charset="2"/>
            </a:endParaRPr>
          </a:p>
        </p:txBody>
      </p:sp>
      <p:sp>
        <p:nvSpPr>
          <p:cNvPr id="148488" name="Line 8"/>
          <p:cNvSpPr>
            <a:spLocks noChangeShapeType="1"/>
          </p:cNvSpPr>
          <p:nvPr/>
        </p:nvSpPr>
        <p:spPr bwMode="auto">
          <a:xfrm>
            <a:off x="971550" y="4076700"/>
            <a:ext cx="2879725" cy="0"/>
          </a:xfrm>
          <a:prstGeom prst="line">
            <a:avLst/>
          </a:prstGeom>
          <a:noFill/>
          <a:ln w="9525">
            <a:solidFill>
              <a:schemeClr val="tx1"/>
            </a:solidFill>
            <a:round/>
            <a:headEnd/>
            <a:tailEnd type="triangle" w="med" len="med"/>
          </a:ln>
          <a:effectLst/>
        </p:spPr>
        <p:txBody>
          <a:bodyPr/>
          <a:lstStyle/>
          <a:p>
            <a:endParaRPr lang="zh-CN" altLang="en-US"/>
          </a:p>
        </p:txBody>
      </p:sp>
      <p:sp>
        <p:nvSpPr>
          <p:cNvPr id="148489" name="Line 9"/>
          <p:cNvSpPr>
            <a:spLocks noChangeShapeType="1"/>
          </p:cNvSpPr>
          <p:nvPr/>
        </p:nvSpPr>
        <p:spPr bwMode="auto">
          <a:xfrm flipV="1">
            <a:off x="971550" y="2205038"/>
            <a:ext cx="0" cy="1871662"/>
          </a:xfrm>
          <a:prstGeom prst="line">
            <a:avLst/>
          </a:prstGeom>
          <a:noFill/>
          <a:ln w="9525">
            <a:solidFill>
              <a:schemeClr val="tx1"/>
            </a:solidFill>
            <a:round/>
            <a:headEnd/>
            <a:tailEnd type="triangle" w="med" len="med"/>
          </a:ln>
          <a:effectLst/>
        </p:spPr>
        <p:txBody>
          <a:bodyPr/>
          <a:lstStyle/>
          <a:p>
            <a:endParaRPr lang="zh-CN" altLang="en-US"/>
          </a:p>
        </p:txBody>
      </p:sp>
      <p:sp>
        <p:nvSpPr>
          <p:cNvPr id="148490" name="Line 10"/>
          <p:cNvSpPr>
            <a:spLocks noChangeShapeType="1"/>
          </p:cNvSpPr>
          <p:nvPr/>
        </p:nvSpPr>
        <p:spPr bwMode="auto">
          <a:xfrm flipV="1">
            <a:off x="1116013" y="2565400"/>
            <a:ext cx="2303462" cy="719138"/>
          </a:xfrm>
          <a:prstGeom prst="line">
            <a:avLst/>
          </a:prstGeom>
          <a:noFill/>
          <a:ln w="9525">
            <a:solidFill>
              <a:schemeClr val="tx1"/>
            </a:solidFill>
            <a:round/>
            <a:headEnd/>
            <a:tailEnd/>
          </a:ln>
          <a:effectLst/>
        </p:spPr>
        <p:txBody>
          <a:bodyPr/>
          <a:lstStyle/>
          <a:p>
            <a:endParaRPr lang="zh-CN" altLang="en-US"/>
          </a:p>
        </p:txBody>
      </p:sp>
      <p:sp>
        <p:nvSpPr>
          <p:cNvPr id="148491" name="Line 11"/>
          <p:cNvSpPr>
            <a:spLocks noChangeShapeType="1"/>
          </p:cNvSpPr>
          <p:nvPr/>
        </p:nvSpPr>
        <p:spPr bwMode="auto">
          <a:xfrm>
            <a:off x="1547813" y="3141663"/>
            <a:ext cx="0" cy="215900"/>
          </a:xfrm>
          <a:prstGeom prst="line">
            <a:avLst/>
          </a:prstGeom>
          <a:noFill/>
          <a:ln w="9525">
            <a:solidFill>
              <a:schemeClr val="tx1"/>
            </a:solidFill>
            <a:round/>
            <a:headEnd/>
            <a:tailEnd type="triangle" w="med" len="med"/>
          </a:ln>
          <a:effectLst/>
        </p:spPr>
        <p:txBody>
          <a:bodyPr/>
          <a:lstStyle/>
          <a:p>
            <a:endParaRPr lang="zh-CN" altLang="en-US"/>
          </a:p>
        </p:txBody>
      </p:sp>
      <p:sp>
        <p:nvSpPr>
          <p:cNvPr id="148492" name="Line 12"/>
          <p:cNvSpPr>
            <a:spLocks noChangeShapeType="1"/>
          </p:cNvSpPr>
          <p:nvPr/>
        </p:nvSpPr>
        <p:spPr bwMode="auto">
          <a:xfrm>
            <a:off x="2771775" y="2781300"/>
            <a:ext cx="0" cy="215900"/>
          </a:xfrm>
          <a:prstGeom prst="line">
            <a:avLst/>
          </a:prstGeom>
          <a:noFill/>
          <a:ln w="9525">
            <a:solidFill>
              <a:schemeClr val="tx1"/>
            </a:solidFill>
            <a:round/>
            <a:headEnd/>
            <a:tailEnd type="triangle" w="med" len="med"/>
          </a:ln>
          <a:effectLst/>
        </p:spPr>
        <p:txBody>
          <a:bodyPr/>
          <a:lstStyle/>
          <a:p>
            <a:endParaRPr lang="zh-CN" altLang="en-US"/>
          </a:p>
        </p:txBody>
      </p:sp>
      <p:sp>
        <p:nvSpPr>
          <p:cNvPr id="148493" name="Line 13"/>
          <p:cNvSpPr>
            <a:spLocks noChangeShapeType="1"/>
          </p:cNvSpPr>
          <p:nvPr/>
        </p:nvSpPr>
        <p:spPr bwMode="auto">
          <a:xfrm flipV="1">
            <a:off x="2051050" y="2708275"/>
            <a:ext cx="0" cy="288925"/>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148495" name="Object 15"/>
          <p:cNvGraphicFramePr>
            <a:graphicFrameLocks noChangeAspect="1"/>
          </p:cNvGraphicFramePr>
          <p:nvPr/>
        </p:nvGraphicFramePr>
        <p:xfrm>
          <a:off x="1331913" y="3357563"/>
          <a:ext cx="419100" cy="341312"/>
        </p:xfrm>
        <a:graphic>
          <a:graphicData uri="http://schemas.openxmlformats.org/presentationml/2006/ole">
            <p:oleObj spid="_x0000_s148495" name="公式" r:id="rId4" imgW="203040" imgH="164880" progId="Equation.3">
              <p:embed/>
            </p:oleObj>
          </a:graphicData>
        </a:graphic>
      </p:graphicFrame>
      <p:graphicFrame>
        <p:nvGraphicFramePr>
          <p:cNvPr id="148496" name="Object 16"/>
          <p:cNvGraphicFramePr>
            <a:graphicFrameLocks noChangeAspect="1"/>
          </p:cNvGraphicFramePr>
          <p:nvPr/>
        </p:nvGraphicFramePr>
        <p:xfrm>
          <a:off x="2700338" y="2997200"/>
          <a:ext cx="419100" cy="341313"/>
        </p:xfrm>
        <a:graphic>
          <a:graphicData uri="http://schemas.openxmlformats.org/presentationml/2006/ole">
            <p:oleObj spid="_x0000_s148496" name="公式" r:id="rId5" imgW="203040" imgH="164880" progId="Equation.3">
              <p:embed/>
            </p:oleObj>
          </a:graphicData>
        </a:graphic>
      </p:graphicFrame>
      <p:graphicFrame>
        <p:nvGraphicFramePr>
          <p:cNvPr id="148497" name="Object 17"/>
          <p:cNvGraphicFramePr>
            <a:graphicFrameLocks noChangeAspect="1"/>
          </p:cNvGraphicFramePr>
          <p:nvPr/>
        </p:nvGraphicFramePr>
        <p:xfrm>
          <a:off x="1476375" y="2565400"/>
          <a:ext cx="496888" cy="341313"/>
        </p:xfrm>
        <a:graphic>
          <a:graphicData uri="http://schemas.openxmlformats.org/presentationml/2006/ole">
            <p:oleObj spid="_x0000_s148497" name="公式" r:id="rId6" imgW="241200" imgH="164880" progId="Equation.3">
              <p:embed/>
            </p:oleObj>
          </a:graphicData>
        </a:graphic>
      </p:graphicFrame>
      <p:sp>
        <p:nvSpPr>
          <p:cNvPr id="148498" name="Line 18"/>
          <p:cNvSpPr>
            <a:spLocks noChangeShapeType="1"/>
          </p:cNvSpPr>
          <p:nvPr/>
        </p:nvSpPr>
        <p:spPr bwMode="auto">
          <a:xfrm>
            <a:off x="5148263" y="4076700"/>
            <a:ext cx="3384550" cy="0"/>
          </a:xfrm>
          <a:prstGeom prst="line">
            <a:avLst/>
          </a:prstGeom>
          <a:noFill/>
          <a:ln w="9525">
            <a:solidFill>
              <a:schemeClr val="tx1"/>
            </a:solidFill>
            <a:round/>
            <a:headEnd/>
            <a:tailEnd type="triangle" w="med" len="med"/>
          </a:ln>
          <a:effectLst/>
        </p:spPr>
        <p:txBody>
          <a:bodyPr/>
          <a:lstStyle/>
          <a:p>
            <a:endParaRPr lang="zh-CN" altLang="en-US"/>
          </a:p>
        </p:txBody>
      </p:sp>
      <p:sp>
        <p:nvSpPr>
          <p:cNvPr id="148499" name="Line 19"/>
          <p:cNvSpPr>
            <a:spLocks noChangeShapeType="1"/>
          </p:cNvSpPr>
          <p:nvPr/>
        </p:nvSpPr>
        <p:spPr bwMode="auto">
          <a:xfrm flipV="1">
            <a:off x="5148263" y="2276475"/>
            <a:ext cx="0" cy="1800225"/>
          </a:xfrm>
          <a:prstGeom prst="line">
            <a:avLst/>
          </a:prstGeom>
          <a:noFill/>
          <a:ln w="9525">
            <a:solidFill>
              <a:schemeClr val="tx1"/>
            </a:solidFill>
            <a:round/>
            <a:headEnd/>
            <a:tailEnd type="triangle" w="med" len="med"/>
          </a:ln>
          <a:effectLst/>
        </p:spPr>
        <p:txBody>
          <a:bodyPr/>
          <a:lstStyle/>
          <a:p>
            <a:endParaRPr lang="zh-CN" altLang="en-US"/>
          </a:p>
        </p:txBody>
      </p:sp>
      <p:sp>
        <p:nvSpPr>
          <p:cNvPr id="148500" name="Line 20"/>
          <p:cNvSpPr>
            <a:spLocks noChangeShapeType="1"/>
          </p:cNvSpPr>
          <p:nvPr/>
        </p:nvSpPr>
        <p:spPr bwMode="auto">
          <a:xfrm>
            <a:off x="5795963" y="2349500"/>
            <a:ext cx="1944687" cy="1366838"/>
          </a:xfrm>
          <a:prstGeom prst="line">
            <a:avLst/>
          </a:prstGeom>
          <a:noFill/>
          <a:ln w="9525">
            <a:solidFill>
              <a:schemeClr val="tx1"/>
            </a:solidFill>
            <a:round/>
            <a:headEnd/>
            <a:tailEnd/>
          </a:ln>
          <a:effectLst/>
        </p:spPr>
        <p:txBody>
          <a:bodyPr/>
          <a:lstStyle/>
          <a:p>
            <a:endParaRPr lang="zh-CN" altLang="en-US"/>
          </a:p>
        </p:txBody>
      </p:sp>
      <p:sp>
        <p:nvSpPr>
          <p:cNvPr id="148501" name="Line 21"/>
          <p:cNvSpPr>
            <a:spLocks noChangeShapeType="1"/>
          </p:cNvSpPr>
          <p:nvPr/>
        </p:nvSpPr>
        <p:spPr bwMode="auto">
          <a:xfrm>
            <a:off x="6011863" y="2492375"/>
            <a:ext cx="0" cy="649288"/>
          </a:xfrm>
          <a:prstGeom prst="line">
            <a:avLst/>
          </a:prstGeom>
          <a:noFill/>
          <a:ln w="9525">
            <a:solidFill>
              <a:schemeClr val="tx1"/>
            </a:solidFill>
            <a:round/>
            <a:headEnd/>
            <a:tailEnd type="triangle" w="med" len="med"/>
          </a:ln>
          <a:effectLst/>
        </p:spPr>
        <p:txBody>
          <a:bodyPr/>
          <a:lstStyle/>
          <a:p>
            <a:endParaRPr lang="zh-CN" altLang="en-US"/>
          </a:p>
        </p:txBody>
      </p:sp>
      <p:sp>
        <p:nvSpPr>
          <p:cNvPr id="148502" name="Line 22"/>
          <p:cNvSpPr>
            <a:spLocks noChangeShapeType="1"/>
          </p:cNvSpPr>
          <p:nvPr/>
        </p:nvSpPr>
        <p:spPr bwMode="auto">
          <a:xfrm flipV="1">
            <a:off x="7451725" y="2924175"/>
            <a:ext cx="0" cy="576263"/>
          </a:xfrm>
          <a:prstGeom prst="line">
            <a:avLst/>
          </a:prstGeom>
          <a:noFill/>
          <a:ln w="9525">
            <a:solidFill>
              <a:schemeClr val="tx1"/>
            </a:solidFill>
            <a:round/>
            <a:headEnd/>
            <a:tailEnd type="triangle" w="med" len="med"/>
          </a:ln>
          <a:effectLst/>
        </p:spPr>
        <p:txBody>
          <a:bodyPr/>
          <a:lstStyle/>
          <a:p>
            <a:endParaRPr lang="zh-CN" altLang="en-US"/>
          </a:p>
        </p:txBody>
      </p:sp>
      <p:sp>
        <p:nvSpPr>
          <p:cNvPr id="148503" name="Line 23"/>
          <p:cNvSpPr>
            <a:spLocks noChangeShapeType="1"/>
          </p:cNvSpPr>
          <p:nvPr/>
        </p:nvSpPr>
        <p:spPr bwMode="auto">
          <a:xfrm flipV="1">
            <a:off x="6516688" y="2708275"/>
            <a:ext cx="0" cy="144463"/>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148504" name="Object 24"/>
          <p:cNvGraphicFramePr>
            <a:graphicFrameLocks noChangeAspect="1"/>
          </p:cNvGraphicFramePr>
          <p:nvPr/>
        </p:nvGraphicFramePr>
        <p:xfrm>
          <a:off x="5508625" y="2636838"/>
          <a:ext cx="471488" cy="366712"/>
        </p:xfrm>
        <a:graphic>
          <a:graphicData uri="http://schemas.openxmlformats.org/presentationml/2006/ole">
            <p:oleObj spid="_x0000_s148504" name="公式" r:id="rId7" imgW="228600" imgH="177480" progId="Equation.3">
              <p:embed/>
            </p:oleObj>
          </a:graphicData>
        </a:graphic>
      </p:graphicFrame>
      <p:graphicFrame>
        <p:nvGraphicFramePr>
          <p:cNvPr id="148505" name="Object 25"/>
          <p:cNvGraphicFramePr>
            <a:graphicFrameLocks noChangeAspect="1"/>
          </p:cNvGraphicFramePr>
          <p:nvPr/>
        </p:nvGraphicFramePr>
        <p:xfrm>
          <a:off x="7512050" y="3081338"/>
          <a:ext cx="498475" cy="339725"/>
        </p:xfrm>
        <a:graphic>
          <a:graphicData uri="http://schemas.openxmlformats.org/presentationml/2006/ole">
            <p:oleObj spid="_x0000_s148505" name="公式" r:id="rId8" imgW="241200" imgH="164880" progId="Equation.3">
              <p:embed/>
            </p:oleObj>
          </a:graphicData>
        </a:graphic>
      </p:graphicFrame>
      <p:graphicFrame>
        <p:nvGraphicFramePr>
          <p:cNvPr id="148506" name="Object 26"/>
          <p:cNvGraphicFramePr>
            <a:graphicFrameLocks noChangeAspect="1"/>
          </p:cNvGraphicFramePr>
          <p:nvPr/>
        </p:nvGraphicFramePr>
        <p:xfrm>
          <a:off x="6588125" y="2492375"/>
          <a:ext cx="444500" cy="339725"/>
        </p:xfrm>
        <a:graphic>
          <a:graphicData uri="http://schemas.openxmlformats.org/presentationml/2006/ole">
            <p:oleObj spid="_x0000_s148506" name="公式" r:id="rId9" imgW="215640" imgH="164880" progId="Equation.3">
              <p:embed/>
            </p:oleObj>
          </a:graphicData>
        </a:graphic>
      </p:graphicFrame>
      <p:sp>
        <p:nvSpPr>
          <p:cNvPr id="148507" name="Line 27"/>
          <p:cNvSpPr>
            <a:spLocks noChangeShapeType="1"/>
          </p:cNvSpPr>
          <p:nvPr/>
        </p:nvSpPr>
        <p:spPr bwMode="auto">
          <a:xfrm>
            <a:off x="900113" y="6237288"/>
            <a:ext cx="2951162" cy="0"/>
          </a:xfrm>
          <a:prstGeom prst="line">
            <a:avLst/>
          </a:prstGeom>
          <a:noFill/>
          <a:ln w="9525">
            <a:solidFill>
              <a:schemeClr val="tx1"/>
            </a:solidFill>
            <a:round/>
            <a:headEnd/>
            <a:tailEnd type="triangle" w="med" len="med"/>
          </a:ln>
          <a:effectLst/>
        </p:spPr>
        <p:txBody>
          <a:bodyPr/>
          <a:lstStyle/>
          <a:p>
            <a:endParaRPr lang="zh-CN" altLang="en-US"/>
          </a:p>
        </p:txBody>
      </p:sp>
      <p:sp>
        <p:nvSpPr>
          <p:cNvPr id="148508" name="Line 28"/>
          <p:cNvSpPr>
            <a:spLocks noChangeShapeType="1"/>
          </p:cNvSpPr>
          <p:nvPr/>
        </p:nvSpPr>
        <p:spPr bwMode="auto">
          <a:xfrm flipV="1">
            <a:off x="900113" y="4292600"/>
            <a:ext cx="0" cy="1944688"/>
          </a:xfrm>
          <a:prstGeom prst="line">
            <a:avLst/>
          </a:prstGeom>
          <a:noFill/>
          <a:ln w="9525">
            <a:solidFill>
              <a:schemeClr val="tx1"/>
            </a:solidFill>
            <a:round/>
            <a:headEnd/>
            <a:tailEnd type="triangle" w="med" len="med"/>
          </a:ln>
          <a:effectLst/>
        </p:spPr>
        <p:txBody>
          <a:bodyPr/>
          <a:lstStyle/>
          <a:p>
            <a:endParaRPr lang="zh-CN" altLang="en-US"/>
          </a:p>
        </p:txBody>
      </p:sp>
      <p:sp>
        <p:nvSpPr>
          <p:cNvPr id="148509" name="Line 29"/>
          <p:cNvSpPr>
            <a:spLocks noChangeShapeType="1"/>
          </p:cNvSpPr>
          <p:nvPr/>
        </p:nvSpPr>
        <p:spPr bwMode="auto">
          <a:xfrm flipV="1">
            <a:off x="1187450" y="4941888"/>
            <a:ext cx="2305050" cy="792162"/>
          </a:xfrm>
          <a:prstGeom prst="line">
            <a:avLst/>
          </a:prstGeom>
          <a:noFill/>
          <a:ln w="9525">
            <a:solidFill>
              <a:schemeClr val="tx1"/>
            </a:solidFill>
            <a:round/>
            <a:headEnd/>
            <a:tailEnd/>
          </a:ln>
          <a:effectLst/>
        </p:spPr>
        <p:txBody>
          <a:bodyPr/>
          <a:lstStyle/>
          <a:p>
            <a:endParaRPr lang="zh-CN" altLang="en-US"/>
          </a:p>
        </p:txBody>
      </p:sp>
      <p:sp>
        <p:nvSpPr>
          <p:cNvPr id="148511" name="Line 31"/>
          <p:cNvSpPr>
            <a:spLocks noChangeShapeType="1"/>
          </p:cNvSpPr>
          <p:nvPr/>
        </p:nvSpPr>
        <p:spPr bwMode="auto">
          <a:xfrm flipV="1">
            <a:off x="2195513" y="4868863"/>
            <a:ext cx="0" cy="504825"/>
          </a:xfrm>
          <a:prstGeom prst="line">
            <a:avLst/>
          </a:prstGeom>
          <a:noFill/>
          <a:ln w="9525">
            <a:solidFill>
              <a:schemeClr val="tx1"/>
            </a:solidFill>
            <a:round/>
            <a:headEnd/>
            <a:tailEnd type="triangle" w="med" len="med"/>
          </a:ln>
          <a:effectLst/>
        </p:spPr>
        <p:txBody>
          <a:bodyPr/>
          <a:lstStyle/>
          <a:p>
            <a:endParaRPr lang="zh-CN" altLang="en-US"/>
          </a:p>
        </p:txBody>
      </p:sp>
      <p:graphicFrame>
        <p:nvGraphicFramePr>
          <p:cNvPr id="148512" name="Object 32"/>
          <p:cNvGraphicFramePr>
            <a:graphicFrameLocks noChangeAspect="1"/>
          </p:cNvGraphicFramePr>
          <p:nvPr/>
        </p:nvGraphicFramePr>
        <p:xfrm>
          <a:off x="1619250" y="4941888"/>
          <a:ext cx="471488" cy="366712"/>
        </p:xfrm>
        <a:graphic>
          <a:graphicData uri="http://schemas.openxmlformats.org/presentationml/2006/ole">
            <p:oleObj spid="_x0000_s148512" name="公式" r:id="rId10" imgW="228600" imgH="177480" progId="Equation.3">
              <p:embed/>
            </p:oleObj>
          </a:graphicData>
        </a:graphic>
      </p:graphicFrame>
      <p:graphicFrame>
        <p:nvGraphicFramePr>
          <p:cNvPr id="148513" name="Object 33"/>
          <p:cNvGraphicFramePr>
            <a:graphicFrameLocks noChangeAspect="1"/>
          </p:cNvGraphicFramePr>
          <p:nvPr/>
        </p:nvGraphicFramePr>
        <p:xfrm>
          <a:off x="1403350" y="5589588"/>
          <a:ext cx="114300" cy="114300"/>
        </p:xfrm>
        <a:graphic>
          <a:graphicData uri="http://schemas.openxmlformats.org/presentationml/2006/ole">
            <p:oleObj spid="_x0000_s148513" name="公式" r:id="rId11" imgW="114120" imgH="114120" progId="Equation.3">
              <p:embed/>
            </p:oleObj>
          </a:graphicData>
        </a:graphic>
      </p:graphicFrame>
      <p:graphicFrame>
        <p:nvGraphicFramePr>
          <p:cNvPr id="148514" name="Object 34"/>
          <p:cNvGraphicFramePr>
            <a:graphicFrameLocks noChangeAspect="1"/>
          </p:cNvGraphicFramePr>
          <p:nvPr/>
        </p:nvGraphicFramePr>
        <p:xfrm>
          <a:off x="2916238" y="5084763"/>
          <a:ext cx="114300" cy="114300"/>
        </p:xfrm>
        <a:graphic>
          <a:graphicData uri="http://schemas.openxmlformats.org/presentationml/2006/ole">
            <p:oleObj spid="_x0000_s148514" name="公式" r:id="rId12" imgW="114120" imgH="114120" progId="Equation.3">
              <p:embed/>
            </p:oleObj>
          </a:graphicData>
        </a:graphic>
      </p:graphicFrame>
      <p:graphicFrame>
        <p:nvGraphicFramePr>
          <p:cNvPr id="148515" name="Object 35"/>
          <p:cNvGraphicFramePr>
            <a:graphicFrameLocks noChangeAspect="1"/>
          </p:cNvGraphicFramePr>
          <p:nvPr/>
        </p:nvGraphicFramePr>
        <p:xfrm>
          <a:off x="1331913" y="5661025"/>
          <a:ext cx="261937" cy="366713"/>
        </p:xfrm>
        <a:graphic>
          <a:graphicData uri="http://schemas.openxmlformats.org/presentationml/2006/ole">
            <p:oleObj spid="_x0000_s148515" name="公式" r:id="rId13" imgW="126720" imgH="177480" progId="Equation.3">
              <p:embed/>
            </p:oleObj>
          </a:graphicData>
        </a:graphic>
      </p:graphicFrame>
      <p:graphicFrame>
        <p:nvGraphicFramePr>
          <p:cNvPr id="148516" name="Object 36"/>
          <p:cNvGraphicFramePr>
            <a:graphicFrameLocks noChangeAspect="1"/>
          </p:cNvGraphicFramePr>
          <p:nvPr/>
        </p:nvGraphicFramePr>
        <p:xfrm>
          <a:off x="2843213" y="5229225"/>
          <a:ext cx="261937" cy="366713"/>
        </p:xfrm>
        <a:graphic>
          <a:graphicData uri="http://schemas.openxmlformats.org/presentationml/2006/ole">
            <p:oleObj spid="_x0000_s148516" name="公式" r:id="rId14" imgW="126720" imgH="177480" progId="Equation.3">
              <p:embed/>
            </p:oleObj>
          </a:graphicData>
        </a:graphic>
      </p:graphicFrame>
      <p:graphicFrame>
        <p:nvGraphicFramePr>
          <p:cNvPr id="148517" name="Object 37"/>
          <p:cNvGraphicFramePr>
            <a:graphicFrameLocks noChangeAspect="1"/>
          </p:cNvGraphicFramePr>
          <p:nvPr/>
        </p:nvGraphicFramePr>
        <p:xfrm>
          <a:off x="4859338" y="4221163"/>
          <a:ext cx="2225675" cy="471487"/>
        </p:xfrm>
        <a:graphic>
          <a:graphicData uri="http://schemas.openxmlformats.org/presentationml/2006/ole">
            <p:oleObj spid="_x0000_s148517" name="Equation" r:id="rId15" imgW="1079280" imgH="228600" progId="">
              <p:embed/>
            </p:oleObj>
          </a:graphicData>
        </a:graphic>
      </p:graphicFrame>
      <p:graphicFrame>
        <p:nvGraphicFramePr>
          <p:cNvPr id="148518" name="Object 38"/>
          <p:cNvGraphicFramePr>
            <a:graphicFrameLocks noChangeAspect="1"/>
          </p:cNvGraphicFramePr>
          <p:nvPr/>
        </p:nvGraphicFramePr>
        <p:xfrm>
          <a:off x="4859338" y="4724400"/>
          <a:ext cx="2540000" cy="523875"/>
        </p:xfrm>
        <a:graphic>
          <a:graphicData uri="http://schemas.openxmlformats.org/presentationml/2006/ole">
            <p:oleObj spid="_x0000_s148518" name="公式" r:id="rId16" imgW="1231560" imgH="253800" progId="Equation.3">
              <p:embed/>
            </p:oleObj>
          </a:graphicData>
        </a:graphic>
      </p:graphicFrame>
      <p:graphicFrame>
        <p:nvGraphicFramePr>
          <p:cNvPr id="148519" name="Object 39"/>
          <p:cNvGraphicFramePr>
            <a:graphicFrameLocks noChangeAspect="1"/>
          </p:cNvGraphicFramePr>
          <p:nvPr/>
        </p:nvGraphicFramePr>
        <p:xfrm>
          <a:off x="4859338" y="5300663"/>
          <a:ext cx="2881312" cy="523875"/>
        </p:xfrm>
        <a:graphic>
          <a:graphicData uri="http://schemas.openxmlformats.org/presentationml/2006/ole">
            <p:oleObj spid="_x0000_s148519" name="公式" r:id="rId17" imgW="1396800" imgH="253800" progId="Equation.3">
              <p:embed/>
            </p:oleObj>
          </a:graphicData>
        </a:graphic>
      </p:graphicFrame>
      <p:graphicFrame>
        <p:nvGraphicFramePr>
          <p:cNvPr id="148520" name="Object 40"/>
          <p:cNvGraphicFramePr>
            <a:graphicFrameLocks noChangeAspect="1"/>
          </p:cNvGraphicFramePr>
          <p:nvPr/>
        </p:nvGraphicFramePr>
        <p:xfrm>
          <a:off x="4859338" y="5876925"/>
          <a:ext cx="2828925" cy="498475"/>
        </p:xfrm>
        <a:graphic>
          <a:graphicData uri="http://schemas.openxmlformats.org/presentationml/2006/ole">
            <p:oleObj spid="_x0000_s148520" name="公式" r:id="rId18" imgW="1371600" imgH="241200" progId="Equation.3">
              <p:embed/>
            </p:oleObj>
          </a:graphicData>
        </a:graphic>
      </p:graphicFrame>
      <p:graphicFrame>
        <p:nvGraphicFramePr>
          <p:cNvPr id="148522" name="Object 42"/>
          <p:cNvGraphicFramePr>
            <a:graphicFrameLocks noChangeAspect="1"/>
          </p:cNvGraphicFramePr>
          <p:nvPr/>
        </p:nvGraphicFramePr>
        <p:xfrm>
          <a:off x="2165350" y="3657600"/>
          <a:ext cx="652463" cy="400050"/>
        </p:xfrm>
        <a:graphic>
          <a:graphicData uri="http://schemas.openxmlformats.org/presentationml/2006/ole">
            <p:oleObj spid="_x0000_s148522" name="公式" r:id="rId19" imgW="330120" imgH="203040" progId="Equation.3">
              <p:embed/>
            </p:oleObj>
          </a:graphicData>
        </a:graphic>
      </p:graphicFrame>
      <p:graphicFrame>
        <p:nvGraphicFramePr>
          <p:cNvPr id="148523" name="Object 43"/>
          <p:cNvGraphicFramePr>
            <a:graphicFrameLocks noChangeAspect="1"/>
          </p:cNvGraphicFramePr>
          <p:nvPr/>
        </p:nvGraphicFramePr>
        <p:xfrm>
          <a:off x="5867400" y="3644900"/>
          <a:ext cx="652463" cy="400050"/>
        </p:xfrm>
        <a:graphic>
          <a:graphicData uri="http://schemas.openxmlformats.org/presentationml/2006/ole">
            <p:oleObj spid="_x0000_s148523" name="公式" r:id="rId20" imgW="330120" imgH="203040" progId="Equation.3">
              <p:embed/>
            </p:oleObj>
          </a:graphicData>
        </a:graphic>
      </p:graphicFrame>
      <p:graphicFrame>
        <p:nvGraphicFramePr>
          <p:cNvPr id="148524" name="Object 44"/>
          <p:cNvGraphicFramePr>
            <a:graphicFrameLocks noChangeAspect="1"/>
          </p:cNvGraphicFramePr>
          <p:nvPr/>
        </p:nvGraphicFramePr>
        <p:xfrm>
          <a:off x="2051050" y="5805488"/>
          <a:ext cx="652463" cy="400050"/>
        </p:xfrm>
        <a:graphic>
          <a:graphicData uri="http://schemas.openxmlformats.org/presentationml/2006/ole">
            <p:oleObj spid="_x0000_s148524" name="公式" r:id="rId21" imgW="330120" imgH="203040" progId="Equation.3">
              <p:embed/>
            </p:oleObj>
          </a:graphicData>
        </a:graphic>
      </p:graphicFrame>
      <p:graphicFrame>
        <p:nvGraphicFramePr>
          <p:cNvPr id="148525" name="Object 45"/>
          <p:cNvGraphicFramePr>
            <a:graphicFrameLocks noChangeAspect="1"/>
          </p:cNvGraphicFramePr>
          <p:nvPr/>
        </p:nvGraphicFramePr>
        <p:xfrm>
          <a:off x="3851275" y="3933825"/>
          <a:ext cx="188913" cy="323850"/>
        </p:xfrm>
        <a:graphic>
          <a:graphicData uri="http://schemas.openxmlformats.org/presentationml/2006/ole">
            <p:oleObj spid="_x0000_s148525" name="Equation" r:id="rId22" imgW="88560" imgH="152280" progId="">
              <p:embed/>
            </p:oleObj>
          </a:graphicData>
        </a:graphic>
      </p:graphicFrame>
      <p:graphicFrame>
        <p:nvGraphicFramePr>
          <p:cNvPr id="148526" name="Object 46"/>
          <p:cNvGraphicFramePr>
            <a:graphicFrameLocks noChangeAspect="1"/>
          </p:cNvGraphicFramePr>
          <p:nvPr/>
        </p:nvGraphicFramePr>
        <p:xfrm>
          <a:off x="539750" y="2060575"/>
          <a:ext cx="296863" cy="350838"/>
        </p:xfrm>
        <a:graphic>
          <a:graphicData uri="http://schemas.openxmlformats.org/presentationml/2006/ole">
            <p:oleObj spid="_x0000_s148526" name="Equation" r:id="rId23" imgW="139680" imgH="164880" progId="">
              <p:embed/>
            </p:oleObj>
          </a:graphicData>
        </a:graphic>
      </p:graphicFrame>
      <p:graphicFrame>
        <p:nvGraphicFramePr>
          <p:cNvPr id="148527" name="Object 47"/>
          <p:cNvGraphicFramePr>
            <a:graphicFrameLocks noChangeAspect="1"/>
          </p:cNvGraphicFramePr>
          <p:nvPr/>
        </p:nvGraphicFramePr>
        <p:xfrm>
          <a:off x="2843213" y="2060575"/>
          <a:ext cx="1457325" cy="485775"/>
        </p:xfrm>
        <a:graphic>
          <a:graphicData uri="http://schemas.openxmlformats.org/presentationml/2006/ole">
            <p:oleObj spid="_x0000_s148527" name="Equation" r:id="rId24" imgW="68580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8486">
                                            <p:txEl>
                                              <p:pRg st="0" end="0"/>
                                            </p:txEl>
                                          </p:spTgt>
                                        </p:tgtEl>
                                        <p:attrNameLst>
                                          <p:attrName>style.visibility</p:attrName>
                                        </p:attrNameLst>
                                      </p:cBhvr>
                                      <p:to>
                                        <p:strVal val="visible"/>
                                      </p:to>
                                    </p:set>
                                    <p:anim calcmode="lin" valueType="num">
                                      <p:cBhvr>
                                        <p:cTn id="7" dur="500" fill="hold"/>
                                        <p:tgtEl>
                                          <p:spTgt spid="14848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8486">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14848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48517"/>
                                        </p:tgtEl>
                                        <p:attrNameLst>
                                          <p:attrName>style.visibility</p:attrName>
                                        </p:attrNameLst>
                                      </p:cBhvr>
                                      <p:to>
                                        <p:strVal val="visible"/>
                                      </p:to>
                                    </p:set>
                                    <p:animEffect transition="in" filter="box(in)">
                                      <p:cBhvr>
                                        <p:cTn id="13" dur="500"/>
                                        <p:tgtEl>
                                          <p:spTgt spid="148517"/>
                                        </p:tgtEl>
                                      </p:cBhvr>
                                    </p:animEffect>
                                  </p:childTnLst>
                                  <p:subTnLst>
                                    <p:animClr clrSpc="rgb" dir="cw">
                                      <p:cBhvr override="childStyle">
                                        <p:cTn dur="1" fill="hold" display="0" masterRel="nextClick" afterEffect="1"/>
                                        <p:tgtEl>
                                          <p:spTgt spid="148517"/>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8518"/>
                                        </p:tgtEl>
                                        <p:attrNameLst>
                                          <p:attrName>style.visibility</p:attrName>
                                        </p:attrNameLst>
                                      </p:cBhvr>
                                      <p:to>
                                        <p:strVal val="visible"/>
                                      </p:to>
                                    </p:set>
                                    <p:animEffect transition="in" filter="blinds(horizontal)">
                                      <p:cBhvr>
                                        <p:cTn id="18" dur="500"/>
                                        <p:tgtEl>
                                          <p:spTgt spid="148518"/>
                                        </p:tgtEl>
                                      </p:cBhvr>
                                    </p:animEffect>
                                  </p:childTnLst>
                                  <p:subTnLst>
                                    <p:animClr clrSpc="rgb" dir="cw">
                                      <p:cBhvr override="childStyle">
                                        <p:cTn dur="1" fill="hold" display="0" masterRel="nextClick" afterEffect="1"/>
                                        <p:tgtEl>
                                          <p:spTgt spid="148518"/>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8519"/>
                                        </p:tgtEl>
                                        <p:attrNameLst>
                                          <p:attrName>style.visibility</p:attrName>
                                        </p:attrNameLst>
                                      </p:cBhvr>
                                      <p:to>
                                        <p:strVal val="visible"/>
                                      </p:to>
                                    </p:set>
                                    <p:animEffect transition="in" filter="checkerboard(across)">
                                      <p:cBhvr>
                                        <p:cTn id="23" dur="500"/>
                                        <p:tgtEl>
                                          <p:spTgt spid="148519"/>
                                        </p:tgtEl>
                                      </p:cBhvr>
                                    </p:animEffect>
                                  </p:childTnLst>
                                  <p:subTnLst>
                                    <p:animClr clrSpc="rgb" dir="cw">
                                      <p:cBhvr override="childStyle">
                                        <p:cTn dur="1" fill="hold" display="0" masterRel="nextClick" afterEffect="1"/>
                                        <p:tgtEl>
                                          <p:spTgt spid="148519"/>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48520"/>
                                        </p:tgtEl>
                                        <p:attrNameLst>
                                          <p:attrName>style.visibility</p:attrName>
                                        </p:attrNameLst>
                                      </p:cBhvr>
                                      <p:to>
                                        <p:strVal val="visible"/>
                                      </p:to>
                                    </p:set>
                                    <p:animEffect transition="in" filter="diamond(in)">
                                      <p:cBhvr>
                                        <p:cTn id="28" dur="2000"/>
                                        <p:tgtEl>
                                          <p:spTgt spid="148520"/>
                                        </p:tgtEl>
                                      </p:cBhvr>
                                    </p:animEffect>
                                  </p:childTnLst>
                                  <p:subTnLst>
                                    <p:animClr clrSpc="rgb" dir="cw">
                                      <p:cBhvr override="childStyle">
                                        <p:cTn dur="1" fill="hold" display="0" masterRel="nextClick" afterEffect="1"/>
                                        <p:tgtEl>
                                          <p:spTgt spid="14852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4915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915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915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9158"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直线趋势方程：</a:t>
            </a:r>
            <a:r>
              <a:rPr lang="en-US" altLang="zh-CN" sz="2600" b="1" dirty="0" err="1">
                <a:effectLst>
                  <a:outerShdw blurRad="38100" dist="38100" dir="2700000" algn="tl">
                    <a:srgbClr val="C0C0C0"/>
                  </a:outerShdw>
                </a:effectLst>
                <a:sym typeface="Symbol" pitchFamily="18" charset="2"/>
              </a:rPr>
              <a:t>y</a:t>
            </a:r>
            <a:r>
              <a:rPr lang="en-US" altLang="zh-CN" sz="2600" b="1" baseline="-25000" dirty="0" err="1">
                <a:effectLst>
                  <a:outerShdw blurRad="38100" dist="38100" dir="2700000" algn="tl">
                    <a:srgbClr val="C0C0C0"/>
                  </a:outerShdw>
                </a:effectLst>
                <a:sym typeface="Symbol" pitchFamily="18" charset="2"/>
              </a:rPr>
              <a:t>c</a:t>
            </a:r>
            <a:r>
              <a:rPr lang="en-US" altLang="zh-CN" sz="2600" b="1" dirty="0">
                <a:effectLst>
                  <a:outerShdw blurRad="38100" dist="38100" dir="2700000" algn="tl">
                    <a:srgbClr val="C0C0C0"/>
                  </a:outerShdw>
                </a:effectLst>
                <a:sym typeface="Symbol" pitchFamily="18" charset="2"/>
              </a:rPr>
              <a:t>=</a:t>
            </a:r>
            <a:r>
              <a:rPr lang="en-US" altLang="zh-CN" sz="2600" b="1" dirty="0" err="1">
                <a:effectLst>
                  <a:outerShdw blurRad="38100" dist="38100" dir="2700000" algn="tl">
                    <a:srgbClr val="C0C0C0"/>
                  </a:outerShdw>
                </a:effectLst>
                <a:sym typeface="Symbol" pitchFamily="18" charset="2"/>
              </a:rPr>
              <a:t>a+bt</a:t>
            </a:r>
            <a:r>
              <a:rPr lang="en-US" altLang="zh-CN" sz="2600" b="1" dirty="0">
                <a:effectLst>
                  <a:outerShdw blurRad="38100" dist="38100" dir="2700000" algn="tl">
                    <a:srgbClr val="C0C0C0"/>
                  </a:outerShdw>
                </a:effectLst>
                <a:latin typeface="新宋体" pitchFamily="49" charset="-122"/>
                <a:ea typeface="新宋体" pitchFamily="49" charset="-122"/>
                <a:sym typeface="Symbol" pitchFamily="18" charset="2"/>
              </a:rPr>
              <a:t>→“</a:t>
            </a:r>
            <a:r>
              <a:rPr lang="zh-CN" altLang="en-US" sz="2600" b="1" dirty="0">
                <a:effectLst>
                  <a:outerShdw blurRad="38100" dist="38100" dir="2700000" algn="tl">
                    <a:srgbClr val="C0C0C0"/>
                  </a:outerShdw>
                </a:effectLst>
                <a:latin typeface="楷体" pitchFamily="49" charset="-122"/>
                <a:ea typeface="楷体" pitchFamily="49" charset="-122"/>
                <a:sym typeface="Symbol" pitchFamily="18" charset="2"/>
              </a:rPr>
              <a:t>趋势线</a:t>
            </a:r>
            <a:r>
              <a:rPr lang="zh-CN" altLang="en-US" sz="2600" b="1" dirty="0">
                <a:effectLst>
                  <a:outerShdw blurRad="38100" dist="38100" dir="2700000" algn="tl">
                    <a:srgbClr val="C0C0C0"/>
                  </a:outerShdw>
                </a:effectLst>
                <a:latin typeface="新宋体" pitchFamily="49" charset="-122"/>
                <a:ea typeface="新宋体" pitchFamily="49" charset="-122"/>
                <a:sym typeface="Symbol" pitchFamily="18" charset="2"/>
              </a:rPr>
              <a:t>”</a:t>
            </a:r>
            <a:endParaRPr lang="zh-CN" altLang="en-US" sz="2600" dirty="0">
              <a:latin typeface="新宋体" pitchFamily="49" charset="-122"/>
              <a:ea typeface="新宋体" pitchFamily="49" charset="-122"/>
              <a:sym typeface="Symbol" pitchFamily="18" charset="2"/>
            </a:endParaRPr>
          </a:p>
          <a:p>
            <a:pPr algn="l"/>
            <a:r>
              <a:rPr lang="en-US" altLang="en-US" sz="2600" dirty="0">
                <a:sym typeface="Symbol" pitchFamily="18" charset="2"/>
              </a:rPr>
              <a:t>   </a:t>
            </a:r>
            <a:r>
              <a:rPr lang="zh-CN" altLang="en-US" sz="2600" dirty="0">
                <a:sym typeface="Symbol" pitchFamily="18" charset="2"/>
              </a:rPr>
              <a:t>　    </a:t>
            </a:r>
            <a:r>
              <a:rPr lang="en-US" altLang="en-US" sz="2600" dirty="0">
                <a:sym typeface="Symbol" pitchFamily="18" charset="2"/>
              </a:rPr>
              <a:t>             </a:t>
            </a:r>
            <a:r>
              <a:rPr lang="zh-CN" altLang="en-US" sz="2600" dirty="0">
                <a:sym typeface="Symbol" pitchFamily="18" charset="2"/>
              </a:rPr>
              <a:t>   </a:t>
            </a:r>
            <a:r>
              <a:rPr lang="zh-CN" altLang="en-US" sz="2600" b="1" dirty="0">
                <a:effectLst>
                  <a:outerShdw blurRad="38100" dist="38100" dir="2700000" algn="tl">
                    <a:srgbClr val="C0C0C0"/>
                  </a:outerShdw>
                </a:effectLst>
                <a:sym typeface="Symbol" pitchFamily="18" charset="2"/>
              </a:rPr>
              <a:t> </a:t>
            </a:r>
            <a:r>
              <a:rPr lang="en-US" altLang="zh-CN" sz="2600" b="1" dirty="0" err="1">
                <a:effectLst>
                  <a:outerShdw blurRad="38100" dist="38100" dir="2700000" algn="tl">
                    <a:srgbClr val="C0C0C0"/>
                  </a:outerShdw>
                </a:effectLst>
                <a:sym typeface="Symbol" pitchFamily="18" charset="2"/>
              </a:rPr>
              <a:t>y</a:t>
            </a:r>
            <a:r>
              <a:rPr lang="en-US" altLang="zh-CN" sz="2600" b="1" baseline="-25000" dirty="0" err="1">
                <a:effectLst>
                  <a:outerShdw blurRad="38100" dist="38100" dir="2700000" algn="tl">
                    <a:srgbClr val="C0C0C0"/>
                  </a:outerShdw>
                </a:effectLst>
                <a:sym typeface="Symbol" pitchFamily="18" charset="2"/>
              </a:rPr>
              <a:t>c</a:t>
            </a:r>
            <a:r>
              <a:rPr lang="zh-CN" altLang="en-US" sz="2600" dirty="0">
                <a:sym typeface="Symbol" pitchFamily="18" charset="2"/>
              </a:rPr>
              <a:t>：（长期）</a:t>
            </a:r>
            <a:r>
              <a:rPr lang="zh-CN" altLang="zh-CN" sz="2600" dirty="0">
                <a:sym typeface="Symbol" pitchFamily="18" charset="2"/>
              </a:rPr>
              <a:t>趋势值、预测（估计）值</a:t>
            </a:r>
          </a:p>
          <a:p>
            <a:pPr algn="l"/>
            <a:r>
              <a:rPr lang="zh-CN" altLang="zh-CN" sz="2600" dirty="0">
                <a:sym typeface="Symbol" pitchFamily="18" charset="2"/>
              </a:rPr>
              <a:t>           </a:t>
            </a:r>
            <a:r>
              <a:rPr lang="zh-CN" altLang="en-US" sz="2600" dirty="0">
                <a:sym typeface="Symbol" pitchFamily="18" charset="2"/>
              </a:rPr>
              <a:t>        </a:t>
            </a:r>
            <a:r>
              <a:rPr lang="zh-CN" altLang="zh-CN" sz="2600" dirty="0">
                <a:sym typeface="Symbol" pitchFamily="18" charset="2"/>
              </a:rPr>
              <a:t>        </a:t>
            </a:r>
            <a:r>
              <a:rPr lang="zh-CN" altLang="zh-CN" sz="2600" b="1" dirty="0">
                <a:effectLst>
                  <a:outerShdw blurRad="38100" dist="38100" dir="2700000" algn="tl">
                    <a:srgbClr val="C0C0C0"/>
                  </a:outerShdw>
                </a:effectLst>
                <a:sym typeface="Symbol" pitchFamily="18" charset="2"/>
              </a:rPr>
              <a:t> </a:t>
            </a:r>
            <a:r>
              <a:rPr lang="en-US" altLang="zh-CN" sz="2600" b="1" dirty="0">
                <a:effectLst>
                  <a:outerShdw blurRad="38100" dist="38100" dir="2700000" algn="tl">
                    <a:srgbClr val="C0C0C0"/>
                  </a:outerShdw>
                </a:effectLst>
                <a:sym typeface="Symbol" pitchFamily="18" charset="2"/>
              </a:rPr>
              <a:t>t</a:t>
            </a:r>
            <a:r>
              <a:rPr lang="zh-CN" altLang="en-US" sz="2600" dirty="0">
                <a:sym typeface="Symbol" pitchFamily="18" charset="2"/>
              </a:rPr>
              <a:t>：时间代码         </a:t>
            </a:r>
            <a:r>
              <a:rPr lang="zh-CN" altLang="en-US" sz="2600" b="1" dirty="0">
                <a:effectLst>
                  <a:outerShdw blurRad="38100" dist="38100" dir="2700000" algn="tl">
                    <a:srgbClr val="C0C0C0"/>
                  </a:outerShdw>
                </a:effectLst>
                <a:sym typeface="Symbol" pitchFamily="18" charset="2"/>
              </a:rPr>
              <a:t> </a:t>
            </a:r>
            <a:r>
              <a:rPr lang="en-US" altLang="zh-CN" sz="2600" b="1" dirty="0">
                <a:effectLst>
                  <a:outerShdw blurRad="38100" dist="38100" dir="2700000" algn="tl">
                    <a:srgbClr val="C0C0C0"/>
                  </a:outerShdw>
                </a:effectLst>
                <a:sym typeface="Symbol" pitchFamily="18" charset="2"/>
              </a:rPr>
              <a:t>y</a:t>
            </a:r>
            <a:r>
              <a:rPr lang="zh-CN" altLang="en-US" sz="2600" dirty="0">
                <a:sym typeface="Symbol" pitchFamily="18" charset="2"/>
              </a:rPr>
              <a:t>：真实（实际）值。</a:t>
            </a:r>
          </a:p>
          <a:p>
            <a:pPr algn="l"/>
            <a:r>
              <a:rPr lang="zh-CN" altLang="en-US" sz="2600" dirty="0">
                <a:sym typeface="Symbol" pitchFamily="18" charset="2"/>
              </a:rPr>
              <a:t>                            </a:t>
            </a:r>
            <a:r>
              <a:rPr lang="en-US" altLang="zh-CN" sz="2600" dirty="0">
                <a:sym typeface="Symbol" pitchFamily="18" charset="2"/>
              </a:rPr>
              <a:t>a</a:t>
            </a:r>
            <a:r>
              <a:rPr lang="zh-CN" altLang="en-US" sz="2600" dirty="0">
                <a:sym typeface="Symbol" pitchFamily="18" charset="2"/>
              </a:rPr>
              <a:t>、</a:t>
            </a:r>
            <a:r>
              <a:rPr lang="en-US" altLang="zh-CN" sz="2600" dirty="0">
                <a:sym typeface="Symbol" pitchFamily="18" charset="2"/>
              </a:rPr>
              <a:t>b</a:t>
            </a:r>
            <a:r>
              <a:rPr lang="zh-CN" altLang="en-US" sz="2600" dirty="0">
                <a:sym typeface="Symbol" pitchFamily="18" charset="2"/>
              </a:rPr>
              <a:t>：待定参数</a:t>
            </a:r>
          </a:p>
        </p:txBody>
      </p:sp>
      <p:sp>
        <p:nvSpPr>
          <p:cNvPr id="49159" name="Line 7"/>
          <p:cNvSpPr>
            <a:spLocks noChangeShapeType="1"/>
          </p:cNvSpPr>
          <p:nvPr/>
        </p:nvSpPr>
        <p:spPr bwMode="auto">
          <a:xfrm>
            <a:off x="4953000" y="5867400"/>
            <a:ext cx="3733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160" name="Line 8"/>
          <p:cNvSpPr>
            <a:spLocks noChangeShapeType="1"/>
          </p:cNvSpPr>
          <p:nvPr/>
        </p:nvSpPr>
        <p:spPr bwMode="auto">
          <a:xfrm flipV="1">
            <a:off x="4953000" y="3124200"/>
            <a:ext cx="0" cy="274320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49161" name="Object 9"/>
          <p:cNvGraphicFramePr>
            <a:graphicFrameLocks noChangeAspect="1"/>
          </p:cNvGraphicFramePr>
          <p:nvPr/>
        </p:nvGraphicFramePr>
        <p:xfrm flipH="1" flipV="1">
          <a:off x="6372225" y="3789363"/>
          <a:ext cx="152400" cy="152400"/>
        </p:xfrm>
        <a:graphic>
          <a:graphicData uri="http://schemas.openxmlformats.org/presentationml/2006/ole">
            <p:oleObj spid="_x0000_s49161" name="公式" r:id="rId4" imgW="114120" imgH="114120" progId="Equation.3">
              <p:embed/>
            </p:oleObj>
          </a:graphicData>
        </a:graphic>
      </p:graphicFrame>
      <p:graphicFrame>
        <p:nvGraphicFramePr>
          <p:cNvPr id="49162" name="Object 10"/>
          <p:cNvGraphicFramePr>
            <a:graphicFrameLocks noChangeAspect="1"/>
          </p:cNvGraphicFramePr>
          <p:nvPr/>
        </p:nvGraphicFramePr>
        <p:xfrm>
          <a:off x="6877050" y="4149725"/>
          <a:ext cx="152400" cy="152400"/>
        </p:xfrm>
        <a:graphic>
          <a:graphicData uri="http://schemas.openxmlformats.org/presentationml/2006/ole">
            <p:oleObj spid="_x0000_s49162" name="公式" r:id="rId5" imgW="114120" imgH="114120" progId="Equation.3">
              <p:embed/>
            </p:oleObj>
          </a:graphicData>
        </a:graphic>
      </p:graphicFrame>
      <p:graphicFrame>
        <p:nvGraphicFramePr>
          <p:cNvPr id="49163" name="Object 11"/>
          <p:cNvGraphicFramePr>
            <a:graphicFrameLocks noChangeAspect="1"/>
          </p:cNvGraphicFramePr>
          <p:nvPr/>
        </p:nvGraphicFramePr>
        <p:xfrm>
          <a:off x="6172200" y="4876800"/>
          <a:ext cx="152400" cy="152400"/>
        </p:xfrm>
        <a:graphic>
          <a:graphicData uri="http://schemas.openxmlformats.org/presentationml/2006/ole">
            <p:oleObj spid="_x0000_s49163" name="公式" r:id="rId6" imgW="114120" imgH="114120" progId="Equation.3">
              <p:embed/>
            </p:oleObj>
          </a:graphicData>
        </a:graphic>
      </p:graphicFrame>
      <p:graphicFrame>
        <p:nvGraphicFramePr>
          <p:cNvPr id="49164" name="Object 12"/>
          <p:cNvGraphicFramePr>
            <a:graphicFrameLocks noChangeAspect="1"/>
          </p:cNvGraphicFramePr>
          <p:nvPr/>
        </p:nvGraphicFramePr>
        <p:xfrm>
          <a:off x="7092950" y="3357563"/>
          <a:ext cx="152400" cy="152400"/>
        </p:xfrm>
        <a:graphic>
          <a:graphicData uri="http://schemas.openxmlformats.org/presentationml/2006/ole">
            <p:oleObj spid="_x0000_s49164" name="公式" r:id="rId7" imgW="114120" imgH="114120" progId="Equation.3">
              <p:embed/>
            </p:oleObj>
          </a:graphicData>
        </a:graphic>
      </p:graphicFrame>
      <p:sp>
        <p:nvSpPr>
          <p:cNvPr id="49165" name="Line 13"/>
          <p:cNvSpPr>
            <a:spLocks noChangeShapeType="1"/>
          </p:cNvSpPr>
          <p:nvPr/>
        </p:nvSpPr>
        <p:spPr bwMode="auto">
          <a:xfrm flipH="1">
            <a:off x="4648200" y="3429000"/>
            <a:ext cx="3124200" cy="1828800"/>
          </a:xfrm>
          <a:prstGeom prst="line">
            <a:avLst/>
          </a:prstGeom>
          <a:noFill/>
          <a:ln w="38100">
            <a:solidFill>
              <a:srgbClr val="FF0000"/>
            </a:solidFill>
            <a:round/>
            <a:headEnd/>
            <a:tailEnd/>
          </a:ln>
          <a:effectLst/>
        </p:spPr>
        <p:txBody>
          <a:bodyPr wrap="none" anchor="ctr"/>
          <a:lstStyle/>
          <a:p>
            <a:endParaRPr lang="zh-CN" altLang="en-US"/>
          </a:p>
        </p:txBody>
      </p:sp>
      <p:sp>
        <p:nvSpPr>
          <p:cNvPr id="49166" name="Line 14"/>
          <p:cNvSpPr>
            <a:spLocks noChangeShapeType="1"/>
          </p:cNvSpPr>
          <p:nvPr/>
        </p:nvSpPr>
        <p:spPr bwMode="auto">
          <a:xfrm>
            <a:off x="7164388" y="34290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167" name="Line 15"/>
          <p:cNvSpPr>
            <a:spLocks noChangeShapeType="1"/>
          </p:cNvSpPr>
          <p:nvPr/>
        </p:nvSpPr>
        <p:spPr bwMode="auto">
          <a:xfrm flipV="1">
            <a:off x="6248400" y="43434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168" name="Line 16"/>
          <p:cNvSpPr>
            <a:spLocks noChangeShapeType="1"/>
          </p:cNvSpPr>
          <p:nvPr/>
        </p:nvSpPr>
        <p:spPr bwMode="auto">
          <a:xfrm flipV="1">
            <a:off x="6948488" y="3933825"/>
            <a:ext cx="0" cy="30480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49169" name="Object 17"/>
          <p:cNvGraphicFramePr>
            <a:graphicFrameLocks noChangeAspect="1"/>
          </p:cNvGraphicFramePr>
          <p:nvPr/>
        </p:nvGraphicFramePr>
        <p:xfrm>
          <a:off x="7315200" y="2971800"/>
          <a:ext cx="1643063" cy="476250"/>
        </p:xfrm>
        <a:graphic>
          <a:graphicData uri="http://schemas.openxmlformats.org/presentationml/2006/ole">
            <p:oleObj spid="_x0000_s49169" name="公式" r:id="rId8" imgW="825480" imgH="241200" progId="Equation.3">
              <p:embed/>
            </p:oleObj>
          </a:graphicData>
        </a:graphic>
      </p:graphicFrame>
      <p:graphicFrame>
        <p:nvGraphicFramePr>
          <p:cNvPr id="49170" name="Object 18"/>
          <p:cNvGraphicFramePr>
            <a:graphicFrameLocks noChangeAspect="1"/>
          </p:cNvGraphicFramePr>
          <p:nvPr/>
        </p:nvGraphicFramePr>
        <p:xfrm>
          <a:off x="533400" y="3810000"/>
          <a:ext cx="3276600" cy="473075"/>
        </p:xfrm>
        <a:graphic>
          <a:graphicData uri="http://schemas.openxmlformats.org/presentationml/2006/ole">
            <p:oleObj spid="_x0000_s49170" name="公式" r:id="rId9" imgW="1587240" imgH="228600" progId="Equation.3">
              <p:embed/>
            </p:oleObj>
          </a:graphicData>
        </a:graphic>
      </p:graphicFrame>
      <p:sp>
        <p:nvSpPr>
          <p:cNvPr id="49173" name="Line 21"/>
          <p:cNvSpPr>
            <a:spLocks noChangeShapeType="1"/>
          </p:cNvSpPr>
          <p:nvPr/>
        </p:nvSpPr>
        <p:spPr bwMode="auto">
          <a:xfrm>
            <a:off x="6443663" y="38608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49174" name="Object 22"/>
          <p:cNvGraphicFramePr>
            <a:graphicFrameLocks noChangeAspect="1"/>
          </p:cNvGraphicFramePr>
          <p:nvPr/>
        </p:nvGraphicFramePr>
        <p:xfrm>
          <a:off x="539750" y="5013325"/>
          <a:ext cx="3429000" cy="498475"/>
        </p:xfrm>
        <a:graphic>
          <a:graphicData uri="http://schemas.openxmlformats.org/presentationml/2006/ole">
            <p:oleObj spid="_x0000_s49174" name="Equation" r:id="rId10" imgW="1574640" imgH="228600" progId="Equation.3">
              <p:embed/>
            </p:oleObj>
          </a:graphicData>
        </a:graphic>
      </p:graphicFrame>
      <p:graphicFrame>
        <p:nvGraphicFramePr>
          <p:cNvPr id="49175" name="Object 23"/>
          <p:cNvGraphicFramePr>
            <a:graphicFrameLocks noChangeAspect="1"/>
          </p:cNvGraphicFramePr>
          <p:nvPr/>
        </p:nvGraphicFramePr>
        <p:xfrm>
          <a:off x="7019925" y="6021388"/>
          <a:ext cx="1943100" cy="433387"/>
        </p:xfrm>
        <a:graphic>
          <a:graphicData uri="http://schemas.openxmlformats.org/presentationml/2006/ole">
            <p:oleObj spid="_x0000_s49175" name="公式" r:id="rId11" imgW="914400" imgH="203040" progId="Equation.3">
              <p:embed/>
            </p:oleObj>
          </a:graphicData>
        </a:graphic>
      </p:graphicFrame>
      <p:graphicFrame>
        <p:nvGraphicFramePr>
          <p:cNvPr id="49176" name="Object 24"/>
          <p:cNvGraphicFramePr>
            <a:graphicFrameLocks noChangeAspect="1"/>
          </p:cNvGraphicFramePr>
          <p:nvPr/>
        </p:nvGraphicFramePr>
        <p:xfrm>
          <a:off x="5003800" y="2997200"/>
          <a:ext cx="1433513" cy="465138"/>
        </p:xfrm>
        <a:graphic>
          <a:graphicData uri="http://schemas.openxmlformats.org/presentationml/2006/ole">
            <p:oleObj spid="_x0000_s49176" name="公式" r:id="rId12" imgW="634680" imgH="215640" progId="Equation.3">
              <p:embed/>
            </p:oleObj>
          </a:graphicData>
        </a:graphic>
      </p:graphicFrame>
      <p:sp>
        <p:nvSpPr>
          <p:cNvPr id="49178" name="Text Box 26"/>
          <p:cNvSpPr txBox="1">
            <a:spLocks noChangeArrowheads="1"/>
          </p:cNvSpPr>
          <p:nvPr/>
        </p:nvSpPr>
        <p:spPr bwMode="auto">
          <a:xfrm>
            <a:off x="228600" y="4414838"/>
            <a:ext cx="4495800" cy="488950"/>
          </a:xfrm>
          <a:prstGeom prst="rect">
            <a:avLst/>
          </a:prstGeom>
          <a:noFill/>
          <a:ln w="9525">
            <a:noFill/>
            <a:miter lim="800000"/>
            <a:headEnd/>
            <a:tailEnd/>
          </a:ln>
          <a:effectLst/>
        </p:spPr>
        <p:txBody>
          <a:bodyPr anchor="ctr">
            <a:spAutoFit/>
          </a:bodyPr>
          <a:lstStyle/>
          <a:p>
            <a:pPr>
              <a:spcBef>
                <a:spcPct val="20000"/>
              </a:spcBef>
            </a:pPr>
            <a:r>
              <a:rPr lang="en-US" altLang="zh-CN" sz="2600">
                <a:sym typeface="Symbol" pitchFamily="18" charset="2"/>
              </a:rPr>
              <a:t>∵Q</a:t>
            </a:r>
            <a:r>
              <a:rPr lang="zh-CN" altLang="en-US" sz="2600">
                <a:sym typeface="Symbol" pitchFamily="18" charset="2"/>
              </a:rPr>
              <a:t>是</a:t>
            </a:r>
            <a:r>
              <a:rPr lang="en-US" altLang="zh-CN" sz="2600">
                <a:sym typeface="Symbol" pitchFamily="18" charset="2"/>
              </a:rPr>
              <a:t>a</a:t>
            </a:r>
            <a:r>
              <a:rPr lang="zh-CN" altLang="en-US" sz="2600">
                <a:sym typeface="Symbol" pitchFamily="18" charset="2"/>
              </a:rPr>
              <a:t>、</a:t>
            </a:r>
            <a:r>
              <a:rPr lang="en-US" altLang="zh-CN" sz="2600">
                <a:sym typeface="Symbol" pitchFamily="18" charset="2"/>
              </a:rPr>
              <a:t>b</a:t>
            </a:r>
            <a:r>
              <a:rPr lang="zh-CN" altLang="en-US" sz="2600">
                <a:sym typeface="Symbol" pitchFamily="18" charset="2"/>
              </a:rPr>
              <a:t>的非负二次函数</a:t>
            </a:r>
            <a:endParaRPr lang="zh-CN" altLang="en-US" sz="2600" b="1">
              <a:solidFill>
                <a:schemeClr val="tx2"/>
              </a:solidFill>
              <a:effectLst>
                <a:outerShdw blurRad="38100" dist="38100" dir="2700000" algn="tl">
                  <a:srgbClr val="C0C0C0"/>
                </a:outerShdw>
              </a:effectLst>
            </a:endParaRPr>
          </a:p>
        </p:txBody>
      </p:sp>
      <p:sp>
        <p:nvSpPr>
          <p:cNvPr id="49179" name="Text Box 27"/>
          <p:cNvSpPr txBox="1">
            <a:spLocks noChangeArrowheads="1"/>
          </p:cNvSpPr>
          <p:nvPr/>
        </p:nvSpPr>
        <p:spPr bwMode="auto">
          <a:xfrm>
            <a:off x="228600" y="3200400"/>
            <a:ext cx="4559300" cy="488950"/>
          </a:xfrm>
          <a:prstGeom prst="rect">
            <a:avLst/>
          </a:prstGeom>
          <a:noFill/>
          <a:ln w="9525">
            <a:noFill/>
            <a:miter lim="800000"/>
            <a:headEnd/>
            <a:tailEnd/>
          </a:ln>
          <a:effectLst/>
        </p:spPr>
        <p:txBody>
          <a:bodyPr anchor="ctr">
            <a:spAutoFit/>
          </a:bodyPr>
          <a:lstStyle/>
          <a:p>
            <a:pPr>
              <a:spcBef>
                <a:spcPct val="20000"/>
              </a:spcBef>
            </a:pPr>
            <a:r>
              <a:rPr lang="zh-CN" altLang="en-US" sz="2600">
                <a:sym typeface="Symbol" pitchFamily="18" charset="2"/>
              </a:rPr>
              <a:t>（</a:t>
            </a:r>
            <a:r>
              <a:rPr lang="en-US" altLang="zh-CN" sz="2600">
                <a:sym typeface="Symbol" pitchFamily="18" charset="2"/>
              </a:rPr>
              <a:t>2</a:t>
            </a:r>
            <a:r>
              <a:rPr lang="zh-CN" altLang="en-US" sz="2600">
                <a:sym typeface="Symbol" pitchFamily="18" charset="2"/>
              </a:rPr>
              <a:t>）拟合原理（</a:t>
            </a:r>
            <a:r>
              <a:rPr lang="en-US" altLang="zh-CN" sz="2600">
                <a:sym typeface="Symbol" pitchFamily="18" charset="2"/>
              </a:rPr>
              <a:t>LS</a:t>
            </a:r>
            <a:r>
              <a:rPr lang="zh-CN" altLang="en-US" sz="2600">
                <a:sym typeface="Symbol" pitchFamily="18" charset="2"/>
              </a:rPr>
              <a:t>法）</a:t>
            </a:r>
            <a:endParaRPr lang="zh-CN" altLang="en-US" sz="2600" b="1">
              <a:solidFill>
                <a:schemeClr val="tx2"/>
              </a:solidFill>
              <a:effectLst>
                <a:outerShdw blurRad="38100" dist="38100" dir="2700000" algn="tl">
                  <a:srgbClr val="C0C0C0"/>
                </a:outerShdw>
              </a:effectLst>
            </a:endParaRPr>
          </a:p>
        </p:txBody>
      </p:sp>
      <p:graphicFrame>
        <p:nvGraphicFramePr>
          <p:cNvPr id="49180" name="Object 28"/>
          <p:cNvGraphicFramePr>
            <a:graphicFrameLocks noChangeAspect="1"/>
          </p:cNvGraphicFramePr>
          <p:nvPr/>
        </p:nvGraphicFramePr>
        <p:xfrm>
          <a:off x="5791200" y="5029200"/>
          <a:ext cx="881063" cy="425450"/>
        </p:xfrm>
        <a:graphic>
          <a:graphicData uri="http://schemas.openxmlformats.org/presentationml/2006/ole">
            <p:oleObj spid="_x0000_s49180" name="公式" r:id="rId13" imgW="444240" imgH="215640" progId="Equation.3">
              <p:embed/>
            </p:oleObj>
          </a:graphicData>
        </a:graphic>
      </p:graphicFrame>
      <p:graphicFrame>
        <p:nvGraphicFramePr>
          <p:cNvPr id="49181" name="Object 29"/>
          <p:cNvGraphicFramePr>
            <a:graphicFrameLocks noChangeAspect="1"/>
          </p:cNvGraphicFramePr>
          <p:nvPr/>
        </p:nvGraphicFramePr>
        <p:xfrm>
          <a:off x="2592388" y="5934075"/>
          <a:ext cx="3679825" cy="492125"/>
        </p:xfrm>
        <a:graphic>
          <a:graphicData uri="http://schemas.openxmlformats.org/presentationml/2006/ole">
            <p:oleObj spid="_x0000_s49181" name="公式" r:id="rId14" imgW="1714320" imgH="228600" progId="Equation.3">
              <p:embed/>
            </p:oleObj>
          </a:graphicData>
        </a:graphic>
      </p:graphicFrame>
      <p:graphicFrame>
        <p:nvGraphicFramePr>
          <p:cNvPr id="49182" name="Object 30"/>
          <p:cNvGraphicFramePr>
            <a:graphicFrameLocks noChangeAspect="1"/>
          </p:cNvGraphicFramePr>
          <p:nvPr/>
        </p:nvGraphicFramePr>
        <p:xfrm>
          <a:off x="323850" y="5734050"/>
          <a:ext cx="2330450" cy="879475"/>
        </p:xfrm>
        <a:graphic>
          <a:graphicData uri="http://schemas.openxmlformats.org/presentationml/2006/ole">
            <p:oleObj spid="_x0000_s49182" name="公式" r:id="rId15" imgW="9777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box(out)">
                                      <p:cBhvr>
                                        <p:cTn id="7" dur="500"/>
                                        <p:tgtEl>
                                          <p:spTgt spid="49159"/>
                                        </p:tgtEl>
                                      </p:cBhvr>
                                    </p:animEffect>
                                  </p:childTnLst>
                                  <p:subTnLst>
                                    <p:animClr clrSpc="rgb" dir="cw">
                                      <p:cBhvr override="childStyle">
                                        <p:cTn dur="1" fill="hold" display="0" masterRel="nextClick" afterEffect="1"/>
                                        <p:tgtEl>
                                          <p:spTgt spid="49159"/>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49175"/>
                                        </p:tgtEl>
                                        <p:attrNameLst>
                                          <p:attrName>style.visibility</p:attrName>
                                        </p:attrNameLst>
                                      </p:cBhvr>
                                      <p:to>
                                        <p:strVal val="visible"/>
                                      </p:to>
                                    </p:set>
                                    <p:anim calcmode="lin" valueType="num">
                                      <p:cBhvr additive="base">
                                        <p:cTn id="12" dur="500" fill="hold"/>
                                        <p:tgtEl>
                                          <p:spTgt spid="49175"/>
                                        </p:tgtEl>
                                        <p:attrNameLst>
                                          <p:attrName>ppt_x</p:attrName>
                                        </p:attrNameLst>
                                      </p:cBhvr>
                                      <p:tavLst>
                                        <p:tav tm="0">
                                          <p:val>
                                            <p:strVal val="0-#ppt_w/2"/>
                                          </p:val>
                                        </p:tav>
                                        <p:tav tm="100000">
                                          <p:val>
                                            <p:strVal val="#ppt_x"/>
                                          </p:val>
                                        </p:tav>
                                      </p:tavLst>
                                    </p:anim>
                                    <p:anim calcmode="lin" valueType="num">
                                      <p:cBhvr additive="base">
                                        <p:cTn id="13" dur="500" fill="hold"/>
                                        <p:tgtEl>
                                          <p:spTgt spid="4917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75"/>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9160"/>
                                        </p:tgtEl>
                                        <p:attrNameLst>
                                          <p:attrName>style.visibility</p:attrName>
                                        </p:attrNameLst>
                                      </p:cBhvr>
                                      <p:to>
                                        <p:strVal val="visible"/>
                                      </p:to>
                                    </p:set>
                                    <p:animEffect transition="in" filter="box(out)">
                                      <p:cBhvr>
                                        <p:cTn id="18" dur="500"/>
                                        <p:tgtEl>
                                          <p:spTgt spid="49160"/>
                                        </p:tgtEl>
                                      </p:cBhvr>
                                    </p:animEffect>
                                  </p:childTnLst>
                                  <p:subTnLst>
                                    <p:animClr clrSpc="rgb" dir="cw">
                                      <p:cBhvr override="childStyle">
                                        <p:cTn dur="1" fill="hold" display="0" masterRel="nextClick" afterEffect="1"/>
                                        <p:tgtEl>
                                          <p:spTgt spid="49160"/>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49176"/>
                                        </p:tgtEl>
                                        <p:attrNameLst>
                                          <p:attrName>style.visibility</p:attrName>
                                        </p:attrNameLst>
                                      </p:cBhvr>
                                      <p:to>
                                        <p:strVal val="visible"/>
                                      </p:to>
                                    </p:set>
                                    <p:anim calcmode="lin" valueType="num">
                                      <p:cBhvr additive="base">
                                        <p:cTn id="23" dur="500" fill="hold"/>
                                        <p:tgtEl>
                                          <p:spTgt spid="49176"/>
                                        </p:tgtEl>
                                        <p:attrNameLst>
                                          <p:attrName>ppt_x</p:attrName>
                                        </p:attrNameLst>
                                      </p:cBhvr>
                                      <p:tavLst>
                                        <p:tav tm="0">
                                          <p:val>
                                            <p:strVal val="1+#ppt_w/2"/>
                                          </p:val>
                                        </p:tav>
                                        <p:tav tm="100000">
                                          <p:val>
                                            <p:strVal val="#ppt_x"/>
                                          </p:val>
                                        </p:tav>
                                      </p:tavLst>
                                    </p:anim>
                                    <p:anim calcmode="lin" valueType="num">
                                      <p:cBhvr additive="base">
                                        <p:cTn id="24" dur="500" fill="hold"/>
                                        <p:tgtEl>
                                          <p:spTgt spid="4917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76"/>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12" fill="hold" nodeType="clickEffect">
                                  <p:stCondLst>
                                    <p:cond delay="0"/>
                                  </p:stCondLst>
                                  <p:childTnLst>
                                    <p:set>
                                      <p:cBhvr>
                                        <p:cTn id="28" dur="1" fill="hold">
                                          <p:stCondLst>
                                            <p:cond delay="0"/>
                                          </p:stCondLst>
                                        </p:cTn>
                                        <p:tgtEl>
                                          <p:spTgt spid="49163"/>
                                        </p:tgtEl>
                                        <p:attrNameLst>
                                          <p:attrName>style.visibility</p:attrName>
                                        </p:attrNameLst>
                                      </p:cBhvr>
                                      <p:to>
                                        <p:strVal val="visible"/>
                                      </p:to>
                                    </p:set>
                                    <p:anim calcmode="lin" valueType="num">
                                      <p:cBhvr additive="base">
                                        <p:cTn id="29" dur="500" fill="hold"/>
                                        <p:tgtEl>
                                          <p:spTgt spid="49163"/>
                                        </p:tgtEl>
                                        <p:attrNameLst>
                                          <p:attrName>ppt_x</p:attrName>
                                        </p:attrNameLst>
                                      </p:cBhvr>
                                      <p:tavLst>
                                        <p:tav tm="0">
                                          <p:val>
                                            <p:strVal val="0-#ppt_w/2"/>
                                          </p:val>
                                        </p:tav>
                                        <p:tav tm="100000">
                                          <p:val>
                                            <p:strVal val="#ppt_x"/>
                                          </p:val>
                                        </p:tav>
                                      </p:tavLst>
                                    </p:anim>
                                    <p:anim calcmode="lin" valueType="num">
                                      <p:cBhvr additive="base">
                                        <p:cTn id="30" dur="500" fill="hold"/>
                                        <p:tgtEl>
                                          <p:spTgt spid="4916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63"/>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3" presetClass="entr" presetSubtype="528" fill="hold" nodeType="clickEffect">
                                  <p:stCondLst>
                                    <p:cond delay="0"/>
                                  </p:stCondLst>
                                  <p:childTnLst>
                                    <p:set>
                                      <p:cBhvr>
                                        <p:cTn id="34" dur="1" fill="hold">
                                          <p:stCondLst>
                                            <p:cond delay="0"/>
                                          </p:stCondLst>
                                        </p:cTn>
                                        <p:tgtEl>
                                          <p:spTgt spid="49180"/>
                                        </p:tgtEl>
                                        <p:attrNameLst>
                                          <p:attrName>style.visibility</p:attrName>
                                        </p:attrNameLst>
                                      </p:cBhvr>
                                      <p:to>
                                        <p:strVal val="visible"/>
                                      </p:to>
                                    </p:set>
                                    <p:anim calcmode="lin" valueType="num">
                                      <p:cBhvr>
                                        <p:cTn id="35" dur="500" fill="hold"/>
                                        <p:tgtEl>
                                          <p:spTgt spid="49180"/>
                                        </p:tgtEl>
                                        <p:attrNameLst>
                                          <p:attrName>ppt_w</p:attrName>
                                        </p:attrNameLst>
                                      </p:cBhvr>
                                      <p:tavLst>
                                        <p:tav tm="0">
                                          <p:val>
                                            <p:fltVal val="0"/>
                                          </p:val>
                                        </p:tav>
                                        <p:tav tm="100000">
                                          <p:val>
                                            <p:strVal val="#ppt_w"/>
                                          </p:val>
                                        </p:tav>
                                      </p:tavLst>
                                    </p:anim>
                                    <p:anim calcmode="lin" valueType="num">
                                      <p:cBhvr>
                                        <p:cTn id="36" dur="500" fill="hold"/>
                                        <p:tgtEl>
                                          <p:spTgt spid="49180"/>
                                        </p:tgtEl>
                                        <p:attrNameLst>
                                          <p:attrName>ppt_h</p:attrName>
                                        </p:attrNameLst>
                                      </p:cBhvr>
                                      <p:tavLst>
                                        <p:tav tm="0">
                                          <p:val>
                                            <p:fltVal val="0"/>
                                          </p:val>
                                        </p:tav>
                                        <p:tav tm="100000">
                                          <p:val>
                                            <p:strVal val="#ppt_h"/>
                                          </p:val>
                                        </p:tav>
                                      </p:tavLst>
                                    </p:anim>
                                    <p:anim calcmode="lin" valueType="num">
                                      <p:cBhvr>
                                        <p:cTn id="37" dur="500" fill="hold"/>
                                        <p:tgtEl>
                                          <p:spTgt spid="49180"/>
                                        </p:tgtEl>
                                        <p:attrNameLst>
                                          <p:attrName>ppt_x</p:attrName>
                                        </p:attrNameLst>
                                      </p:cBhvr>
                                      <p:tavLst>
                                        <p:tav tm="0">
                                          <p:val>
                                            <p:fltVal val="0.5"/>
                                          </p:val>
                                        </p:tav>
                                        <p:tav tm="100000">
                                          <p:val>
                                            <p:strVal val="#ppt_x"/>
                                          </p:val>
                                        </p:tav>
                                      </p:tavLst>
                                    </p:anim>
                                    <p:anim calcmode="lin" valueType="num">
                                      <p:cBhvr>
                                        <p:cTn id="38" dur="500" fill="hold"/>
                                        <p:tgtEl>
                                          <p:spTgt spid="49180"/>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80"/>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9161"/>
                                        </p:tgtEl>
                                        <p:attrNameLst>
                                          <p:attrName>style.visibility</p:attrName>
                                        </p:attrNameLst>
                                      </p:cBhvr>
                                      <p:to>
                                        <p:strVal val="visible"/>
                                      </p:to>
                                    </p:set>
                                    <p:anim calcmode="lin" valueType="num">
                                      <p:cBhvr additive="base">
                                        <p:cTn id="43" dur="500" fill="hold"/>
                                        <p:tgtEl>
                                          <p:spTgt spid="49161"/>
                                        </p:tgtEl>
                                        <p:attrNameLst>
                                          <p:attrName>ppt_x</p:attrName>
                                        </p:attrNameLst>
                                      </p:cBhvr>
                                      <p:tavLst>
                                        <p:tav tm="0">
                                          <p:val>
                                            <p:strVal val="#ppt_x"/>
                                          </p:val>
                                        </p:tav>
                                        <p:tav tm="100000">
                                          <p:val>
                                            <p:strVal val="#ppt_x"/>
                                          </p:val>
                                        </p:tav>
                                      </p:tavLst>
                                    </p:anim>
                                    <p:anim calcmode="lin" valueType="num">
                                      <p:cBhvr additive="base">
                                        <p:cTn id="44" dur="500" fill="hold"/>
                                        <p:tgtEl>
                                          <p:spTgt spid="4916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61"/>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9162"/>
                                        </p:tgtEl>
                                        <p:attrNameLst>
                                          <p:attrName>style.visibility</p:attrName>
                                        </p:attrNameLst>
                                      </p:cBhvr>
                                      <p:to>
                                        <p:strVal val="visible"/>
                                      </p:to>
                                    </p:set>
                                    <p:anim calcmode="lin" valueType="num">
                                      <p:cBhvr additive="base">
                                        <p:cTn id="49" dur="500" fill="hold"/>
                                        <p:tgtEl>
                                          <p:spTgt spid="49162"/>
                                        </p:tgtEl>
                                        <p:attrNameLst>
                                          <p:attrName>ppt_x</p:attrName>
                                        </p:attrNameLst>
                                      </p:cBhvr>
                                      <p:tavLst>
                                        <p:tav tm="0">
                                          <p:val>
                                            <p:strVal val="1+#ppt_w/2"/>
                                          </p:val>
                                        </p:tav>
                                        <p:tav tm="100000">
                                          <p:val>
                                            <p:strVal val="#ppt_x"/>
                                          </p:val>
                                        </p:tav>
                                      </p:tavLst>
                                    </p:anim>
                                    <p:anim calcmode="lin" valueType="num">
                                      <p:cBhvr additive="base">
                                        <p:cTn id="50" dur="500" fill="hold"/>
                                        <p:tgtEl>
                                          <p:spTgt spid="491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62"/>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49164"/>
                                        </p:tgtEl>
                                        <p:attrNameLst>
                                          <p:attrName>style.visibility</p:attrName>
                                        </p:attrNameLst>
                                      </p:cBhvr>
                                      <p:to>
                                        <p:strVal val="visible"/>
                                      </p:to>
                                    </p:set>
                                    <p:anim calcmode="lin" valueType="num">
                                      <p:cBhvr additive="base">
                                        <p:cTn id="55" dur="500" fill="hold"/>
                                        <p:tgtEl>
                                          <p:spTgt spid="49164"/>
                                        </p:tgtEl>
                                        <p:attrNameLst>
                                          <p:attrName>ppt_x</p:attrName>
                                        </p:attrNameLst>
                                      </p:cBhvr>
                                      <p:tavLst>
                                        <p:tav tm="0">
                                          <p:val>
                                            <p:strVal val="#ppt_x"/>
                                          </p:val>
                                        </p:tav>
                                        <p:tav tm="100000">
                                          <p:val>
                                            <p:strVal val="#ppt_x"/>
                                          </p:val>
                                        </p:tav>
                                      </p:tavLst>
                                    </p:anim>
                                    <p:anim calcmode="lin" valueType="num">
                                      <p:cBhvr additive="base">
                                        <p:cTn id="56" dur="500" fill="hold"/>
                                        <p:tgtEl>
                                          <p:spTgt spid="4916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64"/>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49165"/>
                                        </p:tgtEl>
                                        <p:attrNameLst>
                                          <p:attrName>style.visibility</p:attrName>
                                        </p:attrNameLst>
                                      </p:cBhvr>
                                      <p:to>
                                        <p:strVal val="visible"/>
                                      </p:to>
                                    </p:set>
                                    <p:animEffect transition="in" filter="box(out)">
                                      <p:cBhvr>
                                        <p:cTn id="61" dur="500"/>
                                        <p:tgtEl>
                                          <p:spTgt spid="49165"/>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528" fill="hold" nodeType="clickEffect">
                                  <p:stCondLst>
                                    <p:cond delay="0"/>
                                  </p:stCondLst>
                                  <p:childTnLst>
                                    <p:set>
                                      <p:cBhvr>
                                        <p:cTn id="65" dur="1" fill="hold">
                                          <p:stCondLst>
                                            <p:cond delay="0"/>
                                          </p:stCondLst>
                                        </p:cTn>
                                        <p:tgtEl>
                                          <p:spTgt spid="49169"/>
                                        </p:tgtEl>
                                        <p:attrNameLst>
                                          <p:attrName>style.visibility</p:attrName>
                                        </p:attrNameLst>
                                      </p:cBhvr>
                                      <p:to>
                                        <p:strVal val="visible"/>
                                      </p:to>
                                    </p:set>
                                    <p:anim calcmode="lin" valueType="num">
                                      <p:cBhvr>
                                        <p:cTn id="66" dur="500" fill="hold"/>
                                        <p:tgtEl>
                                          <p:spTgt spid="49169"/>
                                        </p:tgtEl>
                                        <p:attrNameLst>
                                          <p:attrName>ppt_w</p:attrName>
                                        </p:attrNameLst>
                                      </p:cBhvr>
                                      <p:tavLst>
                                        <p:tav tm="0">
                                          <p:val>
                                            <p:fltVal val="0"/>
                                          </p:val>
                                        </p:tav>
                                        <p:tav tm="100000">
                                          <p:val>
                                            <p:strVal val="#ppt_w"/>
                                          </p:val>
                                        </p:tav>
                                      </p:tavLst>
                                    </p:anim>
                                    <p:anim calcmode="lin" valueType="num">
                                      <p:cBhvr>
                                        <p:cTn id="67" dur="500" fill="hold"/>
                                        <p:tgtEl>
                                          <p:spTgt spid="49169"/>
                                        </p:tgtEl>
                                        <p:attrNameLst>
                                          <p:attrName>ppt_h</p:attrName>
                                        </p:attrNameLst>
                                      </p:cBhvr>
                                      <p:tavLst>
                                        <p:tav tm="0">
                                          <p:val>
                                            <p:fltVal val="0"/>
                                          </p:val>
                                        </p:tav>
                                        <p:tav tm="100000">
                                          <p:val>
                                            <p:strVal val="#ppt_h"/>
                                          </p:val>
                                        </p:tav>
                                      </p:tavLst>
                                    </p:anim>
                                    <p:anim calcmode="lin" valueType="num">
                                      <p:cBhvr>
                                        <p:cTn id="68" dur="500" fill="hold"/>
                                        <p:tgtEl>
                                          <p:spTgt spid="49169"/>
                                        </p:tgtEl>
                                        <p:attrNameLst>
                                          <p:attrName>ppt_x</p:attrName>
                                        </p:attrNameLst>
                                      </p:cBhvr>
                                      <p:tavLst>
                                        <p:tav tm="0">
                                          <p:val>
                                            <p:fltVal val="0.5"/>
                                          </p:val>
                                        </p:tav>
                                        <p:tav tm="100000">
                                          <p:val>
                                            <p:strVal val="#ppt_x"/>
                                          </p:val>
                                        </p:tav>
                                      </p:tavLst>
                                    </p:anim>
                                    <p:anim calcmode="lin" valueType="num">
                                      <p:cBhvr>
                                        <p:cTn id="69" dur="500" fill="hold"/>
                                        <p:tgtEl>
                                          <p:spTgt spid="49169"/>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69"/>
                                        </p:tgtEl>
                                        <p:attrNameLst>
                                          <p:attrName>ppt_c</p:attrName>
                                        </p:attrNameLst>
                                      </p:cBhvr>
                                      <p:to>
                                        <a:srgbClr val="0000FF"/>
                                      </p:to>
                                    </p:animClr>
                                  </p:subTnLst>
                                </p:cTn>
                              </p:par>
                            </p:childTnLst>
                          </p:cTn>
                        </p:par>
                      </p:childTnLst>
                    </p:cTn>
                  </p:par>
                  <p:par>
                    <p:cTn id="70" fill="hold">
                      <p:stCondLst>
                        <p:cond delay="indefinite"/>
                      </p:stCondLst>
                      <p:childTnLst>
                        <p:par>
                          <p:cTn id="71" fill="hold">
                            <p:stCondLst>
                              <p:cond delay="0"/>
                            </p:stCondLst>
                            <p:childTnLst>
                              <p:par>
                                <p:cTn id="72" presetID="23" presetClass="entr" presetSubtype="528" fill="hold" grpId="0" nodeType="clickEffect">
                                  <p:stCondLst>
                                    <p:cond delay="0"/>
                                  </p:stCondLst>
                                  <p:childTnLst>
                                    <p:set>
                                      <p:cBhvr>
                                        <p:cTn id="73" dur="1" fill="hold">
                                          <p:stCondLst>
                                            <p:cond delay="0"/>
                                          </p:stCondLst>
                                        </p:cTn>
                                        <p:tgtEl>
                                          <p:spTgt spid="49158">
                                            <p:txEl>
                                              <p:pRg st="0" end="0"/>
                                            </p:txEl>
                                          </p:spTgt>
                                        </p:tgtEl>
                                        <p:attrNameLst>
                                          <p:attrName>style.visibility</p:attrName>
                                        </p:attrNameLst>
                                      </p:cBhvr>
                                      <p:to>
                                        <p:strVal val="visible"/>
                                      </p:to>
                                    </p:set>
                                    <p:anim calcmode="lin" valueType="num">
                                      <p:cBhvr>
                                        <p:cTn id="74" dur="500" fill="hold"/>
                                        <p:tgtEl>
                                          <p:spTgt spid="49158">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49158">
                                            <p:txEl>
                                              <p:pRg st="0" end="0"/>
                                            </p:txEl>
                                          </p:spTgt>
                                        </p:tgtEl>
                                        <p:attrNameLst>
                                          <p:attrName>ppt_h</p:attrName>
                                        </p:attrNameLst>
                                      </p:cBhvr>
                                      <p:tavLst>
                                        <p:tav tm="0">
                                          <p:val>
                                            <p:fltVal val="0"/>
                                          </p:val>
                                        </p:tav>
                                        <p:tav tm="100000">
                                          <p:val>
                                            <p:strVal val="#ppt_h"/>
                                          </p:val>
                                        </p:tav>
                                      </p:tavLst>
                                    </p:anim>
                                    <p:anim calcmode="lin" valueType="num">
                                      <p:cBhvr>
                                        <p:cTn id="76" dur="500" fill="hold"/>
                                        <p:tgtEl>
                                          <p:spTgt spid="49158">
                                            <p:txEl>
                                              <p:pRg st="0" end="0"/>
                                            </p:txEl>
                                          </p:spTgt>
                                        </p:tgtEl>
                                        <p:attrNameLst>
                                          <p:attrName>ppt_x</p:attrName>
                                        </p:attrNameLst>
                                      </p:cBhvr>
                                      <p:tavLst>
                                        <p:tav tm="0">
                                          <p:val>
                                            <p:fltVal val="0.5"/>
                                          </p:val>
                                        </p:tav>
                                        <p:tav tm="100000">
                                          <p:val>
                                            <p:strVal val="#ppt_x"/>
                                          </p:val>
                                        </p:tav>
                                      </p:tavLst>
                                    </p:anim>
                                    <p:anim calcmode="lin" valueType="num">
                                      <p:cBhvr>
                                        <p:cTn id="77" dur="500" fill="hold"/>
                                        <p:tgtEl>
                                          <p:spTgt spid="49158">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58">
                                            <p:txEl>
                                              <p:pRg st="0" end="0"/>
                                            </p:txEl>
                                          </p:spTgt>
                                        </p:tgtEl>
                                        <p:attrNameLst>
                                          <p:attrName>ppt_c</p:attrName>
                                        </p:attrNameLst>
                                      </p:cBhvr>
                                      <p:to>
                                        <a:srgbClr val="0000FF"/>
                                      </p:to>
                                    </p:animClr>
                                  </p:subTnLst>
                                </p:cTn>
                              </p:par>
                            </p:childTnLst>
                          </p:cTn>
                        </p:par>
                      </p:childTnLst>
                    </p:cTn>
                  </p:par>
                  <p:par>
                    <p:cTn id="78" fill="hold">
                      <p:stCondLst>
                        <p:cond delay="indefinite"/>
                      </p:stCondLst>
                      <p:childTnLst>
                        <p:par>
                          <p:cTn id="79" fill="hold">
                            <p:stCondLst>
                              <p:cond delay="0"/>
                            </p:stCondLst>
                            <p:childTnLst>
                              <p:par>
                                <p:cTn id="80" presetID="23" presetClass="entr" presetSubtype="528" fill="hold" grpId="0" nodeType="clickEffect">
                                  <p:stCondLst>
                                    <p:cond delay="0"/>
                                  </p:stCondLst>
                                  <p:childTnLst>
                                    <p:set>
                                      <p:cBhvr>
                                        <p:cTn id="81" dur="1" fill="hold">
                                          <p:stCondLst>
                                            <p:cond delay="0"/>
                                          </p:stCondLst>
                                        </p:cTn>
                                        <p:tgtEl>
                                          <p:spTgt spid="49158">
                                            <p:txEl>
                                              <p:pRg st="1" end="1"/>
                                            </p:txEl>
                                          </p:spTgt>
                                        </p:tgtEl>
                                        <p:attrNameLst>
                                          <p:attrName>style.visibility</p:attrName>
                                        </p:attrNameLst>
                                      </p:cBhvr>
                                      <p:to>
                                        <p:strVal val="visible"/>
                                      </p:to>
                                    </p:set>
                                    <p:anim calcmode="lin" valueType="num">
                                      <p:cBhvr>
                                        <p:cTn id="82" dur="500" fill="hold"/>
                                        <p:tgtEl>
                                          <p:spTgt spid="49158">
                                            <p:txEl>
                                              <p:pRg st="1" end="1"/>
                                            </p:txEl>
                                          </p:spTgt>
                                        </p:tgtEl>
                                        <p:attrNameLst>
                                          <p:attrName>ppt_w</p:attrName>
                                        </p:attrNameLst>
                                      </p:cBhvr>
                                      <p:tavLst>
                                        <p:tav tm="0">
                                          <p:val>
                                            <p:fltVal val="0"/>
                                          </p:val>
                                        </p:tav>
                                        <p:tav tm="100000">
                                          <p:val>
                                            <p:strVal val="#ppt_w"/>
                                          </p:val>
                                        </p:tav>
                                      </p:tavLst>
                                    </p:anim>
                                    <p:anim calcmode="lin" valueType="num">
                                      <p:cBhvr>
                                        <p:cTn id="83" dur="500" fill="hold"/>
                                        <p:tgtEl>
                                          <p:spTgt spid="49158">
                                            <p:txEl>
                                              <p:pRg st="1" end="1"/>
                                            </p:txEl>
                                          </p:spTgt>
                                        </p:tgtEl>
                                        <p:attrNameLst>
                                          <p:attrName>ppt_h</p:attrName>
                                        </p:attrNameLst>
                                      </p:cBhvr>
                                      <p:tavLst>
                                        <p:tav tm="0">
                                          <p:val>
                                            <p:fltVal val="0"/>
                                          </p:val>
                                        </p:tav>
                                        <p:tav tm="100000">
                                          <p:val>
                                            <p:strVal val="#ppt_h"/>
                                          </p:val>
                                        </p:tav>
                                      </p:tavLst>
                                    </p:anim>
                                    <p:anim calcmode="lin" valueType="num">
                                      <p:cBhvr>
                                        <p:cTn id="84" dur="500" fill="hold"/>
                                        <p:tgtEl>
                                          <p:spTgt spid="49158">
                                            <p:txEl>
                                              <p:pRg st="1" end="1"/>
                                            </p:txEl>
                                          </p:spTgt>
                                        </p:tgtEl>
                                        <p:attrNameLst>
                                          <p:attrName>ppt_x</p:attrName>
                                        </p:attrNameLst>
                                      </p:cBhvr>
                                      <p:tavLst>
                                        <p:tav tm="0">
                                          <p:val>
                                            <p:fltVal val="0.5"/>
                                          </p:val>
                                        </p:tav>
                                        <p:tav tm="100000">
                                          <p:val>
                                            <p:strVal val="#ppt_x"/>
                                          </p:val>
                                        </p:tav>
                                      </p:tavLst>
                                    </p:anim>
                                    <p:anim calcmode="lin" valueType="num">
                                      <p:cBhvr>
                                        <p:cTn id="85" dur="500" fill="hold"/>
                                        <p:tgtEl>
                                          <p:spTgt spid="49158">
                                            <p:txEl>
                                              <p:pRg st="1" end="1"/>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58">
                                            <p:txEl>
                                              <p:pRg st="1" end="1"/>
                                            </p:txEl>
                                          </p:spTgt>
                                        </p:tgtEl>
                                        <p:attrNameLst>
                                          <p:attrName>ppt_c</p:attrName>
                                        </p:attrNameLst>
                                      </p:cBhvr>
                                      <p:to>
                                        <a:srgbClr val="0000FF"/>
                                      </p:to>
                                    </p:animClr>
                                  </p:subTnLst>
                                </p:cTn>
                              </p:par>
                            </p:childTnLst>
                          </p:cTn>
                        </p:par>
                      </p:childTnLst>
                    </p:cTn>
                  </p:par>
                  <p:par>
                    <p:cTn id="86" fill="hold">
                      <p:stCondLst>
                        <p:cond delay="indefinite"/>
                      </p:stCondLst>
                      <p:childTnLst>
                        <p:par>
                          <p:cTn id="87" fill="hold">
                            <p:stCondLst>
                              <p:cond delay="0"/>
                            </p:stCondLst>
                            <p:childTnLst>
                              <p:par>
                                <p:cTn id="88" presetID="23" presetClass="entr" presetSubtype="528" fill="hold" grpId="0" nodeType="clickEffect">
                                  <p:stCondLst>
                                    <p:cond delay="0"/>
                                  </p:stCondLst>
                                  <p:childTnLst>
                                    <p:set>
                                      <p:cBhvr>
                                        <p:cTn id="89" dur="1" fill="hold">
                                          <p:stCondLst>
                                            <p:cond delay="0"/>
                                          </p:stCondLst>
                                        </p:cTn>
                                        <p:tgtEl>
                                          <p:spTgt spid="49158">
                                            <p:txEl>
                                              <p:pRg st="2" end="2"/>
                                            </p:txEl>
                                          </p:spTgt>
                                        </p:tgtEl>
                                        <p:attrNameLst>
                                          <p:attrName>style.visibility</p:attrName>
                                        </p:attrNameLst>
                                      </p:cBhvr>
                                      <p:to>
                                        <p:strVal val="visible"/>
                                      </p:to>
                                    </p:set>
                                    <p:anim calcmode="lin" valueType="num">
                                      <p:cBhvr>
                                        <p:cTn id="90" dur="500" fill="hold"/>
                                        <p:tgtEl>
                                          <p:spTgt spid="49158">
                                            <p:txEl>
                                              <p:pRg st="2" end="2"/>
                                            </p:txEl>
                                          </p:spTgt>
                                        </p:tgtEl>
                                        <p:attrNameLst>
                                          <p:attrName>ppt_w</p:attrName>
                                        </p:attrNameLst>
                                      </p:cBhvr>
                                      <p:tavLst>
                                        <p:tav tm="0">
                                          <p:val>
                                            <p:fltVal val="0"/>
                                          </p:val>
                                        </p:tav>
                                        <p:tav tm="100000">
                                          <p:val>
                                            <p:strVal val="#ppt_w"/>
                                          </p:val>
                                        </p:tav>
                                      </p:tavLst>
                                    </p:anim>
                                    <p:anim calcmode="lin" valueType="num">
                                      <p:cBhvr>
                                        <p:cTn id="91" dur="500" fill="hold"/>
                                        <p:tgtEl>
                                          <p:spTgt spid="49158">
                                            <p:txEl>
                                              <p:pRg st="2" end="2"/>
                                            </p:txEl>
                                          </p:spTgt>
                                        </p:tgtEl>
                                        <p:attrNameLst>
                                          <p:attrName>ppt_h</p:attrName>
                                        </p:attrNameLst>
                                      </p:cBhvr>
                                      <p:tavLst>
                                        <p:tav tm="0">
                                          <p:val>
                                            <p:fltVal val="0"/>
                                          </p:val>
                                        </p:tav>
                                        <p:tav tm="100000">
                                          <p:val>
                                            <p:strVal val="#ppt_h"/>
                                          </p:val>
                                        </p:tav>
                                      </p:tavLst>
                                    </p:anim>
                                    <p:anim calcmode="lin" valueType="num">
                                      <p:cBhvr>
                                        <p:cTn id="92" dur="500" fill="hold"/>
                                        <p:tgtEl>
                                          <p:spTgt spid="49158">
                                            <p:txEl>
                                              <p:pRg st="2" end="2"/>
                                            </p:txEl>
                                          </p:spTgt>
                                        </p:tgtEl>
                                        <p:attrNameLst>
                                          <p:attrName>ppt_x</p:attrName>
                                        </p:attrNameLst>
                                      </p:cBhvr>
                                      <p:tavLst>
                                        <p:tav tm="0">
                                          <p:val>
                                            <p:fltVal val="0.5"/>
                                          </p:val>
                                        </p:tav>
                                        <p:tav tm="100000">
                                          <p:val>
                                            <p:strVal val="#ppt_x"/>
                                          </p:val>
                                        </p:tav>
                                      </p:tavLst>
                                    </p:anim>
                                    <p:anim calcmode="lin" valueType="num">
                                      <p:cBhvr>
                                        <p:cTn id="93" dur="500" fill="hold"/>
                                        <p:tgtEl>
                                          <p:spTgt spid="49158">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58">
                                            <p:txEl>
                                              <p:pRg st="2" end="2"/>
                                            </p:txEl>
                                          </p:spTgt>
                                        </p:tgtEl>
                                        <p:attrNameLst>
                                          <p:attrName>ppt_c</p:attrName>
                                        </p:attrNameLst>
                                      </p:cBhvr>
                                      <p:to>
                                        <a:srgbClr val="0000FF"/>
                                      </p:to>
                                    </p:animClr>
                                  </p:subTnLst>
                                </p:cTn>
                              </p:par>
                            </p:childTnLst>
                          </p:cTn>
                        </p:par>
                      </p:childTnLst>
                    </p:cTn>
                  </p:par>
                  <p:par>
                    <p:cTn id="94" fill="hold">
                      <p:stCondLst>
                        <p:cond delay="indefinite"/>
                      </p:stCondLst>
                      <p:childTnLst>
                        <p:par>
                          <p:cTn id="95" fill="hold">
                            <p:stCondLst>
                              <p:cond delay="0"/>
                            </p:stCondLst>
                            <p:childTnLst>
                              <p:par>
                                <p:cTn id="96" presetID="23" presetClass="entr" presetSubtype="528" fill="hold" grpId="0" nodeType="clickEffect">
                                  <p:stCondLst>
                                    <p:cond delay="0"/>
                                  </p:stCondLst>
                                  <p:childTnLst>
                                    <p:set>
                                      <p:cBhvr>
                                        <p:cTn id="97" dur="1" fill="hold">
                                          <p:stCondLst>
                                            <p:cond delay="0"/>
                                          </p:stCondLst>
                                        </p:cTn>
                                        <p:tgtEl>
                                          <p:spTgt spid="49158">
                                            <p:txEl>
                                              <p:pRg st="3" end="3"/>
                                            </p:txEl>
                                          </p:spTgt>
                                        </p:tgtEl>
                                        <p:attrNameLst>
                                          <p:attrName>style.visibility</p:attrName>
                                        </p:attrNameLst>
                                      </p:cBhvr>
                                      <p:to>
                                        <p:strVal val="visible"/>
                                      </p:to>
                                    </p:set>
                                    <p:anim calcmode="lin" valueType="num">
                                      <p:cBhvr>
                                        <p:cTn id="98" dur="500" fill="hold"/>
                                        <p:tgtEl>
                                          <p:spTgt spid="49158">
                                            <p:txEl>
                                              <p:pRg st="3" end="3"/>
                                            </p:txEl>
                                          </p:spTgt>
                                        </p:tgtEl>
                                        <p:attrNameLst>
                                          <p:attrName>ppt_w</p:attrName>
                                        </p:attrNameLst>
                                      </p:cBhvr>
                                      <p:tavLst>
                                        <p:tav tm="0">
                                          <p:val>
                                            <p:fltVal val="0"/>
                                          </p:val>
                                        </p:tav>
                                        <p:tav tm="100000">
                                          <p:val>
                                            <p:strVal val="#ppt_w"/>
                                          </p:val>
                                        </p:tav>
                                      </p:tavLst>
                                    </p:anim>
                                    <p:anim calcmode="lin" valueType="num">
                                      <p:cBhvr>
                                        <p:cTn id="99" dur="500" fill="hold"/>
                                        <p:tgtEl>
                                          <p:spTgt spid="49158">
                                            <p:txEl>
                                              <p:pRg st="3" end="3"/>
                                            </p:txEl>
                                          </p:spTgt>
                                        </p:tgtEl>
                                        <p:attrNameLst>
                                          <p:attrName>ppt_h</p:attrName>
                                        </p:attrNameLst>
                                      </p:cBhvr>
                                      <p:tavLst>
                                        <p:tav tm="0">
                                          <p:val>
                                            <p:fltVal val="0"/>
                                          </p:val>
                                        </p:tav>
                                        <p:tav tm="100000">
                                          <p:val>
                                            <p:strVal val="#ppt_h"/>
                                          </p:val>
                                        </p:tav>
                                      </p:tavLst>
                                    </p:anim>
                                    <p:anim calcmode="lin" valueType="num">
                                      <p:cBhvr>
                                        <p:cTn id="100" dur="500" fill="hold"/>
                                        <p:tgtEl>
                                          <p:spTgt spid="49158">
                                            <p:txEl>
                                              <p:pRg st="3" end="3"/>
                                            </p:txEl>
                                          </p:spTgt>
                                        </p:tgtEl>
                                        <p:attrNameLst>
                                          <p:attrName>ppt_x</p:attrName>
                                        </p:attrNameLst>
                                      </p:cBhvr>
                                      <p:tavLst>
                                        <p:tav tm="0">
                                          <p:val>
                                            <p:fltVal val="0.5"/>
                                          </p:val>
                                        </p:tav>
                                        <p:tav tm="100000">
                                          <p:val>
                                            <p:strVal val="#ppt_x"/>
                                          </p:val>
                                        </p:tav>
                                      </p:tavLst>
                                    </p:anim>
                                    <p:anim calcmode="lin" valueType="num">
                                      <p:cBhvr>
                                        <p:cTn id="101" dur="500" fill="hold"/>
                                        <p:tgtEl>
                                          <p:spTgt spid="49158">
                                            <p:txEl>
                                              <p:pRg st="3" end="3"/>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9158">
                                            <p:txEl>
                                              <p:pRg st="3" end="3"/>
                                            </p:txEl>
                                          </p:spTgt>
                                        </p:tgtEl>
                                        <p:attrNameLst>
                                          <p:attrName>ppt_c</p:attrName>
                                        </p:attrNameLst>
                                      </p:cBhvr>
                                      <p:to>
                                        <a:srgbClr val="0000FF"/>
                                      </p:to>
                                    </p:animClr>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9179">
                                            <p:txEl>
                                              <p:pRg st="0" end="0"/>
                                            </p:txEl>
                                          </p:spTgt>
                                        </p:tgtEl>
                                        <p:attrNameLst>
                                          <p:attrName>style.visibility</p:attrName>
                                        </p:attrNameLst>
                                      </p:cBhvr>
                                      <p:to>
                                        <p:strVal val="visible"/>
                                      </p:to>
                                    </p:set>
                                    <p:anim calcmode="lin" valueType="num">
                                      <p:cBhvr additive="base">
                                        <p:cTn id="106" dur="500" fill="hold"/>
                                        <p:tgtEl>
                                          <p:spTgt spid="49179">
                                            <p:txEl>
                                              <p:pRg st="0" end="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4917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79">
                                            <p:txEl>
                                              <p:pRg st="0" end="0"/>
                                            </p:txEl>
                                          </p:spTgt>
                                        </p:tgtEl>
                                        <p:attrNameLst>
                                          <p:attrName>ppt_c</p:attrName>
                                        </p:attrNameLst>
                                      </p:cBhvr>
                                      <p:to>
                                        <a:srgbClr val="0000FF"/>
                                      </p:to>
                                    </p:animClr>
                                  </p:subTnLst>
                                </p:cTn>
                              </p:par>
                            </p:childTnLst>
                          </p:cTn>
                        </p:par>
                      </p:childTnLst>
                    </p:cTn>
                  </p:par>
                  <p:par>
                    <p:cTn id="108" fill="hold">
                      <p:stCondLst>
                        <p:cond delay="indefinite"/>
                      </p:stCondLst>
                      <p:childTnLst>
                        <p:par>
                          <p:cTn id="109" fill="hold">
                            <p:stCondLst>
                              <p:cond delay="0"/>
                            </p:stCondLst>
                            <p:childTnLst>
                              <p:par>
                                <p:cTn id="110" presetID="2" presetClass="entr" presetSubtype="6" fill="hold" nodeType="clickEffect">
                                  <p:stCondLst>
                                    <p:cond delay="0"/>
                                  </p:stCondLst>
                                  <p:childTnLst>
                                    <p:set>
                                      <p:cBhvr>
                                        <p:cTn id="111" dur="1" fill="hold">
                                          <p:stCondLst>
                                            <p:cond delay="0"/>
                                          </p:stCondLst>
                                        </p:cTn>
                                        <p:tgtEl>
                                          <p:spTgt spid="49170"/>
                                        </p:tgtEl>
                                        <p:attrNameLst>
                                          <p:attrName>style.visibility</p:attrName>
                                        </p:attrNameLst>
                                      </p:cBhvr>
                                      <p:to>
                                        <p:strVal val="visible"/>
                                      </p:to>
                                    </p:set>
                                    <p:anim calcmode="lin" valueType="num">
                                      <p:cBhvr additive="base">
                                        <p:cTn id="112" dur="500" fill="hold"/>
                                        <p:tgtEl>
                                          <p:spTgt spid="49170"/>
                                        </p:tgtEl>
                                        <p:attrNameLst>
                                          <p:attrName>ppt_x</p:attrName>
                                        </p:attrNameLst>
                                      </p:cBhvr>
                                      <p:tavLst>
                                        <p:tav tm="0">
                                          <p:val>
                                            <p:strVal val="1+#ppt_w/2"/>
                                          </p:val>
                                        </p:tav>
                                        <p:tav tm="100000">
                                          <p:val>
                                            <p:strVal val="#ppt_x"/>
                                          </p:val>
                                        </p:tav>
                                      </p:tavLst>
                                    </p:anim>
                                    <p:anim calcmode="lin" valueType="num">
                                      <p:cBhvr additive="base">
                                        <p:cTn id="113" dur="500" fill="hold"/>
                                        <p:tgtEl>
                                          <p:spTgt spid="4917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70"/>
                                        </p:tgtEl>
                                        <p:attrNameLst>
                                          <p:attrName>ppt_c</p:attrName>
                                        </p:attrNameLst>
                                      </p:cBhvr>
                                      <p:to>
                                        <a:srgbClr val="0000FF"/>
                                      </p:to>
                                    </p:animClr>
                                  </p:subTnLst>
                                </p:cTn>
                              </p:par>
                            </p:childTnLst>
                          </p:cTn>
                        </p:par>
                      </p:childTnLst>
                    </p:cTn>
                  </p:par>
                  <p:par>
                    <p:cTn id="114" fill="hold">
                      <p:stCondLst>
                        <p:cond delay="indefinite"/>
                      </p:stCondLst>
                      <p:childTnLst>
                        <p:par>
                          <p:cTn id="115" fill="hold">
                            <p:stCondLst>
                              <p:cond delay="0"/>
                            </p:stCondLst>
                            <p:childTnLst>
                              <p:par>
                                <p:cTn id="116" presetID="2" presetClass="entr" presetSubtype="12" fill="hold" grpId="0" nodeType="clickEffect">
                                  <p:stCondLst>
                                    <p:cond delay="0"/>
                                  </p:stCondLst>
                                  <p:childTnLst>
                                    <p:set>
                                      <p:cBhvr>
                                        <p:cTn id="117" dur="1" fill="hold">
                                          <p:stCondLst>
                                            <p:cond delay="0"/>
                                          </p:stCondLst>
                                        </p:cTn>
                                        <p:tgtEl>
                                          <p:spTgt spid="49167"/>
                                        </p:tgtEl>
                                        <p:attrNameLst>
                                          <p:attrName>style.visibility</p:attrName>
                                        </p:attrNameLst>
                                      </p:cBhvr>
                                      <p:to>
                                        <p:strVal val="visible"/>
                                      </p:to>
                                    </p:set>
                                    <p:anim calcmode="lin" valueType="num">
                                      <p:cBhvr additive="base">
                                        <p:cTn id="118" dur="500" fill="hold"/>
                                        <p:tgtEl>
                                          <p:spTgt spid="49167"/>
                                        </p:tgtEl>
                                        <p:attrNameLst>
                                          <p:attrName>ppt_x</p:attrName>
                                        </p:attrNameLst>
                                      </p:cBhvr>
                                      <p:tavLst>
                                        <p:tav tm="0">
                                          <p:val>
                                            <p:strVal val="0-#ppt_w/2"/>
                                          </p:val>
                                        </p:tav>
                                        <p:tav tm="100000">
                                          <p:val>
                                            <p:strVal val="#ppt_x"/>
                                          </p:val>
                                        </p:tav>
                                      </p:tavLst>
                                    </p:anim>
                                    <p:anim calcmode="lin" valueType="num">
                                      <p:cBhvr additive="base">
                                        <p:cTn id="119" dur="500" fill="hold"/>
                                        <p:tgtEl>
                                          <p:spTgt spid="4916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67"/>
                                        </p:tgtEl>
                                        <p:attrNameLst>
                                          <p:attrName>ppt_c</p:attrName>
                                        </p:attrNameLst>
                                      </p:cBhvr>
                                      <p:to>
                                        <a:srgbClr val="0000FF"/>
                                      </p:to>
                                    </p:animClr>
                                  </p:subTnLst>
                                </p:cTn>
                              </p:par>
                            </p:childTnLst>
                          </p:cTn>
                        </p:par>
                      </p:childTnLst>
                    </p:cTn>
                  </p:par>
                  <p:par>
                    <p:cTn id="120" fill="hold">
                      <p:stCondLst>
                        <p:cond delay="indefinite"/>
                      </p:stCondLst>
                      <p:childTnLst>
                        <p:par>
                          <p:cTn id="121" fill="hold">
                            <p:stCondLst>
                              <p:cond delay="0"/>
                            </p:stCondLst>
                            <p:childTnLst>
                              <p:par>
                                <p:cTn id="122" presetID="2" presetClass="entr" presetSubtype="1" fill="hold" grpId="0" nodeType="clickEffect">
                                  <p:stCondLst>
                                    <p:cond delay="0"/>
                                  </p:stCondLst>
                                  <p:childTnLst>
                                    <p:set>
                                      <p:cBhvr>
                                        <p:cTn id="123" dur="1" fill="hold">
                                          <p:stCondLst>
                                            <p:cond delay="0"/>
                                          </p:stCondLst>
                                        </p:cTn>
                                        <p:tgtEl>
                                          <p:spTgt spid="49173"/>
                                        </p:tgtEl>
                                        <p:attrNameLst>
                                          <p:attrName>style.visibility</p:attrName>
                                        </p:attrNameLst>
                                      </p:cBhvr>
                                      <p:to>
                                        <p:strVal val="visible"/>
                                      </p:to>
                                    </p:set>
                                    <p:anim calcmode="lin" valueType="num">
                                      <p:cBhvr additive="base">
                                        <p:cTn id="124" dur="500" fill="hold"/>
                                        <p:tgtEl>
                                          <p:spTgt spid="49173"/>
                                        </p:tgtEl>
                                        <p:attrNameLst>
                                          <p:attrName>ppt_x</p:attrName>
                                        </p:attrNameLst>
                                      </p:cBhvr>
                                      <p:tavLst>
                                        <p:tav tm="0">
                                          <p:val>
                                            <p:strVal val="#ppt_x"/>
                                          </p:val>
                                        </p:tav>
                                        <p:tav tm="100000">
                                          <p:val>
                                            <p:strVal val="#ppt_x"/>
                                          </p:val>
                                        </p:tav>
                                      </p:tavLst>
                                    </p:anim>
                                    <p:anim calcmode="lin" valueType="num">
                                      <p:cBhvr additive="base">
                                        <p:cTn id="125" dur="500" fill="hold"/>
                                        <p:tgtEl>
                                          <p:spTgt spid="4917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73"/>
                                        </p:tgtEl>
                                        <p:attrNameLst>
                                          <p:attrName>ppt_c</p:attrName>
                                        </p:attrNameLst>
                                      </p:cBhvr>
                                      <p:to>
                                        <a:srgbClr val="0000FF"/>
                                      </p:to>
                                    </p:animClr>
                                  </p:subTnLst>
                                </p:cTn>
                              </p:par>
                            </p:childTnLst>
                          </p:cTn>
                        </p:par>
                      </p:childTnLst>
                    </p:cTn>
                  </p:par>
                  <p:par>
                    <p:cTn id="126" fill="hold">
                      <p:stCondLst>
                        <p:cond delay="indefinite"/>
                      </p:stCondLst>
                      <p:childTnLst>
                        <p:par>
                          <p:cTn id="127" fill="hold">
                            <p:stCondLst>
                              <p:cond delay="0"/>
                            </p:stCondLst>
                            <p:childTnLst>
                              <p:par>
                                <p:cTn id="128" presetID="2" presetClass="entr" presetSubtype="12" fill="hold" grpId="0" nodeType="clickEffect">
                                  <p:stCondLst>
                                    <p:cond delay="0"/>
                                  </p:stCondLst>
                                  <p:childTnLst>
                                    <p:set>
                                      <p:cBhvr>
                                        <p:cTn id="129" dur="1" fill="hold">
                                          <p:stCondLst>
                                            <p:cond delay="0"/>
                                          </p:stCondLst>
                                        </p:cTn>
                                        <p:tgtEl>
                                          <p:spTgt spid="49168"/>
                                        </p:tgtEl>
                                        <p:attrNameLst>
                                          <p:attrName>style.visibility</p:attrName>
                                        </p:attrNameLst>
                                      </p:cBhvr>
                                      <p:to>
                                        <p:strVal val="visible"/>
                                      </p:to>
                                    </p:set>
                                    <p:anim calcmode="lin" valueType="num">
                                      <p:cBhvr additive="base">
                                        <p:cTn id="130" dur="500" fill="hold"/>
                                        <p:tgtEl>
                                          <p:spTgt spid="49168"/>
                                        </p:tgtEl>
                                        <p:attrNameLst>
                                          <p:attrName>ppt_x</p:attrName>
                                        </p:attrNameLst>
                                      </p:cBhvr>
                                      <p:tavLst>
                                        <p:tav tm="0">
                                          <p:val>
                                            <p:strVal val="0-#ppt_w/2"/>
                                          </p:val>
                                        </p:tav>
                                        <p:tav tm="100000">
                                          <p:val>
                                            <p:strVal val="#ppt_x"/>
                                          </p:val>
                                        </p:tav>
                                      </p:tavLst>
                                    </p:anim>
                                    <p:anim calcmode="lin" valueType="num">
                                      <p:cBhvr additive="base">
                                        <p:cTn id="131" dur="500" fill="hold"/>
                                        <p:tgtEl>
                                          <p:spTgt spid="4916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68"/>
                                        </p:tgtEl>
                                        <p:attrNameLst>
                                          <p:attrName>ppt_c</p:attrName>
                                        </p:attrNameLst>
                                      </p:cBhvr>
                                      <p:to>
                                        <a:srgbClr val="0000FF"/>
                                      </p:to>
                                    </p:animClr>
                                  </p:subTnLst>
                                </p:cTn>
                              </p:par>
                            </p:childTnLst>
                          </p:cTn>
                        </p:par>
                      </p:childTnLst>
                    </p:cTn>
                  </p:par>
                  <p:par>
                    <p:cTn id="132" fill="hold">
                      <p:stCondLst>
                        <p:cond delay="indefinite"/>
                      </p:stCondLst>
                      <p:childTnLst>
                        <p:par>
                          <p:cTn id="133" fill="hold">
                            <p:stCondLst>
                              <p:cond delay="0"/>
                            </p:stCondLst>
                            <p:childTnLst>
                              <p:par>
                                <p:cTn id="134" presetID="2" presetClass="entr" presetSubtype="6" fill="hold" grpId="0" nodeType="clickEffect">
                                  <p:stCondLst>
                                    <p:cond delay="0"/>
                                  </p:stCondLst>
                                  <p:childTnLst>
                                    <p:set>
                                      <p:cBhvr>
                                        <p:cTn id="135" dur="1" fill="hold">
                                          <p:stCondLst>
                                            <p:cond delay="0"/>
                                          </p:stCondLst>
                                        </p:cTn>
                                        <p:tgtEl>
                                          <p:spTgt spid="49166"/>
                                        </p:tgtEl>
                                        <p:attrNameLst>
                                          <p:attrName>style.visibility</p:attrName>
                                        </p:attrNameLst>
                                      </p:cBhvr>
                                      <p:to>
                                        <p:strVal val="visible"/>
                                      </p:to>
                                    </p:set>
                                    <p:anim calcmode="lin" valueType="num">
                                      <p:cBhvr additive="base">
                                        <p:cTn id="136" dur="500" fill="hold"/>
                                        <p:tgtEl>
                                          <p:spTgt spid="49166"/>
                                        </p:tgtEl>
                                        <p:attrNameLst>
                                          <p:attrName>ppt_x</p:attrName>
                                        </p:attrNameLst>
                                      </p:cBhvr>
                                      <p:tavLst>
                                        <p:tav tm="0">
                                          <p:val>
                                            <p:strVal val="1+#ppt_w/2"/>
                                          </p:val>
                                        </p:tav>
                                        <p:tav tm="100000">
                                          <p:val>
                                            <p:strVal val="#ppt_x"/>
                                          </p:val>
                                        </p:tav>
                                      </p:tavLst>
                                    </p:anim>
                                    <p:anim calcmode="lin" valueType="num">
                                      <p:cBhvr additive="base">
                                        <p:cTn id="137" dur="500" fill="hold"/>
                                        <p:tgtEl>
                                          <p:spTgt spid="4916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9166"/>
                                        </p:tgtEl>
                                        <p:attrNameLst>
                                          <p:attrName>ppt_c</p:attrName>
                                        </p:attrNameLst>
                                      </p:cBhvr>
                                      <p:to>
                                        <a:srgbClr val="0000FF"/>
                                      </p:to>
                                    </p:animClr>
                                  </p:subTnLst>
                                </p:cTn>
                              </p:par>
                            </p:childTnLst>
                          </p:cTn>
                        </p:par>
                      </p:childTnLst>
                    </p:cTn>
                  </p:par>
                  <p:par>
                    <p:cTn id="138" fill="hold">
                      <p:stCondLst>
                        <p:cond delay="indefinite"/>
                      </p:stCondLst>
                      <p:childTnLst>
                        <p:par>
                          <p:cTn id="139" fill="hold">
                            <p:stCondLst>
                              <p:cond delay="0"/>
                            </p:stCondLst>
                            <p:childTnLst>
                              <p:par>
                                <p:cTn id="140" presetID="2" presetClass="entr" presetSubtype="3" fill="hold" nodeType="clickEffect">
                                  <p:stCondLst>
                                    <p:cond delay="0"/>
                                  </p:stCondLst>
                                  <p:childTnLst>
                                    <p:set>
                                      <p:cBhvr>
                                        <p:cTn id="141" dur="1" fill="hold">
                                          <p:stCondLst>
                                            <p:cond delay="0"/>
                                          </p:stCondLst>
                                        </p:cTn>
                                        <p:tgtEl>
                                          <p:spTgt spid="49174"/>
                                        </p:tgtEl>
                                        <p:attrNameLst>
                                          <p:attrName>style.visibility</p:attrName>
                                        </p:attrNameLst>
                                      </p:cBhvr>
                                      <p:to>
                                        <p:strVal val="visible"/>
                                      </p:to>
                                    </p:set>
                                    <p:anim calcmode="lin" valueType="num">
                                      <p:cBhvr additive="base">
                                        <p:cTn id="142" dur="500" fill="hold"/>
                                        <p:tgtEl>
                                          <p:spTgt spid="49174"/>
                                        </p:tgtEl>
                                        <p:attrNameLst>
                                          <p:attrName>ppt_x</p:attrName>
                                        </p:attrNameLst>
                                      </p:cBhvr>
                                      <p:tavLst>
                                        <p:tav tm="0">
                                          <p:val>
                                            <p:strVal val="1+#ppt_w/2"/>
                                          </p:val>
                                        </p:tav>
                                        <p:tav tm="100000">
                                          <p:val>
                                            <p:strVal val="#ppt_x"/>
                                          </p:val>
                                        </p:tav>
                                      </p:tavLst>
                                    </p:anim>
                                    <p:anim calcmode="lin" valueType="num">
                                      <p:cBhvr additive="base">
                                        <p:cTn id="143" dur="500" fill="hold"/>
                                        <p:tgtEl>
                                          <p:spTgt spid="4917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74"/>
                                        </p:tgtEl>
                                        <p:attrNameLst>
                                          <p:attrName>ppt_c</p:attrName>
                                        </p:attrNameLst>
                                      </p:cBhvr>
                                      <p:to>
                                        <a:srgbClr val="0000FF"/>
                                      </p:to>
                                    </p:animClr>
                                  </p:subTnLst>
                                </p:cTn>
                              </p:par>
                            </p:childTnLst>
                          </p:cTn>
                        </p:par>
                      </p:childTnLst>
                    </p:cTn>
                  </p:par>
                  <p:par>
                    <p:cTn id="144" fill="hold">
                      <p:stCondLst>
                        <p:cond delay="indefinite"/>
                      </p:stCondLst>
                      <p:childTnLst>
                        <p:par>
                          <p:cTn id="145" fill="hold">
                            <p:stCondLst>
                              <p:cond delay="0"/>
                            </p:stCondLst>
                            <p:childTnLst>
                              <p:par>
                                <p:cTn id="146" presetID="2" presetClass="entr" presetSubtype="3" fill="hold" grpId="0" nodeType="clickEffect">
                                  <p:stCondLst>
                                    <p:cond delay="0"/>
                                  </p:stCondLst>
                                  <p:childTnLst>
                                    <p:set>
                                      <p:cBhvr>
                                        <p:cTn id="147" dur="1" fill="hold">
                                          <p:stCondLst>
                                            <p:cond delay="0"/>
                                          </p:stCondLst>
                                        </p:cTn>
                                        <p:tgtEl>
                                          <p:spTgt spid="49178">
                                            <p:txEl>
                                              <p:pRg st="0" end="0"/>
                                            </p:txEl>
                                          </p:spTgt>
                                        </p:tgtEl>
                                        <p:attrNameLst>
                                          <p:attrName>style.visibility</p:attrName>
                                        </p:attrNameLst>
                                      </p:cBhvr>
                                      <p:to>
                                        <p:strVal val="visible"/>
                                      </p:to>
                                    </p:set>
                                    <p:anim calcmode="lin" valueType="num">
                                      <p:cBhvr additive="base">
                                        <p:cTn id="148" dur="500" fill="hold"/>
                                        <p:tgtEl>
                                          <p:spTgt spid="49178">
                                            <p:txEl>
                                              <p:pRg st="0" end="0"/>
                                            </p:txEl>
                                          </p:spTgt>
                                        </p:tgtEl>
                                        <p:attrNameLst>
                                          <p:attrName>ppt_x</p:attrName>
                                        </p:attrNameLst>
                                      </p:cBhvr>
                                      <p:tavLst>
                                        <p:tav tm="0">
                                          <p:val>
                                            <p:strVal val="1+#ppt_w/2"/>
                                          </p:val>
                                        </p:tav>
                                        <p:tav tm="100000">
                                          <p:val>
                                            <p:strVal val="#ppt_x"/>
                                          </p:val>
                                        </p:tav>
                                      </p:tavLst>
                                    </p:anim>
                                    <p:anim calcmode="lin" valueType="num">
                                      <p:cBhvr additive="base">
                                        <p:cTn id="149" dur="500" fill="hold"/>
                                        <p:tgtEl>
                                          <p:spTgt spid="4917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78">
                                            <p:txEl>
                                              <p:pRg st="0" end="0"/>
                                            </p:txEl>
                                          </p:spTgt>
                                        </p:tgtEl>
                                        <p:attrNameLst>
                                          <p:attrName>ppt_c</p:attrName>
                                        </p:attrNameLst>
                                      </p:cBhvr>
                                      <p:to>
                                        <a:srgbClr val="0000FF"/>
                                      </p:to>
                                    </p:animClr>
                                  </p:subTnLst>
                                </p:cTn>
                              </p:par>
                            </p:childTnLst>
                          </p:cTn>
                        </p:par>
                      </p:childTnLst>
                    </p:cTn>
                  </p:par>
                  <p:par>
                    <p:cTn id="150" fill="hold">
                      <p:stCondLst>
                        <p:cond delay="indefinite"/>
                      </p:stCondLst>
                      <p:childTnLst>
                        <p:par>
                          <p:cTn id="151" fill="hold">
                            <p:stCondLst>
                              <p:cond delay="0"/>
                            </p:stCondLst>
                            <p:childTnLst>
                              <p:par>
                                <p:cTn id="152" presetID="2" presetClass="entr" presetSubtype="3" fill="hold" nodeType="clickEffect">
                                  <p:stCondLst>
                                    <p:cond delay="0"/>
                                  </p:stCondLst>
                                  <p:childTnLst>
                                    <p:set>
                                      <p:cBhvr>
                                        <p:cTn id="153" dur="1" fill="hold">
                                          <p:stCondLst>
                                            <p:cond delay="0"/>
                                          </p:stCondLst>
                                        </p:cTn>
                                        <p:tgtEl>
                                          <p:spTgt spid="49182"/>
                                        </p:tgtEl>
                                        <p:attrNameLst>
                                          <p:attrName>style.visibility</p:attrName>
                                        </p:attrNameLst>
                                      </p:cBhvr>
                                      <p:to>
                                        <p:strVal val="visible"/>
                                      </p:to>
                                    </p:set>
                                    <p:anim calcmode="lin" valueType="num">
                                      <p:cBhvr additive="base">
                                        <p:cTn id="154" dur="500" fill="hold"/>
                                        <p:tgtEl>
                                          <p:spTgt spid="49182"/>
                                        </p:tgtEl>
                                        <p:attrNameLst>
                                          <p:attrName>ppt_x</p:attrName>
                                        </p:attrNameLst>
                                      </p:cBhvr>
                                      <p:tavLst>
                                        <p:tav tm="0">
                                          <p:val>
                                            <p:strVal val="1+#ppt_w/2"/>
                                          </p:val>
                                        </p:tav>
                                        <p:tav tm="100000">
                                          <p:val>
                                            <p:strVal val="#ppt_x"/>
                                          </p:val>
                                        </p:tav>
                                      </p:tavLst>
                                    </p:anim>
                                    <p:anim calcmode="lin" valueType="num">
                                      <p:cBhvr additive="base">
                                        <p:cTn id="155" dur="500" fill="hold"/>
                                        <p:tgtEl>
                                          <p:spTgt spid="49182"/>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82"/>
                                        </p:tgtEl>
                                        <p:attrNameLst>
                                          <p:attrName>ppt_c</p:attrName>
                                        </p:attrNameLst>
                                      </p:cBhvr>
                                      <p:to>
                                        <a:srgbClr val="0000FF"/>
                                      </p:to>
                                    </p:animClr>
                                  </p:subTnLst>
                                </p:cTn>
                              </p:par>
                            </p:childTnLst>
                          </p:cTn>
                        </p:par>
                      </p:childTnLst>
                    </p:cTn>
                  </p:par>
                  <p:par>
                    <p:cTn id="156" fill="hold">
                      <p:stCondLst>
                        <p:cond delay="indefinite"/>
                      </p:stCondLst>
                      <p:childTnLst>
                        <p:par>
                          <p:cTn id="157" fill="hold">
                            <p:stCondLst>
                              <p:cond delay="0"/>
                            </p:stCondLst>
                            <p:childTnLst>
                              <p:par>
                                <p:cTn id="158" presetID="2" presetClass="entr" presetSubtype="3" fill="hold" nodeType="clickEffect">
                                  <p:stCondLst>
                                    <p:cond delay="0"/>
                                  </p:stCondLst>
                                  <p:childTnLst>
                                    <p:set>
                                      <p:cBhvr>
                                        <p:cTn id="159" dur="1" fill="hold">
                                          <p:stCondLst>
                                            <p:cond delay="0"/>
                                          </p:stCondLst>
                                        </p:cTn>
                                        <p:tgtEl>
                                          <p:spTgt spid="49181"/>
                                        </p:tgtEl>
                                        <p:attrNameLst>
                                          <p:attrName>style.visibility</p:attrName>
                                        </p:attrNameLst>
                                      </p:cBhvr>
                                      <p:to>
                                        <p:strVal val="visible"/>
                                      </p:to>
                                    </p:set>
                                    <p:anim calcmode="lin" valueType="num">
                                      <p:cBhvr additive="base">
                                        <p:cTn id="160" dur="500" fill="hold"/>
                                        <p:tgtEl>
                                          <p:spTgt spid="49181"/>
                                        </p:tgtEl>
                                        <p:attrNameLst>
                                          <p:attrName>ppt_x</p:attrName>
                                        </p:attrNameLst>
                                      </p:cBhvr>
                                      <p:tavLst>
                                        <p:tav tm="0">
                                          <p:val>
                                            <p:strVal val="1+#ppt_w/2"/>
                                          </p:val>
                                        </p:tav>
                                        <p:tav tm="100000">
                                          <p:val>
                                            <p:strVal val="#ppt_x"/>
                                          </p:val>
                                        </p:tav>
                                      </p:tavLst>
                                    </p:anim>
                                    <p:anim calcmode="lin" valueType="num">
                                      <p:cBhvr additive="base">
                                        <p:cTn id="161" dur="500" fill="hold"/>
                                        <p:tgtEl>
                                          <p:spTgt spid="4918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4918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autoUpdateAnimBg="0"/>
      <p:bldP spid="49159" grpId="0" animBg="1"/>
      <p:bldP spid="49160" grpId="0" animBg="1"/>
      <p:bldP spid="49165" grpId="0" animBg="1"/>
      <p:bldP spid="49166" grpId="0" animBg="1"/>
      <p:bldP spid="49167" grpId="0" animBg="1"/>
      <p:bldP spid="49168" grpId="0" animBg="1"/>
      <p:bldP spid="49173" grpId="0" animBg="1"/>
      <p:bldP spid="49178" grpId="0" build="p" autoUpdateAnimBg="0"/>
      <p:bldP spid="4917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026"/>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0179" name="Line 1027"/>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0180" name="Line 1028"/>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0181" name="AutoShape 1029"/>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graphicFrame>
        <p:nvGraphicFramePr>
          <p:cNvPr id="50182" name="Object 1030"/>
          <p:cNvGraphicFramePr>
            <a:graphicFrameLocks noChangeAspect="1"/>
          </p:cNvGraphicFramePr>
          <p:nvPr/>
        </p:nvGraphicFramePr>
        <p:xfrm>
          <a:off x="762000" y="1219200"/>
          <a:ext cx="3657600" cy="1663700"/>
        </p:xfrm>
        <a:graphic>
          <a:graphicData uri="http://schemas.openxmlformats.org/presentationml/2006/ole">
            <p:oleObj spid="_x0000_s50182" name="公式" r:id="rId3" imgW="1841400" imgH="838080" progId="Equation.3">
              <p:embed/>
            </p:oleObj>
          </a:graphicData>
        </a:graphic>
      </p:graphicFrame>
      <p:graphicFrame>
        <p:nvGraphicFramePr>
          <p:cNvPr id="50183" name="Object 1031"/>
          <p:cNvGraphicFramePr>
            <a:graphicFrameLocks noChangeAspect="1"/>
          </p:cNvGraphicFramePr>
          <p:nvPr/>
        </p:nvGraphicFramePr>
        <p:xfrm>
          <a:off x="4572000" y="1828800"/>
          <a:ext cx="2971800" cy="1014413"/>
        </p:xfrm>
        <a:graphic>
          <a:graphicData uri="http://schemas.openxmlformats.org/presentationml/2006/ole">
            <p:oleObj spid="_x0000_s50183" name="公式" r:id="rId4" imgW="1333440" imgH="482400" progId="Equation.3">
              <p:embed/>
            </p:oleObj>
          </a:graphicData>
        </a:graphic>
      </p:graphicFrame>
      <p:graphicFrame>
        <p:nvGraphicFramePr>
          <p:cNvPr id="50184" name="Object 1032"/>
          <p:cNvGraphicFramePr>
            <a:graphicFrameLocks noChangeAspect="1"/>
          </p:cNvGraphicFramePr>
          <p:nvPr/>
        </p:nvGraphicFramePr>
        <p:xfrm>
          <a:off x="685800" y="2651125"/>
          <a:ext cx="7421563" cy="4206875"/>
        </p:xfrm>
        <a:graphic>
          <a:graphicData uri="http://schemas.openxmlformats.org/presentationml/2006/ole">
            <p:oleObj spid="_x0000_s50184" name="Document" r:id="rId5" imgW="7759080" imgH="4406760" progId="Word.Document.8">
              <p:embed/>
            </p:oleObj>
          </a:graphicData>
        </a:graphic>
      </p:graphicFrame>
      <p:graphicFrame>
        <p:nvGraphicFramePr>
          <p:cNvPr id="50185" name="Object 1033"/>
          <p:cNvGraphicFramePr>
            <a:graphicFrameLocks noChangeAspect="1"/>
          </p:cNvGraphicFramePr>
          <p:nvPr/>
        </p:nvGraphicFramePr>
        <p:xfrm>
          <a:off x="4975225" y="1255713"/>
          <a:ext cx="2887663" cy="488950"/>
        </p:xfrm>
        <a:graphic>
          <a:graphicData uri="http://schemas.openxmlformats.org/presentationml/2006/ole">
            <p:oleObj spid="_x0000_s50185" name="公式" r:id="rId6" imgW="1434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 calcmode="lin" valueType="num">
                                      <p:cBhvr additive="base">
                                        <p:cTn id="7" dur="500" fill="hold"/>
                                        <p:tgtEl>
                                          <p:spTgt spid="50185"/>
                                        </p:tgtEl>
                                        <p:attrNameLst>
                                          <p:attrName>ppt_x</p:attrName>
                                        </p:attrNameLst>
                                      </p:cBhvr>
                                      <p:tavLst>
                                        <p:tav tm="0">
                                          <p:val>
                                            <p:strVal val="1+#ppt_w/2"/>
                                          </p:val>
                                        </p:tav>
                                        <p:tav tm="100000">
                                          <p:val>
                                            <p:strVal val="#ppt_x"/>
                                          </p:val>
                                        </p:tav>
                                      </p:tavLst>
                                    </p:anim>
                                    <p:anim calcmode="lin" valueType="num">
                                      <p:cBhvr additive="base">
                                        <p:cTn id="8" dur="500" fill="hold"/>
                                        <p:tgtEl>
                                          <p:spTgt spid="5018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0185"/>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0182"/>
                                        </p:tgtEl>
                                        <p:attrNameLst>
                                          <p:attrName>style.visibility</p:attrName>
                                        </p:attrNameLst>
                                      </p:cBhvr>
                                      <p:to>
                                        <p:strVal val="visible"/>
                                      </p:to>
                                    </p:set>
                                    <p:anim calcmode="lin" valueType="num">
                                      <p:cBhvr additive="base">
                                        <p:cTn id="13" dur="500" fill="hold"/>
                                        <p:tgtEl>
                                          <p:spTgt spid="50182"/>
                                        </p:tgtEl>
                                        <p:attrNameLst>
                                          <p:attrName>ppt_x</p:attrName>
                                        </p:attrNameLst>
                                      </p:cBhvr>
                                      <p:tavLst>
                                        <p:tav tm="0">
                                          <p:val>
                                            <p:strVal val="0-#ppt_w/2"/>
                                          </p:val>
                                        </p:tav>
                                        <p:tav tm="100000">
                                          <p:val>
                                            <p:strVal val="#ppt_x"/>
                                          </p:val>
                                        </p:tav>
                                      </p:tavLst>
                                    </p:anim>
                                    <p:anim calcmode="lin" valueType="num">
                                      <p:cBhvr additive="base">
                                        <p:cTn id="14" dur="500" fill="hold"/>
                                        <p:tgtEl>
                                          <p:spTgt spid="5018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50183"/>
                                        </p:tgtEl>
                                        <p:attrNameLst>
                                          <p:attrName>style.visibility</p:attrName>
                                        </p:attrNameLst>
                                      </p:cBhvr>
                                      <p:to>
                                        <p:strVal val="visible"/>
                                      </p:to>
                                    </p:set>
                                    <p:anim calcmode="lin" valueType="num">
                                      <p:cBhvr additive="base">
                                        <p:cTn id="19" dur="500" fill="hold"/>
                                        <p:tgtEl>
                                          <p:spTgt spid="50183"/>
                                        </p:tgtEl>
                                        <p:attrNameLst>
                                          <p:attrName>ppt_x</p:attrName>
                                        </p:attrNameLst>
                                      </p:cBhvr>
                                      <p:tavLst>
                                        <p:tav tm="0">
                                          <p:val>
                                            <p:strVal val="0-#ppt_w/2"/>
                                          </p:val>
                                        </p:tav>
                                        <p:tav tm="100000">
                                          <p:val>
                                            <p:strVal val="#ppt_x"/>
                                          </p:val>
                                        </p:tav>
                                      </p:tavLst>
                                    </p:anim>
                                    <p:anim calcmode="lin" valueType="num">
                                      <p:cBhvr additive="base">
                                        <p:cTn id="20" dur="500" fill="hold"/>
                                        <p:tgtEl>
                                          <p:spTgt spid="5018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3"/>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nodeType="clickEffect">
                                  <p:stCondLst>
                                    <p:cond delay="0"/>
                                  </p:stCondLst>
                                  <p:childTnLst>
                                    <p:set>
                                      <p:cBhvr>
                                        <p:cTn id="24" dur="1" fill="hold">
                                          <p:stCondLst>
                                            <p:cond delay="0"/>
                                          </p:stCondLst>
                                        </p:cTn>
                                        <p:tgtEl>
                                          <p:spTgt spid="50184"/>
                                        </p:tgtEl>
                                        <p:attrNameLst>
                                          <p:attrName>style.visibility</p:attrName>
                                        </p:attrNameLst>
                                      </p:cBhvr>
                                      <p:to>
                                        <p:strVal val="visible"/>
                                      </p:to>
                                    </p:set>
                                    <p:anim calcmode="lin" valueType="num">
                                      <p:cBhvr>
                                        <p:cTn id="25" dur="500" fill="hold"/>
                                        <p:tgtEl>
                                          <p:spTgt spid="50184"/>
                                        </p:tgtEl>
                                        <p:attrNameLst>
                                          <p:attrName>ppt_w</p:attrName>
                                        </p:attrNameLst>
                                      </p:cBhvr>
                                      <p:tavLst>
                                        <p:tav tm="0">
                                          <p:val>
                                            <p:strVal val="4*#ppt_w"/>
                                          </p:val>
                                        </p:tav>
                                        <p:tav tm="100000">
                                          <p:val>
                                            <p:strVal val="#ppt_w"/>
                                          </p:val>
                                        </p:tav>
                                      </p:tavLst>
                                    </p:anim>
                                    <p:anim calcmode="lin" valueType="num">
                                      <p:cBhvr>
                                        <p:cTn id="26" dur="500" fill="hold"/>
                                        <p:tgtEl>
                                          <p:spTgt spid="50184"/>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018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120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120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120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1206" name="Rectangle 6"/>
          <p:cNvSpPr>
            <a:spLocks noGrp="1" noChangeArrowheads="1"/>
          </p:cNvSpPr>
          <p:nvPr>
            <p:ph type="subTitle" idx="1"/>
          </p:nvPr>
        </p:nvSpPr>
        <p:spPr>
          <a:xfrm>
            <a:off x="152400" y="1219200"/>
            <a:ext cx="8839200" cy="5410200"/>
          </a:xfrm>
        </p:spPr>
        <p:txBody>
          <a:bodyPr/>
          <a:lstStyle/>
          <a:p>
            <a:pPr algn="l"/>
            <a:r>
              <a:rPr lang="zh-CN" altLang="en-US" sz="2600" dirty="0">
                <a:sym typeface="Symbol" pitchFamily="18" charset="2"/>
              </a:rPr>
              <a:t>计算得：</a:t>
            </a:r>
            <a:r>
              <a:rPr lang="en-US" altLang="zh-CN" sz="2600" dirty="0">
                <a:sym typeface="Symbol" pitchFamily="18" charset="2"/>
              </a:rPr>
              <a:t>a=10.55</a:t>
            </a:r>
            <a:r>
              <a:rPr lang="zh-CN" altLang="en-US" sz="2600" dirty="0">
                <a:sym typeface="Symbol" pitchFamily="18" charset="2"/>
              </a:rPr>
              <a:t>，</a:t>
            </a:r>
            <a:r>
              <a:rPr lang="en-US" altLang="zh-CN" sz="2600" dirty="0">
                <a:sym typeface="Symbol" pitchFamily="18" charset="2"/>
              </a:rPr>
              <a:t>b=1.72       </a:t>
            </a:r>
            <a:r>
              <a:rPr lang="en-US" altLang="zh-CN" sz="2600" dirty="0" err="1">
                <a:sym typeface="Symbol" pitchFamily="18" charset="2"/>
              </a:rPr>
              <a:t>y</a:t>
            </a:r>
            <a:r>
              <a:rPr lang="en-US" altLang="zh-CN" sz="2600" baseline="-25000" dirty="0" err="1">
                <a:sym typeface="Symbol" pitchFamily="18" charset="2"/>
              </a:rPr>
              <a:t>c</a:t>
            </a:r>
            <a:r>
              <a:rPr lang="en-US" altLang="zh-CN" sz="2600" dirty="0">
                <a:sym typeface="Symbol" pitchFamily="18" charset="2"/>
              </a:rPr>
              <a:t>=</a:t>
            </a:r>
            <a:r>
              <a:rPr lang="en-US" altLang="zh-CN" sz="2600" dirty="0" err="1">
                <a:sym typeface="Symbol" pitchFamily="18" charset="2"/>
              </a:rPr>
              <a:t>a+bt</a:t>
            </a:r>
            <a:r>
              <a:rPr lang="en-US" altLang="zh-CN" sz="2600" dirty="0">
                <a:sym typeface="Symbol" pitchFamily="18" charset="2"/>
              </a:rPr>
              <a:t>=10.55+1.72t</a:t>
            </a:r>
          </a:p>
          <a:p>
            <a:pPr algn="l"/>
            <a:r>
              <a:rPr lang="en-US" altLang="zh-CN" sz="2600" dirty="0">
                <a:sym typeface="Symbol" pitchFamily="18" charset="2"/>
              </a:rPr>
              <a:t>          </a:t>
            </a:r>
            <a:r>
              <a:rPr lang="en-US" altLang="zh-CN" sz="2600" b="1" dirty="0">
                <a:sym typeface="Symbol" pitchFamily="18" charset="2"/>
              </a:rPr>
              <a:t>a</a:t>
            </a:r>
            <a:r>
              <a:rPr lang="zh-CN" altLang="en-US" sz="2600" dirty="0">
                <a:sym typeface="Symbol" pitchFamily="18" charset="2"/>
              </a:rPr>
              <a:t>：第</a:t>
            </a:r>
            <a:r>
              <a:rPr lang="en-US" altLang="zh-CN" sz="2600" dirty="0">
                <a:sym typeface="Symbol" pitchFamily="18" charset="2"/>
              </a:rPr>
              <a:t>0</a:t>
            </a:r>
            <a:r>
              <a:rPr lang="zh-CN" altLang="en-US" sz="2600" dirty="0">
                <a:sym typeface="Symbol" pitchFamily="18" charset="2"/>
              </a:rPr>
              <a:t>期（</a:t>
            </a:r>
            <a:r>
              <a:rPr lang="en-US" altLang="zh-CN" sz="2600" dirty="0">
                <a:sym typeface="Symbol" pitchFamily="18" charset="2"/>
              </a:rPr>
              <a:t>1995</a:t>
            </a:r>
            <a:r>
              <a:rPr lang="zh-CN" altLang="en-US" sz="2600" dirty="0">
                <a:sym typeface="Symbol" pitchFamily="18" charset="2"/>
              </a:rPr>
              <a:t>年）的</a:t>
            </a:r>
            <a:r>
              <a:rPr lang="zh-CN" altLang="en-US" sz="2600" dirty="0">
                <a:ea typeface="隶书" pitchFamily="49" charset="-122"/>
                <a:sym typeface="Symbol" pitchFamily="18" charset="2"/>
              </a:rPr>
              <a:t>趋势值</a:t>
            </a:r>
            <a:r>
              <a:rPr lang="zh-CN" altLang="en-US" sz="2600" dirty="0">
                <a:sym typeface="Symbol" pitchFamily="18" charset="2"/>
              </a:rPr>
              <a:t>（最初水平）；</a:t>
            </a:r>
          </a:p>
          <a:p>
            <a:pPr algn="l"/>
            <a:r>
              <a:rPr lang="zh-CN" altLang="en-US" sz="2600" dirty="0">
                <a:sym typeface="Symbol" pitchFamily="18" charset="2"/>
              </a:rPr>
              <a:t>          </a:t>
            </a:r>
            <a:r>
              <a:rPr lang="en-US" altLang="zh-CN" sz="2600" b="1" dirty="0">
                <a:sym typeface="Symbol" pitchFamily="18" charset="2"/>
              </a:rPr>
              <a:t>b</a:t>
            </a:r>
            <a:r>
              <a:rPr lang="zh-CN" altLang="en-US" sz="2600" dirty="0">
                <a:sym typeface="Symbol" pitchFamily="18" charset="2"/>
              </a:rPr>
              <a:t>：</a:t>
            </a:r>
            <a:r>
              <a:rPr lang="zh-CN" altLang="zh-CN" sz="2600" b="1" dirty="0">
                <a:solidFill>
                  <a:srgbClr val="FF0000"/>
                </a:solidFill>
                <a:ea typeface="隶书" pitchFamily="49" charset="-122"/>
                <a:sym typeface="Symbol" pitchFamily="18" charset="2"/>
              </a:rPr>
              <a:t>年</a:t>
            </a:r>
            <a:r>
              <a:rPr lang="zh-CN" altLang="en-US" sz="2600" dirty="0">
                <a:sym typeface="Symbol" pitchFamily="18" charset="2"/>
              </a:rPr>
              <a:t>平均增长</a:t>
            </a:r>
            <a:r>
              <a:rPr lang="zh-CN" altLang="en-US" sz="2600" dirty="0" smtClean="0">
                <a:sym typeface="Symbol" pitchFamily="18" charset="2"/>
              </a:rPr>
              <a:t>量</a:t>
            </a:r>
            <a:endParaRPr lang="en-US" altLang="zh-CN" sz="2600" baseline="-25000" dirty="0">
              <a:sym typeface="Symbol" pitchFamily="18" charset="2"/>
            </a:endParaRPr>
          </a:p>
        </p:txBody>
      </p:sp>
      <p:sp>
        <p:nvSpPr>
          <p:cNvPr id="51207" name="Line 7"/>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51208" name="Line 8"/>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51209" name="Object 9"/>
          <p:cNvGraphicFramePr>
            <a:graphicFrameLocks noChangeAspect="1"/>
          </p:cNvGraphicFramePr>
          <p:nvPr/>
        </p:nvGraphicFramePr>
        <p:xfrm>
          <a:off x="381000" y="2362200"/>
          <a:ext cx="8212138" cy="4935538"/>
        </p:xfrm>
        <a:graphic>
          <a:graphicData uri="http://schemas.openxmlformats.org/presentationml/2006/ole">
            <p:oleObj spid="_x0000_s51209" name="文档" r:id="rId4" imgW="7778973" imgH="4666636"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arn(outVertical)">
                                      <p:cBhvr>
                                        <p:cTn id="7" dur="500"/>
                                        <p:tgtEl>
                                          <p:spTgt spid="51209"/>
                                        </p:tgtEl>
                                      </p:cBhvr>
                                    </p:animEffect>
                                  </p:childTnLst>
                                  <p:subTnLst>
                                    <p:animClr clrSpc="rgb" dir="cw">
                                      <p:cBhvr override="childStyle">
                                        <p:cTn dur="1" fill="hold" display="0" masterRel="nextClick" afterEffect="1"/>
                                        <p:tgtEl>
                                          <p:spTgt spid="51209"/>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1206">
                                            <p:txEl>
                                              <p:pRg st="0" end="0"/>
                                            </p:txEl>
                                          </p:spTgt>
                                        </p:tgtEl>
                                        <p:attrNameLst>
                                          <p:attrName>style.visibility</p:attrName>
                                        </p:attrNameLst>
                                      </p:cBhvr>
                                      <p:to>
                                        <p:strVal val="visible"/>
                                      </p:to>
                                    </p:set>
                                    <p:anim calcmode="lin" valueType="num">
                                      <p:cBhvr additive="base">
                                        <p:cTn id="12" dur="500" fill="hold"/>
                                        <p:tgtEl>
                                          <p:spTgt spid="5120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120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06">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1206">
                                            <p:txEl>
                                              <p:pRg st="1" end="1"/>
                                            </p:txEl>
                                          </p:spTgt>
                                        </p:tgtEl>
                                        <p:attrNameLst>
                                          <p:attrName>style.visibility</p:attrName>
                                        </p:attrNameLst>
                                      </p:cBhvr>
                                      <p:to>
                                        <p:strVal val="visible"/>
                                      </p:to>
                                    </p:set>
                                    <p:anim calcmode="lin" valueType="num">
                                      <p:cBhvr additive="base">
                                        <p:cTn id="18" dur="500" fill="hold"/>
                                        <p:tgtEl>
                                          <p:spTgt spid="5120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120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06">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1206">
                                            <p:txEl>
                                              <p:pRg st="2" end="2"/>
                                            </p:txEl>
                                          </p:spTgt>
                                        </p:tgtEl>
                                        <p:attrNameLst>
                                          <p:attrName>style.visibility</p:attrName>
                                        </p:attrNameLst>
                                      </p:cBhvr>
                                      <p:to>
                                        <p:strVal val="visible"/>
                                      </p:to>
                                    </p:set>
                                    <p:anim calcmode="lin" valueType="num">
                                      <p:cBhvr additive="base">
                                        <p:cTn id="24" dur="500" fill="hold"/>
                                        <p:tgtEl>
                                          <p:spTgt spid="5120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120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06">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222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222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222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2230" name="Rectangle 6"/>
          <p:cNvSpPr>
            <a:spLocks noGrp="1" noChangeArrowheads="1"/>
          </p:cNvSpPr>
          <p:nvPr>
            <p:ph type="subTitle" idx="1"/>
          </p:nvPr>
        </p:nvSpPr>
        <p:spPr>
          <a:xfrm>
            <a:off x="152400" y="1219200"/>
            <a:ext cx="8839200" cy="5410200"/>
          </a:xfrm>
        </p:spPr>
        <p:txBody>
          <a:bodyPr/>
          <a:lstStyle/>
          <a:p>
            <a:pPr algn="l"/>
            <a:r>
              <a:rPr lang="zh-CN" altLang="en-US" sz="2600">
                <a:sym typeface="Symbol" pitchFamily="18" charset="2"/>
              </a:rPr>
              <a:t>简捷计算法：</a:t>
            </a:r>
          </a:p>
        </p:txBody>
      </p:sp>
      <p:graphicFrame>
        <p:nvGraphicFramePr>
          <p:cNvPr id="52231" name="Object 7"/>
          <p:cNvGraphicFramePr>
            <a:graphicFrameLocks noChangeAspect="1"/>
          </p:cNvGraphicFramePr>
          <p:nvPr/>
        </p:nvGraphicFramePr>
        <p:xfrm>
          <a:off x="379413" y="2519363"/>
          <a:ext cx="8161337" cy="4519612"/>
        </p:xfrm>
        <a:graphic>
          <a:graphicData uri="http://schemas.openxmlformats.org/presentationml/2006/ole">
            <p:oleObj spid="_x0000_s52231" name="Document" r:id="rId4" imgW="7769020" imgH="4313315" progId="Word.Document.8">
              <p:embed/>
            </p:oleObj>
          </a:graphicData>
        </a:graphic>
      </p:graphicFrame>
      <p:graphicFrame>
        <p:nvGraphicFramePr>
          <p:cNvPr id="52232" name="Object 8"/>
          <p:cNvGraphicFramePr>
            <a:graphicFrameLocks noChangeAspect="1"/>
          </p:cNvGraphicFramePr>
          <p:nvPr/>
        </p:nvGraphicFramePr>
        <p:xfrm>
          <a:off x="2133600" y="1219200"/>
          <a:ext cx="2514600" cy="1057275"/>
        </p:xfrm>
        <a:graphic>
          <a:graphicData uri="http://schemas.openxmlformats.org/presentationml/2006/ole">
            <p:oleObj spid="_x0000_s52232" name="公式" r:id="rId5" imgW="1143000" imgH="482400" progId="Equation.3">
              <p:embed/>
            </p:oleObj>
          </a:graphicData>
        </a:graphic>
      </p:graphicFrame>
      <p:sp>
        <p:nvSpPr>
          <p:cNvPr id="52233" name="Text Box 9"/>
          <p:cNvSpPr txBox="1">
            <a:spLocks noChangeArrowheads="1"/>
          </p:cNvSpPr>
          <p:nvPr/>
        </p:nvSpPr>
        <p:spPr bwMode="auto">
          <a:xfrm>
            <a:off x="250825" y="2270125"/>
            <a:ext cx="8569325" cy="488950"/>
          </a:xfrm>
          <a:prstGeom prst="rect">
            <a:avLst/>
          </a:prstGeom>
          <a:noFill/>
          <a:ln w="9525">
            <a:noFill/>
            <a:miter lim="800000"/>
            <a:headEnd/>
            <a:tailEnd/>
          </a:ln>
          <a:effectLst/>
        </p:spPr>
        <p:txBody>
          <a:bodyPr anchor="ctr">
            <a:spAutoFit/>
          </a:bodyPr>
          <a:lstStyle/>
          <a:p>
            <a:r>
              <a:rPr lang="zh-CN" altLang="en-US" sz="2600" dirty="0">
                <a:sym typeface="Symbol" pitchFamily="18" charset="2"/>
              </a:rPr>
              <a:t>（</a:t>
            </a:r>
            <a:r>
              <a:rPr lang="en-US" altLang="zh-CN" sz="2600" dirty="0">
                <a:sym typeface="Symbol" pitchFamily="18" charset="2"/>
              </a:rPr>
              <a:t>3</a:t>
            </a:r>
            <a:r>
              <a:rPr lang="zh-CN" altLang="en-US" sz="2600" dirty="0">
                <a:sym typeface="Symbol" pitchFamily="18" charset="2"/>
              </a:rPr>
              <a:t>）奇数项：</a:t>
            </a:r>
            <a:r>
              <a:rPr lang="en-US" altLang="zh-CN" sz="2600" dirty="0" smtClean="0">
                <a:sym typeface="Symbol" pitchFamily="18" charset="2"/>
              </a:rPr>
              <a:t>a=17.43</a:t>
            </a:r>
            <a:r>
              <a:rPr lang="zh-CN" altLang="en-US" sz="2600" dirty="0">
                <a:sym typeface="Symbol" pitchFamily="18" charset="2"/>
              </a:rPr>
              <a:t>，</a:t>
            </a:r>
            <a:r>
              <a:rPr lang="en-US" altLang="zh-CN" sz="2600" dirty="0" smtClean="0">
                <a:sym typeface="Symbol" pitchFamily="18" charset="2"/>
              </a:rPr>
              <a:t>b=1.72    </a:t>
            </a:r>
            <a:r>
              <a:rPr lang="en-US" altLang="zh-CN" sz="2600" dirty="0">
                <a:sym typeface="Symbol" pitchFamily="18" charset="2"/>
              </a:rPr>
              <a:t>   </a:t>
            </a:r>
            <a:r>
              <a:rPr lang="en-US" altLang="zh-CN" sz="2600" dirty="0" err="1" smtClean="0">
                <a:sym typeface="Symbol" pitchFamily="18" charset="2"/>
              </a:rPr>
              <a:t>y</a:t>
            </a:r>
            <a:r>
              <a:rPr lang="en-US" altLang="zh-CN" sz="2600" baseline="-25000" dirty="0" err="1" smtClean="0">
                <a:sym typeface="Symbol" pitchFamily="18" charset="2"/>
              </a:rPr>
              <a:t>c</a:t>
            </a:r>
            <a:r>
              <a:rPr lang="en-US" altLang="zh-CN" sz="2600" dirty="0" smtClean="0">
                <a:sym typeface="Symbol" pitchFamily="18" charset="2"/>
              </a:rPr>
              <a:t>=17.43+1.72t</a:t>
            </a:r>
            <a:endParaRPr lang="en-US" altLang="zh-CN" sz="2600" b="1" dirty="0">
              <a:solidFill>
                <a:schemeClr val="tx2"/>
              </a:solidFill>
              <a:effectLst>
                <a:outerShdw blurRad="38100" dist="38100" dir="2700000" algn="tl">
                  <a:srgbClr val="C0C0C0"/>
                </a:outerShdw>
              </a:effectLst>
            </a:endParaRPr>
          </a:p>
        </p:txBody>
      </p:sp>
      <p:graphicFrame>
        <p:nvGraphicFramePr>
          <p:cNvPr id="52234" name="Object 10"/>
          <p:cNvGraphicFramePr>
            <a:graphicFrameLocks noChangeAspect="1"/>
          </p:cNvGraphicFramePr>
          <p:nvPr/>
        </p:nvGraphicFramePr>
        <p:xfrm>
          <a:off x="4716463" y="1557338"/>
          <a:ext cx="1660525" cy="441325"/>
        </p:xfrm>
        <a:graphic>
          <a:graphicData uri="http://schemas.openxmlformats.org/presentationml/2006/ole">
            <p:oleObj spid="_x0000_s52234" name="公式" r:id="rId6" imgW="761760" imgH="203040" progId="Equation.3">
              <p:embed/>
            </p:oleObj>
          </a:graphicData>
        </a:graphic>
      </p:graphicFrame>
      <p:graphicFrame>
        <p:nvGraphicFramePr>
          <p:cNvPr id="52235" name="Object 11"/>
          <p:cNvGraphicFramePr>
            <a:graphicFrameLocks noChangeAspect="1"/>
          </p:cNvGraphicFramePr>
          <p:nvPr/>
        </p:nvGraphicFramePr>
        <p:xfrm>
          <a:off x="6443663" y="1268413"/>
          <a:ext cx="2101850" cy="1046162"/>
        </p:xfrm>
        <a:graphic>
          <a:graphicData uri="http://schemas.openxmlformats.org/presentationml/2006/ole">
            <p:oleObj spid="_x0000_s52235" name="公式" r:id="rId7" imgW="9651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anim calcmode="lin" valueType="num">
                                      <p:cBhvr>
                                        <p:cTn id="7" dur="500" fill="hold"/>
                                        <p:tgtEl>
                                          <p:spTgt spid="5223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2230">
                                            <p:txEl>
                                              <p:pRg st="0" end="0"/>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5223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52232"/>
                                        </p:tgtEl>
                                        <p:attrNameLst>
                                          <p:attrName>style.visibility</p:attrName>
                                        </p:attrNameLst>
                                      </p:cBhvr>
                                      <p:to>
                                        <p:strVal val="visible"/>
                                      </p:to>
                                    </p:set>
                                    <p:anim calcmode="lin" valueType="num">
                                      <p:cBhvr>
                                        <p:cTn id="13" dur="500" fill="hold"/>
                                        <p:tgtEl>
                                          <p:spTgt spid="52232"/>
                                        </p:tgtEl>
                                        <p:attrNameLst>
                                          <p:attrName>ppt_w</p:attrName>
                                        </p:attrNameLst>
                                      </p:cBhvr>
                                      <p:tavLst>
                                        <p:tav tm="0">
                                          <p:val>
                                            <p:fltVal val="0"/>
                                          </p:val>
                                        </p:tav>
                                        <p:tav tm="100000">
                                          <p:val>
                                            <p:strVal val="#ppt_w"/>
                                          </p:val>
                                        </p:tav>
                                      </p:tavLst>
                                    </p:anim>
                                    <p:anim calcmode="lin" valueType="num">
                                      <p:cBhvr>
                                        <p:cTn id="14" dur="500" fill="hold"/>
                                        <p:tgtEl>
                                          <p:spTgt spid="52232"/>
                                        </p:tgtEl>
                                        <p:attrNameLst>
                                          <p:attrName>ppt_h</p:attrName>
                                        </p:attrNameLst>
                                      </p:cBhvr>
                                      <p:tavLst>
                                        <p:tav tm="0">
                                          <p:val>
                                            <p:fltVal val="0"/>
                                          </p:val>
                                        </p:tav>
                                        <p:tav tm="100000">
                                          <p:val>
                                            <p:strVal val="#ppt_h"/>
                                          </p:val>
                                        </p:tav>
                                      </p:tavLst>
                                    </p:anim>
                                    <p:anim calcmode="lin" valueType="num">
                                      <p:cBhvr>
                                        <p:cTn id="15" dur="500" fill="hold"/>
                                        <p:tgtEl>
                                          <p:spTgt spid="52232"/>
                                        </p:tgtEl>
                                        <p:attrNameLst>
                                          <p:attrName>ppt_x</p:attrName>
                                        </p:attrNameLst>
                                      </p:cBhvr>
                                      <p:tavLst>
                                        <p:tav tm="0">
                                          <p:val>
                                            <p:fltVal val="0.5"/>
                                          </p:val>
                                        </p:tav>
                                        <p:tav tm="100000">
                                          <p:val>
                                            <p:strVal val="#ppt_x"/>
                                          </p:val>
                                        </p:tav>
                                      </p:tavLst>
                                    </p:anim>
                                    <p:anim calcmode="lin" valueType="num">
                                      <p:cBhvr>
                                        <p:cTn id="16" dur="500" fill="hold"/>
                                        <p:tgtEl>
                                          <p:spTgt spid="52232"/>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52232"/>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23" presetClass="entr" presetSubtype="528" fill="hold" nodeType="clickEffect">
                                  <p:stCondLst>
                                    <p:cond delay="0"/>
                                  </p:stCondLst>
                                  <p:childTnLst>
                                    <p:set>
                                      <p:cBhvr>
                                        <p:cTn id="20" dur="1" fill="hold">
                                          <p:stCondLst>
                                            <p:cond delay="0"/>
                                          </p:stCondLst>
                                        </p:cTn>
                                        <p:tgtEl>
                                          <p:spTgt spid="52234"/>
                                        </p:tgtEl>
                                        <p:attrNameLst>
                                          <p:attrName>style.visibility</p:attrName>
                                        </p:attrNameLst>
                                      </p:cBhvr>
                                      <p:to>
                                        <p:strVal val="visible"/>
                                      </p:to>
                                    </p:set>
                                    <p:anim calcmode="lin" valueType="num">
                                      <p:cBhvr>
                                        <p:cTn id="21" dur="500" fill="hold"/>
                                        <p:tgtEl>
                                          <p:spTgt spid="52234"/>
                                        </p:tgtEl>
                                        <p:attrNameLst>
                                          <p:attrName>ppt_w</p:attrName>
                                        </p:attrNameLst>
                                      </p:cBhvr>
                                      <p:tavLst>
                                        <p:tav tm="0">
                                          <p:val>
                                            <p:fltVal val="0"/>
                                          </p:val>
                                        </p:tav>
                                        <p:tav tm="100000">
                                          <p:val>
                                            <p:strVal val="#ppt_w"/>
                                          </p:val>
                                        </p:tav>
                                      </p:tavLst>
                                    </p:anim>
                                    <p:anim calcmode="lin" valueType="num">
                                      <p:cBhvr>
                                        <p:cTn id="22" dur="500" fill="hold"/>
                                        <p:tgtEl>
                                          <p:spTgt spid="52234"/>
                                        </p:tgtEl>
                                        <p:attrNameLst>
                                          <p:attrName>ppt_h</p:attrName>
                                        </p:attrNameLst>
                                      </p:cBhvr>
                                      <p:tavLst>
                                        <p:tav tm="0">
                                          <p:val>
                                            <p:fltVal val="0"/>
                                          </p:val>
                                        </p:tav>
                                        <p:tav tm="100000">
                                          <p:val>
                                            <p:strVal val="#ppt_h"/>
                                          </p:val>
                                        </p:tav>
                                      </p:tavLst>
                                    </p:anim>
                                    <p:anim calcmode="lin" valueType="num">
                                      <p:cBhvr>
                                        <p:cTn id="23" dur="500" fill="hold"/>
                                        <p:tgtEl>
                                          <p:spTgt spid="52234"/>
                                        </p:tgtEl>
                                        <p:attrNameLst>
                                          <p:attrName>ppt_x</p:attrName>
                                        </p:attrNameLst>
                                      </p:cBhvr>
                                      <p:tavLst>
                                        <p:tav tm="0">
                                          <p:val>
                                            <p:fltVal val="0.5"/>
                                          </p:val>
                                        </p:tav>
                                        <p:tav tm="100000">
                                          <p:val>
                                            <p:strVal val="#ppt_x"/>
                                          </p:val>
                                        </p:tav>
                                      </p:tavLst>
                                    </p:anim>
                                    <p:anim calcmode="lin" valueType="num">
                                      <p:cBhvr>
                                        <p:cTn id="24" dur="500" fill="hold"/>
                                        <p:tgtEl>
                                          <p:spTgt spid="52234"/>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52234"/>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3" presetClass="entr" presetSubtype="528" fill="hold" nodeType="clickEffect">
                                  <p:stCondLst>
                                    <p:cond delay="0"/>
                                  </p:stCondLst>
                                  <p:childTnLst>
                                    <p:set>
                                      <p:cBhvr>
                                        <p:cTn id="28" dur="1" fill="hold">
                                          <p:stCondLst>
                                            <p:cond delay="0"/>
                                          </p:stCondLst>
                                        </p:cTn>
                                        <p:tgtEl>
                                          <p:spTgt spid="52235"/>
                                        </p:tgtEl>
                                        <p:attrNameLst>
                                          <p:attrName>style.visibility</p:attrName>
                                        </p:attrNameLst>
                                      </p:cBhvr>
                                      <p:to>
                                        <p:strVal val="visible"/>
                                      </p:to>
                                    </p:set>
                                    <p:anim calcmode="lin" valueType="num">
                                      <p:cBhvr>
                                        <p:cTn id="29" dur="500" fill="hold"/>
                                        <p:tgtEl>
                                          <p:spTgt spid="52235"/>
                                        </p:tgtEl>
                                        <p:attrNameLst>
                                          <p:attrName>ppt_w</p:attrName>
                                        </p:attrNameLst>
                                      </p:cBhvr>
                                      <p:tavLst>
                                        <p:tav tm="0">
                                          <p:val>
                                            <p:fltVal val="0"/>
                                          </p:val>
                                        </p:tav>
                                        <p:tav tm="100000">
                                          <p:val>
                                            <p:strVal val="#ppt_w"/>
                                          </p:val>
                                        </p:tav>
                                      </p:tavLst>
                                    </p:anim>
                                    <p:anim calcmode="lin" valueType="num">
                                      <p:cBhvr>
                                        <p:cTn id="30" dur="500" fill="hold"/>
                                        <p:tgtEl>
                                          <p:spTgt spid="52235"/>
                                        </p:tgtEl>
                                        <p:attrNameLst>
                                          <p:attrName>ppt_h</p:attrName>
                                        </p:attrNameLst>
                                      </p:cBhvr>
                                      <p:tavLst>
                                        <p:tav tm="0">
                                          <p:val>
                                            <p:fltVal val="0"/>
                                          </p:val>
                                        </p:tav>
                                        <p:tav tm="100000">
                                          <p:val>
                                            <p:strVal val="#ppt_h"/>
                                          </p:val>
                                        </p:tav>
                                      </p:tavLst>
                                    </p:anim>
                                    <p:anim calcmode="lin" valueType="num">
                                      <p:cBhvr>
                                        <p:cTn id="31" dur="500" fill="hold"/>
                                        <p:tgtEl>
                                          <p:spTgt spid="52235"/>
                                        </p:tgtEl>
                                        <p:attrNameLst>
                                          <p:attrName>ppt_x</p:attrName>
                                        </p:attrNameLst>
                                      </p:cBhvr>
                                      <p:tavLst>
                                        <p:tav tm="0">
                                          <p:val>
                                            <p:fltVal val="0.5"/>
                                          </p:val>
                                        </p:tav>
                                        <p:tav tm="100000">
                                          <p:val>
                                            <p:strVal val="#ppt_x"/>
                                          </p:val>
                                        </p:tav>
                                      </p:tavLst>
                                    </p:anim>
                                    <p:anim calcmode="lin" valueType="num">
                                      <p:cBhvr>
                                        <p:cTn id="32" dur="500" fill="hold"/>
                                        <p:tgtEl>
                                          <p:spTgt spid="52235"/>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52235"/>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nodeType="clickEffect">
                                  <p:stCondLst>
                                    <p:cond delay="0"/>
                                  </p:stCondLst>
                                  <p:childTnLst>
                                    <p:set>
                                      <p:cBhvr>
                                        <p:cTn id="36" dur="1" fill="hold">
                                          <p:stCondLst>
                                            <p:cond delay="0"/>
                                          </p:stCondLst>
                                        </p:cTn>
                                        <p:tgtEl>
                                          <p:spTgt spid="52231"/>
                                        </p:tgtEl>
                                        <p:attrNameLst>
                                          <p:attrName>style.visibility</p:attrName>
                                        </p:attrNameLst>
                                      </p:cBhvr>
                                      <p:to>
                                        <p:strVal val="visible"/>
                                      </p:to>
                                    </p:set>
                                    <p:anim calcmode="lin" valueType="num">
                                      <p:cBhvr>
                                        <p:cTn id="37" dur="500" fill="hold"/>
                                        <p:tgtEl>
                                          <p:spTgt spid="52231"/>
                                        </p:tgtEl>
                                        <p:attrNameLst>
                                          <p:attrName>ppt_w</p:attrName>
                                        </p:attrNameLst>
                                      </p:cBhvr>
                                      <p:tavLst>
                                        <p:tav tm="0">
                                          <p:val>
                                            <p:strVal val="4*#ppt_w"/>
                                          </p:val>
                                        </p:tav>
                                        <p:tav tm="100000">
                                          <p:val>
                                            <p:strVal val="#ppt_w"/>
                                          </p:val>
                                        </p:tav>
                                      </p:tavLst>
                                    </p:anim>
                                    <p:anim calcmode="lin" valueType="num">
                                      <p:cBhvr>
                                        <p:cTn id="38" dur="500" fill="hold"/>
                                        <p:tgtEl>
                                          <p:spTgt spid="5223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2231"/>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52233">
                                            <p:txEl>
                                              <p:pRg st="0" end="0"/>
                                            </p:txEl>
                                          </p:spTgt>
                                        </p:tgtEl>
                                        <p:attrNameLst>
                                          <p:attrName>style.visibility</p:attrName>
                                        </p:attrNameLst>
                                      </p:cBhvr>
                                      <p:to>
                                        <p:strVal val="visible"/>
                                      </p:to>
                                    </p:set>
                                    <p:anim calcmode="lin" valueType="num">
                                      <p:cBhvr additive="base">
                                        <p:cTn id="43" dur="500" fill="hold"/>
                                        <p:tgtEl>
                                          <p:spTgt spid="52233">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2233">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2233">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build="p" autoUpdateAnimBg="0"/>
      <p:bldP spid="5223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32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32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32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3254" name="Rectangle 6"/>
          <p:cNvSpPr>
            <a:spLocks noGrp="1" noChangeArrowheads="1"/>
          </p:cNvSpPr>
          <p:nvPr>
            <p:ph type="subTitle" idx="1"/>
          </p:nvPr>
        </p:nvSpPr>
        <p:spPr>
          <a:xfrm>
            <a:off x="152400" y="1219200"/>
            <a:ext cx="8839200" cy="5410200"/>
          </a:xfrm>
        </p:spPr>
        <p:txBody>
          <a:bodyPr/>
          <a:lstStyle/>
          <a:p>
            <a:pPr algn="l">
              <a:lnSpc>
                <a:spcPts val="3120"/>
              </a:lnSpc>
            </a:pPr>
            <a:r>
              <a:rPr lang="zh-CN" altLang="en-US" sz="2600" dirty="0">
                <a:sym typeface="Symbol" pitchFamily="18" charset="2"/>
              </a:rPr>
              <a:t>（</a:t>
            </a:r>
            <a:r>
              <a:rPr lang="en-US" altLang="zh-CN" sz="2600" dirty="0">
                <a:sym typeface="Symbol" pitchFamily="18" charset="2"/>
              </a:rPr>
              <a:t>4</a:t>
            </a:r>
            <a:r>
              <a:rPr lang="zh-CN" altLang="en-US" sz="2600" dirty="0">
                <a:sym typeface="Symbol" pitchFamily="18" charset="2"/>
              </a:rPr>
              <a:t>）偶数项：</a:t>
            </a:r>
            <a:r>
              <a:rPr lang="en-US" altLang="zh-CN" sz="2600" dirty="0">
                <a:sym typeface="Symbol" pitchFamily="18" charset="2"/>
              </a:rPr>
              <a:t>a=16.55</a:t>
            </a:r>
            <a:r>
              <a:rPr lang="zh-CN" altLang="en-US" sz="2600" dirty="0">
                <a:sym typeface="Symbol" pitchFamily="18" charset="2"/>
              </a:rPr>
              <a:t>，</a:t>
            </a:r>
            <a:r>
              <a:rPr lang="en-US" altLang="zh-CN" sz="2600" dirty="0">
                <a:sym typeface="Symbol" pitchFamily="18" charset="2"/>
              </a:rPr>
              <a:t>b=0.85    </a:t>
            </a:r>
            <a:r>
              <a:rPr lang="en-US" altLang="zh-CN" sz="2600" dirty="0" err="1">
                <a:sym typeface="Symbol" pitchFamily="18" charset="2"/>
              </a:rPr>
              <a:t>y</a:t>
            </a:r>
            <a:r>
              <a:rPr lang="en-US" altLang="zh-CN" sz="2600" baseline="-25000" dirty="0" err="1">
                <a:sym typeface="Symbol" pitchFamily="18" charset="2"/>
              </a:rPr>
              <a:t>c</a:t>
            </a:r>
            <a:r>
              <a:rPr lang="en-US" altLang="zh-CN" sz="2600" dirty="0">
                <a:sym typeface="Symbol" pitchFamily="18" charset="2"/>
              </a:rPr>
              <a:t>=16.55+0.85t</a:t>
            </a:r>
          </a:p>
          <a:p>
            <a:pPr algn="l">
              <a:lnSpc>
                <a:spcPts val="3120"/>
              </a:lnSpc>
            </a:pPr>
            <a:r>
              <a:rPr lang="en-US" altLang="zh-CN" sz="2600" dirty="0">
                <a:sym typeface="Symbol" pitchFamily="18" charset="2"/>
              </a:rPr>
              <a:t>                    b</a:t>
            </a:r>
            <a:r>
              <a:rPr lang="zh-CN" altLang="en-US" sz="2600" dirty="0">
                <a:sym typeface="Symbol" pitchFamily="18" charset="2"/>
              </a:rPr>
              <a:t>：</a:t>
            </a:r>
            <a:r>
              <a:rPr lang="zh-CN" altLang="en-US" sz="2600" b="1" dirty="0">
                <a:solidFill>
                  <a:srgbClr val="FF0000"/>
                </a:solidFill>
                <a:ea typeface="隶书" pitchFamily="49" charset="-122"/>
                <a:sym typeface="Symbol" pitchFamily="18" charset="2"/>
              </a:rPr>
              <a:t>半年</a:t>
            </a:r>
            <a:r>
              <a:rPr lang="zh-CN" altLang="en-US" sz="2600" dirty="0">
                <a:sym typeface="Symbol" pitchFamily="18" charset="2"/>
              </a:rPr>
              <a:t>平均增长量</a:t>
            </a:r>
          </a:p>
          <a:p>
            <a:pPr algn="l">
              <a:lnSpc>
                <a:spcPts val="3120"/>
              </a:lnSpc>
            </a:pPr>
            <a:r>
              <a:rPr lang="zh-CN" altLang="en-US" sz="2600" dirty="0">
                <a:sym typeface="Symbol" pitchFamily="18" charset="2"/>
              </a:rPr>
              <a:t>注：</a:t>
            </a:r>
            <a:r>
              <a:rPr lang="en-US" altLang="zh-CN" sz="2600" dirty="0">
                <a:sym typeface="Symbol" pitchFamily="18" charset="2"/>
              </a:rPr>
              <a:t>A</a:t>
            </a:r>
            <a:r>
              <a:rPr lang="zh-CN" altLang="en-US" sz="2600" dirty="0">
                <a:sym typeface="Symbol" pitchFamily="18" charset="2"/>
              </a:rPr>
              <a:t>、变量</a:t>
            </a:r>
            <a:r>
              <a:rPr lang="en-US" altLang="zh-CN" sz="2600" dirty="0">
                <a:sym typeface="Symbol" pitchFamily="18" charset="2"/>
              </a:rPr>
              <a:t>y</a:t>
            </a:r>
            <a:r>
              <a:rPr lang="zh-CN" altLang="en-US" sz="2600" dirty="0">
                <a:sym typeface="Symbol" pitchFamily="18" charset="2"/>
              </a:rPr>
              <a:t>与</a:t>
            </a:r>
            <a:r>
              <a:rPr lang="en-US" altLang="zh-CN" sz="2600" dirty="0">
                <a:sym typeface="Symbol" pitchFamily="18" charset="2"/>
              </a:rPr>
              <a:t>t</a:t>
            </a:r>
            <a:r>
              <a:rPr lang="zh-CN" altLang="en-US" sz="2600" dirty="0">
                <a:sym typeface="Symbol" pitchFamily="18" charset="2"/>
              </a:rPr>
              <a:t>之间并不存在因果（相关）关系；</a:t>
            </a:r>
          </a:p>
          <a:p>
            <a:pPr algn="l">
              <a:lnSpc>
                <a:spcPts val="3120"/>
              </a:lnSpc>
            </a:pPr>
            <a:r>
              <a:rPr lang="zh-CN" altLang="en-US" sz="2600" dirty="0">
                <a:sym typeface="Symbol" pitchFamily="18" charset="2"/>
              </a:rPr>
              <a:t>  </a:t>
            </a:r>
            <a:r>
              <a:rPr lang="en-US" altLang="zh-CN" sz="2600" dirty="0">
                <a:sym typeface="Symbol" pitchFamily="18" charset="2"/>
              </a:rPr>
              <a:t>B</a:t>
            </a:r>
            <a:r>
              <a:rPr lang="zh-CN" altLang="en-US" sz="2600" dirty="0">
                <a:sym typeface="Symbol" pitchFamily="18" charset="2"/>
              </a:rPr>
              <a:t>、预测时需假定现象的变动不大，故长期预测效果不佳。</a:t>
            </a:r>
          </a:p>
        </p:txBody>
      </p:sp>
      <p:graphicFrame>
        <p:nvGraphicFramePr>
          <p:cNvPr id="53255" name="Object 7"/>
          <p:cNvGraphicFramePr>
            <a:graphicFrameLocks noChangeAspect="1"/>
          </p:cNvGraphicFramePr>
          <p:nvPr/>
        </p:nvGraphicFramePr>
        <p:xfrm>
          <a:off x="827584" y="3097213"/>
          <a:ext cx="6883400" cy="3760787"/>
        </p:xfrm>
        <a:graphic>
          <a:graphicData uri="http://schemas.openxmlformats.org/presentationml/2006/ole">
            <p:oleObj spid="_x0000_s53255" name="Document" r:id="rId4" imgW="7769020" imgH="4246713"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anim calcmode="lin" valueType="num">
                                      <p:cBhvr>
                                        <p:cTn id="7" dur="500" fill="hold"/>
                                        <p:tgtEl>
                                          <p:spTgt spid="53255"/>
                                        </p:tgtEl>
                                        <p:attrNameLst>
                                          <p:attrName>ppt_w</p:attrName>
                                        </p:attrNameLst>
                                      </p:cBhvr>
                                      <p:tavLst>
                                        <p:tav tm="0">
                                          <p:val>
                                            <p:strVal val="4*#ppt_w"/>
                                          </p:val>
                                        </p:tav>
                                        <p:tav tm="100000">
                                          <p:val>
                                            <p:strVal val="#ppt_w"/>
                                          </p:val>
                                        </p:tav>
                                      </p:tavLst>
                                    </p:anim>
                                    <p:anim calcmode="lin" valueType="num">
                                      <p:cBhvr>
                                        <p:cTn id="8" dur="500" fill="hold"/>
                                        <p:tgtEl>
                                          <p:spTgt spid="5325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3255"/>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53254">
                                            <p:txEl>
                                              <p:pRg st="0" end="0"/>
                                            </p:txEl>
                                          </p:spTgt>
                                        </p:tgtEl>
                                        <p:attrNameLst>
                                          <p:attrName>style.visibility</p:attrName>
                                        </p:attrNameLst>
                                      </p:cBhvr>
                                      <p:to>
                                        <p:strVal val="visible"/>
                                      </p:to>
                                    </p:set>
                                    <p:animEffect transition="in" filter="strips(upLeft)">
                                      <p:cBhvr>
                                        <p:cTn id="13" dur="500"/>
                                        <p:tgtEl>
                                          <p:spTgt spid="53254">
                                            <p:txEl>
                                              <p:pRg st="0" end="0"/>
                                            </p:txEl>
                                          </p:spTgt>
                                        </p:tgtEl>
                                      </p:cBhvr>
                                    </p:animEffect>
                                  </p:childTnLst>
                                  <p:subTnLst>
                                    <p:animClr clrSpc="rgb" dir="cw">
                                      <p:cBhvr override="childStyle">
                                        <p:cTn dur="1" fill="hold" display="0" masterRel="nextClick" afterEffect="1"/>
                                        <p:tgtEl>
                                          <p:spTgt spid="53254">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53254">
                                            <p:txEl>
                                              <p:pRg st="1" end="1"/>
                                            </p:txEl>
                                          </p:spTgt>
                                        </p:tgtEl>
                                        <p:attrNameLst>
                                          <p:attrName>style.visibility</p:attrName>
                                        </p:attrNameLst>
                                      </p:cBhvr>
                                      <p:to>
                                        <p:strVal val="visible"/>
                                      </p:to>
                                    </p:set>
                                    <p:animEffect transition="in" filter="strips(upLeft)">
                                      <p:cBhvr>
                                        <p:cTn id="18" dur="500"/>
                                        <p:tgtEl>
                                          <p:spTgt spid="53254">
                                            <p:txEl>
                                              <p:pRg st="1" end="1"/>
                                            </p:txEl>
                                          </p:spTgt>
                                        </p:tgtEl>
                                      </p:cBhvr>
                                    </p:animEffect>
                                  </p:childTnLst>
                                  <p:subTnLst>
                                    <p:animClr clrSpc="rgb" dir="cw">
                                      <p:cBhvr override="childStyle">
                                        <p:cTn dur="1" fill="hold" display="0" masterRel="nextClick" afterEffect="1"/>
                                        <p:tgtEl>
                                          <p:spTgt spid="53254">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9" fill="hold" grpId="0" nodeType="clickEffect">
                                  <p:stCondLst>
                                    <p:cond delay="0"/>
                                  </p:stCondLst>
                                  <p:childTnLst>
                                    <p:set>
                                      <p:cBhvr>
                                        <p:cTn id="22" dur="1" fill="hold">
                                          <p:stCondLst>
                                            <p:cond delay="0"/>
                                          </p:stCondLst>
                                        </p:cTn>
                                        <p:tgtEl>
                                          <p:spTgt spid="53254">
                                            <p:txEl>
                                              <p:pRg st="2" end="2"/>
                                            </p:txEl>
                                          </p:spTgt>
                                        </p:tgtEl>
                                        <p:attrNameLst>
                                          <p:attrName>style.visibility</p:attrName>
                                        </p:attrNameLst>
                                      </p:cBhvr>
                                      <p:to>
                                        <p:strVal val="visible"/>
                                      </p:to>
                                    </p:set>
                                    <p:animEffect transition="in" filter="strips(upLeft)">
                                      <p:cBhvr>
                                        <p:cTn id="23" dur="500"/>
                                        <p:tgtEl>
                                          <p:spTgt spid="53254">
                                            <p:txEl>
                                              <p:pRg st="2" end="2"/>
                                            </p:txEl>
                                          </p:spTgt>
                                        </p:tgtEl>
                                      </p:cBhvr>
                                    </p:animEffect>
                                  </p:childTnLst>
                                  <p:subTnLst>
                                    <p:animClr clrSpc="rgb" dir="cw">
                                      <p:cBhvr override="childStyle">
                                        <p:cTn dur="1" fill="hold" display="0" masterRel="nextClick" afterEffect="1"/>
                                        <p:tgtEl>
                                          <p:spTgt spid="53254">
                                            <p:txEl>
                                              <p:pRg st="2" end="2"/>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18" presetClass="entr" presetSubtype="9" fill="hold" grpId="0" nodeType="clickEffect">
                                  <p:stCondLst>
                                    <p:cond delay="0"/>
                                  </p:stCondLst>
                                  <p:childTnLst>
                                    <p:set>
                                      <p:cBhvr>
                                        <p:cTn id="27" dur="1" fill="hold">
                                          <p:stCondLst>
                                            <p:cond delay="0"/>
                                          </p:stCondLst>
                                        </p:cTn>
                                        <p:tgtEl>
                                          <p:spTgt spid="53254">
                                            <p:txEl>
                                              <p:pRg st="3" end="3"/>
                                            </p:txEl>
                                          </p:spTgt>
                                        </p:tgtEl>
                                        <p:attrNameLst>
                                          <p:attrName>style.visibility</p:attrName>
                                        </p:attrNameLst>
                                      </p:cBhvr>
                                      <p:to>
                                        <p:strVal val="visible"/>
                                      </p:to>
                                    </p:set>
                                    <p:animEffect transition="in" filter="strips(upLeft)">
                                      <p:cBhvr>
                                        <p:cTn id="28" dur="500"/>
                                        <p:tgtEl>
                                          <p:spTgt spid="53254">
                                            <p:txEl>
                                              <p:pRg st="3" end="3"/>
                                            </p:txEl>
                                          </p:spTgt>
                                        </p:tgtEl>
                                      </p:cBhvr>
                                    </p:animEffect>
                                  </p:childTnLst>
                                  <p:subTnLst>
                                    <p:animClr clrSpc="rgb" dir="cw">
                                      <p:cBhvr override="childStyle">
                                        <p:cTn dur="1" fill="hold" display="0" masterRel="nextClick" afterEffect="1"/>
                                        <p:tgtEl>
                                          <p:spTgt spid="53254">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427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427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427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4278" name="Rectangle 6"/>
          <p:cNvSpPr>
            <a:spLocks noGrp="1" noChangeArrowheads="1"/>
          </p:cNvSpPr>
          <p:nvPr>
            <p:ph type="subTitle" idx="1"/>
          </p:nvPr>
        </p:nvSpPr>
        <p:spPr>
          <a:xfrm>
            <a:off x="152400" y="1219200"/>
            <a:ext cx="8839200" cy="5410200"/>
          </a:xfrm>
        </p:spPr>
        <p:txBody>
          <a:bodyPr/>
          <a:lstStyle/>
          <a:p>
            <a:pPr algn="l">
              <a:spcBef>
                <a:spcPct val="23000"/>
              </a:spcBef>
            </a:pPr>
            <a:r>
              <a:rPr lang="en-US" altLang="zh-CN" sz="2400" dirty="0">
                <a:sym typeface="Symbol" pitchFamily="18" charset="2"/>
              </a:rPr>
              <a:t>2</a:t>
            </a:r>
            <a:r>
              <a:rPr lang="zh-CN" altLang="en-US" sz="2400" dirty="0">
                <a:sym typeface="Symbol" pitchFamily="18" charset="2"/>
              </a:rPr>
              <a:t>、曲线趋势（</a:t>
            </a:r>
            <a:r>
              <a:rPr lang="en-US" altLang="zh-CN" sz="2400" dirty="0" smtClean="0">
                <a:sym typeface="Symbol" pitchFamily="18" charset="2"/>
              </a:rPr>
              <a:t>P90</a:t>
            </a:r>
            <a:r>
              <a:rPr lang="zh-CN" altLang="en-US" sz="2400" dirty="0" smtClean="0">
                <a:sym typeface="Symbol" pitchFamily="18" charset="2"/>
              </a:rPr>
              <a:t>）</a:t>
            </a:r>
            <a:endParaRPr lang="zh-CN" altLang="en-US" sz="2400" dirty="0">
              <a:sym typeface="Symbol" pitchFamily="18" charset="2"/>
            </a:endParaRPr>
          </a:p>
          <a:p>
            <a:pPr algn="l">
              <a:spcBef>
                <a:spcPct val="23000"/>
              </a:spcBef>
            </a:pPr>
            <a:r>
              <a:rPr lang="zh-CN" altLang="en-US" sz="2400" dirty="0">
                <a:sym typeface="Symbol" pitchFamily="18" charset="2"/>
              </a:rPr>
              <a:t>（</a:t>
            </a:r>
            <a:r>
              <a:rPr lang="en-US" altLang="zh-CN" sz="2400" dirty="0">
                <a:sym typeface="Symbol" pitchFamily="18" charset="2"/>
              </a:rPr>
              <a:t>1</a:t>
            </a:r>
            <a:r>
              <a:rPr lang="zh-CN" altLang="en-US" sz="2400" dirty="0">
                <a:sym typeface="Symbol" pitchFamily="18" charset="2"/>
              </a:rPr>
              <a:t>）指数趋势：</a:t>
            </a:r>
            <a:r>
              <a:rPr lang="en-US" altLang="zh-CN" sz="2400" dirty="0" err="1">
                <a:cs typeface="Times New Roman" pitchFamily="18" charset="0"/>
                <a:sym typeface="Symbol" pitchFamily="18" charset="2"/>
              </a:rPr>
              <a:t>y</a:t>
            </a:r>
            <a:r>
              <a:rPr lang="en-US" altLang="zh-CN" sz="2400" baseline="-25000" dirty="0" err="1">
                <a:cs typeface="Times New Roman" pitchFamily="18" charset="0"/>
                <a:sym typeface="Symbol" pitchFamily="18" charset="2"/>
              </a:rPr>
              <a:t>c</a:t>
            </a:r>
            <a:r>
              <a:rPr lang="en-US" altLang="zh-CN" sz="2400" dirty="0">
                <a:cs typeface="Times New Roman" pitchFamily="18" charset="0"/>
                <a:sym typeface="Symbol" pitchFamily="18" charset="2"/>
              </a:rPr>
              <a:t>=</a:t>
            </a:r>
            <a:r>
              <a:rPr lang="en-US" altLang="zh-CN" sz="2400" dirty="0" err="1">
                <a:cs typeface="Times New Roman" pitchFamily="18" charset="0"/>
                <a:sym typeface="Symbol" pitchFamily="18" charset="2"/>
              </a:rPr>
              <a:t>ab</a:t>
            </a:r>
            <a:r>
              <a:rPr lang="en-US" altLang="zh-CN" sz="2400" baseline="30000" dirty="0" err="1">
                <a:cs typeface="Times New Roman" pitchFamily="18" charset="0"/>
                <a:sym typeface="Symbol" pitchFamily="18" charset="2"/>
              </a:rPr>
              <a:t>t</a:t>
            </a:r>
            <a:r>
              <a:rPr lang="en-US" altLang="zh-CN" sz="2400" baseline="30000" dirty="0">
                <a:cs typeface="Times New Roman" pitchFamily="18" charset="0"/>
                <a:sym typeface="Symbol" pitchFamily="18" charset="2"/>
              </a:rPr>
              <a:t> </a:t>
            </a:r>
            <a:r>
              <a:rPr lang="en-US" altLang="zh-CN" sz="2400" dirty="0">
                <a:cs typeface="Times New Roman" pitchFamily="18" charset="0"/>
                <a:sym typeface="Symbol" pitchFamily="18" charset="2"/>
              </a:rPr>
              <a:t>→</a:t>
            </a:r>
            <a:r>
              <a:rPr lang="zh-CN" altLang="en-US" sz="2400" dirty="0">
                <a:sym typeface="Symbol" pitchFamily="18" charset="2"/>
              </a:rPr>
              <a:t>等比率变动</a:t>
            </a:r>
          </a:p>
          <a:p>
            <a:pPr algn="l">
              <a:spcBef>
                <a:spcPct val="23000"/>
              </a:spcBef>
            </a:pPr>
            <a:r>
              <a:rPr lang="zh-CN" altLang="en-US" sz="2400" dirty="0">
                <a:sym typeface="Symbol" pitchFamily="18" charset="2"/>
              </a:rPr>
              <a:t>线性处理：</a:t>
            </a:r>
            <a:r>
              <a:rPr lang="en-US" altLang="zh-CN" sz="2400" dirty="0" err="1">
                <a:sym typeface="Symbol" pitchFamily="18" charset="2"/>
              </a:rPr>
              <a:t>lgy</a:t>
            </a:r>
            <a:r>
              <a:rPr lang="en-US" altLang="zh-CN" sz="2400" baseline="-25000" dirty="0" err="1">
                <a:sym typeface="Symbol" pitchFamily="18" charset="2"/>
              </a:rPr>
              <a:t>c</a:t>
            </a:r>
            <a:r>
              <a:rPr lang="en-US" altLang="zh-CN" sz="2400" dirty="0">
                <a:sym typeface="Symbol" pitchFamily="18" charset="2"/>
              </a:rPr>
              <a:t>=</a:t>
            </a:r>
            <a:r>
              <a:rPr lang="en-US" altLang="zh-CN" sz="2400" dirty="0" err="1">
                <a:sym typeface="Symbol" pitchFamily="18" charset="2"/>
              </a:rPr>
              <a:t>lga+tlgb</a:t>
            </a:r>
            <a:endParaRPr lang="en-US" altLang="zh-CN" sz="2400" dirty="0">
              <a:sym typeface="Symbol" pitchFamily="18" charset="2"/>
            </a:endParaRPr>
          </a:p>
        </p:txBody>
      </p:sp>
      <p:sp>
        <p:nvSpPr>
          <p:cNvPr id="54279" name="Line 7"/>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54280" name="Line 8"/>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54281" name="Object 9"/>
          <p:cNvGraphicFramePr>
            <a:graphicFrameLocks noChangeAspect="1"/>
          </p:cNvGraphicFramePr>
          <p:nvPr/>
        </p:nvGraphicFramePr>
        <p:xfrm>
          <a:off x="4514850" y="3321050"/>
          <a:ext cx="112713" cy="214313"/>
        </p:xfrm>
        <a:graphic>
          <a:graphicData uri="http://schemas.openxmlformats.org/presentationml/2006/ole">
            <p:oleObj spid="_x0000_s54281" name="公式" r:id="rId4" imgW="114120" imgH="215640" progId="Equation.3">
              <p:embed/>
            </p:oleObj>
          </a:graphicData>
        </a:graphic>
      </p:graphicFrame>
      <p:graphicFrame>
        <p:nvGraphicFramePr>
          <p:cNvPr id="54400" name="Group 128"/>
          <p:cNvGraphicFramePr>
            <a:graphicFrameLocks noGrp="1"/>
          </p:cNvGraphicFramePr>
          <p:nvPr/>
        </p:nvGraphicFramePr>
        <p:xfrm>
          <a:off x="250825" y="2781300"/>
          <a:ext cx="4381500" cy="3785616"/>
        </p:xfrm>
        <a:graphic>
          <a:graphicData uri="http://schemas.openxmlformats.org/drawingml/2006/table">
            <a:tbl>
              <a:tblPr/>
              <a:tblGrid>
                <a:gridCol w="876300"/>
                <a:gridCol w="876300"/>
                <a:gridCol w="876300"/>
                <a:gridCol w="876300"/>
                <a:gridCol w="876300"/>
              </a:tblGrid>
              <a:tr h="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年份</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t</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产量</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y</a:t>
                      </a: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逐期增量</a:t>
                      </a: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环比发速</a:t>
                      </a: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err="1" smtClean="0">
                          <a:ln>
                            <a:noFill/>
                          </a:ln>
                          <a:solidFill>
                            <a:srgbClr val="FF0000"/>
                          </a:solidFill>
                          <a:effectLst>
                            <a:outerShdw blurRad="38100" dist="38100" dir="2700000" algn="tl">
                              <a:srgbClr val="C0C0C0"/>
                            </a:outerShdw>
                          </a:effectLst>
                          <a:latin typeface="Times New Roman" pitchFamily="18" charset="0"/>
                          <a:ea typeface="楷体" pitchFamily="49" charset="-122"/>
                        </a:rPr>
                        <a:t>lgy</a:t>
                      </a:r>
                      <a:endPar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anchor="ct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5</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6</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53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72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96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129</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171</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232</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24</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33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42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61</a:t>
                      </a: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1.36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1.33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1.34</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1.33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1.36</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1.72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1.86</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1.98</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2.11</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2.23</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2.37</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12.27</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4368" name="Object 96"/>
          <p:cNvGraphicFramePr>
            <a:graphicFrameLocks noChangeAspect="1"/>
          </p:cNvGraphicFramePr>
          <p:nvPr/>
        </p:nvGraphicFramePr>
        <p:xfrm>
          <a:off x="5743575" y="1282700"/>
          <a:ext cx="2359025" cy="471488"/>
        </p:xfrm>
        <a:graphic>
          <a:graphicData uri="http://schemas.openxmlformats.org/presentationml/2006/ole">
            <p:oleObj spid="_x0000_s54368" name="Equation" r:id="rId5" imgW="1143000" imgH="228600" progId="">
              <p:embed/>
            </p:oleObj>
          </a:graphicData>
        </a:graphic>
      </p:graphicFrame>
      <p:graphicFrame>
        <p:nvGraphicFramePr>
          <p:cNvPr id="54371" name="Object 99"/>
          <p:cNvGraphicFramePr>
            <a:graphicFrameLocks noChangeAspect="1"/>
          </p:cNvGraphicFramePr>
          <p:nvPr/>
        </p:nvGraphicFramePr>
        <p:xfrm>
          <a:off x="5003800" y="2997200"/>
          <a:ext cx="3990975" cy="1014413"/>
        </p:xfrm>
        <a:graphic>
          <a:graphicData uri="http://schemas.openxmlformats.org/presentationml/2006/ole">
            <p:oleObj spid="_x0000_s54371" name="公式" r:id="rId6" imgW="1790640" imgH="482400" progId="Equation.3">
              <p:embed/>
            </p:oleObj>
          </a:graphicData>
        </a:graphic>
      </p:graphicFrame>
      <p:graphicFrame>
        <p:nvGraphicFramePr>
          <p:cNvPr id="54388" name="Object 116"/>
          <p:cNvGraphicFramePr>
            <a:graphicFrameLocks noChangeAspect="1"/>
          </p:cNvGraphicFramePr>
          <p:nvPr/>
        </p:nvGraphicFramePr>
        <p:xfrm>
          <a:off x="5003800" y="4076700"/>
          <a:ext cx="3792538" cy="960438"/>
        </p:xfrm>
        <a:graphic>
          <a:graphicData uri="http://schemas.openxmlformats.org/presentationml/2006/ole">
            <p:oleObj spid="_x0000_s54388" name="公式" r:id="rId7" imgW="1701720" imgH="457200" progId="Equation.3">
              <p:embed/>
            </p:oleObj>
          </a:graphicData>
        </a:graphic>
      </p:graphicFrame>
      <p:graphicFrame>
        <p:nvGraphicFramePr>
          <p:cNvPr id="54389" name="Object 117"/>
          <p:cNvGraphicFramePr>
            <a:graphicFrameLocks noChangeAspect="1"/>
          </p:cNvGraphicFramePr>
          <p:nvPr/>
        </p:nvGraphicFramePr>
        <p:xfrm>
          <a:off x="5030788" y="5229225"/>
          <a:ext cx="3765550" cy="479425"/>
        </p:xfrm>
        <a:graphic>
          <a:graphicData uri="http://schemas.openxmlformats.org/presentationml/2006/ole">
            <p:oleObj spid="_x0000_s54389" name="公式" r:id="rId8" imgW="1688760" imgH="228600" progId="Equation.3">
              <p:embed/>
            </p:oleObj>
          </a:graphicData>
        </a:graphic>
      </p:graphicFrame>
      <p:graphicFrame>
        <p:nvGraphicFramePr>
          <p:cNvPr id="54390" name="Object 118"/>
          <p:cNvGraphicFramePr>
            <a:graphicFrameLocks noChangeAspect="1"/>
          </p:cNvGraphicFramePr>
          <p:nvPr/>
        </p:nvGraphicFramePr>
        <p:xfrm>
          <a:off x="5003800" y="5864225"/>
          <a:ext cx="3821113" cy="504825"/>
        </p:xfrm>
        <a:graphic>
          <a:graphicData uri="http://schemas.openxmlformats.org/presentationml/2006/ole">
            <p:oleObj spid="_x0000_s54390" name="公式" r:id="rId9" imgW="1714320" imgH="241200" progId="Equation.3">
              <p:embed/>
            </p:oleObj>
          </a:graphicData>
        </a:graphic>
      </p:graphicFrame>
      <p:graphicFrame>
        <p:nvGraphicFramePr>
          <p:cNvPr id="54401" name="Object 129"/>
          <p:cNvGraphicFramePr>
            <a:graphicFrameLocks noChangeAspect="1"/>
          </p:cNvGraphicFramePr>
          <p:nvPr/>
        </p:nvGraphicFramePr>
        <p:xfrm>
          <a:off x="5462588" y="1844675"/>
          <a:ext cx="2916237" cy="1014413"/>
        </p:xfrm>
        <a:graphic>
          <a:graphicData uri="http://schemas.openxmlformats.org/presentationml/2006/ole">
            <p:oleObj spid="_x0000_s54401" name="Equation" r:id="rId10" imgW="1307880" imgH="4824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400"/>
                                        </p:tgtEl>
                                        <p:attrNameLst>
                                          <p:attrName>style.visibility</p:attrName>
                                        </p:attrNameLst>
                                      </p:cBhvr>
                                      <p:to>
                                        <p:strVal val="visible"/>
                                      </p:to>
                                    </p:set>
                                    <p:animEffect transition="in" filter="box(in)">
                                      <p:cBhvr>
                                        <p:cTn id="7" dur="500"/>
                                        <p:tgtEl>
                                          <p:spTgt spid="54400"/>
                                        </p:tgtEl>
                                      </p:cBhvr>
                                    </p:animEffect>
                                  </p:childTnLst>
                                  <p:subTnLst>
                                    <p:animClr clrSpc="rgb" dir="cw">
                                      <p:cBhvr override="childStyle">
                                        <p:cTn dur="1" fill="hold" display="0" masterRel="nextClick" afterEffect="1"/>
                                        <p:tgtEl>
                                          <p:spTgt spid="54400"/>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54278">
                                            <p:txEl>
                                              <p:pRg st="0" end="0"/>
                                            </p:txEl>
                                          </p:spTgt>
                                        </p:tgtEl>
                                        <p:attrNameLst>
                                          <p:attrName>style.visibility</p:attrName>
                                        </p:attrNameLst>
                                      </p:cBhvr>
                                      <p:to>
                                        <p:strVal val="visible"/>
                                      </p:to>
                                    </p:set>
                                    <p:anim calcmode="lin" valueType="num">
                                      <p:cBhvr additive="base">
                                        <p:cTn id="12" dur="500" fill="hold"/>
                                        <p:tgtEl>
                                          <p:spTgt spid="5427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427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4278">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54278">
                                            <p:txEl>
                                              <p:pRg st="1" end="1"/>
                                            </p:txEl>
                                          </p:spTgt>
                                        </p:tgtEl>
                                        <p:attrNameLst>
                                          <p:attrName>style.visibility</p:attrName>
                                        </p:attrNameLst>
                                      </p:cBhvr>
                                      <p:to>
                                        <p:strVal val="visible"/>
                                      </p:to>
                                    </p:set>
                                    <p:anim calcmode="lin" valueType="num">
                                      <p:cBhvr additive="base">
                                        <p:cTn id="18" dur="500" fill="hold"/>
                                        <p:tgtEl>
                                          <p:spTgt spid="54278">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4278">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4278">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3" fill="hold" grpId="0" nodeType="clickEffect">
                                  <p:stCondLst>
                                    <p:cond delay="0"/>
                                  </p:stCondLst>
                                  <p:childTnLst>
                                    <p:set>
                                      <p:cBhvr>
                                        <p:cTn id="23" dur="1" fill="hold">
                                          <p:stCondLst>
                                            <p:cond delay="0"/>
                                          </p:stCondLst>
                                        </p:cTn>
                                        <p:tgtEl>
                                          <p:spTgt spid="54278">
                                            <p:txEl>
                                              <p:pRg st="2" end="2"/>
                                            </p:txEl>
                                          </p:spTgt>
                                        </p:tgtEl>
                                        <p:attrNameLst>
                                          <p:attrName>style.visibility</p:attrName>
                                        </p:attrNameLst>
                                      </p:cBhvr>
                                      <p:to>
                                        <p:strVal val="visible"/>
                                      </p:to>
                                    </p:set>
                                    <p:anim calcmode="lin" valueType="num">
                                      <p:cBhvr additive="base">
                                        <p:cTn id="24" dur="500" fill="hold"/>
                                        <p:tgtEl>
                                          <p:spTgt spid="54278">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54278">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4278">
                                            <p:txEl>
                                              <p:pRg st="2" end="2"/>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6" fill="hold" nodeType="clickEffect">
                                  <p:stCondLst>
                                    <p:cond delay="0"/>
                                  </p:stCondLst>
                                  <p:childTnLst>
                                    <p:set>
                                      <p:cBhvr>
                                        <p:cTn id="29" dur="1" fill="hold">
                                          <p:stCondLst>
                                            <p:cond delay="0"/>
                                          </p:stCondLst>
                                        </p:cTn>
                                        <p:tgtEl>
                                          <p:spTgt spid="54368"/>
                                        </p:tgtEl>
                                        <p:attrNameLst>
                                          <p:attrName>style.visibility</p:attrName>
                                        </p:attrNameLst>
                                      </p:cBhvr>
                                      <p:to>
                                        <p:strVal val="visible"/>
                                      </p:to>
                                    </p:set>
                                    <p:anim calcmode="lin" valueType="num">
                                      <p:cBhvr additive="base">
                                        <p:cTn id="30" dur="500" fill="hold"/>
                                        <p:tgtEl>
                                          <p:spTgt spid="54368"/>
                                        </p:tgtEl>
                                        <p:attrNameLst>
                                          <p:attrName>ppt_x</p:attrName>
                                        </p:attrNameLst>
                                      </p:cBhvr>
                                      <p:tavLst>
                                        <p:tav tm="0">
                                          <p:val>
                                            <p:strVal val="1+#ppt_w/2"/>
                                          </p:val>
                                        </p:tav>
                                        <p:tav tm="100000">
                                          <p:val>
                                            <p:strVal val="#ppt_x"/>
                                          </p:val>
                                        </p:tav>
                                      </p:tavLst>
                                    </p:anim>
                                    <p:anim calcmode="lin" valueType="num">
                                      <p:cBhvr additive="base">
                                        <p:cTn id="31" dur="500" fill="hold"/>
                                        <p:tgtEl>
                                          <p:spTgt spid="5436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368"/>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54401"/>
                                        </p:tgtEl>
                                        <p:attrNameLst>
                                          <p:attrName>style.visibility</p:attrName>
                                        </p:attrNameLst>
                                      </p:cBhvr>
                                      <p:to>
                                        <p:strVal val="visible"/>
                                      </p:to>
                                    </p:set>
                                    <p:anim calcmode="lin" valueType="num">
                                      <p:cBhvr additive="base">
                                        <p:cTn id="36" dur="500" fill="hold"/>
                                        <p:tgtEl>
                                          <p:spTgt spid="54401"/>
                                        </p:tgtEl>
                                        <p:attrNameLst>
                                          <p:attrName>ppt_x</p:attrName>
                                        </p:attrNameLst>
                                      </p:cBhvr>
                                      <p:tavLst>
                                        <p:tav tm="0">
                                          <p:val>
                                            <p:strVal val="0-#ppt_w/2"/>
                                          </p:val>
                                        </p:tav>
                                        <p:tav tm="100000">
                                          <p:val>
                                            <p:strVal val="#ppt_x"/>
                                          </p:val>
                                        </p:tav>
                                      </p:tavLst>
                                    </p:anim>
                                    <p:anim calcmode="lin" valueType="num">
                                      <p:cBhvr additive="base">
                                        <p:cTn id="37" dur="500" fill="hold"/>
                                        <p:tgtEl>
                                          <p:spTgt spid="5440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401"/>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12" fill="hold" nodeType="clickEffect">
                                  <p:stCondLst>
                                    <p:cond delay="0"/>
                                  </p:stCondLst>
                                  <p:childTnLst>
                                    <p:set>
                                      <p:cBhvr>
                                        <p:cTn id="41" dur="1" fill="hold">
                                          <p:stCondLst>
                                            <p:cond delay="0"/>
                                          </p:stCondLst>
                                        </p:cTn>
                                        <p:tgtEl>
                                          <p:spTgt spid="54371"/>
                                        </p:tgtEl>
                                        <p:attrNameLst>
                                          <p:attrName>style.visibility</p:attrName>
                                        </p:attrNameLst>
                                      </p:cBhvr>
                                      <p:to>
                                        <p:strVal val="visible"/>
                                      </p:to>
                                    </p:set>
                                    <p:anim calcmode="lin" valueType="num">
                                      <p:cBhvr additive="base">
                                        <p:cTn id="42" dur="500" fill="hold"/>
                                        <p:tgtEl>
                                          <p:spTgt spid="54371"/>
                                        </p:tgtEl>
                                        <p:attrNameLst>
                                          <p:attrName>ppt_x</p:attrName>
                                        </p:attrNameLst>
                                      </p:cBhvr>
                                      <p:tavLst>
                                        <p:tav tm="0">
                                          <p:val>
                                            <p:strVal val="0-#ppt_w/2"/>
                                          </p:val>
                                        </p:tav>
                                        <p:tav tm="100000">
                                          <p:val>
                                            <p:strVal val="#ppt_x"/>
                                          </p:val>
                                        </p:tav>
                                      </p:tavLst>
                                    </p:anim>
                                    <p:anim calcmode="lin" valueType="num">
                                      <p:cBhvr additive="base">
                                        <p:cTn id="43" dur="500" fill="hold"/>
                                        <p:tgtEl>
                                          <p:spTgt spid="5437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371"/>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12" fill="hold" nodeType="clickEffect">
                                  <p:stCondLst>
                                    <p:cond delay="0"/>
                                  </p:stCondLst>
                                  <p:childTnLst>
                                    <p:set>
                                      <p:cBhvr>
                                        <p:cTn id="47" dur="1" fill="hold">
                                          <p:stCondLst>
                                            <p:cond delay="0"/>
                                          </p:stCondLst>
                                        </p:cTn>
                                        <p:tgtEl>
                                          <p:spTgt spid="54388"/>
                                        </p:tgtEl>
                                        <p:attrNameLst>
                                          <p:attrName>style.visibility</p:attrName>
                                        </p:attrNameLst>
                                      </p:cBhvr>
                                      <p:to>
                                        <p:strVal val="visible"/>
                                      </p:to>
                                    </p:set>
                                    <p:anim calcmode="lin" valueType="num">
                                      <p:cBhvr additive="base">
                                        <p:cTn id="48" dur="500" fill="hold"/>
                                        <p:tgtEl>
                                          <p:spTgt spid="54388"/>
                                        </p:tgtEl>
                                        <p:attrNameLst>
                                          <p:attrName>ppt_x</p:attrName>
                                        </p:attrNameLst>
                                      </p:cBhvr>
                                      <p:tavLst>
                                        <p:tav tm="0">
                                          <p:val>
                                            <p:strVal val="0-#ppt_w/2"/>
                                          </p:val>
                                        </p:tav>
                                        <p:tav tm="100000">
                                          <p:val>
                                            <p:strVal val="#ppt_x"/>
                                          </p:val>
                                        </p:tav>
                                      </p:tavLst>
                                    </p:anim>
                                    <p:anim calcmode="lin" valueType="num">
                                      <p:cBhvr additive="base">
                                        <p:cTn id="49" dur="500" fill="hold"/>
                                        <p:tgtEl>
                                          <p:spTgt spid="5438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388"/>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2" presetClass="entr" presetSubtype="12" fill="hold" nodeType="clickEffect">
                                  <p:stCondLst>
                                    <p:cond delay="0"/>
                                  </p:stCondLst>
                                  <p:childTnLst>
                                    <p:set>
                                      <p:cBhvr>
                                        <p:cTn id="53" dur="1" fill="hold">
                                          <p:stCondLst>
                                            <p:cond delay="0"/>
                                          </p:stCondLst>
                                        </p:cTn>
                                        <p:tgtEl>
                                          <p:spTgt spid="54389"/>
                                        </p:tgtEl>
                                        <p:attrNameLst>
                                          <p:attrName>style.visibility</p:attrName>
                                        </p:attrNameLst>
                                      </p:cBhvr>
                                      <p:to>
                                        <p:strVal val="visible"/>
                                      </p:to>
                                    </p:set>
                                    <p:anim calcmode="lin" valueType="num">
                                      <p:cBhvr additive="base">
                                        <p:cTn id="54" dur="500" fill="hold"/>
                                        <p:tgtEl>
                                          <p:spTgt spid="54389"/>
                                        </p:tgtEl>
                                        <p:attrNameLst>
                                          <p:attrName>ppt_x</p:attrName>
                                        </p:attrNameLst>
                                      </p:cBhvr>
                                      <p:tavLst>
                                        <p:tav tm="0">
                                          <p:val>
                                            <p:strVal val="0-#ppt_w/2"/>
                                          </p:val>
                                        </p:tav>
                                        <p:tav tm="100000">
                                          <p:val>
                                            <p:strVal val="#ppt_x"/>
                                          </p:val>
                                        </p:tav>
                                      </p:tavLst>
                                    </p:anim>
                                    <p:anim calcmode="lin" valueType="num">
                                      <p:cBhvr additive="base">
                                        <p:cTn id="55" dur="500" fill="hold"/>
                                        <p:tgtEl>
                                          <p:spTgt spid="5438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389"/>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2" presetClass="entr" presetSubtype="12" fill="hold" nodeType="clickEffect">
                                  <p:stCondLst>
                                    <p:cond delay="0"/>
                                  </p:stCondLst>
                                  <p:childTnLst>
                                    <p:set>
                                      <p:cBhvr>
                                        <p:cTn id="59" dur="1" fill="hold">
                                          <p:stCondLst>
                                            <p:cond delay="0"/>
                                          </p:stCondLst>
                                        </p:cTn>
                                        <p:tgtEl>
                                          <p:spTgt spid="54390"/>
                                        </p:tgtEl>
                                        <p:attrNameLst>
                                          <p:attrName>style.visibility</p:attrName>
                                        </p:attrNameLst>
                                      </p:cBhvr>
                                      <p:to>
                                        <p:strVal val="visible"/>
                                      </p:to>
                                    </p:set>
                                    <p:anim calcmode="lin" valueType="num">
                                      <p:cBhvr additive="base">
                                        <p:cTn id="60" dur="500" fill="hold"/>
                                        <p:tgtEl>
                                          <p:spTgt spid="54390"/>
                                        </p:tgtEl>
                                        <p:attrNameLst>
                                          <p:attrName>ppt_x</p:attrName>
                                        </p:attrNameLst>
                                      </p:cBhvr>
                                      <p:tavLst>
                                        <p:tav tm="0">
                                          <p:val>
                                            <p:strVal val="0-#ppt_w/2"/>
                                          </p:val>
                                        </p:tav>
                                        <p:tav tm="100000">
                                          <p:val>
                                            <p:strVal val="#ppt_x"/>
                                          </p:val>
                                        </p:tav>
                                      </p:tavLst>
                                    </p:anim>
                                    <p:anim calcmode="lin" valueType="num">
                                      <p:cBhvr additive="base">
                                        <p:cTn id="61" dur="500" fill="hold"/>
                                        <p:tgtEl>
                                          <p:spTgt spid="5439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439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28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28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28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2886" name="Rectangle 6"/>
          <p:cNvSpPr>
            <a:spLocks noGrp="1" noChangeArrowheads="1"/>
          </p:cNvSpPr>
          <p:nvPr>
            <p:ph type="subTitle" idx="1"/>
          </p:nvPr>
        </p:nvSpPr>
        <p:spPr>
          <a:xfrm>
            <a:off x="152400" y="1219200"/>
            <a:ext cx="8839200" cy="5410200"/>
          </a:xfrm>
        </p:spPr>
        <p:txBody>
          <a:bodyPr/>
          <a:lstStyle/>
          <a:p>
            <a:pPr algn="l">
              <a:spcBef>
                <a:spcPct val="23000"/>
              </a:spcBef>
            </a:pPr>
            <a:r>
              <a:rPr lang="zh-CN" altLang="en-US" sz="2400">
                <a:sym typeface="Symbol" pitchFamily="18" charset="2"/>
              </a:rPr>
              <a:t>（</a:t>
            </a:r>
            <a:r>
              <a:rPr lang="en-US" altLang="zh-CN" sz="2400">
                <a:sym typeface="Symbol" pitchFamily="18" charset="2"/>
              </a:rPr>
              <a:t>2</a:t>
            </a:r>
            <a:r>
              <a:rPr lang="zh-CN" altLang="en-US" sz="2400">
                <a:sym typeface="Symbol" pitchFamily="18" charset="2"/>
              </a:rPr>
              <a:t>）二次曲线趋势</a:t>
            </a:r>
          </a:p>
          <a:p>
            <a:pPr algn="l">
              <a:spcBef>
                <a:spcPct val="23000"/>
              </a:spcBef>
            </a:pPr>
            <a:r>
              <a:rPr lang="zh-CN" altLang="en-US" sz="2400">
                <a:sym typeface="Symbol" pitchFamily="18" charset="2"/>
              </a:rPr>
              <a:t>① </a:t>
            </a:r>
            <a:r>
              <a:rPr lang="en-US" altLang="zh-CN" sz="2400">
                <a:cs typeface="Times New Roman" pitchFamily="18" charset="0"/>
                <a:sym typeface="Symbol" pitchFamily="18" charset="2"/>
              </a:rPr>
              <a:t>y</a:t>
            </a:r>
            <a:r>
              <a:rPr lang="en-US" altLang="zh-CN" sz="2400" baseline="-25000">
                <a:cs typeface="Times New Roman" pitchFamily="18" charset="0"/>
                <a:sym typeface="Symbol" pitchFamily="18" charset="2"/>
              </a:rPr>
              <a:t>c</a:t>
            </a:r>
            <a:r>
              <a:rPr lang="en-US" altLang="zh-CN" sz="2400">
                <a:cs typeface="Times New Roman" pitchFamily="18" charset="0"/>
                <a:sym typeface="Symbol" pitchFamily="18" charset="2"/>
              </a:rPr>
              <a:t>=a+bt+ct</a:t>
            </a:r>
            <a:r>
              <a:rPr lang="en-US" altLang="zh-CN" sz="2400" baseline="30000">
                <a:cs typeface="Times New Roman" pitchFamily="18" charset="0"/>
                <a:sym typeface="Symbol" pitchFamily="18" charset="2"/>
              </a:rPr>
              <a:t>2 </a:t>
            </a:r>
            <a:r>
              <a:rPr lang="en-US" altLang="zh-CN" sz="2400">
                <a:cs typeface="Times New Roman" pitchFamily="18" charset="0"/>
                <a:sym typeface="Symbol" pitchFamily="18" charset="2"/>
              </a:rPr>
              <a:t>→</a:t>
            </a:r>
            <a:r>
              <a:rPr lang="zh-CN" altLang="en-US" sz="2400">
                <a:sym typeface="Symbol" pitchFamily="18" charset="2"/>
              </a:rPr>
              <a:t>二次增长量大致相等。</a:t>
            </a:r>
          </a:p>
        </p:txBody>
      </p:sp>
      <p:sp>
        <p:nvSpPr>
          <p:cNvPr id="122887" name="Line 7"/>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122888" name="Line 8"/>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22889" name="Object 9"/>
          <p:cNvGraphicFramePr>
            <a:graphicFrameLocks noChangeAspect="1"/>
          </p:cNvGraphicFramePr>
          <p:nvPr/>
        </p:nvGraphicFramePr>
        <p:xfrm>
          <a:off x="4514850" y="3321050"/>
          <a:ext cx="112713" cy="214313"/>
        </p:xfrm>
        <a:graphic>
          <a:graphicData uri="http://schemas.openxmlformats.org/presentationml/2006/ole">
            <p:oleObj spid="_x0000_s122889" name="公式" r:id="rId4" imgW="114120" imgH="215640" progId="Equation.3">
              <p:embed/>
            </p:oleObj>
          </a:graphicData>
        </a:graphic>
      </p:graphicFrame>
      <p:graphicFrame>
        <p:nvGraphicFramePr>
          <p:cNvPr id="122944" name="Group 64"/>
          <p:cNvGraphicFramePr>
            <a:graphicFrameLocks noGrp="1"/>
          </p:cNvGraphicFramePr>
          <p:nvPr/>
        </p:nvGraphicFramePr>
        <p:xfrm>
          <a:off x="250825" y="4508500"/>
          <a:ext cx="8642350" cy="2121408"/>
        </p:xfrm>
        <a:graphic>
          <a:graphicData uri="http://schemas.openxmlformats.org/drawingml/2006/table">
            <a:tbl>
              <a:tblPr/>
              <a:tblGrid>
                <a:gridCol w="936625"/>
                <a:gridCol w="4105275"/>
                <a:gridCol w="1800225"/>
                <a:gridCol w="1800225"/>
              </a:tblGrid>
              <a:tr h="180975">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时间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数据 </a:t>
                      </a:r>
                      <a:r>
                        <a:rPr kumimoji="1" lang="en-US" altLang="zh-CN" sz="2400" b="1" i="0" u="none" strike="noStrike" cap="none" normalizeH="0" baseline="0" dirty="0" err="1" smtClean="0">
                          <a:ln>
                            <a:noFill/>
                          </a:ln>
                          <a:solidFill>
                            <a:srgbClr val="FF0000"/>
                          </a:solidFill>
                          <a:effectLst>
                            <a:outerShdw blurRad="38100" dist="38100" dir="2700000" algn="tl">
                              <a:srgbClr val="C0C0C0"/>
                            </a:outerShdw>
                          </a:effectLst>
                          <a:latin typeface="Times New Roman" pitchFamily="18" charset="0"/>
                          <a:ea typeface="楷体" pitchFamily="49" charset="-122"/>
                        </a:rPr>
                        <a:t>y</a:t>
                      </a:r>
                      <a:r>
                        <a:rPr kumimoji="1" lang="en-US" altLang="zh-CN" sz="2400" b="1" i="0" u="none" strike="noStrike" cap="none" normalizeH="0" baseline="-25000" dirty="0" err="1" smtClean="0">
                          <a:ln>
                            <a:noFill/>
                          </a:ln>
                          <a:solidFill>
                            <a:srgbClr val="FF0000"/>
                          </a:solidFill>
                          <a:effectLst>
                            <a:outerShdw blurRad="38100" dist="38100" dir="2700000" algn="tl">
                              <a:srgbClr val="C0C0C0"/>
                            </a:outerShdw>
                          </a:effectLst>
                          <a:latin typeface="Times New Roman" pitchFamily="18" charset="0"/>
                          <a:ea typeface="楷体" pitchFamily="49" charset="-122"/>
                        </a:rPr>
                        <a:t>c</a:t>
                      </a:r>
                      <a:endPar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逐期增长量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二次增长量</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t</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t+1</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t+2</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a+bt+ct</a:t>
                      </a:r>
                      <a:r>
                        <a:rPr kumimoji="1" lang="en-US" altLang="zh-CN" sz="2400" b="1" i="0" u="none" strike="noStrike" cap="none" normalizeH="0" baseline="3000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2</a:t>
                      </a:r>
                      <a:endPar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endParaRP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a+bt+b+ct</a:t>
                      </a:r>
                      <a:r>
                        <a:rPr kumimoji="1" lang="en-US" altLang="zh-CN" sz="2400" b="1" i="0" u="none" strike="noStrike" cap="none" normalizeH="0" baseline="3000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2</a:t>
                      </a: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+2ct+c</a:t>
                      </a: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a+bt+2b+ct</a:t>
                      </a:r>
                      <a:r>
                        <a:rPr kumimoji="1" lang="en-US" altLang="zh-CN" sz="2400" b="1" i="0" u="none" strike="noStrike" cap="none" normalizeH="0" baseline="3000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2</a:t>
                      </a: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+4ct+4c</a:t>
                      </a: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a+bt+3b+ct</a:t>
                      </a:r>
                      <a:r>
                        <a:rPr kumimoji="1" lang="en-US" altLang="zh-CN" sz="2400" b="1" i="0" u="none" strike="noStrike" cap="none" normalizeH="0" baseline="3000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2</a:t>
                      </a: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sym typeface="Symbol" pitchFamily="18" charset="2"/>
                        </a:rPr>
                        <a:t>+6ct+9c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a:t>
                      </a: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b+2ct+c</a:t>
                      </a: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b+2ct+3c</a:t>
                      </a:r>
                    </a:p>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b+2ct+5c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2c</a:t>
                      </a:r>
                    </a:p>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2c</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2945" name="Object 65"/>
          <p:cNvGraphicFramePr>
            <a:graphicFrameLocks noChangeAspect="1"/>
          </p:cNvGraphicFramePr>
          <p:nvPr/>
        </p:nvGraphicFramePr>
        <p:xfrm>
          <a:off x="395288" y="2636838"/>
          <a:ext cx="3878262" cy="1654175"/>
        </p:xfrm>
        <a:graphic>
          <a:graphicData uri="http://schemas.openxmlformats.org/presentationml/2006/ole">
            <p:oleObj spid="_x0000_s122945" name="公式" r:id="rId5" imgW="1739880" imgH="787320" progId="Equation.3">
              <p:embed/>
            </p:oleObj>
          </a:graphicData>
        </a:graphic>
      </p:graphicFrame>
      <p:graphicFrame>
        <p:nvGraphicFramePr>
          <p:cNvPr id="122946" name="Object 66"/>
          <p:cNvGraphicFramePr>
            <a:graphicFrameLocks noChangeAspect="1"/>
          </p:cNvGraphicFramePr>
          <p:nvPr/>
        </p:nvGraphicFramePr>
        <p:xfrm>
          <a:off x="4284663" y="2636838"/>
          <a:ext cx="4587875" cy="1654175"/>
        </p:xfrm>
        <a:graphic>
          <a:graphicData uri="http://schemas.openxmlformats.org/presentationml/2006/ole">
            <p:oleObj spid="_x0000_s122946" name="公式" r:id="rId6" imgW="2057400" imgH="787320" progId="Equation.3">
              <p:embed/>
            </p:oleObj>
          </a:graphicData>
        </a:graphic>
      </p:graphicFrame>
      <p:graphicFrame>
        <p:nvGraphicFramePr>
          <p:cNvPr id="122947" name="Object 67"/>
          <p:cNvGraphicFramePr>
            <a:graphicFrameLocks noChangeAspect="1"/>
          </p:cNvGraphicFramePr>
          <p:nvPr/>
        </p:nvGraphicFramePr>
        <p:xfrm>
          <a:off x="179388" y="2133600"/>
          <a:ext cx="8267700" cy="508000"/>
        </p:xfrm>
        <a:graphic>
          <a:graphicData uri="http://schemas.openxmlformats.org/presentationml/2006/ole">
            <p:oleObj spid="_x0000_s122947" name="公式" r:id="rId7" imgW="37083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2886">
                                            <p:txEl>
                                              <p:pRg st="0" end="0"/>
                                            </p:txEl>
                                          </p:spTgt>
                                        </p:tgtEl>
                                        <p:attrNameLst>
                                          <p:attrName>style.visibility</p:attrName>
                                        </p:attrNameLst>
                                      </p:cBhvr>
                                      <p:to>
                                        <p:strVal val="visible"/>
                                      </p:to>
                                    </p:set>
                                    <p:anim calcmode="lin" valueType="num">
                                      <p:cBhvr additive="base">
                                        <p:cTn id="7" dur="500" fill="hold"/>
                                        <p:tgtEl>
                                          <p:spTgt spid="12288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886">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288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2886">
                                            <p:txEl>
                                              <p:pRg st="1" end="1"/>
                                            </p:txEl>
                                          </p:spTgt>
                                        </p:tgtEl>
                                        <p:attrNameLst>
                                          <p:attrName>style.visibility</p:attrName>
                                        </p:attrNameLst>
                                      </p:cBhvr>
                                      <p:to>
                                        <p:strVal val="visible"/>
                                      </p:to>
                                    </p:set>
                                    <p:anim calcmode="lin" valueType="num">
                                      <p:cBhvr additive="base">
                                        <p:cTn id="13" dur="500" fill="hold"/>
                                        <p:tgtEl>
                                          <p:spTgt spid="12288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2886">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288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22944"/>
                                        </p:tgtEl>
                                        <p:attrNameLst>
                                          <p:attrName>style.visibility</p:attrName>
                                        </p:attrNameLst>
                                      </p:cBhvr>
                                      <p:to>
                                        <p:strVal val="visible"/>
                                      </p:to>
                                    </p:set>
                                    <p:animEffect transition="in" filter="box(in)">
                                      <p:cBhvr>
                                        <p:cTn id="19" dur="500"/>
                                        <p:tgtEl>
                                          <p:spTgt spid="122944"/>
                                        </p:tgtEl>
                                      </p:cBhvr>
                                    </p:animEffect>
                                  </p:childTnLst>
                                  <p:subTnLst>
                                    <p:animClr clrSpc="rgb" dir="cw">
                                      <p:cBhvr override="childStyle">
                                        <p:cTn dur="1" fill="hold" display="0" masterRel="nextClick" afterEffect="1"/>
                                        <p:tgtEl>
                                          <p:spTgt spid="122944"/>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12" fill="hold" nodeType="clickEffect">
                                  <p:stCondLst>
                                    <p:cond delay="0"/>
                                  </p:stCondLst>
                                  <p:childTnLst>
                                    <p:set>
                                      <p:cBhvr>
                                        <p:cTn id="23" dur="1" fill="hold">
                                          <p:stCondLst>
                                            <p:cond delay="0"/>
                                          </p:stCondLst>
                                        </p:cTn>
                                        <p:tgtEl>
                                          <p:spTgt spid="122947"/>
                                        </p:tgtEl>
                                        <p:attrNameLst>
                                          <p:attrName>style.visibility</p:attrName>
                                        </p:attrNameLst>
                                      </p:cBhvr>
                                      <p:to>
                                        <p:strVal val="visible"/>
                                      </p:to>
                                    </p:set>
                                    <p:anim calcmode="lin" valueType="num">
                                      <p:cBhvr additive="base">
                                        <p:cTn id="24" dur="500" fill="hold"/>
                                        <p:tgtEl>
                                          <p:spTgt spid="122947"/>
                                        </p:tgtEl>
                                        <p:attrNameLst>
                                          <p:attrName>ppt_x</p:attrName>
                                        </p:attrNameLst>
                                      </p:cBhvr>
                                      <p:tavLst>
                                        <p:tav tm="0">
                                          <p:val>
                                            <p:strVal val="0-#ppt_w/2"/>
                                          </p:val>
                                        </p:tav>
                                        <p:tav tm="100000">
                                          <p:val>
                                            <p:strVal val="#ppt_x"/>
                                          </p:val>
                                        </p:tav>
                                      </p:tavLst>
                                    </p:anim>
                                    <p:anim calcmode="lin" valueType="num">
                                      <p:cBhvr additive="base">
                                        <p:cTn id="25" dur="500" fill="hold"/>
                                        <p:tgtEl>
                                          <p:spTgt spid="12294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47"/>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12" fill="hold" nodeType="clickEffect">
                                  <p:stCondLst>
                                    <p:cond delay="0"/>
                                  </p:stCondLst>
                                  <p:childTnLst>
                                    <p:set>
                                      <p:cBhvr>
                                        <p:cTn id="29" dur="1" fill="hold">
                                          <p:stCondLst>
                                            <p:cond delay="0"/>
                                          </p:stCondLst>
                                        </p:cTn>
                                        <p:tgtEl>
                                          <p:spTgt spid="122945"/>
                                        </p:tgtEl>
                                        <p:attrNameLst>
                                          <p:attrName>style.visibility</p:attrName>
                                        </p:attrNameLst>
                                      </p:cBhvr>
                                      <p:to>
                                        <p:strVal val="visible"/>
                                      </p:to>
                                    </p:set>
                                    <p:anim calcmode="lin" valueType="num">
                                      <p:cBhvr additive="base">
                                        <p:cTn id="30" dur="500" fill="hold"/>
                                        <p:tgtEl>
                                          <p:spTgt spid="122945"/>
                                        </p:tgtEl>
                                        <p:attrNameLst>
                                          <p:attrName>ppt_x</p:attrName>
                                        </p:attrNameLst>
                                      </p:cBhvr>
                                      <p:tavLst>
                                        <p:tav tm="0">
                                          <p:val>
                                            <p:strVal val="0-#ppt_w/2"/>
                                          </p:val>
                                        </p:tav>
                                        <p:tav tm="100000">
                                          <p:val>
                                            <p:strVal val="#ppt_x"/>
                                          </p:val>
                                        </p:tav>
                                      </p:tavLst>
                                    </p:anim>
                                    <p:anim calcmode="lin" valueType="num">
                                      <p:cBhvr additive="base">
                                        <p:cTn id="31" dur="500" fill="hold"/>
                                        <p:tgtEl>
                                          <p:spTgt spid="12294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45"/>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22946"/>
                                        </p:tgtEl>
                                        <p:attrNameLst>
                                          <p:attrName>style.visibility</p:attrName>
                                        </p:attrNameLst>
                                      </p:cBhvr>
                                      <p:to>
                                        <p:strVal val="visible"/>
                                      </p:to>
                                    </p:set>
                                    <p:anim calcmode="lin" valueType="num">
                                      <p:cBhvr additive="base">
                                        <p:cTn id="36" dur="500" fill="hold"/>
                                        <p:tgtEl>
                                          <p:spTgt spid="122946"/>
                                        </p:tgtEl>
                                        <p:attrNameLst>
                                          <p:attrName>ppt_x</p:attrName>
                                        </p:attrNameLst>
                                      </p:cBhvr>
                                      <p:tavLst>
                                        <p:tav tm="0">
                                          <p:val>
                                            <p:strVal val="0-#ppt_w/2"/>
                                          </p:val>
                                        </p:tav>
                                        <p:tav tm="100000">
                                          <p:val>
                                            <p:strVal val="#ppt_x"/>
                                          </p:val>
                                        </p:tav>
                                      </p:tavLst>
                                    </p:anim>
                                    <p:anim calcmode="lin" valueType="num">
                                      <p:cBhvr additive="base">
                                        <p:cTn id="37" dur="500" fill="hold"/>
                                        <p:tgtEl>
                                          <p:spTgt spid="12294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4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185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186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18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1862" name="Rectangle 6"/>
          <p:cNvSpPr>
            <a:spLocks noGrp="1" noChangeArrowheads="1"/>
          </p:cNvSpPr>
          <p:nvPr>
            <p:ph type="subTitle" idx="1"/>
          </p:nvPr>
        </p:nvSpPr>
        <p:spPr>
          <a:xfrm>
            <a:off x="152400" y="1219200"/>
            <a:ext cx="8839200" cy="5410200"/>
          </a:xfrm>
        </p:spPr>
        <p:txBody>
          <a:bodyPr/>
          <a:lstStyle/>
          <a:p>
            <a:pPr algn="l">
              <a:spcBef>
                <a:spcPct val="23000"/>
              </a:spcBef>
            </a:pPr>
            <a:r>
              <a:rPr lang="zh-CN" altLang="en-US" sz="2400" dirty="0">
                <a:sym typeface="Symbol" pitchFamily="18" charset="2"/>
              </a:rPr>
              <a:t>三、季节变动的测定（</a:t>
            </a:r>
            <a:r>
              <a:rPr lang="en-US" altLang="zh-CN" sz="2400" dirty="0" smtClean="0">
                <a:sym typeface="Symbol" pitchFamily="18" charset="2"/>
              </a:rPr>
              <a:t>P90</a:t>
            </a:r>
            <a:r>
              <a:rPr lang="zh-CN" altLang="en-US" sz="2400" dirty="0" smtClean="0">
                <a:sym typeface="Symbol" pitchFamily="18" charset="2"/>
              </a:rPr>
              <a:t>）</a:t>
            </a:r>
            <a:endParaRPr lang="zh-CN" altLang="en-US" sz="2400" dirty="0">
              <a:sym typeface="Symbol" pitchFamily="18" charset="2"/>
            </a:endParaRPr>
          </a:p>
          <a:p>
            <a:pPr algn="l">
              <a:spcBef>
                <a:spcPct val="23000"/>
              </a:spcBef>
            </a:pPr>
            <a:r>
              <a:rPr lang="zh-CN" altLang="en-US" sz="2400" dirty="0">
                <a:sym typeface="Symbol" pitchFamily="18" charset="2"/>
              </a:rPr>
              <a:t>（一）基本原理</a:t>
            </a:r>
          </a:p>
          <a:p>
            <a:pPr algn="l">
              <a:spcBef>
                <a:spcPct val="23000"/>
              </a:spcBef>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某种商品一至四季度的销售额（单位：万元）如下</a:t>
            </a:r>
          </a:p>
          <a:p>
            <a:pPr algn="l">
              <a:spcBef>
                <a:spcPct val="23000"/>
              </a:spcBef>
            </a:pPr>
            <a:r>
              <a:rPr lang="zh-CN" altLang="en-US" sz="2400" dirty="0">
                <a:ea typeface="楷体" pitchFamily="49" charset="-122"/>
                <a:sym typeface="Symbol" pitchFamily="18" charset="2"/>
              </a:rPr>
              <a:t>                         </a:t>
            </a:r>
            <a:r>
              <a:rPr lang="zh-CN" altLang="en-US" sz="2400" b="1" dirty="0">
                <a:solidFill>
                  <a:srgbClr val="FF0000"/>
                </a:solidFill>
                <a:ea typeface="楷体" pitchFamily="49" charset="-122"/>
                <a:sym typeface="Symbol" pitchFamily="18" charset="2"/>
              </a:rPr>
              <a:t>一               二                 三                四          季平均</a:t>
            </a:r>
            <a:endParaRPr lang="zh-CN" altLang="en-US" sz="2400" dirty="0">
              <a:ea typeface="楷体" pitchFamily="49" charset="-122"/>
              <a:sym typeface="Symbol" pitchFamily="18" charset="2"/>
            </a:endParaRPr>
          </a:p>
          <a:p>
            <a:pPr algn="l">
              <a:spcBef>
                <a:spcPct val="23000"/>
              </a:spcBef>
            </a:pPr>
            <a:r>
              <a:rPr lang="zh-CN" altLang="en-US" sz="2400" dirty="0">
                <a:ea typeface="楷体" pitchFamily="49" charset="-122"/>
                <a:sym typeface="Symbol" pitchFamily="18" charset="2"/>
              </a:rPr>
              <a:t>                         </a:t>
            </a:r>
            <a:r>
              <a:rPr lang="en-US" altLang="zh-CN" sz="2400" dirty="0">
                <a:ea typeface="楷体" pitchFamily="49" charset="-122"/>
                <a:sym typeface="Symbol" pitchFamily="18" charset="2"/>
              </a:rPr>
              <a:t>19               25                  8                 11          15.75</a:t>
            </a:r>
          </a:p>
          <a:p>
            <a:pPr algn="l">
              <a:spcBef>
                <a:spcPct val="23000"/>
              </a:spcBef>
            </a:pPr>
            <a:r>
              <a:rPr lang="zh-CN" altLang="en-US" sz="2400" dirty="0">
                <a:ea typeface="楷体" pitchFamily="49" charset="-122"/>
                <a:sym typeface="Symbol" pitchFamily="18" charset="2"/>
              </a:rPr>
              <a:t>季节比率： </a:t>
            </a:r>
            <a:r>
              <a:rPr lang="en-US" altLang="zh-CN" sz="2400" dirty="0">
                <a:ea typeface="楷体" pitchFamily="49" charset="-122"/>
                <a:sym typeface="Symbol" pitchFamily="18" charset="2"/>
              </a:rPr>
              <a:t>19/15.75    25/15.75        8/15.75       11/15.75</a:t>
            </a:r>
          </a:p>
          <a:p>
            <a:pPr algn="l">
              <a:spcBef>
                <a:spcPct val="23000"/>
              </a:spcBef>
            </a:pPr>
            <a:r>
              <a:rPr lang="en-US" altLang="zh-CN" sz="2400" dirty="0">
                <a:ea typeface="楷体" pitchFamily="49" charset="-122"/>
                <a:sym typeface="Symbol" pitchFamily="18" charset="2"/>
              </a:rPr>
              <a:t>                     120.63%   158.73%        50.79%        69.84%</a:t>
            </a:r>
          </a:p>
          <a:p>
            <a:pPr algn="l">
              <a:spcBef>
                <a:spcPct val="23000"/>
              </a:spcBef>
            </a:pPr>
            <a:r>
              <a:rPr lang="zh-CN" altLang="en-US" sz="2400" dirty="0">
                <a:ea typeface="楷体" pitchFamily="49" charset="-122"/>
                <a:sym typeface="Symbol" pitchFamily="18" charset="2"/>
              </a:rPr>
              <a:t>调整：         </a:t>
            </a:r>
            <a:r>
              <a:rPr lang="en-US" altLang="zh-CN" sz="2400" dirty="0">
                <a:ea typeface="楷体" pitchFamily="49" charset="-122"/>
                <a:sym typeface="Symbol" pitchFamily="18" charset="2"/>
              </a:rPr>
              <a:t>120.63%+158.73%+50.79%+69.84%=399.99%</a:t>
            </a:r>
          </a:p>
          <a:p>
            <a:pPr algn="l">
              <a:spcBef>
                <a:spcPct val="23000"/>
              </a:spcBef>
            </a:pPr>
            <a:r>
              <a:rPr lang="en-US" altLang="zh-CN" sz="2400" dirty="0">
                <a:ea typeface="楷体" pitchFamily="49" charset="-122"/>
                <a:sym typeface="Symbol" pitchFamily="18" charset="2"/>
              </a:rPr>
              <a:t>                     =(19/15.75+25/15.75+8/15.75+11/15.75)</a:t>
            </a:r>
          </a:p>
          <a:p>
            <a:pPr algn="l">
              <a:spcBef>
                <a:spcPct val="23000"/>
              </a:spcBef>
            </a:pPr>
            <a:r>
              <a:rPr lang="en-US" altLang="zh-CN" sz="2400" dirty="0">
                <a:ea typeface="楷体" pitchFamily="49" charset="-122"/>
                <a:sym typeface="Symbol" pitchFamily="18" charset="2"/>
              </a:rPr>
              <a:t>                     =(19+25+8+11)/15.75=</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4×15.75</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 15.75= 400%</a:t>
            </a:r>
          </a:p>
          <a:p>
            <a:pPr algn="l">
              <a:spcBef>
                <a:spcPct val="23000"/>
              </a:spcBef>
            </a:pPr>
            <a:r>
              <a:rPr lang="zh-CN" altLang="en-US" sz="2400" dirty="0">
                <a:ea typeface="楷体" pitchFamily="49" charset="-122"/>
                <a:sym typeface="Symbol" pitchFamily="18" charset="2"/>
              </a:rPr>
              <a:t>方法：  </a:t>
            </a:r>
            <a:r>
              <a:rPr lang="en-US" altLang="zh-CN" sz="2400" dirty="0">
                <a:ea typeface="楷体" pitchFamily="49" charset="-122"/>
                <a:sym typeface="Symbol" pitchFamily="18" charset="2"/>
              </a:rPr>
              <a:t>399.99%:400%=120.63%:x      x=120.64%</a:t>
            </a:r>
          </a:p>
          <a:p>
            <a:pPr algn="l">
              <a:spcBef>
                <a:spcPct val="23000"/>
              </a:spcBef>
            </a:pPr>
            <a:r>
              <a:rPr lang="zh-CN" altLang="en-US" sz="2400" dirty="0">
                <a:ea typeface="楷体" pitchFamily="49" charset="-122"/>
                <a:sym typeface="Symbol" pitchFamily="18" charset="2"/>
              </a:rPr>
              <a:t>季节指数：</a:t>
            </a:r>
            <a:r>
              <a:rPr lang="en-US" altLang="zh-CN" sz="2400" dirty="0">
                <a:ea typeface="楷体" pitchFamily="49" charset="-122"/>
                <a:sym typeface="Symbol" pitchFamily="18" charset="2"/>
              </a:rPr>
              <a:t>120.64%      </a:t>
            </a:r>
            <a:r>
              <a:rPr lang="en-US" altLang="zh-CN" sz="2400" b="1" dirty="0">
                <a:solidFill>
                  <a:srgbClr val="FF0000"/>
                </a:solidFill>
                <a:ea typeface="楷体" pitchFamily="49" charset="-122"/>
                <a:sym typeface="Symbol" pitchFamily="18" charset="2"/>
              </a:rPr>
              <a:t>158.73%</a:t>
            </a:r>
            <a:r>
              <a:rPr lang="zh-CN" altLang="en-US" sz="2400" b="1" dirty="0">
                <a:solidFill>
                  <a:srgbClr val="FF0000"/>
                </a:solidFill>
                <a:ea typeface="楷体" pitchFamily="49" charset="-122"/>
                <a:sym typeface="Symbol" pitchFamily="18" charset="2"/>
              </a:rPr>
              <a:t>（旺）</a:t>
            </a:r>
            <a:r>
              <a:rPr lang="zh-CN" altLang="en-US" sz="2400" dirty="0">
                <a:ea typeface="楷体" pitchFamily="49" charset="-122"/>
                <a:sym typeface="Symbol" pitchFamily="18" charset="2"/>
              </a:rPr>
              <a:t>  </a:t>
            </a:r>
            <a:r>
              <a:rPr lang="en-US" altLang="zh-CN" sz="2400" b="1" dirty="0">
                <a:solidFill>
                  <a:srgbClr val="CC3300"/>
                </a:solidFill>
                <a:ea typeface="楷体" pitchFamily="49" charset="-122"/>
                <a:sym typeface="Symbol" pitchFamily="18" charset="2"/>
              </a:rPr>
              <a:t>50.79%</a:t>
            </a:r>
            <a:r>
              <a:rPr lang="zh-CN" altLang="en-US" sz="2400" b="1" dirty="0">
                <a:solidFill>
                  <a:srgbClr val="CC3300"/>
                </a:solidFill>
                <a:ea typeface="楷体" pitchFamily="49" charset="-122"/>
                <a:sym typeface="Symbol" pitchFamily="18" charset="2"/>
              </a:rPr>
              <a:t>（淡）</a:t>
            </a:r>
            <a:r>
              <a:rPr lang="zh-CN" altLang="en-US" sz="2400" dirty="0">
                <a:ea typeface="楷体" pitchFamily="49" charset="-122"/>
                <a:sym typeface="Symbol" pitchFamily="18" charset="2"/>
              </a:rPr>
              <a:t>  </a:t>
            </a:r>
            <a:r>
              <a:rPr lang="en-US" altLang="zh-CN" sz="2400" dirty="0">
                <a:ea typeface="楷体" pitchFamily="49" charset="-122"/>
                <a:sym typeface="Symbol" pitchFamily="18" charset="2"/>
              </a:rPr>
              <a:t>69.84%</a:t>
            </a:r>
          </a:p>
        </p:txBody>
      </p:sp>
      <p:sp>
        <p:nvSpPr>
          <p:cNvPr id="121863" name="Line 7"/>
          <p:cNvSpPr>
            <a:spLocks noChangeShapeType="1"/>
          </p:cNvSpPr>
          <p:nvPr/>
        </p:nvSpPr>
        <p:spPr bwMode="auto">
          <a:xfrm>
            <a:off x="1524000" y="6324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121864" name="Line 8"/>
          <p:cNvSpPr>
            <a:spLocks noChangeShapeType="1"/>
          </p:cNvSpPr>
          <p:nvPr/>
        </p:nvSpPr>
        <p:spPr bwMode="auto">
          <a:xfrm>
            <a:off x="1066800" y="5181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21865" name="Object 9"/>
          <p:cNvGraphicFramePr>
            <a:graphicFrameLocks noChangeAspect="1"/>
          </p:cNvGraphicFramePr>
          <p:nvPr/>
        </p:nvGraphicFramePr>
        <p:xfrm>
          <a:off x="4514850" y="3321050"/>
          <a:ext cx="112713" cy="214313"/>
        </p:xfrm>
        <a:graphic>
          <a:graphicData uri="http://schemas.openxmlformats.org/presentationml/2006/ole">
            <p:oleObj spid="_x0000_s121865" name="公式" r:id="rId4" imgW="11412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1862">
                                            <p:txEl>
                                              <p:pRg st="0" end="0"/>
                                            </p:txEl>
                                          </p:spTgt>
                                        </p:tgtEl>
                                        <p:attrNameLst>
                                          <p:attrName>style.visibility</p:attrName>
                                        </p:attrNameLst>
                                      </p:cBhvr>
                                      <p:to>
                                        <p:strVal val="visible"/>
                                      </p:to>
                                    </p:set>
                                    <p:anim calcmode="lin" valueType="num">
                                      <p:cBhvr additive="base">
                                        <p:cTn id="7" dur="500" fill="hold"/>
                                        <p:tgtEl>
                                          <p:spTgt spid="12186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1862">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1862">
                                            <p:txEl>
                                              <p:pRg st="1" end="1"/>
                                            </p:txEl>
                                          </p:spTgt>
                                        </p:tgtEl>
                                        <p:attrNameLst>
                                          <p:attrName>style.visibility</p:attrName>
                                        </p:attrNameLst>
                                      </p:cBhvr>
                                      <p:to>
                                        <p:strVal val="visible"/>
                                      </p:to>
                                    </p:set>
                                    <p:anim calcmode="lin" valueType="num">
                                      <p:cBhvr additive="base">
                                        <p:cTn id="13" dur="500" fill="hold"/>
                                        <p:tgtEl>
                                          <p:spTgt spid="12186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1862">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121862">
                                            <p:txEl>
                                              <p:pRg st="2" end="2"/>
                                            </p:txEl>
                                          </p:spTgt>
                                        </p:tgtEl>
                                        <p:attrNameLst>
                                          <p:attrName>style.visibility</p:attrName>
                                        </p:attrNameLst>
                                      </p:cBhvr>
                                      <p:to>
                                        <p:strVal val="visible"/>
                                      </p:to>
                                    </p:set>
                                    <p:anim calcmode="lin" valueType="num">
                                      <p:cBhvr additive="base">
                                        <p:cTn id="19" dur="500" fill="hold"/>
                                        <p:tgtEl>
                                          <p:spTgt spid="12186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1862">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121862">
                                            <p:txEl>
                                              <p:pRg st="3" end="3"/>
                                            </p:txEl>
                                          </p:spTgt>
                                        </p:tgtEl>
                                        <p:attrNameLst>
                                          <p:attrName>style.visibility</p:attrName>
                                        </p:attrNameLst>
                                      </p:cBhvr>
                                      <p:to>
                                        <p:strVal val="visible"/>
                                      </p:to>
                                    </p:set>
                                    <p:anim calcmode="lin" valueType="num">
                                      <p:cBhvr additive="base">
                                        <p:cTn id="25" dur="500" fill="hold"/>
                                        <p:tgtEl>
                                          <p:spTgt spid="12186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1862">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121862">
                                            <p:txEl>
                                              <p:pRg st="4" end="4"/>
                                            </p:txEl>
                                          </p:spTgt>
                                        </p:tgtEl>
                                        <p:attrNameLst>
                                          <p:attrName>style.visibility</p:attrName>
                                        </p:attrNameLst>
                                      </p:cBhvr>
                                      <p:to>
                                        <p:strVal val="visible"/>
                                      </p:to>
                                    </p:set>
                                    <p:anim calcmode="lin" valueType="num">
                                      <p:cBhvr additive="base">
                                        <p:cTn id="31" dur="500" fill="hold"/>
                                        <p:tgtEl>
                                          <p:spTgt spid="12186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1862">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121862">
                                            <p:txEl>
                                              <p:pRg st="5" end="5"/>
                                            </p:txEl>
                                          </p:spTgt>
                                        </p:tgtEl>
                                        <p:attrNameLst>
                                          <p:attrName>style.visibility</p:attrName>
                                        </p:attrNameLst>
                                      </p:cBhvr>
                                      <p:to>
                                        <p:strVal val="visible"/>
                                      </p:to>
                                    </p:set>
                                    <p:anim calcmode="lin" valueType="num">
                                      <p:cBhvr additive="base">
                                        <p:cTn id="37" dur="500" fill="hold"/>
                                        <p:tgtEl>
                                          <p:spTgt spid="121862">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1862">
                                            <p:txEl>
                                              <p:pRg st="5" end="5"/>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121862">
                                            <p:txEl>
                                              <p:pRg st="6" end="6"/>
                                            </p:txEl>
                                          </p:spTgt>
                                        </p:tgtEl>
                                        <p:attrNameLst>
                                          <p:attrName>style.visibility</p:attrName>
                                        </p:attrNameLst>
                                      </p:cBhvr>
                                      <p:to>
                                        <p:strVal val="visible"/>
                                      </p:to>
                                    </p:set>
                                    <p:anim calcmode="lin" valueType="num">
                                      <p:cBhvr additive="base">
                                        <p:cTn id="43" dur="500" fill="hold"/>
                                        <p:tgtEl>
                                          <p:spTgt spid="121862">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1862">
                                            <p:txEl>
                                              <p:pRg st="6" end="6"/>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121862">
                                            <p:txEl>
                                              <p:pRg st="7" end="7"/>
                                            </p:txEl>
                                          </p:spTgt>
                                        </p:tgtEl>
                                        <p:attrNameLst>
                                          <p:attrName>style.visibility</p:attrName>
                                        </p:attrNameLst>
                                      </p:cBhvr>
                                      <p:to>
                                        <p:strVal val="visible"/>
                                      </p:to>
                                    </p:set>
                                    <p:anim calcmode="lin" valueType="num">
                                      <p:cBhvr additive="base">
                                        <p:cTn id="49" dur="500" fill="hold"/>
                                        <p:tgtEl>
                                          <p:spTgt spid="121862">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1862">
                                            <p:txEl>
                                              <p:pRg st="7" end="7"/>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7" end="7"/>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121862">
                                            <p:txEl>
                                              <p:pRg st="8" end="8"/>
                                            </p:txEl>
                                          </p:spTgt>
                                        </p:tgtEl>
                                        <p:attrNameLst>
                                          <p:attrName>style.visibility</p:attrName>
                                        </p:attrNameLst>
                                      </p:cBhvr>
                                      <p:to>
                                        <p:strVal val="visible"/>
                                      </p:to>
                                    </p:set>
                                    <p:anim calcmode="lin" valueType="num">
                                      <p:cBhvr additive="base">
                                        <p:cTn id="55" dur="500" fill="hold"/>
                                        <p:tgtEl>
                                          <p:spTgt spid="121862">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1862">
                                            <p:txEl>
                                              <p:pRg st="8" end="8"/>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8" end="8"/>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3" fill="hold" grpId="0" nodeType="clickEffect">
                                  <p:stCondLst>
                                    <p:cond delay="0"/>
                                  </p:stCondLst>
                                  <p:childTnLst>
                                    <p:set>
                                      <p:cBhvr>
                                        <p:cTn id="60" dur="1" fill="hold">
                                          <p:stCondLst>
                                            <p:cond delay="0"/>
                                          </p:stCondLst>
                                        </p:cTn>
                                        <p:tgtEl>
                                          <p:spTgt spid="121862">
                                            <p:txEl>
                                              <p:pRg st="9" end="9"/>
                                            </p:txEl>
                                          </p:spTgt>
                                        </p:tgtEl>
                                        <p:attrNameLst>
                                          <p:attrName>style.visibility</p:attrName>
                                        </p:attrNameLst>
                                      </p:cBhvr>
                                      <p:to>
                                        <p:strVal val="visible"/>
                                      </p:to>
                                    </p:set>
                                    <p:anim calcmode="lin" valueType="num">
                                      <p:cBhvr additive="base">
                                        <p:cTn id="61" dur="500" fill="hold"/>
                                        <p:tgtEl>
                                          <p:spTgt spid="121862">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1862">
                                            <p:txEl>
                                              <p:pRg st="9" end="9"/>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9" end="9"/>
                                            </p:txEl>
                                          </p:spTgt>
                                        </p:tgtEl>
                                        <p:attrNameLst>
                                          <p:attrName>ppt_c</p:attrName>
                                        </p:attrNameLst>
                                      </p:cBhvr>
                                      <p:to>
                                        <a:srgbClr val="0000FF"/>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3" fill="hold" grpId="0" nodeType="clickEffect">
                                  <p:stCondLst>
                                    <p:cond delay="0"/>
                                  </p:stCondLst>
                                  <p:childTnLst>
                                    <p:set>
                                      <p:cBhvr>
                                        <p:cTn id="66" dur="1" fill="hold">
                                          <p:stCondLst>
                                            <p:cond delay="0"/>
                                          </p:stCondLst>
                                        </p:cTn>
                                        <p:tgtEl>
                                          <p:spTgt spid="121862">
                                            <p:txEl>
                                              <p:pRg st="10" end="10"/>
                                            </p:txEl>
                                          </p:spTgt>
                                        </p:tgtEl>
                                        <p:attrNameLst>
                                          <p:attrName>style.visibility</p:attrName>
                                        </p:attrNameLst>
                                      </p:cBhvr>
                                      <p:to>
                                        <p:strVal val="visible"/>
                                      </p:to>
                                    </p:set>
                                    <p:anim calcmode="lin" valueType="num">
                                      <p:cBhvr additive="base">
                                        <p:cTn id="67" dur="500" fill="hold"/>
                                        <p:tgtEl>
                                          <p:spTgt spid="121862">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1862">
                                            <p:txEl>
                                              <p:pRg st="10" end="1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10" end="10"/>
                                            </p:txEl>
                                          </p:spTgt>
                                        </p:tgtEl>
                                        <p:attrNameLst>
                                          <p:attrName>ppt_c</p:attrName>
                                        </p:attrNameLst>
                                      </p:cBhvr>
                                      <p:to>
                                        <a:srgbClr val="0000FF"/>
                                      </p:to>
                                    </p:animClr>
                                  </p:subTnLst>
                                </p:cTn>
                              </p:par>
                            </p:childTnLst>
                          </p:cTn>
                        </p:par>
                      </p:childTnLst>
                    </p:cTn>
                  </p:par>
                  <p:par>
                    <p:cTn id="69" fill="hold">
                      <p:stCondLst>
                        <p:cond delay="indefinite"/>
                      </p:stCondLst>
                      <p:childTnLst>
                        <p:par>
                          <p:cTn id="70" fill="hold">
                            <p:stCondLst>
                              <p:cond delay="0"/>
                            </p:stCondLst>
                            <p:childTnLst>
                              <p:par>
                                <p:cTn id="71" presetID="2" presetClass="entr" presetSubtype="3" fill="hold" grpId="0" nodeType="clickEffect">
                                  <p:stCondLst>
                                    <p:cond delay="0"/>
                                  </p:stCondLst>
                                  <p:childTnLst>
                                    <p:set>
                                      <p:cBhvr>
                                        <p:cTn id="72" dur="1" fill="hold">
                                          <p:stCondLst>
                                            <p:cond delay="0"/>
                                          </p:stCondLst>
                                        </p:cTn>
                                        <p:tgtEl>
                                          <p:spTgt spid="121862">
                                            <p:txEl>
                                              <p:pRg st="11" end="11"/>
                                            </p:txEl>
                                          </p:spTgt>
                                        </p:tgtEl>
                                        <p:attrNameLst>
                                          <p:attrName>style.visibility</p:attrName>
                                        </p:attrNameLst>
                                      </p:cBhvr>
                                      <p:to>
                                        <p:strVal val="visible"/>
                                      </p:to>
                                    </p:set>
                                    <p:anim calcmode="lin" valueType="num">
                                      <p:cBhvr additive="base">
                                        <p:cTn id="73" dur="500" fill="hold"/>
                                        <p:tgtEl>
                                          <p:spTgt spid="121862">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1862">
                                            <p:txEl>
                                              <p:pRg st="11" end="1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1862">
                                            <p:txEl>
                                              <p:pRg st="11" end="1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529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530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5302" name="Rectangle 6"/>
          <p:cNvSpPr>
            <a:spLocks noGrp="1" noChangeArrowheads="1"/>
          </p:cNvSpPr>
          <p:nvPr>
            <p:ph type="subTitle" idx="1"/>
          </p:nvPr>
        </p:nvSpPr>
        <p:spPr>
          <a:xfrm>
            <a:off x="152400" y="1219200"/>
            <a:ext cx="8839200" cy="5410200"/>
          </a:xfrm>
        </p:spPr>
        <p:txBody>
          <a:bodyPr/>
          <a:lstStyle/>
          <a:p>
            <a:pPr algn="l"/>
            <a:r>
              <a:rPr lang="zh-CN" altLang="en-US" sz="2400">
                <a:sym typeface="Symbol" pitchFamily="18" charset="2"/>
              </a:rPr>
              <a:t>（二）按季（月）平均法（同期平均法、直接平均法）</a:t>
            </a:r>
          </a:p>
          <a:p>
            <a:pPr algn="l"/>
            <a:r>
              <a:rPr lang="en-US" altLang="zh-CN" sz="2400">
                <a:sym typeface="Symbol" pitchFamily="18" charset="2"/>
              </a:rPr>
              <a:t>1</a:t>
            </a:r>
            <a:r>
              <a:rPr lang="zh-CN" altLang="en-US" sz="2400">
                <a:sym typeface="Symbol" pitchFamily="18" charset="2"/>
              </a:rPr>
              <a:t>、同期平均数与总平均数。</a:t>
            </a:r>
          </a:p>
          <a:p>
            <a:pPr algn="l"/>
            <a:r>
              <a:rPr lang="zh-CN" altLang="en-US" sz="2400">
                <a:sym typeface="Symbol" pitchFamily="18" charset="2"/>
              </a:rPr>
              <a:t>（</a:t>
            </a:r>
            <a:r>
              <a:rPr lang="en-US" altLang="zh-CN" sz="2400">
                <a:sym typeface="Symbol" pitchFamily="18" charset="2"/>
              </a:rPr>
              <a:t>1</a:t>
            </a:r>
            <a:r>
              <a:rPr lang="zh-CN" altLang="en-US" sz="2400">
                <a:sym typeface="Symbol" pitchFamily="18" charset="2"/>
              </a:rPr>
              <a:t>）同期平均数：</a:t>
            </a:r>
            <a:r>
              <a:rPr lang="en-US" altLang="zh-CN" sz="2400">
                <a:sym typeface="Symbol" pitchFamily="18" charset="2"/>
              </a:rPr>
              <a:t>19/3=6.33</a:t>
            </a:r>
            <a:r>
              <a:rPr lang="zh-CN" altLang="en-US" sz="2400">
                <a:sym typeface="Symbol" pitchFamily="18" charset="2"/>
              </a:rPr>
              <a:t>；（</a:t>
            </a:r>
            <a:r>
              <a:rPr lang="en-US" altLang="zh-CN" sz="2400">
                <a:sym typeface="Symbol" pitchFamily="18" charset="2"/>
              </a:rPr>
              <a:t>2</a:t>
            </a:r>
            <a:r>
              <a:rPr lang="zh-CN" altLang="en-US" sz="2400">
                <a:sym typeface="Symbol" pitchFamily="18" charset="2"/>
              </a:rPr>
              <a:t>）总平均数：</a:t>
            </a:r>
            <a:r>
              <a:rPr lang="en-US" altLang="zh-CN" sz="2400">
                <a:sym typeface="Symbol" pitchFamily="18" charset="2"/>
              </a:rPr>
              <a:t>152/12=12.67</a:t>
            </a:r>
            <a:r>
              <a:rPr lang="zh-CN" altLang="en-US" sz="2400">
                <a:sym typeface="Symbol" pitchFamily="18" charset="2"/>
              </a:rPr>
              <a:t>。</a:t>
            </a:r>
          </a:p>
        </p:txBody>
      </p:sp>
      <p:graphicFrame>
        <p:nvGraphicFramePr>
          <p:cNvPr id="55352" name="Group 56"/>
          <p:cNvGraphicFramePr>
            <a:graphicFrameLocks noGrp="1"/>
          </p:cNvGraphicFramePr>
          <p:nvPr/>
        </p:nvGraphicFramePr>
        <p:xfrm>
          <a:off x="250825" y="3500438"/>
          <a:ext cx="8642350" cy="3127248"/>
        </p:xfrm>
        <a:graphic>
          <a:graphicData uri="http://schemas.openxmlformats.org/drawingml/2006/table">
            <a:tbl>
              <a:tblPr/>
              <a:tblGrid>
                <a:gridCol w="1800225"/>
                <a:gridCol w="1368425"/>
                <a:gridCol w="1368425"/>
                <a:gridCol w="1368425"/>
                <a:gridCol w="1368425"/>
                <a:gridCol w="1368425"/>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时间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四季度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合计</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48" name="Text Box 52"/>
          <p:cNvSpPr txBox="1">
            <a:spLocks noChangeArrowheads="1"/>
          </p:cNvSpPr>
          <p:nvPr/>
        </p:nvSpPr>
        <p:spPr bwMode="auto">
          <a:xfrm>
            <a:off x="323850" y="5734050"/>
            <a:ext cx="8496300" cy="457200"/>
          </a:xfrm>
          <a:prstGeom prst="rect">
            <a:avLst/>
          </a:prstGeom>
          <a:noFill/>
          <a:ln w="9525">
            <a:noFill/>
            <a:miter lim="800000"/>
            <a:headEnd/>
            <a:tailEnd/>
          </a:ln>
          <a:effectLst/>
        </p:spPr>
        <p:txBody>
          <a:bodyPr>
            <a:spAutoFit/>
          </a:bodyPr>
          <a:lstStyle/>
          <a:p>
            <a:pPr>
              <a:spcBef>
                <a:spcPct val="50000"/>
              </a:spcBef>
            </a:pPr>
            <a:r>
              <a:rPr lang="en-US" altLang="zh-CN" b="1" dirty="0">
                <a:solidFill>
                  <a:srgbClr val="CC3300"/>
                </a:solidFill>
                <a:effectLst>
                  <a:outerShdw blurRad="38100" dist="38100" dir="2700000" algn="tl">
                    <a:srgbClr val="C0C0C0"/>
                  </a:outerShdw>
                </a:effectLst>
                <a:ea typeface="楷体" pitchFamily="49" charset="-122"/>
              </a:rPr>
              <a:t>   </a:t>
            </a:r>
            <a:r>
              <a:rPr lang="zh-CN" altLang="en-US" b="1" dirty="0">
                <a:solidFill>
                  <a:srgbClr val="CC3300"/>
                </a:solidFill>
                <a:effectLst>
                  <a:outerShdw blurRad="38100" dist="38100" dir="2700000" algn="tl">
                    <a:srgbClr val="C0C0C0"/>
                  </a:outerShdw>
                </a:effectLst>
                <a:ea typeface="楷体" pitchFamily="49" charset="-122"/>
              </a:rPr>
              <a:t>季平均            </a:t>
            </a:r>
            <a:r>
              <a:rPr lang="en-US" altLang="zh-CN" b="1" dirty="0">
                <a:solidFill>
                  <a:srgbClr val="CC3300"/>
                </a:solidFill>
                <a:effectLst>
                  <a:outerShdw blurRad="38100" dist="38100" dir="2700000" algn="tl">
                    <a:srgbClr val="C0C0C0"/>
                  </a:outerShdw>
                </a:effectLst>
                <a:ea typeface="楷体" pitchFamily="49" charset="-122"/>
              </a:rPr>
              <a:t>6.33             8             16.33           20            12.67</a:t>
            </a:r>
          </a:p>
        </p:txBody>
      </p:sp>
      <p:sp>
        <p:nvSpPr>
          <p:cNvPr id="55349" name="Text Box 53"/>
          <p:cNvSpPr txBox="1">
            <a:spLocks noChangeArrowheads="1"/>
          </p:cNvSpPr>
          <p:nvPr/>
        </p:nvSpPr>
        <p:spPr bwMode="auto">
          <a:xfrm>
            <a:off x="179388" y="6165850"/>
            <a:ext cx="8640762" cy="457200"/>
          </a:xfrm>
          <a:prstGeom prst="rect">
            <a:avLst/>
          </a:prstGeom>
          <a:noFill/>
          <a:ln w="9525">
            <a:noFill/>
            <a:miter lim="800000"/>
            <a:headEnd/>
            <a:tailEnd/>
          </a:ln>
          <a:effectLst/>
        </p:spPr>
        <p:txBody>
          <a:bodyPr>
            <a:spAutoFit/>
          </a:bodyPr>
          <a:lstStyle/>
          <a:p>
            <a:pPr>
              <a:spcBef>
                <a:spcPct val="50000"/>
              </a:spcBef>
            </a:pPr>
            <a:r>
              <a:rPr lang="en-US" altLang="zh-CN" b="1" dirty="0">
                <a:solidFill>
                  <a:srgbClr val="CC3300"/>
                </a:solidFill>
                <a:effectLst>
                  <a:outerShdw blurRad="38100" dist="38100" dir="2700000" algn="tl">
                    <a:srgbClr val="C0C0C0"/>
                  </a:outerShdw>
                </a:effectLst>
                <a:ea typeface="楷体" pitchFamily="49" charset="-122"/>
              </a:rPr>
              <a:t>  </a:t>
            </a:r>
            <a:r>
              <a:rPr lang="zh-CN" altLang="en-US" b="1" dirty="0">
                <a:solidFill>
                  <a:srgbClr val="CC3300"/>
                </a:solidFill>
                <a:effectLst>
                  <a:outerShdw blurRad="38100" dist="38100" dir="2700000" algn="tl">
                    <a:srgbClr val="C0C0C0"/>
                  </a:outerShdw>
                </a:effectLst>
                <a:ea typeface="楷体" pitchFamily="49" charset="-122"/>
              </a:rPr>
              <a:t>季节比率</a:t>
            </a:r>
            <a:r>
              <a:rPr lang="en-US" altLang="zh-CN" b="1" dirty="0">
                <a:solidFill>
                  <a:srgbClr val="CC3300"/>
                </a:solidFill>
                <a:effectLst>
                  <a:outerShdw blurRad="38100" dist="38100" dir="2700000" algn="tl">
                    <a:srgbClr val="C0C0C0"/>
                  </a:outerShdw>
                </a:effectLst>
                <a:ea typeface="楷体" pitchFamily="49" charset="-122"/>
              </a:rPr>
              <a:t>%      49.96        63.14         128.89      157.85        399.84</a:t>
            </a:r>
          </a:p>
        </p:txBody>
      </p:sp>
      <p:sp>
        <p:nvSpPr>
          <p:cNvPr id="55353" name="Text Box 57"/>
          <p:cNvSpPr txBox="1">
            <a:spLocks noChangeArrowheads="1"/>
          </p:cNvSpPr>
          <p:nvPr/>
        </p:nvSpPr>
        <p:spPr bwMode="auto">
          <a:xfrm>
            <a:off x="179388" y="2565400"/>
            <a:ext cx="8785225" cy="895350"/>
          </a:xfrm>
          <a:prstGeom prst="rect">
            <a:avLst/>
          </a:prstGeom>
          <a:noFill/>
          <a:ln w="9525">
            <a:noFill/>
            <a:miter lim="800000"/>
            <a:headEnd/>
            <a:tailEnd/>
          </a:ln>
          <a:effectLst/>
        </p:spPr>
        <p:txBody>
          <a:bodyPr>
            <a:spAutoFit/>
          </a:bodyPr>
          <a:lstStyle/>
          <a:p>
            <a:pPr>
              <a:spcBef>
                <a:spcPct val="20000"/>
              </a:spcBef>
            </a:pPr>
            <a:r>
              <a:rPr lang="en-US" altLang="zh-CN"/>
              <a:t>2</a:t>
            </a:r>
            <a:r>
              <a:rPr lang="zh-CN" altLang="en-US"/>
              <a:t>、季节比率</a:t>
            </a:r>
            <a:r>
              <a:rPr lang="en-US" altLang="zh-CN"/>
              <a:t>=</a:t>
            </a:r>
            <a:r>
              <a:rPr lang="zh-CN" altLang="en-US"/>
              <a:t>同期平均数</a:t>
            </a:r>
            <a:r>
              <a:rPr lang="en-US" altLang="zh-CN"/>
              <a:t>/</a:t>
            </a:r>
            <a:r>
              <a:rPr lang="zh-CN" altLang="en-US"/>
              <a:t>总平均数</a:t>
            </a:r>
          </a:p>
          <a:p>
            <a:pPr>
              <a:spcBef>
                <a:spcPct val="20000"/>
              </a:spcBef>
            </a:pPr>
            <a:r>
              <a:rPr lang="zh-CN" altLang="en-US"/>
              <a:t>第</a:t>
            </a:r>
            <a:r>
              <a:rPr lang="en-US" altLang="zh-CN"/>
              <a:t>1</a:t>
            </a:r>
            <a:r>
              <a:rPr lang="zh-CN" altLang="en-US"/>
              <a:t>季度： </a:t>
            </a:r>
            <a:r>
              <a:rPr lang="en-US" altLang="zh-CN"/>
              <a:t>6.33/12.67= 49.96%</a:t>
            </a:r>
            <a:r>
              <a:rPr lang="zh-CN" altLang="en-US"/>
              <a:t>；第</a:t>
            </a:r>
            <a:r>
              <a:rPr lang="en-US" altLang="zh-CN"/>
              <a:t>4</a:t>
            </a:r>
            <a:r>
              <a:rPr lang="zh-CN" altLang="en-US"/>
              <a:t>季度：</a:t>
            </a:r>
            <a:r>
              <a:rPr lang="en-US" altLang="zh-CN"/>
              <a:t>20/12.67=157.85%</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352"/>
                                        </p:tgtEl>
                                        <p:attrNameLst>
                                          <p:attrName>style.visibility</p:attrName>
                                        </p:attrNameLst>
                                      </p:cBhvr>
                                      <p:to>
                                        <p:strVal val="visible"/>
                                      </p:to>
                                    </p:set>
                                    <p:animEffect transition="in" filter="wipe(left)">
                                      <p:cBhvr>
                                        <p:cTn id="7" dur="500"/>
                                        <p:tgtEl>
                                          <p:spTgt spid="55352"/>
                                        </p:tgtEl>
                                      </p:cBhvr>
                                    </p:animEffect>
                                  </p:childTnLst>
                                  <p:subTnLst>
                                    <p:animClr clrSpc="rgb" dir="cw">
                                      <p:cBhvr override="childStyle">
                                        <p:cTn dur="1" fill="hold" display="0" masterRel="nextClick" afterEffect="1"/>
                                        <p:tgtEl>
                                          <p:spTgt spid="55352"/>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55302">
                                            <p:txEl>
                                              <p:pRg st="0" end="0"/>
                                            </p:txEl>
                                          </p:spTgt>
                                        </p:tgtEl>
                                        <p:attrNameLst>
                                          <p:attrName>style.visibility</p:attrName>
                                        </p:attrNameLst>
                                      </p:cBhvr>
                                      <p:to>
                                        <p:strVal val="visible"/>
                                      </p:to>
                                    </p:set>
                                    <p:anim calcmode="lin" valueType="num">
                                      <p:cBhvr>
                                        <p:cTn id="12" dur="500" fill="hold"/>
                                        <p:tgtEl>
                                          <p:spTgt spid="55302">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5530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5302">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55302">
                                            <p:txEl>
                                              <p:pRg st="1" end="1"/>
                                            </p:txEl>
                                          </p:spTgt>
                                        </p:tgtEl>
                                        <p:attrNameLst>
                                          <p:attrName>style.visibility</p:attrName>
                                        </p:attrNameLst>
                                      </p:cBhvr>
                                      <p:to>
                                        <p:strVal val="visible"/>
                                      </p:to>
                                    </p:set>
                                    <p:anim calcmode="lin" valueType="num">
                                      <p:cBhvr>
                                        <p:cTn id="18" dur="500" fill="hold"/>
                                        <p:tgtEl>
                                          <p:spTgt spid="55302">
                                            <p:txEl>
                                              <p:pRg st="1" end="1"/>
                                            </p:txEl>
                                          </p:spTgt>
                                        </p:tgtEl>
                                        <p:attrNameLst>
                                          <p:attrName>ppt_w</p:attrName>
                                        </p:attrNameLst>
                                      </p:cBhvr>
                                      <p:tavLst>
                                        <p:tav tm="0">
                                          <p:val>
                                            <p:strVal val="4*#ppt_w"/>
                                          </p:val>
                                        </p:tav>
                                        <p:tav tm="100000">
                                          <p:val>
                                            <p:strVal val="#ppt_w"/>
                                          </p:val>
                                        </p:tav>
                                      </p:tavLst>
                                    </p:anim>
                                    <p:anim calcmode="lin" valueType="num">
                                      <p:cBhvr>
                                        <p:cTn id="19" dur="500" fill="hold"/>
                                        <p:tgtEl>
                                          <p:spTgt spid="55302">
                                            <p:txEl>
                                              <p:pRg st="1" end="1"/>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5302">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55302">
                                            <p:txEl>
                                              <p:pRg st="2" end="2"/>
                                            </p:txEl>
                                          </p:spTgt>
                                        </p:tgtEl>
                                        <p:attrNameLst>
                                          <p:attrName>style.visibility</p:attrName>
                                        </p:attrNameLst>
                                      </p:cBhvr>
                                      <p:to>
                                        <p:strVal val="visible"/>
                                      </p:to>
                                    </p:set>
                                    <p:anim calcmode="lin" valueType="num">
                                      <p:cBhvr>
                                        <p:cTn id="24" dur="500" fill="hold"/>
                                        <p:tgtEl>
                                          <p:spTgt spid="55302">
                                            <p:txEl>
                                              <p:pRg st="2" end="2"/>
                                            </p:txEl>
                                          </p:spTgt>
                                        </p:tgtEl>
                                        <p:attrNameLst>
                                          <p:attrName>ppt_w</p:attrName>
                                        </p:attrNameLst>
                                      </p:cBhvr>
                                      <p:tavLst>
                                        <p:tav tm="0">
                                          <p:val>
                                            <p:strVal val="4*#ppt_w"/>
                                          </p:val>
                                        </p:tav>
                                        <p:tav tm="100000">
                                          <p:val>
                                            <p:strVal val="#ppt_w"/>
                                          </p:val>
                                        </p:tav>
                                      </p:tavLst>
                                    </p:anim>
                                    <p:anim calcmode="lin" valueType="num">
                                      <p:cBhvr>
                                        <p:cTn id="25" dur="500" fill="hold"/>
                                        <p:tgtEl>
                                          <p:spTgt spid="55302">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5302">
                                            <p:txEl>
                                              <p:pRg st="2" end="2"/>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55348">
                                            <p:txEl>
                                              <p:pRg st="0" end="0"/>
                                            </p:txEl>
                                          </p:spTgt>
                                        </p:tgtEl>
                                        <p:attrNameLst>
                                          <p:attrName>style.visibility</p:attrName>
                                        </p:attrNameLst>
                                      </p:cBhvr>
                                      <p:to>
                                        <p:strVal val="visible"/>
                                      </p:to>
                                    </p:set>
                                    <p:anim calcmode="lin" valueType="num">
                                      <p:cBhvr additive="base">
                                        <p:cTn id="30" dur="500" fill="hold"/>
                                        <p:tgtEl>
                                          <p:spTgt spid="55348">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5534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5348">
                                            <p:txEl>
                                              <p:pRg st="0" end="0"/>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55353">
                                            <p:txEl>
                                              <p:pRg st="0" end="0"/>
                                            </p:txEl>
                                          </p:spTgt>
                                        </p:tgtEl>
                                        <p:attrNameLst>
                                          <p:attrName>style.visibility</p:attrName>
                                        </p:attrNameLst>
                                      </p:cBhvr>
                                      <p:to>
                                        <p:strVal val="visible"/>
                                      </p:to>
                                    </p:set>
                                    <p:animEffect transition="in" filter="diamond(in)">
                                      <p:cBhvr>
                                        <p:cTn id="36" dur="2000"/>
                                        <p:tgtEl>
                                          <p:spTgt spid="55353">
                                            <p:txEl>
                                              <p:pRg st="0" end="0"/>
                                            </p:txEl>
                                          </p:spTgt>
                                        </p:tgtEl>
                                      </p:cBhvr>
                                    </p:animEffect>
                                  </p:childTnLst>
                                  <p:subTnLst>
                                    <p:animClr clrSpc="rgb" dir="cw">
                                      <p:cBhvr override="childStyle">
                                        <p:cTn dur="1" fill="hold" display="0" masterRel="nextClick" afterEffect="1"/>
                                        <p:tgtEl>
                                          <p:spTgt spid="55353">
                                            <p:txEl>
                                              <p:pRg st="0" end="0"/>
                                            </p:txEl>
                                          </p:spTgt>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55353">
                                            <p:txEl>
                                              <p:pRg st="1" end="1"/>
                                            </p:txEl>
                                          </p:spTgt>
                                        </p:tgtEl>
                                        <p:attrNameLst>
                                          <p:attrName>style.visibility</p:attrName>
                                        </p:attrNameLst>
                                      </p:cBhvr>
                                      <p:to>
                                        <p:strVal val="visible"/>
                                      </p:to>
                                    </p:set>
                                    <p:animEffect transition="in" filter="diamond(in)">
                                      <p:cBhvr>
                                        <p:cTn id="41" dur="2000"/>
                                        <p:tgtEl>
                                          <p:spTgt spid="55353">
                                            <p:txEl>
                                              <p:pRg st="1" end="1"/>
                                            </p:txEl>
                                          </p:spTgt>
                                        </p:tgtEl>
                                      </p:cBhvr>
                                    </p:animEffect>
                                  </p:childTnLst>
                                  <p:subTnLst>
                                    <p:animClr clrSpc="rgb" dir="cw">
                                      <p:cBhvr override="childStyle">
                                        <p:cTn dur="1" fill="hold" display="0" masterRel="nextClick" afterEffect="1"/>
                                        <p:tgtEl>
                                          <p:spTgt spid="55353">
                                            <p:txEl>
                                              <p:pRg st="1" end="1"/>
                                            </p:txEl>
                                          </p:spTgt>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55349"/>
                                        </p:tgtEl>
                                        <p:attrNameLst>
                                          <p:attrName>style.visibility</p:attrName>
                                        </p:attrNameLst>
                                      </p:cBhvr>
                                      <p:to>
                                        <p:strVal val="visible"/>
                                      </p:to>
                                    </p:set>
                                    <p:animEffect transition="in" filter="checkerboard(across)">
                                      <p:cBhvr>
                                        <p:cTn id="46" dur="500"/>
                                        <p:tgtEl>
                                          <p:spTgt spid="55349"/>
                                        </p:tgtEl>
                                      </p:cBhvr>
                                    </p:animEffect>
                                  </p:childTnLst>
                                  <p:subTnLst>
                                    <p:animClr clrSpc="rgb" dir="cw">
                                      <p:cBhvr override="childStyle">
                                        <p:cTn dur="1" fill="hold" display="0" masterRel="nextClick" afterEffect="1"/>
                                        <p:tgtEl>
                                          <p:spTgt spid="5534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autoUpdateAnimBg="0"/>
      <p:bldP spid="55349" grpId="0"/>
      <p:bldP spid="5535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819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8" name="Rectangle 6"/>
          <p:cNvSpPr>
            <a:spLocks noGrp="1" noChangeArrowheads="1"/>
          </p:cNvSpPr>
          <p:nvPr>
            <p:ph type="subTitle" idx="1"/>
          </p:nvPr>
        </p:nvSpPr>
        <p:spPr>
          <a:xfrm>
            <a:off x="179388" y="1219200"/>
            <a:ext cx="8785225" cy="5410200"/>
          </a:xfrm>
        </p:spPr>
        <p:txBody>
          <a:bodyPr/>
          <a:lstStyle/>
          <a:p>
            <a:pPr algn="l"/>
            <a:r>
              <a:rPr lang="en-US" altLang="zh-CN" sz="2600" dirty="0">
                <a:effectLst>
                  <a:outerShdw blurRad="38100" dist="38100" dir="2700000" algn="tl">
                    <a:srgbClr val="C0C0C0"/>
                  </a:outerShdw>
                </a:effectLst>
                <a:ea typeface="楷体" pitchFamily="49" charset="-122"/>
              </a:rPr>
              <a:t>[</a:t>
            </a:r>
            <a:r>
              <a:rPr lang="zh-CN" altLang="en-US" sz="2600" dirty="0">
                <a:effectLst>
                  <a:outerShdw blurRad="38100" dist="38100" dir="2700000" algn="tl">
                    <a:srgbClr val="C0C0C0"/>
                  </a:outerShdw>
                </a:effectLst>
                <a:ea typeface="楷体" pitchFamily="49" charset="-122"/>
              </a:rPr>
              <a:t>绝对数时间数列</a:t>
            </a:r>
            <a:r>
              <a:rPr lang="en-US" altLang="zh-CN" sz="2600" dirty="0">
                <a:effectLst>
                  <a:outerShdw blurRad="38100" dist="38100" dir="2700000" algn="tl">
                    <a:srgbClr val="C0C0C0"/>
                  </a:outerShdw>
                </a:effectLst>
                <a:ea typeface="楷体" pitchFamily="49" charset="-122"/>
              </a:rPr>
              <a:t>]</a:t>
            </a:r>
            <a:endParaRPr lang="en-US" altLang="zh-CN" sz="2600" dirty="0"/>
          </a:p>
          <a:p>
            <a:pPr algn="l"/>
            <a:r>
              <a:rPr lang="en-US" altLang="zh-CN" sz="2600" dirty="0"/>
              <a:t>A</a:t>
            </a:r>
            <a:r>
              <a:rPr lang="zh-CN" altLang="en-US" sz="2600" dirty="0"/>
              <a:t>、种类：</a:t>
            </a:r>
            <a:r>
              <a:rPr lang="zh-CN" altLang="en-US" sz="2600" dirty="0">
                <a:ea typeface="方正姚体" pitchFamily="2" charset="-122"/>
              </a:rPr>
              <a:t>时期（流量）数列、时点（存量）数列</a:t>
            </a:r>
            <a:r>
              <a:rPr lang="zh-CN" altLang="en-US" sz="2600" dirty="0">
                <a:ea typeface="方正姚体" pitchFamily="2" charset="-122"/>
                <a:sym typeface="Symbol" pitchFamily="18" charset="2"/>
              </a:rPr>
              <a:t>可加性</a:t>
            </a:r>
            <a:endParaRPr lang="zh-CN" altLang="en-US" sz="2600" dirty="0">
              <a:ea typeface="方正姚体" pitchFamily="2" charset="-122"/>
            </a:endParaRPr>
          </a:p>
          <a:p>
            <a:pPr algn="l"/>
            <a:r>
              <a:rPr lang="en-US" altLang="zh-CN" sz="2600" dirty="0"/>
              <a:t>B</a:t>
            </a:r>
            <a:r>
              <a:rPr lang="zh-CN" altLang="en-US" sz="2600" dirty="0"/>
              <a:t>、时点：“某一瞬间”</a:t>
            </a:r>
            <a:r>
              <a:rPr lang="zh-CN" altLang="en-US" sz="2600" dirty="0">
                <a:sym typeface="Symbol" pitchFamily="18" charset="2"/>
              </a:rPr>
              <a:t>日；</a:t>
            </a:r>
            <a:r>
              <a:rPr lang="zh-CN" altLang="en-US" sz="2600" dirty="0">
                <a:ea typeface="隶书" pitchFamily="49" charset="-122"/>
                <a:sym typeface="Symbol" pitchFamily="18" charset="2"/>
              </a:rPr>
              <a:t>月（季、年）初、末</a:t>
            </a:r>
            <a:endParaRPr lang="zh-CN" altLang="en-US" sz="2600" dirty="0">
              <a:sym typeface="Symbol" pitchFamily="18" charset="2"/>
            </a:endParaRPr>
          </a:p>
          <a:p>
            <a:pPr algn="l"/>
            <a:r>
              <a:rPr lang="en-US" altLang="zh-CN" sz="2600" dirty="0">
                <a:sym typeface="Symbol" pitchFamily="18" charset="2"/>
              </a:rPr>
              <a:t>C</a:t>
            </a:r>
            <a:r>
              <a:rPr lang="zh-CN" altLang="en-US" sz="2600" dirty="0">
                <a:sym typeface="Symbol" pitchFamily="18" charset="2"/>
              </a:rPr>
              <a:t>、间隔：相邻两个时点之间的时间跨度 </a:t>
            </a:r>
            <a:r>
              <a:rPr lang="en-US" altLang="zh-CN" sz="2600" b="1" dirty="0">
                <a:sym typeface="Symbol" pitchFamily="18" charset="2"/>
              </a:rPr>
              <a:t>f</a:t>
            </a:r>
            <a:r>
              <a:rPr lang="zh-CN" altLang="en-US" sz="2600" dirty="0">
                <a:sym typeface="Symbol" pitchFamily="18" charset="2"/>
              </a:rPr>
              <a:t>；</a:t>
            </a:r>
          </a:p>
          <a:p>
            <a:pPr algn="l"/>
            <a:r>
              <a:rPr lang="en-US" altLang="zh-CN" sz="2600" dirty="0">
                <a:sym typeface="Symbol" pitchFamily="18" charset="2"/>
              </a:rPr>
              <a:t>D</a:t>
            </a:r>
            <a:r>
              <a:rPr lang="zh-CN" altLang="en-US" sz="2600" dirty="0">
                <a:sym typeface="Symbol" pitchFamily="18" charset="2"/>
              </a:rPr>
              <a:t>、</a:t>
            </a:r>
            <a:r>
              <a:rPr lang="zh-CN" altLang="en-US" sz="2600" b="1" dirty="0">
                <a:ea typeface="楷体" pitchFamily="49" charset="-122"/>
                <a:sym typeface="Symbol" pitchFamily="18" charset="2"/>
              </a:rPr>
              <a:t>连续时点数列</a:t>
            </a:r>
            <a:r>
              <a:rPr lang="zh-CN" altLang="en-US" sz="2600" dirty="0">
                <a:sym typeface="Symbol" pitchFamily="18" charset="2"/>
              </a:rPr>
              <a:t>：资料</a:t>
            </a:r>
            <a:r>
              <a:rPr lang="zh-CN" altLang="en-US" sz="2600" b="1" dirty="0">
                <a:sym typeface="Symbol" pitchFamily="18" charset="2"/>
              </a:rPr>
              <a:t>天天</a:t>
            </a:r>
            <a:r>
              <a:rPr lang="zh-CN" altLang="en-US" sz="2600" dirty="0">
                <a:sym typeface="Symbol" pitchFamily="18" charset="2"/>
              </a:rPr>
              <a:t>有；</a:t>
            </a:r>
            <a:r>
              <a:rPr lang="zh-CN" altLang="en-US" sz="2600" b="1" dirty="0">
                <a:ea typeface="楷体" pitchFamily="49" charset="-122"/>
                <a:sym typeface="Symbol" pitchFamily="18" charset="2"/>
              </a:rPr>
              <a:t>间断时点数列</a:t>
            </a:r>
            <a:r>
              <a:rPr lang="en-US" altLang="zh-CN" sz="2600" dirty="0">
                <a:ea typeface="方正细黑一简体" pitchFamily="2" charset="-122"/>
                <a:sym typeface="Symbol" pitchFamily="18" charset="2"/>
              </a:rPr>
              <a:t>※</a:t>
            </a:r>
          </a:p>
        </p:txBody>
      </p:sp>
      <p:graphicFrame>
        <p:nvGraphicFramePr>
          <p:cNvPr id="8199" name="Object 7"/>
          <p:cNvGraphicFramePr>
            <a:graphicFrameLocks noChangeAspect="1"/>
          </p:cNvGraphicFramePr>
          <p:nvPr/>
        </p:nvGraphicFramePr>
        <p:xfrm>
          <a:off x="465138" y="4883150"/>
          <a:ext cx="7937500" cy="2363788"/>
        </p:xfrm>
        <a:graphic>
          <a:graphicData uri="http://schemas.openxmlformats.org/presentationml/2006/ole">
            <p:oleObj spid="_x0000_s8199" name="Document" r:id="rId4" imgW="7692756" imgH="2293860" progId="Word.Document.8">
              <p:embed/>
            </p:oleObj>
          </a:graphicData>
        </a:graphic>
      </p:graphicFrame>
      <p:graphicFrame>
        <p:nvGraphicFramePr>
          <p:cNvPr id="8200" name="Object 8"/>
          <p:cNvGraphicFramePr>
            <a:graphicFrameLocks noChangeAspect="1"/>
          </p:cNvGraphicFramePr>
          <p:nvPr/>
        </p:nvGraphicFramePr>
        <p:xfrm>
          <a:off x="468313" y="3500438"/>
          <a:ext cx="8105775" cy="1811337"/>
        </p:xfrm>
        <a:graphic>
          <a:graphicData uri="http://schemas.openxmlformats.org/presentationml/2006/ole">
            <p:oleObj spid="_x0000_s8200" name="Document" r:id="rId5" imgW="7825452" imgH="1752085" progId="Word.Document.8">
              <p:embed/>
            </p:oleObj>
          </a:graphicData>
        </a:graphic>
      </p:graphicFrame>
      <p:sp>
        <p:nvSpPr>
          <p:cNvPr id="8202" name="Text Box 10"/>
          <p:cNvSpPr txBox="1">
            <a:spLocks noChangeArrowheads="1"/>
          </p:cNvSpPr>
          <p:nvPr/>
        </p:nvSpPr>
        <p:spPr bwMode="auto">
          <a:xfrm>
            <a:off x="251520" y="3645024"/>
            <a:ext cx="8713787" cy="1200329"/>
          </a:xfrm>
          <a:prstGeom prst="rect">
            <a:avLst/>
          </a:prstGeom>
          <a:noFill/>
          <a:ln w="9525">
            <a:noFill/>
            <a:miter lim="800000"/>
            <a:headEnd/>
            <a:tailEnd/>
          </a:ln>
          <a:effectLst/>
        </p:spPr>
        <p:txBody>
          <a:bodyPr>
            <a:spAutoFit/>
          </a:bodyPr>
          <a:lstStyle/>
          <a:p>
            <a:pPr>
              <a:spcBef>
                <a:spcPct val="50000"/>
              </a:spcBef>
            </a:pPr>
            <a:r>
              <a:rPr lang="zh-CN" altLang="en-US" dirty="0">
                <a:latin typeface="+mn-lt"/>
                <a:ea typeface="楷体" pitchFamily="49" charset="-122"/>
              </a:rPr>
              <a:t>下列指标中何为时点指标：土地面积、毕业生人数、商品销售额、</a:t>
            </a:r>
            <a:r>
              <a:rPr lang="zh-CN" altLang="en-US" dirty="0">
                <a:latin typeface="楷体" pitchFamily="49" charset="-122"/>
                <a:ea typeface="楷体" pitchFamily="49" charset="-122"/>
              </a:rPr>
              <a:t>人口数、黄金储备量、出生人口数、固定资产原值、汽车台数、平均成绩、迁出人口数、三次产业比重。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p:cTn id="7" dur="500" fill="hold"/>
                                        <p:tgtEl>
                                          <p:spTgt spid="8199"/>
                                        </p:tgtEl>
                                        <p:attrNameLst>
                                          <p:attrName>ppt_w</p:attrName>
                                        </p:attrNameLst>
                                      </p:cBhvr>
                                      <p:tavLst>
                                        <p:tav tm="0">
                                          <p:val>
                                            <p:strVal val="4*#ppt_w"/>
                                          </p:val>
                                        </p:tav>
                                        <p:tav tm="100000">
                                          <p:val>
                                            <p:strVal val="#ppt_w"/>
                                          </p:val>
                                        </p:tav>
                                      </p:tavLst>
                                    </p:anim>
                                    <p:anim calcmode="lin" valueType="num">
                                      <p:cBhvr>
                                        <p:cTn id="8" dur="500" fill="hold"/>
                                        <p:tgtEl>
                                          <p:spTgt spid="819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8199"/>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198">
                                            <p:txEl>
                                              <p:pRg st="0" end="0"/>
                                            </p:txEl>
                                          </p:spTgt>
                                        </p:tgtEl>
                                        <p:attrNameLst>
                                          <p:attrName>style.visibility</p:attrName>
                                        </p:attrNameLst>
                                      </p:cBhvr>
                                      <p:to>
                                        <p:strVal val="visible"/>
                                      </p:to>
                                    </p:set>
                                    <p:anim calcmode="lin" valueType="num">
                                      <p:cBhvr additive="base">
                                        <p:cTn id="13" dur="500" fill="hold"/>
                                        <p:tgtEl>
                                          <p:spTgt spid="81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198">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198">
                                            <p:txEl>
                                              <p:pRg st="1" end="1"/>
                                            </p:txEl>
                                          </p:spTgt>
                                        </p:tgtEl>
                                        <p:attrNameLst>
                                          <p:attrName>style.visibility</p:attrName>
                                        </p:attrNameLst>
                                      </p:cBhvr>
                                      <p:to>
                                        <p:strVal val="visible"/>
                                      </p:to>
                                    </p:set>
                                    <p:anim calcmode="lin" valueType="num">
                                      <p:cBhvr additive="base">
                                        <p:cTn id="19" dur="500" fill="hold"/>
                                        <p:tgtEl>
                                          <p:spTgt spid="819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8">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198">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8198">
                                            <p:txEl>
                                              <p:pRg st="2" end="2"/>
                                            </p:txEl>
                                          </p:spTgt>
                                        </p:tgtEl>
                                        <p:attrNameLst>
                                          <p:attrName>style.visibility</p:attrName>
                                        </p:attrNameLst>
                                      </p:cBhvr>
                                      <p:to>
                                        <p:strVal val="visible"/>
                                      </p:to>
                                    </p:set>
                                    <p:anim calcmode="lin" valueType="num">
                                      <p:cBhvr additive="base">
                                        <p:cTn id="25" dur="500" fill="hold"/>
                                        <p:tgtEl>
                                          <p:spTgt spid="819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8">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198">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198">
                                            <p:txEl>
                                              <p:pRg st="3" end="3"/>
                                            </p:txEl>
                                          </p:spTgt>
                                        </p:tgtEl>
                                        <p:attrNameLst>
                                          <p:attrName>style.visibility</p:attrName>
                                        </p:attrNameLst>
                                      </p:cBhvr>
                                      <p:to>
                                        <p:strVal val="visible"/>
                                      </p:to>
                                    </p:set>
                                    <p:anim calcmode="lin" valueType="num">
                                      <p:cBhvr additive="base">
                                        <p:cTn id="31" dur="500" fill="hold"/>
                                        <p:tgtEl>
                                          <p:spTgt spid="819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8">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198">
                                            <p:txEl>
                                              <p:pRg st="3" end="3"/>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8198">
                                            <p:txEl>
                                              <p:pRg st="4" end="4"/>
                                            </p:txEl>
                                          </p:spTgt>
                                        </p:tgtEl>
                                        <p:attrNameLst>
                                          <p:attrName>style.visibility</p:attrName>
                                        </p:attrNameLst>
                                      </p:cBhvr>
                                      <p:to>
                                        <p:strVal val="visible"/>
                                      </p:to>
                                    </p:set>
                                    <p:anim calcmode="lin" valueType="num">
                                      <p:cBhvr additive="base">
                                        <p:cTn id="37" dur="500" fill="hold"/>
                                        <p:tgtEl>
                                          <p:spTgt spid="819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8">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8198">
                                            <p:txEl>
                                              <p:pRg st="4" end="4"/>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8200"/>
                                        </p:tgtEl>
                                        <p:attrNameLst>
                                          <p:attrName>style.visibility</p:attrName>
                                        </p:attrNameLst>
                                      </p:cBhvr>
                                      <p:to>
                                        <p:strVal val="visible"/>
                                      </p:to>
                                    </p:set>
                                    <p:animEffect transition="in" filter="strips(upRight)">
                                      <p:cBhvr>
                                        <p:cTn id="43" dur="500"/>
                                        <p:tgtEl>
                                          <p:spTgt spid="8200"/>
                                        </p:tgtEl>
                                      </p:cBhvr>
                                    </p:animEffect>
                                  </p:childTnLst>
                                  <p:subTnLst>
                                    <p:set>
                                      <p:cBhvr override="childStyle">
                                        <p:cTn dur="1" fill="hold" display="0" masterRel="nextClick" afterEffect="1"/>
                                        <p:tgtEl>
                                          <p:spTgt spid="8200"/>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8202"/>
                                        </p:tgtEl>
                                        <p:attrNameLst>
                                          <p:attrName>style.visibility</p:attrName>
                                        </p:attrNameLst>
                                      </p:cBhvr>
                                      <p:to>
                                        <p:strVal val="visible"/>
                                      </p:to>
                                    </p:set>
                                    <p:animEffect transition="in" filter="box(in)">
                                      <p:cBhvr>
                                        <p:cTn id="48" dur="500"/>
                                        <p:tgtEl>
                                          <p:spTgt spid="8202"/>
                                        </p:tgtEl>
                                      </p:cBhvr>
                                    </p:animEffect>
                                  </p:childTnLst>
                                  <p:subTnLst>
                                    <p:animClr clrSpc="rgb" dir="cw">
                                      <p:cBhvr override="childStyle">
                                        <p:cTn dur="1" fill="hold" display="0" masterRel="nextClick" afterEffect="1"/>
                                        <p:tgtEl>
                                          <p:spTgt spid="820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autoUpdateAnimBg="0"/>
      <p:bldP spid="8202"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1161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162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16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11622" name="Rectangle 6"/>
          <p:cNvSpPr>
            <a:spLocks noGrp="1" noChangeArrowheads="1"/>
          </p:cNvSpPr>
          <p:nvPr>
            <p:ph type="subTitle" idx="1"/>
          </p:nvPr>
        </p:nvSpPr>
        <p:spPr>
          <a:xfrm>
            <a:off x="152400" y="1219200"/>
            <a:ext cx="8839200" cy="5410200"/>
          </a:xfrm>
        </p:spPr>
        <p:txBody>
          <a:bodyPr/>
          <a:lstStyle/>
          <a:p>
            <a:pPr algn="l"/>
            <a:r>
              <a:rPr lang="en-US" altLang="zh-CN" sz="2400">
                <a:sym typeface="Symbol" pitchFamily="18" charset="2"/>
              </a:rPr>
              <a:t>3</a:t>
            </a:r>
            <a:r>
              <a:rPr lang="zh-CN" altLang="en-US" sz="2400">
                <a:sym typeface="Symbol" pitchFamily="18" charset="2"/>
              </a:rPr>
              <a:t>、调整得季节指数：</a:t>
            </a:r>
            <a:r>
              <a:rPr lang="en-US" altLang="zh-CN" sz="2400">
                <a:sym typeface="Symbol" pitchFamily="18" charset="2"/>
              </a:rPr>
              <a:t>399.84:400=49.96:x  x= 49.98</a:t>
            </a:r>
            <a:r>
              <a:rPr lang="zh-CN" altLang="en-US" sz="2400">
                <a:sym typeface="Symbol" pitchFamily="18" charset="2"/>
              </a:rPr>
              <a:t>（</a:t>
            </a:r>
            <a:r>
              <a:rPr lang="en-US" altLang="zh-CN" sz="2400">
                <a:sym typeface="Symbol" pitchFamily="18" charset="2"/>
              </a:rPr>
              <a:t>1</a:t>
            </a:r>
            <a:r>
              <a:rPr lang="zh-CN" altLang="en-US" sz="2400">
                <a:sym typeface="Symbol" pitchFamily="18" charset="2"/>
              </a:rPr>
              <a:t>季）</a:t>
            </a:r>
          </a:p>
        </p:txBody>
      </p:sp>
      <p:graphicFrame>
        <p:nvGraphicFramePr>
          <p:cNvPr id="111663" name="Group 47"/>
          <p:cNvGraphicFramePr>
            <a:graphicFrameLocks noGrp="1"/>
          </p:cNvGraphicFramePr>
          <p:nvPr/>
        </p:nvGraphicFramePr>
        <p:xfrm>
          <a:off x="250825" y="4005263"/>
          <a:ext cx="8642350" cy="2688336"/>
        </p:xfrm>
        <a:graphic>
          <a:graphicData uri="http://schemas.openxmlformats.org/drawingml/2006/table">
            <a:tbl>
              <a:tblPr/>
              <a:tblGrid>
                <a:gridCol w="1800225"/>
                <a:gridCol w="1368425"/>
                <a:gridCol w="1368425"/>
                <a:gridCol w="1368425"/>
                <a:gridCol w="1368425"/>
                <a:gridCol w="1368425"/>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时间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四季度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合计</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季节比率</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63.14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128.89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157.85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399.84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57" name="Text Box 41"/>
          <p:cNvSpPr txBox="1">
            <a:spLocks noChangeArrowheads="1"/>
          </p:cNvSpPr>
          <p:nvPr/>
        </p:nvSpPr>
        <p:spPr bwMode="auto">
          <a:xfrm>
            <a:off x="179388" y="1700213"/>
            <a:ext cx="8785225" cy="822325"/>
          </a:xfrm>
          <a:prstGeom prst="rect">
            <a:avLst/>
          </a:prstGeom>
          <a:noFill/>
          <a:ln w="9525">
            <a:noFill/>
            <a:miter lim="800000"/>
            <a:headEnd/>
            <a:tailEnd/>
          </a:ln>
          <a:effectLst/>
        </p:spPr>
        <p:txBody>
          <a:bodyPr>
            <a:spAutoFit/>
          </a:bodyPr>
          <a:lstStyle/>
          <a:p>
            <a:pPr>
              <a:spcBef>
                <a:spcPct val="20000"/>
              </a:spcBef>
            </a:pPr>
            <a:r>
              <a:rPr lang="zh-CN" altLang="en-US"/>
              <a:t>基本前提：资料没有长期趋势（</a:t>
            </a:r>
            <a:r>
              <a:rPr lang="en-US" altLang="zh-CN"/>
              <a:t>T</a:t>
            </a:r>
            <a:r>
              <a:rPr lang="zh-CN" altLang="en-US"/>
              <a:t>）和循环变动（</a:t>
            </a:r>
            <a:r>
              <a:rPr lang="en-US" altLang="zh-CN"/>
              <a:t>C</a:t>
            </a:r>
            <a:r>
              <a:rPr lang="zh-CN" altLang="en-US"/>
              <a:t>）。资料若有递增的长期趋势，则指数年末明显大于年初。</a:t>
            </a:r>
          </a:p>
        </p:txBody>
      </p:sp>
      <p:sp>
        <p:nvSpPr>
          <p:cNvPr id="111661" name="Text Box 45"/>
          <p:cNvSpPr txBox="1">
            <a:spLocks noChangeArrowheads="1"/>
          </p:cNvSpPr>
          <p:nvPr/>
        </p:nvSpPr>
        <p:spPr bwMode="auto">
          <a:xfrm>
            <a:off x="179388" y="6165850"/>
            <a:ext cx="8785225" cy="457200"/>
          </a:xfrm>
          <a:prstGeom prst="rect">
            <a:avLst/>
          </a:prstGeom>
          <a:noFill/>
          <a:ln w="9525">
            <a:noFill/>
            <a:miter lim="800000"/>
            <a:headEnd/>
            <a:tailEnd/>
          </a:ln>
          <a:effectLst/>
        </p:spPr>
        <p:txBody>
          <a:bodyPr>
            <a:spAutoFit/>
          </a:bodyPr>
          <a:lstStyle/>
          <a:p>
            <a:pPr>
              <a:spcBef>
                <a:spcPct val="50000"/>
              </a:spcBef>
            </a:pPr>
            <a:r>
              <a:rPr lang="en-US" altLang="zh-CN" b="1" dirty="0">
                <a:solidFill>
                  <a:srgbClr val="CC3300"/>
                </a:solidFill>
                <a:effectLst>
                  <a:outerShdw blurRad="38100" dist="38100" dir="2700000" algn="tl">
                    <a:srgbClr val="C0C0C0"/>
                  </a:outerShdw>
                </a:effectLst>
                <a:ea typeface="楷体" pitchFamily="49" charset="-122"/>
              </a:rPr>
              <a:t> </a:t>
            </a:r>
            <a:r>
              <a:rPr lang="zh-CN" altLang="en-US" b="1" dirty="0">
                <a:solidFill>
                  <a:srgbClr val="CC3300"/>
                </a:solidFill>
                <a:effectLst>
                  <a:outerShdw blurRad="38100" dist="38100" dir="2700000" algn="tl">
                    <a:srgbClr val="C0C0C0"/>
                  </a:outerShdw>
                </a:effectLst>
                <a:ea typeface="楷体" pitchFamily="49" charset="-122"/>
              </a:rPr>
              <a:t>季节指数</a:t>
            </a:r>
            <a:r>
              <a:rPr lang="en-US" altLang="zh-CN" b="1" dirty="0">
                <a:solidFill>
                  <a:srgbClr val="CC3300"/>
                </a:solidFill>
                <a:effectLst>
                  <a:outerShdw blurRad="38100" dist="38100" dir="2700000" algn="tl">
                    <a:srgbClr val="C0C0C0"/>
                  </a:outerShdw>
                </a:effectLst>
                <a:ea typeface="楷体" pitchFamily="49" charset="-122"/>
              </a:rPr>
              <a:t>%      49.98         63.17        128.94       157.91       400.00</a:t>
            </a:r>
          </a:p>
        </p:txBody>
      </p:sp>
      <p:graphicFrame>
        <p:nvGraphicFramePr>
          <p:cNvPr id="111664" name="Object 48"/>
          <p:cNvGraphicFramePr>
            <a:graphicFrameLocks noChangeAspect="1"/>
          </p:cNvGraphicFramePr>
          <p:nvPr/>
        </p:nvGraphicFramePr>
        <p:xfrm>
          <a:off x="827088" y="2636838"/>
          <a:ext cx="7316787" cy="1246187"/>
        </p:xfrm>
        <a:graphic>
          <a:graphicData uri="http://schemas.openxmlformats.org/presentationml/2006/ole">
            <p:oleObj spid="_x0000_s111664" name="公式" r:id="rId4" imgW="3568680" imgH="647640" progId="Equation.3">
              <p:embed/>
            </p:oleObj>
          </a:graphicData>
        </a:graphic>
      </p:graphicFrame>
      <p:graphicFrame>
        <p:nvGraphicFramePr>
          <p:cNvPr id="111666" name="Object 50"/>
          <p:cNvGraphicFramePr>
            <a:graphicFrameLocks noChangeAspect="1"/>
          </p:cNvGraphicFramePr>
          <p:nvPr/>
        </p:nvGraphicFramePr>
        <p:xfrm>
          <a:off x="6804025" y="2205038"/>
          <a:ext cx="1639888" cy="781050"/>
        </p:xfrm>
        <a:graphic>
          <a:graphicData uri="http://schemas.openxmlformats.org/presentationml/2006/ole">
            <p:oleObj spid="_x0000_s111666" name="公式" r:id="rId5" imgW="799920" imgH="4060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63"/>
                                        </p:tgtEl>
                                        <p:attrNameLst>
                                          <p:attrName>style.visibility</p:attrName>
                                        </p:attrNameLst>
                                      </p:cBhvr>
                                      <p:to>
                                        <p:strVal val="visible"/>
                                      </p:to>
                                    </p:set>
                                    <p:animEffect transition="in" filter="wipe(left)">
                                      <p:cBhvr>
                                        <p:cTn id="7" dur="500"/>
                                        <p:tgtEl>
                                          <p:spTgt spid="111663"/>
                                        </p:tgtEl>
                                      </p:cBhvr>
                                    </p:animEffect>
                                  </p:childTnLst>
                                  <p:subTnLst>
                                    <p:animClr clrSpc="rgb" dir="cw">
                                      <p:cBhvr override="childStyle">
                                        <p:cTn dur="1" fill="hold" display="0" masterRel="nextClick" afterEffect="1"/>
                                        <p:tgtEl>
                                          <p:spTgt spid="111663"/>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11622">
                                            <p:txEl>
                                              <p:pRg st="0" end="0"/>
                                            </p:txEl>
                                          </p:spTgt>
                                        </p:tgtEl>
                                        <p:attrNameLst>
                                          <p:attrName>style.visibility</p:attrName>
                                        </p:attrNameLst>
                                      </p:cBhvr>
                                      <p:to>
                                        <p:strVal val="visible"/>
                                      </p:to>
                                    </p:set>
                                    <p:anim calcmode="lin" valueType="num">
                                      <p:cBhvr>
                                        <p:cTn id="12" dur="500" fill="hold"/>
                                        <p:tgtEl>
                                          <p:spTgt spid="111622">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11162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11622">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11661"/>
                                        </p:tgtEl>
                                        <p:attrNameLst>
                                          <p:attrName>style.visibility</p:attrName>
                                        </p:attrNameLst>
                                      </p:cBhvr>
                                      <p:to>
                                        <p:strVal val="visible"/>
                                      </p:to>
                                    </p:set>
                                    <p:animEffect transition="in" filter="checkerboard(across)">
                                      <p:cBhvr>
                                        <p:cTn id="18" dur="500"/>
                                        <p:tgtEl>
                                          <p:spTgt spid="111661"/>
                                        </p:tgtEl>
                                      </p:cBhvr>
                                    </p:animEffect>
                                  </p:childTnLst>
                                  <p:subTnLst>
                                    <p:animClr clrSpc="rgb" dir="cw">
                                      <p:cBhvr override="childStyle">
                                        <p:cTn dur="1" fill="hold" display="0" masterRel="nextClick" afterEffect="1"/>
                                        <p:tgtEl>
                                          <p:spTgt spid="111661"/>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11657">
                                            <p:txEl>
                                              <p:pRg st="0" end="0"/>
                                            </p:txEl>
                                          </p:spTgt>
                                        </p:tgtEl>
                                        <p:attrNameLst>
                                          <p:attrName>style.visibility</p:attrName>
                                        </p:attrNameLst>
                                      </p:cBhvr>
                                      <p:to>
                                        <p:strVal val="visible"/>
                                      </p:to>
                                    </p:set>
                                    <p:animEffect transition="in" filter="diamond(in)">
                                      <p:cBhvr>
                                        <p:cTn id="23" dur="2000"/>
                                        <p:tgtEl>
                                          <p:spTgt spid="111657">
                                            <p:txEl>
                                              <p:pRg st="0" end="0"/>
                                            </p:txEl>
                                          </p:spTgt>
                                        </p:tgtEl>
                                      </p:cBhvr>
                                    </p:animEffect>
                                  </p:childTnLst>
                                  <p:subTnLst>
                                    <p:animClr clrSpc="rgb" dir="cw">
                                      <p:cBhvr override="childStyle">
                                        <p:cTn dur="1" fill="hold" display="0" masterRel="nextClick" afterEffect="1"/>
                                        <p:tgtEl>
                                          <p:spTgt spid="111657">
                                            <p:txEl>
                                              <p:pRg st="0" end="0"/>
                                            </p:txEl>
                                          </p:spTgt>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12" fill="hold" nodeType="clickEffect">
                                  <p:stCondLst>
                                    <p:cond delay="0"/>
                                  </p:stCondLst>
                                  <p:childTnLst>
                                    <p:set>
                                      <p:cBhvr>
                                        <p:cTn id="27" dur="1" fill="hold">
                                          <p:stCondLst>
                                            <p:cond delay="0"/>
                                          </p:stCondLst>
                                        </p:cTn>
                                        <p:tgtEl>
                                          <p:spTgt spid="111664"/>
                                        </p:tgtEl>
                                        <p:attrNameLst>
                                          <p:attrName>style.visibility</p:attrName>
                                        </p:attrNameLst>
                                      </p:cBhvr>
                                      <p:to>
                                        <p:strVal val="visible"/>
                                      </p:to>
                                    </p:set>
                                    <p:anim calcmode="lin" valueType="num">
                                      <p:cBhvr additive="base">
                                        <p:cTn id="28" dur="500" fill="hold"/>
                                        <p:tgtEl>
                                          <p:spTgt spid="111664"/>
                                        </p:tgtEl>
                                        <p:attrNameLst>
                                          <p:attrName>ppt_x</p:attrName>
                                        </p:attrNameLst>
                                      </p:cBhvr>
                                      <p:tavLst>
                                        <p:tav tm="0">
                                          <p:val>
                                            <p:strVal val="0-#ppt_w/2"/>
                                          </p:val>
                                        </p:tav>
                                        <p:tav tm="100000">
                                          <p:val>
                                            <p:strVal val="#ppt_x"/>
                                          </p:val>
                                        </p:tav>
                                      </p:tavLst>
                                    </p:anim>
                                    <p:anim calcmode="lin" valueType="num">
                                      <p:cBhvr additive="base">
                                        <p:cTn id="29" dur="500" fill="hold"/>
                                        <p:tgtEl>
                                          <p:spTgt spid="11166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1664"/>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12" fill="hold" nodeType="clickEffect">
                                  <p:stCondLst>
                                    <p:cond delay="0"/>
                                  </p:stCondLst>
                                  <p:childTnLst>
                                    <p:set>
                                      <p:cBhvr>
                                        <p:cTn id="33" dur="1" fill="hold">
                                          <p:stCondLst>
                                            <p:cond delay="0"/>
                                          </p:stCondLst>
                                        </p:cTn>
                                        <p:tgtEl>
                                          <p:spTgt spid="111666"/>
                                        </p:tgtEl>
                                        <p:attrNameLst>
                                          <p:attrName>style.visibility</p:attrName>
                                        </p:attrNameLst>
                                      </p:cBhvr>
                                      <p:to>
                                        <p:strVal val="visible"/>
                                      </p:to>
                                    </p:set>
                                    <p:anim calcmode="lin" valueType="num">
                                      <p:cBhvr additive="base">
                                        <p:cTn id="34" dur="500" fill="hold"/>
                                        <p:tgtEl>
                                          <p:spTgt spid="111666"/>
                                        </p:tgtEl>
                                        <p:attrNameLst>
                                          <p:attrName>ppt_x</p:attrName>
                                        </p:attrNameLst>
                                      </p:cBhvr>
                                      <p:tavLst>
                                        <p:tav tm="0">
                                          <p:val>
                                            <p:strVal val="0-#ppt_w/2"/>
                                          </p:val>
                                        </p:tav>
                                        <p:tav tm="100000">
                                          <p:val>
                                            <p:strVal val="#ppt_x"/>
                                          </p:val>
                                        </p:tav>
                                      </p:tavLst>
                                    </p:anim>
                                    <p:anim calcmode="lin" valueType="num">
                                      <p:cBhvr additive="base">
                                        <p:cTn id="35" dur="500" fill="hold"/>
                                        <p:tgtEl>
                                          <p:spTgt spid="111666"/>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11666"/>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build="p" autoUpdateAnimBg="0"/>
      <p:bldP spid="111657" grpId="0" build="p"/>
      <p:bldP spid="111661"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800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800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800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8006" name="Rectangle 6"/>
          <p:cNvSpPr>
            <a:spLocks noGrp="1" noChangeArrowheads="1"/>
          </p:cNvSpPr>
          <p:nvPr>
            <p:ph type="subTitle" idx="1"/>
          </p:nvPr>
        </p:nvSpPr>
        <p:spPr>
          <a:xfrm>
            <a:off x="152400" y="1219200"/>
            <a:ext cx="8839200" cy="5410200"/>
          </a:xfrm>
        </p:spPr>
        <p:txBody>
          <a:bodyPr/>
          <a:lstStyle/>
          <a:p>
            <a:pPr algn="l"/>
            <a:r>
              <a:rPr lang="zh-CN" altLang="en-US" sz="2400">
                <a:sym typeface="Symbol" pitchFamily="18" charset="2"/>
              </a:rPr>
              <a:t>（三）移动平均趋势剔除法</a:t>
            </a:r>
          </a:p>
        </p:txBody>
      </p:sp>
      <p:graphicFrame>
        <p:nvGraphicFramePr>
          <p:cNvPr id="128081" name="Group 81"/>
          <p:cNvGraphicFramePr>
            <a:graphicFrameLocks noGrp="1"/>
          </p:cNvGraphicFramePr>
          <p:nvPr/>
        </p:nvGraphicFramePr>
        <p:xfrm>
          <a:off x="250825" y="1700213"/>
          <a:ext cx="6553200" cy="5018088"/>
        </p:xfrm>
        <a:graphic>
          <a:graphicData uri="http://schemas.openxmlformats.org/drawingml/2006/table">
            <a:tbl>
              <a:tblPr/>
              <a:tblGrid>
                <a:gridCol w="1638300"/>
                <a:gridCol w="1638300"/>
                <a:gridCol w="1638300"/>
                <a:gridCol w="1638300"/>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四季</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二次</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MA</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76" name="Text Box 76"/>
          <p:cNvSpPr txBox="1">
            <a:spLocks noChangeArrowheads="1"/>
          </p:cNvSpPr>
          <p:nvPr/>
        </p:nvSpPr>
        <p:spPr bwMode="auto">
          <a:xfrm>
            <a:off x="3563938" y="2708275"/>
            <a:ext cx="1512887" cy="3378200"/>
          </a:xfrm>
          <a:prstGeom prst="rect">
            <a:avLst/>
          </a:prstGeom>
          <a:noFill/>
          <a:ln w="9525">
            <a:noFill/>
            <a:miter lim="800000"/>
            <a:headEnd/>
            <a:tailEnd/>
          </a:ln>
          <a:effectLst/>
        </p:spPr>
        <p:txBody>
          <a:bodyPr>
            <a:spAutoFit/>
          </a:bodyPr>
          <a:lstStyle/>
          <a:p>
            <a:pPr algn="ctr"/>
            <a:r>
              <a:rPr lang="en-US" altLang="zh-CN" b="1">
                <a:solidFill>
                  <a:srgbClr val="CC3300"/>
                </a:solidFill>
                <a:effectLst>
                  <a:outerShdw blurRad="38100" dist="38100" dir="2700000" algn="tl">
                    <a:srgbClr val="C0C0C0"/>
                  </a:outerShdw>
                </a:effectLst>
              </a:rPr>
              <a:t>9.75</a:t>
            </a:r>
          </a:p>
          <a:p>
            <a:pPr algn="ctr"/>
            <a:r>
              <a:rPr lang="en-US" altLang="zh-CN" b="1">
                <a:solidFill>
                  <a:srgbClr val="CC3300"/>
                </a:solidFill>
                <a:effectLst>
                  <a:outerShdw blurRad="38100" dist="38100" dir="2700000" algn="tl">
                    <a:srgbClr val="C0C0C0"/>
                  </a:outerShdw>
                </a:effectLst>
              </a:rPr>
              <a:t>10.5</a:t>
            </a:r>
          </a:p>
          <a:p>
            <a:pPr algn="ctr"/>
            <a:r>
              <a:rPr lang="en-US" altLang="zh-CN" b="1">
                <a:solidFill>
                  <a:srgbClr val="CC3300"/>
                </a:solidFill>
                <a:effectLst>
                  <a:outerShdw blurRad="38100" dist="38100" dir="2700000" algn="tl">
                    <a:srgbClr val="C0C0C0"/>
                  </a:outerShdw>
                </a:effectLst>
              </a:rPr>
              <a:t>11</a:t>
            </a:r>
          </a:p>
          <a:p>
            <a:pPr algn="ctr"/>
            <a:r>
              <a:rPr lang="en-US" altLang="zh-CN" b="1">
                <a:solidFill>
                  <a:srgbClr val="CC3300"/>
                </a:solidFill>
                <a:effectLst>
                  <a:outerShdw blurRad="38100" dist="38100" dir="2700000" algn="tl">
                    <a:srgbClr val="C0C0C0"/>
                  </a:outerShdw>
                </a:effectLst>
              </a:rPr>
              <a:t>11.5</a:t>
            </a:r>
          </a:p>
          <a:p>
            <a:pPr algn="ctr"/>
            <a:r>
              <a:rPr lang="en-US" altLang="zh-CN" b="1">
                <a:solidFill>
                  <a:srgbClr val="CC3300"/>
                </a:solidFill>
                <a:effectLst>
                  <a:outerShdw blurRad="38100" dist="38100" dir="2700000" algn="tl">
                    <a:srgbClr val="C0C0C0"/>
                  </a:outerShdw>
                </a:effectLst>
              </a:rPr>
              <a:t>12.75</a:t>
            </a:r>
          </a:p>
          <a:p>
            <a:pPr algn="ctr"/>
            <a:r>
              <a:rPr lang="en-US" altLang="zh-CN" b="1">
                <a:solidFill>
                  <a:srgbClr val="CC3300"/>
                </a:solidFill>
                <a:effectLst>
                  <a:outerShdw blurRad="38100" dist="38100" dir="2700000" algn="tl">
                    <a:srgbClr val="C0C0C0"/>
                  </a:outerShdw>
                </a:effectLst>
              </a:rPr>
              <a:t>13</a:t>
            </a:r>
          </a:p>
          <a:p>
            <a:pPr algn="ctr"/>
            <a:r>
              <a:rPr lang="en-US" altLang="zh-CN" b="1">
                <a:solidFill>
                  <a:srgbClr val="CC3300"/>
                </a:solidFill>
                <a:effectLst>
                  <a:outerShdw blurRad="38100" dist="38100" dir="2700000" algn="tl">
                    <a:srgbClr val="C0C0C0"/>
                  </a:outerShdw>
                </a:effectLst>
              </a:rPr>
              <a:t>13.5</a:t>
            </a:r>
          </a:p>
          <a:p>
            <a:pPr algn="ctr"/>
            <a:r>
              <a:rPr lang="en-US" altLang="zh-CN" b="1">
                <a:solidFill>
                  <a:srgbClr val="CC3300"/>
                </a:solidFill>
                <a:effectLst>
                  <a:outerShdw blurRad="38100" dist="38100" dir="2700000" algn="tl">
                    <a:srgbClr val="C0C0C0"/>
                  </a:outerShdw>
                </a:effectLst>
              </a:rPr>
              <a:t>14.25</a:t>
            </a:r>
          </a:p>
          <a:p>
            <a:pPr algn="ctr"/>
            <a:r>
              <a:rPr lang="en-US" altLang="zh-CN" b="1">
                <a:solidFill>
                  <a:srgbClr val="CC3300"/>
                </a:solidFill>
                <a:effectLst>
                  <a:outerShdw blurRad="38100" dist="38100" dir="2700000" algn="tl">
                    <a:srgbClr val="C0C0C0"/>
                  </a:outerShdw>
                </a:effectLst>
              </a:rPr>
              <a:t>15.5</a:t>
            </a:r>
            <a:endParaRPr lang="en-US" altLang="zh-CN"/>
          </a:p>
        </p:txBody>
      </p:sp>
      <p:sp>
        <p:nvSpPr>
          <p:cNvPr id="128077" name="Text Box 77"/>
          <p:cNvSpPr txBox="1">
            <a:spLocks noChangeArrowheads="1"/>
          </p:cNvSpPr>
          <p:nvPr/>
        </p:nvSpPr>
        <p:spPr bwMode="auto">
          <a:xfrm>
            <a:off x="5219700" y="2924175"/>
            <a:ext cx="1511300" cy="3652603"/>
          </a:xfrm>
          <a:prstGeom prst="rect">
            <a:avLst/>
          </a:prstGeom>
          <a:noFill/>
          <a:ln w="9525">
            <a:noFill/>
            <a:miter lim="800000"/>
            <a:headEnd/>
            <a:tailEnd/>
          </a:ln>
          <a:effectLst/>
        </p:spPr>
        <p:txBody>
          <a:bodyPr>
            <a:spAutoFit/>
          </a:bodyPr>
          <a:lstStyle/>
          <a:p>
            <a:pPr algn="ctr">
              <a:spcBef>
                <a:spcPct val="2000"/>
              </a:spcBef>
            </a:pPr>
            <a:r>
              <a:rPr lang="en-US" altLang="zh-CN" b="1" dirty="0">
                <a:solidFill>
                  <a:srgbClr val="CC3300"/>
                </a:solidFill>
                <a:effectLst>
                  <a:outerShdw blurRad="38100" dist="38100" dir="2700000" algn="tl">
                    <a:srgbClr val="C0C0C0"/>
                  </a:outerShdw>
                </a:effectLst>
              </a:rPr>
              <a:t>10.125</a:t>
            </a:r>
          </a:p>
          <a:p>
            <a:pPr algn="ctr">
              <a:spcBef>
                <a:spcPct val="2000"/>
              </a:spcBef>
            </a:pPr>
            <a:r>
              <a:rPr lang="en-US" altLang="zh-CN" b="1" dirty="0">
                <a:solidFill>
                  <a:srgbClr val="CC3300"/>
                </a:solidFill>
                <a:effectLst>
                  <a:outerShdw blurRad="38100" dist="38100" dir="2700000" algn="tl">
                    <a:srgbClr val="C0C0C0"/>
                  </a:outerShdw>
                </a:effectLst>
              </a:rPr>
              <a:t>10.75</a:t>
            </a:r>
          </a:p>
          <a:p>
            <a:pPr algn="ctr">
              <a:spcBef>
                <a:spcPct val="2000"/>
              </a:spcBef>
            </a:pPr>
            <a:r>
              <a:rPr lang="en-US" altLang="zh-CN" b="1" dirty="0">
                <a:solidFill>
                  <a:schemeClr val="accent2"/>
                </a:solidFill>
                <a:effectLst>
                  <a:outerShdw blurRad="38100" dist="38100" dir="2700000" algn="tl">
                    <a:srgbClr val="C0C0C0"/>
                  </a:outerShdw>
                </a:effectLst>
              </a:rPr>
              <a:t>11.25</a:t>
            </a:r>
          </a:p>
          <a:p>
            <a:pPr algn="ctr">
              <a:spcBef>
                <a:spcPct val="2000"/>
              </a:spcBef>
            </a:pPr>
            <a:r>
              <a:rPr lang="en-US" altLang="zh-CN" b="1" dirty="0">
                <a:solidFill>
                  <a:schemeClr val="accent2"/>
                </a:solidFill>
                <a:effectLst>
                  <a:outerShdw blurRad="38100" dist="38100" dir="2700000" algn="tl">
                    <a:srgbClr val="C0C0C0"/>
                  </a:outerShdw>
                </a:effectLst>
              </a:rPr>
              <a:t>12.125</a:t>
            </a:r>
          </a:p>
          <a:p>
            <a:pPr algn="ctr">
              <a:spcBef>
                <a:spcPct val="2000"/>
              </a:spcBef>
            </a:pPr>
            <a:r>
              <a:rPr lang="en-US" altLang="zh-CN" b="1" dirty="0">
                <a:solidFill>
                  <a:schemeClr val="accent2"/>
                </a:solidFill>
                <a:effectLst>
                  <a:outerShdw blurRad="38100" dist="38100" dir="2700000" algn="tl">
                    <a:srgbClr val="C0C0C0"/>
                  </a:outerShdw>
                </a:effectLst>
              </a:rPr>
              <a:t>12.875</a:t>
            </a:r>
          </a:p>
          <a:p>
            <a:pPr algn="ctr">
              <a:spcBef>
                <a:spcPct val="2000"/>
              </a:spcBef>
            </a:pPr>
            <a:r>
              <a:rPr lang="en-US" altLang="zh-CN" b="1" dirty="0">
                <a:solidFill>
                  <a:schemeClr val="accent2"/>
                </a:solidFill>
                <a:effectLst>
                  <a:outerShdw blurRad="38100" dist="38100" dir="2700000" algn="tl">
                    <a:srgbClr val="C0C0C0"/>
                  </a:outerShdw>
                </a:effectLst>
              </a:rPr>
              <a:t>13.25</a:t>
            </a:r>
          </a:p>
          <a:p>
            <a:pPr algn="ctr">
              <a:spcBef>
                <a:spcPct val="2000"/>
              </a:spcBef>
            </a:pPr>
            <a:r>
              <a:rPr lang="en-US" altLang="zh-CN" b="1" dirty="0">
                <a:solidFill>
                  <a:srgbClr val="CC3300"/>
                </a:solidFill>
                <a:effectLst>
                  <a:outerShdw blurRad="38100" dist="38100" dir="2700000" algn="tl">
                    <a:srgbClr val="C0C0C0"/>
                  </a:outerShdw>
                </a:effectLst>
              </a:rPr>
              <a:t>13.875</a:t>
            </a:r>
          </a:p>
          <a:p>
            <a:pPr algn="ctr">
              <a:spcBef>
                <a:spcPct val="2000"/>
              </a:spcBef>
            </a:pPr>
            <a:r>
              <a:rPr lang="en-US" altLang="zh-CN" b="1" dirty="0">
                <a:solidFill>
                  <a:srgbClr val="CC3300"/>
                </a:solidFill>
                <a:effectLst>
                  <a:outerShdw blurRad="38100" dist="38100" dir="2700000" algn="tl">
                    <a:srgbClr val="C0C0C0"/>
                  </a:outerShdw>
                </a:effectLst>
              </a:rPr>
              <a:t>14.875</a:t>
            </a:r>
          </a:p>
          <a:p>
            <a:pPr>
              <a:spcBef>
                <a:spcPct val="50000"/>
              </a:spcBef>
            </a:pPr>
            <a:endParaRPr lang="en-US" altLang="zh-CN" dirty="0"/>
          </a:p>
        </p:txBody>
      </p:sp>
      <p:sp>
        <p:nvSpPr>
          <p:cNvPr id="128082" name="Text Box 82"/>
          <p:cNvSpPr txBox="1">
            <a:spLocks noChangeArrowheads="1"/>
          </p:cNvSpPr>
          <p:nvPr/>
        </p:nvSpPr>
        <p:spPr bwMode="auto">
          <a:xfrm>
            <a:off x="6948488" y="1268413"/>
            <a:ext cx="2016125" cy="3816350"/>
          </a:xfrm>
          <a:prstGeom prst="rect">
            <a:avLst/>
          </a:prstGeom>
          <a:noFill/>
          <a:ln w="9525">
            <a:noFill/>
            <a:miter lim="800000"/>
            <a:headEnd/>
            <a:tailEnd/>
          </a:ln>
          <a:effectLst/>
        </p:spPr>
        <p:txBody>
          <a:bodyPr>
            <a:spAutoFit/>
          </a:bodyPr>
          <a:lstStyle/>
          <a:p>
            <a:pPr>
              <a:spcBef>
                <a:spcPct val="20000"/>
              </a:spcBef>
            </a:pPr>
            <a:r>
              <a:rPr lang="en-US" altLang="zh-CN"/>
              <a:t>1</a:t>
            </a:r>
            <a:r>
              <a:rPr lang="zh-CN" altLang="en-US"/>
              <a:t>、进行</a:t>
            </a:r>
            <a:r>
              <a:rPr lang="en-US" altLang="zh-CN"/>
              <a:t>N=4</a:t>
            </a:r>
            <a:r>
              <a:rPr lang="zh-CN" altLang="en-US"/>
              <a:t>季（或</a:t>
            </a:r>
            <a:r>
              <a:rPr lang="en-US" altLang="zh-CN"/>
              <a:t>12</a:t>
            </a:r>
            <a:r>
              <a:rPr lang="zh-CN" altLang="en-US"/>
              <a:t>个月）的</a:t>
            </a:r>
            <a:r>
              <a:rPr lang="en-US" altLang="zh-CN"/>
              <a:t>MA→</a:t>
            </a:r>
            <a:r>
              <a:rPr lang="zh-CN" altLang="en-US"/>
              <a:t>中心化</a:t>
            </a:r>
            <a:r>
              <a:rPr lang="en-US" altLang="zh-CN"/>
              <a:t>MA</a:t>
            </a:r>
            <a:r>
              <a:rPr lang="zh-CN" altLang="en-US"/>
              <a:t>值（</a:t>
            </a:r>
            <a:r>
              <a:rPr lang="en-US" altLang="zh-CN"/>
              <a:t>CMA</a:t>
            </a:r>
            <a:r>
              <a:rPr lang="zh-CN" altLang="en-US"/>
              <a:t>） → “</a:t>
            </a:r>
            <a:r>
              <a:rPr lang="en-US" altLang="zh-CN"/>
              <a:t>TC”</a:t>
            </a:r>
            <a:r>
              <a:rPr lang="zh-CN" altLang="en-US"/>
              <a:t>。</a:t>
            </a:r>
          </a:p>
          <a:p>
            <a:pPr>
              <a:spcBef>
                <a:spcPct val="20000"/>
              </a:spcBef>
            </a:pPr>
            <a:r>
              <a:rPr lang="zh-CN" altLang="en-US"/>
              <a:t>（</a:t>
            </a:r>
            <a:r>
              <a:rPr lang="en-US" altLang="zh-CN"/>
              <a:t>1</a:t>
            </a:r>
            <a:r>
              <a:rPr lang="zh-CN" altLang="en-US"/>
              <a:t>）一次</a:t>
            </a:r>
            <a:r>
              <a:rPr lang="en-US" altLang="zh-CN"/>
              <a:t>MA</a:t>
            </a:r>
            <a:r>
              <a:rPr lang="zh-CN" altLang="en-US"/>
              <a:t>：（</a:t>
            </a:r>
            <a:r>
              <a:rPr lang="en-US" altLang="zh-CN"/>
              <a:t>4+6+14+15</a:t>
            </a:r>
            <a:r>
              <a:rPr lang="zh-CN" altLang="en-US"/>
              <a:t>）</a:t>
            </a:r>
            <a:r>
              <a:rPr lang="en-US" altLang="zh-CN"/>
              <a:t>/4</a:t>
            </a:r>
            <a:r>
              <a:rPr lang="zh-CN" altLang="en-US"/>
              <a:t>＝</a:t>
            </a:r>
            <a:r>
              <a:rPr lang="en-US" altLang="zh-CN"/>
              <a:t>9.75</a:t>
            </a:r>
          </a:p>
        </p:txBody>
      </p:sp>
      <p:sp>
        <p:nvSpPr>
          <p:cNvPr id="128083" name="Text Box 83"/>
          <p:cNvSpPr txBox="1">
            <a:spLocks noChangeArrowheads="1"/>
          </p:cNvSpPr>
          <p:nvPr/>
        </p:nvSpPr>
        <p:spPr bwMode="auto">
          <a:xfrm>
            <a:off x="7019925" y="5084763"/>
            <a:ext cx="1944688" cy="1552575"/>
          </a:xfrm>
          <a:prstGeom prst="rect">
            <a:avLst/>
          </a:prstGeom>
          <a:noFill/>
          <a:ln w="9525">
            <a:noFill/>
            <a:miter lim="800000"/>
            <a:headEnd/>
            <a:tailEnd/>
          </a:ln>
          <a:effectLst/>
        </p:spPr>
        <p:txBody>
          <a:bodyPr>
            <a:spAutoFit/>
          </a:bodyPr>
          <a:lstStyle/>
          <a:p>
            <a:pPr>
              <a:spcBef>
                <a:spcPct val="50000"/>
              </a:spcBef>
            </a:pPr>
            <a:r>
              <a:rPr lang="zh-CN" altLang="en-US"/>
              <a:t>（</a:t>
            </a:r>
            <a:r>
              <a:rPr lang="en-US" altLang="zh-CN"/>
              <a:t>2</a:t>
            </a:r>
            <a:r>
              <a:rPr lang="zh-CN" altLang="en-US"/>
              <a:t>）移正平均：</a:t>
            </a:r>
            <a:r>
              <a:rPr lang="zh-CN" altLang="en-US">
                <a:sym typeface="Wingdings" pitchFamily="2" charset="2"/>
              </a:rPr>
              <a:t>（</a:t>
            </a:r>
            <a:r>
              <a:rPr lang="en-US" altLang="zh-CN">
                <a:sym typeface="Wingdings" pitchFamily="2" charset="2"/>
              </a:rPr>
              <a:t>9.75+10.5</a:t>
            </a:r>
            <a:r>
              <a:rPr lang="zh-CN" altLang="en-US">
                <a:sym typeface="Wingdings" pitchFamily="2" charset="2"/>
              </a:rPr>
              <a:t>）</a:t>
            </a:r>
            <a:r>
              <a:rPr lang="en-US" altLang="zh-CN">
                <a:sym typeface="Wingdings" pitchFamily="2" charset="2"/>
              </a:rPr>
              <a:t>/2</a:t>
            </a:r>
            <a:r>
              <a:rPr lang="zh-CN" altLang="en-US">
                <a:sym typeface="Wingdings" pitchFamily="2" charset="2"/>
              </a:rPr>
              <a:t>＝</a:t>
            </a:r>
            <a:r>
              <a:rPr lang="en-US" altLang="zh-CN">
                <a:sym typeface="Wingdings" pitchFamily="2" charset="2"/>
              </a:rPr>
              <a:t>10.125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28006">
                                            <p:txEl>
                                              <p:pRg st="0" end="0"/>
                                            </p:txEl>
                                          </p:spTgt>
                                        </p:tgtEl>
                                        <p:attrNameLst>
                                          <p:attrName>style.visibility</p:attrName>
                                        </p:attrNameLst>
                                      </p:cBhvr>
                                      <p:to>
                                        <p:strVal val="visible"/>
                                      </p:to>
                                    </p:set>
                                    <p:anim calcmode="lin" valueType="num">
                                      <p:cBhvr>
                                        <p:cTn id="7" dur="500" fill="hold"/>
                                        <p:tgtEl>
                                          <p:spTgt spid="128006">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28006">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2800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8081"/>
                                        </p:tgtEl>
                                        <p:attrNameLst>
                                          <p:attrName>style.visibility</p:attrName>
                                        </p:attrNameLst>
                                      </p:cBhvr>
                                      <p:to>
                                        <p:strVal val="visible"/>
                                      </p:to>
                                    </p:set>
                                    <p:animEffect transition="in" filter="wipe(left)">
                                      <p:cBhvr>
                                        <p:cTn id="13" dur="500"/>
                                        <p:tgtEl>
                                          <p:spTgt spid="128081"/>
                                        </p:tgtEl>
                                      </p:cBhvr>
                                    </p:animEffect>
                                  </p:childTnLst>
                                  <p:subTnLst>
                                    <p:animClr clrSpc="rgb" dir="cw">
                                      <p:cBhvr override="childStyle">
                                        <p:cTn dur="1" fill="hold" display="0" masterRel="nextClick" afterEffect="1"/>
                                        <p:tgtEl>
                                          <p:spTgt spid="128081"/>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8082">
                                            <p:txEl>
                                              <p:pRg st="0" end="0"/>
                                            </p:txEl>
                                          </p:spTgt>
                                        </p:tgtEl>
                                        <p:attrNameLst>
                                          <p:attrName>style.visibility</p:attrName>
                                        </p:attrNameLst>
                                      </p:cBhvr>
                                      <p:to>
                                        <p:strVal val="visible"/>
                                      </p:to>
                                    </p:set>
                                    <p:anim calcmode="lin" valueType="num">
                                      <p:cBhvr additive="base">
                                        <p:cTn id="18" dur="500" fill="hold"/>
                                        <p:tgtEl>
                                          <p:spTgt spid="12808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808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8082">
                                            <p:txEl>
                                              <p:pRg st="0" end="0"/>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8082">
                                            <p:txEl>
                                              <p:pRg st="1" end="1"/>
                                            </p:txEl>
                                          </p:spTgt>
                                        </p:tgtEl>
                                        <p:attrNameLst>
                                          <p:attrName>style.visibility</p:attrName>
                                        </p:attrNameLst>
                                      </p:cBhvr>
                                      <p:to>
                                        <p:strVal val="visible"/>
                                      </p:to>
                                    </p:set>
                                    <p:anim calcmode="lin" valueType="num">
                                      <p:cBhvr additive="base">
                                        <p:cTn id="24" dur="500" fill="hold"/>
                                        <p:tgtEl>
                                          <p:spTgt spid="128082">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808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8082">
                                            <p:txEl>
                                              <p:pRg st="1" end="1"/>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28076"/>
                                        </p:tgtEl>
                                        <p:attrNameLst>
                                          <p:attrName>style.visibility</p:attrName>
                                        </p:attrNameLst>
                                      </p:cBhvr>
                                      <p:to>
                                        <p:strVal val="visible"/>
                                      </p:to>
                                    </p:set>
                                    <p:animEffect transition="in" filter="box(in)">
                                      <p:cBhvr>
                                        <p:cTn id="30" dur="500"/>
                                        <p:tgtEl>
                                          <p:spTgt spid="128076"/>
                                        </p:tgtEl>
                                      </p:cBhvr>
                                    </p:animEffect>
                                  </p:childTnLst>
                                  <p:subTnLst>
                                    <p:animClr clrSpc="rgb" dir="cw">
                                      <p:cBhvr override="childStyle">
                                        <p:cTn dur="1" fill="hold" display="0" masterRel="nextClick" afterEffect="1"/>
                                        <p:tgtEl>
                                          <p:spTgt spid="128076"/>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28083"/>
                                        </p:tgtEl>
                                        <p:attrNameLst>
                                          <p:attrName>style.visibility</p:attrName>
                                        </p:attrNameLst>
                                      </p:cBhvr>
                                      <p:to>
                                        <p:strVal val="visible"/>
                                      </p:to>
                                    </p:set>
                                    <p:animEffect transition="in" filter="box(in)">
                                      <p:cBhvr>
                                        <p:cTn id="35" dur="500"/>
                                        <p:tgtEl>
                                          <p:spTgt spid="128083"/>
                                        </p:tgtEl>
                                      </p:cBhvr>
                                    </p:animEffect>
                                  </p:childTnLst>
                                  <p:subTnLst>
                                    <p:animClr clrSpc="rgb" dir="cw">
                                      <p:cBhvr override="childStyle">
                                        <p:cTn dur="1" fill="hold" display="0" masterRel="nextClick" afterEffect="1"/>
                                        <p:tgtEl>
                                          <p:spTgt spid="128083"/>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28077"/>
                                        </p:tgtEl>
                                        <p:attrNameLst>
                                          <p:attrName>style.visibility</p:attrName>
                                        </p:attrNameLst>
                                      </p:cBhvr>
                                      <p:to>
                                        <p:strVal val="visible"/>
                                      </p:to>
                                    </p:set>
                                    <p:animEffect transition="in" filter="checkerboard(across)">
                                      <p:cBhvr>
                                        <p:cTn id="40" dur="500"/>
                                        <p:tgtEl>
                                          <p:spTgt spid="128077"/>
                                        </p:tgtEl>
                                      </p:cBhvr>
                                    </p:animEffect>
                                  </p:childTnLst>
                                  <p:subTnLst>
                                    <p:animClr clrSpc="rgb" dir="cw">
                                      <p:cBhvr override="childStyle">
                                        <p:cTn dur="1" fill="hold" display="0" masterRel="nextClick" afterEffect="1"/>
                                        <p:tgtEl>
                                          <p:spTgt spid="12807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autoUpdateAnimBg="0"/>
      <p:bldP spid="128076" grpId="0"/>
      <p:bldP spid="128077" grpId="0"/>
      <p:bldP spid="128082" grpId="0" build="p"/>
      <p:bldP spid="128083"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902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902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902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9030" name="Rectangle 6"/>
          <p:cNvSpPr>
            <a:spLocks noGrp="1" noChangeArrowheads="1"/>
          </p:cNvSpPr>
          <p:nvPr>
            <p:ph type="subTitle" idx="1"/>
          </p:nvPr>
        </p:nvSpPr>
        <p:spPr>
          <a:xfrm>
            <a:off x="152400" y="1219200"/>
            <a:ext cx="8839200" cy="5410200"/>
          </a:xfrm>
        </p:spPr>
        <p:txBody>
          <a:bodyPr/>
          <a:lstStyle/>
          <a:p>
            <a:pPr algn="l"/>
            <a:r>
              <a:rPr lang="en-US" altLang="zh-CN" sz="2400">
                <a:sym typeface="Symbol" pitchFamily="18" charset="2"/>
              </a:rPr>
              <a:t>2</a:t>
            </a:r>
            <a:r>
              <a:rPr lang="zh-CN" altLang="en-US" sz="2400">
                <a:sym typeface="Symbol" pitchFamily="18" charset="2"/>
              </a:rPr>
              <a:t>、计算</a:t>
            </a:r>
            <a:r>
              <a:rPr lang="en-US" altLang="zh-CN" sz="2400">
                <a:sym typeface="Symbol" pitchFamily="18" charset="2"/>
              </a:rPr>
              <a:t>Y/TC</a:t>
            </a:r>
            <a:r>
              <a:rPr lang="zh-CN" altLang="en-US" sz="2400">
                <a:sym typeface="Symbol" pitchFamily="18" charset="2"/>
              </a:rPr>
              <a:t>，得到剔除趋势变动和循环波动的</a:t>
            </a:r>
            <a:r>
              <a:rPr lang="en-US" altLang="zh-CN" sz="2400">
                <a:sym typeface="Symbol" pitchFamily="18" charset="2"/>
              </a:rPr>
              <a:t>SI</a:t>
            </a:r>
            <a:r>
              <a:rPr lang="zh-CN" altLang="en-US" sz="2400">
                <a:sym typeface="Symbol" pitchFamily="18" charset="2"/>
              </a:rPr>
              <a:t>。</a:t>
            </a:r>
          </a:p>
        </p:txBody>
      </p:sp>
      <p:graphicFrame>
        <p:nvGraphicFramePr>
          <p:cNvPr id="129062" name="Group 38"/>
          <p:cNvGraphicFramePr>
            <a:graphicFrameLocks noGrp="1"/>
          </p:cNvGraphicFramePr>
          <p:nvPr/>
        </p:nvGraphicFramePr>
        <p:xfrm>
          <a:off x="250825" y="1700213"/>
          <a:ext cx="8636000" cy="5018088"/>
        </p:xfrm>
        <a:graphic>
          <a:graphicData uri="http://schemas.openxmlformats.org/drawingml/2006/table">
            <a:tbl>
              <a:tblPr/>
              <a:tblGrid>
                <a:gridCol w="2159000"/>
                <a:gridCol w="2159000"/>
                <a:gridCol w="2159000"/>
                <a:gridCol w="2159000"/>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CMA</a:t>
                      </a: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TC</a:t>
                      </a: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Y/TC=SI</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10.125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10.75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11.25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12.125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12.875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13.25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13.875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rPr>
                        <a:t>14.875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1.3827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1.3953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chemeClr val="accent2"/>
                          </a:solidFill>
                          <a:effectLst>
                            <a:outerShdw blurRad="38100" dist="38100" dir="2700000" algn="tl">
                              <a:srgbClr val="C0C0C0"/>
                            </a:outerShdw>
                          </a:effectLst>
                          <a:latin typeface="Times New Roman" pitchFamily="18" charset="0"/>
                          <a:ea typeface="楷体" pitchFamily="49" charset="-122"/>
                        </a:rPr>
                        <a:t>0.6222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chemeClr val="accent2"/>
                          </a:solidFill>
                          <a:effectLst>
                            <a:outerShdw blurRad="38100" dist="38100" dir="2700000" algn="tl">
                              <a:srgbClr val="C0C0C0"/>
                            </a:outerShdw>
                          </a:effectLst>
                          <a:latin typeface="Times New Roman" pitchFamily="18" charset="0"/>
                          <a:ea typeface="楷体" pitchFamily="49" charset="-122"/>
                        </a:rPr>
                        <a:t>0.6598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chemeClr val="accent2"/>
                          </a:solidFill>
                          <a:effectLst>
                            <a:outerShdw blurRad="38100" dist="38100" dir="2700000" algn="tl">
                              <a:srgbClr val="C0C0C0"/>
                            </a:outerShdw>
                          </a:effectLst>
                          <a:latin typeface="Times New Roman" pitchFamily="18" charset="0"/>
                          <a:ea typeface="楷体" pitchFamily="49" charset="-122"/>
                        </a:rPr>
                        <a:t>1.2427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chemeClr val="accent2"/>
                          </a:solidFill>
                          <a:effectLst>
                            <a:outerShdw blurRad="38100" dist="38100" dir="2700000" algn="tl">
                              <a:srgbClr val="C0C0C0"/>
                            </a:outerShdw>
                          </a:effectLst>
                          <a:latin typeface="Times New Roman" pitchFamily="18" charset="0"/>
                          <a:ea typeface="楷体" pitchFamily="49" charset="-122"/>
                        </a:rPr>
                        <a:t>1.5094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0.5766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0.6723</a:t>
                      </a: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anim calcmode="lin" valueType="num">
                                      <p:cBhvr>
                                        <p:cTn id="7" dur="500" fill="hold"/>
                                        <p:tgtEl>
                                          <p:spTgt spid="129030">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29030">
                                            <p:txEl>
                                              <p:pRg st="0" end="0"/>
                                            </p:txEl>
                                          </p:spTgt>
                                        </p:tgtEl>
                                        <p:attrNameLst>
                                          <p:attrName>ppt_h</p:attrName>
                                        </p:attrNameLst>
                                      </p:cBhvr>
                                      <p:tavLst>
                                        <p:tav tm="0">
                                          <p:val>
                                            <p:strVal val="4*#ppt_h"/>
                                          </p:val>
                                        </p:tav>
                                        <p:tav tm="100000">
                                          <p:val>
                                            <p:strVal val="#ppt_h"/>
                                          </p:val>
                                        </p:tav>
                                      </p:tavLst>
                                    </p:anim>
                                  </p:childTnLst>
                                  <p:subTnLst>
                                    <p:animClr>
                                      <p:cBhvr override="childStyle">
                                        <p:cTn dur="1" fill="hold" display="0" masterRel="nextClick" afterEffect="1"/>
                                        <p:tgtEl>
                                          <p:spTgt spid="12903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9062"/>
                                        </p:tgtEl>
                                        <p:attrNameLst>
                                          <p:attrName>style.visibility</p:attrName>
                                        </p:attrNameLst>
                                      </p:cBhvr>
                                      <p:to>
                                        <p:strVal val="visible"/>
                                      </p:to>
                                    </p:set>
                                    <p:animEffect transition="in" filter="wipe(left)">
                                      <p:cBhvr>
                                        <p:cTn id="13" dur="500"/>
                                        <p:tgtEl>
                                          <p:spTgt spid="129062"/>
                                        </p:tgtEl>
                                      </p:cBhvr>
                                    </p:animEffect>
                                  </p:childTnLst>
                                  <p:subTnLst>
                                    <p:animClr>
                                      <p:cBhvr override="childStyle">
                                        <p:cTn dur="1" fill="hold" display="0" masterRel="nextClick" afterEffect="1"/>
                                        <p:tgtEl>
                                          <p:spTgt spid="12906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3107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107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107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31078" name="Rectangle 6"/>
          <p:cNvSpPr>
            <a:spLocks noGrp="1" noChangeArrowheads="1"/>
          </p:cNvSpPr>
          <p:nvPr>
            <p:ph type="subTitle" idx="1"/>
          </p:nvPr>
        </p:nvSpPr>
        <p:spPr>
          <a:xfrm>
            <a:off x="152400" y="1219200"/>
            <a:ext cx="8839200" cy="5410200"/>
          </a:xfrm>
        </p:spPr>
        <p:txBody>
          <a:bodyPr/>
          <a:lstStyle/>
          <a:p>
            <a:pPr algn="l"/>
            <a:r>
              <a:rPr lang="en-US" altLang="zh-CN" sz="2400">
                <a:sym typeface="Symbol" pitchFamily="18" charset="2"/>
              </a:rPr>
              <a:t>3</a:t>
            </a:r>
            <a:r>
              <a:rPr lang="zh-CN" altLang="en-US" sz="2400">
                <a:sym typeface="Symbol" pitchFamily="18" charset="2"/>
              </a:rPr>
              <a:t>、按同期平均法计算季节指数。</a:t>
            </a:r>
          </a:p>
          <a:p>
            <a:pPr algn="l"/>
            <a:r>
              <a:rPr lang="zh-CN" altLang="en-US" sz="2400">
                <a:sym typeface="Symbol" pitchFamily="18" charset="2"/>
              </a:rPr>
              <a:t>（</a:t>
            </a:r>
            <a:r>
              <a:rPr lang="en-US" altLang="zh-CN" sz="2400">
                <a:sym typeface="Symbol" pitchFamily="18" charset="2"/>
              </a:rPr>
              <a:t>1</a:t>
            </a:r>
            <a:r>
              <a:rPr lang="zh-CN" altLang="en-US" sz="2400">
                <a:sym typeface="Symbol" pitchFamily="18" charset="2"/>
              </a:rPr>
              <a:t>）同期平均数：</a:t>
            </a:r>
            <a:r>
              <a:rPr lang="en-US" altLang="zh-CN" sz="2400">
                <a:sym typeface="Symbol" pitchFamily="18" charset="2"/>
              </a:rPr>
              <a:t>0.5994</a:t>
            </a:r>
            <a:r>
              <a:rPr lang="zh-CN" altLang="en-US" sz="2400">
                <a:sym typeface="Symbol" pitchFamily="18" charset="2"/>
              </a:rPr>
              <a:t>＝</a:t>
            </a:r>
            <a:r>
              <a:rPr lang="en-US" altLang="zh-CN" sz="2400">
                <a:sym typeface="Symbol" pitchFamily="18" charset="2"/>
              </a:rPr>
              <a:t>1.1988/2</a:t>
            </a:r>
            <a:r>
              <a:rPr lang="zh-CN" altLang="en-US" sz="2400">
                <a:sym typeface="Symbol" pitchFamily="18" charset="2"/>
              </a:rPr>
              <a:t>；</a:t>
            </a:r>
            <a:r>
              <a:rPr lang="en-US" altLang="zh-CN" sz="2400">
                <a:sym typeface="Symbol" pitchFamily="18" charset="2"/>
              </a:rPr>
              <a:t>1.0076</a:t>
            </a:r>
            <a:r>
              <a:rPr lang="zh-CN" altLang="en-US" sz="2400">
                <a:sym typeface="Symbol" pitchFamily="18" charset="2"/>
              </a:rPr>
              <a:t>＝</a:t>
            </a:r>
            <a:r>
              <a:rPr lang="en-US" altLang="zh-CN" sz="2400">
                <a:sym typeface="Symbol" pitchFamily="18" charset="2"/>
              </a:rPr>
              <a:t>8.061/8</a:t>
            </a:r>
          </a:p>
          <a:p>
            <a:pPr algn="l"/>
            <a:r>
              <a:rPr lang="zh-CN" altLang="en-US" sz="2400">
                <a:sym typeface="Symbol" pitchFamily="18" charset="2"/>
              </a:rPr>
              <a:t>（</a:t>
            </a:r>
            <a:r>
              <a:rPr lang="en-US" altLang="zh-CN" sz="2400">
                <a:sym typeface="Symbol" pitchFamily="18" charset="2"/>
              </a:rPr>
              <a:t>2</a:t>
            </a:r>
            <a:r>
              <a:rPr lang="zh-CN" altLang="en-US" sz="2400">
                <a:sym typeface="Symbol" pitchFamily="18" charset="2"/>
              </a:rPr>
              <a:t>）季节比率：</a:t>
            </a:r>
            <a:r>
              <a:rPr lang="en-US" altLang="zh-CN" sz="2400">
                <a:sym typeface="Symbol" pitchFamily="18" charset="2"/>
              </a:rPr>
              <a:t>59.49%</a:t>
            </a:r>
            <a:r>
              <a:rPr lang="zh-CN" altLang="en-US" sz="2400">
                <a:sym typeface="Symbol" pitchFamily="18" charset="2"/>
              </a:rPr>
              <a:t>＝</a:t>
            </a:r>
            <a:r>
              <a:rPr lang="en-US" altLang="zh-CN" sz="2400">
                <a:sym typeface="Symbol" pitchFamily="18" charset="2"/>
              </a:rPr>
              <a:t>0.5994/1.0076</a:t>
            </a:r>
            <a:r>
              <a:rPr lang="zh-CN" altLang="en-US" sz="2400">
                <a:sym typeface="Symbol" pitchFamily="18" charset="2"/>
              </a:rPr>
              <a:t>。</a:t>
            </a:r>
          </a:p>
        </p:txBody>
      </p:sp>
      <p:graphicFrame>
        <p:nvGraphicFramePr>
          <p:cNvPr id="131176" name="Group 104"/>
          <p:cNvGraphicFramePr>
            <a:graphicFrameLocks noGrp="1"/>
          </p:cNvGraphicFramePr>
          <p:nvPr/>
        </p:nvGraphicFramePr>
        <p:xfrm>
          <a:off x="250825" y="2636838"/>
          <a:ext cx="8642350" cy="4032885"/>
        </p:xfrm>
        <a:graphic>
          <a:graphicData uri="http://schemas.openxmlformats.org/drawingml/2006/table">
            <a:tbl>
              <a:tblPr/>
              <a:tblGrid>
                <a:gridCol w="1800225"/>
                <a:gridCol w="1368425"/>
                <a:gridCol w="1368425"/>
                <a:gridCol w="1368425"/>
                <a:gridCol w="1368425"/>
                <a:gridCol w="1368425"/>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时间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四季度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合计</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0.6222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0.5766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0.6598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1.3827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1.2427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1.3953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1.5094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2.778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4.0341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1.2489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合计</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季平均</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季节比率</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季节指数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1.1988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0.5994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59.49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59.49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1.3321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0.6661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66.11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66.11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2.6254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1.3127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2.9047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1.4524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8.061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1.0076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400.02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原指数</a:t>
                      </a: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cap="flat">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63.17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128.94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157.91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400</a:t>
                      </a:r>
                    </a:p>
                  </a:txBody>
                  <a:tcPr horzOverflow="overflow">
                    <a:lnL w="12700" cap="flat" cmpd="sng" algn="ctr">
                      <a:solidFill>
                        <a:schemeClr val="tx1"/>
                      </a:solidFill>
                      <a:prstDash val="solid"/>
                      <a:round/>
                      <a:headEnd type="none" w="med" len="med"/>
                      <a:tailEnd type="none" w="med" len="med"/>
                    </a:lnL>
                    <a:lnR cap="flat">
                      <a:noFill/>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1176"/>
                                        </p:tgtEl>
                                        <p:attrNameLst>
                                          <p:attrName>style.visibility</p:attrName>
                                        </p:attrNameLst>
                                      </p:cBhvr>
                                      <p:to>
                                        <p:strVal val="visible"/>
                                      </p:to>
                                    </p:set>
                                    <p:animEffect transition="in" filter="wipe(left)">
                                      <p:cBhvr>
                                        <p:cTn id="7" dur="500"/>
                                        <p:tgtEl>
                                          <p:spTgt spid="131176"/>
                                        </p:tgtEl>
                                      </p:cBhvr>
                                    </p:animEffect>
                                  </p:childTnLst>
                                  <p:subTnLst>
                                    <p:animClr clrSpc="rgb" dir="cw">
                                      <p:cBhvr override="childStyle">
                                        <p:cTn dur="1" fill="hold" display="0" masterRel="nextClick" afterEffect="1"/>
                                        <p:tgtEl>
                                          <p:spTgt spid="131176"/>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31078">
                                            <p:txEl>
                                              <p:pRg st="0" end="0"/>
                                            </p:txEl>
                                          </p:spTgt>
                                        </p:tgtEl>
                                        <p:attrNameLst>
                                          <p:attrName>style.visibility</p:attrName>
                                        </p:attrNameLst>
                                      </p:cBhvr>
                                      <p:to>
                                        <p:strVal val="visible"/>
                                      </p:to>
                                    </p:set>
                                    <p:anim calcmode="lin" valueType="num">
                                      <p:cBhvr>
                                        <p:cTn id="12" dur="500" fill="hold"/>
                                        <p:tgtEl>
                                          <p:spTgt spid="131078">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13107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1078">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131078">
                                            <p:txEl>
                                              <p:pRg st="1" end="1"/>
                                            </p:txEl>
                                          </p:spTgt>
                                        </p:tgtEl>
                                        <p:attrNameLst>
                                          <p:attrName>style.visibility</p:attrName>
                                        </p:attrNameLst>
                                      </p:cBhvr>
                                      <p:to>
                                        <p:strVal val="visible"/>
                                      </p:to>
                                    </p:set>
                                    <p:anim calcmode="lin" valueType="num">
                                      <p:cBhvr>
                                        <p:cTn id="18" dur="500" fill="hold"/>
                                        <p:tgtEl>
                                          <p:spTgt spid="131078">
                                            <p:txEl>
                                              <p:pRg st="1" end="1"/>
                                            </p:txEl>
                                          </p:spTgt>
                                        </p:tgtEl>
                                        <p:attrNameLst>
                                          <p:attrName>ppt_w</p:attrName>
                                        </p:attrNameLst>
                                      </p:cBhvr>
                                      <p:tavLst>
                                        <p:tav tm="0">
                                          <p:val>
                                            <p:strVal val="4*#ppt_w"/>
                                          </p:val>
                                        </p:tav>
                                        <p:tav tm="100000">
                                          <p:val>
                                            <p:strVal val="#ppt_w"/>
                                          </p:val>
                                        </p:tav>
                                      </p:tavLst>
                                    </p:anim>
                                    <p:anim calcmode="lin" valueType="num">
                                      <p:cBhvr>
                                        <p:cTn id="19" dur="500" fill="hold"/>
                                        <p:tgtEl>
                                          <p:spTgt spid="131078">
                                            <p:txEl>
                                              <p:pRg st="1" end="1"/>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1078">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131078">
                                            <p:txEl>
                                              <p:pRg st="2" end="2"/>
                                            </p:txEl>
                                          </p:spTgt>
                                        </p:tgtEl>
                                        <p:attrNameLst>
                                          <p:attrName>style.visibility</p:attrName>
                                        </p:attrNameLst>
                                      </p:cBhvr>
                                      <p:to>
                                        <p:strVal val="visible"/>
                                      </p:to>
                                    </p:set>
                                    <p:anim calcmode="lin" valueType="num">
                                      <p:cBhvr>
                                        <p:cTn id="24" dur="500" fill="hold"/>
                                        <p:tgtEl>
                                          <p:spTgt spid="131078">
                                            <p:txEl>
                                              <p:pRg st="2" end="2"/>
                                            </p:txEl>
                                          </p:spTgt>
                                        </p:tgtEl>
                                        <p:attrNameLst>
                                          <p:attrName>ppt_w</p:attrName>
                                        </p:attrNameLst>
                                      </p:cBhvr>
                                      <p:tavLst>
                                        <p:tav tm="0">
                                          <p:val>
                                            <p:strVal val="4*#ppt_w"/>
                                          </p:val>
                                        </p:tav>
                                        <p:tav tm="100000">
                                          <p:val>
                                            <p:strVal val="#ppt_w"/>
                                          </p:val>
                                        </p:tav>
                                      </p:tavLst>
                                    </p:anim>
                                    <p:anim calcmode="lin" valueType="num">
                                      <p:cBhvr>
                                        <p:cTn id="25" dur="500" fill="hold"/>
                                        <p:tgtEl>
                                          <p:spTgt spid="131078">
                                            <p:txEl>
                                              <p:pRg st="2" end="2"/>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1078">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3414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414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414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34150" name="Rectangle 6"/>
          <p:cNvSpPr>
            <a:spLocks noGrp="1" noChangeArrowheads="1"/>
          </p:cNvSpPr>
          <p:nvPr>
            <p:ph type="subTitle" idx="1"/>
          </p:nvPr>
        </p:nvSpPr>
        <p:spPr>
          <a:xfrm>
            <a:off x="152400" y="1219200"/>
            <a:ext cx="8839200" cy="5410200"/>
          </a:xfrm>
        </p:spPr>
        <p:txBody>
          <a:bodyPr/>
          <a:lstStyle/>
          <a:p>
            <a:pPr algn="l"/>
            <a:r>
              <a:rPr lang="zh-CN" altLang="en-US" sz="2400">
                <a:sym typeface="Symbol" pitchFamily="18" charset="2"/>
              </a:rPr>
              <a:t>四、循环波动的测定（剩余法）</a:t>
            </a:r>
          </a:p>
        </p:txBody>
      </p:sp>
      <p:graphicFrame>
        <p:nvGraphicFramePr>
          <p:cNvPr id="134213" name="Group 69"/>
          <p:cNvGraphicFramePr>
            <a:graphicFrameLocks noGrp="1"/>
          </p:cNvGraphicFramePr>
          <p:nvPr/>
        </p:nvGraphicFramePr>
        <p:xfrm>
          <a:off x="250825" y="1700213"/>
          <a:ext cx="6553200" cy="5018088"/>
        </p:xfrm>
        <a:graphic>
          <a:graphicData uri="http://schemas.openxmlformats.org/drawingml/2006/table">
            <a:tbl>
              <a:tblPr/>
              <a:tblGrid>
                <a:gridCol w="1638300"/>
                <a:gridCol w="1638300"/>
                <a:gridCol w="1638300"/>
                <a:gridCol w="1638300"/>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季节指数</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Y/S=Z</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6.72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10.41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11.77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12.28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13.88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14.59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17.35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214" name="Text Box 70"/>
          <p:cNvSpPr txBox="1">
            <a:spLocks noChangeArrowheads="1"/>
          </p:cNvSpPr>
          <p:nvPr/>
        </p:nvSpPr>
        <p:spPr bwMode="auto">
          <a:xfrm>
            <a:off x="6948488" y="1268413"/>
            <a:ext cx="2016125" cy="5189113"/>
          </a:xfrm>
          <a:prstGeom prst="rect">
            <a:avLst/>
          </a:prstGeom>
          <a:noFill/>
          <a:ln w="9525">
            <a:noFill/>
            <a:miter lim="800000"/>
            <a:headEnd/>
            <a:tailEnd/>
          </a:ln>
          <a:effectLst/>
        </p:spPr>
        <p:txBody>
          <a:bodyPr>
            <a:spAutoFit/>
          </a:bodyPr>
          <a:lstStyle/>
          <a:p>
            <a:pPr>
              <a:spcBef>
                <a:spcPct val="30000"/>
              </a:spcBef>
            </a:pPr>
            <a:r>
              <a:rPr lang="en-US" altLang="zh-CN" dirty="0"/>
              <a:t>1</a:t>
            </a:r>
            <a:r>
              <a:rPr lang="zh-CN" altLang="en-US" dirty="0"/>
              <a:t>、计算</a:t>
            </a:r>
            <a:r>
              <a:rPr lang="en-US" altLang="zh-CN" dirty="0"/>
              <a:t>S → Y/S→TCI</a:t>
            </a:r>
            <a:r>
              <a:rPr lang="zh-CN" altLang="en-US" dirty="0"/>
              <a:t>。</a:t>
            </a:r>
          </a:p>
          <a:p>
            <a:pPr>
              <a:spcBef>
                <a:spcPct val="30000"/>
              </a:spcBef>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例</a:t>
            </a:r>
            <a:r>
              <a:rPr lang="en-US" altLang="zh-CN" dirty="0">
                <a:latin typeface="楷体" pitchFamily="49" charset="-122"/>
                <a:ea typeface="楷体" pitchFamily="49" charset="-122"/>
              </a:rPr>
              <a:t>]</a:t>
            </a:r>
            <a:r>
              <a:rPr lang="en-US" altLang="zh-CN" dirty="0"/>
              <a:t>4/0.5949=6.72</a:t>
            </a:r>
          </a:p>
          <a:p>
            <a:pPr>
              <a:spcBef>
                <a:spcPct val="30000"/>
              </a:spcBef>
            </a:pPr>
            <a:r>
              <a:rPr lang="en-US" altLang="zh-CN" dirty="0"/>
              <a:t>2</a:t>
            </a:r>
            <a:r>
              <a:rPr lang="zh-CN" altLang="en-US" dirty="0"/>
              <a:t>、对新序列（</a:t>
            </a:r>
            <a:r>
              <a:rPr lang="en-US" altLang="zh-CN" dirty="0"/>
              <a:t>Y/S</a:t>
            </a:r>
            <a:r>
              <a:rPr lang="zh-CN" altLang="en-US" dirty="0"/>
              <a:t>）拟合长期趋势</a:t>
            </a:r>
            <a:r>
              <a:rPr lang="en-US" altLang="zh-CN" dirty="0"/>
              <a:t>T</a:t>
            </a:r>
            <a:r>
              <a:rPr lang="zh-CN" altLang="en-US" dirty="0"/>
              <a:t>（简捷计算）</a:t>
            </a:r>
          </a:p>
          <a:p>
            <a:pPr>
              <a:spcBef>
                <a:spcPct val="30000"/>
              </a:spcBef>
            </a:pPr>
            <a:r>
              <a:rPr lang="zh-CN" altLang="en-US" dirty="0"/>
              <a:t>∑</a:t>
            </a:r>
            <a:r>
              <a:rPr lang="en-US" altLang="zh-CN" dirty="0"/>
              <a:t>Z=147.51 </a:t>
            </a:r>
          </a:p>
          <a:p>
            <a:pPr>
              <a:spcBef>
                <a:spcPct val="30000"/>
              </a:spcBef>
            </a:pPr>
            <a:r>
              <a:rPr lang="en-US" altLang="zh-CN" dirty="0"/>
              <a:t>∑</a:t>
            </a:r>
            <a:r>
              <a:rPr lang="en-US" altLang="zh-CN" dirty="0" err="1"/>
              <a:t>tZ</a:t>
            </a:r>
            <a:r>
              <a:rPr lang="en-US" altLang="zh-CN" dirty="0"/>
              <a:t>=218.89</a:t>
            </a:r>
          </a:p>
          <a:p>
            <a:pPr>
              <a:spcBef>
                <a:spcPct val="30000"/>
              </a:spcBef>
            </a:pPr>
            <a:r>
              <a:rPr lang="en-US" altLang="zh-CN" dirty="0"/>
              <a:t>∑t</a:t>
            </a:r>
            <a:r>
              <a:rPr lang="en-US" altLang="zh-CN" baseline="30000" dirty="0"/>
              <a:t>2</a:t>
            </a:r>
            <a:r>
              <a:rPr lang="en-US" altLang="zh-CN" dirty="0"/>
              <a:t>=572</a:t>
            </a:r>
          </a:p>
          <a:p>
            <a:pPr>
              <a:spcBef>
                <a:spcPct val="30000"/>
              </a:spcBef>
            </a:pPr>
            <a:r>
              <a:rPr lang="en-US" altLang="zh-CN" dirty="0"/>
              <a:t>T=12.29+0.38t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4150">
                                            <p:txEl>
                                              <p:pRg st="0" end="0"/>
                                            </p:txEl>
                                          </p:spTgt>
                                        </p:tgtEl>
                                        <p:attrNameLst>
                                          <p:attrName>style.visibility</p:attrName>
                                        </p:attrNameLst>
                                      </p:cBhvr>
                                      <p:to>
                                        <p:strVal val="visible"/>
                                      </p:to>
                                    </p:set>
                                    <p:anim calcmode="lin" valueType="num">
                                      <p:cBhvr>
                                        <p:cTn id="7" dur="500" fill="hold"/>
                                        <p:tgtEl>
                                          <p:spTgt spid="134150">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34150">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415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4213"/>
                                        </p:tgtEl>
                                        <p:attrNameLst>
                                          <p:attrName>style.visibility</p:attrName>
                                        </p:attrNameLst>
                                      </p:cBhvr>
                                      <p:to>
                                        <p:strVal val="visible"/>
                                      </p:to>
                                    </p:set>
                                    <p:animEffect transition="in" filter="wipe(left)">
                                      <p:cBhvr>
                                        <p:cTn id="13" dur="500"/>
                                        <p:tgtEl>
                                          <p:spTgt spid="134213"/>
                                        </p:tgtEl>
                                      </p:cBhvr>
                                    </p:animEffect>
                                  </p:childTnLst>
                                  <p:subTnLst>
                                    <p:animClr clrSpc="rgb" dir="cw">
                                      <p:cBhvr override="childStyle">
                                        <p:cTn dur="1" fill="hold" display="0" masterRel="nextClick" afterEffect="1"/>
                                        <p:tgtEl>
                                          <p:spTgt spid="134213"/>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4214">
                                            <p:txEl>
                                              <p:pRg st="0" end="0"/>
                                            </p:txEl>
                                          </p:spTgt>
                                        </p:tgtEl>
                                        <p:attrNameLst>
                                          <p:attrName>style.visibility</p:attrName>
                                        </p:attrNameLst>
                                      </p:cBhvr>
                                      <p:to>
                                        <p:strVal val="visible"/>
                                      </p:to>
                                    </p:set>
                                    <p:anim calcmode="lin" valueType="num">
                                      <p:cBhvr additive="base">
                                        <p:cTn id="18" dur="500" fill="hold"/>
                                        <p:tgtEl>
                                          <p:spTgt spid="13421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421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0" end="0"/>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4214">
                                            <p:txEl>
                                              <p:pRg st="1" end="1"/>
                                            </p:txEl>
                                          </p:spTgt>
                                        </p:tgtEl>
                                        <p:attrNameLst>
                                          <p:attrName>style.visibility</p:attrName>
                                        </p:attrNameLst>
                                      </p:cBhvr>
                                      <p:to>
                                        <p:strVal val="visible"/>
                                      </p:to>
                                    </p:set>
                                    <p:anim calcmode="lin" valueType="num">
                                      <p:cBhvr additive="base">
                                        <p:cTn id="24" dur="500" fill="hold"/>
                                        <p:tgtEl>
                                          <p:spTgt spid="134214">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421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1" end="1"/>
                                            </p:txEl>
                                          </p:spTgt>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4214">
                                            <p:txEl>
                                              <p:pRg st="2" end="2"/>
                                            </p:txEl>
                                          </p:spTgt>
                                        </p:tgtEl>
                                        <p:attrNameLst>
                                          <p:attrName>style.visibility</p:attrName>
                                        </p:attrNameLst>
                                      </p:cBhvr>
                                      <p:to>
                                        <p:strVal val="visible"/>
                                      </p:to>
                                    </p:set>
                                    <p:anim calcmode="lin" valueType="num">
                                      <p:cBhvr additive="base">
                                        <p:cTn id="30" dur="500" fill="hold"/>
                                        <p:tgtEl>
                                          <p:spTgt spid="134214">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3421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2" end="2"/>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4214">
                                            <p:txEl>
                                              <p:pRg st="3" end="3"/>
                                            </p:txEl>
                                          </p:spTgt>
                                        </p:tgtEl>
                                        <p:attrNameLst>
                                          <p:attrName>style.visibility</p:attrName>
                                        </p:attrNameLst>
                                      </p:cBhvr>
                                      <p:to>
                                        <p:strVal val="visible"/>
                                      </p:to>
                                    </p:set>
                                    <p:anim calcmode="lin" valueType="num">
                                      <p:cBhvr additive="base">
                                        <p:cTn id="36" dur="500" fill="hold"/>
                                        <p:tgtEl>
                                          <p:spTgt spid="134214">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421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3" end="3"/>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4214">
                                            <p:txEl>
                                              <p:pRg st="4" end="4"/>
                                            </p:txEl>
                                          </p:spTgt>
                                        </p:tgtEl>
                                        <p:attrNameLst>
                                          <p:attrName>style.visibility</p:attrName>
                                        </p:attrNameLst>
                                      </p:cBhvr>
                                      <p:to>
                                        <p:strVal val="visible"/>
                                      </p:to>
                                    </p:set>
                                    <p:anim calcmode="lin" valueType="num">
                                      <p:cBhvr additive="base">
                                        <p:cTn id="42" dur="500" fill="hold"/>
                                        <p:tgtEl>
                                          <p:spTgt spid="134214">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3421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4" end="4"/>
                                            </p:txEl>
                                          </p:spTgt>
                                        </p:tgtEl>
                                        <p:attrNameLst>
                                          <p:attrName>ppt_c</p:attrName>
                                        </p:attrNameLst>
                                      </p:cBhvr>
                                      <p:to>
                                        <a:srgbClr val="0000FF"/>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34214">
                                            <p:txEl>
                                              <p:pRg st="5" end="5"/>
                                            </p:txEl>
                                          </p:spTgt>
                                        </p:tgtEl>
                                        <p:attrNameLst>
                                          <p:attrName>style.visibility</p:attrName>
                                        </p:attrNameLst>
                                      </p:cBhvr>
                                      <p:to>
                                        <p:strVal val="visible"/>
                                      </p:to>
                                    </p:set>
                                    <p:anim calcmode="lin" valueType="num">
                                      <p:cBhvr additive="base">
                                        <p:cTn id="48" dur="500" fill="hold"/>
                                        <p:tgtEl>
                                          <p:spTgt spid="134214">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34214">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5" end="5"/>
                                            </p:txEl>
                                          </p:spTgt>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34214">
                                            <p:txEl>
                                              <p:pRg st="6" end="6"/>
                                            </p:txEl>
                                          </p:spTgt>
                                        </p:tgtEl>
                                        <p:attrNameLst>
                                          <p:attrName>style.visibility</p:attrName>
                                        </p:attrNameLst>
                                      </p:cBhvr>
                                      <p:to>
                                        <p:strVal val="visible"/>
                                      </p:to>
                                    </p:set>
                                    <p:anim calcmode="lin" valueType="num">
                                      <p:cBhvr additive="base">
                                        <p:cTn id="54" dur="500" fill="hold"/>
                                        <p:tgtEl>
                                          <p:spTgt spid="134214">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34214">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4214">
                                            <p:txEl>
                                              <p:pRg st="6" end="6"/>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uild="p" autoUpdateAnimBg="0"/>
      <p:bldP spid="13421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3619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619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61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36198" name="Rectangle 6"/>
          <p:cNvSpPr>
            <a:spLocks noGrp="1" noChangeArrowheads="1"/>
          </p:cNvSpPr>
          <p:nvPr>
            <p:ph type="subTitle" idx="1"/>
          </p:nvPr>
        </p:nvSpPr>
        <p:spPr>
          <a:xfrm>
            <a:off x="152400" y="1219200"/>
            <a:ext cx="8839200" cy="5410200"/>
          </a:xfrm>
        </p:spPr>
        <p:txBody>
          <a:bodyPr/>
          <a:lstStyle/>
          <a:p>
            <a:pPr algn="l"/>
            <a:r>
              <a:rPr lang="en-US" altLang="zh-CN" sz="2400">
                <a:sym typeface="Symbol" pitchFamily="18" charset="2"/>
              </a:rPr>
              <a:t>3</a:t>
            </a:r>
            <a:r>
              <a:rPr lang="zh-CN" altLang="en-US" sz="2400">
                <a:sym typeface="Symbol" pitchFamily="18" charset="2"/>
              </a:rPr>
              <a:t>、拟合趋势值</a:t>
            </a:r>
            <a:r>
              <a:rPr lang="en-US" altLang="zh-CN" sz="2400">
                <a:sym typeface="Symbol" pitchFamily="18" charset="2"/>
              </a:rPr>
              <a:t>T</a:t>
            </a:r>
            <a:r>
              <a:rPr lang="zh-CN" altLang="en-US" sz="2400">
                <a:sym typeface="Symbol" pitchFamily="18" charset="2"/>
              </a:rPr>
              <a:t>，并计算（</a:t>
            </a:r>
            <a:r>
              <a:rPr lang="en-US" altLang="zh-CN" sz="2400">
                <a:sym typeface="Symbol" pitchFamily="18" charset="2"/>
              </a:rPr>
              <a:t>Y/S</a:t>
            </a:r>
            <a:r>
              <a:rPr lang="zh-CN" altLang="en-US" sz="2400">
                <a:sym typeface="Symbol" pitchFamily="18" charset="2"/>
              </a:rPr>
              <a:t>）</a:t>
            </a:r>
            <a:r>
              <a:rPr lang="en-US" altLang="zh-CN" sz="2400">
                <a:sym typeface="Symbol" pitchFamily="18" charset="2"/>
              </a:rPr>
              <a:t>/T</a:t>
            </a:r>
            <a:r>
              <a:rPr lang="zh-CN" altLang="en-US" sz="2400">
                <a:sym typeface="Symbol" pitchFamily="18" charset="2"/>
              </a:rPr>
              <a:t>，以消除长期趋势</a:t>
            </a:r>
            <a:r>
              <a:rPr lang="zh-CN" altLang="en-US" sz="2400"/>
              <a:t>→</a:t>
            </a:r>
            <a:r>
              <a:rPr lang="zh-CN" altLang="en-US" sz="2400">
                <a:sym typeface="Symbol" pitchFamily="18" charset="2"/>
              </a:rPr>
              <a:t> </a:t>
            </a:r>
            <a:r>
              <a:rPr lang="en-US" altLang="zh-CN" sz="2400">
                <a:sym typeface="Symbol" pitchFamily="18" charset="2"/>
              </a:rPr>
              <a:t>CI</a:t>
            </a:r>
            <a:r>
              <a:rPr lang="zh-CN" altLang="en-US" sz="2400">
                <a:sym typeface="Symbol" pitchFamily="18" charset="2"/>
              </a:rPr>
              <a:t>。</a:t>
            </a:r>
          </a:p>
        </p:txBody>
      </p:sp>
      <p:graphicFrame>
        <p:nvGraphicFramePr>
          <p:cNvPr id="136249" name="Group 57"/>
          <p:cNvGraphicFramePr>
            <a:graphicFrameLocks noGrp="1"/>
          </p:cNvGraphicFramePr>
          <p:nvPr/>
        </p:nvGraphicFramePr>
        <p:xfrm>
          <a:off x="250825" y="1700213"/>
          <a:ext cx="8636000" cy="5018088"/>
        </p:xfrm>
        <a:graphic>
          <a:graphicData uri="http://schemas.openxmlformats.org/drawingml/2006/table">
            <a:tbl>
              <a:tblPr/>
              <a:tblGrid>
                <a:gridCol w="1727200"/>
                <a:gridCol w="1727200"/>
                <a:gridCol w="1727200"/>
                <a:gridCol w="1727200"/>
                <a:gridCol w="1727200"/>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Y/S=TCI</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趋势值</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CI</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6.72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10.41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11.77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12.28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13.88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14.59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17.35</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8.87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9.63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11.91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12.67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13.43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14.95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15.71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16.47</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0.8286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1.0237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1.1163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1.0556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1.0160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0.9692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1.0335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0.9479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0.9287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1.0534</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6198">
                                            <p:txEl>
                                              <p:pRg st="0" end="0"/>
                                            </p:txEl>
                                          </p:spTgt>
                                        </p:tgtEl>
                                        <p:attrNameLst>
                                          <p:attrName>style.visibility</p:attrName>
                                        </p:attrNameLst>
                                      </p:cBhvr>
                                      <p:to>
                                        <p:strVal val="visible"/>
                                      </p:to>
                                    </p:set>
                                    <p:anim calcmode="lin" valueType="num">
                                      <p:cBhvr>
                                        <p:cTn id="7" dur="500" fill="hold"/>
                                        <p:tgtEl>
                                          <p:spTgt spid="136198">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3619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619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6249"/>
                                        </p:tgtEl>
                                        <p:attrNameLst>
                                          <p:attrName>style.visibility</p:attrName>
                                        </p:attrNameLst>
                                      </p:cBhvr>
                                      <p:to>
                                        <p:strVal val="visible"/>
                                      </p:to>
                                    </p:set>
                                    <p:animEffect transition="in" filter="wipe(left)">
                                      <p:cBhvr>
                                        <p:cTn id="13" dur="500"/>
                                        <p:tgtEl>
                                          <p:spTgt spid="136249"/>
                                        </p:tgtEl>
                                      </p:cBhvr>
                                    </p:animEffect>
                                  </p:childTnLst>
                                  <p:subTnLst>
                                    <p:animClr clrSpc="rgb" dir="cw">
                                      <p:cBhvr override="childStyle">
                                        <p:cTn dur="1" fill="hold" display="0" masterRel="nextClick" afterEffect="1"/>
                                        <p:tgtEl>
                                          <p:spTgt spid="13624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3824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824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82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38246" name="Rectangle 6"/>
          <p:cNvSpPr>
            <a:spLocks noGrp="1" noChangeArrowheads="1"/>
          </p:cNvSpPr>
          <p:nvPr>
            <p:ph type="subTitle" idx="1"/>
          </p:nvPr>
        </p:nvSpPr>
        <p:spPr>
          <a:xfrm>
            <a:off x="152400" y="1219200"/>
            <a:ext cx="8839200" cy="5410200"/>
          </a:xfrm>
        </p:spPr>
        <p:txBody>
          <a:bodyPr/>
          <a:lstStyle/>
          <a:p>
            <a:pPr algn="l"/>
            <a:r>
              <a:rPr lang="en-US" altLang="zh-CN" sz="2400">
                <a:sym typeface="Symbol" pitchFamily="18" charset="2"/>
              </a:rPr>
              <a:t>4</a:t>
            </a:r>
            <a:r>
              <a:rPr lang="zh-CN" altLang="en-US" sz="2400">
                <a:sym typeface="Symbol" pitchFamily="18" charset="2"/>
              </a:rPr>
              <a:t>、对</a:t>
            </a:r>
            <a:r>
              <a:rPr lang="en-US" altLang="zh-CN" sz="2400">
                <a:sym typeface="Symbol" pitchFamily="18" charset="2"/>
              </a:rPr>
              <a:t>CI</a:t>
            </a:r>
            <a:r>
              <a:rPr lang="zh-CN" altLang="en-US" sz="2400">
                <a:sym typeface="Symbol" pitchFamily="18" charset="2"/>
              </a:rPr>
              <a:t>进行移动平均，以消除不规则变动</a:t>
            </a:r>
            <a:r>
              <a:rPr lang="zh-CN" altLang="en-US" sz="2400"/>
              <a:t>→循环变动指数</a:t>
            </a:r>
            <a:r>
              <a:rPr lang="zh-CN" altLang="en-US" sz="2400">
                <a:sym typeface="Symbol" pitchFamily="18" charset="2"/>
              </a:rPr>
              <a:t> 。</a:t>
            </a:r>
          </a:p>
        </p:txBody>
      </p:sp>
      <p:graphicFrame>
        <p:nvGraphicFramePr>
          <p:cNvPr id="138277" name="Group 37"/>
          <p:cNvGraphicFramePr>
            <a:graphicFrameLocks noGrp="1"/>
          </p:cNvGraphicFramePr>
          <p:nvPr/>
        </p:nvGraphicFramePr>
        <p:xfrm>
          <a:off x="250825" y="1700213"/>
          <a:ext cx="8636000" cy="5018088"/>
        </p:xfrm>
        <a:graphic>
          <a:graphicData uri="http://schemas.openxmlformats.org/drawingml/2006/table">
            <a:tbl>
              <a:tblPr/>
              <a:tblGrid>
                <a:gridCol w="1727200"/>
                <a:gridCol w="1727200"/>
                <a:gridCol w="1727200"/>
                <a:gridCol w="1727200"/>
                <a:gridCol w="1727200"/>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Y/S</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CI</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循环指数</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6.72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9.08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10.75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10.41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11.77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12.28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13.88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14.59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17.35</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0.8286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1.0237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1.1163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1.0556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1.0160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0.9692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1.0335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0.9479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0.9287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1.0534</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endPar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endParaRP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0.9895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1.0473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1.0579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1.0245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1.0136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1.0062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0.9835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0.9978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0.9629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0.9980</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anim calcmode="lin" valueType="num">
                                      <p:cBhvr>
                                        <p:cTn id="7" dur="500" fill="hold"/>
                                        <p:tgtEl>
                                          <p:spTgt spid="138246">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138246">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3824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8277"/>
                                        </p:tgtEl>
                                        <p:attrNameLst>
                                          <p:attrName>style.visibility</p:attrName>
                                        </p:attrNameLst>
                                      </p:cBhvr>
                                      <p:to>
                                        <p:strVal val="visible"/>
                                      </p:to>
                                    </p:set>
                                    <p:animEffect transition="in" filter="wipe(left)">
                                      <p:cBhvr>
                                        <p:cTn id="13" dur="500"/>
                                        <p:tgtEl>
                                          <p:spTgt spid="138277"/>
                                        </p:tgtEl>
                                      </p:cBhvr>
                                    </p:animEffect>
                                  </p:childTnLst>
                                  <p:subTnLst>
                                    <p:animClr clrSpc="rgb" dir="cw">
                                      <p:cBhvr override="childStyle">
                                        <p:cTn dur="1" fill="hold" display="0" masterRel="nextClick" afterEffect="1"/>
                                        <p:tgtEl>
                                          <p:spTgt spid="13827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4029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4029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4029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40294" name="Rectangle 6"/>
          <p:cNvSpPr>
            <a:spLocks noGrp="1" noChangeArrowheads="1"/>
          </p:cNvSpPr>
          <p:nvPr>
            <p:ph type="subTitle" idx="1"/>
          </p:nvPr>
        </p:nvSpPr>
        <p:spPr>
          <a:xfrm>
            <a:off x="152400" y="1219200"/>
            <a:ext cx="8839200" cy="5410200"/>
          </a:xfrm>
        </p:spPr>
        <p:txBody>
          <a:bodyPr/>
          <a:lstStyle/>
          <a:p>
            <a:pPr algn="l"/>
            <a:r>
              <a:rPr lang="zh-CN" altLang="en-US" sz="2400">
                <a:sym typeface="Symbol" pitchFamily="18" charset="2"/>
              </a:rPr>
              <a:t>结论综合：</a:t>
            </a:r>
            <a:r>
              <a:rPr lang="en-US" altLang="zh-CN" sz="2400">
                <a:sym typeface="Symbol" pitchFamily="18" charset="2"/>
              </a:rPr>
              <a:t>8.87×0.6611×0.9895×1.0345</a:t>
            </a:r>
            <a:r>
              <a:rPr lang="zh-CN" altLang="en-US" sz="2400">
                <a:sym typeface="Symbol" pitchFamily="18" charset="2"/>
              </a:rPr>
              <a:t>＝</a:t>
            </a:r>
            <a:r>
              <a:rPr lang="en-US" altLang="zh-CN" sz="2400">
                <a:sym typeface="Symbol" pitchFamily="18" charset="2"/>
              </a:rPr>
              <a:t>6.0026</a:t>
            </a:r>
            <a:r>
              <a:rPr lang="zh-CN" altLang="en-US" sz="2400">
                <a:sym typeface="Symbol" pitchFamily="18" charset="2"/>
              </a:rPr>
              <a:t>（</a:t>
            </a:r>
            <a:r>
              <a:rPr lang="en-US" altLang="zh-CN" sz="2400">
                <a:sym typeface="Symbol" pitchFamily="18" charset="2"/>
              </a:rPr>
              <a:t>2000.2</a:t>
            </a:r>
            <a:r>
              <a:rPr lang="zh-CN" altLang="en-US" sz="2400">
                <a:sym typeface="Symbol" pitchFamily="18" charset="2"/>
              </a:rPr>
              <a:t>）</a:t>
            </a:r>
            <a:endParaRPr lang="zh-CN" altLang="en-US">
              <a:sym typeface="Symbol" pitchFamily="18" charset="2"/>
            </a:endParaRPr>
          </a:p>
        </p:txBody>
      </p:sp>
      <p:graphicFrame>
        <p:nvGraphicFramePr>
          <p:cNvPr id="140323" name="Group 35"/>
          <p:cNvGraphicFramePr>
            <a:graphicFrameLocks noGrp="1"/>
          </p:cNvGraphicFramePr>
          <p:nvPr/>
        </p:nvGraphicFramePr>
        <p:xfrm>
          <a:off x="250825" y="1700213"/>
          <a:ext cx="8629650" cy="5018088"/>
        </p:xfrm>
        <a:graphic>
          <a:graphicData uri="http://schemas.openxmlformats.org/drawingml/2006/table">
            <a:tbl>
              <a:tblPr/>
              <a:tblGrid>
                <a:gridCol w="1438275"/>
                <a:gridCol w="1438275"/>
                <a:gridCol w="1438275"/>
                <a:gridCol w="1438275"/>
                <a:gridCol w="1438275"/>
                <a:gridCol w="1438275"/>
              </a:tblGrid>
              <a:tr h="215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黑体" pitchFamily="2" charset="-122"/>
                        </a:rPr>
                        <a:t>年、季</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销售额</a:t>
                      </a: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T</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C</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3300"/>
                          </a:solidFill>
                          <a:effectLst>
                            <a:outerShdw blurRad="38100" dist="38100" dir="2700000" algn="tl">
                              <a:srgbClr val="C0C0C0"/>
                            </a:outerShdw>
                          </a:effectLst>
                          <a:latin typeface="Times New Roman" pitchFamily="18" charset="0"/>
                          <a:ea typeface="黑体" pitchFamily="2" charset="-122"/>
                        </a:rPr>
                        <a:t>I</a:t>
                      </a:r>
                    </a:p>
                  </a:txBody>
                  <a:tcPr horzOverflow="overflow">
                    <a:lnL w="31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2000.1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2002.1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        4</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8.87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9.63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11.15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11.91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12.67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13.43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14.19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14.95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15.71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16.47</a:t>
                      </a:r>
                    </a:p>
                  </a:txBody>
                  <a:tcP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0.5949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0.6611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1.3027</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1.4413</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0.9895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1.0473</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1.0579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1.0245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1.0136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1.0062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0.9835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0.9978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0.9629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0.9980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1.0345</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1.0659</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0.9471</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1.0304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1.0024</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0.9632</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1.0508</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0.9500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1.0510</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0.9306</a:t>
                      </a:r>
                    </a:p>
                    <a:p>
                      <a:pPr marL="0" marR="0" lvl="0" indent="0" algn="ctr" defTabSz="914400" rtl="0" eaLnBrk="1" fontAlgn="base" latinLnBrk="0" hangingPunct="1">
                        <a:lnSpc>
                          <a:spcPct val="100000"/>
                        </a:lnSpc>
                        <a:spcBef>
                          <a:spcPct val="2000"/>
                        </a:spcBef>
                        <a:spcAft>
                          <a:spcPct val="0"/>
                        </a:spcAft>
                        <a:buClrTx/>
                        <a:buSzTx/>
                        <a:buFontTx/>
                        <a:buNone/>
                        <a:tabLst/>
                      </a:pPr>
                      <a:r>
                        <a:rPr kumimoji="1" lang="en-US" altLang="zh-CN" sz="2400" b="1"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楷体" pitchFamily="49" charset="-122"/>
                        </a:rPr>
                        <a:t>——</a:t>
                      </a:r>
                    </a:p>
                  </a:txBody>
                  <a:tcPr horzOverflow="overflow">
                    <a:lnL w="31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323"/>
                                        </p:tgtEl>
                                        <p:attrNameLst>
                                          <p:attrName>style.visibility</p:attrName>
                                        </p:attrNameLst>
                                      </p:cBhvr>
                                      <p:to>
                                        <p:strVal val="visible"/>
                                      </p:to>
                                    </p:set>
                                    <p:animEffect transition="in" filter="wipe(left)">
                                      <p:cBhvr>
                                        <p:cTn id="7" dur="500"/>
                                        <p:tgtEl>
                                          <p:spTgt spid="140323"/>
                                        </p:tgtEl>
                                      </p:cBhvr>
                                    </p:animEffect>
                                  </p:childTnLst>
                                  <p:subTnLst>
                                    <p:animClr clrSpc="rgb" dir="cw">
                                      <p:cBhvr override="childStyle">
                                        <p:cTn dur="1" fill="hold" display="0" masterRel="nextClick" afterEffect="1"/>
                                        <p:tgtEl>
                                          <p:spTgt spid="140323"/>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40294">
                                            <p:txEl>
                                              <p:pRg st="0" end="0"/>
                                            </p:txEl>
                                          </p:spTgt>
                                        </p:tgtEl>
                                        <p:attrNameLst>
                                          <p:attrName>style.visibility</p:attrName>
                                        </p:attrNameLst>
                                      </p:cBhvr>
                                      <p:to>
                                        <p:strVal val="visible"/>
                                      </p:to>
                                    </p:set>
                                    <p:anim calcmode="lin" valueType="num">
                                      <p:cBhvr>
                                        <p:cTn id="12" dur="500" fill="hold"/>
                                        <p:tgtEl>
                                          <p:spTgt spid="140294">
                                            <p:txEl>
                                              <p:pRg st="0" end="0"/>
                                            </p:txEl>
                                          </p:spTgt>
                                        </p:tgtEl>
                                        <p:attrNameLst>
                                          <p:attrName>ppt_w</p:attrName>
                                        </p:attrNameLst>
                                      </p:cBhvr>
                                      <p:tavLst>
                                        <p:tav tm="0">
                                          <p:val>
                                            <p:strVal val="4*#ppt_w"/>
                                          </p:val>
                                        </p:tav>
                                        <p:tav tm="100000">
                                          <p:val>
                                            <p:strVal val="#ppt_w"/>
                                          </p:val>
                                        </p:tav>
                                      </p:tavLst>
                                    </p:anim>
                                    <p:anim calcmode="lin" valueType="num">
                                      <p:cBhvr>
                                        <p:cTn id="13" dur="500" fill="hold"/>
                                        <p:tgtEl>
                                          <p:spTgt spid="140294">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40294">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2253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253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253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22534" name="Rectangle 6"/>
          <p:cNvSpPr>
            <a:spLocks noGrp="1" noChangeArrowheads="1"/>
          </p:cNvSpPr>
          <p:nvPr>
            <p:ph type="subTitle" idx="1"/>
          </p:nvPr>
        </p:nvSpPr>
        <p:spPr>
          <a:xfrm>
            <a:off x="152400" y="1219200"/>
            <a:ext cx="8839200" cy="5410200"/>
          </a:xfrm>
        </p:spPr>
        <p:txBody>
          <a:bodyPr/>
          <a:lstStyle/>
          <a:p>
            <a:pPr algn="l">
              <a:spcBef>
                <a:spcPct val="35000"/>
              </a:spcBef>
            </a:pPr>
            <a:r>
              <a:rPr lang="zh-CN" altLang="en-US" sz="2800" b="1" dirty="0">
                <a:solidFill>
                  <a:srgbClr val="FF0000"/>
                </a:solidFill>
                <a:effectLst>
                  <a:outerShdw blurRad="38100" dist="38100" dir="2700000" algn="tl">
                    <a:srgbClr val="C0C0C0"/>
                  </a:outerShdw>
                </a:effectLst>
                <a:ea typeface="黑体" pitchFamily="2" charset="-122"/>
              </a:rPr>
              <a:t>课堂作业</a:t>
            </a:r>
          </a:p>
          <a:p>
            <a:pPr algn="l">
              <a:spcBef>
                <a:spcPct val="35000"/>
              </a:spcBef>
            </a:pPr>
            <a:r>
              <a:rPr lang="en-US" altLang="zh-CN" sz="2400" dirty="0">
                <a:solidFill>
                  <a:schemeClr val="tx2"/>
                </a:solidFill>
                <a:ea typeface="楷体" pitchFamily="49" charset="-122"/>
              </a:rPr>
              <a:t>1</a:t>
            </a:r>
            <a:r>
              <a:rPr lang="zh-CN" altLang="en-US" sz="2400" dirty="0">
                <a:solidFill>
                  <a:schemeClr val="tx2"/>
                </a:solidFill>
                <a:ea typeface="楷体" pitchFamily="49" charset="-122"/>
              </a:rPr>
              <a:t>、下列属于时期序列的是（      ）</a:t>
            </a:r>
          </a:p>
          <a:p>
            <a:pPr algn="l">
              <a:spcBef>
                <a:spcPct val="35000"/>
              </a:spcBef>
            </a:pPr>
            <a:r>
              <a:rPr lang="en-US" altLang="zh-CN" sz="2400" dirty="0">
                <a:solidFill>
                  <a:schemeClr val="tx2"/>
                </a:solidFill>
                <a:ea typeface="楷体" pitchFamily="49" charset="-122"/>
              </a:rPr>
              <a:t>A</a:t>
            </a:r>
            <a:r>
              <a:rPr lang="zh-CN" altLang="en-US" sz="2400" dirty="0">
                <a:solidFill>
                  <a:schemeClr val="tx2"/>
                </a:solidFill>
                <a:ea typeface="楷体" pitchFamily="49" charset="-122"/>
              </a:rPr>
              <a:t>、高校在校学生人数时间序列      </a:t>
            </a:r>
            <a:r>
              <a:rPr lang="en-US" altLang="zh-CN" sz="2400" dirty="0">
                <a:solidFill>
                  <a:schemeClr val="tx2"/>
                </a:solidFill>
                <a:ea typeface="楷体" pitchFamily="49" charset="-122"/>
              </a:rPr>
              <a:t>B</a:t>
            </a:r>
            <a:r>
              <a:rPr lang="zh-CN" altLang="en-US" sz="2400" dirty="0">
                <a:solidFill>
                  <a:schemeClr val="tx2"/>
                </a:solidFill>
                <a:ea typeface="楷体" pitchFamily="49" charset="-122"/>
              </a:rPr>
              <a:t>、出生人口数时间序列</a:t>
            </a:r>
          </a:p>
          <a:p>
            <a:pPr algn="l">
              <a:spcBef>
                <a:spcPct val="35000"/>
              </a:spcBef>
            </a:pPr>
            <a:r>
              <a:rPr lang="en-US" altLang="zh-CN" sz="2400" dirty="0">
                <a:solidFill>
                  <a:schemeClr val="tx2"/>
                </a:solidFill>
                <a:ea typeface="楷体" pitchFamily="49" charset="-122"/>
              </a:rPr>
              <a:t>C</a:t>
            </a:r>
            <a:r>
              <a:rPr lang="zh-CN" altLang="en-US" sz="2400" dirty="0">
                <a:solidFill>
                  <a:schemeClr val="tx2"/>
                </a:solidFill>
                <a:ea typeface="楷体" pitchFamily="49" charset="-122"/>
              </a:rPr>
              <a:t>、耕地面积时间序列                      </a:t>
            </a:r>
            <a:r>
              <a:rPr lang="en-US" altLang="zh-CN" sz="2400" dirty="0">
                <a:solidFill>
                  <a:schemeClr val="tx2"/>
                </a:solidFill>
                <a:ea typeface="楷体" pitchFamily="49" charset="-122"/>
              </a:rPr>
              <a:t>D</a:t>
            </a:r>
            <a:r>
              <a:rPr lang="zh-CN" altLang="en-US" sz="2400" dirty="0">
                <a:solidFill>
                  <a:schemeClr val="tx2"/>
                </a:solidFill>
                <a:ea typeface="楷体" pitchFamily="49" charset="-122"/>
              </a:rPr>
              <a:t>、劳动生产率时间序列</a:t>
            </a:r>
          </a:p>
          <a:p>
            <a:pPr algn="l">
              <a:spcBef>
                <a:spcPct val="35000"/>
              </a:spcBef>
            </a:pPr>
            <a:r>
              <a:rPr lang="zh-CN" altLang="en-US" sz="2400" dirty="0">
                <a:solidFill>
                  <a:schemeClr val="tx2"/>
                </a:solidFill>
                <a:ea typeface="楷体" pitchFamily="49" charset="-122"/>
              </a:rPr>
              <a:t>答：</a:t>
            </a:r>
            <a:r>
              <a:rPr lang="en-US" altLang="zh-CN" sz="2400" dirty="0">
                <a:solidFill>
                  <a:schemeClr val="tx2"/>
                </a:solidFill>
                <a:ea typeface="楷体" pitchFamily="49" charset="-122"/>
              </a:rPr>
              <a:t>B</a:t>
            </a:r>
          </a:p>
          <a:p>
            <a:pPr algn="l">
              <a:spcBef>
                <a:spcPct val="35000"/>
              </a:spcBef>
            </a:pPr>
            <a:r>
              <a:rPr lang="en-US" altLang="zh-CN" sz="2400" dirty="0">
                <a:solidFill>
                  <a:schemeClr val="tx2"/>
                </a:solidFill>
                <a:ea typeface="楷体" pitchFamily="49" charset="-122"/>
              </a:rPr>
              <a:t>2</a:t>
            </a:r>
            <a:r>
              <a:rPr lang="zh-CN" altLang="en-US" sz="2400" dirty="0">
                <a:solidFill>
                  <a:schemeClr val="tx2"/>
                </a:solidFill>
                <a:ea typeface="楷体" pitchFamily="49" charset="-122"/>
              </a:rPr>
              <a:t>、下列指标中属于序时平均数的是（    ）</a:t>
            </a:r>
          </a:p>
          <a:p>
            <a:pPr algn="l">
              <a:spcBef>
                <a:spcPct val="35000"/>
              </a:spcBef>
            </a:pPr>
            <a:r>
              <a:rPr lang="en-US" altLang="zh-CN" sz="2400" dirty="0">
                <a:solidFill>
                  <a:schemeClr val="tx2"/>
                </a:solidFill>
                <a:ea typeface="楷体" pitchFamily="49" charset="-122"/>
              </a:rPr>
              <a:t>A</a:t>
            </a:r>
            <a:r>
              <a:rPr lang="zh-CN" altLang="en-US" sz="2400" dirty="0">
                <a:solidFill>
                  <a:schemeClr val="tx2"/>
                </a:solidFill>
                <a:ea typeface="楷体" pitchFamily="49" charset="-122"/>
              </a:rPr>
              <a:t>、某厂职工年平均工资                  </a:t>
            </a:r>
            <a:r>
              <a:rPr lang="en-US" altLang="zh-CN" sz="2400" dirty="0">
                <a:solidFill>
                  <a:schemeClr val="tx2"/>
                </a:solidFill>
                <a:ea typeface="楷体" pitchFamily="49" charset="-122"/>
              </a:rPr>
              <a:t>B</a:t>
            </a:r>
            <a:r>
              <a:rPr lang="zh-CN" altLang="en-US" sz="2400" dirty="0">
                <a:solidFill>
                  <a:schemeClr val="tx2"/>
                </a:solidFill>
                <a:ea typeface="楷体" pitchFamily="49" charset="-122"/>
              </a:rPr>
              <a:t>、某商店职工平均销售额</a:t>
            </a:r>
          </a:p>
          <a:p>
            <a:pPr algn="l">
              <a:spcBef>
                <a:spcPct val="35000"/>
              </a:spcBef>
            </a:pPr>
            <a:r>
              <a:rPr lang="en-US" altLang="zh-CN" sz="2400" dirty="0">
                <a:solidFill>
                  <a:schemeClr val="tx2"/>
                </a:solidFill>
                <a:ea typeface="楷体" pitchFamily="49" charset="-122"/>
              </a:rPr>
              <a:t>C</a:t>
            </a:r>
            <a:r>
              <a:rPr lang="zh-CN" altLang="en-US" sz="2400" dirty="0">
                <a:solidFill>
                  <a:schemeClr val="tx2"/>
                </a:solidFill>
                <a:ea typeface="楷体" pitchFamily="49" charset="-122"/>
              </a:rPr>
              <a:t>、某厂职工平均人数                      </a:t>
            </a:r>
            <a:r>
              <a:rPr lang="en-US" altLang="zh-CN" sz="2400" dirty="0">
                <a:solidFill>
                  <a:schemeClr val="tx2"/>
                </a:solidFill>
                <a:ea typeface="楷体" pitchFamily="49" charset="-122"/>
              </a:rPr>
              <a:t>D</a:t>
            </a:r>
            <a:r>
              <a:rPr lang="zh-CN" altLang="en-US" sz="2400" dirty="0">
                <a:solidFill>
                  <a:schemeClr val="tx2"/>
                </a:solidFill>
                <a:ea typeface="楷体" pitchFamily="49" charset="-122"/>
              </a:rPr>
              <a:t>、某厂职工平均技术等级</a:t>
            </a:r>
          </a:p>
          <a:p>
            <a:pPr algn="l">
              <a:spcBef>
                <a:spcPct val="35000"/>
              </a:spcBef>
            </a:pPr>
            <a:r>
              <a:rPr lang="zh-CN" altLang="en-US" sz="2400" dirty="0">
                <a:solidFill>
                  <a:schemeClr val="tx2"/>
                </a:solidFill>
                <a:ea typeface="楷体" pitchFamily="49" charset="-122"/>
              </a:rPr>
              <a:t>答：</a:t>
            </a:r>
            <a:r>
              <a:rPr lang="en-US" altLang="zh-CN" sz="2400" dirty="0">
                <a:solidFill>
                  <a:schemeClr val="tx2"/>
                </a:solidFill>
                <a:ea typeface="楷体" pitchFamily="49" charset="-122"/>
              </a:rPr>
              <a:t>C</a:t>
            </a:r>
          </a:p>
        </p:txBody>
      </p:sp>
      <p:graphicFrame>
        <p:nvGraphicFramePr>
          <p:cNvPr id="22543" name="Object 15"/>
          <p:cNvGraphicFramePr>
            <a:graphicFrameLocks noChangeAspect="1"/>
          </p:cNvGraphicFramePr>
          <p:nvPr/>
        </p:nvGraphicFramePr>
        <p:xfrm>
          <a:off x="827088" y="5661025"/>
          <a:ext cx="2078037" cy="793750"/>
        </p:xfrm>
        <a:graphic>
          <a:graphicData uri="http://schemas.openxmlformats.org/presentationml/2006/ole">
            <p:oleObj spid="_x0000_s22543" name="公式" r:id="rId4" imgW="1091880" imgH="419040" progId="Equation.3">
              <p:embed/>
            </p:oleObj>
          </a:graphicData>
        </a:graphic>
      </p:graphicFrame>
      <p:graphicFrame>
        <p:nvGraphicFramePr>
          <p:cNvPr id="22544" name="Object 16"/>
          <p:cNvGraphicFramePr>
            <a:graphicFrameLocks noChangeAspect="1"/>
          </p:cNvGraphicFramePr>
          <p:nvPr/>
        </p:nvGraphicFramePr>
        <p:xfrm>
          <a:off x="3492500" y="5661025"/>
          <a:ext cx="1498600" cy="793750"/>
        </p:xfrm>
        <a:graphic>
          <a:graphicData uri="http://schemas.openxmlformats.org/presentationml/2006/ole">
            <p:oleObj spid="_x0000_s22544" name="公式" r:id="rId5" imgW="787320" imgH="419040" progId="Equation.3">
              <p:embed/>
            </p:oleObj>
          </a:graphicData>
        </a:graphic>
      </p:graphicFrame>
      <p:graphicFrame>
        <p:nvGraphicFramePr>
          <p:cNvPr id="22545" name="Object 17"/>
          <p:cNvGraphicFramePr>
            <a:graphicFrameLocks noChangeAspect="1"/>
          </p:cNvGraphicFramePr>
          <p:nvPr/>
        </p:nvGraphicFramePr>
        <p:xfrm>
          <a:off x="5435600" y="5661025"/>
          <a:ext cx="2732088" cy="793750"/>
        </p:xfrm>
        <a:graphic>
          <a:graphicData uri="http://schemas.openxmlformats.org/presentationml/2006/ole">
            <p:oleObj spid="_x0000_s22545" name="公式" r:id="rId6" imgW="143496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 calcmode="lin" valueType="num">
                                      <p:cBhvr additive="base">
                                        <p:cTn id="7" dur="500" fill="hold"/>
                                        <p:tgtEl>
                                          <p:spTgt spid="225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2534">
                                            <p:txEl>
                                              <p:pRg st="1" end="1"/>
                                            </p:txEl>
                                          </p:spTgt>
                                        </p:tgtEl>
                                        <p:attrNameLst>
                                          <p:attrName>style.visibility</p:attrName>
                                        </p:attrNameLst>
                                      </p:cBhvr>
                                      <p:to>
                                        <p:strVal val="visible"/>
                                      </p:to>
                                    </p:set>
                                    <p:anim calcmode="lin" valueType="num">
                                      <p:cBhvr additive="base">
                                        <p:cTn id="13" dur="500" fill="hold"/>
                                        <p:tgtEl>
                                          <p:spTgt spid="225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4">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2534">
                                            <p:txEl>
                                              <p:pRg st="2" end="2"/>
                                            </p:txEl>
                                          </p:spTgt>
                                        </p:tgtEl>
                                        <p:attrNameLst>
                                          <p:attrName>style.visibility</p:attrName>
                                        </p:attrNameLst>
                                      </p:cBhvr>
                                      <p:to>
                                        <p:strVal val="visible"/>
                                      </p:to>
                                    </p:set>
                                    <p:anim calcmode="lin" valueType="num">
                                      <p:cBhvr additive="base">
                                        <p:cTn id="19" dur="500" fill="hold"/>
                                        <p:tgtEl>
                                          <p:spTgt spid="225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4">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2534">
                                            <p:txEl>
                                              <p:pRg st="3" end="3"/>
                                            </p:txEl>
                                          </p:spTgt>
                                        </p:tgtEl>
                                        <p:attrNameLst>
                                          <p:attrName>style.visibility</p:attrName>
                                        </p:attrNameLst>
                                      </p:cBhvr>
                                      <p:to>
                                        <p:strVal val="visible"/>
                                      </p:to>
                                    </p:set>
                                    <p:anim calcmode="lin" valueType="num">
                                      <p:cBhvr additive="base">
                                        <p:cTn id="25" dur="500" fill="hold"/>
                                        <p:tgtEl>
                                          <p:spTgt spid="225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4">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2534">
                                            <p:txEl>
                                              <p:pRg st="4" end="4"/>
                                            </p:txEl>
                                          </p:spTgt>
                                        </p:tgtEl>
                                        <p:attrNameLst>
                                          <p:attrName>style.visibility</p:attrName>
                                        </p:attrNameLst>
                                      </p:cBhvr>
                                      <p:to>
                                        <p:strVal val="visible"/>
                                      </p:to>
                                    </p:set>
                                    <p:anim calcmode="lin" valueType="num">
                                      <p:cBhvr additive="base">
                                        <p:cTn id="31" dur="500" fill="hold"/>
                                        <p:tgtEl>
                                          <p:spTgt spid="225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34">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2534">
                                            <p:txEl>
                                              <p:pRg st="5" end="5"/>
                                            </p:txEl>
                                          </p:spTgt>
                                        </p:tgtEl>
                                        <p:attrNameLst>
                                          <p:attrName>style.visibility</p:attrName>
                                        </p:attrNameLst>
                                      </p:cBhvr>
                                      <p:to>
                                        <p:strVal val="visible"/>
                                      </p:to>
                                    </p:set>
                                    <p:anim calcmode="lin" valueType="num">
                                      <p:cBhvr additive="base">
                                        <p:cTn id="37" dur="500" fill="hold"/>
                                        <p:tgtEl>
                                          <p:spTgt spid="225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4">
                                            <p:txEl>
                                              <p:pRg st="5" end="5"/>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2534">
                                            <p:txEl>
                                              <p:pRg st="6" end="6"/>
                                            </p:txEl>
                                          </p:spTgt>
                                        </p:tgtEl>
                                        <p:attrNameLst>
                                          <p:attrName>style.visibility</p:attrName>
                                        </p:attrNameLst>
                                      </p:cBhvr>
                                      <p:to>
                                        <p:strVal val="visible"/>
                                      </p:to>
                                    </p:set>
                                    <p:anim calcmode="lin" valueType="num">
                                      <p:cBhvr additive="base">
                                        <p:cTn id="43" dur="500" fill="hold"/>
                                        <p:tgtEl>
                                          <p:spTgt spid="2253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534">
                                            <p:txEl>
                                              <p:pRg st="6" end="6"/>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2534">
                                            <p:txEl>
                                              <p:pRg st="7" end="7"/>
                                            </p:txEl>
                                          </p:spTgt>
                                        </p:tgtEl>
                                        <p:attrNameLst>
                                          <p:attrName>style.visibility</p:attrName>
                                        </p:attrNameLst>
                                      </p:cBhvr>
                                      <p:to>
                                        <p:strVal val="visible"/>
                                      </p:to>
                                    </p:set>
                                    <p:anim calcmode="lin" valueType="num">
                                      <p:cBhvr additive="base">
                                        <p:cTn id="49" dur="500" fill="hold"/>
                                        <p:tgtEl>
                                          <p:spTgt spid="2253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4">
                                            <p:txEl>
                                              <p:pRg st="7" end="7"/>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7" end="7"/>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2534">
                                            <p:txEl>
                                              <p:pRg st="8" end="8"/>
                                            </p:txEl>
                                          </p:spTgt>
                                        </p:tgtEl>
                                        <p:attrNameLst>
                                          <p:attrName>style.visibility</p:attrName>
                                        </p:attrNameLst>
                                      </p:cBhvr>
                                      <p:to>
                                        <p:strVal val="visible"/>
                                      </p:to>
                                    </p:set>
                                    <p:anim calcmode="lin" valueType="num">
                                      <p:cBhvr additive="base">
                                        <p:cTn id="55" dur="500" fill="hold"/>
                                        <p:tgtEl>
                                          <p:spTgt spid="2253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534">
                                            <p:txEl>
                                              <p:pRg st="8" end="8"/>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2534">
                                            <p:txEl>
                                              <p:pRg st="8" end="8"/>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3" presetClass="entr" presetSubtype="528" fill="hold" nodeType="clickEffect">
                                  <p:stCondLst>
                                    <p:cond delay="0"/>
                                  </p:stCondLst>
                                  <p:childTnLst>
                                    <p:set>
                                      <p:cBhvr>
                                        <p:cTn id="60" dur="1" fill="hold">
                                          <p:stCondLst>
                                            <p:cond delay="0"/>
                                          </p:stCondLst>
                                        </p:cTn>
                                        <p:tgtEl>
                                          <p:spTgt spid="22543"/>
                                        </p:tgtEl>
                                        <p:attrNameLst>
                                          <p:attrName>style.visibility</p:attrName>
                                        </p:attrNameLst>
                                      </p:cBhvr>
                                      <p:to>
                                        <p:strVal val="visible"/>
                                      </p:to>
                                    </p:set>
                                    <p:anim calcmode="lin" valueType="num">
                                      <p:cBhvr>
                                        <p:cTn id="61" dur="500" fill="hold"/>
                                        <p:tgtEl>
                                          <p:spTgt spid="22543"/>
                                        </p:tgtEl>
                                        <p:attrNameLst>
                                          <p:attrName>ppt_w</p:attrName>
                                        </p:attrNameLst>
                                      </p:cBhvr>
                                      <p:tavLst>
                                        <p:tav tm="0">
                                          <p:val>
                                            <p:fltVal val="0"/>
                                          </p:val>
                                        </p:tav>
                                        <p:tav tm="100000">
                                          <p:val>
                                            <p:strVal val="#ppt_w"/>
                                          </p:val>
                                        </p:tav>
                                      </p:tavLst>
                                    </p:anim>
                                    <p:anim calcmode="lin" valueType="num">
                                      <p:cBhvr>
                                        <p:cTn id="62" dur="500" fill="hold"/>
                                        <p:tgtEl>
                                          <p:spTgt spid="22543"/>
                                        </p:tgtEl>
                                        <p:attrNameLst>
                                          <p:attrName>ppt_h</p:attrName>
                                        </p:attrNameLst>
                                      </p:cBhvr>
                                      <p:tavLst>
                                        <p:tav tm="0">
                                          <p:val>
                                            <p:fltVal val="0"/>
                                          </p:val>
                                        </p:tav>
                                        <p:tav tm="100000">
                                          <p:val>
                                            <p:strVal val="#ppt_h"/>
                                          </p:val>
                                        </p:tav>
                                      </p:tavLst>
                                    </p:anim>
                                    <p:anim calcmode="lin" valueType="num">
                                      <p:cBhvr>
                                        <p:cTn id="63" dur="500" fill="hold"/>
                                        <p:tgtEl>
                                          <p:spTgt spid="22543"/>
                                        </p:tgtEl>
                                        <p:attrNameLst>
                                          <p:attrName>ppt_x</p:attrName>
                                        </p:attrNameLst>
                                      </p:cBhvr>
                                      <p:tavLst>
                                        <p:tav tm="0">
                                          <p:val>
                                            <p:fltVal val="0.5"/>
                                          </p:val>
                                        </p:tav>
                                        <p:tav tm="100000">
                                          <p:val>
                                            <p:strVal val="#ppt_x"/>
                                          </p:val>
                                        </p:tav>
                                      </p:tavLst>
                                    </p:anim>
                                    <p:anim calcmode="lin" valueType="num">
                                      <p:cBhvr>
                                        <p:cTn id="64" dur="500" fill="hold"/>
                                        <p:tgtEl>
                                          <p:spTgt spid="22543"/>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2543"/>
                                        </p:tgtEl>
                                        <p:attrNameLst>
                                          <p:attrName>ppt_c</p:attrName>
                                        </p:attrNameLst>
                                      </p:cBhvr>
                                      <p:to>
                                        <a:srgbClr val="0000FF"/>
                                      </p:to>
                                    </p:animClr>
                                    <p:audio>
                                      <p:cMediaNode>
                                        <p:cTn display="0" masterRel="sameClick">
                                          <p:stCondLst>
                                            <p:cond evt="begin" delay="0">
                                              <p:tn val="59"/>
                                            </p:cond>
                                          </p:stCondLst>
                                          <p:endCondLst>
                                            <p:cond evt="onStopAudio" delay="0">
                                              <p:tgtEl>
                                                <p:sldTgt/>
                                              </p:tgtEl>
                                            </p:cond>
                                          </p:endCondLst>
                                        </p:cTn>
                                        <p:tgtEl>
                                          <p:sndTgt r:embed="rId3" name="TYPE.WAV"/>
                                        </p:tgtEl>
                                      </p:cMediaNode>
                                    </p:audio>
                                  </p:subTnLst>
                                </p:cTn>
                              </p:par>
                            </p:childTnLst>
                          </p:cTn>
                        </p:par>
                      </p:childTnLst>
                    </p:cTn>
                  </p:par>
                  <p:par>
                    <p:cTn id="65" fill="hold">
                      <p:stCondLst>
                        <p:cond delay="indefinite"/>
                      </p:stCondLst>
                      <p:childTnLst>
                        <p:par>
                          <p:cTn id="66" fill="hold">
                            <p:stCondLst>
                              <p:cond delay="0"/>
                            </p:stCondLst>
                            <p:childTnLst>
                              <p:par>
                                <p:cTn id="67" presetID="23" presetClass="entr" presetSubtype="528" fill="hold" nodeType="clickEffect">
                                  <p:stCondLst>
                                    <p:cond delay="0"/>
                                  </p:stCondLst>
                                  <p:childTnLst>
                                    <p:set>
                                      <p:cBhvr>
                                        <p:cTn id="68" dur="1" fill="hold">
                                          <p:stCondLst>
                                            <p:cond delay="0"/>
                                          </p:stCondLst>
                                        </p:cTn>
                                        <p:tgtEl>
                                          <p:spTgt spid="22544"/>
                                        </p:tgtEl>
                                        <p:attrNameLst>
                                          <p:attrName>style.visibility</p:attrName>
                                        </p:attrNameLst>
                                      </p:cBhvr>
                                      <p:to>
                                        <p:strVal val="visible"/>
                                      </p:to>
                                    </p:set>
                                    <p:anim calcmode="lin" valueType="num">
                                      <p:cBhvr>
                                        <p:cTn id="69" dur="500" fill="hold"/>
                                        <p:tgtEl>
                                          <p:spTgt spid="22544"/>
                                        </p:tgtEl>
                                        <p:attrNameLst>
                                          <p:attrName>ppt_w</p:attrName>
                                        </p:attrNameLst>
                                      </p:cBhvr>
                                      <p:tavLst>
                                        <p:tav tm="0">
                                          <p:val>
                                            <p:fltVal val="0"/>
                                          </p:val>
                                        </p:tav>
                                        <p:tav tm="100000">
                                          <p:val>
                                            <p:strVal val="#ppt_w"/>
                                          </p:val>
                                        </p:tav>
                                      </p:tavLst>
                                    </p:anim>
                                    <p:anim calcmode="lin" valueType="num">
                                      <p:cBhvr>
                                        <p:cTn id="70" dur="500" fill="hold"/>
                                        <p:tgtEl>
                                          <p:spTgt spid="22544"/>
                                        </p:tgtEl>
                                        <p:attrNameLst>
                                          <p:attrName>ppt_h</p:attrName>
                                        </p:attrNameLst>
                                      </p:cBhvr>
                                      <p:tavLst>
                                        <p:tav tm="0">
                                          <p:val>
                                            <p:fltVal val="0"/>
                                          </p:val>
                                        </p:tav>
                                        <p:tav tm="100000">
                                          <p:val>
                                            <p:strVal val="#ppt_h"/>
                                          </p:val>
                                        </p:tav>
                                      </p:tavLst>
                                    </p:anim>
                                    <p:anim calcmode="lin" valueType="num">
                                      <p:cBhvr>
                                        <p:cTn id="71" dur="500" fill="hold"/>
                                        <p:tgtEl>
                                          <p:spTgt spid="22544"/>
                                        </p:tgtEl>
                                        <p:attrNameLst>
                                          <p:attrName>ppt_x</p:attrName>
                                        </p:attrNameLst>
                                      </p:cBhvr>
                                      <p:tavLst>
                                        <p:tav tm="0">
                                          <p:val>
                                            <p:fltVal val="0.5"/>
                                          </p:val>
                                        </p:tav>
                                        <p:tav tm="100000">
                                          <p:val>
                                            <p:strVal val="#ppt_x"/>
                                          </p:val>
                                        </p:tav>
                                      </p:tavLst>
                                    </p:anim>
                                    <p:anim calcmode="lin" valueType="num">
                                      <p:cBhvr>
                                        <p:cTn id="72" dur="500" fill="hold"/>
                                        <p:tgtEl>
                                          <p:spTgt spid="22544"/>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2544"/>
                                        </p:tgtEl>
                                        <p:attrNameLst>
                                          <p:attrName>ppt_c</p:attrName>
                                        </p:attrNameLst>
                                      </p:cBhvr>
                                      <p:to>
                                        <a:srgbClr val="0000FF"/>
                                      </p:to>
                                    </p:animClr>
                                    <p:audio>
                                      <p:cMediaNode>
                                        <p:cTn display="0" masterRel="sameClick">
                                          <p:stCondLst>
                                            <p:cond evt="begin" delay="0">
                                              <p:tn val="67"/>
                                            </p:cond>
                                          </p:stCondLst>
                                          <p:endCondLst>
                                            <p:cond evt="onStopAudio" delay="0">
                                              <p:tgtEl>
                                                <p:sldTgt/>
                                              </p:tgtEl>
                                            </p:cond>
                                          </p:endCondLst>
                                        </p:cTn>
                                        <p:tgtEl>
                                          <p:sndTgt r:embed="rId3" name="TYPE.WAV"/>
                                        </p:tgtEl>
                                      </p:cMediaNode>
                                    </p:audio>
                                  </p:subTnLst>
                                </p:cTn>
                              </p:par>
                            </p:childTnLst>
                          </p:cTn>
                        </p:par>
                      </p:childTnLst>
                    </p:cTn>
                  </p:par>
                  <p:par>
                    <p:cTn id="73" fill="hold">
                      <p:stCondLst>
                        <p:cond delay="indefinite"/>
                      </p:stCondLst>
                      <p:childTnLst>
                        <p:par>
                          <p:cTn id="74" fill="hold">
                            <p:stCondLst>
                              <p:cond delay="0"/>
                            </p:stCondLst>
                            <p:childTnLst>
                              <p:par>
                                <p:cTn id="75" presetID="23" presetClass="entr" presetSubtype="528" fill="hold" nodeType="clickEffect">
                                  <p:stCondLst>
                                    <p:cond delay="0"/>
                                  </p:stCondLst>
                                  <p:childTnLst>
                                    <p:set>
                                      <p:cBhvr>
                                        <p:cTn id="76" dur="1" fill="hold">
                                          <p:stCondLst>
                                            <p:cond delay="0"/>
                                          </p:stCondLst>
                                        </p:cTn>
                                        <p:tgtEl>
                                          <p:spTgt spid="22545"/>
                                        </p:tgtEl>
                                        <p:attrNameLst>
                                          <p:attrName>style.visibility</p:attrName>
                                        </p:attrNameLst>
                                      </p:cBhvr>
                                      <p:to>
                                        <p:strVal val="visible"/>
                                      </p:to>
                                    </p:set>
                                    <p:anim calcmode="lin" valueType="num">
                                      <p:cBhvr>
                                        <p:cTn id="77" dur="500" fill="hold"/>
                                        <p:tgtEl>
                                          <p:spTgt spid="22545"/>
                                        </p:tgtEl>
                                        <p:attrNameLst>
                                          <p:attrName>ppt_w</p:attrName>
                                        </p:attrNameLst>
                                      </p:cBhvr>
                                      <p:tavLst>
                                        <p:tav tm="0">
                                          <p:val>
                                            <p:fltVal val="0"/>
                                          </p:val>
                                        </p:tav>
                                        <p:tav tm="100000">
                                          <p:val>
                                            <p:strVal val="#ppt_w"/>
                                          </p:val>
                                        </p:tav>
                                      </p:tavLst>
                                    </p:anim>
                                    <p:anim calcmode="lin" valueType="num">
                                      <p:cBhvr>
                                        <p:cTn id="78" dur="500" fill="hold"/>
                                        <p:tgtEl>
                                          <p:spTgt spid="22545"/>
                                        </p:tgtEl>
                                        <p:attrNameLst>
                                          <p:attrName>ppt_h</p:attrName>
                                        </p:attrNameLst>
                                      </p:cBhvr>
                                      <p:tavLst>
                                        <p:tav tm="0">
                                          <p:val>
                                            <p:fltVal val="0"/>
                                          </p:val>
                                        </p:tav>
                                        <p:tav tm="100000">
                                          <p:val>
                                            <p:strVal val="#ppt_h"/>
                                          </p:val>
                                        </p:tav>
                                      </p:tavLst>
                                    </p:anim>
                                    <p:anim calcmode="lin" valueType="num">
                                      <p:cBhvr>
                                        <p:cTn id="79" dur="500" fill="hold"/>
                                        <p:tgtEl>
                                          <p:spTgt spid="22545"/>
                                        </p:tgtEl>
                                        <p:attrNameLst>
                                          <p:attrName>ppt_x</p:attrName>
                                        </p:attrNameLst>
                                      </p:cBhvr>
                                      <p:tavLst>
                                        <p:tav tm="0">
                                          <p:val>
                                            <p:fltVal val="0.5"/>
                                          </p:val>
                                        </p:tav>
                                        <p:tav tm="100000">
                                          <p:val>
                                            <p:strVal val="#ppt_x"/>
                                          </p:val>
                                        </p:tav>
                                      </p:tavLst>
                                    </p:anim>
                                    <p:anim calcmode="lin" valueType="num">
                                      <p:cBhvr>
                                        <p:cTn id="80" dur="500" fill="hold"/>
                                        <p:tgtEl>
                                          <p:spTgt spid="22545"/>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2545"/>
                                        </p:tgtEl>
                                        <p:attrNameLst>
                                          <p:attrName>ppt_c</p:attrName>
                                        </p:attrNameLst>
                                      </p:cBhvr>
                                      <p:to>
                                        <a:srgbClr val="0000FF"/>
                                      </p:to>
                                    </p:animClr>
                                    <p:audio>
                                      <p:cMediaNode>
                                        <p:cTn display="0" masterRel="sameClick">
                                          <p:stCondLst>
                                            <p:cond evt="begin" delay="0">
                                              <p:tn val="7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2083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083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2083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20838" name="Rectangle 6"/>
          <p:cNvSpPr>
            <a:spLocks noGrp="1" noChangeArrowheads="1"/>
          </p:cNvSpPr>
          <p:nvPr>
            <p:ph type="subTitle" idx="1"/>
          </p:nvPr>
        </p:nvSpPr>
        <p:spPr>
          <a:xfrm>
            <a:off x="152400" y="1219200"/>
            <a:ext cx="8839200" cy="5522913"/>
          </a:xfrm>
        </p:spPr>
        <p:txBody>
          <a:bodyPr/>
          <a:lstStyle/>
          <a:p>
            <a:pPr algn="l"/>
            <a:r>
              <a:rPr lang="en-US" altLang="zh-CN" sz="2400" dirty="0">
                <a:solidFill>
                  <a:schemeClr val="tx2"/>
                </a:solidFill>
                <a:ea typeface="楷体" pitchFamily="49" charset="-122"/>
              </a:rPr>
              <a:t>3</a:t>
            </a:r>
            <a:r>
              <a:rPr lang="zh-CN" altLang="en-US" sz="2400" dirty="0">
                <a:solidFill>
                  <a:schemeClr val="tx2"/>
                </a:solidFill>
                <a:ea typeface="楷体" pitchFamily="49" charset="-122"/>
              </a:rPr>
              <a:t>、已知各期环比发展速度而不知各期发展水平，要计算平均发展速度（      ）</a:t>
            </a:r>
          </a:p>
          <a:p>
            <a:pPr algn="l"/>
            <a:r>
              <a:rPr lang="en-US" altLang="zh-CN" sz="2400" dirty="0">
                <a:solidFill>
                  <a:schemeClr val="tx2"/>
                </a:solidFill>
                <a:ea typeface="楷体" pitchFamily="49" charset="-122"/>
              </a:rPr>
              <a:t>A</a:t>
            </a:r>
            <a:r>
              <a:rPr lang="zh-CN" altLang="en-US" sz="2400" dirty="0">
                <a:solidFill>
                  <a:schemeClr val="tx2"/>
                </a:solidFill>
                <a:ea typeface="楷体" pitchFamily="49" charset="-122"/>
              </a:rPr>
              <a:t>、只能用累积法                              </a:t>
            </a:r>
            <a:r>
              <a:rPr lang="en-US" altLang="zh-CN" sz="2400" dirty="0">
                <a:solidFill>
                  <a:schemeClr val="tx2"/>
                </a:solidFill>
                <a:ea typeface="楷体" pitchFamily="49" charset="-122"/>
              </a:rPr>
              <a:t>B</a:t>
            </a:r>
            <a:r>
              <a:rPr lang="zh-CN" altLang="en-US" sz="2400" dirty="0">
                <a:solidFill>
                  <a:schemeClr val="tx2"/>
                </a:solidFill>
                <a:ea typeface="楷体" pitchFamily="49" charset="-122"/>
              </a:rPr>
              <a:t>、只能用水平法</a:t>
            </a:r>
          </a:p>
          <a:p>
            <a:pPr algn="l"/>
            <a:r>
              <a:rPr lang="en-US" altLang="zh-CN" sz="2400" dirty="0">
                <a:solidFill>
                  <a:schemeClr val="tx2"/>
                </a:solidFill>
                <a:ea typeface="楷体" pitchFamily="49" charset="-122"/>
              </a:rPr>
              <a:t>C</a:t>
            </a:r>
            <a:r>
              <a:rPr lang="zh-CN" altLang="en-US" sz="2400" dirty="0">
                <a:solidFill>
                  <a:schemeClr val="tx2"/>
                </a:solidFill>
                <a:ea typeface="楷体" pitchFamily="49" charset="-122"/>
              </a:rPr>
              <a:t>、两种方法均可用                          </a:t>
            </a:r>
            <a:r>
              <a:rPr lang="en-US" altLang="zh-CN" sz="2400" dirty="0">
                <a:solidFill>
                  <a:schemeClr val="tx2"/>
                </a:solidFill>
                <a:ea typeface="楷体" pitchFamily="49" charset="-122"/>
              </a:rPr>
              <a:t>D</a:t>
            </a:r>
            <a:r>
              <a:rPr lang="zh-CN" altLang="en-US" sz="2400" dirty="0">
                <a:solidFill>
                  <a:schemeClr val="tx2"/>
                </a:solidFill>
                <a:ea typeface="楷体" pitchFamily="49" charset="-122"/>
              </a:rPr>
              <a:t>、两种方法均不可用</a:t>
            </a:r>
          </a:p>
          <a:p>
            <a:pPr algn="l"/>
            <a:r>
              <a:rPr lang="zh-CN" altLang="en-US" sz="2400" dirty="0">
                <a:solidFill>
                  <a:schemeClr val="tx2"/>
                </a:solidFill>
                <a:ea typeface="楷体" pitchFamily="49" charset="-122"/>
              </a:rPr>
              <a:t>答：</a:t>
            </a:r>
            <a:r>
              <a:rPr lang="en-US" altLang="zh-CN" sz="2400" dirty="0">
                <a:solidFill>
                  <a:schemeClr val="tx2"/>
                </a:solidFill>
                <a:ea typeface="楷体" pitchFamily="49" charset="-122"/>
              </a:rPr>
              <a:t>C</a:t>
            </a:r>
          </a:p>
          <a:p>
            <a:pPr algn="l"/>
            <a:r>
              <a:rPr lang="en-US" altLang="zh-CN" sz="2400" dirty="0">
                <a:solidFill>
                  <a:schemeClr val="tx2"/>
                </a:solidFill>
                <a:ea typeface="楷体" pitchFamily="49" charset="-122"/>
              </a:rPr>
              <a:t>4</a:t>
            </a:r>
            <a:r>
              <a:rPr lang="zh-CN" altLang="en-US" sz="2400" dirty="0">
                <a:solidFill>
                  <a:schemeClr val="tx2"/>
                </a:solidFill>
                <a:ea typeface="楷体" pitchFamily="49" charset="-122"/>
              </a:rPr>
              <a:t>、平均发展速度（    ）</a:t>
            </a:r>
          </a:p>
          <a:p>
            <a:pPr algn="l"/>
            <a:r>
              <a:rPr lang="en-US" altLang="zh-CN" sz="2400" dirty="0">
                <a:solidFill>
                  <a:schemeClr val="tx2"/>
                </a:solidFill>
                <a:ea typeface="楷体" pitchFamily="49" charset="-122"/>
              </a:rPr>
              <a:t>A</a:t>
            </a:r>
            <a:r>
              <a:rPr lang="zh-CN" altLang="en-US" sz="2400" dirty="0">
                <a:solidFill>
                  <a:schemeClr val="tx2"/>
                </a:solidFill>
                <a:ea typeface="楷体" pitchFamily="49" charset="-122"/>
              </a:rPr>
              <a:t>、是环比发展速度的平均数   </a:t>
            </a:r>
            <a:r>
              <a:rPr lang="en-US" altLang="zh-CN" sz="2400" dirty="0">
                <a:solidFill>
                  <a:schemeClr val="tx2"/>
                </a:solidFill>
                <a:ea typeface="楷体" pitchFamily="49" charset="-122"/>
              </a:rPr>
              <a:t>B</a:t>
            </a:r>
            <a:r>
              <a:rPr lang="zh-CN" altLang="en-US" sz="2400" dirty="0">
                <a:solidFill>
                  <a:schemeClr val="tx2"/>
                </a:solidFill>
                <a:ea typeface="楷体" pitchFamily="49" charset="-122"/>
              </a:rPr>
              <a:t>、是环比发展速度的算术平均数</a:t>
            </a:r>
          </a:p>
          <a:p>
            <a:pPr algn="l"/>
            <a:r>
              <a:rPr lang="en-US" altLang="zh-CN" sz="2400" dirty="0">
                <a:solidFill>
                  <a:schemeClr val="tx2"/>
                </a:solidFill>
                <a:ea typeface="楷体" pitchFamily="49" charset="-122"/>
              </a:rPr>
              <a:t>C</a:t>
            </a:r>
            <a:r>
              <a:rPr lang="zh-CN" altLang="en-US" sz="2400" dirty="0">
                <a:solidFill>
                  <a:schemeClr val="tx2"/>
                </a:solidFill>
                <a:ea typeface="楷体" pitchFamily="49" charset="-122"/>
              </a:rPr>
              <a:t>、是环比发展速度的连乘积   </a:t>
            </a:r>
            <a:r>
              <a:rPr lang="en-US" altLang="zh-CN" sz="2400" dirty="0">
                <a:solidFill>
                  <a:schemeClr val="tx2"/>
                </a:solidFill>
                <a:ea typeface="楷体" pitchFamily="49" charset="-122"/>
              </a:rPr>
              <a:t>D</a:t>
            </a:r>
            <a:r>
              <a:rPr lang="zh-CN" altLang="en-US" sz="2400" dirty="0">
                <a:solidFill>
                  <a:schemeClr val="tx2"/>
                </a:solidFill>
                <a:ea typeface="楷体" pitchFamily="49" charset="-122"/>
              </a:rPr>
              <a:t>、是环比增长速度的几何平均数</a:t>
            </a:r>
          </a:p>
          <a:p>
            <a:pPr algn="l"/>
            <a:r>
              <a:rPr lang="zh-CN" altLang="en-US" sz="2400" dirty="0">
                <a:solidFill>
                  <a:schemeClr val="tx2"/>
                </a:solidFill>
                <a:ea typeface="楷体" pitchFamily="49" charset="-122"/>
              </a:rPr>
              <a:t>答：</a:t>
            </a:r>
            <a:r>
              <a:rPr lang="en-US" altLang="zh-CN" sz="2400" dirty="0">
                <a:solidFill>
                  <a:schemeClr val="tx2"/>
                </a:solidFill>
                <a:ea typeface="楷体" pitchFamily="49" charset="-122"/>
              </a:rPr>
              <a:t>A</a:t>
            </a:r>
          </a:p>
          <a:p>
            <a:pPr algn="l"/>
            <a:r>
              <a:rPr lang="en-US" altLang="zh-CN" sz="2400" dirty="0">
                <a:solidFill>
                  <a:schemeClr val="tx2"/>
                </a:solidFill>
                <a:ea typeface="楷体" pitchFamily="49" charset="-122"/>
              </a:rPr>
              <a:t>5</a:t>
            </a:r>
            <a:r>
              <a:rPr lang="zh-CN" altLang="en-US" sz="2400" dirty="0">
                <a:solidFill>
                  <a:schemeClr val="tx2"/>
                </a:solidFill>
                <a:ea typeface="楷体" pitchFamily="49" charset="-122"/>
              </a:rPr>
              <a:t>、某厂</a:t>
            </a:r>
            <a:r>
              <a:rPr lang="en-US" altLang="zh-CN" sz="2400" dirty="0">
                <a:solidFill>
                  <a:schemeClr val="tx2"/>
                </a:solidFill>
                <a:ea typeface="楷体" pitchFamily="49" charset="-122"/>
              </a:rPr>
              <a:t>1996</a:t>
            </a:r>
            <a:r>
              <a:rPr lang="zh-CN" altLang="en-US" sz="2400" dirty="0">
                <a:solidFill>
                  <a:schemeClr val="tx2"/>
                </a:solidFill>
                <a:ea typeface="楷体" pitchFamily="49" charset="-122"/>
              </a:rPr>
              <a:t>年产值比</a:t>
            </a:r>
            <a:r>
              <a:rPr lang="en-US" altLang="zh-CN" sz="2400" dirty="0">
                <a:solidFill>
                  <a:schemeClr val="tx2"/>
                </a:solidFill>
                <a:ea typeface="楷体" pitchFamily="49" charset="-122"/>
              </a:rPr>
              <a:t>1990</a:t>
            </a:r>
            <a:r>
              <a:rPr lang="zh-CN" altLang="en-US" sz="2400" dirty="0">
                <a:solidFill>
                  <a:schemeClr val="tx2"/>
                </a:solidFill>
                <a:ea typeface="楷体" pitchFamily="49" charset="-122"/>
              </a:rPr>
              <a:t>年增长了</a:t>
            </a:r>
            <a:r>
              <a:rPr lang="en-US" altLang="zh-CN" sz="2400" dirty="0">
                <a:solidFill>
                  <a:schemeClr val="tx2"/>
                </a:solidFill>
                <a:ea typeface="楷体" pitchFamily="49" charset="-122"/>
              </a:rPr>
              <a:t>1.15</a:t>
            </a:r>
            <a:r>
              <a:rPr lang="zh-CN" altLang="en-US" sz="2400" dirty="0">
                <a:solidFill>
                  <a:schemeClr val="tx2"/>
                </a:solidFill>
                <a:ea typeface="楷体" pitchFamily="49" charset="-122"/>
              </a:rPr>
              <a:t>倍，比</a:t>
            </a:r>
            <a:r>
              <a:rPr lang="en-US" altLang="zh-CN" sz="2400" dirty="0">
                <a:solidFill>
                  <a:schemeClr val="tx2"/>
                </a:solidFill>
                <a:ea typeface="楷体" pitchFamily="49" charset="-122"/>
              </a:rPr>
              <a:t>1995</a:t>
            </a:r>
            <a:r>
              <a:rPr lang="zh-CN" altLang="en-US" sz="2400" dirty="0">
                <a:solidFill>
                  <a:schemeClr val="tx2"/>
                </a:solidFill>
                <a:ea typeface="楷体" pitchFamily="49" charset="-122"/>
              </a:rPr>
              <a:t>年增长了</a:t>
            </a:r>
            <a:r>
              <a:rPr lang="en-US" altLang="zh-CN" sz="2400" dirty="0">
                <a:solidFill>
                  <a:schemeClr val="tx2"/>
                </a:solidFill>
                <a:ea typeface="楷体" pitchFamily="49" charset="-122"/>
              </a:rPr>
              <a:t>20%</a:t>
            </a:r>
            <a:r>
              <a:rPr lang="zh-CN" altLang="en-US" sz="2400" dirty="0">
                <a:solidFill>
                  <a:schemeClr val="tx2"/>
                </a:solidFill>
                <a:ea typeface="楷体" pitchFamily="49" charset="-122"/>
              </a:rPr>
              <a:t>，则</a:t>
            </a:r>
            <a:r>
              <a:rPr lang="en-US" altLang="zh-CN" sz="2400" dirty="0">
                <a:solidFill>
                  <a:schemeClr val="tx2"/>
                </a:solidFill>
                <a:ea typeface="楷体" pitchFamily="49" charset="-122"/>
              </a:rPr>
              <a:t>1995</a:t>
            </a:r>
            <a:r>
              <a:rPr lang="zh-CN" altLang="en-US" sz="2400" dirty="0">
                <a:solidFill>
                  <a:schemeClr val="tx2"/>
                </a:solidFill>
                <a:ea typeface="楷体" pitchFamily="49" charset="-122"/>
              </a:rPr>
              <a:t>年比</a:t>
            </a:r>
            <a:r>
              <a:rPr lang="en-US" altLang="zh-CN" sz="2400" dirty="0">
                <a:solidFill>
                  <a:schemeClr val="tx2"/>
                </a:solidFill>
                <a:ea typeface="楷体" pitchFamily="49" charset="-122"/>
              </a:rPr>
              <a:t>1990</a:t>
            </a:r>
            <a:r>
              <a:rPr lang="zh-CN" altLang="en-US" sz="2400" dirty="0">
                <a:solidFill>
                  <a:schemeClr val="tx2"/>
                </a:solidFill>
                <a:ea typeface="楷体" pitchFamily="49" charset="-122"/>
              </a:rPr>
              <a:t>年增长了（     ）</a:t>
            </a:r>
          </a:p>
          <a:p>
            <a:pPr algn="l"/>
            <a:r>
              <a:rPr lang="zh-CN" altLang="en-US" sz="2400" dirty="0">
                <a:solidFill>
                  <a:schemeClr val="tx2"/>
                </a:solidFill>
                <a:ea typeface="楷体" pitchFamily="49" charset="-122"/>
              </a:rPr>
              <a:t>    </a:t>
            </a:r>
            <a:r>
              <a:rPr lang="en-US" altLang="zh-CN" sz="2400" dirty="0">
                <a:solidFill>
                  <a:schemeClr val="tx2"/>
                </a:solidFill>
                <a:ea typeface="楷体" pitchFamily="49" charset="-122"/>
              </a:rPr>
              <a:t>A</a:t>
            </a:r>
            <a:r>
              <a:rPr lang="zh-CN" altLang="en-US" sz="2400" dirty="0">
                <a:solidFill>
                  <a:schemeClr val="tx2"/>
                </a:solidFill>
                <a:ea typeface="楷体" pitchFamily="49" charset="-122"/>
              </a:rPr>
              <a:t>、</a:t>
            </a:r>
            <a:r>
              <a:rPr lang="en-US" altLang="zh-CN" sz="2400" dirty="0">
                <a:solidFill>
                  <a:schemeClr val="tx2"/>
                </a:solidFill>
                <a:ea typeface="楷体" pitchFamily="49" charset="-122"/>
              </a:rPr>
              <a:t>179.2%    B</a:t>
            </a:r>
            <a:r>
              <a:rPr lang="zh-CN" altLang="en-US" sz="2400" dirty="0">
                <a:solidFill>
                  <a:schemeClr val="tx2"/>
                </a:solidFill>
                <a:ea typeface="楷体" pitchFamily="49" charset="-122"/>
              </a:rPr>
              <a:t>、</a:t>
            </a:r>
            <a:r>
              <a:rPr lang="en-US" altLang="zh-CN" sz="2400" dirty="0">
                <a:solidFill>
                  <a:schemeClr val="tx2"/>
                </a:solidFill>
                <a:ea typeface="楷体" pitchFamily="49" charset="-122"/>
              </a:rPr>
              <a:t>79.2%    C</a:t>
            </a:r>
            <a:r>
              <a:rPr lang="zh-CN" altLang="en-US" sz="2400" dirty="0">
                <a:solidFill>
                  <a:schemeClr val="tx2"/>
                </a:solidFill>
                <a:ea typeface="楷体" pitchFamily="49" charset="-122"/>
              </a:rPr>
              <a:t>、</a:t>
            </a:r>
            <a:r>
              <a:rPr lang="en-US" altLang="zh-CN" sz="2400" dirty="0">
                <a:solidFill>
                  <a:schemeClr val="tx2"/>
                </a:solidFill>
                <a:ea typeface="楷体" pitchFamily="49" charset="-122"/>
              </a:rPr>
              <a:t>38%    D</a:t>
            </a:r>
            <a:r>
              <a:rPr lang="zh-CN" altLang="en-US" sz="2400" dirty="0">
                <a:solidFill>
                  <a:schemeClr val="tx2"/>
                </a:solidFill>
                <a:ea typeface="楷体" pitchFamily="49" charset="-122"/>
              </a:rPr>
              <a:t>、</a:t>
            </a:r>
            <a:r>
              <a:rPr lang="en-US" altLang="zh-CN" sz="2400" dirty="0">
                <a:solidFill>
                  <a:schemeClr val="tx2"/>
                </a:solidFill>
                <a:ea typeface="楷体" pitchFamily="49" charset="-122"/>
              </a:rPr>
              <a:t>95.8%</a:t>
            </a:r>
          </a:p>
          <a:p>
            <a:pPr algn="l"/>
            <a:r>
              <a:rPr lang="zh-CN" altLang="en-US" sz="2400" dirty="0">
                <a:solidFill>
                  <a:schemeClr val="tx2"/>
                </a:solidFill>
                <a:ea typeface="楷体" pitchFamily="49" charset="-122"/>
              </a:rPr>
              <a:t>答：</a:t>
            </a:r>
            <a:r>
              <a:rPr lang="en-US" altLang="zh-CN" sz="2400" dirty="0">
                <a:solidFill>
                  <a:schemeClr val="tx2"/>
                </a:solidFill>
                <a:ea typeface="楷体"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0838">
                                            <p:txEl>
                                              <p:pRg st="0" end="0"/>
                                            </p:txEl>
                                          </p:spTgt>
                                        </p:tgtEl>
                                        <p:attrNameLst>
                                          <p:attrName>style.visibility</p:attrName>
                                        </p:attrNameLst>
                                      </p:cBhvr>
                                      <p:to>
                                        <p:strVal val="visible"/>
                                      </p:to>
                                    </p:set>
                                    <p:anim calcmode="lin" valueType="num">
                                      <p:cBhvr additive="base">
                                        <p:cTn id="7"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0838">
                                            <p:txEl>
                                              <p:pRg st="1" end="1"/>
                                            </p:txEl>
                                          </p:spTgt>
                                        </p:tgtEl>
                                        <p:attrNameLst>
                                          <p:attrName>style.visibility</p:attrName>
                                        </p:attrNameLst>
                                      </p:cBhvr>
                                      <p:to>
                                        <p:strVal val="visible"/>
                                      </p:to>
                                    </p:set>
                                    <p:anim calcmode="lin" valueType="num">
                                      <p:cBhvr additive="base">
                                        <p:cTn id="13"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8">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1" end="1"/>
                                            </p:txEl>
                                          </p:spTgt>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0838">
                                            <p:txEl>
                                              <p:pRg st="2" end="2"/>
                                            </p:txEl>
                                          </p:spTgt>
                                        </p:tgtEl>
                                        <p:attrNameLst>
                                          <p:attrName>style.visibility</p:attrName>
                                        </p:attrNameLst>
                                      </p:cBhvr>
                                      <p:to>
                                        <p:strVal val="visible"/>
                                      </p:to>
                                    </p:set>
                                    <p:anim calcmode="lin" valueType="num">
                                      <p:cBhvr additive="base">
                                        <p:cTn id="19" dur="500" fill="hold"/>
                                        <p:tgtEl>
                                          <p:spTgt spid="1208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8">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2" end="2"/>
                                            </p:txEl>
                                          </p:spTgt>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0838">
                                            <p:txEl>
                                              <p:pRg st="3" end="3"/>
                                            </p:txEl>
                                          </p:spTgt>
                                        </p:tgtEl>
                                        <p:attrNameLst>
                                          <p:attrName>style.visibility</p:attrName>
                                        </p:attrNameLst>
                                      </p:cBhvr>
                                      <p:to>
                                        <p:strVal val="visible"/>
                                      </p:to>
                                    </p:set>
                                    <p:anim calcmode="lin" valueType="num">
                                      <p:cBhvr additive="base">
                                        <p:cTn id="25" dur="500" fill="hold"/>
                                        <p:tgtEl>
                                          <p:spTgt spid="1208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3" end="3"/>
                                            </p:txEl>
                                          </p:spTgt>
                                        </p:tgtEl>
                                        <p:attrNameLst>
                                          <p:attrName>ppt_c</p:attrName>
                                        </p:attrNameLst>
                                      </p:cBhvr>
                                      <p:to>
                                        <a:srgbClr val="0000FF"/>
                                      </p:to>
                                    </p:animClr>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20838">
                                            <p:txEl>
                                              <p:pRg st="4" end="4"/>
                                            </p:txEl>
                                          </p:spTgt>
                                        </p:tgtEl>
                                        <p:attrNameLst>
                                          <p:attrName>style.visibility</p:attrName>
                                        </p:attrNameLst>
                                      </p:cBhvr>
                                      <p:to>
                                        <p:strVal val="visible"/>
                                      </p:to>
                                    </p:set>
                                    <p:anim calcmode="lin" valueType="num">
                                      <p:cBhvr additive="base">
                                        <p:cTn id="31" dur="500" fill="hold"/>
                                        <p:tgtEl>
                                          <p:spTgt spid="1208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4" end="4"/>
                                            </p:txEl>
                                          </p:spTgt>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20838">
                                            <p:txEl>
                                              <p:pRg st="5" end="5"/>
                                            </p:txEl>
                                          </p:spTgt>
                                        </p:tgtEl>
                                        <p:attrNameLst>
                                          <p:attrName>style.visibility</p:attrName>
                                        </p:attrNameLst>
                                      </p:cBhvr>
                                      <p:to>
                                        <p:strVal val="visible"/>
                                      </p:to>
                                    </p:set>
                                    <p:anim calcmode="lin" valueType="num">
                                      <p:cBhvr additive="base">
                                        <p:cTn id="37" dur="500" fill="hold"/>
                                        <p:tgtEl>
                                          <p:spTgt spid="12083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0838">
                                            <p:txEl>
                                              <p:pRg st="5" end="5"/>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5" end="5"/>
                                            </p:txEl>
                                          </p:spTgt>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20838">
                                            <p:txEl>
                                              <p:pRg st="6" end="6"/>
                                            </p:txEl>
                                          </p:spTgt>
                                        </p:tgtEl>
                                        <p:attrNameLst>
                                          <p:attrName>style.visibility</p:attrName>
                                        </p:attrNameLst>
                                      </p:cBhvr>
                                      <p:to>
                                        <p:strVal val="visible"/>
                                      </p:to>
                                    </p:set>
                                    <p:anim calcmode="lin" valueType="num">
                                      <p:cBhvr additive="base">
                                        <p:cTn id="43" dur="500" fill="hold"/>
                                        <p:tgtEl>
                                          <p:spTgt spid="12083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0838">
                                            <p:txEl>
                                              <p:pRg st="6" end="6"/>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6" end="6"/>
                                            </p:txEl>
                                          </p:spTgt>
                                        </p:tgtEl>
                                        <p:attrNameLst>
                                          <p:attrName>ppt_c</p:attrName>
                                        </p:attrNameLst>
                                      </p:cBhvr>
                                      <p:to>
                                        <a:srgbClr val="0000FF"/>
                                      </p:to>
                                    </p:animClr>
                                    <p:audio>
                                      <p:cMediaNode>
                                        <p:cTn display="0" masterRel="sameClick">
                                          <p:stCondLst>
                                            <p:cond evt="begin" delay="0">
                                              <p:tn val="41"/>
                                            </p:cond>
                                          </p:stCondLst>
                                          <p:endCondLst>
                                            <p:cond evt="onStopAudio" delay="0">
                                              <p:tgtEl>
                                                <p:sldTgt/>
                                              </p:tgtEl>
                                            </p:cond>
                                          </p:endCondLst>
                                        </p:cTn>
                                        <p:tgtEl>
                                          <p:sndTgt r:embed="rId2" name="PROJCTOR.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20838">
                                            <p:txEl>
                                              <p:pRg st="7" end="7"/>
                                            </p:txEl>
                                          </p:spTgt>
                                        </p:tgtEl>
                                        <p:attrNameLst>
                                          <p:attrName>style.visibility</p:attrName>
                                        </p:attrNameLst>
                                      </p:cBhvr>
                                      <p:to>
                                        <p:strVal val="visible"/>
                                      </p:to>
                                    </p:set>
                                    <p:anim calcmode="lin" valueType="num">
                                      <p:cBhvr additive="base">
                                        <p:cTn id="49" dur="500" fill="hold"/>
                                        <p:tgtEl>
                                          <p:spTgt spid="12083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0838">
                                            <p:txEl>
                                              <p:pRg st="7" end="7"/>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7" end="7"/>
                                            </p:txEl>
                                          </p:spTgt>
                                        </p:tgtEl>
                                        <p:attrNameLst>
                                          <p:attrName>ppt_c</p:attrName>
                                        </p:attrNameLst>
                                      </p:cBhvr>
                                      <p:to>
                                        <a:srgbClr val="0000FF"/>
                                      </p:to>
                                    </p:animClr>
                                    <p:audio>
                                      <p:cMediaNode>
                                        <p:cTn display="0" masterRel="sameClick">
                                          <p:stCondLst>
                                            <p:cond evt="begin" delay="0">
                                              <p:tn val="47"/>
                                            </p:cond>
                                          </p:stCondLst>
                                          <p:endCondLst>
                                            <p:cond evt="onStopAudio" delay="0">
                                              <p:tgtEl>
                                                <p:sldTgt/>
                                              </p:tgtEl>
                                            </p:cond>
                                          </p:endCondLst>
                                        </p:cTn>
                                        <p:tgtEl>
                                          <p:sndTgt r:embed="rId2" name="PROJCTOR.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20838">
                                            <p:txEl>
                                              <p:pRg st="8" end="8"/>
                                            </p:txEl>
                                          </p:spTgt>
                                        </p:tgtEl>
                                        <p:attrNameLst>
                                          <p:attrName>style.visibility</p:attrName>
                                        </p:attrNameLst>
                                      </p:cBhvr>
                                      <p:to>
                                        <p:strVal val="visible"/>
                                      </p:to>
                                    </p:set>
                                    <p:anim calcmode="lin" valueType="num">
                                      <p:cBhvr additive="base">
                                        <p:cTn id="55" dur="500" fill="hold"/>
                                        <p:tgtEl>
                                          <p:spTgt spid="12083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0838">
                                            <p:txEl>
                                              <p:pRg st="8" end="8"/>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8" end="8"/>
                                            </p:txEl>
                                          </p:spTgt>
                                        </p:tgtEl>
                                        <p:attrNameLst>
                                          <p:attrName>ppt_c</p:attrName>
                                        </p:attrNameLst>
                                      </p:cBhvr>
                                      <p:to>
                                        <a:srgbClr val="0000FF"/>
                                      </p:to>
                                    </p:animClr>
                                    <p:audio>
                                      <p:cMediaNode>
                                        <p:cTn display="0" masterRel="sameClick">
                                          <p:stCondLst>
                                            <p:cond evt="begin" delay="0">
                                              <p:tn val="53"/>
                                            </p:cond>
                                          </p:stCondLst>
                                          <p:endCondLst>
                                            <p:cond evt="onStopAudio" delay="0">
                                              <p:tgtEl>
                                                <p:sldTgt/>
                                              </p:tgtEl>
                                            </p:cond>
                                          </p:endCondLst>
                                        </p:cTn>
                                        <p:tgtEl>
                                          <p:sndTgt r:embed="rId2" name="PROJCTOR.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20838">
                                            <p:txEl>
                                              <p:pRg st="9" end="9"/>
                                            </p:txEl>
                                          </p:spTgt>
                                        </p:tgtEl>
                                        <p:attrNameLst>
                                          <p:attrName>style.visibility</p:attrName>
                                        </p:attrNameLst>
                                      </p:cBhvr>
                                      <p:to>
                                        <p:strVal val="visible"/>
                                      </p:to>
                                    </p:set>
                                    <p:anim calcmode="lin" valueType="num">
                                      <p:cBhvr additive="base">
                                        <p:cTn id="61" dur="500" fill="hold"/>
                                        <p:tgtEl>
                                          <p:spTgt spid="12083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0838">
                                            <p:txEl>
                                              <p:pRg st="9" end="9"/>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9" end="9"/>
                                            </p:txEl>
                                          </p:spTgt>
                                        </p:tgtEl>
                                        <p:attrNameLst>
                                          <p:attrName>ppt_c</p:attrName>
                                        </p:attrNameLst>
                                      </p:cBhvr>
                                      <p:to>
                                        <a:srgbClr val="0000FF"/>
                                      </p:to>
                                    </p:animClr>
                                    <p:audio>
                                      <p:cMediaNode>
                                        <p:cTn display="0" masterRel="sameClick">
                                          <p:stCondLst>
                                            <p:cond evt="begin" delay="0">
                                              <p:tn val="59"/>
                                            </p:cond>
                                          </p:stCondLst>
                                          <p:endCondLst>
                                            <p:cond evt="onStopAudio" delay="0">
                                              <p:tgtEl>
                                                <p:sldTgt/>
                                              </p:tgtEl>
                                            </p:cond>
                                          </p:endCondLst>
                                        </p:cTn>
                                        <p:tgtEl>
                                          <p:sndTgt r:embed="rId2" name="PROJCTOR.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120838">
                                            <p:txEl>
                                              <p:pRg st="10" end="10"/>
                                            </p:txEl>
                                          </p:spTgt>
                                        </p:tgtEl>
                                        <p:attrNameLst>
                                          <p:attrName>style.visibility</p:attrName>
                                        </p:attrNameLst>
                                      </p:cBhvr>
                                      <p:to>
                                        <p:strVal val="visible"/>
                                      </p:to>
                                    </p:set>
                                    <p:anim calcmode="lin" valueType="num">
                                      <p:cBhvr additive="base">
                                        <p:cTn id="67" dur="500" fill="hold"/>
                                        <p:tgtEl>
                                          <p:spTgt spid="12083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0838">
                                            <p:txEl>
                                              <p:pRg st="10" end="1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20838">
                                            <p:txEl>
                                              <p:pRg st="10" end="10"/>
                                            </p:txEl>
                                          </p:spTgt>
                                        </p:tgtEl>
                                        <p:attrNameLst>
                                          <p:attrName>ppt_c</p:attrName>
                                        </p:attrNameLst>
                                      </p:cBhvr>
                                      <p:to>
                                        <a:srgbClr val="0000FF"/>
                                      </p:to>
                                    </p:animClr>
                                    <p:audio>
                                      <p:cMediaNode>
                                        <p:cTn display="0" masterRel="sameClick">
                                          <p:stCondLst>
                                            <p:cond evt="begin" delay="0">
                                              <p:tn val="6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9933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9933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9933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99334" name="Rectangle 6"/>
          <p:cNvSpPr>
            <a:spLocks noGrp="1" noChangeArrowheads="1"/>
          </p:cNvSpPr>
          <p:nvPr>
            <p:ph type="subTitle" idx="1"/>
          </p:nvPr>
        </p:nvSpPr>
        <p:spPr>
          <a:xfrm>
            <a:off x="179388" y="1219200"/>
            <a:ext cx="8785225" cy="5410200"/>
          </a:xfrm>
        </p:spPr>
        <p:txBody>
          <a:bodyPr/>
          <a:lstStyle/>
          <a:p>
            <a:pPr algn="l"/>
            <a:r>
              <a:rPr lang="en-US" altLang="zh-CN" sz="2600" dirty="0">
                <a:effectLst>
                  <a:outerShdw blurRad="38100" dist="38100" dir="2700000" algn="tl">
                    <a:srgbClr val="C0C0C0"/>
                  </a:outerShdw>
                </a:effectLst>
                <a:ea typeface="楷体" pitchFamily="49" charset="-122"/>
              </a:rPr>
              <a:t>4</a:t>
            </a:r>
            <a:r>
              <a:rPr lang="zh-CN" altLang="en-US" sz="2600" dirty="0">
                <a:effectLst>
                  <a:outerShdw blurRad="38100" dist="38100" dir="2700000" algn="tl">
                    <a:srgbClr val="C0C0C0"/>
                  </a:outerShdw>
                </a:effectLst>
                <a:ea typeface="楷体" pitchFamily="49" charset="-122"/>
              </a:rPr>
              <a:t>、时间序列分析的思路</a:t>
            </a:r>
          </a:p>
          <a:p>
            <a:pPr algn="l"/>
            <a:r>
              <a:rPr lang="en-US" altLang="zh-CN" sz="2600" dirty="0">
                <a:latin typeface="黑体" pitchFamily="2" charset="-122"/>
                <a:ea typeface="黑体" pitchFamily="2" charset="-122"/>
              </a:rPr>
              <a:t>1</a:t>
            </a:r>
            <a:r>
              <a:rPr lang="zh-CN" altLang="en-US" sz="2600" dirty="0">
                <a:latin typeface="黑体" pitchFamily="2" charset="-122"/>
                <a:ea typeface="黑体" pitchFamily="2" charset="-122"/>
              </a:rPr>
              <a:t>）传统分析（指标分析法）</a:t>
            </a:r>
          </a:p>
          <a:p>
            <a:pPr algn="l"/>
            <a:r>
              <a:rPr lang="zh-CN" altLang="en-US" sz="2600" dirty="0"/>
              <a:t>（</a:t>
            </a:r>
            <a:r>
              <a:rPr lang="en-US" altLang="zh-CN" sz="2600" dirty="0"/>
              <a:t>1</a:t>
            </a:r>
            <a:r>
              <a:rPr lang="zh-CN" altLang="en-US" sz="2600" dirty="0"/>
              <a:t>）水平分析：发展水平、增长水平、</a:t>
            </a:r>
            <a:r>
              <a:rPr lang="zh-CN" altLang="en-US" sz="2600" dirty="0">
                <a:ea typeface="隶书" pitchFamily="49" charset="-122"/>
              </a:rPr>
              <a:t>平均发展水平</a:t>
            </a:r>
            <a:r>
              <a:rPr lang="zh-CN" altLang="en-US" sz="2600" dirty="0"/>
              <a:t>、平均增长水平→“</a:t>
            </a:r>
            <a:r>
              <a:rPr lang="zh-CN" altLang="en-US" sz="2600" dirty="0">
                <a:ea typeface="楷体" pitchFamily="49" charset="-122"/>
              </a:rPr>
              <a:t>减法”</a:t>
            </a:r>
            <a:r>
              <a:rPr lang="zh-CN" altLang="en-US" sz="2600" dirty="0"/>
              <a:t>。</a:t>
            </a:r>
          </a:p>
          <a:p>
            <a:pPr algn="l"/>
            <a:r>
              <a:rPr lang="zh-CN" altLang="en-US" sz="2600" dirty="0"/>
              <a:t>（</a:t>
            </a:r>
            <a:r>
              <a:rPr lang="en-US" altLang="zh-CN" sz="2600" dirty="0"/>
              <a:t>2</a:t>
            </a:r>
            <a:r>
              <a:rPr lang="zh-CN" altLang="en-US" sz="2600" dirty="0"/>
              <a:t>）速度分析：发展速度、增长速度、</a:t>
            </a:r>
            <a:r>
              <a:rPr lang="zh-CN" altLang="en-US" sz="2600" dirty="0">
                <a:ea typeface="隶书" pitchFamily="49" charset="-122"/>
              </a:rPr>
              <a:t>平均发展速度</a:t>
            </a:r>
            <a:r>
              <a:rPr lang="zh-CN" altLang="en-US" sz="2600" dirty="0"/>
              <a:t>、平均增长速度、增长</a:t>
            </a:r>
            <a:r>
              <a:rPr lang="en-US" altLang="zh-CN" sz="2600" dirty="0"/>
              <a:t>1%</a:t>
            </a:r>
            <a:r>
              <a:rPr lang="zh-CN" altLang="en-US" sz="2600" dirty="0"/>
              <a:t>的绝对值→“</a:t>
            </a:r>
            <a:r>
              <a:rPr lang="zh-CN" altLang="en-US" sz="2600" dirty="0">
                <a:ea typeface="楷体" pitchFamily="49" charset="-122"/>
              </a:rPr>
              <a:t>除法”</a:t>
            </a:r>
            <a:r>
              <a:rPr lang="zh-CN" altLang="en-US" sz="2600" dirty="0"/>
              <a:t>。</a:t>
            </a:r>
          </a:p>
          <a:p>
            <a:pPr algn="l"/>
            <a:r>
              <a:rPr lang="en-US" altLang="zh-CN" sz="2600" dirty="0">
                <a:latin typeface="黑体" pitchFamily="2" charset="-122"/>
                <a:ea typeface="黑体" pitchFamily="2" charset="-122"/>
              </a:rPr>
              <a:t>2</a:t>
            </a:r>
            <a:r>
              <a:rPr lang="zh-CN" altLang="en-US" sz="2600" dirty="0">
                <a:latin typeface="黑体" pitchFamily="2" charset="-122"/>
                <a:ea typeface="黑体" pitchFamily="2" charset="-122"/>
              </a:rPr>
              <a:t>）现代分析</a:t>
            </a:r>
            <a:r>
              <a:rPr lang="zh-CN" altLang="en-US" sz="2600" dirty="0"/>
              <a:t>：</a:t>
            </a:r>
            <a:r>
              <a:rPr lang="zh-CN" altLang="en-US" sz="2600" dirty="0">
                <a:ea typeface="隶书" pitchFamily="49" charset="-122"/>
              </a:rPr>
              <a:t>长期趋势分析</a:t>
            </a:r>
            <a:r>
              <a:rPr lang="zh-CN" altLang="en-US" sz="2600" dirty="0"/>
              <a:t>、季节变动分析、循环变动分析、不规则变动分析</a:t>
            </a:r>
            <a:r>
              <a:rPr lang="zh-CN" altLang="en-US" sz="2600" dirty="0">
                <a:latin typeface="宋体" pitchFamily="2" charset="-122"/>
              </a:rPr>
              <a:t>→</a:t>
            </a:r>
            <a:r>
              <a:rPr lang="zh-CN" altLang="en-US" sz="2600" dirty="0"/>
              <a:t> 构成（因素分析）。</a:t>
            </a:r>
          </a:p>
        </p:txBody>
      </p:sp>
      <p:graphicFrame>
        <p:nvGraphicFramePr>
          <p:cNvPr id="99335" name="Object 7"/>
          <p:cNvGraphicFramePr>
            <a:graphicFrameLocks noChangeAspect="1"/>
          </p:cNvGraphicFramePr>
          <p:nvPr/>
        </p:nvGraphicFramePr>
        <p:xfrm>
          <a:off x="465138" y="4795838"/>
          <a:ext cx="7799387" cy="2312987"/>
        </p:xfrm>
        <a:graphic>
          <a:graphicData uri="http://schemas.openxmlformats.org/presentationml/2006/ole">
            <p:oleObj spid="_x0000_s99335" name="Document" r:id="rId4" imgW="7845251" imgH="2294843"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99335"/>
                                        </p:tgtEl>
                                        <p:attrNameLst>
                                          <p:attrName>style.visibility</p:attrName>
                                        </p:attrNameLst>
                                      </p:cBhvr>
                                      <p:to>
                                        <p:strVal val="visible"/>
                                      </p:to>
                                    </p:set>
                                    <p:anim calcmode="lin" valueType="num">
                                      <p:cBhvr>
                                        <p:cTn id="7" dur="500" fill="hold"/>
                                        <p:tgtEl>
                                          <p:spTgt spid="99335"/>
                                        </p:tgtEl>
                                        <p:attrNameLst>
                                          <p:attrName>ppt_w</p:attrName>
                                        </p:attrNameLst>
                                      </p:cBhvr>
                                      <p:tavLst>
                                        <p:tav tm="0">
                                          <p:val>
                                            <p:strVal val="4*#ppt_w"/>
                                          </p:val>
                                        </p:tav>
                                        <p:tav tm="100000">
                                          <p:val>
                                            <p:strVal val="#ppt_w"/>
                                          </p:val>
                                        </p:tav>
                                      </p:tavLst>
                                    </p:anim>
                                    <p:anim calcmode="lin" valueType="num">
                                      <p:cBhvr>
                                        <p:cTn id="8" dur="500" fill="hold"/>
                                        <p:tgtEl>
                                          <p:spTgt spid="9933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99335"/>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9334">
                                            <p:txEl>
                                              <p:pRg st="0" end="0"/>
                                            </p:txEl>
                                          </p:spTgt>
                                        </p:tgtEl>
                                        <p:attrNameLst>
                                          <p:attrName>style.visibility</p:attrName>
                                        </p:attrNameLst>
                                      </p:cBhvr>
                                      <p:to>
                                        <p:strVal val="visible"/>
                                      </p:to>
                                    </p:set>
                                    <p:anim calcmode="lin" valueType="num">
                                      <p:cBhvr additive="base">
                                        <p:cTn id="13" dur="500" fill="hold"/>
                                        <p:tgtEl>
                                          <p:spTgt spid="9933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9334">
                                            <p:txEl>
                                              <p:pRg st="0" end="0"/>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9334">
                                            <p:txEl>
                                              <p:pRg st="1" end="1"/>
                                            </p:txEl>
                                          </p:spTgt>
                                        </p:tgtEl>
                                        <p:attrNameLst>
                                          <p:attrName>style.visibility</p:attrName>
                                        </p:attrNameLst>
                                      </p:cBhvr>
                                      <p:to>
                                        <p:strVal val="visible"/>
                                      </p:to>
                                    </p:set>
                                    <p:anim calcmode="lin" valueType="num">
                                      <p:cBhvr additive="base">
                                        <p:cTn id="19" dur="500" fill="hold"/>
                                        <p:tgtEl>
                                          <p:spTgt spid="9933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4">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9334">
                                            <p:txEl>
                                              <p:pRg st="1" end="1"/>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99334">
                                            <p:txEl>
                                              <p:pRg st="2" end="2"/>
                                            </p:txEl>
                                          </p:spTgt>
                                        </p:tgtEl>
                                        <p:attrNameLst>
                                          <p:attrName>style.visibility</p:attrName>
                                        </p:attrNameLst>
                                      </p:cBhvr>
                                      <p:to>
                                        <p:strVal val="visible"/>
                                      </p:to>
                                    </p:set>
                                    <p:anim calcmode="lin" valueType="num">
                                      <p:cBhvr additive="base">
                                        <p:cTn id="25" dur="500" fill="hold"/>
                                        <p:tgtEl>
                                          <p:spTgt spid="9933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4">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9334">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9334">
                                            <p:txEl>
                                              <p:pRg st="3" end="3"/>
                                            </p:txEl>
                                          </p:spTgt>
                                        </p:tgtEl>
                                        <p:attrNameLst>
                                          <p:attrName>style.visibility</p:attrName>
                                        </p:attrNameLst>
                                      </p:cBhvr>
                                      <p:to>
                                        <p:strVal val="visible"/>
                                      </p:to>
                                    </p:set>
                                    <p:anim calcmode="lin" valueType="num">
                                      <p:cBhvr additive="base">
                                        <p:cTn id="31" dur="500" fill="hold"/>
                                        <p:tgtEl>
                                          <p:spTgt spid="9933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4">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9334">
                                            <p:txEl>
                                              <p:pRg st="3" end="3"/>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99334">
                                            <p:txEl>
                                              <p:pRg st="4" end="4"/>
                                            </p:txEl>
                                          </p:spTgt>
                                        </p:tgtEl>
                                        <p:attrNameLst>
                                          <p:attrName>style.visibility</p:attrName>
                                        </p:attrNameLst>
                                      </p:cBhvr>
                                      <p:to>
                                        <p:strVal val="visible"/>
                                      </p:to>
                                    </p:set>
                                    <p:anim calcmode="lin" valueType="num">
                                      <p:cBhvr additive="base">
                                        <p:cTn id="37" dur="500" fill="hold"/>
                                        <p:tgtEl>
                                          <p:spTgt spid="9933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9334">
                                            <p:txEl>
                                              <p:pRg st="4" end="4"/>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99334">
                                            <p:txEl>
                                              <p:pRg st="4" end="4"/>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1981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981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981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19814" name="Rectangle 6"/>
          <p:cNvSpPr>
            <a:spLocks noGrp="1" noChangeArrowheads="1"/>
          </p:cNvSpPr>
          <p:nvPr>
            <p:ph type="subTitle" idx="1"/>
          </p:nvPr>
        </p:nvSpPr>
        <p:spPr>
          <a:xfrm>
            <a:off x="152400" y="1219200"/>
            <a:ext cx="8839200" cy="5410200"/>
          </a:xfrm>
        </p:spPr>
        <p:txBody>
          <a:bodyPr/>
          <a:lstStyle/>
          <a:p>
            <a:pPr algn="l"/>
            <a:r>
              <a:rPr lang="en-US" altLang="zh-CN" sz="2400" dirty="0">
                <a:solidFill>
                  <a:schemeClr val="tx2"/>
                </a:solidFill>
                <a:ea typeface="楷体" pitchFamily="49" charset="-122"/>
              </a:rPr>
              <a:t>6</a:t>
            </a:r>
            <a:r>
              <a:rPr lang="zh-CN" altLang="en-US" sz="2400" dirty="0">
                <a:solidFill>
                  <a:schemeClr val="tx2"/>
                </a:solidFill>
                <a:ea typeface="楷体" pitchFamily="49" charset="-122"/>
              </a:rPr>
              <a:t>、某车间今年</a:t>
            </a:r>
            <a:r>
              <a:rPr lang="en-US" altLang="zh-CN" sz="2400" dirty="0">
                <a:solidFill>
                  <a:schemeClr val="tx2"/>
                </a:solidFill>
                <a:ea typeface="楷体" pitchFamily="49" charset="-122"/>
              </a:rPr>
              <a:t>4</a:t>
            </a:r>
            <a:r>
              <a:rPr lang="zh-CN" altLang="en-US" sz="2400" dirty="0">
                <a:solidFill>
                  <a:schemeClr val="tx2"/>
                </a:solidFill>
                <a:ea typeface="楷体" pitchFamily="49" charset="-122"/>
              </a:rPr>
              <a:t>月份生产工人出勤情况如下，试求该车间</a:t>
            </a:r>
            <a:r>
              <a:rPr lang="en-US" altLang="zh-CN" sz="2400" dirty="0">
                <a:solidFill>
                  <a:schemeClr val="tx2"/>
                </a:solidFill>
                <a:ea typeface="楷体" pitchFamily="49" charset="-122"/>
              </a:rPr>
              <a:t>4</a:t>
            </a:r>
            <a:r>
              <a:rPr lang="zh-CN" altLang="en-US" sz="2400" dirty="0">
                <a:solidFill>
                  <a:schemeClr val="tx2"/>
                </a:solidFill>
                <a:ea typeface="楷体" pitchFamily="49" charset="-122"/>
              </a:rPr>
              <a:t>月份平均工人出勤率。</a:t>
            </a:r>
          </a:p>
        </p:txBody>
      </p:sp>
      <p:graphicFrame>
        <p:nvGraphicFramePr>
          <p:cNvPr id="119815" name="Object 7"/>
          <p:cNvGraphicFramePr>
            <a:graphicFrameLocks noChangeAspect="1"/>
          </p:cNvGraphicFramePr>
          <p:nvPr/>
        </p:nvGraphicFramePr>
        <p:xfrm>
          <a:off x="258763" y="1776413"/>
          <a:ext cx="8332787" cy="2709862"/>
        </p:xfrm>
        <a:graphic>
          <a:graphicData uri="http://schemas.openxmlformats.org/presentationml/2006/ole">
            <p:oleObj spid="_x0000_s119815" name="Document" r:id="rId6" imgW="8521506" imgH="2778047" progId="Word.Document.8">
              <p:embed/>
            </p:oleObj>
          </a:graphicData>
        </a:graphic>
      </p:graphicFrame>
      <p:graphicFrame>
        <p:nvGraphicFramePr>
          <p:cNvPr id="119816" name="Object 8"/>
          <p:cNvGraphicFramePr>
            <a:graphicFrameLocks noChangeAspect="1"/>
          </p:cNvGraphicFramePr>
          <p:nvPr/>
        </p:nvGraphicFramePr>
        <p:xfrm>
          <a:off x="684213" y="4005263"/>
          <a:ext cx="7094537" cy="868362"/>
        </p:xfrm>
        <a:graphic>
          <a:graphicData uri="http://schemas.openxmlformats.org/presentationml/2006/ole">
            <p:oleObj spid="_x0000_s119816" name="公式" r:id="rId7" imgW="3429000" imgH="419040" progId="Equation.3">
              <p:embed/>
            </p:oleObj>
          </a:graphicData>
        </a:graphic>
      </p:graphicFrame>
      <p:graphicFrame>
        <p:nvGraphicFramePr>
          <p:cNvPr id="119817" name="Object 9"/>
          <p:cNvGraphicFramePr>
            <a:graphicFrameLocks noChangeAspect="1"/>
          </p:cNvGraphicFramePr>
          <p:nvPr/>
        </p:nvGraphicFramePr>
        <p:xfrm>
          <a:off x="684213" y="5013325"/>
          <a:ext cx="7127875" cy="889000"/>
        </p:xfrm>
        <a:graphic>
          <a:graphicData uri="http://schemas.openxmlformats.org/presentationml/2006/ole">
            <p:oleObj spid="_x0000_s119817" name="公式" r:id="rId8" imgW="3301920" imgH="419040" progId="Equation.3">
              <p:embed/>
            </p:oleObj>
          </a:graphicData>
        </a:graphic>
      </p:graphicFrame>
      <p:graphicFrame>
        <p:nvGraphicFramePr>
          <p:cNvPr id="119818" name="Object 10"/>
          <p:cNvGraphicFramePr>
            <a:graphicFrameLocks noChangeAspect="1"/>
          </p:cNvGraphicFramePr>
          <p:nvPr/>
        </p:nvGraphicFramePr>
        <p:xfrm>
          <a:off x="684213" y="6021388"/>
          <a:ext cx="5472112" cy="442912"/>
        </p:xfrm>
        <a:graphic>
          <a:graphicData uri="http://schemas.openxmlformats.org/presentationml/2006/ole">
            <p:oleObj spid="_x0000_s119818" name="公式" r:id="rId9" imgW="26668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9814">
                                            <p:txEl>
                                              <p:pRg st="0" end="0"/>
                                            </p:txEl>
                                          </p:spTgt>
                                        </p:tgtEl>
                                        <p:attrNameLst>
                                          <p:attrName>style.visibility</p:attrName>
                                        </p:attrNameLst>
                                      </p:cBhvr>
                                      <p:to>
                                        <p:strVal val="visible"/>
                                      </p:to>
                                    </p:set>
                                    <p:anim calcmode="lin" valueType="num">
                                      <p:cBhvr additive="base">
                                        <p:cTn id="7" dur="500" fill="hold"/>
                                        <p:tgtEl>
                                          <p:spTgt spid="1198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19814">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119815"/>
                                        </p:tgtEl>
                                        <p:attrNameLst>
                                          <p:attrName>style.visibility</p:attrName>
                                        </p:attrNameLst>
                                      </p:cBhvr>
                                      <p:to>
                                        <p:strVal val="visible"/>
                                      </p:to>
                                    </p:set>
                                    <p:anim calcmode="lin" valueType="num">
                                      <p:cBhvr>
                                        <p:cTn id="13" dur="500" fill="hold"/>
                                        <p:tgtEl>
                                          <p:spTgt spid="119815"/>
                                        </p:tgtEl>
                                        <p:attrNameLst>
                                          <p:attrName>ppt_w</p:attrName>
                                        </p:attrNameLst>
                                      </p:cBhvr>
                                      <p:tavLst>
                                        <p:tav tm="0">
                                          <p:val>
                                            <p:strVal val="4*#ppt_w"/>
                                          </p:val>
                                        </p:tav>
                                        <p:tav tm="100000">
                                          <p:val>
                                            <p:strVal val="#ppt_w"/>
                                          </p:val>
                                        </p:tav>
                                      </p:tavLst>
                                    </p:anim>
                                    <p:anim calcmode="lin" valueType="num">
                                      <p:cBhvr>
                                        <p:cTn id="14" dur="500" fill="hold"/>
                                        <p:tgtEl>
                                          <p:spTgt spid="119815"/>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119815"/>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19816"/>
                                        </p:tgtEl>
                                        <p:attrNameLst>
                                          <p:attrName>style.visibility</p:attrName>
                                        </p:attrNameLst>
                                      </p:cBhvr>
                                      <p:to>
                                        <p:strVal val="visible"/>
                                      </p:to>
                                    </p:set>
                                    <p:anim calcmode="lin" valueType="num">
                                      <p:cBhvr additive="base">
                                        <p:cTn id="19" dur="500" fill="hold"/>
                                        <p:tgtEl>
                                          <p:spTgt spid="119816"/>
                                        </p:tgtEl>
                                        <p:attrNameLst>
                                          <p:attrName>ppt_x</p:attrName>
                                        </p:attrNameLst>
                                      </p:cBhvr>
                                      <p:tavLst>
                                        <p:tav tm="0">
                                          <p:val>
                                            <p:strVal val="#ppt_x"/>
                                          </p:val>
                                        </p:tav>
                                        <p:tav tm="100000">
                                          <p:val>
                                            <p:strVal val="#ppt_x"/>
                                          </p:val>
                                        </p:tav>
                                      </p:tavLst>
                                    </p:anim>
                                    <p:anim calcmode="lin" valueType="num">
                                      <p:cBhvr additive="base">
                                        <p:cTn id="20" dur="500" fill="hold"/>
                                        <p:tgtEl>
                                          <p:spTgt spid="11981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19816"/>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119817"/>
                                        </p:tgtEl>
                                        <p:attrNameLst>
                                          <p:attrName>style.visibility</p:attrName>
                                        </p:attrNameLst>
                                      </p:cBhvr>
                                      <p:to>
                                        <p:strVal val="visible"/>
                                      </p:to>
                                    </p:set>
                                    <p:anim calcmode="lin" valueType="num">
                                      <p:cBhvr additive="base">
                                        <p:cTn id="25" dur="500" fill="hold"/>
                                        <p:tgtEl>
                                          <p:spTgt spid="119817"/>
                                        </p:tgtEl>
                                        <p:attrNameLst>
                                          <p:attrName>ppt_x</p:attrName>
                                        </p:attrNameLst>
                                      </p:cBhvr>
                                      <p:tavLst>
                                        <p:tav tm="0">
                                          <p:val>
                                            <p:strVal val="1+#ppt_w/2"/>
                                          </p:val>
                                        </p:tav>
                                        <p:tav tm="100000">
                                          <p:val>
                                            <p:strVal val="#ppt_x"/>
                                          </p:val>
                                        </p:tav>
                                      </p:tavLst>
                                    </p:anim>
                                    <p:anim calcmode="lin" valueType="num">
                                      <p:cBhvr additive="base">
                                        <p:cTn id="26" dur="500" fill="hold"/>
                                        <p:tgtEl>
                                          <p:spTgt spid="119817"/>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19817"/>
                                        </p:tgtEl>
                                        <p:attrNameLst>
                                          <p:attrName>ppt_c</p:attrName>
                                        </p:attrNameLst>
                                      </p:cBhvr>
                                      <p:to>
                                        <a:srgbClr val="0000FF"/>
                                      </p:to>
                                    </p:animClr>
                                    <p:audio>
                                      <p:cMediaNode>
                                        <p:cTn display="0" masterRel="sameClick">
                                          <p:stCondLst>
                                            <p:cond evt="begin" delay="0">
                                              <p:tn val="23"/>
                                            </p:cond>
                                          </p:stCondLst>
                                          <p:endCondLst>
                                            <p:cond evt="onStopAudio" delay="0">
                                              <p:tgtEl>
                                                <p:sldTgt/>
                                              </p:tgtEl>
                                            </p:cond>
                                          </p:endCondLst>
                                        </p:cTn>
                                        <p:tgtEl>
                                          <p:sndTgt r:embed="rId5" name="EXPLOD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119818"/>
                                        </p:tgtEl>
                                        <p:attrNameLst>
                                          <p:attrName>style.visibility</p:attrName>
                                        </p:attrNameLst>
                                      </p:cBhvr>
                                      <p:to>
                                        <p:strVal val="visible"/>
                                      </p:to>
                                    </p:set>
                                    <p:anim calcmode="lin" valueType="num">
                                      <p:cBhvr additive="base">
                                        <p:cTn id="31" dur="500" fill="hold"/>
                                        <p:tgtEl>
                                          <p:spTgt spid="119818"/>
                                        </p:tgtEl>
                                        <p:attrNameLst>
                                          <p:attrName>ppt_x</p:attrName>
                                        </p:attrNameLst>
                                      </p:cBhvr>
                                      <p:tavLst>
                                        <p:tav tm="0">
                                          <p:val>
                                            <p:strVal val="0-#ppt_w/2"/>
                                          </p:val>
                                        </p:tav>
                                        <p:tav tm="100000">
                                          <p:val>
                                            <p:strVal val="#ppt_x"/>
                                          </p:val>
                                        </p:tav>
                                      </p:tavLst>
                                    </p:anim>
                                    <p:anim calcmode="lin" valueType="num">
                                      <p:cBhvr additive="base">
                                        <p:cTn id="32" dur="500" fill="hold"/>
                                        <p:tgtEl>
                                          <p:spTgt spid="11981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19818"/>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2355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355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2355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23558" name="Rectangle 6"/>
          <p:cNvSpPr>
            <a:spLocks noGrp="1" noChangeArrowheads="1"/>
          </p:cNvSpPr>
          <p:nvPr>
            <p:ph type="subTitle" idx="1"/>
          </p:nvPr>
        </p:nvSpPr>
        <p:spPr>
          <a:xfrm>
            <a:off x="152400" y="1219200"/>
            <a:ext cx="8839200" cy="5410200"/>
          </a:xfrm>
        </p:spPr>
        <p:txBody>
          <a:bodyPr/>
          <a:lstStyle/>
          <a:p>
            <a:pPr algn="l"/>
            <a:r>
              <a:rPr lang="en-US" altLang="zh-CN" sz="2600" dirty="0">
                <a:ea typeface="楷体" pitchFamily="49" charset="-122"/>
              </a:rPr>
              <a:t>7</a:t>
            </a:r>
            <a:r>
              <a:rPr lang="zh-CN" altLang="en-US" sz="2600" dirty="0">
                <a:ea typeface="楷体" pitchFamily="49" charset="-122"/>
              </a:rPr>
              <a:t>、某企业第二季度职工人数资料如下，求第二季度生产工人数占全部工人人数的平均比重。</a:t>
            </a:r>
          </a:p>
        </p:txBody>
      </p:sp>
      <p:graphicFrame>
        <p:nvGraphicFramePr>
          <p:cNvPr id="23559" name="Object 7"/>
          <p:cNvGraphicFramePr>
            <a:graphicFrameLocks noChangeAspect="1"/>
          </p:cNvGraphicFramePr>
          <p:nvPr/>
        </p:nvGraphicFramePr>
        <p:xfrm>
          <a:off x="457200" y="3886200"/>
          <a:ext cx="4437063" cy="1212850"/>
        </p:xfrm>
        <a:graphic>
          <a:graphicData uri="http://schemas.openxmlformats.org/presentationml/2006/ole">
            <p:oleObj spid="_x0000_s23559" name="公式" r:id="rId6" imgW="2095200" imgH="571320" progId="Equation.3">
              <p:embed/>
            </p:oleObj>
          </a:graphicData>
        </a:graphic>
      </p:graphicFrame>
      <p:graphicFrame>
        <p:nvGraphicFramePr>
          <p:cNvPr id="23560" name="Object 8"/>
          <p:cNvGraphicFramePr>
            <a:graphicFrameLocks noChangeAspect="1"/>
          </p:cNvGraphicFramePr>
          <p:nvPr/>
        </p:nvGraphicFramePr>
        <p:xfrm>
          <a:off x="457200" y="5181600"/>
          <a:ext cx="1528763" cy="427038"/>
        </p:xfrm>
        <a:graphic>
          <a:graphicData uri="http://schemas.openxmlformats.org/presentationml/2006/ole">
            <p:oleObj spid="_x0000_s23560" name="公式" r:id="rId7" imgW="723600" imgH="203040" progId="Equation.3">
              <p:embed/>
            </p:oleObj>
          </a:graphicData>
        </a:graphic>
      </p:graphicFrame>
      <p:graphicFrame>
        <p:nvGraphicFramePr>
          <p:cNvPr id="23561" name="Object 9"/>
          <p:cNvGraphicFramePr>
            <a:graphicFrameLocks noChangeAspect="1"/>
          </p:cNvGraphicFramePr>
          <p:nvPr/>
        </p:nvGraphicFramePr>
        <p:xfrm>
          <a:off x="381000" y="5791200"/>
          <a:ext cx="2582863" cy="831850"/>
        </p:xfrm>
        <a:graphic>
          <a:graphicData uri="http://schemas.openxmlformats.org/presentationml/2006/ole">
            <p:oleObj spid="_x0000_s23561" name="公式" r:id="rId8" imgW="1218960" imgH="393480" progId="Equation.3">
              <p:embed/>
            </p:oleObj>
          </a:graphicData>
        </a:graphic>
      </p:graphicFrame>
      <p:graphicFrame>
        <p:nvGraphicFramePr>
          <p:cNvPr id="23562" name="Object 10"/>
          <p:cNvGraphicFramePr>
            <a:graphicFrameLocks noChangeAspect="1"/>
          </p:cNvGraphicFramePr>
          <p:nvPr/>
        </p:nvGraphicFramePr>
        <p:xfrm>
          <a:off x="690563" y="1760538"/>
          <a:ext cx="7486650" cy="2517775"/>
        </p:xfrm>
        <a:graphic>
          <a:graphicData uri="http://schemas.openxmlformats.org/presentationml/2006/ole">
            <p:oleObj spid="_x0000_s23562" name="Document" r:id="rId9" imgW="7131052" imgH="2413887" progId="Word.Document.8">
              <p:embed/>
            </p:oleObj>
          </a:graphicData>
        </a:graphic>
      </p:graphicFrame>
      <p:graphicFrame>
        <p:nvGraphicFramePr>
          <p:cNvPr id="23564" name="Object 12"/>
          <p:cNvGraphicFramePr>
            <a:graphicFrameLocks noChangeAspect="1"/>
          </p:cNvGraphicFramePr>
          <p:nvPr/>
        </p:nvGraphicFramePr>
        <p:xfrm>
          <a:off x="4865688" y="4071938"/>
          <a:ext cx="4019550" cy="3951287"/>
        </p:xfrm>
        <a:graphic>
          <a:graphicData uri="http://schemas.openxmlformats.org/presentationml/2006/ole">
            <p:oleObj spid="_x0000_s23564" name="Document" r:id="rId10" imgW="4124468" imgH="4054466"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anim calcmode="lin" valueType="num">
                                      <p:cBhvr additive="base">
                                        <p:cTn id="7" dur="500" fill="hold"/>
                                        <p:tgtEl>
                                          <p:spTgt spid="235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8">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355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23562"/>
                                        </p:tgtEl>
                                        <p:attrNameLst>
                                          <p:attrName>style.visibility</p:attrName>
                                        </p:attrNameLst>
                                      </p:cBhvr>
                                      <p:to>
                                        <p:strVal val="visible"/>
                                      </p:to>
                                    </p:set>
                                    <p:anim calcmode="lin" valueType="num">
                                      <p:cBhvr>
                                        <p:cTn id="13" dur="500" fill="hold"/>
                                        <p:tgtEl>
                                          <p:spTgt spid="23562"/>
                                        </p:tgtEl>
                                        <p:attrNameLst>
                                          <p:attrName>ppt_w</p:attrName>
                                        </p:attrNameLst>
                                      </p:cBhvr>
                                      <p:tavLst>
                                        <p:tav tm="0">
                                          <p:val>
                                            <p:strVal val="4*#ppt_w"/>
                                          </p:val>
                                        </p:tav>
                                        <p:tav tm="100000">
                                          <p:val>
                                            <p:strVal val="#ppt_w"/>
                                          </p:val>
                                        </p:tav>
                                      </p:tavLst>
                                    </p:anim>
                                    <p:anim calcmode="lin" valueType="num">
                                      <p:cBhvr>
                                        <p:cTn id="14" dur="500" fill="hold"/>
                                        <p:tgtEl>
                                          <p:spTgt spid="23562"/>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23562"/>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564"/>
                                        </p:tgtEl>
                                        <p:attrNameLst>
                                          <p:attrName>style.visibility</p:attrName>
                                        </p:attrNameLst>
                                      </p:cBhvr>
                                      <p:to>
                                        <p:strVal val="visible"/>
                                      </p:to>
                                    </p:set>
                                    <p:animEffect transition="in" filter="dissolve">
                                      <p:cBhvr>
                                        <p:cTn id="19" dur="500"/>
                                        <p:tgtEl>
                                          <p:spTgt spid="23564"/>
                                        </p:tgtEl>
                                      </p:cBhvr>
                                    </p:animEffect>
                                  </p:childTnLst>
                                  <p:subTnLst>
                                    <p:animClr clrSpc="rgb" dir="cw">
                                      <p:cBhvr override="childStyle">
                                        <p:cTn dur="1" fill="hold" display="0" masterRel="nextClick" afterEffect="1"/>
                                        <p:tgtEl>
                                          <p:spTgt spid="23564"/>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5" name="EXPLOD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23559"/>
                                        </p:tgtEl>
                                        <p:attrNameLst>
                                          <p:attrName>style.visibility</p:attrName>
                                        </p:attrNameLst>
                                      </p:cBhvr>
                                      <p:to>
                                        <p:strVal val="visible"/>
                                      </p:to>
                                    </p:set>
                                    <p:anim calcmode="lin" valueType="num">
                                      <p:cBhvr additive="base">
                                        <p:cTn id="24" dur="500" fill="hold"/>
                                        <p:tgtEl>
                                          <p:spTgt spid="23559"/>
                                        </p:tgtEl>
                                        <p:attrNameLst>
                                          <p:attrName>ppt_x</p:attrName>
                                        </p:attrNameLst>
                                      </p:cBhvr>
                                      <p:tavLst>
                                        <p:tav tm="0">
                                          <p:val>
                                            <p:strVal val="#ppt_x"/>
                                          </p:val>
                                        </p:tav>
                                        <p:tav tm="100000">
                                          <p:val>
                                            <p:strVal val="#ppt_x"/>
                                          </p:val>
                                        </p:tav>
                                      </p:tavLst>
                                    </p:anim>
                                    <p:anim calcmode="lin" valueType="num">
                                      <p:cBhvr additive="base">
                                        <p:cTn id="25" dur="500" fill="hold"/>
                                        <p:tgtEl>
                                          <p:spTgt spid="2355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3559"/>
                                        </p:tgtEl>
                                        <p:attrNameLst>
                                          <p:attrName>ppt_c</p:attrName>
                                        </p:attrNameLst>
                                      </p:cBhvr>
                                      <p:to>
                                        <a:srgbClr val="0000FF"/>
                                      </p:to>
                                    </p:animClr>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23560"/>
                                        </p:tgtEl>
                                        <p:attrNameLst>
                                          <p:attrName>style.visibility</p:attrName>
                                        </p:attrNameLst>
                                      </p:cBhvr>
                                      <p:to>
                                        <p:strVal val="visible"/>
                                      </p:to>
                                    </p:set>
                                    <p:anim calcmode="lin" valueType="num">
                                      <p:cBhvr additive="base">
                                        <p:cTn id="30" dur="500" fill="hold"/>
                                        <p:tgtEl>
                                          <p:spTgt spid="23560"/>
                                        </p:tgtEl>
                                        <p:attrNameLst>
                                          <p:attrName>ppt_x</p:attrName>
                                        </p:attrNameLst>
                                      </p:cBhvr>
                                      <p:tavLst>
                                        <p:tav tm="0">
                                          <p:val>
                                            <p:strVal val="1+#ppt_w/2"/>
                                          </p:val>
                                        </p:tav>
                                        <p:tav tm="100000">
                                          <p:val>
                                            <p:strVal val="#ppt_x"/>
                                          </p:val>
                                        </p:tav>
                                      </p:tavLst>
                                    </p:anim>
                                    <p:anim calcmode="lin" valueType="num">
                                      <p:cBhvr additive="base">
                                        <p:cTn id="31" dur="500" fill="hold"/>
                                        <p:tgtEl>
                                          <p:spTgt spid="2356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3560"/>
                                        </p:tgtEl>
                                        <p:attrNameLst>
                                          <p:attrName>ppt_c</p:attrName>
                                        </p:attrNameLst>
                                      </p:cBhvr>
                                      <p:to>
                                        <a:srgbClr val="0000FF"/>
                                      </p:to>
                                    </p:animClr>
                                    <p:audio>
                                      <p:cMediaNode>
                                        <p:cTn display="0" masterRel="sameClick">
                                          <p:stCondLst>
                                            <p:cond evt="begin" delay="0">
                                              <p:tn val="28"/>
                                            </p:cond>
                                          </p:stCondLst>
                                          <p:endCondLst>
                                            <p:cond evt="onStopAudio" delay="0">
                                              <p:tgtEl>
                                                <p:sldTgt/>
                                              </p:tgtEl>
                                            </p:cond>
                                          </p:endCondLst>
                                        </p:cTn>
                                        <p:tgtEl>
                                          <p:sndTgt r:embed="rId5" name="EXPLOD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9" fill="hold" nodeType="clickEffect">
                                  <p:stCondLst>
                                    <p:cond delay="0"/>
                                  </p:stCondLst>
                                  <p:childTnLst>
                                    <p:set>
                                      <p:cBhvr>
                                        <p:cTn id="35" dur="1" fill="hold">
                                          <p:stCondLst>
                                            <p:cond delay="0"/>
                                          </p:stCondLst>
                                        </p:cTn>
                                        <p:tgtEl>
                                          <p:spTgt spid="23561"/>
                                        </p:tgtEl>
                                        <p:attrNameLst>
                                          <p:attrName>style.visibility</p:attrName>
                                        </p:attrNameLst>
                                      </p:cBhvr>
                                      <p:to>
                                        <p:strVal val="visible"/>
                                      </p:to>
                                    </p:set>
                                    <p:anim calcmode="lin" valueType="num">
                                      <p:cBhvr additive="base">
                                        <p:cTn id="36" dur="500" fill="hold"/>
                                        <p:tgtEl>
                                          <p:spTgt spid="23561"/>
                                        </p:tgtEl>
                                        <p:attrNameLst>
                                          <p:attrName>ppt_x</p:attrName>
                                        </p:attrNameLst>
                                      </p:cBhvr>
                                      <p:tavLst>
                                        <p:tav tm="0">
                                          <p:val>
                                            <p:strVal val="0-#ppt_w/2"/>
                                          </p:val>
                                        </p:tav>
                                        <p:tav tm="100000">
                                          <p:val>
                                            <p:strVal val="#ppt_x"/>
                                          </p:val>
                                        </p:tav>
                                      </p:tavLst>
                                    </p:anim>
                                    <p:anim calcmode="lin" valueType="num">
                                      <p:cBhvr additive="base">
                                        <p:cTn id="37" dur="500" fill="hold"/>
                                        <p:tgtEl>
                                          <p:spTgt spid="2356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23561"/>
                                        </p:tgtEl>
                                        <p:attrNameLst>
                                          <p:attrName>ppt_c</p:attrName>
                                        </p:attrNameLst>
                                      </p:cBhvr>
                                      <p:to>
                                        <a:srgbClr val="0000FF"/>
                                      </p:to>
                                    </p:animClr>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5939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939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93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9398" name="Rectangle 6"/>
          <p:cNvSpPr>
            <a:spLocks noGrp="1" noChangeArrowheads="1"/>
          </p:cNvSpPr>
          <p:nvPr>
            <p:ph type="subTitle" idx="1"/>
          </p:nvPr>
        </p:nvSpPr>
        <p:spPr>
          <a:xfrm>
            <a:off x="152400" y="1219200"/>
            <a:ext cx="8839200" cy="5410200"/>
          </a:xfrm>
        </p:spPr>
        <p:txBody>
          <a:bodyPr/>
          <a:lstStyle/>
          <a:p>
            <a:pPr algn="l"/>
            <a:r>
              <a:rPr lang="en-US" altLang="zh-CN" sz="2400"/>
              <a:t>8</a:t>
            </a:r>
            <a:r>
              <a:rPr lang="zh-CN" altLang="en-US" sz="2400"/>
              <a:t>、某厂有关产量、增长量（水平）、发展速度等资料如下，请据此填充表中的空格。</a:t>
            </a:r>
          </a:p>
        </p:txBody>
      </p:sp>
      <p:graphicFrame>
        <p:nvGraphicFramePr>
          <p:cNvPr id="59399" name="Object 7"/>
          <p:cNvGraphicFramePr>
            <a:graphicFrameLocks noChangeAspect="1"/>
          </p:cNvGraphicFramePr>
          <p:nvPr/>
        </p:nvGraphicFramePr>
        <p:xfrm>
          <a:off x="223838" y="1914525"/>
          <a:ext cx="8488362" cy="4383088"/>
        </p:xfrm>
        <a:graphic>
          <a:graphicData uri="http://schemas.openxmlformats.org/presentationml/2006/ole">
            <p:oleObj spid="_x0000_s59399" name="Document" r:id="rId6" imgW="8683152" imgH="4489802" progId="Word.Document.8">
              <p:embed/>
            </p:oleObj>
          </a:graphicData>
        </a:graphic>
      </p:graphicFrame>
      <p:sp>
        <p:nvSpPr>
          <p:cNvPr id="59400" name="Text Box 8"/>
          <p:cNvSpPr txBox="1">
            <a:spLocks noChangeArrowheads="1"/>
          </p:cNvSpPr>
          <p:nvPr/>
        </p:nvSpPr>
        <p:spPr bwMode="auto">
          <a:xfrm>
            <a:off x="457200" y="6172200"/>
            <a:ext cx="6711950" cy="457200"/>
          </a:xfrm>
          <a:prstGeom prst="rect">
            <a:avLst/>
          </a:prstGeom>
          <a:noFill/>
          <a:ln w="9525">
            <a:noFill/>
            <a:miter lim="800000"/>
            <a:headEnd/>
            <a:tailEnd/>
          </a:ln>
          <a:effectLst/>
        </p:spPr>
        <p:txBody>
          <a:bodyPr anchor="ctr">
            <a:spAutoFit/>
          </a:bodyPr>
          <a:lstStyle/>
          <a:p>
            <a:pPr>
              <a:spcBef>
                <a:spcPct val="50000"/>
              </a:spcBef>
            </a:pPr>
            <a:r>
              <a:rPr lang="zh-CN" altLang="en-US" b="1" dirty="0">
                <a:solidFill>
                  <a:srgbClr val="FF0000"/>
                </a:solidFill>
                <a:ea typeface="楷体" pitchFamily="49" charset="-122"/>
              </a:rPr>
              <a:t>关键：先计算出各期的产量发展水平。</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9398">
                                            <p:txEl>
                                              <p:pRg st="0" end="0"/>
                                            </p:txEl>
                                          </p:spTgt>
                                        </p:tgtEl>
                                        <p:attrNameLst>
                                          <p:attrName>style.visibility</p:attrName>
                                        </p:attrNameLst>
                                      </p:cBhvr>
                                      <p:to>
                                        <p:strVal val="visible"/>
                                      </p:to>
                                    </p:set>
                                    <p:anim calcmode="lin" valueType="num">
                                      <p:cBhvr>
                                        <p:cTn id="7" dur="75" fill="hold"/>
                                        <p:tgtEl>
                                          <p:spTgt spid="59398">
                                            <p:txEl>
                                              <p:pRg st="0" end="0"/>
                                            </p:txEl>
                                          </p:spTgt>
                                        </p:tgtEl>
                                        <p:attrNameLst>
                                          <p:attrName>ppt_w</p:attrName>
                                        </p:attrNameLst>
                                      </p:cBhvr>
                                      <p:tavLst>
                                        <p:tav tm="0">
                                          <p:val>
                                            <p:strVal val="4*#ppt_w"/>
                                          </p:val>
                                        </p:tav>
                                        <p:tav tm="100000">
                                          <p:val>
                                            <p:strVal val="#ppt_w"/>
                                          </p:val>
                                        </p:tav>
                                      </p:tavLst>
                                    </p:anim>
                                    <p:anim calcmode="lin" valueType="num">
                                      <p:cBhvr>
                                        <p:cTn id="8" dur="75" fill="hold"/>
                                        <p:tgtEl>
                                          <p:spTgt spid="59398">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939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59399"/>
                                        </p:tgtEl>
                                        <p:attrNameLst>
                                          <p:attrName>style.visibility</p:attrName>
                                        </p:attrNameLst>
                                      </p:cBhvr>
                                      <p:to>
                                        <p:strVal val="visible"/>
                                      </p:to>
                                    </p:set>
                                    <p:anim calcmode="lin" valueType="num">
                                      <p:cBhvr>
                                        <p:cTn id="13" dur="500" fill="hold"/>
                                        <p:tgtEl>
                                          <p:spTgt spid="59399"/>
                                        </p:tgtEl>
                                        <p:attrNameLst>
                                          <p:attrName>ppt_w</p:attrName>
                                        </p:attrNameLst>
                                      </p:cBhvr>
                                      <p:tavLst>
                                        <p:tav tm="0">
                                          <p:val>
                                            <p:strVal val="4*#ppt_w"/>
                                          </p:val>
                                        </p:tav>
                                        <p:tav tm="100000">
                                          <p:val>
                                            <p:strVal val="#ppt_w"/>
                                          </p:val>
                                        </p:tav>
                                      </p:tavLst>
                                    </p:anim>
                                    <p:anim calcmode="lin" valueType="num">
                                      <p:cBhvr>
                                        <p:cTn id="14" dur="500" fill="hold"/>
                                        <p:tgtEl>
                                          <p:spTgt spid="59399"/>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9399"/>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EXPLOD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59400">
                                            <p:txEl>
                                              <p:pRg st="0" end="0"/>
                                            </p:txEl>
                                          </p:spTgt>
                                        </p:tgtEl>
                                        <p:attrNameLst>
                                          <p:attrName>style.visibility</p:attrName>
                                        </p:attrNameLst>
                                      </p:cBhvr>
                                      <p:to>
                                        <p:strVal val="visible"/>
                                      </p:to>
                                    </p:set>
                                    <p:anim calcmode="lin" valueType="num">
                                      <p:cBhvr additive="base">
                                        <p:cTn id="19" dur="300" fill="hold"/>
                                        <p:tgtEl>
                                          <p:spTgt spid="59400">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59400">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9400">
                                            <p:txEl>
                                              <p:pRg st="0" end="0"/>
                                            </p:txEl>
                                          </p:spTgt>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autoUpdateAnimBg="0"/>
      <p:bldP spid="5940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041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042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04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0422" name="Rectangle 6"/>
          <p:cNvSpPr>
            <a:spLocks noGrp="1" noChangeArrowheads="1"/>
          </p:cNvSpPr>
          <p:nvPr>
            <p:ph type="subTitle" idx="1"/>
          </p:nvPr>
        </p:nvSpPr>
        <p:spPr>
          <a:xfrm>
            <a:off x="152400" y="1219200"/>
            <a:ext cx="8839200" cy="5410200"/>
          </a:xfrm>
        </p:spPr>
        <p:txBody>
          <a:bodyPr/>
          <a:lstStyle/>
          <a:p>
            <a:pPr algn="l"/>
            <a:r>
              <a:rPr lang="zh-CN" altLang="en-US" sz="2400"/>
              <a:t>解：</a:t>
            </a:r>
            <a:endParaRPr lang="zh-CN" altLang="en-US" sz="2400" baseline="-25000">
              <a:sym typeface="Symbol" pitchFamily="18" charset="2"/>
            </a:endParaRPr>
          </a:p>
        </p:txBody>
      </p:sp>
      <p:graphicFrame>
        <p:nvGraphicFramePr>
          <p:cNvPr id="60423" name="Object 7"/>
          <p:cNvGraphicFramePr>
            <a:graphicFrameLocks noChangeAspect="1"/>
          </p:cNvGraphicFramePr>
          <p:nvPr/>
        </p:nvGraphicFramePr>
        <p:xfrm>
          <a:off x="190500" y="2778125"/>
          <a:ext cx="8488363" cy="4451350"/>
        </p:xfrm>
        <a:graphic>
          <a:graphicData uri="http://schemas.openxmlformats.org/presentationml/2006/ole">
            <p:oleObj spid="_x0000_s60423" name="Document" r:id="rId6" imgW="8683152" imgH="4559281" progId="Word.Document.8">
              <p:embed/>
            </p:oleObj>
          </a:graphicData>
        </a:graphic>
      </p:graphicFrame>
      <p:graphicFrame>
        <p:nvGraphicFramePr>
          <p:cNvPr id="60424" name="Object 8"/>
          <p:cNvGraphicFramePr>
            <a:graphicFrameLocks noChangeAspect="1"/>
          </p:cNvGraphicFramePr>
          <p:nvPr/>
        </p:nvGraphicFramePr>
        <p:xfrm>
          <a:off x="827088" y="1268413"/>
          <a:ext cx="3686175" cy="457200"/>
        </p:xfrm>
        <a:graphic>
          <a:graphicData uri="http://schemas.openxmlformats.org/presentationml/2006/ole">
            <p:oleObj spid="_x0000_s60424" name="公式" r:id="rId7" imgW="1739880" imgH="215640" progId="Equation.3">
              <p:embed/>
            </p:oleObj>
          </a:graphicData>
        </a:graphic>
      </p:graphicFrame>
      <p:graphicFrame>
        <p:nvGraphicFramePr>
          <p:cNvPr id="60425" name="Object 9"/>
          <p:cNvGraphicFramePr>
            <a:graphicFrameLocks noChangeAspect="1"/>
          </p:cNvGraphicFramePr>
          <p:nvPr/>
        </p:nvGraphicFramePr>
        <p:xfrm>
          <a:off x="468313" y="1700213"/>
          <a:ext cx="4170362" cy="1339850"/>
        </p:xfrm>
        <a:graphic>
          <a:graphicData uri="http://schemas.openxmlformats.org/presentationml/2006/ole">
            <p:oleObj spid="_x0000_s60425" name="公式" r:id="rId8" imgW="1968480" imgH="634680" progId="Equation.3">
              <p:embed/>
            </p:oleObj>
          </a:graphicData>
        </a:graphic>
      </p:graphicFrame>
      <p:graphicFrame>
        <p:nvGraphicFramePr>
          <p:cNvPr id="60426" name="Object 10"/>
          <p:cNvGraphicFramePr>
            <a:graphicFrameLocks noChangeAspect="1"/>
          </p:cNvGraphicFramePr>
          <p:nvPr/>
        </p:nvGraphicFramePr>
        <p:xfrm>
          <a:off x="5003800" y="1196975"/>
          <a:ext cx="3848100" cy="1825625"/>
        </p:xfrm>
        <a:graphic>
          <a:graphicData uri="http://schemas.openxmlformats.org/presentationml/2006/ole">
            <p:oleObj spid="_x0000_s60426" name="公式" r:id="rId9" imgW="1815840" imgH="863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 calcmode="lin" valueType="num">
                                      <p:cBhvr>
                                        <p:cTn id="7" dur="500" fill="hold"/>
                                        <p:tgtEl>
                                          <p:spTgt spid="60423"/>
                                        </p:tgtEl>
                                        <p:attrNameLst>
                                          <p:attrName>ppt_w</p:attrName>
                                        </p:attrNameLst>
                                      </p:cBhvr>
                                      <p:tavLst>
                                        <p:tav tm="0">
                                          <p:val>
                                            <p:strVal val="4*#ppt_w"/>
                                          </p:val>
                                        </p:tav>
                                        <p:tav tm="100000">
                                          <p:val>
                                            <p:strVal val="#ppt_w"/>
                                          </p:val>
                                        </p:tav>
                                      </p:tavLst>
                                    </p:anim>
                                    <p:anim calcmode="lin" valueType="num">
                                      <p:cBhvr>
                                        <p:cTn id="8" dur="500" fill="hold"/>
                                        <p:tgtEl>
                                          <p:spTgt spid="6042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60422">
                                            <p:txEl>
                                              <p:pRg st="0" end="0"/>
                                            </p:txEl>
                                          </p:spTgt>
                                        </p:tgtEl>
                                        <p:attrNameLst>
                                          <p:attrName>style.visibility</p:attrName>
                                        </p:attrNameLst>
                                      </p:cBhvr>
                                      <p:to>
                                        <p:strVal val="visible"/>
                                      </p:to>
                                    </p:set>
                                    <p:anim calcmode="lin" valueType="num">
                                      <p:cBhvr>
                                        <p:cTn id="13" dur="75" fill="hold"/>
                                        <p:tgtEl>
                                          <p:spTgt spid="60422">
                                            <p:txEl>
                                              <p:pRg st="0" end="0"/>
                                            </p:txEl>
                                          </p:spTgt>
                                        </p:tgtEl>
                                        <p:attrNameLst>
                                          <p:attrName>ppt_w</p:attrName>
                                        </p:attrNameLst>
                                      </p:cBhvr>
                                      <p:tavLst>
                                        <p:tav tm="0">
                                          <p:val>
                                            <p:strVal val="4*#ppt_w"/>
                                          </p:val>
                                        </p:tav>
                                        <p:tav tm="100000">
                                          <p:val>
                                            <p:strVal val="#ppt_w"/>
                                          </p:val>
                                        </p:tav>
                                      </p:tavLst>
                                    </p:anim>
                                    <p:anim calcmode="lin" valueType="num">
                                      <p:cBhvr>
                                        <p:cTn id="14" dur="75" fill="hold"/>
                                        <p:tgtEl>
                                          <p:spTgt spid="60422">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0422">
                                            <p:txEl>
                                              <p:pRg st="0" end="0"/>
                                            </p:txEl>
                                          </p:spTgt>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GLAS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9" fill="hold" nodeType="clickEffect">
                                  <p:stCondLst>
                                    <p:cond delay="0"/>
                                  </p:stCondLst>
                                  <p:childTnLst>
                                    <p:set>
                                      <p:cBhvr>
                                        <p:cTn id="18" dur="1" fill="hold">
                                          <p:stCondLst>
                                            <p:cond delay="0"/>
                                          </p:stCondLst>
                                        </p:cTn>
                                        <p:tgtEl>
                                          <p:spTgt spid="60424"/>
                                        </p:tgtEl>
                                        <p:attrNameLst>
                                          <p:attrName>style.visibility</p:attrName>
                                        </p:attrNameLst>
                                      </p:cBhvr>
                                      <p:to>
                                        <p:strVal val="visible"/>
                                      </p:to>
                                    </p:set>
                                    <p:anim calcmode="lin" valueType="num">
                                      <p:cBhvr additive="base">
                                        <p:cTn id="19" dur="500" fill="hold"/>
                                        <p:tgtEl>
                                          <p:spTgt spid="60424"/>
                                        </p:tgtEl>
                                        <p:attrNameLst>
                                          <p:attrName>ppt_x</p:attrName>
                                        </p:attrNameLst>
                                      </p:cBhvr>
                                      <p:tavLst>
                                        <p:tav tm="0">
                                          <p:val>
                                            <p:strVal val="0-#ppt_w/2"/>
                                          </p:val>
                                        </p:tav>
                                        <p:tav tm="100000">
                                          <p:val>
                                            <p:strVal val="#ppt_x"/>
                                          </p:val>
                                        </p:tav>
                                      </p:tavLst>
                                    </p:anim>
                                    <p:anim calcmode="lin" valueType="num">
                                      <p:cBhvr additive="base">
                                        <p:cTn id="20" dur="500" fill="hold"/>
                                        <p:tgtEl>
                                          <p:spTgt spid="6042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0424"/>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5"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60425"/>
                                        </p:tgtEl>
                                        <p:attrNameLst>
                                          <p:attrName>style.visibility</p:attrName>
                                        </p:attrNameLst>
                                      </p:cBhvr>
                                      <p:to>
                                        <p:strVal val="visible"/>
                                      </p:to>
                                    </p:set>
                                    <p:anim calcmode="lin" valueType="num">
                                      <p:cBhvr additive="base">
                                        <p:cTn id="25" dur="500" fill="hold"/>
                                        <p:tgtEl>
                                          <p:spTgt spid="60425"/>
                                        </p:tgtEl>
                                        <p:attrNameLst>
                                          <p:attrName>ppt_x</p:attrName>
                                        </p:attrNameLst>
                                      </p:cBhvr>
                                      <p:tavLst>
                                        <p:tav tm="0">
                                          <p:val>
                                            <p:strVal val="0-#ppt_w/2"/>
                                          </p:val>
                                        </p:tav>
                                        <p:tav tm="100000">
                                          <p:val>
                                            <p:strVal val="#ppt_x"/>
                                          </p:val>
                                        </p:tav>
                                      </p:tavLst>
                                    </p:anim>
                                    <p:anim calcmode="lin" valueType="num">
                                      <p:cBhvr additive="base">
                                        <p:cTn id="26" dur="500" fill="hold"/>
                                        <p:tgtEl>
                                          <p:spTgt spid="6042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0425"/>
                                        </p:tgtEl>
                                        <p:attrNameLst>
                                          <p:attrName>ppt_c</p:attrName>
                                        </p:attrNameLst>
                                      </p:cBhvr>
                                      <p:to>
                                        <a:srgbClr val="0000FF"/>
                                      </p:to>
                                    </p:animClr>
                                    <p:audio>
                                      <p:cMediaNode>
                                        <p:cTn display="0" masterRel="sameClick">
                                          <p:stCondLst>
                                            <p:cond evt="begin" delay="0">
                                              <p:tn val="23"/>
                                            </p:cond>
                                          </p:stCondLst>
                                          <p:endCondLst>
                                            <p:cond evt="onStopAudio" delay="0">
                                              <p:tgtEl>
                                                <p:sldTgt/>
                                              </p:tgtEl>
                                            </p:cond>
                                          </p:endCondLst>
                                        </p:cTn>
                                        <p:tgtEl>
                                          <p:sndTgt r:embed="rId5" name="TYP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60426"/>
                                        </p:tgtEl>
                                        <p:attrNameLst>
                                          <p:attrName>style.visibility</p:attrName>
                                        </p:attrNameLst>
                                      </p:cBhvr>
                                      <p:to>
                                        <p:strVal val="visible"/>
                                      </p:to>
                                    </p:set>
                                    <p:anim calcmode="lin" valueType="num">
                                      <p:cBhvr additive="base">
                                        <p:cTn id="31" dur="500" fill="hold"/>
                                        <p:tgtEl>
                                          <p:spTgt spid="60426"/>
                                        </p:tgtEl>
                                        <p:attrNameLst>
                                          <p:attrName>ppt_x</p:attrName>
                                        </p:attrNameLst>
                                      </p:cBhvr>
                                      <p:tavLst>
                                        <p:tav tm="0">
                                          <p:val>
                                            <p:strVal val="0-#ppt_w/2"/>
                                          </p:val>
                                        </p:tav>
                                        <p:tav tm="100000">
                                          <p:val>
                                            <p:strVal val="#ppt_x"/>
                                          </p:val>
                                        </p:tav>
                                      </p:tavLst>
                                    </p:anim>
                                    <p:anim calcmode="lin" valueType="num">
                                      <p:cBhvr additive="base">
                                        <p:cTn id="32" dur="500" fill="hold"/>
                                        <p:tgtEl>
                                          <p:spTgt spid="60426"/>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0426"/>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144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144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14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1446" name="Rectangle 6"/>
          <p:cNvSpPr>
            <a:spLocks noGrp="1" noChangeArrowheads="1"/>
          </p:cNvSpPr>
          <p:nvPr>
            <p:ph type="subTitle" idx="1"/>
          </p:nvPr>
        </p:nvSpPr>
        <p:spPr>
          <a:xfrm>
            <a:off x="152400" y="1219200"/>
            <a:ext cx="8839200" cy="5410200"/>
          </a:xfrm>
        </p:spPr>
        <p:txBody>
          <a:bodyPr/>
          <a:lstStyle/>
          <a:p>
            <a:pPr algn="l"/>
            <a:r>
              <a:rPr lang="en-US" altLang="zh-CN" sz="2600"/>
              <a:t>9</a:t>
            </a:r>
            <a:r>
              <a:rPr lang="zh-CN" altLang="en-US" sz="2600"/>
              <a:t>、某校学生人数历年环比增长速率如下</a:t>
            </a:r>
          </a:p>
        </p:txBody>
      </p:sp>
      <p:graphicFrame>
        <p:nvGraphicFramePr>
          <p:cNvPr id="61447" name="Object 7"/>
          <p:cNvGraphicFramePr>
            <a:graphicFrameLocks noChangeAspect="1"/>
          </p:cNvGraphicFramePr>
          <p:nvPr/>
        </p:nvGraphicFramePr>
        <p:xfrm>
          <a:off x="311150" y="1379538"/>
          <a:ext cx="8108950" cy="2019300"/>
        </p:xfrm>
        <a:graphic>
          <a:graphicData uri="http://schemas.openxmlformats.org/presentationml/2006/ole">
            <p:oleObj spid="_x0000_s61447" name="Document" r:id="rId6" imgW="8454544" imgH="2103425" progId="Word.Document.8">
              <p:embed/>
            </p:oleObj>
          </a:graphicData>
        </a:graphic>
      </p:graphicFrame>
      <p:sp>
        <p:nvSpPr>
          <p:cNvPr id="61449" name="Text Box 9"/>
          <p:cNvSpPr txBox="1">
            <a:spLocks noChangeArrowheads="1"/>
          </p:cNvSpPr>
          <p:nvPr/>
        </p:nvSpPr>
        <p:spPr bwMode="auto">
          <a:xfrm>
            <a:off x="228600" y="3124200"/>
            <a:ext cx="8686800" cy="3505200"/>
          </a:xfrm>
          <a:prstGeom prst="rect">
            <a:avLst/>
          </a:prstGeom>
          <a:noFill/>
          <a:ln w="9525">
            <a:noFill/>
            <a:miter lim="800000"/>
            <a:headEnd/>
            <a:tailEnd/>
          </a:ln>
          <a:effectLst/>
        </p:spPr>
        <p:txBody>
          <a:bodyPr>
            <a:spAutoFit/>
          </a:bodyPr>
          <a:lstStyle/>
          <a:p>
            <a:pPr>
              <a:spcBef>
                <a:spcPct val="20000"/>
              </a:spcBef>
            </a:pPr>
            <a:r>
              <a:rPr lang="zh-CN" altLang="en-US" sz="2600"/>
              <a:t>求：（</a:t>
            </a:r>
            <a:r>
              <a:rPr lang="en-US" altLang="zh-CN" sz="2600"/>
              <a:t>1</a:t>
            </a:r>
            <a:r>
              <a:rPr lang="zh-CN" altLang="en-US" sz="2600"/>
              <a:t>）</a:t>
            </a:r>
            <a:r>
              <a:rPr lang="en-US" altLang="zh-CN" sz="2600"/>
              <a:t>1995</a:t>
            </a:r>
            <a:r>
              <a:rPr lang="zh-CN" altLang="en-US" sz="2600"/>
              <a:t>年比</a:t>
            </a:r>
            <a:r>
              <a:rPr lang="en-US" altLang="zh-CN" sz="2600"/>
              <a:t>1990</a:t>
            </a:r>
            <a:r>
              <a:rPr lang="zh-CN" altLang="en-US" sz="2600"/>
              <a:t>年学生人数增百分之几？平均增长速度为多少？</a:t>
            </a:r>
          </a:p>
          <a:p>
            <a:pPr>
              <a:spcBef>
                <a:spcPct val="20000"/>
              </a:spcBef>
            </a:pPr>
            <a:r>
              <a:rPr lang="zh-CN" altLang="en-US" sz="2600"/>
              <a:t>        （</a:t>
            </a:r>
            <a:r>
              <a:rPr lang="en-US" altLang="zh-CN" sz="2600"/>
              <a:t>2</a:t>
            </a:r>
            <a:r>
              <a:rPr lang="zh-CN" altLang="en-US" sz="2600"/>
              <a:t>）若</a:t>
            </a:r>
            <a:r>
              <a:rPr lang="en-US" altLang="zh-CN" sz="2600"/>
              <a:t>1990</a:t>
            </a:r>
            <a:r>
              <a:rPr lang="zh-CN" altLang="en-US" sz="2600"/>
              <a:t>年人数为</a:t>
            </a:r>
            <a:r>
              <a:rPr lang="en-US" altLang="zh-CN" sz="2600"/>
              <a:t>500</a:t>
            </a:r>
            <a:r>
              <a:rPr lang="zh-CN" altLang="en-US" sz="2600"/>
              <a:t>人，则</a:t>
            </a:r>
            <a:r>
              <a:rPr lang="en-US" altLang="zh-CN" sz="2600"/>
              <a:t>1995</a:t>
            </a:r>
            <a:r>
              <a:rPr lang="zh-CN" altLang="en-US" sz="2600"/>
              <a:t>年为多少人？</a:t>
            </a:r>
          </a:p>
          <a:p>
            <a:pPr>
              <a:spcBef>
                <a:spcPct val="20000"/>
              </a:spcBef>
            </a:pPr>
            <a:r>
              <a:rPr lang="en-US" altLang="zh-CN" sz="2600"/>
              <a:t>10</a:t>
            </a:r>
            <a:r>
              <a:rPr lang="zh-CN" altLang="en-US" sz="2600"/>
              <a:t>、五年计划规定，</a:t>
            </a:r>
            <a:r>
              <a:rPr lang="en-US" altLang="zh-CN" sz="2600"/>
              <a:t>A</a:t>
            </a:r>
            <a:r>
              <a:rPr lang="zh-CN" altLang="en-US" sz="2600"/>
              <a:t>产品的单位成本水平计划每年降低率分别为</a:t>
            </a:r>
            <a:r>
              <a:rPr lang="en-US" altLang="zh-CN" sz="2600"/>
              <a:t>5.2%</a:t>
            </a:r>
            <a:r>
              <a:rPr lang="zh-CN" altLang="en-US" sz="2600"/>
              <a:t>、</a:t>
            </a:r>
            <a:r>
              <a:rPr lang="en-US" altLang="zh-CN" sz="2600"/>
              <a:t>4.8%</a:t>
            </a:r>
            <a:r>
              <a:rPr lang="zh-CN" altLang="en-US" sz="2600"/>
              <a:t>、</a:t>
            </a:r>
            <a:r>
              <a:rPr lang="en-US" altLang="zh-CN" sz="2600"/>
              <a:t>3.8%</a:t>
            </a:r>
            <a:r>
              <a:rPr lang="zh-CN" altLang="en-US" sz="2600"/>
              <a:t>、</a:t>
            </a:r>
            <a:r>
              <a:rPr lang="en-US" altLang="zh-CN" sz="2600"/>
              <a:t>3.5%</a:t>
            </a:r>
            <a:r>
              <a:rPr lang="zh-CN" altLang="en-US" sz="2600"/>
              <a:t>、</a:t>
            </a:r>
            <a:r>
              <a:rPr lang="en-US" altLang="zh-CN" sz="2600"/>
              <a:t>2.4%</a:t>
            </a:r>
            <a:r>
              <a:rPr lang="zh-CN" altLang="en-US" sz="2600"/>
              <a:t>。试用水平法计算平均其每年降低率。</a:t>
            </a:r>
          </a:p>
          <a:p>
            <a:pPr>
              <a:spcBef>
                <a:spcPct val="20000"/>
              </a:spcBef>
            </a:pPr>
            <a:r>
              <a:rPr lang="en-US" altLang="zh-CN" sz="2600"/>
              <a:t>11</a:t>
            </a:r>
            <a:r>
              <a:rPr lang="zh-CN" altLang="en-US" sz="2600"/>
              <a:t>、目前某国的</a:t>
            </a:r>
            <a:r>
              <a:rPr lang="en-US" altLang="zh-CN" sz="2600"/>
              <a:t>GDP</a:t>
            </a:r>
            <a:r>
              <a:rPr lang="zh-CN" altLang="en-US" sz="2600"/>
              <a:t>为我国的二倍，若今后我国以</a:t>
            </a:r>
            <a:r>
              <a:rPr lang="en-US" altLang="zh-CN" sz="2600"/>
              <a:t>9%</a:t>
            </a:r>
            <a:r>
              <a:rPr lang="zh-CN" altLang="en-US" sz="2600"/>
              <a:t>递增，彼以</a:t>
            </a:r>
            <a:r>
              <a:rPr lang="en-US" altLang="zh-CN" sz="2600"/>
              <a:t>4%</a:t>
            </a:r>
            <a:r>
              <a:rPr lang="zh-CN" altLang="en-US" sz="2600"/>
              <a:t>递增，则多少年后，我可超过彼。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anim calcmode="lin" valueType="num">
                                      <p:cBhvr>
                                        <p:cTn id="7" dur="500" fill="hold"/>
                                        <p:tgtEl>
                                          <p:spTgt spid="61446">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61446">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144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61447"/>
                                        </p:tgtEl>
                                        <p:attrNameLst>
                                          <p:attrName>style.visibility</p:attrName>
                                        </p:attrNameLst>
                                      </p:cBhvr>
                                      <p:to>
                                        <p:strVal val="visible"/>
                                      </p:to>
                                    </p:set>
                                    <p:anim calcmode="lin" valueType="num">
                                      <p:cBhvr>
                                        <p:cTn id="13" dur="500" fill="hold"/>
                                        <p:tgtEl>
                                          <p:spTgt spid="61447"/>
                                        </p:tgtEl>
                                        <p:attrNameLst>
                                          <p:attrName>ppt_w</p:attrName>
                                        </p:attrNameLst>
                                      </p:cBhvr>
                                      <p:tavLst>
                                        <p:tav tm="0">
                                          <p:val>
                                            <p:strVal val="4*#ppt_w"/>
                                          </p:val>
                                        </p:tav>
                                        <p:tav tm="100000">
                                          <p:val>
                                            <p:strVal val="#ppt_w"/>
                                          </p:val>
                                        </p:tav>
                                      </p:tavLst>
                                    </p:anim>
                                    <p:anim calcmode="lin" valueType="num">
                                      <p:cBhvr>
                                        <p:cTn id="14" dur="500" fill="hold"/>
                                        <p:tgtEl>
                                          <p:spTgt spid="6144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1447"/>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1449">
                                            <p:txEl>
                                              <p:pRg st="0" end="0"/>
                                            </p:txEl>
                                          </p:spTgt>
                                        </p:tgtEl>
                                        <p:attrNameLst>
                                          <p:attrName>style.visibility</p:attrName>
                                        </p:attrNameLst>
                                      </p:cBhvr>
                                      <p:to>
                                        <p:strVal val="visible"/>
                                      </p:to>
                                    </p:set>
                                    <p:anim calcmode="lin" valueType="num">
                                      <p:cBhvr additive="base">
                                        <p:cTn id="19" dur="500" fill="hold"/>
                                        <p:tgtEl>
                                          <p:spTgt spid="6144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9">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449">
                                            <p:txEl>
                                              <p:pRg st="0" end="0"/>
                                            </p:txEl>
                                          </p:spTgt>
                                        </p:tgtEl>
                                        <p:attrNameLst>
                                          <p:attrName>ppt_c</p:attrName>
                                        </p:attrNameLst>
                                      </p:cBhvr>
                                      <p:to>
                                        <a:srgbClr val="0000FF"/>
                                      </p:to>
                                    </p:animClr>
                                    <p:audio>
                                      <p:cMediaNode>
                                        <p:cTn display="0" masterRel="sameClick">
                                          <p:stCondLst>
                                            <p:cond evt="begin" delay="0">
                                              <p:tn val="17"/>
                                            </p:cond>
                                          </p:stCondLst>
                                          <p:endCondLst>
                                            <p:cond evt="onStopAudio" delay="0">
                                              <p:tgtEl>
                                                <p:sldTgt/>
                                              </p:tgtEl>
                                            </p:cond>
                                          </p:endCondLst>
                                        </p:cTn>
                                        <p:tgtEl>
                                          <p:sndTgt r:embed="rId5" name="DRUMROLL.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1449">
                                            <p:txEl>
                                              <p:pRg st="1" end="1"/>
                                            </p:txEl>
                                          </p:spTgt>
                                        </p:tgtEl>
                                        <p:attrNameLst>
                                          <p:attrName>style.visibility</p:attrName>
                                        </p:attrNameLst>
                                      </p:cBhvr>
                                      <p:to>
                                        <p:strVal val="visible"/>
                                      </p:to>
                                    </p:set>
                                    <p:anim calcmode="lin" valueType="num">
                                      <p:cBhvr additive="base">
                                        <p:cTn id="25" dur="500" fill="hold"/>
                                        <p:tgtEl>
                                          <p:spTgt spid="6144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9">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449">
                                            <p:txEl>
                                              <p:pRg st="1" end="1"/>
                                            </p:txEl>
                                          </p:spTgt>
                                        </p:tgtEl>
                                        <p:attrNameLst>
                                          <p:attrName>ppt_c</p:attrName>
                                        </p:attrNameLst>
                                      </p:cBhvr>
                                      <p:to>
                                        <a:srgbClr val="0000FF"/>
                                      </p:to>
                                    </p:animClr>
                                    <p:audio>
                                      <p:cMediaNode>
                                        <p:cTn display="0" masterRel="sameClick">
                                          <p:stCondLst>
                                            <p:cond evt="begin" delay="0">
                                              <p:tn val="23"/>
                                            </p:cond>
                                          </p:stCondLst>
                                          <p:endCondLst>
                                            <p:cond evt="onStopAudio" delay="0">
                                              <p:tgtEl>
                                                <p:sldTgt/>
                                              </p:tgtEl>
                                            </p:cond>
                                          </p:endCondLst>
                                        </p:cTn>
                                        <p:tgtEl>
                                          <p:sndTgt r:embed="rId5" name="DRUMROLL.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1449">
                                            <p:txEl>
                                              <p:pRg st="2" end="2"/>
                                            </p:txEl>
                                          </p:spTgt>
                                        </p:tgtEl>
                                        <p:attrNameLst>
                                          <p:attrName>style.visibility</p:attrName>
                                        </p:attrNameLst>
                                      </p:cBhvr>
                                      <p:to>
                                        <p:strVal val="visible"/>
                                      </p:to>
                                    </p:set>
                                    <p:anim calcmode="lin" valueType="num">
                                      <p:cBhvr additive="base">
                                        <p:cTn id="31" dur="500" fill="hold"/>
                                        <p:tgtEl>
                                          <p:spTgt spid="6144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9">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449">
                                            <p:txEl>
                                              <p:pRg st="2" end="2"/>
                                            </p:txEl>
                                          </p:spTgt>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5" name="DRUMROLL.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1449">
                                            <p:txEl>
                                              <p:pRg st="3" end="3"/>
                                            </p:txEl>
                                          </p:spTgt>
                                        </p:tgtEl>
                                        <p:attrNameLst>
                                          <p:attrName>style.visibility</p:attrName>
                                        </p:attrNameLst>
                                      </p:cBhvr>
                                      <p:to>
                                        <p:strVal val="visible"/>
                                      </p:to>
                                    </p:set>
                                    <p:anim calcmode="lin" valueType="num">
                                      <p:cBhvr additive="base">
                                        <p:cTn id="37" dur="500" fill="hold"/>
                                        <p:tgtEl>
                                          <p:spTgt spid="6144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9">
                                            <p:txEl>
                                              <p:pRg st="3" end="3"/>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1449">
                                            <p:txEl>
                                              <p:pRg st="3" end="3"/>
                                            </p:txEl>
                                          </p:spTgt>
                                        </p:tgtEl>
                                        <p:attrNameLst>
                                          <p:attrName>ppt_c</p:attrName>
                                        </p:attrNameLst>
                                      </p:cBhvr>
                                      <p:to>
                                        <a:srgbClr val="0000FF"/>
                                      </p:to>
                                    </p:animClr>
                                    <p:audio>
                                      <p:cMediaNode>
                                        <p:cTn display="0" masterRel="sameClick">
                                          <p:stCondLst>
                                            <p:cond evt="begin" delay="0">
                                              <p:tn val="35"/>
                                            </p:cond>
                                          </p:stCondLst>
                                          <p:endCondLst>
                                            <p:cond evt="onStopAudio" delay="0">
                                              <p:tgtEl>
                                                <p:sldTgt/>
                                              </p:tgtEl>
                                            </p:cond>
                                          </p:endCondLst>
                                        </p:cTn>
                                        <p:tgtEl>
                                          <p:sndTgt r:embed="rId5"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autoUpdateAnimBg="0"/>
      <p:bldP spid="6144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246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246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246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2470" name="Rectangle 6"/>
          <p:cNvSpPr>
            <a:spLocks noGrp="1" noChangeArrowheads="1"/>
          </p:cNvSpPr>
          <p:nvPr>
            <p:ph type="subTitle" idx="1"/>
          </p:nvPr>
        </p:nvSpPr>
        <p:spPr>
          <a:xfrm>
            <a:off x="152400" y="1219200"/>
            <a:ext cx="8839200" cy="5410200"/>
          </a:xfrm>
        </p:spPr>
        <p:txBody>
          <a:bodyPr/>
          <a:lstStyle/>
          <a:p>
            <a:pPr algn="l"/>
            <a:endParaRPr lang="en-US" altLang="zh-CN" sz="2400"/>
          </a:p>
          <a:p>
            <a:pPr algn="l"/>
            <a:endParaRPr lang="en-US" altLang="zh-CN" sz="2400"/>
          </a:p>
          <a:p>
            <a:pPr algn="l"/>
            <a:endParaRPr lang="en-US" altLang="zh-CN" sz="2400"/>
          </a:p>
          <a:p>
            <a:pPr algn="l"/>
            <a:endParaRPr lang="en-US" altLang="zh-CN" sz="2400"/>
          </a:p>
          <a:p>
            <a:pPr algn="l"/>
            <a:r>
              <a:rPr lang="zh-CN" altLang="en-US" sz="2400"/>
              <a:t>求：（</a:t>
            </a:r>
            <a:r>
              <a:rPr lang="en-US" altLang="zh-CN" sz="2400"/>
              <a:t>1</a:t>
            </a:r>
            <a:r>
              <a:rPr lang="zh-CN" altLang="en-US" sz="2400"/>
              <a:t>）</a:t>
            </a:r>
            <a:r>
              <a:rPr lang="en-US" altLang="zh-CN" sz="2400"/>
              <a:t>95</a:t>
            </a:r>
            <a:r>
              <a:rPr lang="zh-CN" altLang="en-US" sz="2400"/>
              <a:t>年比</a:t>
            </a:r>
            <a:r>
              <a:rPr lang="en-US" altLang="zh-CN" sz="2400"/>
              <a:t>90</a:t>
            </a:r>
            <a:r>
              <a:rPr lang="zh-CN" altLang="en-US" sz="2400"/>
              <a:t>年学生人数增百分之几？平均增速几何？</a:t>
            </a:r>
          </a:p>
          <a:p>
            <a:pPr algn="l"/>
            <a:r>
              <a:rPr lang="zh-CN" altLang="en-US" sz="2400"/>
              <a:t>        （</a:t>
            </a:r>
            <a:r>
              <a:rPr lang="en-US" altLang="zh-CN" sz="2400"/>
              <a:t>2</a:t>
            </a:r>
            <a:r>
              <a:rPr lang="zh-CN" altLang="en-US" sz="2400"/>
              <a:t>）若</a:t>
            </a:r>
            <a:r>
              <a:rPr lang="en-US" altLang="zh-CN" sz="2400"/>
              <a:t>1990</a:t>
            </a:r>
            <a:r>
              <a:rPr lang="zh-CN" altLang="en-US" sz="2400"/>
              <a:t>年人数为</a:t>
            </a:r>
            <a:r>
              <a:rPr lang="en-US" altLang="zh-CN" sz="2400"/>
              <a:t>500</a:t>
            </a:r>
            <a:r>
              <a:rPr lang="zh-CN" altLang="en-US" sz="2400"/>
              <a:t>人，则</a:t>
            </a:r>
            <a:r>
              <a:rPr lang="en-US" altLang="zh-CN" sz="2400"/>
              <a:t>1995</a:t>
            </a:r>
            <a:r>
              <a:rPr lang="zh-CN" altLang="en-US" sz="2400"/>
              <a:t>年为多少人？</a:t>
            </a:r>
          </a:p>
        </p:txBody>
      </p:sp>
      <p:graphicFrame>
        <p:nvGraphicFramePr>
          <p:cNvPr id="62471" name="Object 7"/>
          <p:cNvGraphicFramePr>
            <a:graphicFrameLocks noChangeAspect="1"/>
          </p:cNvGraphicFramePr>
          <p:nvPr/>
        </p:nvGraphicFramePr>
        <p:xfrm>
          <a:off x="311150" y="914400"/>
          <a:ext cx="8418513" cy="2381250"/>
        </p:xfrm>
        <a:graphic>
          <a:graphicData uri="http://schemas.openxmlformats.org/presentationml/2006/ole">
            <p:oleObj spid="_x0000_s62471" name="Document" r:id="rId8" imgW="8454544" imgH="2407257" progId="Word.Document.8">
              <p:embed/>
            </p:oleObj>
          </a:graphicData>
        </a:graphic>
      </p:graphicFrame>
      <p:graphicFrame>
        <p:nvGraphicFramePr>
          <p:cNvPr id="62472" name="Object 8"/>
          <p:cNvGraphicFramePr>
            <a:graphicFrameLocks noChangeAspect="1"/>
          </p:cNvGraphicFramePr>
          <p:nvPr/>
        </p:nvGraphicFramePr>
        <p:xfrm>
          <a:off x="381000" y="3759200"/>
          <a:ext cx="4648200" cy="930275"/>
        </p:xfrm>
        <a:graphic>
          <a:graphicData uri="http://schemas.openxmlformats.org/presentationml/2006/ole">
            <p:oleObj spid="_x0000_s62472" name="公式" r:id="rId9" imgW="2209680" imgH="444240" progId="Equation.3">
              <p:embed/>
            </p:oleObj>
          </a:graphicData>
        </a:graphic>
      </p:graphicFrame>
      <p:graphicFrame>
        <p:nvGraphicFramePr>
          <p:cNvPr id="62473" name="Object 9"/>
          <p:cNvGraphicFramePr>
            <a:graphicFrameLocks noChangeAspect="1"/>
          </p:cNvGraphicFramePr>
          <p:nvPr/>
        </p:nvGraphicFramePr>
        <p:xfrm>
          <a:off x="381000" y="4724400"/>
          <a:ext cx="8229600" cy="425450"/>
        </p:xfrm>
        <a:graphic>
          <a:graphicData uri="http://schemas.openxmlformats.org/presentationml/2006/ole">
            <p:oleObj spid="_x0000_s62473" name="公式" r:id="rId10" imgW="4140000" imgH="215640" progId="Equation.3">
              <p:embed/>
            </p:oleObj>
          </a:graphicData>
        </a:graphic>
      </p:graphicFrame>
      <p:graphicFrame>
        <p:nvGraphicFramePr>
          <p:cNvPr id="62474" name="Object 10"/>
          <p:cNvGraphicFramePr>
            <a:graphicFrameLocks noChangeAspect="1"/>
          </p:cNvGraphicFramePr>
          <p:nvPr/>
        </p:nvGraphicFramePr>
        <p:xfrm>
          <a:off x="762000" y="5181600"/>
          <a:ext cx="5883275" cy="954088"/>
        </p:xfrm>
        <a:graphic>
          <a:graphicData uri="http://schemas.openxmlformats.org/presentationml/2006/ole">
            <p:oleObj spid="_x0000_s62474" name="公式" r:id="rId11" imgW="2958840" imgH="482400" progId="Equation.3">
              <p:embed/>
            </p:oleObj>
          </a:graphicData>
        </a:graphic>
      </p:graphicFrame>
      <p:graphicFrame>
        <p:nvGraphicFramePr>
          <p:cNvPr id="62475" name="Object 11"/>
          <p:cNvGraphicFramePr>
            <a:graphicFrameLocks noChangeAspect="1"/>
          </p:cNvGraphicFramePr>
          <p:nvPr/>
        </p:nvGraphicFramePr>
        <p:xfrm>
          <a:off x="838200" y="6172200"/>
          <a:ext cx="3535363" cy="454025"/>
        </p:xfrm>
        <a:graphic>
          <a:graphicData uri="http://schemas.openxmlformats.org/presentationml/2006/ole">
            <p:oleObj spid="_x0000_s62475" name="公式" r:id="rId12" imgW="17776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p:cTn id="7" dur="500" fill="hold"/>
                                        <p:tgtEl>
                                          <p:spTgt spid="62471"/>
                                        </p:tgtEl>
                                        <p:attrNameLst>
                                          <p:attrName>ppt_w</p:attrName>
                                        </p:attrNameLst>
                                      </p:cBhvr>
                                      <p:tavLst>
                                        <p:tav tm="0">
                                          <p:val>
                                            <p:strVal val="4*#ppt_w"/>
                                          </p:val>
                                        </p:tav>
                                        <p:tav tm="100000">
                                          <p:val>
                                            <p:strVal val="#ppt_w"/>
                                          </p:val>
                                        </p:tav>
                                      </p:tavLst>
                                    </p:anim>
                                    <p:anim calcmode="lin" valueType="num">
                                      <p:cBhvr>
                                        <p:cTn id="8" dur="500" fill="hold"/>
                                        <p:tgtEl>
                                          <p:spTgt spid="6247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2471"/>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62470"/>
                                        </p:tgtEl>
                                        <p:attrNameLst>
                                          <p:attrName>style.visibility</p:attrName>
                                        </p:attrNameLst>
                                      </p:cBhvr>
                                      <p:to>
                                        <p:strVal val="visible"/>
                                      </p:to>
                                    </p:set>
                                    <p:animEffect transition="in" filter="strips(upRight)">
                                      <p:cBhvr>
                                        <p:cTn id="13" dur="500"/>
                                        <p:tgtEl>
                                          <p:spTgt spid="62470"/>
                                        </p:tgtEl>
                                      </p:cBhvr>
                                    </p:animEffect>
                                  </p:childTnLst>
                                  <p:subTnLst>
                                    <p:animClr clrSpc="rgb" dir="cw">
                                      <p:cBhvr override="childStyle">
                                        <p:cTn dur="1" fill="hold" display="0" masterRel="nextClick" afterEffect="1"/>
                                        <p:tgtEl>
                                          <p:spTgt spid="62470"/>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3" name="DRUMROLL.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62472"/>
                                        </p:tgtEl>
                                        <p:attrNameLst>
                                          <p:attrName>style.visibility</p:attrName>
                                        </p:attrNameLst>
                                      </p:cBhvr>
                                      <p:to>
                                        <p:strVal val="visible"/>
                                      </p:to>
                                    </p:set>
                                    <p:animEffect transition="in" filter="blinds(vertical)">
                                      <p:cBhvr>
                                        <p:cTn id="18" dur="500"/>
                                        <p:tgtEl>
                                          <p:spTgt spid="62472"/>
                                        </p:tgtEl>
                                      </p:cBhvr>
                                    </p:animEffect>
                                  </p:childTnLst>
                                  <p:subTnLst>
                                    <p:animClr clrSpc="rgb" dir="cw">
                                      <p:cBhvr override="childStyle">
                                        <p:cTn dur="1" fill="hold" display="0" masterRel="nextClick" afterEffect="1"/>
                                        <p:tgtEl>
                                          <p:spTgt spid="62472"/>
                                        </p:tgtEl>
                                        <p:attrNameLst>
                                          <p:attrName>ppt_c</p:attrName>
                                        </p:attrNameLst>
                                      </p:cBhvr>
                                      <p:to>
                                        <a:srgbClr val="0000FF"/>
                                      </p:to>
                                    </p:animClr>
                                    <p:audio>
                                      <p:cMediaNode>
                                        <p:cTn display="0" masterRel="sameClick">
                                          <p:stCondLst>
                                            <p:cond evt="begin" delay="0">
                                              <p:tn val="16"/>
                                            </p:cond>
                                          </p:stCondLst>
                                          <p:endCondLst>
                                            <p:cond evt="onStopAudio" delay="0">
                                              <p:tgtEl>
                                                <p:sldTgt/>
                                              </p:tgtEl>
                                            </p:cond>
                                          </p:endCondLst>
                                        </p:cTn>
                                        <p:tgtEl>
                                          <p:sndTgt r:embed="rId4" name="EXPLODE.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9" fill="hold" nodeType="clickEffect">
                                  <p:stCondLst>
                                    <p:cond delay="0"/>
                                  </p:stCondLst>
                                  <p:childTnLst>
                                    <p:set>
                                      <p:cBhvr>
                                        <p:cTn id="22" dur="1" fill="hold">
                                          <p:stCondLst>
                                            <p:cond delay="0"/>
                                          </p:stCondLst>
                                        </p:cTn>
                                        <p:tgtEl>
                                          <p:spTgt spid="62473"/>
                                        </p:tgtEl>
                                        <p:attrNameLst>
                                          <p:attrName>style.visibility</p:attrName>
                                        </p:attrNameLst>
                                      </p:cBhvr>
                                      <p:to>
                                        <p:strVal val="visible"/>
                                      </p:to>
                                    </p:set>
                                    <p:anim calcmode="lin" valueType="num">
                                      <p:cBhvr additive="base">
                                        <p:cTn id="23" dur="500" fill="hold"/>
                                        <p:tgtEl>
                                          <p:spTgt spid="62473"/>
                                        </p:tgtEl>
                                        <p:attrNameLst>
                                          <p:attrName>ppt_x</p:attrName>
                                        </p:attrNameLst>
                                      </p:cBhvr>
                                      <p:tavLst>
                                        <p:tav tm="0">
                                          <p:val>
                                            <p:strVal val="0-#ppt_w/2"/>
                                          </p:val>
                                        </p:tav>
                                        <p:tav tm="100000">
                                          <p:val>
                                            <p:strVal val="#ppt_x"/>
                                          </p:val>
                                        </p:tav>
                                      </p:tavLst>
                                    </p:anim>
                                    <p:anim calcmode="lin" valueType="num">
                                      <p:cBhvr additive="base">
                                        <p:cTn id="24" dur="500" fill="hold"/>
                                        <p:tgtEl>
                                          <p:spTgt spid="6247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2473"/>
                                        </p:tgtEl>
                                        <p:attrNameLst>
                                          <p:attrName>ppt_c</p:attrName>
                                        </p:attrNameLst>
                                      </p:cBhvr>
                                      <p:to>
                                        <a:srgbClr val="0000FF"/>
                                      </p:to>
                                    </p:animClr>
                                    <p:audio>
                                      <p:cMediaNode>
                                        <p:cTn display="0" masterRel="sameClick">
                                          <p:stCondLst>
                                            <p:cond evt="begin" delay="0">
                                              <p:tn val="21"/>
                                            </p:cond>
                                          </p:stCondLst>
                                          <p:endCondLst>
                                            <p:cond evt="onStopAudio" delay="0">
                                              <p:tgtEl>
                                                <p:sldTgt/>
                                              </p:tgtEl>
                                            </p:cond>
                                          </p:endCondLst>
                                        </p:cTn>
                                        <p:tgtEl>
                                          <p:sndTgt r:embed="rId5" name="RICOCHET.WAV"/>
                                        </p:tgtEl>
                                      </p:cMediaNode>
                                    </p:audio>
                                  </p:subTnLst>
                                </p:cTn>
                              </p:par>
                            </p:childTnLst>
                          </p:cTn>
                        </p:par>
                      </p:childTnLst>
                    </p:cTn>
                  </p:par>
                  <p:par>
                    <p:cTn id="25" fill="hold">
                      <p:stCondLst>
                        <p:cond delay="indefinite"/>
                      </p:stCondLst>
                      <p:childTnLst>
                        <p:par>
                          <p:cTn id="26" fill="hold">
                            <p:stCondLst>
                              <p:cond delay="0"/>
                            </p:stCondLst>
                            <p:childTnLst>
                              <p:par>
                                <p:cTn id="27" presetID="23" presetClass="entr" presetSubtype="288" fill="hold" nodeType="clickEffect">
                                  <p:stCondLst>
                                    <p:cond delay="0"/>
                                  </p:stCondLst>
                                  <p:childTnLst>
                                    <p:set>
                                      <p:cBhvr>
                                        <p:cTn id="28" dur="1" fill="hold">
                                          <p:stCondLst>
                                            <p:cond delay="0"/>
                                          </p:stCondLst>
                                        </p:cTn>
                                        <p:tgtEl>
                                          <p:spTgt spid="62474"/>
                                        </p:tgtEl>
                                        <p:attrNameLst>
                                          <p:attrName>style.visibility</p:attrName>
                                        </p:attrNameLst>
                                      </p:cBhvr>
                                      <p:to>
                                        <p:strVal val="visible"/>
                                      </p:to>
                                    </p:set>
                                    <p:anim calcmode="lin" valueType="num">
                                      <p:cBhvr>
                                        <p:cTn id="29" dur="500" fill="hold"/>
                                        <p:tgtEl>
                                          <p:spTgt spid="62474"/>
                                        </p:tgtEl>
                                        <p:attrNameLst>
                                          <p:attrName>ppt_w</p:attrName>
                                        </p:attrNameLst>
                                      </p:cBhvr>
                                      <p:tavLst>
                                        <p:tav tm="0">
                                          <p:val>
                                            <p:strVal val="4/3*#ppt_w"/>
                                          </p:val>
                                        </p:tav>
                                        <p:tav tm="100000">
                                          <p:val>
                                            <p:strVal val="#ppt_w"/>
                                          </p:val>
                                        </p:tav>
                                      </p:tavLst>
                                    </p:anim>
                                    <p:anim calcmode="lin" valueType="num">
                                      <p:cBhvr>
                                        <p:cTn id="30" dur="500" fill="hold"/>
                                        <p:tgtEl>
                                          <p:spTgt spid="62474"/>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62474"/>
                                        </p:tgtEl>
                                        <p:attrNameLst>
                                          <p:attrName>ppt_c</p:attrName>
                                        </p:attrNameLst>
                                      </p:cBhvr>
                                      <p:to>
                                        <a:srgbClr val="0000FF"/>
                                      </p:to>
                                    </p:animClr>
                                    <p:audio>
                                      <p:cMediaNode>
                                        <p:cTn display="0" masterRel="sameClick">
                                          <p:stCondLst>
                                            <p:cond evt="begin" delay="0">
                                              <p:tn val="27"/>
                                            </p:cond>
                                          </p:stCondLst>
                                          <p:endCondLst>
                                            <p:cond evt="onStopAudio" delay="0">
                                              <p:tgtEl>
                                                <p:sldTgt/>
                                              </p:tgtEl>
                                            </p:cond>
                                          </p:endCondLst>
                                        </p:cTn>
                                        <p:tgtEl>
                                          <p:sndTgt r:embed="rId6"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62475"/>
                                        </p:tgtEl>
                                        <p:attrNameLst>
                                          <p:attrName>style.visibility</p:attrName>
                                        </p:attrNameLst>
                                      </p:cBhvr>
                                      <p:to>
                                        <p:strVal val="visible"/>
                                      </p:to>
                                    </p:set>
                                    <p:anim calcmode="lin" valueType="num">
                                      <p:cBhvr additive="base">
                                        <p:cTn id="35" dur="500" fill="hold"/>
                                        <p:tgtEl>
                                          <p:spTgt spid="62475"/>
                                        </p:tgtEl>
                                        <p:attrNameLst>
                                          <p:attrName>ppt_x</p:attrName>
                                        </p:attrNameLst>
                                      </p:cBhvr>
                                      <p:tavLst>
                                        <p:tav tm="0">
                                          <p:val>
                                            <p:strVal val="#ppt_x"/>
                                          </p:val>
                                        </p:tav>
                                        <p:tav tm="100000">
                                          <p:val>
                                            <p:strVal val="#ppt_x"/>
                                          </p:val>
                                        </p:tav>
                                      </p:tavLst>
                                    </p:anim>
                                    <p:anim calcmode="lin" valueType="num">
                                      <p:cBhvr additive="base">
                                        <p:cTn id="36" dur="500" fill="hold"/>
                                        <p:tgtEl>
                                          <p:spTgt spid="62475"/>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2475"/>
                                        </p:tgtEl>
                                        <p:attrNameLst>
                                          <p:attrName>ppt_c</p:attrName>
                                        </p:attrNameLst>
                                      </p:cBhvr>
                                      <p:to>
                                        <a:srgbClr val="0000FF"/>
                                      </p:to>
                                    </p:animClr>
                                    <p:audio>
                                      <p:cMediaNode>
                                        <p:cTn display="0" masterRel="sameClick">
                                          <p:stCondLst>
                                            <p:cond evt="begin" delay="0">
                                              <p:tn val="33"/>
                                            </p:cond>
                                          </p:stCondLst>
                                          <p:endCondLst>
                                            <p:cond evt="onStopAudio" delay="0">
                                              <p:tgtEl>
                                                <p:sldTgt/>
                                              </p:tgtEl>
                                            </p:cond>
                                          </p:endCondLst>
                                        </p:cTn>
                                        <p:tgtEl>
                                          <p:sndTgt r:embed="rId7"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349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349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349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3494" name="Rectangle 6"/>
          <p:cNvSpPr>
            <a:spLocks noGrp="1" noChangeArrowheads="1"/>
          </p:cNvSpPr>
          <p:nvPr>
            <p:ph type="subTitle" idx="1"/>
          </p:nvPr>
        </p:nvSpPr>
        <p:spPr>
          <a:xfrm>
            <a:off x="152400" y="1219200"/>
            <a:ext cx="8839200" cy="5410200"/>
          </a:xfrm>
        </p:spPr>
        <p:txBody>
          <a:bodyPr/>
          <a:lstStyle/>
          <a:p>
            <a:pPr algn="l"/>
            <a:r>
              <a:rPr lang="en-US" altLang="zh-CN" sz="2600"/>
              <a:t>10</a:t>
            </a:r>
            <a:r>
              <a:rPr lang="zh-CN" altLang="en-US" sz="2600"/>
              <a:t>、五年计划规定，</a:t>
            </a:r>
            <a:r>
              <a:rPr lang="en-US" altLang="zh-CN" sz="2600"/>
              <a:t>A</a:t>
            </a:r>
            <a:r>
              <a:rPr lang="zh-CN" altLang="en-US" sz="2600"/>
              <a:t>产品的单位成本水平计划每年降低率分别为</a:t>
            </a:r>
            <a:r>
              <a:rPr lang="en-US" altLang="zh-CN" sz="2600"/>
              <a:t>5.2%</a:t>
            </a:r>
            <a:r>
              <a:rPr lang="zh-CN" altLang="en-US" sz="2600"/>
              <a:t>、</a:t>
            </a:r>
            <a:r>
              <a:rPr lang="en-US" altLang="zh-CN" sz="2600"/>
              <a:t>4.8%</a:t>
            </a:r>
            <a:r>
              <a:rPr lang="zh-CN" altLang="en-US" sz="2600"/>
              <a:t>、</a:t>
            </a:r>
            <a:r>
              <a:rPr lang="en-US" altLang="zh-CN" sz="2600"/>
              <a:t>3.8%</a:t>
            </a:r>
            <a:r>
              <a:rPr lang="zh-CN" altLang="en-US" sz="2600"/>
              <a:t>、</a:t>
            </a:r>
            <a:r>
              <a:rPr lang="en-US" altLang="zh-CN" sz="2600"/>
              <a:t>3.5%</a:t>
            </a:r>
            <a:r>
              <a:rPr lang="zh-CN" altLang="en-US" sz="2600"/>
              <a:t>、</a:t>
            </a:r>
            <a:r>
              <a:rPr lang="en-US" altLang="zh-CN" sz="2600"/>
              <a:t>2.4%</a:t>
            </a:r>
            <a:r>
              <a:rPr lang="zh-CN" altLang="en-US" sz="2600"/>
              <a:t>。试用水平法计算平均每年降低率。</a:t>
            </a:r>
          </a:p>
        </p:txBody>
      </p:sp>
      <p:graphicFrame>
        <p:nvGraphicFramePr>
          <p:cNvPr id="63495" name="Object 7"/>
          <p:cNvGraphicFramePr>
            <a:graphicFrameLocks noChangeAspect="1"/>
          </p:cNvGraphicFramePr>
          <p:nvPr/>
        </p:nvGraphicFramePr>
        <p:xfrm>
          <a:off x="304800" y="2209800"/>
          <a:ext cx="8429625" cy="2894013"/>
        </p:xfrm>
        <a:graphic>
          <a:graphicData uri="http://schemas.openxmlformats.org/presentationml/2006/ole">
            <p:oleObj spid="_x0000_s63495" name="Document" r:id="rId8" imgW="8454544" imgH="2911244" progId="Word.Document.8">
              <p:embed/>
            </p:oleObj>
          </a:graphicData>
        </a:graphic>
      </p:graphicFrame>
      <p:graphicFrame>
        <p:nvGraphicFramePr>
          <p:cNvPr id="63496" name="Object 8"/>
          <p:cNvGraphicFramePr>
            <a:graphicFrameLocks noChangeAspect="1"/>
          </p:cNvGraphicFramePr>
          <p:nvPr/>
        </p:nvGraphicFramePr>
        <p:xfrm>
          <a:off x="457200" y="4495800"/>
          <a:ext cx="3352800" cy="541338"/>
        </p:xfrm>
        <a:graphic>
          <a:graphicData uri="http://schemas.openxmlformats.org/presentationml/2006/ole">
            <p:oleObj spid="_x0000_s63496" name="公式" r:id="rId9" imgW="1562040" imgH="253800" progId="Equation.3">
              <p:embed/>
            </p:oleObj>
          </a:graphicData>
        </a:graphic>
      </p:graphicFrame>
      <p:graphicFrame>
        <p:nvGraphicFramePr>
          <p:cNvPr id="63497" name="Object 9"/>
          <p:cNvGraphicFramePr>
            <a:graphicFrameLocks noChangeAspect="1"/>
          </p:cNvGraphicFramePr>
          <p:nvPr/>
        </p:nvGraphicFramePr>
        <p:xfrm>
          <a:off x="2971800" y="4267200"/>
          <a:ext cx="4419600" cy="1008063"/>
        </p:xfrm>
        <a:graphic>
          <a:graphicData uri="http://schemas.openxmlformats.org/presentationml/2006/ole">
            <p:oleObj spid="_x0000_s63497" name="公式" r:id="rId10" imgW="2108160" imgH="482400" progId="Equation.3">
              <p:embed/>
            </p:oleObj>
          </a:graphicData>
        </a:graphic>
      </p:graphicFrame>
      <p:graphicFrame>
        <p:nvGraphicFramePr>
          <p:cNvPr id="63498" name="Object 10"/>
          <p:cNvGraphicFramePr>
            <a:graphicFrameLocks noChangeAspect="1"/>
          </p:cNvGraphicFramePr>
          <p:nvPr/>
        </p:nvGraphicFramePr>
        <p:xfrm>
          <a:off x="-212725" y="6116638"/>
          <a:ext cx="4632325" cy="503237"/>
        </p:xfrm>
        <a:graphic>
          <a:graphicData uri="http://schemas.openxmlformats.org/presentationml/2006/ole">
            <p:oleObj spid="_x0000_s63498" name="公式" r:id="rId11" imgW="2108160" imgH="228600" progId="Equation.3">
              <p:embed/>
            </p:oleObj>
          </a:graphicData>
        </a:graphic>
      </p:graphicFrame>
      <p:graphicFrame>
        <p:nvGraphicFramePr>
          <p:cNvPr id="63499" name="Object 11"/>
          <p:cNvGraphicFramePr>
            <a:graphicFrameLocks noChangeAspect="1"/>
          </p:cNvGraphicFramePr>
          <p:nvPr/>
        </p:nvGraphicFramePr>
        <p:xfrm>
          <a:off x="533400" y="5403850"/>
          <a:ext cx="8382000" cy="550863"/>
        </p:xfrm>
        <a:graphic>
          <a:graphicData uri="http://schemas.openxmlformats.org/presentationml/2006/ole">
            <p:oleObj spid="_x0000_s63499" name="公式" r:id="rId12" imgW="3860640" imgH="253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3494">
                                            <p:txEl>
                                              <p:pRg st="0" end="0"/>
                                            </p:txEl>
                                          </p:spTgt>
                                        </p:tgtEl>
                                        <p:attrNameLst>
                                          <p:attrName>style.visibility</p:attrName>
                                        </p:attrNameLst>
                                      </p:cBhvr>
                                      <p:to>
                                        <p:strVal val="visible"/>
                                      </p:to>
                                    </p:set>
                                    <p:anim calcmode="lin" valueType="num">
                                      <p:cBhvr>
                                        <p:cTn id="7" dur="75" fill="hold"/>
                                        <p:tgtEl>
                                          <p:spTgt spid="63494">
                                            <p:txEl>
                                              <p:pRg st="0" end="0"/>
                                            </p:txEl>
                                          </p:spTgt>
                                        </p:tgtEl>
                                        <p:attrNameLst>
                                          <p:attrName>ppt_w</p:attrName>
                                        </p:attrNameLst>
                                      </p:cBhvr>
                                      <p:tavLst>
                                        <p:tav tm="0">
                                          <p:val>
                                            <p:strVal val="4*#ppt_w"/>
                                          </p:val>
                                        </p:tav>
                                        <p:tav tm="100000">
                                          <p:val>
                                            <p:strVal val="#ppt_w"/>
                                          </p:val>
                                        </p:tav>
                                      </p:tavLst>
                                    </p:anim>
                                    <p:anim calcmode="lin" valueType="num">
                                      <p:cBhvr>
                                        <p:cTn id="8" dur="75" fill="hold"/>
                                        <p:tgtEl>
                                          <p:spTgt spid="63494">
                                            <p:txEl>
                                              <p:pRg st="0" end="0"/>
                                            </p:txEl>
                                          </p:spTgt>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3494">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p:cTn id="13" dur="500" fill="hold"/>
                                        <p:tgtEl>
                                          <p:spTgt spid="63495"/>
                                        </p:tgtEl>
                                        <p:attrNameLst>
                                          <p:attrName>ppt_w</p:attrName>
                                        </p:attrNameLst>
                                      </p:cBhvr>
                                      <p:tavLst>
                                        <p:tav tm="0">
                                          <p:val>
                                            <p:fltVal val="0"/>
                                          </p:val>
                                        </p:tav>
                                        <p:tav tm="100000">
                                          <p:val>
                                            <p:strVal val="#ppt_w"/>
                                          </p:val>
                                        </p:tav>
                                      </p:tavLst>
                                    </p:anim>
                                    <p:anim calcmode="lin" valueType="num">
                                      <p:cBhvr>
                                        <p:cTn id="14" dur="500" fill="hold"/>
                                        <p:tgtEl>
                                          <p:spTgt spid="63495"/>
                                        </p:tgtEl>
                                        <p:attrNameLst>
                                          <p:attrName>ppt_h</p:attrName>
                                        </p:attrNameLst>
                                      </p:cBhvr>
                                      <p:tavLst>
                                        <p:tav tm="0">
                                          <p:val>
                                            <p:fltVal val="0"/>
                                          </p:val>
                                        </p:tav>
                                        <p:tav tm="100000">
                                          <p:val>
                                            <p:strVal val="#ppt_h"/>
                                          </p:val>
                                        </p:tav>
                                      </p:tavLst>
                                    </p:anim>
                                    <p:anim calcmode="lin" valueType="num">
                                      <p:cBhvr>
                                        <p:cTn id="15" dur="500" fill="hold"/>
                                        <p:tgtEl>
                                          <p:spTgt spid="63495"/>
                                        </p:tgtEl>
                                        <p:attrNameLst>
                                          <p:attrName>ppt_x</p:attrName>
                                        </p:attrNameLst>
                                      </p:cBhvr>
                                      <p:tavLst>
                                        <p:tav tm="0">
                                          <p:val>
                                            <p:fltVal val="0.5"/>
                                          </p:val>
                                        </p:tav>
                                        <p:tav tm="100000">
                                          <p:val>
                                            <p:strVal val="#ppt_x"/>
                                          </p:val>
                                        </p:tav>
                                      </p:tavLst>
                                    </p:anim>
                                    <p:anim calcmode="lin" valueType="num">
                                      <p:cBhvr>
                                        <p:cTn id="16" dur="500" fill="hold"/>
                                        <p:tgtEl>
                                          <p:spTgt spid="63495"/>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63495"/>
                                        </p:tgtEl>
                                        <p:attrNameLst>
                                          <p:attrName>ppt_c</p:attrName>
                                        </p:attrNameLst>
                                      </p:cBhvr>
                                      <p:to>
                                        <a:srgbClr val="0000FF"/>
                                      </p:to>
                                    </p:animClr>
                                    <p:audio>
                                      <p:cMediaNode>
                                        <p:cTn display="0" masterRel="sameClick">
                                          <p:stCondLst>
                                            <p:cond evt="begin" delay="0">
                                              <p:tn val="11"/>
                                            </p:cond>
                                          </p:stCondLst>
                                          <p:endCondLst>
                                            <p:cond evt="onStopAudio" delay="0">
                                              <p:tgtEl>
                                                <p:sldTgt/>
                                              </p:tgtEl>
                                            </p:cond>
                                          </p:endCondLst>
                                        </p:cTn>
                                        <p:tgtEl>
                                          <p:sndTgt r:embed="rId4" name="EXPLODE.WAV"/>
                                        </p:tgtEl>
                                      </p:cMediaNode>
                                    </p:audio>
                                  </p:subTnLst>
                                </p:cTn>
                              </p:par>
                            </p:childTnLst>
                          </p:cTn>
                        </p:par>
                      </p:childTnLst>
                    </p:cTn>
                  </p:par>
                  <p:par>
                    <p:cTn id="17" fill="hold">
                      <p:stCondLst>
                        <p:cond delay="indefinite"/>
                      </p:stCondLst>
                      <p:childTnLst>
                        <p:par>
                          <p:cTn id="18" fill="hold">
                            <p:stCondLst>
                              <p:cond delay="0"/>
                            </p:stCondLst>
                            <p:childTnLst>
                              <p:par>
                                <p:cTn id="19" presetID="15" presetClass="entr" presetSubtype="0" fill="hold" nodeType="clickEffect">
                                  <p:stCondLst>
                                    <p:cond delay="0"/>
                                  </p:stCondLst>
                                  <p:childTnLst>
                                    <p:set>
                                      <p:cBhvr>
                                        <p:cTn id="20" dur="1" fill="hold">
                                          <p:stCondLst>
                                            <p:cond delay="0"/>
                                          </p:stCondLst>
                                        </p:cTn>
                                        <p:tgtEl>
                                          <p:spTgt spid="63496"/>
                                        </p:tgtEl>
                                        <p:attrNameLst>
                                          <p:attrName>style.visibility</p:attrName>
                                        </p:attrNameLst>
                                      </p:cBhvr>
                                      <p:to>
                                        <p:strVal val="visible"/>
                                      </p:to>
                                    </p:set>
                                    <p:anim calcmode="lin" valueType="num">
                                      <p:cBhvr>
                                        <p:cTn id="21" dur="1000" fill="hold"/>
                                        <p:tgtEl>
                                          <p:spTgt spid="63496"/>
                                        </p:tgtEl>
                                        <p:attrNameLst>
                                          <p:attrName>ppt_w</p:attrName>
                                        </p:attrNameLst>
                                      </p:cBhvr>
                                      <p:tavLst>
                                        <p:tav tm="0">
                                          <p:val>
                                            <p:fltVal val="0"/>
                                          </p:val>
                                        </p:tav>
                                        <p:tav tm="100000">
                                          <p:val>
                                            <p:strVal val="#ppt_w"/>
                                          </p:val>
                                        </p:tav>
                                      </p:tavLst>
                                    </p:anim>
                                    <p:anim calcmode="lin" valueType="num">
                                      <p:cBhvr>
                                        <p:cTn id="22" dur="1000" fill="hold"/>
                                        <p:tgtEl>
                                          <p:spTgt spid="63496"/>
                                        </p:tgtEl>
                                        <p:attrNameLst>
                                          <p:attrName>ppt_h</p:attrName>
                                        </p:attrNameLst>
                                      </p:cBhvr>
                                      <p:tavLst>
                                        <p:tav tm="0">
                                          <p:val>
                                            <p:fltVal val="0"/>
                                          </p:val>
                                        </p:tav>
                                        <p:tav tm="100000">
                                          <p:val>
                                            <p:strVal val="#ppt_h"/>
                                          </p:val>
                                        </p:tav>
                                      </p:tavLst>
                                    </p:anim>
                                    <p:anim calcmode="lin" valueType="num">
                                      <p:cBhvr>
                                        <p:cTn id="23" dur="1000" fill="hold"/>
                                        <p:tgtEl>
                                          <p:spTgt spid="63496"/>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63496"/>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63496"/>
                                        </p:tgtEl>
                                        <p:attrNameLst>
                                          <p:attrName>ppt_c</p:attrName>
                                        </p:attrNameLst>
                                      </p:cBhvr>
                                      <p:to>
                                        <a:srgbClr val="0000FF"/>
                                      </p:to>
                                    </p:animClr>
                                    <p:audio>
                                      <p:cMediaNode>
                                        <p:cTn display="0" masterRel="sameClick">
                                          <p:stCondLst>
                                            <p:cond evt="begin" delay="0">
                                              <p:tn val="19"/>
                                            </p:cond>
                                          </p:stCondLst>
                                          <p:endCondLst>
                                            <p:cond evt="onStopAudio" delay="0">
                                              <p:tgtEl>
                                                <p:sldTgt/>
                                              </p:tgtEl>
                                            </p:cond>
                                          </p:endCondLst>
                                        </p:cTn>
                                        <p:tgtEl>
                                          <p:sndTgt r:embed="rId5" name="CHIMES.WAV"/>
                                        </p:tgtEl>
                                      </p:cMediaNode>
                                    </p:audio>
                                  </p:sub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63497"/>
                                        </p:tgtEl>
                                        <p:attrNameLst>
                                          <p:attrName>style.visibility</p:attrName>
                                        </p:attrNameLst>
                                      </p:cBhvr>
                                      <p:to>
                                        <p:strVal val="visible"/>
                                      </p:to>
                                    </p:set>
                                    <p:anim calcmode="lin" valueType="num">
                                      <p:cBhvr>
                                        <p:cTn id="29" dur="500" fill="hold"/>
                                        <p:tgtEl>
                                          <p:spTgt spid="63497"/>
                                        </p:tgtEl>
                                        <p:attrNameLst>
                                          <p:attrName>ppt_w</p:attrName>
                                        </p:attrNameLst>
                                      </p:cBhvr>
                                      <p:tavLst>
                                        <p:tav tm="0">
                                          <p:val>
                                            <p:strVal val="4*#ppt_w"/>
                                          </p:val>
                                        </p:tav>
                                        <p:tav tm="100000">
                                          <p:val>
                                            <p:strVal val="#ppt_w"/>
                                          </p:val>
                                        </p:tav>
                                      </p:tavLst>
                                    </p:anim>
                                    <p:anim calcmode="lin" valueType="num">
                                      <p:cBhvr>
                                        <p:cTn id="30" dur="500" fill="hold"/>
                                        <p:tgtEl>
                                          <p:spTgt spid="6349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3497"/>
                                        </p:tgtEl>
                                        <p:attrNameLst>
                                          <p:attrName>ppt_c</p:attrName>
                                        </p:attrNameLst>
                                      </p:cBhvr>
                                      <p:to>
                                        <a:srgbClr val="0000FF"/>
                                      </p:to>
                                    </p:animClr>
                                    <p:audio>
                                      <p:cMediaNode>
                                        <p:cTn display="0" masterRel="sameClick">
                                          <p:stCondLst>
                                            <p:cond evt="begin" delay="0">
                                              <p:tn val="27"/>
                                            </p:cond>
                                          </p:stCondLst>
                                          <p:endCondLst>
                                            <p:cond evt="onStopAudio" delay="0">
                                              <p:tgtEl>
                                                <p:sldTgt/>
                                              </p:tgtEl>
                                            </p:cond>
                                          </p:endCondLst>
                                        </p:cTn>
                                        <p:tgtEl>
                                          <p:sndTgt r:embed="rId6" name="CLAP.WAV"/>
                                        </p:tgtEl>
                                      </p:cMediaNode>
                                    </p:audio>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3499"/>
                                        </p:tgtEl>
                                        <p:attrNameLst>
                                          <p:attrName>style.visibility</p:attrName>
                                        </p:attrNameLst>
                                      </p:cBhvr>
                                      <p:to>
                                        <p:strVal val="visible"/>
                                      </p:to>
                                    </p:set>
                                    <p:animEffect transition="in" filter="dissolve">
                                      <p:cBhvr>
                                        <p:cTn id="35" dur="500"/>
                                        <p:tgtEl>
                                          <p:spTgt spid="63499"/>
                                        </p:tgtEl>
                                      </p:cBhvr>
                                    </p:animEffect>
                                  </p:childTnLst>
                                  <p:subTnLst>
                                    <p:animClr clrSpc="rgb" dir="cw">
                                      <p:cBhvr override="childStyle">
                                        <p:cTn dur="1" fill="hold" display="0" masterRel="nextClick" afterEffect="1"/>
                                        <p:tgtEl>
                                          <p:spTgt spid="63499"/>
                                        </p:tgtEl>
                                        <p:attrNameLst>
                                          <p:attrName>ppt_c</p:attrName>
                                        </p:attrNameLst>
                                      </p:cBhvr>
                                      <p:to>
                                        <a:srgbClr val="0000FF"/>
                                      </p:to>
                                    </p:animClr>
                                    <p:audio>
                                      <p:cMediaNode>
                                        <p:cTn display="0" masterRel="sameClick">
                                          <p:stCondLst>
                                            <p:cond evt="begin" delay="0">
                                              <p:tn val="33"/>
                                            </p:cond>
                                          </p:stCondLst>
                                          <p:endCondLst>
                                            <p:cond evt="onStopAudio" delay="0">
                                              <p:tgtEl>
                                                <p:sldTgt/>
                                              </p:tgtEl>
                                            </p:cond>
                                          </p:endCondLst>
                                        </p:cTn>
                                        <p:tgtEl>
                                          <p:sndTgt r:embed="rId7" name="DRUMROLL.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3" fill="hold" nodeType="clickEffect">
                                  <p:stCondLst>
                                    <p:cond delay="0"/>
                                  </p:stCondLst>
                                  <p:childTnLst>
                                    <p:set>
                                      <p:cBhvr>
                                        <p:cTn id="39" dur="1" fill="hold">
                                          <p:stCondLst>
                                            <p:cond delay="0"/>
                                          </p:stCondLst>
                                        </p:cTn>
                                        <p:tgtEl>
                                          <p:spTgt spid="63498"/>
                                        </p:tgtEl>
                                        <p:attrNameLst>
                                          <p:attrName>style.visibility</p:attrName>
                                        </p:attrNameLst>
                                      </p:cBhvr>
                                      <p:to>
                                        <p:strVal val="visible"/>
                                      </p:to>
                                    </p:set>
                                    <p:anim calcmode="lin" valueType="num">
                                      <p:cBhvr additive="base">
                                        <p:cTn id="40" dur="500" fill="hold"/>
                                        <p:tgtEl>
                                          <p:spTgt spid="63498"/>
                                        </p:tgtEl>
                                        <p:attrNameLst>
                                          <p:attrName>ppt_x</p:attrName>
                                        </p:attrNameLst>
                                      </p:cBhvr>
                                      <p:tavLst>
                                        <p:tav tm="0">
                                          <p:val>
                                            <p:strVal val="1+#ppt_w/2"/>
                                          </p:val>
                                        </p:tav>
                                        <p:tav tm="100000">
                                          <p:val>
                                            <p:strVal val="#ppt_x"/>
                                          </p:val>
                                        </p:tav>
                                      </p:tavLst>
                                    </p:anim>
                                    <p:anim calcmode="lin" valueType="num">
                                      <p:cBhvr additive="base">
                                        <p:cTn id="41" dur="500" fill="hold"/>
                                        <p:tgtEl>
                                          <p:spTgt spid="6349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3498"/>
                                        </p:tgtEl>
                                        <p:attrNameLst>
                                          <p:attrName>ppt_c</p:attrName>
                                        </p:attrNameLst>
                                      </p:cBhvr>
                                      <p:to>
                                        <a:srgbClr val="0000FF"/>
                                      </p:to>
                                    </p:animClr>
                                    <p:audio>
                                      <p:cMediaNode>
                                        <p:cTn display="0" masterRel="sameClick">
                                          <p:stCondLst>
                                            <p:cond evt="begin" delay="0">
                                              <p:tn val="38"/>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152400" y="1219200"/>
            <a:ext cx="8839200" cy="5410200"/>
          </a:xfrm>
        </p:spPr>
        <p:txBody>
          <a:bodyPr/>
          <a:lstStyle/>
          <a:p>
            <a:pPr algn="l"/>
            <a:r>
              <a:rPr lang="en-US" altLang="zh-CN" sz="2600"/>
              <a:t>11</a:t>
            </a:r>
            <a:r>
              <a:rPr lang="zh-CN" altLang="en-US" sz="2600"/>
              <a:t>、目前某国的</a:t>
            </a:r>
            <a:r>
              <a:rPr lang="en-US" altLang="zh-CN" sz="2600"/>
              <a:t>GDP</a:t>
            </a:r>
            <a:r>
              <a:rPr lang="zh-CN" altLang="en-US" sz="2600"/>
              <a:t>为我国的二倍，若今后我国以</a:t>
            </a:r>
            <a:r>
              <a:rPr lang="en-US" altLang="zh-CN" sz="2600"/>
              <a:t>9%</a:t>
            </a:r>
            <a:r>
              <a:rPr lang="zh-CN" altLang="en-US" sz="2600"/>
              <a:t>递增，彼国以</a:t>
            </a:r>
            <a:r>
              <a:rPr lang="en-US" altLang="zh-CN" sz="2600"/>
              <a:t>4%</a:t>
            </a:r>
            <a:r>
              <a:rPr lang="zh-CN" altLang="en-US" sz="2600"/>
              <a:t>递增，则多少年后，我可超过彼。</a:t>
            </a:r>
          </a:p>
        </p:txBody>
      </p:sp>
      <p:graphicFrame>
        <p:nvGraphicFramePr>
          <p:cNvPr id="64519" name="Object 7"/>
          <p:cNvGraphicFramePr>
            <a:graphicFrameLocks noChangeAspect="1"/>
          </p:cNvGraphicFramePr>
          <p:nvPr/>
        </p:nvGraphicFramePr>
        <p:xfrm>
          <a:off x="990600" y="2133600"/>
          <a:ext cx="6070600" cy="976313"/>
        </p:xfrm>
        <a:graphic>
          <a:graphicData uri="http://schemas.openxmlformats.org/presentationml/2006/ole">
            <p:oleObj spid="_x0000_s64519" name="公式" r:id="rId9" imgW="2997000" imgH="482400" progId="Equation.3">
              <p:embed/>
            </p:oleObj>
          </a:graphicData>
        </a:graphic>
      </p:graphicFrame>
      <p:graphicFrame>
        <p:nvGraphicFramePr>
          <p:cNvPr id="64520" name="Object 8"/>
          <p:cNvGraphicFramePr>
            <a:graphicFrameLocks noChangeAspect="1"/>
          </p:cNvGraphicFramePr>
          <p:nvPr/>
        </p:nvGraphicFramePr>
        <p:xfrm>
          <a:off x="1066800" y="6096000"/>
          <a:ext cx="2468563" cy="409575"/>
        </p:xfrm>
        <a:graphic>
          <a:graphicData uri="http://schemas.openxmlformats.org/presentationml/2006/ole">
            <p:oleObj spid="_x0000_s64520" name="公式" r:id="rId10" imgW="1218960" imgH="203040" progId="Equation.3">
              <p:embed/>
            </p:oleObj>
          </a:graphicData>
        </a:graphic>
      </p:graphicFrame>
      <p:graphicFrame>
        <p:nvGraphicFramePr>
          <p:cNvPr id="64521" name="Object 9"/>
          <p:cNvGraphicFramePr>
            <a:graphicFrameLocks noChangeAspect="1"/>
          </p:cNvGraphicFramePr>
          <p:nvPr/>
        </p:nvGraphicFramePr>
        <p:xfrm>
          <a:off x="990600" y="3200400"/>
          <a:ext cx="6816725" cy="1031875"/>
        </p:xfrm>
        <a:graphic>
          <a:graphicData uri="http://schemas.openxmlformats.org/presentationml/2006/ole">
            <p:oleObj spid="_x0000_s64521" name="公式" r:id="rId11" imgW="3365280" imgH="507960" progId="Equation.3">
              <p:embed/>
            </p:oleObj>
          </a:graphicData>
        </a:graphic>
      </p:graphicFrame>
      <p:graphicFrame>
        <p:nvGraphicFramePr>
          <p:cNvPr id="64522" name="Object 10"/>
          <p:cNvGraphicFramePr>
            <a:graphicFrameLocks noChangeAspect="1"/>
          </p:cNvGraphicFramePr>
          <p:nvPr/>
        </p:nvGraphicFramePr>
        <p:xfrm>
          <a:off x="914400" y="4419600"/>
          <a:ext cx="6791325" cy="485775"/>
        </p:xfrm>
        <a:graphic>
          <a:graphicData uri="http://schemas.openxmlformats.org/presentationml/2006/ole">
            <p:oleObj spid="_x0000_s64522" name="公式" r:id="rId12" imgW="3352680" imgH="241200" progId="Equation.3">
              <p:embed/>
            </p:oleObj>
          </a:graphicData>
        </a:graphic>
      </p:graphicFrame>
      <p:graphicFrame>
        <p:nvGraphicFramePr>
          <p:cNvPr id="64523" name="Object 11"/>
          <p:cNvGraphicFramePr>
            <a:graphicFrameLocks noChangeAspect="1"/>
          </p:cNvGraphicFramePr>
          <p:nvPr/>
        </p:nvGraphicFramePr>
        <p:xfrm>
          <a:off x="990600" y="5105400"/>
          <a:ext cx="7048500" cy="795338"/>
        </p:xfrm>
        <a:graphic>
          <a:graphicData uri="http://schemas.openxmlformats.org/presentationml/2006/ole">
            <p:oleObj spid="_x0000_s64523" name="公式" r:id="rId13" imgW="34797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 calcmode="lin" valueType="num">
                                      <p:cBhvr>
                                        <p:cTn id="7" dur="500" fill="hold"/>
                                        <p:tgtEl>
                                          <p:spTgt spid="64518">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64518">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64518">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64518">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64518">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4519"/>
                                        </p:tgtEl>
                                        <p:attrNameLst>
                                          <p:attrName>style.visibility</p:attrName>
                                        </p:attrNameLst>
                                      </p:cBhvr>
                                      <p:to>
                                        <p:strVal val="visible"/>
                                      </p:to>
                                    </p:set>
                                    <p:anim calcmode="lin" valueType="num">
                                      <p:cBhvr additive="base">
                                        <p:cTn id="15" dur="500" fill="hold"/>
                                        <p:tgtEl>
                                          <p:spTgt spid="64519"/>
                                        </p:tgtEl>
                                        <p:attrNameLst>
                                          <p:attrName>ppt_x</p:attrName>
                                        </p:attrNameLst>
                                      </p:cBhvr>
                                      <p:tavLst>
                                        <p:tav tm="0">
                                          <p:val>
                                            <p:strVal val="#ppt_x"/>
                                          </p:val>
                                        </p:tav>
                                        <p:tav tm="100000">
                                          <p:val>
                                            <p:strVal val="#ppt_x"/>
                                          </p:val>
                                        </p:tav>
                                      </p:tavLst>
                                    </p:anim>
                                    <p:anim calcmode="lin" valueType="num">
                                      <p:cBhvr additive="base">
                                        <p:cTn id="16" dur="500" fill="hold"/>
                                        <p:tgtEl>
                                          <p:spTgt spid="6451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64519"/>
                                        </p:tgtEl>
                                        <p:attrNameLst>
                                          <p:attrName>ppt_c</p:attrName>
                                        </p:attrNameLst>
                                      </p:cBhvr>
                                      <p:to>
                                        <a:srgbClr val="0000FF"/>
                                      </p:to>
                                    </p:animClr>
                                    <p:audio>
                                      <p:cMediaNode>
                                        <p:cTn display="0" masterRel="sameClick">
                                          <p:stCondLst>
                                            <p:cond evt="begin" delay="0">
                                              <p:tn val="13"/>
                                            </p:cond>
                                          </p:stCondLst>
                                          <p:endCondLst>
                                            <p:cond evt="onStopAudio" delay="0">
                                              <p:tgtEl>
                                                <p:sldTgt/>
                                              </p:tgtEl>
                                            </p:cond>
                                          </p:endCondLst>
                                        </p:cTn>
                                        <p:tgtEl>
                                          <p:sndTgt r:embed="rId4" name="APPLAUSE.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nodeType="clickEffect">
                                  <p:stCondLst>
                                    <p:cond delay="0"/>
                                  </p:stCondLst>
                                  <p:childTnLst>
                                    <p:set>
                                      <p:cBhvr>
                                        <p:cTn id="20" dur="1" fill="hold">
                                          <p:stCondLst>
                                            <p:cond delay="0"/>
                                          </p:stCondLst>
                                        </p:cTn>
                                        <p:tgtEl>
                                          <p:spTgt spid="64521"/>
                                        </p:tgtEl>
                                        <p:attrNameLst>
                                          <p:attrName>style.visibility</p:attrName>
                                        </p:attrNameLst>
                                      </p:cBhvr>
                                      <p:to>
                                        <p:strVal val="visible"/>
                                      </p:to>
                                    </p:set>
                                    <p:animEffect transition="in" filter="strips(upLeft)">
                                      <p:cBhvr>
                                        <p:cTn id="21" dur="500"/>
                                        <p:tgtEl>
                                          <p:spTgt spid="64521"/>
                                        </p:tgtEl>
                                      </p:cBhvr>
                                    </p:animEffect>
                                  </p:childTnLst>
                                  <p:subTnLst>
                                    <p:animClr clrSpc="rgb" dir="cw">
                                      <p:cBhvr override="childStyle">
                                        <p:cTn dur="1" fill="hold" display="0" masterRel="nextClick" afterEffect="1"/>
                                        <p:tgtEl>
                                          <p:spTgt spid="64521"/>
                                        </p:tgtEl>
                                        <p:attrNameLst>
                                          <p:attrName>ppt_c</p:attrName>
                                        </p:attrNameLst>
                                      </p:cBhvr>
                                      <p:to>
                                        <a:srgbClr val="0000FF"/>
                                      </p:to>
                                    </p:animClr>
                                    <p:audio>
                                      <p:cMediaNode>
                                        <p:cTn display="0" masterRel="sameClick">
                                          <p:stCondLst>
                                            <p:cond evt="begin" delay="0">
                                              <p:tn val="19"/>
                                            </p:cond>
                                          </p:stCondLst>
                                          <p:endCondLst>
                                            <p:cond evt="onStopAudio" delay="0">
                                              <p:tgtEl>
                                                <p:sldTgt/>
                                              </p:tgtEl>
                                            </p:cond>
                                          </p:endCondLst>
                                        </p:cTn>
                                        <p:tgtEl>
                                          <p:sndTgt r:embed="rId5" name="DRUMROLL.WAV"/>
                                        </p:tgtEl>
                                      </p:cMediaNode>
                                    </p:audio>
                                  </p:subTnLst>
                                </p:cTn>
                              </p:par>
                            </p:childTnLst>
                          </p:cTn>
                        </p:par>
                      </p:childTnLst>
                    </p:cTn>
                  </p:par>
                  <p:par>
                    <p:cTn id="22" fill="hold">
                      <p:stCondLst>
                        <p:cond delay="indefinite"/>
                      </p:stCondLst>
                      <p:childTnLst>
                        <p:par>
                          <p:cTn id="23" fill="hold">
                            <p:stCondLst>
                              <p:cond delay="0"/>
                            </p:stCondLst>
                            <p:childTnLst>
                              <p:par>
                                <p:cTn id="24" presetID="23" presetClass="entr" presetSubtype="32" fill="hold" nodeType="clickEffect">
                                  <p:stCondLst>
                                    <p:cond delay="0"/>
                                  </p:stCondLst>
                                  <p:childTnLst>
                                    <p:set>
                                      <p:cBhvr>
                                        <p:cTn id="25" dur="1" fill="hold">
                                          <p:stCondLst>
                                            <p:cond delay="0"/>
                                          </p:stCondLst>
                                        </p:cTn>
                                        <p:tgtEl>
                                          <p:spTgt spid="64522"/>
                                        </p:tgtEl>
                                        <p:attrNameLst>
                                          <p:attrName>style.visibility</p:attrName>
                                        </p:attrNameLst>
                                      </p:cBhvr>
                                      <p:to>
                                        <p:strVal val="visible"/>
                                      </p:to>
                                    </p:set>
                                    <p:anim calcmode="lin" valueType="num">
                                      <p:cBhvr>
                                        <p:cTn id="26" dur="500" fill="hold"/>
                                        <p:tgtEl>
                                          <p:spTgt spid="64522"/>
                                        </p:tgtEl>
                                        <p:attrNameLst>
                                          <p:attrName>ppt_w</p:attrName>
                                        </p:attrNameLst>
                                      </p:cBhvr>
                                      <p:tavLst>
                                        <p:tav tm="0">
                                          <p:val>
                                            <p:strVal val="4*#ppt_w"/>
                                          </p:val>
                                        </p:tav>
                                        <p:tav tm="100000">
                                          <p:val>
                                            <p:strVal val="#ppt_w"/>
                                          </p:val>
                                        </p:tav>
                                      </p:tavLst>
                                    </p:anim>
                                    <p:anim calcmode="lin" valueType="num">
                                      <p:cBhvr>
                                        <p:cTn id="27" dur="500" fill="hold"/>
                                        <p:tgtEl>
                                          <p:spTgt spid="64522"/>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64522"/>
                                        </p:tgtEl>
                                        <p:attrNameLst>
                                          <p:attrName>ppt_c</p:attrName>
                                        </p:attrNameLst>
                                      </p:cBhvr>
                                      <p:to>
                                        <a:srgbClr val="0000FF"/>
                                      </p:to>
                                    </p:animClr>
                                    <p:audio>
                                      <p:cMediaNode>
                                        <p:cTn display="0" masterRel="sameClick">
                                          <p:stCondLst>
                                            <p:cond evt="begin" delay="0">
                                              <p:tn val="24"/>
                                            </p:cond>
                                          </p:stCondLst>
                                          <p:endCondLst>
                                            <p:cond evt="onStopAudio" delay="0">
                                              <p:tgtEl>
                                                <p:sldTgt/>
                                              </p:tgtEl>
                                            </p:cond>
                                          </p:endCondLst>
                                        </p:cTn>
                                        <p:tgtEl>
                                          <p:sndTgt r:embed="rId6" name="CLAP.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3" fill="hold" nodeType="clickEffect">
                                  <p:stCondLst>
                                    <p:cond delay="0"/>
                                  </p:stCondLst>
                                  <p:childTnLst>
                                    <p:set>
                                      <p:cBhvr>
                                        <p:cTn id="31" dur="1" fill="hold">
                                          <p:stCondLst>
                                            <p:cond delay="0"/>
                                          </p:stCondLst>
                                        </p:cTn>
                                        <p:tgtEl>
                                          <p:spTgt spid="64523"/>
                                        </p:tgtEl>
                                        <p:attrNameLst>
                                          <p:attrName>style.visibility</p:attrName>
                                        </p:attrNameLst>
                                      </p:cBhvr>
                                      <p:to>
                                        <p:strVal val="visible"/>
                                      </p:to>
                                    </p:set>
                                    <p:anim calcmode="lin" valueType="num">
                                      <p:cBhvr additive="base">
                                        <p:cTn id="32" dur="500" fill="hold"/>
                                        <p:tgtEl>
                                          <p:spTgt spid="64523"/>
                                        </p:tgtEl>
                                        <p:attrNameLst>
                                          <p:attrName>ppt_x</p:attrName>
                                        </p:attrNameLst>
                                      </p:cBhvr>
                                      <p:tavLst>
                                        <p:tav tm="0">
                                          <p:val>
                                            <p:strVal val="1+#ppt_w/2"/>
                                          </p:val>
                                        </p:tav>
                                        <p:tav tm="100000">
                                          <p:val>
                                            <p:strVal val="#ppt_x"/>
                                          </p:val>
                                        </p:tav>
                                      </p:tavLst>
                                    </p:anim>
                                    <p:anim calcmode="lin" valueType="num">
                                      <p:cBhvr additive="base">
                                        <p:cTn id="33" dur="500" fill="hold"/>
                                        <p:tgtEl>
                                          <p:spTgt spid="6452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4523"/>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7" name="RICOCHET.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64520"/>
                                        </p:tgtEl>
                                        <p:attrNameLst>
                                          <p:attrName>style.visibility</p:attrName>
                                        </p:attrNameLst>
                                      </p:cBhvr>
                                      <p:to>
                                        <p:strVal val="visible"/>
                                      </p:to>
                                    </p:set>
                                    <p:anim calcmode="lin" valueType="num">
                                      <p:cBhvr additive="base">
                                        <p:cTn id="38" dur="500" fill="hold"/>
                                        <p:tgtEl>
                                          <p:spTgt spid="64520"/>
                                        </p:tgtEl>
                                        <p:attrNameLst>
                                          <p:attrName>ppt_x</p:attrName>
                                        </p:attrNameLst>
                                      </p:cBhvr>
                                      <p:tavLst>
                                        <p:tav tm="0">
                                          <p:val>
                                            <p:strVal val="#ppt_x"/>
                                          </p:val>
                                        </p:tav>
                                        <p:tav tm="100000">
                                          <p:val>
                                            <p:strVal val="#ppt_x"/>
                                          </p:val>
                                        </p:tav>
                                      </p:tavLst>
                                    </p:anim>
                                    <p:anim calcmode="lin" valueType="num">
                                      <p:cBhvr additive="base">
                                        <p:cTn id="39" dur="500" fill="hold"/>
                                        <p:tgtEl>
                                          <p:spTgt spid="6452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4520"/>
                                        </p:tgtEl>
                                        <p:attrNameLst>
                                          <p:attrName>ppt_c</p:attrName>
                                        </p:attrNameLst>
                                      </p:cBhvr>
                                      <p:to>
                                        <a:srgbClr val="0000FF"/>
                                      </p:to>
                                    </p:animClr>
                                    <p:audio>
                                      <p:cMediaNode>
                                        <p:cTn display="0" masterRel="sameClick">
                                          <p:stCondLst>
                                            <p:cond evt="begin" delay="0">
                                              <p:tn val="36"/>
                                            </p:cond>
                                          </p:stCondLst>
                                          <p:endCondLst>
                                            <p:cond evt="onStopAudio" delay="0">
                                              <p:tgtEl>
                                                <p:sldTgt/>
                                              </p:tgtEl>
                                            </p:cond>
                                          </p:endCondLst>
                                        </p:cTn>
                                        <p:tgtEl>
                                          <p:sndTgt r:embed="rId8"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972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972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972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97286" name="Rectangle 6"/>
          <p:cNvSpPr>
            <a:spLocks noGrp="1" noChangeArrowheads="1"/>
          </p:cNvSpPr>
          <p:nvPr>
            <p:ph type="subTitle" idx="1"/>
          </p:nvPr>
        </p:nvSpPr>
        <p:spPr>
          <a:xfrm>
            <a:off x="152400" y="1219200"/>
            <a:ext cx="8839200" cy="5410200"/>
          </a:xfrm>
        </p:spPr>
        <p:txBody>
          <a:bodyPr/>
          <a:lstStyle/>
          <a:p>
            <a:pPr algn="l"/>
            <a:r>
              <a:rPr lang="en-US" altLang="zh-CN" sz="2400" dirty="0"/>
              <a:t>12</a:t>
            </a:r>
            <a:r>
              <a:rPr lang="zh-CN" altLang="en-US" sz="2400" dirty="0"/>
              <a:t>、某公司历年销售额资料如下（百万元）</a:t>
            </a:r>
          </a:p>
          <a:p>
            <a:endParaRPr lang="en-US" altLang="zh-CN" sz="2400" dirty="0">
              <a:ea typeface="楷体" pitchFamily="49" charset="-122"/>
            </a:endParaRPr>
          </a:p>
        </p:txBody>
      </p:sp>
      <p:graphicFrame>
        <p:nvGraphicFramePr>
          <p:cNvPr id="97413" name="Group 133"/>
          <p:cNvGraphicFramePr>
            <a:graphicFrameLocks noGrp="1"/>
          </p:cNvGraphicFramePr>
          <p:nvPr/>
        </p:nvGraphicFramePr>
        <p:xfrm>
          <a:off x="250825" y="1700213"/>
          <a:ext cx="8642350" cy="1828800"/>
        </p:xfrm>
        <a:graphic>
          <a:graphicData uri="http://schemas.openxmlformats.org/drawingml/2006/table">
            <a:tbl>
              <a:tblPr/>
              <a:tblGrid>
                <a:gridCol w="863600"/>
                <a:gridCol w="865188"/>
                <a:gridCol w="863600"/>
                <a:gridCol w="865187"/>
                <a:gridCol w="863600"/>
                <a:gridCol w="863600"/>
                <a:gridCol w="865188"/>
                <a:gridCol w="863600"/>
                <a:gridCol w="865187"/>
                <a:gridCol w="86360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2003</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销额</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35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年份</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2009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销额</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rgbClr val="FF0000"/>
                        </a:solidFill>
                        <a:effectLst>
                          <a:outerShdw blurRad="38100" dist="38100" dir="2700000" algn="tl">
                            <a:srgbClr val="C0C0C0"/>
                          </a:outerShdw>
                        </a:effectLst>
                        <a:latin typeface="Times New Roman" pitchFamily="18" charset="0"/>
                        <a:ea typeface="楷体" pitchFamily="49"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409" name="Text Box 129"/>
          <p:cNvSpPr txBox="1">
            <a:spLocks noChangeArrowheads="1"/>
          </p:cNvSpPr>
          <p:nvPr/>
        </p:nvSpPr>
        <p:spPr bwMode="auto">
          <a:xfrm>
            <a:off x="250825" y="3644900"/>
            <a:ext cx="8642350" cy="1625600"/>
          </a:xfrm>
          <a:prstGeom prst="rect">
            <a:avLst/>
          </a:prstGeom>
          <a:noFill/>
          <a:ln w="9525">
            <a:noFill/>
            <a:miter lim="800000"/>
            <a:headEnd/>
            <a:tailEnd/>
          </a:ln>
          <a:effectLst/>
        </p:spPr>
        <p:txBody>
          <a:bodyPr>
            <a:spAutoFit/>
          </a:bodyPr>
          <a:lstStyle/>
          <a:p>
            <a:pPr>
              <a:spcBef>
                <a:spcPct val="20000"/>
              </a:spcBef>
            </a:pPr>
            <a:r>
              <a:rPr lang="zh-CN" altLang="en-US"/>
              <a:t>（</a:t>
            </a:r>
            <a:r>
              <a:rPr lang="en-US" altLang="zh-CN"/>
              <a:t>1</a:t>
            </a:r>
            <a:r>
              <a:rPr lang="zh-CN" altLang="en-US"/>
              <a:t>）编制时距为</a:t>
            </a:r>
            <a:r>
              <a:rPr lang="en-US" altLang="zh-CN"/>
              <a:t>5</a:t>
            </a:r>
            <a:r>
              <a:rPr lang="zh-CN" altLang="en-US"/>
              <a:t>年的公司销售总额序列；运用移动平均法对序列进行</a:t>
            </a:r>
            <a:r>
              <a:rPr lang="en-US" altLang="zh-CN"/>
              <a:t>4</a:t>
            </a:r>
            <a:r>
              <a:rPr lang="zh-CN" altLang="en-US"/>
              <a:t>年和</a:t>
            </a:r>
            <a:r>
              <a:rPr lang="en-US" altLang="zh-CN"/>
              <a:t>5</a:t>
            </a:r>
            <a:r>
              <a:rPr lang="zh-CN" altLang="en-US"/>
              <a:t>年的移动平均。</a:t>
            </a:r>
          </a:p>
          <a:p>
            <a:pPr>
              <a:spcBef>
                <a:spcPct val="20000"/>
              </a:spcBef>
            </a:pPr>
            <a:r>
              <a:rPr lang="zh-CN" altLang="en-US"/>
              <a:t>（</a:t>
            </a:r>
            <a:r>
              <a:rPr lang="en-US" altLang="zh-CN"/>
              <a:t>2</a:t>
            </a:r>
            <a:r>
              <a:rPr lang="zh-CN" altLang="en-US"/>
              <a:t>）根据最后</a:t>
            </a:r>
            <a:r>
              <a:rPr lang="en-US" altLang="zh-CN"/>
              <a:t>8</a:t>
            </a:r>
            <a:r>
              <a:rPr lang="zh-CN" altLang="en-US"/>
              <a:t>年的资料，用最小二乘法配合趋势线，并预测</a:t>
            </a:r>
            <a:r>
              <a:rPr lang="en-US" altLang="zh-CN"/>
              <a:t>2013</a:t>
            </a:r>
            <a:r>
              <a:rPr lang="zh-CN" altLang="en-US"/>
              <a:t>年的销售额。</a:t>
            </a:r>
          </a:p>
        </p:txBody>
      </p:sp>
      <p:graphicFrame>
        <p:nvGraphicFramePr>
          <p:cNvPr id="97414" name="Object 134"/>
          <p:cNvGraphicFramePr>
            <a:graphicFrameLocks noChangeAspect="1"/>
          </p:cNvGraphicFramePr>
          <p:nvPr/>
        </p:nvGraphicFramePr>
        <p:xfrm>
          <a:off x="539750" y="5373688"/>
          <a:ext cx="7781925" cy="1014412"/>
        </p:xfrm>
        <a:graphic>
          <a:graphicData uri="http://schemas.openxmlformats.org/presentationml/2006/ole">
            <p:oleObj spid="_x0000_s97414" name="公式" r:id="rId4" imgW="34923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97286">
                                            <p:txEl>
                                              <p:pRg st="0" end="0"/>
                                            </p:txEl>
                                          </p:spTgt>
                                        </p:tgtEl>
                                        <p:attrNameLst>
                                          <p:attrName>style.visibility</p:attrName>
                                        </p:attrNameLst>
                                      </p:cBhvr>
                                      <p:to>
                                        <p:strVal val="visible"/>
                                      </p:to>
                                    </p:set>
                                    <p:anim calcmode="lin" valueType="num">
                                      <p:cBhvr>
                                        <p:cTn id="7" dur="500" fill="hold"/>
                                        <p:tgtEl>
                                          <p:spTgt spid="97286">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97286">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9728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97286">
                                            <p:txEl>
                                              <p:pRg st="0" end="0"/>
                                            </p:txEl>
                                          </p:spTgt>
                                        </p:tgtEl>
                                        <p:attrNameLst>
                                          <p:attrName>ppt_y</p:attrName>
                                        </p:attrNameLst>
                                      </p:cBhvr>
                                      <p:tavLst>
                                        <p:tav tm="0">
                                          <p:val>
                                            <p:strVal val="1+(6*min(max(#ppt_w*#ppt_h,.3),1)-7.4)/-.7*#ppt_h/2"/>
                                          </p:val>
                                        </p:tav>
                                        <p:tav tm="100000">
                                          <p:val>
                                            <p:strVal val="#ppt_y"/>
                                          </p:val>
                                        </p:tav>
                                      </p:tavLst>
                                    </p:anim>
                                  </p:childTnLst>
                                  <p:subTnLst>
                                    <p:animClr clrSpc="rgb" dir="cw">
                                      <p:cBhvr override="childStyle">
                                        <p:cTn dur="1" fill="hold" display="0" masterRel="nextClick" afterEffect="1"/>
                                        <p:tgtEl>
                                          <p:spTgt spid="97286">
                                            <p:txEl>
                                              <p:pRg st="0" end="0"/>
                                            </p:txEl>
                                          </p:spTgt>
                                        </p:tgtEl>
                                        <p:attrNameLst>
                                          <p:attrName>ppt_c</p:attrName>
                                        </p:attrNameLst>
                                      </p:cBhvr>
                                      <p:to>
                                        <a:srgbClr val="0000FF"/>
                                      </p:to>
                                    </p:animClr>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7413"/>
                                        </p:tgtEl>
                                        <p:attrNameLst>
                                          <p:attrName>style.visibility</p:attrName>
                                        </p:attrNameLst>
                                      </p:cBhvr>
                                      <p:to>
                                        <p:strVal val="visible"/>
                                      </p:to>
                                    </p:set>
                                    <p:anim calcmode="lin" valueType="num">
                                      <p:cBhvr additive="base">
                                        <p:cTn id="15" dur="500" fill="hold"/>
                                        <p:tgtEl>
                                          <p:spTgt spid="97413"/>
                                        </p:tgtEl>
                                        <p:attrNameLst>
                                          <p:attrName>ppt_x</p:attrName>
                                        </p:attrNameLst>
                                      </p:cBhvr>
                                      <p:tavLst>
                                        <p:tav tm="0">
                                          <p:val>
                                            <p:strVal val="#ppt_x"/>
                                          </p:val>
                                        </p:tav>
                                        <p:tav tm="100000">
                                          <p:val>
                                            <p:strVal val="#ppt_x"/>
                                          </p:val>
                                        </p:tav>
                                      </p:tavLst>
                                    </p:anim>
                                    <p:anim calcmode="lin" valueType="num">
                                      <p:cBhvr additive="base">
                                        <p:cTn id="16" dur="500" fill="hold"/>
                                        <p:tgtEl>
                                          <p:spTgt spid="9741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7413"/>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97409">
                                            <p:txEl>
                                              <p:pRg st="0" end="0"/>
                                            </p:txEl>
                                          </p:spTgt>
                                        </p:tgtEl>
                                        <p:attrNameLst>
                                          <p:attrName>style.visibility</p:attrName>
                                        </p:attrNameLst>
                                      </p:cBhvr>
                                      <p:to>
                                        <p:strVal val="visible"/>
                                      </p:to>
                                    </p:set>
                                    <p:animEffect transition="in" filter="diamond(in)">
                                      <p:cBhvr>
                                        <p:cTn id="21" dur="2000"/>
                                        <p:tgtEl>
                                          <p:spTgt spid="97409">
                                            <p:txEl>
                                              <p:pRg st="0" end="0"/>
                                            </p:txEl>
                                          </p:spTgt>
                                        </p:tgtEl>
                                      </p:cBhvr>
                                    </p:animEffect>
                                  </p:childTnLst>
                                  <p:subTnLst>
                                    <p:animClr clrSpc="rgb" dir="cw">
                                      <p:cBhvr override="childStyle">
                                        <p:cTn dur="1" fill="hold" display="0" masterRel="nextClick" afterEffect="1"/>
                                        <p:tgtEl>
                                          <p:spTgt spid="97409">
                                            <p:txEl>
                                              <p:pRg st="0" end="0"/>
                                            </p:txEl>
                                          </p:spTgt>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97409">
                                            <p:txEl>
                                              <p:pRg st="1" end="1"/>
                                            </p:txEl>
                                          </p:spTgt>
                                        </p:tgtEl>
                                        <p:attrNameLst>
                                          <p:attrName>style.visibility</p:attrName>
                                        </p:attrNameLst>
                                      </p:cBhvr>
                                      <p:to>
                                        <p:strVal val="visible"/>
                                      </p:to>
                                    </p:set>
                                    <p:animEffect transition="in" filter="diamond(in)">
                                      <p:cBhvr>
                                        <p:cTn id="26" dur="2000"/>
                                        <p:tgtEl>
                                          <p:spTgt spid="97409">
                                            <p:txEl>
                                              <p:pRg st="1" end="1"/>
                                            </p:txEl>
                                          </p:spTgt>
                                        </p:tgtEl>
                                      </p:cBhvr>
                                    </p:animEffect>
                                  </p:childTnLst>
                                  <p:subTnLst>
                                    <p:animClr clrSpc="rgb" dir="cw">
                                      <p:cBhvr override="childStyle">
                                        <p:cTn dur="1" fill="hold" display="0" masterRel="nextClick" afterEffect="1"/>
                                        <p:tgtEl>
                                          <p:spTgt spid="97409">
                                            <p:txEl>
                                              <p:pRg st="1" end="1"/>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97414"/>
                                        </p:tgtEl>
                                        <p:attrNameLst>
                                          <p:attrName>style.visibility</p:attrName>
                                        </p:attrNameLst>
                                      </p:cBhvr>
                                      <p:to>
                                        <p:strVal val="visible"/>
                                      </p:to>
                                    </p:set>
                                    <p:anim calcmode="lin" valueType="num">
                                      <p:cBhvr additive="base">
                                        <p:cTn id="31" dur="500" fill="hold"/>
                                        <p:tgtEl>
                                          <p:spTgt spid="97414"/>
                                        </p:tgtEl>
                                        <p:attrNameLst>
                                          <p:attrName>ppt_x</p:attrName>
                                        </p:attrNameLst>
                                      </p:cBhvr>
                                      <p:tavLst>
                                        <p:tav tm="0">
                                          <p:val>
                                            <p:strVal val="0-#ppt_w/2"/>
                                          </p:val>
                                        </p:tav>
                                        <p:tav tm="100000">
                                          <p:val>
                                            <p:strVal val="#ppt_x"/>
                                          </p:val>
                                        </p:tav>
                                      </p:tavLst>
                                    </p:anim>
                                    <p:anim calcmode="lin" valueType="num">
                                      <p:cBhvr additive="base">
                                        <p:cTn id="32" dur="500" fill="hold"/>
                                        <p:tgtEl>
                                          <p:spTgt spid="97414"/>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7414"/>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uild="p" autoUpdateAnimBg="0"/>
      <p:bldP spid="9740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33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3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33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3318" name="Rectangle 6"/>
          <p:cNvSpPr>
            <a:spLocks noGrp="1" noChangeArrowheads="1"/>
          </p:cNvSpPr>
          <p:nvPr>
            <p:ph type="subTitle" idx="1"/>
          </p:nvPr>
        </p:nvSpPr>
        <p:spPr>
          <a:xfrm>
            <a:off x="228600" y="1219200"/>
            <a:ext cx="8686800" cy="5410200"/>
          </a:xfrm>
        </p:spPr>
        <p:txBody>
          <a:bodyPr/>
          <a:lstStyle/>
          <a:p>
            <a:pPr algn="l"/>
            <a:r>
              <a:rPr lang="zh-CN" altLang="en-US" sz="2600" dirty="0"/>
              <a:t>二、</a:t>
            </a:r>
            <a:r>
              <a:rPr lang="zh-CN" altLang="en-US" sz="2600" dirty="0">
                <a:effectLst>
                  <a:outerShdw blurRad="38100" dist="38100" dir="2700000" algn="tl">
                    <a:srgbClr val="C0C0C0"/>
                  </a:outerShdw>
                </a:effectLst>
                <a:ea typeface="楷体" pitchFamily="49" charset="-122"/>
              </a:rPr>
              <a:t>平均发展水平（序时平均数、动态平均数）</a:t>
            </a:r>
            <a:r>
              <a:rPr lang="en-US" altLang="zh-CN" sz="2600" b="1" dirty="0">
                <a:ea typeface="楷体" pitchFamily="49" charset="-122"/>
                <a:sym typeface="Symbol" pitchFamily="18" charset="2"/>
              </a:rPr>
              <a:t>※</a:t>
            </a:r>
            <a:endParaRPr lang="en-US" altLang="zh-CN" sz="2600" dirty="0"/>
          </a:p>
        </p:txBody>
      </p:sp>
      <p:graphicFrame>
        <p:nvGraphicFramePr>
          <p:cNvPr id="167936" name="Object 0"/>
          <p:cNvGraphicFramePr>
            <a:graphicFrameLocks noChangeAspect="1"/>
          </p:cNvGraphicFramePr>
          <p:nvPr/>
        </p:nvGraphicFramePr>
        <p:xfrm>
          <a:off x="534988" y="2674938"/>
          <a:ext cx="8194675" cy="2620962"/>
        </p:xfrm>
        <a:graphic>
          <a:graphicData uri="http://schemas.openxmlformats.org/presentationml/2006/ole">
            <p:oleObj spid="_x0000_s167936" name="Document" r:id="rId4" imgW="8873959" imgH="2854365" progId="Word.Document.8">
              <p:embed/>
            </p:oleObj>
          </a:graphicData>
        </a:graphic>
      </p:graphicFrame>
      <p:graphicFrame>
        <p:nvGraphicFramePr>
          <p:cNvPr id="167937" name="Object 1"/>
          <p:cNvGraphicFramePr>
            <a:graphicFrameLocks noChangeAspect="1"/>
          </p:cNvGraphicFramePr>
          <p:nvPr/>
        </p:nvGraphicFramePr>
        <p:xfrm>
          <a:off x="914400" y="4849813"/>
          <a:ext cx="7391400" cy="863600"/>
        </p:xfrm>
        <a:graphic>
          <a:graphicData uri="http://schemas.openxmlformats.org/presentationml/2006/ole">
            <p:oleObj spid="_x0000_s167937" name="公式" r:id="rId5" imgW="3352680" imgH="393480" progId="Equation.3">
              <p:embed/>
            </p:oleObj>
          </a:graphicData>
        </a:graphic>
      </p:graphicFrame>
      <p:graphicFrame>
        <p:nvGraphicFramePr>
          <p:cNvPr id="167938" name="Object 2"/>
          <p:cNvGraphicFramePr>
            <a:graphicFrameLocks noChangeAspect="1"/>
          </p:cNvGraphicFramePr>
          <p:nvPr/>
        </p:nvGraphicFramePr>
        <p:xfrm>
          <a:off x="762000" y="5715000"/>
          <a:ext cx="5562600" cy="922338"/>
        </p:xfrm>
        <a:graphic>
          <a:graphicData uri="http://schemas.openxmlformats.org/presentationml/2006/ole">
            <p:oleObj spid="_x0000_s167938" name="公式" r:id="rId6" imgW="2527200" imgH="419040" progId="Equation.3">
              <p:embed/>
            </p:oleObj>
          </a:graphicData>
        </a:graphic>
      </p:graphicFrame>
      <p:sp>
        <p:nvSpPr>
          <p:cNvPr id="13322" name="Text Box 10"/>
          <p:cNvSpPr txBox="1">
            <a:spLocks noChangeArrowheads="1"/>
          </p:cNvSpPr>
          <p:nvPr/>
        </p:nvSpPr>
        <p:spPr bwMode="auto">
          <a:xfrm>
            <a:off x="228600" y="1676400"/>
            <a:ext cx="8686800" cy="965200"/>
          </a:xfrm>
          <a:prstGeom prst="rect">
            <a:avLst/>
          </a:prstGeom>
          <a:noFill/>
          <a:ln w="9525">
            <a:noFill/>
            <a:miter lim="800000"/>
            <a:headEnd/>
            <a:tailEnd/>
          </a:ln>
          <a:effectLst/>
        </p:spPr>
        <p:txBody>
          <a:bodyPr>
            <a:spAutoFit/>
          </a:bodyPr>
          <a:lstStyle/>
          <a:p>
            <a:pPr>
              <a:spcBef>
                <a:spcPct val="20000"/>
              </a:spcBef>
            </a:pPr>
            <a:r>
              <a:rPr lang="zh-CN" altLang="en-US" sz="2600" dirty="0"/>
              <a:t>（一）概念（</a:t>
            </a:r>
            <a:r>
              <a:rPr lang="en-US" altLang="zh-CN" sz="2600" dirty="0" smtClean="0"/>
              <a:t>P75</a:t>
            </a:r>
            <a:r>
              <a:rPr lang="zh-CN" altLang="en-US" sz="2600" dirty="0" smtClean="0"/>
              <a:t>）</a:t>
            </a:r>
            <a:endParaRPr lang="zh-CN" altLang="en-US" sz="2600" dirty="0"/>
          </a:p>
          <a:p>
            <a:pPr>
              <a:spcBef>
                <a:spcPct val="20000"/>
              </a:spcBef>
            </a:pPr>
            <a:r>
              <a:rPr lang="en-US" altLang="zh-CN" sz="2600" dirty="0"/>
              <a:t>1</a:t>
            </a:r>
            <a:r>
              <a:rPr lang="zh-CN" altLang="en-US" sz="2600" dirty="0"/>
              <a:t>、定义：现象在</a:t>
            </a:r>
            <a:r>
              <a:rPr lang="zh-CN" altLang="en-US" sz="2600" b="1" dirty="0">
                <a:ea typeface="楷体" pitchFamily="49" charset="-122"/>
              </a:rPr>
              <a:t>时间</a:t>
            </a:r>
            <a:r>
              <a:rPr lang="zh-CN" altLang="zh-CN" sz="2600" b="1" dirty="0">
                <a:ea typeface="楷体" pitchFamily="49" charset="-122"/>
              </a:rPr>
              <a:t>上</a:t>
            </a:r>
            <a:r>
              <a:rPr lang="zh-CN" altLang="zh-CN" sz="2600" dirty="0"/>
              <a:t>的平均数。</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 calcmode="lin" valueType="num">
                                      <p:cBhvr additive="base">
                                        <p:cTn id="7" dur="500" fill="hold"/>
                                        <p:tgtEl>
                                          <p:spTgt spid="133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331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167936"/>
                                        </p:tgtEl>
                                        <p:attrNameLst>
                                          <p:attrName>style.visibility</p:attrName>
                                        </p:attrNameLst>
                                      </p:cBhvr>
                                      <p:to>
                                        <p:strVal val="visible"/>
                                      </p:to>
                                    </p:set>
                                    <p:anim calcmode="lin" valueType="num">
                                      <p:cBhvr>
                                        <p:cTn id="13" dur="500" fill="hold"/>
                                        <p:tgtEl>
                                          <p:spTgt spid="167936"/>
                                        </p:tgtEl>
                                        <p:attrNameLst>
                                          <p:attrName>ppt_w</p:attrName>
                                        </p:attrNameLst>
                                      </p:cBhvr>
                                      <p:tavLst>
                                        <p:tav tm="0">
                                          <p:val>
                                            <p:fltVal val="0"/>
                                          </p:val>
                                        </p:tav>
                                        <p:tav tm="100000">
                                          <p:val>
                                            <p:strVal val="#ppt_w"/>
                                          </p:val>
                                        </p:tav>
                                      </p:tavLst>
                                    </p:anim>
                                    <p:anim calcmode="lin" valueType="num">
                                      <p:cBhvr>
                                        <p:cTn id="14" dur="500" fill="hold"/>
                                        <p:tgtEl>
                                          <p:spTgt spid="167936"/>
                                        </p:tgtEl>
                                        <p:attrNameLst>
                                          <p:attrName>ppt_h</p:attrName>
                                        </p:attrNameLst>
                                      </p:cBhvr>
                                      <p:tavLst>
                                        <p:tav tm="0">
                                          <p:val>
                                            <p:fltVal val="0"/>
                                          </p:val>
                                        </p:tav>
                                        <p:tav tm="100000">
                                          <p:val>
                                            <p:strVal val="#ppt_h"/>
                                          </p:val>
                                        </p:tav>
                                      </p:tavLst>
                                    </p:anim>
                                    <p:anim calcmode="lin" valueType="num">
                                      <p:cBhvr>
                                        <p:cTn id="15" dur="500" fill="hold"/>
                                        <p:tgtEl>
                                          <p:spTgt spid="167936"/>
                                        </p:tgtEl>
                                        <p:attrNameLst>
                                          <p:attrName>ppt_x</p:attrName>
                                        </p:attrNameLst>
                                      </p:cBhvr>
                                      <p:tavLst>
                                        <p:tav tm="0">
                                          <p:val>
                                            <p:fltVal val="0.5"/>
                                          </p:val>
                                        </p:tav>
                                        <p:tav tm="100000">
                                          <p:val>
                                            <p:strVal val="#ppt_x"/>
                                          </p:val>
                                        </p:tav>
                                      </p:tavLst>
                                    </p:anim>
                                    <p:anim calcmode="lin" valueType="num">
                                      <p:cBhvr>
                                        <p:cTn id="16" dur="500" fill="hold"/>
                                        <p:tgtEl>
                                          <p:spTgt spid="167936"/>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167936"/>
                                        </p:tgtEl>
                                        <p:attrNameLst>
                                          <p:attrName>ppt_c</p:attrName>
                                        </p:attrNameLst>
                                      </p:cBhvr>
                                      <p:to>
                                        <a:srgbClr val="0000FF"/>
                                      </p:to>
                                    </p:animClr>
                                  </p:sub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67937"/>
                                        </p:tgtEl>
                                        <p:attrNameLst>
                                          <p:attrName>style.visibility</p:attrName>
                                        </p:attrNameLst>
                                      </p:cBhvr>
                                      <p:to>
                                        <p:strVal val="visible"/>
                                      </p:to>
                                    </p:set>
                                    <p:animEffect transition="in" filter="box(in)">
                                      <p:cBhvr>
                                        <p:cTn id="21" dur="500"/>
                                        <p:tgtEl>
                                          <p:spTgt spid="167937"/>
                                        </p:tgtEl>
                                      </p:cBhvr>
                                    </p:animEffect>
                                  </p:childTnLst>
                                  <p:subTnLst>
                                    <p:animClr clrSpc="rgb" dir="cw">
                                      <p:cBhvr override="childStyle">
                                        <p:cTn dur="1" fill="hold" display="0" masterRel="nextClick" afterEffect="1"/>
                                        <p:tgtEl>
                                          <p:spTgt spid="167937"/>
                                        </p:tgtEl>
                                        <p:attrNameLst>
                                          <p:attrName>ppt_c</p:attrName>
                                        </p:attrNameLst>
                                      </p:cBhvr>
                                      <p:to>
                                        <a:srgbClr val="0000FF"/>
                                      </p:to>
                                    </p:animClr>
                                  </p:sub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67938"/>
                                        </p:tgtEl>
                                        <p:attrNameLst>
                                          <p:attrName>style.visibility</p:attrName>
                                        </p:attrNameLst>
                                      </p:cBhvr>
                                      <p:to>
                                        <p:strVal val="visible"/>
                                      </p:to>
                                    </p:set>
                                    <p:animEffect transition="in" filter="checkerboard(across)">
                                      <p:cBhvr>
                                        <p:cTn id="26" dur="500"/>
                                        <p:tgtEl>
                                          <p:spTgt spid="167938"/>
                                        </p:tgtEl>
                                      </p:cBhvr>
                                    </p:animEffect>
                                  </p:childTnLst>
                                  <p:subTnLst>
                                    <p:animClr clrSpc="rgb" dir="cw">
                                      <p:cBhvr override="childStyle">
                                        <p:cTn dur="1" fill="hold" display="0" masterRel="nextClick" afterEffect="1"/>
                                        <p:tgtEl>
                                          <p:spTgt spid="167938"/>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22">
                                            <p:txEl>
                                              <p:pRg st="0" end="0"/>
                                            </p:txEl>
                                          </p:spTgt>
                                        </p:tgtEl>
                                        <p:attrNameLst>
                                          <p:attrName>style.visibility</p:attrName>
                                        </p:attrNameLst>
                                      </p:cBhvr>
                                      <p:to>
                                        <p:strVal val="visible"/>
                                      </p:to>
                                    </p:set>
                                    <p:animEffect transition="in" filter="wipe(left)">
                                      <p:cBhvr>
                                        <p:cTn id="31" dur="500"/>
                                        <p:tgtEl>
                                          <p:spTgt spid="13322">
                                            <p:txEl>
                                              <p:pRg st="0" end="0"/>
                                            </p:txEl>
                                          </p:spTgt>
                                        </p:tgtEl>
                                      </p:cBhvr>
                                    </p:animEffect>
                                  </p:childTnLst>
                                  <p:subTnLst>
                                    <p:animClr clrSpc="rgb" dir="cw">
                                      <p:cBhvr override="childStyle">
                                        <p:cTn dur="1" fill="hold" display="0" masterRel="nextClick" afterEffect="1"/>
                                        <p:tgtEl>
                                          <p:spTgt spid="13322">
                                            <p:txEl>
                                              <p:pRg st="0" end="0"/>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322">
                                            <p:txEl>
                                              <p:pRg st="1" end="1"/>
                                            </p:txEl>
                                          </p:spTgt>
                                        </p:tgtEl>
                                        <p:attrNameLst>
                                          <p:attrName>style.visibility</p:attrName>
                                        </p:attrNameLst>
                                      </p:cBhvr>
                                      <p:to>
                                        <p:strVal val="visible"/>
                                      </p:to>
                                    </p:set>
                                    <p:animEffect transition="in" filter="wipe(left)">
                                      <p:cBhvr>
                                        <p:cTn id="36" dur="500"/>
                                        <p:tgtEl>
                                          <p:spTgt spid="13322">
                                            <p:txEl>
                                              <p:pRg st="1" end="1"/>
                                            </p:txEl>
                                          </p:spTgt>
                                        </p:tgtEl>
                                      </p:cBhvr>
                                    </p:animEffect>
                                  </p:childTnLst>
                                  <p:subTnLst>
                                    <p:animClr clrSpc="rgb" dir="cw">
                                      <p:cBhvr override="childStyle">
                                        <p:cTn dur="1" fill="hold" display="0" masterRel="nextClick" afterEffect="1"/>
                                        <p:tgtEl>
                                          <p:spTgt spid="13322">
                                            <p:txEl>
                                              <p:pRg st="1" end="1"/>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autoUpdateAnimBg="0"/>
      <p:bldP spid="1332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536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36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536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5366" name="Rectangle 6"/>
          <p:cNvSpPr>
            <a:spLocks noGrp="1" noChangeArrowheads="1"/>
          </p:cNvSpPr>
          <p:nvPr>
            <p:ph type="subTitle" idx="1"/>
          </p:nvPr>
        </p:nvSpPr>
        <p:spPr>
          <a:xfrm>
            <a:off x="179388" y="1219200"/>
            <a:ext cx="8785225" cy="5410200"/>
          </a:xfrm>
        </p:spPr>
        <p:txBody>
          <a:bodyPr/>
          <a:lstStyle/>
          <a:p>
            <a:pPr algn="l"/>
            <a:r>
              <a:rPr lang="zh-CN" altLang="en-US" sz="2600" dirty="0"/>
              <a:t>（二）绝对数时间数列序时平均数的计算</a:t>
            </a:r>
          </a:p>
        </p:txBody>
      </p:sp>
      <p:graphicFrame>
        <p:nvGraphicFramePr>
          <p:cNvPr id="15368" name="Object 8"/>
          <p:cNvGraphicFramePr>
            <a:graphicFrameLocks noChangeAspect="1"/>
          </p:cNvGraphicFramePr>
          <p:nvPr/>
        </p:nvGraphicFramePr>
        <p:xfrm>
          <a:off x="838200" y="4267200"/>
          <a:ext cx="285750" cy="333375"/>
        </p:xfrm>
        <a:graphic>
          <a:graphicData uri="http://schemas.openxmlformats.org/presentationml/2006/ole">
            <p:oleObj spid="_x0000_s15368" name="公式" r:id="rId4" imgW="139680" imgH="164880" progId="Equation.3">
              <p:embed/>
            </p:oleObj>
          </a:graphicData>
        </a:graphic>
      </p:graphicFrame>
      <p:graphicFrame>
        <p:nvGraphicFramePr>
          <p:cNvPr id="15369" name="Object 9"/>
          <p:cNvGraphicFramePr>
            <a:graphicFrameLocks noChangeAspect="1"/>
          </p:cNvGraphicFramePr>
          <p:nvPr/>
        </p:nvGraphicFramePr>
        <p:xfrm>
          <a:off x="1043608" y="4797152"/>
          <a:ext cx="4729162" cy="854075"/>
        </p:xfrm>
        <a:graphic>
          <a:graphicData uri="http://schemas.openxmlformats.org/presentationml/2006/ole">
            <p:oleObj spid="_x0000_s15369" name="公式" r:id="rId5" imgW="2311200" imgH="419040" progId="Equation.3">
              <p:embed/>
            </p:oleObj>
          </a:graphicData>
        </a:graphic>
      </p:graphicFrame>
      <p:graphicFrame>
        <p:nvGraphicFramePr>
          <p:cNvPr id="15370" name="Object 10"/>
          <p:cNvGraphicFramePr>
            <a:graphicFrameLocks noChangeAspect="1"/>
          </p:cNvGraphicFramePr>
          <p:nvPr/>
        </p:nvGraphicFramePr>
        <p:xfrm>
          <a:off x="1042988" y="5445125"/>
          <a:ext cx="3246437" cy="1241425"/>
        </p:xfrm>
        <a:graphic>
          <a:graphicData uri="http://schemas.openxmlformats.org/presentationml/2006/ole">
            <p:oleObj spid="_x0000_s15370" name="公式" r:id="rId6" imgW="1587240" imgH="609480" progId="Equation.3">
              <p:embed/>
            </p:oleObj>
          </a:graphicData>
        </a:graphic>
      </p:graphicFrame>
      <p:graphicFrame>
        <p:nvGraphicFramePr>
          <p:cNvPr id="15371" name="Object 11"/>
          <p:cNvGraphicFramePr>
            <a:graphicFrameLocks noChangeAspect="1"/>
          </p:cNvGraphicFramePr>
          <p:nvPr/>
        </p:nvGraphicFramePr>
        <p:xfrm>
          <a:off x="827584" y="3933056"/>
          <a:ext cx="6858000" cy="801688"/>
        </p:xfrm>
        <a:graphic>
          <a:graphicData uri="http://schemas.openxmlformats.org/presentationml/2006/ole">
            <p:oleObj spid="_x0000_s15371" name="公式" r:id="rId7" imgW="3352680" imgH="393480" progId="Equation.3">
              <p:embed/>
            </p:oleObj>
          </a:graphicData>
        </a:graphic>
      </p:graphicFrame>
      <p:graphicFrame>
        <p:nvGraphicFramePr>
          <p:cNvPr id="15372" name="Object 12"/>
          <p:cNvGraphicFramePr>
            <a:graphicFrameLocks noChangeAspect="1"/>
          </p:cNvGraphicFramePr>
          <p:nvPr/>
        </p:nvGraphicFramePr>
        <p:xfrm>
          <a:off x="467544" y="1772816"/>
          <a:ext cx="8345685" cy="2811462"/>
        </p:xfrm>
        <a:graphic>
          <a:graphicData uri="http://schemas.openxmlformats.org/presentationml/2006/ole">
            <p:oleObj spid="_x0000_s15372" name="Document" r:id="rId8" imgW="8873959" imgH="2943283"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anim calcmode="lin" valueType="num">
                                      <p:cBhvr>
                                        <p:cTn id="7" dur="500" fill="hold"/>
                                        <p:tgtEl>
                                          <p:spTgt spid="15366">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5366">
                                            <p:txEl>
                                              <p:pRg st="0" end="0"/>
                                            </p:txEl>
                                          </p:spTgt>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1536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5372"/>
                                        </p:tgtEl>
                                        <p:attrNameLst>
                                          <p:attrName>style.visibility</p:attrName>
                                        </p:attrNameLst>
                                      </p:cBhvr>
                                      <p:to>
                                        <p:strVal val="visible"/>
                                      </p:to>
                                    </p:set>
                                  </p:childTnLst>
                                  <p:subTnLst>
                                    <p:animClr clrSpc="rgb" dir="cw">
                                      <p:cBhvr override="childStyle">
                                        <p:cTn dur="1" fill="hold" display="0" masterRel="nextClick" afterEffect="1"/>
                                        <p:tgtEl>
                                          <p:spTgt spid="15372"/>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checkerboard(across)">
                                      <p:cBhvr>
                                        <p:cTn id="17" dur="500"/>
                                        <p:tgtEl>
                                          <p:spTgt spid="15368"/>
                                        </p:tgtEl>
                                      </p:cBhvr>
                                    </p:animEffect>
                                  </p:childTnLst>
                                  <p:subTnLst>
                                    <p:set>
                                      <p:cBhvr override="childStyle">
                                        <p:cTn dur="1" fill="hold" display="0" masterRel="nextClick" afterEffect="1"/>
                                        <p:tgtEl>
                                          <p:spTgt spid="1536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371"/>
                                        </p:tgtEl>
                                        <p:attrNameLst>
                                          <p:attrName>style.visibility</p:attrName>
                                        </p:attrNameLst>
                                      </p:cBhvr>
                                      <p:to>
                                        <p:strVal val="visible"/>
                                      </p:to>
                                    </p:set>
                                    <p:animEffect transition="in" filter="checkerboard(across)">
                                      <p:cBhvr>
                                        <p:cTn id="22" dur="500"/>
                                        <p:tgtEl>
                                          <p:spTgt spid="15371"/>
                                        </p:tgtEl>
                                      </p:cBhvr>
                                    </p:animEffect>
                                  </p:childTnLst>
                                  <p:subTnLst>
                                    <p:animClr clrSpc="rgb" dir="cw">
                                      <p:cBhvr override="childStyle">
                                        <p:cTn dur="1" fill="hold" display="0" masterRel="nextClick" afterEffect="1"/>
                                        <p:tgtEl>
                                          <p:spTgt spid="15371"/>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369"/>
                                        </p:tgtEl>
                                        <p:attrNameLst>
                                          <p:attrName>style.visibility</p:attrName>
                                        </p:attrNameLst>
                                      </p:cBhvr>
                                      <p:to>
                                        <p:strVal val="visible"/>
                                      </p:to>
                                    </p:set>
                                    <p:animEffect transition="in" filter="dissolve">
                                      <p:cBhvr>
                                        <p:cTn id="27" dur="500"/>
                                        <p:tgtEl>
                                          <p:spTgt spid="15369"/>
                                        </p:tgtEl>
                                      </p:cBhvr>
                                    </p:animEffect>
                                  </p:childTnLst>
                                  <p:subTnLst>
                                    <p:animClr clrSpc="rgb" dir="cw">
                                      <p:cBhvr override="childStyle">
                                        <p:cTn dur="1" fill="hold" display="0" masterRel="nextClick" afterEffect="1"/>
                                        <p:tgtEl>
                                          <p:spTgt spid="15369"/>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5370"/>
                                        </p:tgtEl>
                                        <p:attrNameLst>
                                          <p:attrName>style.visibility</p:attrName>
                                        </p:attrNameLst>
                                      </p:cBhvr>
                                      <p:to>
                                        <p:strVal val="visible"/>
                                      </p:to>
                                    </p:set>
                                    <p:anim calcmode="lin" valueType="num">
                                      <p:cBhvr additive="base">
                                        <p:cTn id="32" dur="500" fill="hold"/>
                                        <p:tgtEl>
                                          <p:spTgt spid="15370"/>
                                        </p:tgtEl>
                                        <p:attrNameLst>
                                          <p:attrName>ppt_x</p:attrName>
                                        </p:attrNameLst>
                                      </p:cBhvr>
                                      <p:tavLst>
                                        <p:tav tm="0">
                                          <p:val>
                                            <p:strVal val="#ppt_x"/>
                                          </p:val>
                                        </p:tav>
                                        <p:tav tm="100000">
                                          <p:val>
                                            <p:strVal val="#ppt_x"/>
                                          </p:val>
                                        </p:tav>
                                      </p:tavLst>
                                    </p:anim>
                                    <p:anim calcmode="lin" valueType="num">
                                      <p:cBhvr additive="base">
                                        <p:cTn id="33" dur="500" fill="hold"/>
                                        <p:tgtEl>
                                          <p:spTgt spid="1537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537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第三章   时间序列分析</a:t>
            </a:r>
          </a:p>
        </p:txBody>
      </p:sp>
      <p:sp>
        <p:nvSpPr>
          <p:cNvPr id="1638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638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638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6390" name="Rectangle 6"/>
          <p:cNvSpPr>
            <a:spLocks noGrp="1" noChangeArrowheads="1"/>
          </p:cNvSpPr>
          <p:nvPr>
            <p:ph type="subTitle" idx="1"/>
          </p:nvPr>
        </p:nvSpPr>
        <p:spPr>
          <a:xfrm>
            <a:off x="228600" y="1219200"/>
            <a:ext cx="8686800" cy="5410200"/>
          </a:xfrm>
        </p:spPr>
        <p:txBody>
          <a:bodyPr/>
          <a:lstStyle/>
          <a:p>
            <a:pPr algn="l"/>
            <a:r>
              <a:rPr lang="en-US" altLang="zh-CN" sz="2600"/>
              <a:t>2</a:t>
            </a:r>
            <a:r>
              <a:rPr lang="zh-CN" altLang="en-US" sz="2600"/>
              <a:t>、时点数列</a:t>
            </a:r>
          </a:p>
          <a:p>
            <a:pPr algn="l"/>
            <a:r>
              <a:rPr lang="zh-CN" altLang="en-US" sz="2600"/>
              <a:t>（</a:t>
            </a:r>
            <a:r>
              <a:rPr lang="en-US" altLang="zh-CN" sz="2600"/>
              <a:t>1</a:t>
            </a:r>
            <a:r>
              <a:rPr lang="zh-CN" altLang="en-US" sz="2600"/>
              <a:t>）间隔相等的连续的时点数列</a:t>
            </a:r>
          </a:p>
        </p:txBody>
      </p:sp>
      <p:graphicFrame>
        <p:nvGraphicFramePr>
          <p:cNvPr id="16392" name="Object 8"/>
          <p:cNvGraphicFramePr>
            <a:graphicFrameLocks noChangeAspect="1"/>
          </p:cNvGraphicFramePr>
          <p:nvPr/>
        </p:nvGraphicFramePr>
        <p:xfrm>
          <a:off x="1622425" y="5180013"/>
          <a:ext cx="5594350" cy="919162"/>
        </p:xfrm>
        <a:graphic>
          <a:graphicData uri="http://schemas.openxmlformats.org/presentationml/2006/ole">
            <p:oleObj spid="_x0000_s16392" name="公式" r:id="rId4" imgW="2539800" imgH="419040" progId="Equation.3">
              <p:embed/>
            </p:oleObj>
          </a:graphicData>
        </a:graphic>
      </p:graphicFrame>
      <p:graphicFrame>
        <p:nvGraphicFramePr>
          <p:cNvPr id="16393" name="Object 9"/>
          <p:cNvGraphicFramePr>
            <a:graphicFrameLocks noChangeAspect="1"/>
          </p:cNvGraphicFramePr>
          <p:nvPr/>
        </p:nvGraphicFramePr>
        <p:xfrm>
          <a:off x="5029200" y="4283075"/>
          <a:ext cx="3124200" cy="885825"/>
        </p:xfrm>
        <a:graphic>
          <a:graphicData uri="http://schemas.openxmlformats.org/presentationml/2006/ole">
            <p:oleObj spid="_x0000_s16393" name="公式" r:id="rId5" imgW="1384200" imgH="393480" progId="Equation.3">
              <p:embed/>
            </p:oleObj>
          </a:graphicData>
        </a:graphic>
      </p:graphicFrame>
      <p:graphicFrame>
        <p:nvGraphicFramePr>
          <p:cNvPr id="16394" name="Object 10"/>
          <p:cNvGraphicFramePr>
            <a:graphicFrameLocks noChangeAspect="1"/>
          </p:cNvGraphicFramePr>
          <p:nvPr/>
        </p:nvGraphicFramePr>
        <p:xfrm>
          <a:off x="1547813" y="6165850"/>
          <a:ext cx="3725862" cy="458788"/>
        </p:xfrm>
        <a:graphic>
          <a:graphicData uri="http://schemas.openxmlformats.org/presentationml/2006/ole">
            <p:oleObj spid="_x0000_s16394" name="公式" r:id="rId6" imgW="1638000" imgH="203040" progId="Equation.3">
              <p:embed/>
            </p:oleObj>
          </a:graphicData>
        </a:graphic>
      </p:graphicFrame>
      <p:graphicFrame>
        <p:nvGraphicFramePr>
          <p:cNvPr id="16395" name="Object 11"/>
          <p:cNvGraphicFramePr>
            <a:graphicFrameLocks noChangeAspect="1"/>
          </p:cNvGraphicFramePr>
          <p:nvPr/>
        </p:nvGraphicFramePr>
        <p:xfrm>
          <a:off x="1295400" y="4270375"/>
          <a:ext cx="3657600" cy="873125"/>
        </p:xfrm>
        <a:graphic>
          <a:graphicData uri="http://schemas.openxmlformats.org/presentationml/2006/ole">
            <p:oleObj spid="_x0000_s16395" name="公式" r:id="rId7" imgW="1638000" imgH="393480" progId="Equation.3">
              <p:embed/>
            </p:oleObj>
          </a:graphicData>
        </a:graphic>
      </p:graphicFrame>
      <p:graphicFrame>
        <p:nvGraphicFramePr>
          <p:cNvPr id="16397" name="Object 13"/>
          <p:cNvGraphicFramePr>
            <a:graphicFrameLocks noChangeAspect="1"/>
          </p:cNvGraphicFramePr>
          <p:nvPr/>
        </p:nvGraphicFramePr>
        <p:xfrm>
          <a:off x="467544" y="2204864"/>
          <a:ext cx="8178800" cy="2208213"/>
        </p:xfrm>
        <a:graphic>
          <a:graphicData uri="http://schemas.openxmlformats.org/presentationml/2006/ole">
            <p:oleObj spid="_x0000_s16397" name="Document" r:id="rId8" imgW="8377141" imgH="2262181"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97"/>
                                        </p:tgtEl>
                                        <p:attrNameLst>
                                          <p:attrName>style.visibility</p:attrName>
                                        </p:attrNameLst>
                                      </p:cBhvr>
                                      <p:to>
                                        <p:strVal val="visible"/>
                                      </p:to>
                                    </p:set>
                                    <p:animEffect transition="in" filter="wipe(left)">
                                      <p:cBhvr>
                                        <p:cTn id="7" dur="500"/>
                                        <p:tgtEl>
                                          <p:spTgt spid="16397"/>
                                        </p:tgtEl>
                                      </p:cBhvr>
                                    </p:animEffect>
                                  </p:childTnLst>
                                  <p:subTnLst>
                                    <p:animClr clrSpc="rgb" dir="cw">
                                      <p:cBhvr override="childStyle">
                                        <p:cTn dur="1" fill="hold" display="0" masterRel="nextClick" afterEffect="1"/>
                                        <p:tgtEl>
                                          <p:spTgt spid="16397"/>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16390">
                                            <p:txEl>
                                              <p:pRg st="0" end="0"/>
                                            </p:txEl>
                                          </p:spTgt>
                                        </p:tgtEl>
                                        <p:attrNameLst>
                                          <p:attrName>style.visibility</p:attrName>
                                        </p:attrNameLst>
                                      </p:cBhvr>
                                      <p:to>
                                        <p:strVal val="visible"/>
                                      </p:to>
                                    </p:set>
                                    <p:anim calcmode="lin" valueType="num">
                                      <p:cBhvr>
                                        <p:cTn id="12" dur="500" fill="hold"/>
                                        <p:tgtEl>
                                          <p:spTgt spid="16390">
                                            <p:txEl>
                                              <p:pRg st="0" end="0"/>
                                            </p:txEl>
                                          </p:spTgt>
                                        </p:tgtEl>
                                        <p:attrNameLst>
                                          <p:attrName>ppt_w</p:attrName>
                                        </p:attrNameLst>
                                      </p:cBhvr>
                                      <p:tavLst>
                                        <p:tav tm="0">
                                          <p:val>
                                            <p:strVal val="2/3*#ppt_w"/>
                                          </p:val>
                                        </p:tav>
                                        <p:tav tm="100000">
                                          <p:val>
                                            <p:strVal val="#ppt_w"/>
                                          </p:val>
                                        </p:tav>
                                      </p:tavLst>
                                    </p:anim>
                                    <p:anim calcmode="lin" valueType="num">
                                      <p:cBhvr>
                                        <p:cTn id="13" dur="500" fill="hold"/>
                                        <p:tgtEl>
                                          <p:spTgt spid="16390">
                                            <p:txEl>
                                              <p:pRg st="0" end="0"/>
                                            </p:txEl>
                                          </p:spTgt>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16390">
                                            <p:txEl>
                                              <p:pRg st="0" end="0"/>
                                            </p:txEl>
                                          </p:spTgt>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16390">
                                            <p:txEl>
                                              <p:pRg st="1" end="1"/>
                                            </p:txEl>
                                          </p:spTgt>
                                        </p:tgtEl>
                                        <p:attrNameLst>
                                          <p:attrName>style.visibility</p:attrName>
                                        </p:attrNameLst>
                                      </p:cBhvr>
                                      <p:to>
                                        <p:strVal val="visible"/>
                                      </p:to>
                                    </p:set>
                                    <p:anim calcmode="lin" valueType="num">
                                      <p:cBhvr>
                                        <p:cTn id="18" dur="500" fill="hold"/>
                                        <p:tgtEl>
                                          <p:spTgt spid="16390">
                                            <p:txEl>
                                              <p:pRg st="1" end="1"/>
                                            </p:txEl>
                                          </p:spTgt>
                                        </p:tgtEl>
                                        <p:attrNameLst>
                                          <p:attrName>ppt_w</p:attrName>
                                        </p:attrNameLst>
                                      </p:cBhvr>
                                      <p:tavLst>
                                        <p:tav tm="0">
                                          <p:val>
                                            <p:strVal val="2/3*#ppt_w"/>
                                          </p:val>
                                        </p:tav>
                                        <p:tav tm="100000">
                                          <p:val>
                                            <p:strVal val="#ppt_w"/>
                                          </p:val>
                                        </p:tav>
                                      </p:tavLst>
                                    </p:anim>
                                    <p:anim calcmode="lin" valueType="num">
                                      <p:cBhvr>
                                        <p:cTn id="19" dur="500" fill="hold"/>
                                        <p:tgtEl>
                                          <p:spTgt spid="16390">
                                            <p:txEl>
                                              <p:pRg st="1" end="1"/>
                                            </p:txEl>
                                          </p:spTgt>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16390">
                                            <p:txEl>
                                              <p:pRg st="1" end="1"/>
                                            </p:txEl>
                                          </p:spTgt>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6395"/>
                                        </p:tgtEl>
                                        <p:attrNameLst>
                                          <p:attrName>style.visibility</p:attrName>
                                        </p:attrNameLst>
                                      </p:cBhvr>
                                      <p:to>
                                        <p:strVal val="visible"/>
                                      </p:to>
                                    </p:set>
                                    <p:animEffect transition="in" filter="box(out)">
                                      <p:cBhvr>
                                        <p:cTn id="24" dur="500"/>
                                        <p:tgtEl>
                                          <p:spTgt spid="16395"/>
                                        </p:tgtEl>
                                      </p:cBhvr>
                                    </p:animEffect>
                                  </p:childTnLst>
                                  <p:subTnLst>
                                    <p:animClr clrSpc="rgb" dir="cw">
                                      <p:cBhvr override="childStyle">
                                        <p:cTn dur="1" fill="hold" display="0" masterRel="nextClick" afterEffect="1"/>
                                        <p:tgtEl>
                                          <p:spTgt spid="16395"/>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6392"/>
                                        </p:tgtEl>
                                        <p:attrNameLst>
                                          <p:attrName>style.visibility</p:attrName>
                                        </p:attrNameLst>
                                      </p:cBhvr>
                                      <p:to>
                                        <p:strVal val="visible"/>
                                      </p:to>
                                    </p:set>
                                    <p:animEffect transition="in" filter="box(out)">
                                      <p:cBhvr>
                                        <p:cTn id="29" dur="500"/>
                                        <p:tgtEl>
                                          <p:spTgt spid="16392"/>
                                        </p:tgtEl>
                                      </p:cBhvr>
                                    </p:animEffect>
                                  </p:childTnLst>
                                  <p:subTnLst>
                                    <p:animClr clrSpc="rgb" dir="cw">
                                      <p:cBhvr override="childStyle">
                                        <p:cTn dur="1" fill="hold" display="0" masterRel="nextClick" afterEffect="1"/>
                                        <p:tgtEl>
                                          <p:spTgt spid="16392"/>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16394"/>
                                        </p:tgtEl>
                                        <p:attrNameLst>
                                          <p:attrName>style.visibility</p:attrName>
                                        </p:attrNameLst>
                                      </p:cBhvr>
                                      <p:to>
                                        <p:strVal val="visible"/>
                                      </p:to>
                                    </p:set>
                                    <p:anim calcmode="lin" valueType="num">
                                      <p:cBhvr additive="base">
                                        <p:cTn id="34" dur="500" fill="hold"/>
                                        <p:tgtEl>
                                          <p:spTgt spid="16394"/>
                                        </p:tgtEl>
                                        <p:attrNameLst>
                                          <p:attrName>ppt_x</p:attrName>
                                        </p:attrNameLst>
                                      </p:cBhvr>
                                      <p:tavLst>
                                        <p:tav tm="0">
                                          <p:val>
                                            <p:strVal val="1+#ppt_w/2"/>
                                          </p:val>
                                        </p:tav>
                                        <p:tav tm="100000">
                                          <p:val>
                                            <p:strVal val="#ppt_x"/>
                                          </p:val>
                                        </p:tav>
                                      </p:tavLst>
                                    </p:anim>
                                    <p:anim calcmode="lin" valueType="num">
                                      <p:cBhvr additive="base">
                                        <p:cTn id="35" dur="500" fill="hold"/>
                                        <p:tgtEl>
                                          <p:spTgt spid="16394"/>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394"/>
                                        </p:tgtEl>
                                        <p:attrNameLst>
                                          <p:attrName>ppt_c</p:attrName>
                                        </p:attrNameLst>
                                      </p:cBhvr>
                                      <p:to>
                                        <a:srgbClr val="0000FF"/>
                                      </p:to>
                                    </p:animClr>
                                  </p:subTnLst>
                                </p:cTn>
                              </p:par>
                            </p:childTnLst>
                          </p:cTn>
                        </p:par>
                      </p:childTnLst>
                    </p:cTn>
                  </p:par>
                  <p:par>
                    <p:cTn id="36" fill="hold">
                      <p:stCondLst>
                        <p:cond delay="indefinite"/>
                      </p:stCondLst>
                      <p:childTnLst>
                        <p:par>
                          <p:cTn id="37" fill="hold">
                            <p:stCondLst>
                              <p:cond delay="0"/>
                            </p:stCondLst>
                            <p:childTnLst>
                              <p:par>
                                <p:cTn id="38" presetID="2" presetClass="entr" presetSubtype="3" fill="hold" nodeType="clickEffect">
                                  <p:stCondLst>
                                    <p:cond delay="0"/>
                                  </p:stCondLst>
                                  <p:childTnLst>
                                    <p:set>
                                      <p:cBhvr>
                                        <p:cTn id="39" dur="1" fill="hold">
                                          <p:stCondLst>
                                            <p:cond delay="0"/>
                                          </p:stCondLst>
                                        </p:cTn>
                                        <p:tgtEl>
                                          <p:spTgt spid="16393"/>
                                        </p:tgtEl>
                                        <p:attrNameLst>
                                          <p:attrName>style.visibility</p:attrName>
                                        </p:attrNameLst>
                                      </p:cBhvr>
                                      <p:to>
                                        <p:strVal val="visible"/>
                                      </p:to>
                                    </p:set>
                                    <p:anim calcmode="lin" valueType="num">
                                      <p:cBhvr additive="base">
                                        <p:cTn id="40" dur="500" fill="hold"/>
                                        <p:tgtEl>
                                          <p:spTgt spid="16393"/>
                                        </p:tgtEl>
                                        <p:attrNameLst>
                                          <p:attrName>ppt_x</p:attrName>
                                        </p:attrNameLst>
                                      </p:cBhvr>
                                      <p:tavLst>
                                        <p:tav tm="0">
                                          <p:val>
                                            <p:strVal val="1+#ppt_w/2"/>
                                          </p:val>
                                        </p:tav>
                                        <p:tav tm="100000">
                                          <p:val>
                                            <p:strVal val="#ppt_x"/>
                                          </p:val>
                                        </p:tav>
                                      </p:tavLst>
                                    </p:anim>
                                    <p:anim calcmode="lin" valueType="num">
                                      <p:cBhvr additive="base">
                                        <p:cTn id="41" dur="500" fill="hold"/>
                                        <p:tgtEl>
                                          <p:spTgt spid="16393"/>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1639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15203</TotalTime>
  <Words>9207</Words>
  <Application>Microsoft Office PowerPoint</Application>
  <PresentationFormat>全屏显示(4:3)</PresentationFormat>
  <Paragraphs>1231</Paragraphs>
  <Slides>68</Slides>
  <Notes>54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vt:i4>
      </vt:variant>
      <vt:variant>
        <vt:lpstr>幻灯片标题</vt:lpstr>
      </vt:variant>
      <vt:variant>
        <vt:i4>68</vt:i4>
      </vt:variant>
    </vt:vector>
  </HeadingPairs>
  <TitlesOfParts>
    <vt:vector size="90" baseType="lpstr">
      <vt:lpstr>Arial</vt:lpstr>
      <vt:lpstr>宋体</vt:lpstr>
      <vt:lpstr>隶书</vt:lpstr>
      <vt:lpstr>Times New Roman</vt:lpstr>
      <vt:lpstr>黑体</vt:lpstr>
      <vt:lpstr>Arial Unicode MS</vt:lpstr>
      <vt:lpstr>楷体</vt:lpstr>
      <vt:lpstr>Wingdings 3</vt:lpstr>
      <vt:lpstr>方正姚体</vt:lpstr>
      <vt:lpstr>Symbol</vt:lpstr>
      <vt:lpstr>方正细黑一简体</vt:lpstr>
      <vt:lpstr>方正报宋简体</vt:lpstr>
      <vt:lpstr>新宋体</vt:lpstr>
      <vt:lpstr>方正楷体简体</vt:lpstr>
      <vt:lpstr>方正水柱简体</vt:lpstr>
      <vt:lpstr>Wingdings</vt:lpstr>
      <vt:lpstr>默认设计模板</vt:lpstr>
      <vt:lpstr>Document</vt:lpstr>
      <vt:lpstr>公式</vt:lpstr>
      <vt:lpstr>文档</vt:lpstr>
      <vt:lpstr>剪辑</vt:lpstr>
      <vt:lpstr>Equation</vt:lpstr>
      <vt:lpstr>统计实例</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lpstr>第三章   时间序列分析</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时间数列分析</dc:title>
  <dc:creator>李海东</dc:creator>
  <cp:lastModifiedBy>LHD</cp:lastModifiedBy>
  <cp:revision>1543</cp:revision>
  <dcterms:created xsi:type="dcterms:W3CDTF">2001-02-03T06:13:41Z</dcterms:created>
  <dcterms:modified xsi:type="dcterms:W3CDTF">2018-10-10T02:27:02Z</dcterms:modified>
</cp:coreProperties>
</file>