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77" r:id="rId2"/>
    <p:sldId id="326" r:id="rId3"/>
    <p:sldId id="258" r:id="rId4"/>
    <p:sldId id="1454" r:id="rId5"/>
    <p:sldId id="329" r:id="rId6"/>
    <p:sldId id="330" r:id="rId7"/>
    <p:sldId id="261" r:id="rId8"/>
    <p:sldId id="327" r:id="rId9"/>
    <p:sldId id="1151" r:id="rId10"/>
    <p:sldId id="484" r:id="rId11"/>
    <p:sldId id="485" r:id="rId12"/>
    <p:sldId id="486" r:id="rId13"/>
    <p:sldId id="1471" r:id="rId14"/>
    <p:sldId id="487" r:id="rId15"/>
    <p:sldId id="488" r:id="rId16"/>
    <p:sldId id="579" r:id="rId17"/>
    <p:sldId id="1474" r:id="rId18"/>
    <p:sldId id="1456" r:id="rId19"/>
    <p:sldId id="1499" r:id="rId20"/>
    <p:sldId id="1495" r:id="rId21"/>
    <p:sldId id="1457" r:id="rId22"/>
    <p:sldId id="1459" r:id="rId23"/>
    <p:sldId id="1458" r:id="rId24"/>
    <p:sldId id="1483" r:id="rId25"/>
    <p:sldId id="1461" r:id="rId26"/>
    <p:sldId id="1497" r:id="rId27"/>
    <p:sldId id="1462" r:id="rId28"/>
    <p:sldId id="1496" r:id="rId29"/>
    <p:sldId id="1463" r:id="rId30"/>
    <p:sldId id="1464" r:id="rId31"/>
    <p:sldId id="1465" r:id="rId32"/>
    <p:sldId id="1501" r:id="rId33"/>
    <p:sldId id="1498" r:id="rId34"/>
    <p:sldId id="1466" r:id="rId35"/>
    <p:sldId id="1467" r:id="rId36"/>
    <p:sldId id="1468" r:id="rId37"/>
    <p:sldId id="1470" r:id="rId38"/>
    <p:sldId id="1469" r:id="rId39"/>
    <p:sldId id="281" r:id="rId40"/>
    <p:sldId id="1369" r:id="rId41"/>
    <p:sldId id="945" r:id="rId42"/>
    <p:sldId id="1476" r:id="rId43"/>
    <p:sldId id="331" r:id="rId44"/>
    <p:sldId id="290" r:id="rId45"/>
    <p:sldId id="337" r:id="rId46"/>
    <p:sldId id="292" r:id="rId47"/>
    <p:sldId id="813" r:id="rId48"/>
    <p:sldId id="814" r:id="rId49"/>
    <p:sldId id="1484" r:id="rId50"/>
    <p:sldId id="1477" r:id="rId51"/>
    <p:sldId id="1479" r:id="rId52"/>
    <p:sldId id="1485" r:id="rId53"/>
    <p:sldId id="1494" r:id="rId54"/>
    <p:sldId id="1486" r:id="rId55"/>
    <p:sldId id="1487" r:id="rId56"/>
    <p:sldId id="1489" r:id="rId57"/>
    <p:sldId id="1490" r:id="rId58"/>
    <p:sldId id="1491" r:id="rId59"/>
    <p:sldId id="1492" r:id="rId60"/>
    <p:sldId id="1493" r:id="rId61"/>
    <p:sldId id="379" r:id="rId62"/>
    <p:sldId id="1447" r:id="rId63"/>
    <p:sldId id="1478" r:id="rId64"/>
    <p:sldId id="1481" r:id="rId65"/>
  </p:sldIdLst>
  <p:sldSz cx="9144000" cy="6858000" type="screen4x3"/>
  <p:notesSz cx="6858000" cy="9144000"/>
  <p:embeddedFontLst>
    <p:embeddedFont>
      <p:font typeface="隶书" pitchFamily="49" charset="-122"/>
      <p:regular r:id="rId68"/>
    </p:embeddedFont>
    <p:embeddedFont>
      <p:font typeface="黑体" pitchFamily="49" charset="-122"/>
      <p:regular r:id="rId69"/>
    </p:embeddedFont>
    <p:embeddedFont>
      <p:font typeface="楷体" pitchFamily="49" charset="-122"/>
      <p:regular r:id="rId70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9900"/>
    <a:srgbClr val="CC0000"/>
    <a:srgbClr val="FF3300"/>
    <a:srgbClr val="66FF33"/>
    <a:srgbClr val="660033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9798" autoAdjust="0"/>
    <p:restoredTop sz="92156" autoAdjust="0"/>
  </p:normalViewPr>
  <p:slideViewPr>
    <p:cSldViewPr>
      <p:cViewPr varScale="1">
        <p:scale>
          <a:sx n="65" d="100"/>
          <a:sy n="65" d="100"/>
        </p:scale>
        <p:origin x="-1362" y="-96"/>
      </p:cViewPr>
      <p:guideLst>
        <p:guide orient="horz" pos="2052"/>
        <p:guide pos="30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6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zh-CN"/>
  <c:chart>
    <c:autoTitleDeleted val="1"/>
    <c:plotArea>
      <c:layout>
        <c:manualLayout>
          <c:layoutTarget val="inner"/>
          <c:xMode val="edge"/>
          <c:yMode val="edge"/>
          <c:x val="1.2658227848101273E-3"/>
          <c:y val="7.5471698113207614E-2"/>
          <c:w val="0.98227848101264237"/>
          <c:h val="0.92830188679245251"/>
        </c:manualLayout>
      </c:layout>
      <c:lineChart>
        <c:grouping val="standard"/>
        <c:ser>
          <c:idx val="0"/>
          <c:order val="0"/>
          <c:tx>
            <c:strRef>
              <c:f>Sheet1!$A$2</c:f>
              <c:strCache>
                <c:ptCount val="1"/>
              </c:strCache>
            </c:strRef>
          </c:tx>
          <c:spPr>
            <a:ln w="13861">
              <a:solidFill>
                <a:srgbClr val="FF0000"/>
              </a:solidFill>
              <a:prstDash val="solid"/>
            </a:ln>
          </c:spPr>
          <c:marker>
            <c:symbol val="square"/>
            <c:size val="2"/>
            <c:spPr>
              <a:noFill/>
              <a:ln w="3465">
                <a:noFill/>
              </a:ln>
            </c:spPr>
          </c:marker>
          <c:cat>
            <c:numRef>
              <c:f>Sheet1!$B$1:$Y$1</c:f>
              <c:numCache>
                <c:formatCode>General</c:formatCode>
                <c:ptCount val="24"/>
                <c:pt idx="0">
                  <c:v>152</c:v>
                </c:pt>
                <c:pt idx="1">
                  <c:v>153</c:v>
                </c:pt>
                <c:pt idx="2">
                  <c:v>154</c:v>
                </c:pt>
                <c:pt idx="3">
                  <c:v>155</c:v>
                </c:pt>
                <c:pt idx="4">
                  <c:v>156</c:v>
                </c:pt>
                <c:pt idx="5">
                  <c:v>157</c:v>
                </c:pt>
                <c:pt idx="6">
                  <c:v>158</c:v>
                </c:pt>
                <c:pt idx="7">
                  <c:v>159</c:v>
                </c:pt>
                <c:pt idx="8">
                  <c:v>160</c:v>
                </c:pt>
                <c:pt idx="9">
                  <c:v>161</c:v>
                </c:pt>
                <c:pt idx="10">
                  <c:v>162</c:v>
                </c:pt>
                <c:pt idx="11">
                  <c:v>163</c:v>
                </c:pt>
                <c:pt idx="12">
                  <c:v>164</c:v>
                </c:pt>
                <c:pt idx="13">
                  <c:v>165</c:v>
                </c:pt>
                <c:pt idx="14">
                  <c:v>166</c:v>
                </c:pt>
                <c:pt idx="15">
                  <c:v>167</c:v>
                </c:pt>
                <c:pt idx="16">
                  <c:v>168</c:v>
                </c:pt>
                <c:pt idx="17">
                  <c:v>169</c:v>
                </c:pt>
                <c:pt idx="18">
                  <c:v>170</c:v>
                </c:pt>
                <c:pt idx="19">
                  <c:v>171</c:v>
                </c:pt>
                <c:pt idx="20">
                  <c:v>172</c:v>
                </c:pt>
                <c:pt idx="21">
                  <c:v>173</c:v>
                </c:pt>
                <c:pt idx="22">
                  <c:v>174</c:v>
                </c:pt>
                <c:pt idx="23">
                  <c:v>175</c:v>
                </c:pt>
              </c:numCache>
            </c:numRef>
          </c:cat>
          <c:val>
            <c:numRef>
              <c:f>Sheet1!$B$2:$Y$2</c:f>
              <c:numCache>
                <c:formatCode>General</c:formatCode>
                <c:ptCount val="24"/>
                <c:pt idx="2">
                  <c:v>1.2</c:v>
                </c:pt>
                <c:pt idx="3">
                  <c:v>1.5</c:v>
                </c:pt>
                <c:pt idx="4">
                  <c:v>2</c:v>
                </c:pt>
                <c:pt idx="5">
                  <c:v>3</c:v>
                </c:pt>
                <c:pt idx="6">
                  <c:v>5</c:v>
                </c:pt>
                <c:pt idx="7">
                  <c:v>7</c:v>
                </c:pt>
                <c:pt idx="8">
                  <c:v>10</c:v>
                </c:pt>
                <c:pt idx="9">
                  <c:v>13</c:v>
                </c:pt>
                <c:pt idx="10">
                  <c:v>16</c:v>
                </c:pt>
                <c:pt idx="11">
                  <c:v>18</c:v>
                </c:pt>
                <c:pt idx="12">
                  <c:v>18</c:v>
                </c:pt>
                <c:pt idx="13">
                  <c:v>16</c:v>
                </c:pt>
                <c:pt idx="14">
                  <c:v>13</c:v>
                </c:pt>
                <c:pt idx="15">
                  <c:v>10</c:v>
                </c:pt>
                <c:pt idx="16">
                  <c:v>7</c:v>
                </c:pt>
                <c:pt idx="17">
                  <c:v>5</c:v>
                </c:pt>
                <c:pt idx="18">
                  <c:v>3</c:v>
                </c:pt>
                <c:pt idx="19">
                  <c:v>2</c:v>
                </c:pt>
                <c:pt idx="20">
                  <c:v>1.5</c:v>
                </c:pt>
                <c:pt idx="21">
                  <c:v>1.2</c:v>
                </c:pt>
              </c:numCache>
            </c:numRef>
          </c:val>
          <c:smooth val="1"/>
        </c:ser>
        <c:marker val="1"/>
        <c:axId val="207390592"/>
        <c:axId val="207396864"/>
      </c:lineChart>
      <c:catAx>
        <c:axId val="207390592"/>
        <c:scaling>
          <c:orientation val="minMax"/>
        </c:scaling>
        <c:delete val="1"/>
        <c:axPos val="b"/>
        <c:numFmt formatCode="General" sourceLinked="1"/>
        <c:tickLblPos val="none"/>
        <c:crossAx val="207396864"/>
        <c:crosses val="autoZero"/>
        <c:auto val="1"/>
        <c:lblAlgn val="ctr"/>
        <c:lblOffset val="100"/>
      </c:catAx>
      <c:valAx>
        <c:axId val="207396864"/>
        <c:scaling>
          <c:orientation val="minMax"/>
        </c:scaling>
        <c:delete val="1"/>
        <c:axPos val="l"/>
        <c:numFmt formatCode="General" sourceLinked="1"/>
        <c:tickLblPos val="none"/>
        <c:crossAx val="207390592"/>
        <c:crosses val="autoZero"/>
        <c:crossBetween val="between"/>
      </c:valAx>
      <c:spPr>
        <a:noFill/>
        <a:ln w="9241">
          <a:noFill/>
        </a:ln>
      </c:spPr>
    </c:plotArea>
    <c:plotVisOnly val="1"/>
    <c:dispBlanksAs val="gap"/>
  </c:chart>
  <c:spPr>
    <a:noFill/>
    <a:ln>
      <a:noFill/>
    </a:ln>
  </c:spPr>
  <c:txPr>
    <a:bodyPr/>
    <a:lstStyle/>
    <a:p>
      <a:pPr>
        <a:defRPr sz="655" b="1" i="0" u="none" strike="noStrike" baseline="0">
          <a:solidFill>
            <a:srgbClr val="000000"/>
          </a:solidFill>
          <a:latin typeface="宋体"/>
          <a:ea typeface="宋体"/>
          <a:cs typeface="宋体"/>
        </a:defRPr>
      </a:pPr>
      <a:endParaRPr lang="zh-CN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29.wmf"/><Relationship Id="rId7" Type="http://schemas.openxmlformats.org/officeDocument/2006/relationships/image" Target="../media/image39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101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4" Type="http://schemas.openxmlformats.org/officeDocument/2006/relationships/image" Target="../media/image116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3" Type="http://schemas.openxmlformats.org/officeDocument/2006/relationships/image" Target="../media/image128.wmf"/><Relationship Id="rId7" Type="http://schemas.openxmlformats.org/officeDocument/2006/relationships/image" Target="../media/image132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2.wmf"/><Relationship Id="rId1" Type="http://schemas.openxmlformats.org/officeDocument/2006/relationships/image" Target="../media/image143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7" Type="http://schemas.openxmlformats.org/officeDocument/2006/relationships/image" Target="../media/image154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4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7" Type="http://schemas.openxmlformats.org/officeDocument/2006/relationships/image" Target="../media/image171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wmf"/><Relationship Id="rId2" Type="http://schemas.openxmlformats.org/officeDocument/2006/relationships/image" Target="../media/image179.wmf"/><Relationship Id="rId1" Type="http://schemas.openxmlformats.org/officeDocument/2006/relationships/image" Target="../media/image178.w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e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Relationship Id="rId5" Type="http://schemas.openxmlformats.org/officeDocument/2006/relationships/image" Target="../media/image210.wmf"/><Relationship Id="rId4" Type="http://schemas.openxmlformats.org/officeDocument/2006/relationships/image" Target="../media/image209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wmf"/><Relationship Id="rId2" Type="http://schemas.openxmlformats.org/officeDocument/2006/relationships/image" Target="../media/image212.wmf"/><Relationship Id="rId1" Type="http://schemas.openxmlformats.org/officeDocument/2006/relationships/image" Target="../media/image211.wmf"/><Relationship Id="rId4" Type="http://schemas.openxmlformats.org/officeDocument/2006/relationships/image" Target="../media/image214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wmf"/><Relationship Id="rId7" Type="http://schemas.openxmlformats.org/officeDocument/2006/relationships/image" Target="../media/image231.wmf"/><Relationship Id="rId2" Type="http://schemas.openxmlformats.org/officeDocument/2006/relationships/image" Target="../media/image226.wmf"/><Relationship Id="rId1" Type="http://schemas.openxmlformats.org/officeDocument/2006/relationships/image" Target="../media/image225.wmf"/><Relationship Id="rId6" Type="http://schemas.openxmlformats.org/officeDocument/2006/relationships/image" Target="../media/image230.wmf"/><Relationship Id="rId5" Type="http://schemas.openxmlformats.org/officeDocument/2006/relationships/image" Target="../media/image229.wmf"/><Relationship Id="rId4" Type="http://schemas.openxmlformats.org/officeDocument/2006/relationships/image" Target="../media/image228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wmf"/><Relationship Id="rId2" Type="http://schemas.openxmlformats.org/officeDocument/2006/relationships/image" Target="../media/image245.wmf"/><Relationship Id="rId1" Type="http://schemas.openxmlformats.org/officeDocument/2006/relationships/image" Target="../media/image244.wmf"/><Relationship Id="rId5" Type="http://schemas.openxmlformats.org/officeDocument/2006/relationships/image" Target="../media/image248.wmf"/><Relationship Id="rId4" Type="http://schemas.openxmlformats.org/officeDocument/2006/relationships/image" Target="../media/image247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image" Target="../media/image249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4" Type="http://schemas.openxmlformats.org/officeDocument/2006/relationships/image" Target="../media/image261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wmf"/><Relationship Id="rId2" Type="http://schemas.openxmlformats.org/officeDocument/2006/relationships/image" Target="../media/image263.wmf"/><Relationship Id="rId1" Type="http://schemas.openxmlformats.org/officeDocument/2006/relationships/image" Target="../media/image262.wmf"/><Relationship Id="rId5" Type="http://schemas.openxmlformats.org/officeDocument/2006/relationships/image" Target="../media/image266.wmf"/><Relationship Id="rId4" Type="http://schemas.openxmlformats.org/officeDocument/2006/relationships/image" Target="../media/image26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9.wmf"/><Relationship Id="rId7" Type="http://schemas.openxmlformats.org/officeDocument/2006/relationships/image" Target="../media/image273.wmf"/><Relationship Id="rId2" Type="http://schemas.openxmlformats.org/officeDocument/2006/relationships/image" Target="../media/image268.wmf"/><Relationship Id="rId1" Type="http://schemas.openxmlformats.org/officeDocument/2006/relationships/image" Target="../media/image267.wmf"/><Relationship Id="rId6" Type="http://schemas.openxmlformats.org/officeDocument/2006/relationships/image" Target="../media/image272.wmf"/><Relationship Id="rId5" Type="http://schemas.openxmlformats.org/officeDocument/2006/relationships/image" Target="../media/image271.wmf"/><Relationship Id="rId4" Type="http://schemas.openxmlformats.org/officeDocument/2006/relationships/image" Target="../media/image27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页眉占位符 16281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2819" name="日期占位符 162818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2820" name="页脚占位符 162819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62821" name="灯片编号占位符 162820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E1A307B1-6AD5-41AD-9C73-5484D1ECCE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页眉占位符 12902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9027" name="日期占位符 129026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8" name="幻灯片图像占位符 129027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文本占位符 129028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29030" name="页脚占位符 12902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29031" name="灯片编号占位符 129030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C0C6A798-511E-4729-A001-1101782ACA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26624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0355" name="文本占位符 26624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）印象一：考入耶鲁即可获取高收入；印象二：准确得令人惊奇。实际情况确实如此吗？（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1924</a:t>
            </a:r>
            <a:r>
              <a:rPr lang="zh-CN" altLang="en-US" dirty="0" smtClean="0"/>
              <a:t>届毕业生是一个总体，理论上看，应该等于</a:t>
            </a:r>
            <a:r>
              <a:rPr lang="en-US" altLang="zh-CN" dirty="0" smtClean="0"/>
              <a:t>24</a:t>
            </a:r>
            <a:r>
              <a:rPr lang="zh-CN" altLang="en-US" dirty="0" smtClean="0"/>
              <a:t>届全部毕业生的年总收入除以人数，实际上可能这么计算吗？但不可能获取如此完整的资料，因为已经毕业了</a:t>
            </a:r>
            <a:r>
              <a:rPr lang="en-US" altLang="zh-CN" dirty="0" smtClean="0"/>
              <a:t>25</a:t>
            </a:r>
            <a:r>
              <a:rPr lang="zh-CN" altLang="en-US" dirty="0" smtClean="0"/>
              <a:t>年，并非每个人的收入资料均存在，因此属于抽样调查即样本数据。（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）并非所有人均会填报问卷，且回复比例一般不高，除非登门调查（走访），但登门调查成本太高，不太可能。（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）有偏样本。该例说明并非所有的抽样调查的数据均可信，关键要看样本是如何选择的，是否能够真实准确地代表总体。但是，如果要了解抽样推断，首先要知晓抽样及抽样分布。</a:t>
            </a:r>
            <a:endParaRPr lang="zh-CN" altLang="en-US" dirty="0" smtClean="0">
              <a:ea typeface="楷体_GB2312"/>
              <a:cs typeface="楷体_GB2312"/>
            </a:endParaRPr>
          </a:p>
        </p:txBody>
      </p:sp>
      <p:sp>
        <p:nvSpPr>
          <p:cNvPr id="10035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9AE926-4549-419A-866C-284059F02B1E}" type="slidenum">
              <a:rPr lang="zh-CN" altLang="en-US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9251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9811" name="文本占位符 19251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9600" dirty="0" smtClean="0"/>
              <a:t>（</a:t>
            </a:r>
            <a:r>
              <a:rPr lang="en-US" altLang="zh-CN" sz="9600" dirty="0" smtClean="0"/>
              <a:t>1</a:t>
            </a:r>
            <a:r>
              <a:rPr lang="zh-CN" altLang="en-US" sz="9600" dirty="0" smtClean="0"/>
              <a:t>）包括卡方分布、</a:t>
            </a:r>
            <a:r>
              <a:rPr lang="en-US" altLang="zh-CN" sz="9600" dirty="0" smtClean="0"/>
              <a:t>t</a:t>
            </a:r>
            <a:r>
              <a:rPr lang="zh-CN" altLang="en-US" sz="9600" dirty="0" smtClean="0"/>
              <a:t>分布和</a:t>
            </a:r>
            <a:r>
              <a:rPr lang="en-US" altLang="zh-CN" sz="9600" dirty="0" smtClean="0"/>
              <a:t>F</a:t>
            </a:r>
            <a:r>
              <a:rPr lang="zh-CN" altLang="en-US" sz="9600" dirty="0" smtClean="0"/>
              <a:t>分布，但以正态分布为基础而形成的，或者说建立在正态分布的基础之上。（</a:t>
            </a:r>
            <a:r>
              <a:rPr lang="en-US" altLang="zh-CN" sz="9600" dirty="0" smtClean="0"/>
              <a:t>2</a:t>
            </a:r>
            <a:r>
              <a:rPr lang="zh-CN" altLang="en-US" sz="9600" dirty="0" smtClean="0"/>
              <a:t>）接下来，先简略回顾一下正态分布，尔后过渡到三大经典分布。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1981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8693E04-0ECE-4B3B-9334-8C3942839955}" type="slidenum">
              <a:rPr lang="zh-CN" altLang="en-US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幻灯片图像占位符 1935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0835" name="文本占位符 19353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083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E1E0FB9-5D95-4869-ADB1-C0AAD431231C}" type="slidenum">
              <a:rPr lang="zh-CN" altLang="en-US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945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1859" name="文本占位符 1945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）人与人之间不同在于</a:t>
            </a:r>
            <a:r>
              <a:rPr lang="en-US" altLang="zh-CN" dirty="0" smtClean="0"/>
              <a:t>DNA</a:t>
            </a:r>
            <a:r>
              <a:rPr lang="zh-CN" altLang="en-US" dirty="0" smtClean="0"/>
              <a:t>，分布与分布之间不同在于概率密度函数。</a:t>
            </a:r>
            <a:endParaRPr lang="zh-CN" altLang="en-US" dirty="0" smtClean="0"/>
          </a:p>
        </p:txBody>
      </p:sp>
      <p:sp>
        <p:nvSpPr>
          <p:cNvPr id="1218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111F90-DB5E-4AA0-BF9D-3CDB7AE91735}" type="slidenum">
              <a:rPr lang="zh-CN" altLang="en-US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945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1859" name="文本占位符 1945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en-US" sz="1200" dirty="0" smtClean="0"/>
              <a:t>身高、体重、智力水平；红细胞数、血红蛋白量；产品抗压强度、口径、长度；同一种种子重量；某地区的降水量。（</a:t>
            </a:r>
            <a:r>
              <a:rPr lang="en-US" altLang="zh-CN" sz="1200" dirty="0" smtClean="0"/>
              <a:t>2</a:t>
            </a:r>
            <a:r>
              <a:rPr lang="zh-CN" altLang="en-US" sz="1200" dirty="0" smtClean="0"/>
              <a:t>）除了</a:t>
            </a:r>
            <a:r>
              <a:rPr lang="en-US" altLang="zh-CN" sz="1200" dirty="0" smtClean="0"/>
              <a:t>U</a:t>
            </a:r>
            <a:r>
              <a:rPr lang="zh-CN" altLang="en-US" sz="1200" dirty="0" smtClean="0"/>
              <a:t>形和</a:t>
            </a:r>
            <a:r>
              <a:rPr lang="en-US" altLang="zh-CN" sz="1200" dirty="0" smtClean="0"/>
              <a:t>J</a:t>
            </a:r>
            <a:r>
              <a:rPr lang="zh-CN" altLang="en-US" sz="1200" dirty="0" smtClean="0"/>
              <a:t>形分布，当总体容量非常大时，一般变量的分布大都为正态分布</a:t>
            </a:r>
            <a:r>
              <a:rPr lang="zh-CN" altLang="en-US" sz="1200" dirty="0" smtClean="0"/>
              <a:t>。（</a:t>
            </a:r>
            <a:r>
              <a:rPr lang="en-US" altLang="zh-CN" sz="1200" dirty="0" smtClean="0"/>
              <a:t>3</a:t>
            </a:r>
            <a:r>
              <a:rPr lang="zh-CN" altLang="en-US" sz="1200" dirty="0" smtClean="0"/>
              <a:t>）同样是正态分布，密度函数相同，但参数不同。</a:t>
            </a:r>
            <a:endParaRPr lang="zh-CN" altLang="en-US" dirty="0" smtClean="0"/>
          </a:p>
        </p:txBody>
      </p:sp>
      <p:sp>
        <p:nvSpPr>
          <p:cNvPr id="12186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111F90-DB5E-4AA0-BF9D-3CDB7AE91735}" type="slidenum">
              <a:rPr lang="zh-CN" altLang="en-US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幻灯片图像占位符 19660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883" name="文本占位符 19661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2288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CD6795-8EDD-4690-A8E7-466AE796E164}" type="slidenum">
              <a:rPr lang="zh-CN" altLang="en-US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9763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3907" name="文本占位符 19763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 smtClean="0"/>
              <a:t>（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将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变量线性变换为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Z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变量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。（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）一个正态分布的线性转换仍然是正态分布，密度函数的性质没有变化。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2390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4C1432-0EF0-4A7B-B3E1-E7774A5F0949}" type="slidenum">
              <a:rPr lang="zh-CN" altLang="en-US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26419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6979" name="文本占位符 2641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）通过前述一般正态分布的标准化可知，对正态分布进行线性转换所得到的分布仍然是正态分布（原始分数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减去其平均数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再除以标准差</a:t>
            </a:r>
            <a:r>
              <a:rPr lang="en-US" altLang="zh-CN" sz="2400" dirty="0" smtClean="0"/>
              <a:t>.</a:t>
            </a:r>
            <a:r>
              <a:rPr lang="zh-CN" altLang="en-US" sz="2400" dirty="0" smtClean="0"/>
              <a:t>这种转换过程叫做线性转换），因为概率密度函数的本质没有变，只是变了参数而已。（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E</a:t>
            </a:r>
            <a:r>
              <a:rPr lang="zh-CN" altLang="en-US" sz="2400" dirty="0" smtClean="0"/>
              <a:t>（</a:t>
            </a:r>
            <a:r>
              <a:rPr lang="en-US" altLang="zh-CN" sz="2400" dirty="0" err="1" smtClean="0"/>
              <a:t>aX+b</a:t>
            </a:r>
            <a:r>
              <a:rPr lang="zh-CN" altLang="en-US" sz="2400" dirty="0" smtClean="0"/>
              <a:t>）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aEX+b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D(</a:t>
            </a:r>
            <a:r>
              <a:rPr lang="en-US" altLang="zh-CN" sz="2400" dirty="0" err="1" smtClean="0"/>
              <a:t>aX+b</a:t>
            </a:r>
            <a:r>
              <a:rPr lang="en-US" altLang="zh-CN" sz="2400" dirty="0" smtClean="0"/>
              <a:t>)=D(</a:t>
            </a:r>
            <a:r>
              <a:rPr lang="en-US" altLang="zh-CN" sz="2400" dirty="0" err="1" smtClean="0"/>
              <a:t>aX</a:t>
            </a:r>
            <a:r>
              <a:rPr lang="en-US" altLang="zh-CN" sz="2400" dirty="0" smtClean="0"/>
              <a:t>)=a</a:t>
            </a:r>
            <a:r>
              <a:rPr lang="en-US" altLang="zh-CN" sz="2400" baseline="30000" dirty="0" smtClean="0"/>
              <a:t>2</a:t>
            </a:r>
            <a:r>
              <a:rPr lang="en-US" altLang="zh-CN" sz="2400" baseline="0" dirty="0" smtClean="0"/>
              <a:t>DX</a:t>
            </a:r>
            <a:r>
              <a:rPr lang="zh-CN" altLang="en-US" sz="2400" baseline="0" dirty="0" smtClean="0"/>
              <a:t>。（</a:t>
            </a:r>
            <a:r>
              <a:rPr lang="en-US" altLang="zh-CN" sz="2400" baseline="0" dirty="0" smtClean="0"/>
              <a:t>3</a:t>
            </a:r>
            <a:r>
              <a:rPr lang="zh-CN" altLang="en-US" sz="2400" baseline="0" dirty="0" smtClean="0"/>
              <a:t>）后两个性质是对正态变量的线性组合。线性组合是一个线性代数中的概念，代表一些抽象的向量各自乘上一个标量后再相加。</a:t>
            </a:r>
            <a:endParaRPr lang="zh-CN" altLang="en-US" sz="2400" dirty="0" smtClean="0"/>
          </a:p>
        </p:txBody>
      </p:sp>
      <p:sp>
        <p:nvSpPr>
          <p:cNvPr id="12698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C7BC931-933A-4843-90D1-6ED41DEAD3BF}" type="slidenum">
              <a:rPr lang="zh-CN" altLang="en-US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smtClean="0"/>
              <a:t>）对每个分布，了解：背景、来源和查表。用</a:t>
            </a:r>
            <a:r>
              <a:rPr lang="zh-CN" altLang="en-US" dirty="0" smtClean="0"/>
              <a:t>样本方差直接推断总体方差不是好办法，不知误差。（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）用样本方差除以总体方差，其比值或者大于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，或者小于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，即围绕</a:t>
            </a:r>
            <a:r>
              <a:rPr lang="en-US" altLang="zh-CN" dirty="0" smtClean="0"/>
              <a:t>1</a:t>
            </a:r>
            <a:r>
              <a:rPr lang="zh-CN" altLang="en-US" dirty="0" smtClean="0"/>
              <a:t>上下波动均值已知，方差求和，如何推断？从正态总体当中随机抽样，样本容量为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）推断方差和方差比。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）直接用标准正态分布推断总体均值是一种较好的推断方式，但如何推断总体方差呢？（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）均值已知，方差求和，如何推断？从正态总体当中随机抽样，样本容量为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）推断方差和方差比。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658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1379" name="文本占位符 1658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首先须知道统计推断。不论参数估计还是假设检验均为统计推断。第一，统计推断是样本到总体的过渡。了解了统计推断的的基本概念，就掌握了推断的基本思路。第二，接下来，需了解几个常用的概率分布，除正态分布之外，需了解卡方分布等三个分布。第三，一旦了解了常用分布之后，即可进一步学习抽样分布，而抽样分布是抽样推断的理论基础或背景信息。例如，在进行区间估计（本班平均年龄）时，区间应该为多宽，谁说了都不算，只有抽样分布说了才算，即在正态分布下区间应该有多宽，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分布下区间又应该有多宽，因此，抽样分布类似于背景</a:t>
            </a:r>
            <a:r>
              <a:rPr lang="zh-CN" altLang="en-US" sz="2400" dirty="0" smtClean="0"/>
              <a:t>信息，是非常重要的内容，是建立在样本与总体之间的桥梁。</a:t>
            </a:r>
          </a:p>
        </p:txBody>
      </p:sp>
      <p:sp>
        <p:nvSpPr>
          <p:cNvPr id="10138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C0FEBC-40FC-424A-B857-7B602CC01257}" type="slidenum">
              <a:rPr lang="zh-CN" altLang="en-US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）由一般正态分布推导：尽管</a:t>
            </a:r>
            <a:r>
              <a:rPr lang="en-US" altLang="zh-CN" dirty="0" smtClean="0"/>
              <a:t>X</a:t>
            </a:r>
            <a:r>
              <a:rPr lang="zh-CN" altLang="en-US" dirty="0" smtClean="0"/>
              <a:t>服从标准正态分布，但随机变量卡方却不是正态变量的线性组合，因为各个正态变量平方了，因此不服从正态分布，而服从一个新的分布。（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）参数 </a:t>
            </a:r>
            <a:r>
              <a:rPr lang="en-US" altLang="zh-CN" dirty="0" smtClean="0"/>
              <a:t>n </a:t>
            </a:r>
            <a:r>
              <a:rPr lang="zh-CN" altLang="en-US" dirty="0" smtClean="0"/>
              <a:t>称为自由度，即独立随机变量的个数，或者样本容量。（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）形成条件：标准正态分布变量的平方和。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）出现在第一象限；（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）正态分布的图形与均值和方差有关，但卡方分布图形与</a:t>
            </a:r>
            <a:r>
              <a:rPr lang="en-US" altLang="zh-CN" dirty="0" smtClean="0"/>
              <a:t>n</a:t>
            </a:r>
            <a:r>
              <a:rPr lang="zh-CN" altLang="en-US" dirty="0" smtClean="0"/>
              <a:t>有关，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不同则</a:t>
            </a:r>
            <a:r>
              <a:rPr lang="en-US" altLang="zh-CN" dirty="0" smtClean="0"/>
              <a:t>χ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分布不同，正如正态分布中均值或方差不同则图形不同，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分布也如此。当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越大，则随机变量</a:t>
            </a:r>
            <a:r>
              <a:rPr lang="en-US" altLang="zh-CN" dirty="0" smtClean="0"/>
              <a:t>X</a:t>
            </a:r>
            <a:r>
              <a:rPr lang="zh-CN" altLang="en-US" dirty="0" smtClean="0"/>
              <a:t>越多，卡方值也越大，故其取值向右移动。由于方差也越大，故越平缓。（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）均值与方差的证明见盛骤书第</a:t>
            </a:r>
            <a:r>
              <a:rPr lang="en-US" altLang="zh-CN" dirty="0" smtClean="0"/>
              <a:t>164</a:t>
            </a:r>
            <a:r>
              <a:rPr lang="zh-CN" altLang="en-US" dirty="0" smtClean="0"/>
              <a:t>页。分布曲线下的面积都是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，因此也如此正态分布一样查找概率。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）如何</a:t>
            </a:r>
            <a:r>
              <a:rPr lang="zh-CN" altLang="en-US" dirty="0" smtClean="0"/>
              <a:t>查表，即如何查找上侧分位数，可根据</a:t>
            </a:r>
            <a:r>
              <a:rPr lang="en-US" altLang="zh-CN" dirty="0" smtClean="0"/>
              <a:t>α</a:t>
            </a:r>
            <a:r>
              <a:rPr lang="zh-CN" altLang="en-US" dirty="0" smtClean="0"/>
              <a:t>查找上侧分位数。查表中的第二项亦可直接通过图来理解，即</a:t>
            </a:r>
            <a:r>
              <a:rPr lang="en-US" altLang="zh-CN" dirty="0" smtClean="0"/>
              <a:t>λ</a:t>
            </a:r>
            <a:r>
              <a:rPr lang="zh-CN" altLang="en-US" dirty="0" smtClean="0"/>
              <a:t>右边的面积为</a:t>
            </a:r>
            <a:r>
              <a:rPr lang="en-US" altLang="zh-CN" dirty="0" smtClean="0"/>
              <a:t>0.95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）如果随机变量卡方大于卡方</a:t>
            </a:r>
            <a:r>
              <a:rPr lang="en-US" altLang="zh-CN" dirty="0" smtClean="0"/>
              <a:t>α</a:t>
            </a:r>
            <a:r>
              <a:rPr lang="zh-CN" altLang="en-US" dirty="0" smtClean="0"/>
              <a:t>这个事件的概率为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，则称其为上侧</a:t>
            </a:r>
            <a:r>
              <a:rPr lang="en-US" altLang="zh-CN" dirty="0" smtClean="0"/>
              <a:t>α</a:t>
            </a:r>
            <a:r>
              <a:rPr lang="zh-CN" altLang="en-US" dirty="0" smtClean="0"/>
              <a:t>分位数。在接下来的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分布与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分布中，其概率查找都是通过上侧分位数进行的。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）由定义可以导出卡方分布的可加性。卡方变量之和仍然服从卡方分布。（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）令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n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=5</a:t>
            </a:r>
            <a:r>
              <a:rPr lang="zh-CN" altLang="en-US" dirty="0" smtClean="0"/>
              <a:t>，则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baseline="0" dirty="0" smtClean="0"/>
              <a:t>+X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=X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的平方一直加到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15</a:t>
            </a:r>
            <a:r>
              <a:rPr lang="zh-CN" altLang="en-US" dirty="0" smtClean="0"/>
              <a:t>的平方，自然服从自由度为</a:t>
            </a:r>
            <a:r>
              <a:rPr lang="en-US" altLang="zh-CN" dirty="0" smtClean="0"/>
              <a:t>11</a:t>
            </a:r>
            <a:r>
              <a:rPr lang="zh-CN" altLang="en-US" dirty="0" smtClean="0"/>
              <a:t>的卡方分布，既然是卡方分布说明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baseline="0" dirty="0" smtClean="0"/>
              <a:t>和</a:t>
            </a:r>
            <a:r>
              <a:rPr lang="en-US" altLang="zh-CN" baseline="0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baseline="0" dirty="0" smtClean="0"/>
              <a:t>也是同分布的，即均服从标准正态分布。</a:t>
            </a:r>
            <a:r>
              <a:rPr lang="zh-CN" altLang="en-US" dirty="0" smtClean="0"/>
              <a:t>因此卡方分布具有可加性，还可延伸，如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1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X</a:t>
            </a:r>
            <a:r>
              <a:rPr lang="en-US" altLang="zh-CN" baseline="-25000" dirty="0" smtClean="0"/>
              <a:t>2</a:t>
            </a:r>
            <a:r>
              <a:rPr lang="zh-CN" altLang="en-US" baseline="0" dirty="0" smtClean="0"/>
              <a:t>、</a:t>
            </a:r>
            <a:r>
              <a:rPr lang="en-US" altLang="zh-CN" baseline="0" dirty="0" smtClean="0"/>
              <a:t>X</a:t>
            </a:r>
            <a:r>
              <a:rPr lang="en-US" altLang="zh-CN" baseline="-25000" dirty="0" smtClean="0"/>
              <a:t>3</a:t>
            </a:r>
            <a:r>
              <a:rPr lang="zh-CN" altLang="en-US" dirty="0" smtClean="0"/>
              <a:t>等等。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）若欲推断总体方差，又应采用哪种分布？（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）由卡方分布的定义直接推断；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）接下来的问题是：当</a:t>
            </a:r>
            <a:r>
              <a:rPr lang="zh-CN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总体均值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未</a:t>
            </a:r>
            <a:r>
              <a:rPr lang="zh-CN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知时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推断</a:t>
            </a:r>
            <a:r>
              <a:rPr lang="zh-CN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总体方差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，又应该怎么办？最好的办法是用样本均值替代总体均值，但注意是用随机变量替代总体参数，分布如何变？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）若由样本均值估计总体均值时，需用</a:t>
            </a:r>
            <a:r>
              <a:rPr lang="en-US" altLang="zh-CN" dirty="0" smtClean="0"/>
              <a:t>Z</a:t>
            </a:r>
            <a:r>
              <a:rPr lang="zh-CN" altLang="en-US" dirty="0" smtClean="0"/>
              <a:t>分布，当总体方差不知时，需用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）对每个分布，了解：背景、来源和查表。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）总结：由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sz="12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→N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zh-CN" altLang="en-US" dirty="0" smtClean="0"/>
              <a:t>卡方分布，将正态分布与卡方分布结合起来得到了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分布事实上是标准正态分布除了卡方分布得来的，或由两个分布派生而来的。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分布只有一个参数，即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，并且自由度</a:t>
            </a:r>
            <a:r>
              <a:rPr lang="en-US" altLang="zh-CN" dirty="0" smtClean="0"/>
              <a:t>n</a:t>
            </a:r>
            <a:r>
              <a:rPr lang="zh-CN" altLang="en-US" dirty="0" smtClean="0"/>
              <a:t>不同，则密度曲线也不相同。（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）由于</a:t>
            </a:r>
            <a:r>
              <a:rPr lang="en-US" altLang="zh-CN" dirty="0" smtClean="0"/>
              <a:t>n&lt;2</a:t>
            </a:r>
            <a:r>
              <a:rPr lang="zh-CN" altLang="en-US" dirty="0" smtClean="0"/>
              <a:t>分布的方差无法计算，或者没有意义，应该从</a:t>
            </a:r>
            <a:r>
              <a:rPr lang="en-US" altLang="zh-CN" dirty="0" smtClean="0"/>
              <a:t>3</a:t>
            </a:r>
            <a:r>
              <a:rPr lang="zh-CN" altLang="en-US" dirty="0" smtClean="0"/>
              <a:t>开始。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）在图中，除了三条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分布曲线之外，还有一条标准正态分布曲线。两者有什么区别？（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）观察发现，当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越来越大时，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分布越来越高，趋近于正态分布。当</a:t>
            </a:r>
            <a:r>
              <a:rPr lang="en-US" altLang="zh-CN" dirty="0" smtClean="0"/>
              <a:t>n</a:t>
            </a:r>
            <a:r>
              <a:rPr lang="zh-CN" altLang="en-US" dirty="0" smtClean="0"/>
              <a:t>等于</a:t>
            </a:r>
            <a:r>
              <a:rPr lang="en-US" altLang="zh-CN" dirty="0" smtClean="0"/>
              <a:t>120</a:t>
            </a:r>
            <a:r>
              <a:rPr lang="zh-CN" altLang="en-US" dirty="0" smtClean="0"/>
              <a:t>时，两者几乎没有区别。（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）不论何种分布，最终咱们都是为了确定某一区间取值的概率。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）与卡方分布类似，看看上侧分位数的查找。</a:t>
            </a:r>
            <a:endParaRPr lang="en-US" altLang="zh-CN" dirty="0" smtClean="0"/>
          </a:p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6486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03" name="文本占位符 16486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）统计推断的总体与前述统计调查的总体略有不同。原因：目的是为了将概率分布纳入统计推断。不能说一万头生猪服从正态分布，只能说其毛重服从正态分布</a:t>
            </a:r>
            <a:r>
              <a:rPr lang="zh-CN" altLang="en-US" sz="3200" dirty="0" smtClean="0">
                <a:latin typeface="+mn-ea"/>
              </a:rPr>
              <a:t>。因此，可以说一万头生猪的毛重服从正态分布，亦可表述为总体服从正态分布。（</a:t>
            </a:r>
            <a:r>
              <a:rPr lang="en-US" altLang="zh-CN" sz="3200" dirty="0" smtClean="0">
                <a:latin typeface="+mn-ea"/>
              </a:rPr>
              <a:t>2</a:t>
            </a:r>
            <a:r>
              <a:rPr lang="zh-CN" altLang="en-US" sz="3200" dirty="0" smtClean="0">
                <a:latin typeface="+mn-ea"/>
              </a:rPr>
              <a:t>）为什么推断统计强调分布，因为其研究内容通常是总体分布已知，只是参数未知。（</a:t>
            </a:r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）</a:t>
            </a:r>
            <a:r>
              <a:rPr lang="en-US" altLang="zh-CN" sz="3200" dirty="0" smtClean="0">
                <a:latin typeface="+mn-ea"/>
              </a:rPr>
              <a:t>100</a:t>
            </a:r>
            <a:r>
              <a:rPr lang="zh-CN" altLang="en-US" sz="3200" dirty="0" smtClean="0">
                <a:latin typeface="+mn-ea"/>
              </a:rPr>
              <a:t>头生猪的毛重构成了样本。</a:t>
            </a:r>
            <a:endParaRPr lang="zh-CN" altLang="en-US" sz="3200" dirty="0" smtClean="0"/>
          </a:p>
        </p:txBody>
      </p:sp>
      <p:sp>
        <p:nvSpPr>
          <p:cNvPr id="10240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3BC1C0-C7EE-40E4-BCEC-6E0965E01D4B}" type="slidenum">
              <a:rPr lang="zh-CN" altLang="en-US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</a:t>
            </a:r>
            <a:r>
              <a:rPr lang="en-US" altLang="zh-CN" dirty="0" smtClean="0"/>
              <a:t>X</a:t>
            </a:r>
            <a:r>
              <a:rPr lang="zh-CN" altLang="en-US" dirty="0" smtClean="0"/>
              <a:t>服从一般正态分布，</a:t>
            </a:r>
            <a:r>
              <a:rPr lang="en-US" altLang="zh-CN" dirty="0" smtClean="0"/>
              <a:t>Y</a:t>
            </a:r>
            <a:r>
              <a:rPr lang="zh-CN" altLang="en-US" dirty="0" smtClean="0"/>
              <a:t>服从卡方分布，能否构造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分布？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）两个卡方分布相除得到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）第一自由度又称为分子自由度。（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）其图形特点与两个自由度密切相关。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）分别对两个</a:t>
            </a:r>
            <a:r>
              <a:rPr lang="en-US" altLang="zh-CN" dirty="0" smtClean="0"/>
              <a:t>Z</a:t>
            </a:r>
            <a:r>
              <a:rPr lang="zh-CN" altLang="en-US" dirty="0" smtClean="0"/>
              <a:t>值求平均。即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分布是两个均值之比。（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）第一自由度又称为分子自由度。（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）其图形特点与两个自由度密切相关。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）两个卡方分布相除得到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）第一自由度又称为分子自由度。（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）其图形特点与两个自由度密切相关。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分布倒一下将服从何种分布？（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）由于临界值</a:t>
            </a:r>
            <a:r>
              <a:rPr lang="en-US" altLang="zh-CN" dirty="0" smtClean="0"/>
              <a:t>F</a:t>
            </a:r>
            <a:r>
              <a:rPr lang="en-US" altLang="zh-CN" baseline="-25000" dirty="0" smtClean="0"/>
              <a:t>1-α</a:t>
            </a:r>
            <a:r>
              <a:rPr lang="zh-CN" altLang="en-US" dirty="0" smtClean="0"/>
              <a:t>无法查到，可通过</a:t>
            </a:r>
            <a:r>
              <a:rPr lang="en-US" altLang="zh-CN" dirty="0" err="1" smtClean="0"/>
              <a:t>F</a:t>
            </a:r>
            <a:r>
              <a:rPr lang="en-US" altLang="zh-CN" baseline="-25000" dirty="0" err="1" smtClean="0"/>
              <a:t>α</a:t>
            </a:r>
            <a:r>
              <a:rPr lang="zh-CN" altLang="en-US" dirty="0" smtClean="0"/>
              <a:t>推导出来。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）由完备事件可知</a:t>
            </a:r>
            <a:r>
              <a:rPr lang="en-US" altLang="zh-CN" dirty="0" smtClean="0"/>
              <a:t>1/F</a:t>
            </a:r>
            <a:r>
              <a:rPr lang="zh-CN" altLang="en-US" dirty="0" smtClean="0"/>
              <a:t>的发生概率为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）由于同一个随机变量</a:t>
            </a:r>
            <a:r>
              <a:rPr lang="en-US" altLang="zh-CN" dirty="0" smtClean="0"/>
              <a:t>1/F</a:t>
            </a:r>
            <a:r>
              <a:rPr lang="zh-CN" altLang="en-US" dirty="0" smtClean="0"/>
              <a:t>大于某一值的概率均为</a:t>
            </a:r>
            <a:r>
              <a:rPr lang="en-US" altLang="zh-CN" dirty="0" smtClean="0"/>
              <a:t>α</a:t>
            </a:r>
            <a:r>
              <a:rPr lang="zh-CN" altLang="en-US" dirty="0" smtClean="0"/>
              <a:t>，因此两个值是相等的。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幻灯片图像占位符 19865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4931" name="文本占位符 19865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）结论：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分布的平方为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分布，即两个分布之间的关系。</a:t>
            </a:r>
          </a:p>
        </p:txBody>
      </p:sp>
      <p:sp>
        <p:nvSpPr>
          <p:cNvPr id="12493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CFA0120-9D75-4D39-86E5-6592C5E40FD6}" type="slidenum">
              <a:rPr lang="zh-CN" altLang="en-US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8227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9027" name="文本占位符 18227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）在了解抽样分布之前，先探讨一下抽样误差；（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）登记的数据与实际的数据不一致而产生的误差。</a:t>
            </a:r>
          </a:p>
        </p:txBody>
      </p:sp>
      <p:sp>
        <p:nvSpPr>
          <p:cNvPr id="12902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C4314C-535B-4025-B359-79D28BAB4FA6}" type="slidenum">
              <a:rPr lang="zh-CN" altLang="en-US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6486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03" name="文本占位符 16486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）从研究来看，最重要最基础的是</a:t>
            </a:r>
            <a:r>
              <a:rPr lang="en-US" altLang="zh-CN" sz="3200" dirty="0" smtClean="0"/>
              <a:t>SRS</a:t>
            </a:r>
            <a:r>
              <a:rPr lang="zh-CN" altLang="en-US" sz="3200" dirty="0" smtClean="0"/>
              <a:t>样本。第一次抽样用</a:t>
            </a:r>
            <a:r>
              <a:rPr lang="en-US" altLang="zh-CN" sz="3200" dirty="0" smtClean="0"/>
              <a:t>X</a:t>
            </a:r>
            <a:r>
              <a:rPr lang="en-US" altLang="zh-CN" sz="3200" baseline="-25000" dirty="0" smtClean="0"/>
              <a:t>1</a:t>
            </a:r>
            <a:r>
              <a:rPr lang="zh-CN" altLang="en-US" sz="3200" baseline="0" dirty="0" smtClean="0"/>
              <a:t>表示，实际结果小写表示。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）抽取之后回置；</a:t>
            </a:r>
            <a:r>
              <a:rPr lang="zh-CN" altLang="en-US" sz="3200" dirty="0" smtClean="0">
                <a:latin typeface="+mn-ea"/>
              </a:rPr>
              <a:t>（</a:t>
            </a:r>
            <a:r>
              <a:rPr lang="en-US" altLang="zh-CN" sz="3200" dirty="0" smtClean="0">
                <a:latin typeface="+mn-ea"/>
              </a:rPr>
              <a:t>3</a:t>
            </a:r>
            <a:r>
              <a:rPr lang="zh-CN" altLang="en-US" sz="3200" dirty="0" smtClean="0">
                <a:latin typeface="+mn-ea"/>
              </a:rPr>
              <a:t>）代表性与独立性的组合所产生的最大优点是：每次抽样的期望与方差均等于总体期望与方差（重点），如此可确保公式的证明非常简捷方便。（</a:t>
            </a:r>
            <a:r>
              <a:rPr lang="en-US" altLang="zh-CN" sz="3200" dirty="0" smtClean="0">
                <a:latin typeface="+mn-ea"/>
              </a:rPr>
              <a:t>4</a:t>
            </a:r>
            <a:r>
              <a:rPr lang="zh-CN" altLang="en-US" sz="3200" dirty="0" smtClean="0">
                <a:latin typeface="+mn-ea"/>
              </a:rPr>
              <a:t>）但是，并不是所有</a:t>
            </a:r>
            <a:r>
              <a:rPr lang="en-US" altLang="zh-CN" sz="3200" dirty="0" smtClean="0">
                <a:latin typeface="+mn-ea"/>
              </a:rPr>
              <a:t>SRS</a:t>
            </a:r>
            <a:r>
              <a:rPr lang="zh-CN" altLang="en-US" sz="3200" dirty="0" smtClean="0">
                <a:latin typeface="+mn-ea"/>
              </a:rPr>
              <a:t>样本均为独立同分布的，这一点通过</a:t>
            </a:r>
            <a:r>
              <a:rPr lang="en-US" altLang="zh-CN" sz="3200" dirty="0" smtClean="0">
                <a:latin typeface="+mn-ea"/>
              </a:rPr>
              <a:t>SRS</a:t>
            </a:r>
            <a:r>
              <a:rPr lang="zh-CN" altLang="en-US" sz="3200" dirty="0" smtClean="0">
                <a:latin typeface="+mn-ea"/>
              </a:rPr>
              <a:t>的抽样组织可以看出来。</a:t>
            </a:r>
            <a:endParaRPr lang="zh-CN" altLang="en-US" sz="3200" dirty="0" smtClean="0"/>
          </a:p>
        </p:txBody>
      </p:sp>
      <p:sp>
        <p:nvSpPr>
          <p:cNvPr id="10240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3BC1C0-C7EE-40E4-BCEC-6E0965E01D4B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433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1619" name="文本占位符 1433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9600" b="0" dirty="0" smtClean="0"/>
              <a:t>（</a:t>
            </a:r>
            <a:r>
              <a:rPr lang="en-US" altLang="zh-CN" sz="9600" b="0" dirty="0" smtClean="0"/>
              <a:t>1</a:t>
            </a:r>
            <a:r>
              <a:rPr lang="zh-CN" altLang="en-US" sz="9600" b="0" dirty="0" smtClean="0"/>
              <a:t>）</a:t>
            </a:r>
            <a:r>
              <a:rPr lang="zh-CN" altLang="en-US" sz="9600" b="0" dirty="0" smtClean="0">
                <a:solidFill>
                  <a:srgbClr val="660033"/>
                </a:solidFill>
                <a:latin typeface="Times New Roman" pitchFamily="18" charset="0"/>
                <a:ea typeface="黑体" pitchFamily="49" charset="-122"/>
              </a:rPr>
              <a:t>总体分布</a:t>
            </a:r>
            <a:r>
              <a:rPr lang="zh-CN" altLang="en-US" sz="9600" b="0" dirty="0" smtClean="0">
                <a:latin typeface="Times New Roman" pitchFamily="18" charset="0"/>
              </a:rPr>
              <a:t>：总体变量的</a:t>
            </a:r>
            <a:r>
              <a:rPr lang="zh-CN" altLang="en-US" sz="9600" b="0" dirty="0" smtClean="0">
                <a:latin typeface="Times New Roman" pitchFamily="18" charset="0"/>
                <a:ea typeface="隶书" pitchFamily="49" charset="-122"/>
              </a:rPr>
              <a:t>取值</a:t>
            </a:r>
            <a:r>
              <a:rPr lang="zh-CN" altLang="en-US" sz="9600" b="0" dirty="0" smtClean="0">
                <a:latin typeface="Times New Roman" pitchFamily="18" charset="0"/>
              </a:rPr>
              <a:t>及</a:t>
            </a:r>
            <a:r>
              <a:rPr lang="zh-CN" altLang="en-US" sz="9600" b="0" dirty="0" smtClean="0">
                <a:latin typeface="隶书" pitchFamily="49" charset="-122"/>
                <a:ea typeface="隶书" pitchFamily="49" charset="-122"/>
              </a:rPr>
              <a:t>出现概率</a:t>
            </a:r>
            <a:r>
              <a:rPr lang="zh-CN" altLang="en-US" sz="9600" b="0" dirty="0" smtClean="0">
                <a:latin typeface="Times New Roman" pitchFamily="18" charset="0"/>
              </a:rPr>
              <a:t>所形成的分布。</a:t>
            </a:r>
            <a:r>
              <a:rPr lang="zh-CN" altLang="en-US" sz="9600" b="0" dirty="0" smtClean="0"/>
              <a:t>总体分布一般未知。（</a:t>
            </a:r>
            <a:r>
              <a:rPr lang="en-US" altLang="zh-CN" sz="9600" b="0" dirty="0" smtClean="0"/>
              <a:t>2</a:t>
            </a:r>
            <a:r>
              <a:rPr lang="zh-CN" altLang="en-US" sz="9600" b="0" dirty="0" smtClean="0"/>
              <a:t>）抽样分布</a:t>
            </a:r>
            <a:r>
              <a:rPr lang="zh-CN" altLang="en-US" sz="96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9600" b="0" dirty="0" smtClean="0">
                <a:latin typeface="Times New Roman" pitchFamily="18" charset="0"/>
              </a:rPr>
              <a:t>样本观测值的分布</a:t>
            </a:r>
            <a:r>
              <a:rPr lang="en-US" altLang="zh-CN" sz="9600" b="0" dirty="0" smtClean="0">
                <a:latin typeface="Times New Roman" pitchFamily="18" charset="0"/>
              </a:rPr>
              <a:t>→</a:t>
            </a:r>
            <a:r>
              <a:rPr lang="zh-CN" altLang="zh-CN" sz="9600" b="0" dirty="0" smtClean="0">
                <a:latin typeface="Times New Roman" pitchFamily="18" charset="0"/>
              </a:rPr>
              <a:t>包含总体信息和特</a:t>
            </a:r>
            <a:r>
              <a:rPr lang="zh-CN" altLang="en-US" sz="9600" b="0" dirty="0" smtClean="0">
                <a:latin typeface="Times New Roman" pitchFamily="18" charset="0"/>
                <a:ea typeface="楷体_GB2312" pitchFamily="49" charset="-122"/>
              </a:rPr>
              <a:t>征</a:t>
            </a:r>
            <a:r>
              <a:rPr lang="zh-CN" altLang="zh-CN" sz="9600" b="0" dirty="0" smtClean="0">
                <a:latin typeface="Times New Roman" pitchFamily="18" charset="0"/>
              </a:rPr>
              <a:t>的多少取决于样本容量。</a:t>
            </a:r>
            <a:r>
              <a:rPr lang="en-US" altLang="zh-CN" sz="9600" b="0" dirty="0" smtClean="0">
                <a:solidFill>
                  <a:srgbClr val="FF3300"/>
                </a:solidFill>
                <a:latin typeface="Times New Roman" pitchFamily="18" charset="0"/>
              </a:rPr>
              <a:t>→</a:t>
            </a:r>
            <a:r>
              <a:rPr lang="zh-CN" altLang="en-US" sz="9600" b="0" dirty="0" smtClean="0">
                <a:solidFill>
                  <a:srgbClr val="FF3300"/>
                </a:solidFill>
                <a:latin typeface="Times New Roman" pitchFamily="18" charset="0"/>
              </a:rPr>
              <a:t>经验分布。</a:t>
            </a:r>
            <a:r>
              <a:rPr lang="zh-CN" altLang="en-US" sz="9600" b="0" dirty="0" smtClean="0">
                <a:latin typeface="Times New Roman" pitchFamily="18" charset="0"/>
                <a:ea typeface="楷体_GB2312" pitchFamily="49" charset="-122"/>
              </a:rPr>
              <a:t>抽样分布的影响因素：</a:t>
            </a:r>
            <a:r>
              <a:rPr lang="zh-CN" altLang="en-US" sz="96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总体分布、样本容量、抽样方法、抽样组织形式、统计量构造。（</a:t>
            </a:r>
            <a:r>
              <a:rPr lang="en-US" altLang="zh-CN" sz="96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9600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）为了计算抽样误差，必须弄清楚抽样分布。</a:t>
            </a:r>
          </a:p>
          <a:p>
            <a:pPr algn="l" eaLnBrk="1" hangingPunct="1">
              <a:lnSpc>
                <a:spcPct val="90000"/>
              </a:lnSpc>
            </a:pPr>
            <a:endParaRPr lang="zh-CN" altLang="en-US" sz="9600" b="1" dirty="0" smtClean="0">
              <a:solidFill>
                <a:srgbClr val="FF3300"/>
              </a:solidFill>
              <a:latin typeface="Times New Roman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9600" dirty="0" smtClean="0"/>
          </a:p>
          <a:p>
            <a:pPr eaLnBrk="1" hangingPunct="1"/>
            <a:endParaRPr lang="zh-CN" altLang="en-US" sz="12800" dirty="0" smtClean="0"/>
          </a:p>
        </p:txBody>
      </p:sp>
      <p:sp>
        <p:nvSpPr>
          <p:cNvPr id="11162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6C9AF1-ACE0-48E6-8120-573D8F17A45A}" type="slidenum">
              <a:rPr lang="zh-CN" altLang="en-US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761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7" name="文本占位符 1761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）先考察单个总体的样本均值、比例和方差的抽样分布，再过渡到两个总体均值之差、比例之差和方差之比的抽样分布。（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）做</a:t>
            </a:r>
            <a:r>
              <a:rPr lang="en-US" altLang="zh-CN" dirty="0" smtClean="0"/>
              <a:t>X</a:t>
            </a:r>
            <a:r>
              <a:rPr lang="zh-CN" altLang="en-US" dirty="0" smtClean="0"/>
              <a:t>的分布图形，再做样本均值的分布图形，进行对比。（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）先证明样本均值服从正态分布，尔后再证明参数。</a:t>
            </a:r>
          </a:p>
        </p:txBody>
      </p:sp>
      <p:sp>
        <p:nvSpPr>
          <p:cNvPr id="11878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80451C-1DA3-4780-B061-6ED27E615776}" type="slidenum">
              <a:rPr lang="zh-CN" altLang="en-US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幻灯片图像占位符 17612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8787" name="文本占位符 17613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）随机变量</a:t>
            </a:r>
            <a:r>
              <a:rPr lang="en-US" altLang="zh-CN" dirty="0" smtClean="0"/>
              <a:t>X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均为正态变量。（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）详细说明如何利用该分布推断总体均值，列出图形。（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）符号的简写。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接下来通过例子重点探讨样本均值与方差的数字特征。</a:t>
            </a:r>
            <a:endParaRPr lang="zh-CN" altLang="en-US" dirty="0" smtClean="0"/>
          </a:p>
        </p:txBody>
      </p:sp>
      <p:sp>
        <p:nvSpPr>
          <p:cNvPr id="11878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A80451C-1DA3-4780-B061-6ED27E615776}" type="slidenum">
              <a:rPr lang="zh-CN" altLang="en-US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8432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2099" name="文本占位符 18432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）先看实例，再行证明。（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）数学期望的性质：</a:t>
            </a:r>
            <a:r>
              <a:rPr lang="en-US" altLang="zh-CN" dirty="0" smtClean="0"/>
              <a:t>E(X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+…)</a:t>
            </a:r>
            <a:r>
              <a:rPr lang="zh-CN" altLang="en-US" dirty="0" smtClean="0"/>
              <a:t>＝</a:t>
            </a:r>
            <a:r>
              <a:rPr lang="en-US" altLang="zh-CN" dirty="0" smtClean="0"/>
              <a:t>EX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+EX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+…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）更好的说法：计算这一组样本均值的期望值和方差。</a:t>
            </a:r>
          </a:p>
        </p:txBody>
      </p:sp>
      <p:sp>
        <p:nvSpPr>
          <p:cNvPr id="13210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6058D7D-35A7-4BAC-8A88-70039DE08D46}" type="slidenum">
              <a:rPr lang="zh-CN" altLang="en-US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幻灯片图像占位符 187393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7219" name="文本占位符 187394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）接下来考察不重复抽样与重复抽样之间有何区别。（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）两种抽样方式哪一种误差更小？</a:t>
            </a:r>
          </a:p>
        </p:txBody>
      </p:sp>
      <p:sp>
        <p:nvSpPr>
          <p:cNvPr id="13722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3C340A-C73D-45F8-939A-F20F02C91B73}" type="slidenum">
              <a:rPr lang="zh-CN" altLang="en-US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8841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8243" name="文本占位符 18841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3824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B4EB80-8D45-4EFC-9C05-D7A56283C5AC}" type="slidenum">
              <a:rPr lang="zh-CN" altLang="en-US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幻灯片图像占位符 1914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9267" name="文本占位符 1914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类似地，可以推测样本比例的期望值与方差。</a:t>
            </a:r>
          </a:p>
        </p:txBody>
      </p:sp>
      <p:sp>
        <p:nvSpPr>
          <p:cNvPr id="13926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AC3D6EE-F0AD-4E31-B003-592A96410D28}" type="slidenum">
              <a:rPr lang="zh-CN" altLang="en-US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0291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）前述分布有一个前提，即总体服从正态分布，如果不服从正态分布或者总体分布未知？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精确抽样分布：总体分布已知，若对任一样本容量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，均能导出统计量分布的明显表达式。渐近分布：当样本容量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无限大时，统计量的极限分布。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）当总体不服从正态分布，则样本均值又会服从何种抽样分布？（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）又会</a:t>
            </a:r>
            <a:r>
              <a:rPr lang="zh-CN" altLang="zh-CN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当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n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足够大时（过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30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），不管总体分布如何，样本平均数的分布总可看成是正态分布。</a:t>
            </a:r>
            <a:r>
              <a:rPr lang="zh-CN" altLang="en-US" sz="1200" dirty="0" smtClean="0">
                <a:sym typeface="宋体" pitchFamily="2" charset="-122"/>
              </a:rPr>
              <a:t>当</a:t>
            </a:r>
            <a:r>
              <a:rPr lang="en-US" altLang="zh-CN" sz="1200" dirty="0" smtClean="0">
                <a:sym typeface="宋体" pitchFamily="2" charset="-122"/>
              </a:rPr>
              <a:t>n</a:t>
            </a:r>
            <a:r>
              <a:rPr lang="zh-CN" altLang="en-US" sz="1200" dirty="0" smtClean="0">
                <a:sym typeface="宋体" pitchFamily="2" charset="-122"/>
              </a:rPr>
              <a:t>趋于无穷大时，二项分布的极限分布为正态分布。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Arial" pitchFamily="34" charset="0"/>
              </a:rPr>
              <a:t>这是正态分布在概率论占重要的原因。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无论随机变量是连续型的还是离散型的都适用。</a:t>
            </a:r>
            <a:endParaRPr lang="zh-CN" altLang="en-US" dirty="0" smtClean="0"/>
          </a:p>
        </p:txBody>
      </p:sp>
      <p:sp>
        <p:nvSpPr>
          <p:cNvPr id="140292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4C10BFC-BE64-4F8F-9670-5A1A11E0DC7A}" type="slidenum">
              <a:rPr lang="zh-CN" altLang="en-US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）总体一是均匀分布，总体二是</a:t>
            </a:r>
            <a:r>
              <a:rPr lang="en-US" altLang="zh-CN" dirty="0" smtClean="0"/>
              <a:t>U</a:t>
            </a:r>
            <a:r>
              <a:rPr lang="zh-CN" altLang="en-US" dirty="0" smtClean="0"/>
              <a:t>形分布，总体三是反</a:t>
            </a:r>
            <a:r>
              <a:rPr lang="en-US" altLang="zh-CN" dirty="0" smtClean="0"/>
              <a:t>J</a:t>
            </a:r>
            <a:r>
              <a:rPr lang="zh-CN" altLang="en-US" dirty="0" smtClean="0"/>
              <a:t>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）通过样本均值的抽样分布可推断总体均值，接下来的问题是如何推断总体方差，又应该使用哪一个抽样分布？</a:t>
            </a: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）如欲计算卡方，需先计算样本方差，而计算样本方差之前，须先计算样本均值，如果在计算某个指标之前，须先推断一个未知参数，则自由度就不是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了，会失去一个自由度，或者说独立随机变量不是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个，而是</a:t>
            </a:r>
            <a:r>
              <a:rPr lang="en-US" altLang="zh-CN" dirty="0" smtClean="0"/>
              <a:t>n-1</a:t>
            </a:r>
            <a:r>
              <a:rPr lang="zh-CN" altLang="en-US" dirty="0" smtClean="0"/>
              <a:t>个。也就是说，计算样本方差，必须除以</a:t>
            </a:r>
            <a:r>
              <a:rPr lang="en-US" altLang="zh-CN" dirty="0" smtClean="0"/>
              <a:t>n-1</a:t>
            </a:r>
            <a:r>
              <a:rPr lang="zh-CN" altLang="en-US" dirty="0" smtClean="0"/>
              <a:t>；</a:t>
            </a:r>
            <a:r>
              <a:rPr lang="zh-CN" altLang="en-US" b="0" dirty="0" smtClean="0"/>
              <a:t>（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卡方分布非常有用源自该定理。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4336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5715" name="文本占位符 14336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algn="l" eaLnBrk="1" hangingPunct="1"/>
            <a:r>
              <a:rPr lang="zh-CN" altLang="en-US" sz="12800" b="0" dirty="0" smtClean="0"/>
              <a:t>（</a:t>
            </a:r>
            <a:r>
              <a:rPr lang="en-US" altLang="zh-CN" sz="12800" b="0" dirty="0" smtClean="0"/>
              <a:t>1</a:t>
            </a:r>
            <a:r>
              <a:rPr lang="zh-CN" altLang="en-US" sz="12800" b="0" dirty="0" smtClean="0"/>
              <a:t>）简单随机抽样是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分层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（类型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）抽样、系统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（机械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）抽样</a:t>
            </a:r>
            <a:r>
              <a:rPr lang="zh-CN" altLang="en-US" sz="9600" b="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整群抽样、多阶段抽样的基础。（</a:t>
            </a:r>
            <a:r>
              <a:rPr lang="en-US" altLang="zh-CN" sz="9600" b="0" dirty="0" smtClean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）弄清了</a:t>
            </a:r>
            <a:r>
              <a:rPr lang="en-US" altLang="zh-CN" sz="9600" b="0" dirty="0" smtClean="0">
                <a:solidFill>
                  <a:srgbClr val="FF0000"/>
                </a:solidFill>
                <a:latin typeface="Times New Roman" pitchFamily="18" charset="0"/>
              </a:rPr>
              <a:t>SRS</a:t>
            </a:r>
            <a:r>
              <a:rPr lang="zh-CN" altLang="en-US" sz="9600" b="0" dirty="0" smtClean="0">
                <a:solidFill>
                  <a:srgbClr val="FF0000"/>
                </a:solidFill>
                <a:latin typeface="Times New Roman" pitchFamily="18" charset="0"/>
              </a:rPr>
              <a:t>抽样的推断，则其他抽样方式的推断也就清楚了。</a:t>
            </a:r>
          </a:p>
          <a:p>
            <a:pPr eaLnBrk="1" hangingPunct="1"/>
            <a:endParaRPr lang="zh-CN" altLang="en-US" sz="12800" b="0" dirty="0" smtClean="0"/>
          </a:p>
        </p:txBody>
      </p:sp>
      <p:sp>
        <p:nvSpPr>
          <p:cNvPr id="1157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E6D3411-A5B2-4B87-A601-4A08C6A4CB50}" type="slidenum">
              <a:rPr lang="zh-CN" altLang="en-US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863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4147" name="文本占位符 18637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）接下来重点谈谈自由度的问题，不过，要了解这个问题首先要了解样本修正方差为什么是除以</a:t>
            </a:r>
            <a:r>
              <a:rPr lang="en-US" altLang="zh-CN" dirty="0" smtClean="0"/>
              <a:t>n-1</a:t>
            </a:r>
            <a:r>
              <a:rPr lang="zh-CN" altLang="en-US" dirty="0" smtClean="0"/>
              <a:t>而不是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）用样本方差做子弹，相当于瞄准</a:t>
            </a:r>
            <a:r>
              <a:rPr lang="en-US" altLang="zh-CN" dirty="0" smtClean="0"/>
              <a:t>1/3</a:t>
            </a:r>
            <a:r>
              <a:rPr lang="zh-CN" altLang="en-US" dirty="0" smtClean="0"/>
              <a:t>这个靶心射击（黑暗中打靶）。</a:t>
            </a:r>
          </a:p>
        </p:txBody>
      </p:sp>
      <p:sp>
        <p:nvSpPr>
          <p:cNvPr id="13414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40460-B936-4587-AB10-8B46254C5EAA}" type="slidenum">
              <a:rPr lang="zh-CN" altLang="en-US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863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4147" name="文本占位符 18637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）在计算样本均值时没有前提。推断与方差推断中的自由度是不一样的。均值推断时，自由度为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，使样本均值是总体均值的无偏估计量；（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计算样本方差为一个前提，即先计算样本均值，故此使自由度减少了一个。说明如果在计算某个统计量之前，必须先计算另外一个统计量，则必将导致自由度减少一个；如此类推，若在计算某个统计量之前，须先计算两个前提指标，则自由度失去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个。</a:t>
            </a:r>
          </a:p>
        </p:txBody>
      </p:sp>
      <p:sp>
        <p:nvSpPr>
          <p:cNvPr id="13414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40460-B936-4587-AB10-8B46254C5EAA}" type="slidenum">
              <a:rPr lang="zh-CN" altLang="en-US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）当总体方差不知时，如何推断总体均值呢？自然用样本方差这个随机变量进行替代（参数），但服从另外一个分布了。（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）回忆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分布的形成条件。因为样本均值与样本方差独立，所以</a:t>
            </a:r>
            <a:r>
              <a:rPr lang="en-US" altLang="zh-CN" dirty="0" smtClean="0"/>
              <a:t>Z</a:t>
            </a:r>
            <a:r>
              <a:rPr lang="zh-CN" altLang="en-US" dirty="0" smtClean="0"/>
              <a:t>和</a:t>
            </a:r>
            <a:r>
              <a:rPr lang="en-US" altLang="zh-CN" dirty="0" smtClean="0"/>
              <a:t>χ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也是独立的，符合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分布定义。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）重点掌握第一和第三定理，尔后用样本统计量替代总体参数得到变形。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实践中，我们可能要了解单个总体的均值，如中国的平均身高，有时还想了解日本的平均身高，进而掌握两者之间的差距，这就涉及到两个总体的对比，且只能通过样本数据进行推断，最终推断总体，因此需了解两个总体的抽样分布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）首先，给出背景信息。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pPr eaLnBrk="1" hangingPunct="1"/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）接下来观察如何从样本之差推断总体之差。（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）演示：两个总体随机抽样，不断计算样本均值之差，尔后计算均值与方差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；（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）当总体方差不知道，如何处理？用样本方差替代，还服从正态分布吗？会服从</a:t>
            </a:r>
            <a:r>
              <a:rPr lang="en-US" altLang="zh-CN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sz="12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分布，接下来予以证明。</a:t>
            </a:r>
            <a:endParaRPr lang="zh-CN" altLang="en-US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）注意前提：两总体方差不知但相等；（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）先列出</a:t>
            </a:r>
            <a:r>
              <a:rPr lang="en-US" altLang="zh-CN" dirty="0" smtClean="0"/>
              <a:t>t</a:t>
            </a:r>
            <a:r>
              <a:rPr lang="zh-CN" altLang="en-US" dirty="0" smtClean="0"/>
              <a:t>分布的条件再推导。（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）对</a:t>
            </a:r>
            <a:r>
              <a:rPr lang="en-US" altLang="zh-CN" dirty="0" smtClean="0"/>
              <a:t>V</a:t>
            </a:r>
            <a:r>
              <a:rPr lang="zh-CN" altLang="en-US" dirty="0" smtClean="0"/>
              <a:t>的两个构成分别进行推导；（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）将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W</a:t>
            </a:r>
            <a:r>
              <a:rPr lang="en-US" altLang="zh-CN" dirty="0" smtClean="0"/>
              <a:t> 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放入根号内则与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Z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统计量类似。（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）上述两个分布用于推断总体均值之差，如果想比较两个总体的方差之间的差异呢（可用减法也可用除法）？要用到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F</a:t>
            </a:r>
            <a:r>
              <a:rPr lang="zh-CN" altLang="en-US" sz="1200" b="0" dirty="0" smtClean="0">
                <a:solidFill>
                  <a:srgbClr val="0000FF"/>
                </a:solidFill>
                <a:latin typeface="Times New Roman" pitchFamily="18" charset="0"/>
              </a:rPr>
              <a:t>分布。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b="0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）先列出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分布的条件再推导。即两个卡方分布。由</a:t>
            </a:r>
            <a:r>
              <a:rPr lang="en-US" altLang="zh-CN" dirty="0" smtClean="0"/>
              <a:t>X</a:t>
            </a:r>
            <a:r>
              <a:rPr lang="zh-CN" altLang="en-US" dirty="0" smtClean="0"/>
              <a:t>服从正态分布，可导出第一个卡方分布；（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）若均值未知，如何处理？用样本均值替代总体均值，分布相同，但自由度不同。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b="0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幻灯片图像占位符 27238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1315" name="文本占位符 27238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）先列出</a:t>
            </a:r>
            <a:r>
              <a:rPr lang="en-US" altLang="zh-CN" dirty="0" smtClean="0"/>
              <a:t>F</a:t>
            </a:r>
            <a:r>
              <a:rPr lang="zh-CN" altLang="en-US" dirty="0" smtClean="0"/>
              <a:t>分布的条件再推导。（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用于两总体方差未知但相等时两总体均值之差的推断</a:t>
            </a:r>
            <a:r>
              <a:rPr lang="en-US" altLang="zh-CN" sz="1200" b="0" dirty="0" smtClean="0">
                <a:solidFill>
                  <a:srgbClr val="0000FF"/>
                </a:solidFill>
                <a:latin typeface="Times New Roman" pitchFamily="18" charset="0"/>
              </a:rPr>
              <a:t>.</a:t>
            </a:r>
            <a:endParaRPr lang="zh-CN" altLang="zh-CN" sz="1200" b="0" dirty="0" smtClean="0">
              <a:solidFill>
                <a:srgbClr val="0000FF"/>
              </a:solidFill>
              <a:latin typeface="Times New Roman" pitchFamily="18" charset="0"/>
            </a:endParaRPr>
          </a:p>
          <a:p>
            <a:endParaRPr lang="zh-CN" altLang="en-US" b="0" dirty="0" smtClean="0"/>
          </a:p>
        </p:txBody>
      </p:sp>
      <p:sp>
        <p:nvSpPr>
          <p:cNvPr id="141316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8EAA43C-AFF1-43F7-A8D2-9E1B8E64B994}" type="slidenum">
              <a:rPr lang="zh-CN" altLang="en-US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2682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63" name="文本占位符 2682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X</a:t>
            </a:r>
            <a:r>
              <a:rPr lang="zh-CN" altLang="en-US" smtClean="0"/>
              <a:t>均服从正态分布</a:t>
            </a:r>
            <a:r>
              <a:rPr lang="zh-CN" altLang="en-US" sz="2400" smtClean="0"/>
              <a:t>。</a:t>
            </a:r>
          </a:p>
        </p:txBody>
      </p:sp>
      <p:sp>
        <p:nvSpPr>
          <p:cNvPr id="1433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CD19AD-FA39-4921-8F4B-E914280D7F94}" type="slidenum">
              <a:rPr lang="zh-CN" altLang="en-US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幻灯片图像占位符 17920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6739" name="文本占位符 17920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11674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305DF8E-3E9A-4491-8D02-A42D688D5C73}" type="slidenum">
              <a:rPr lang="zh-CN" altLang="en-US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2682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63" name="文本占位符 2682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）如果方差未知却相等，则分子分母除去总体方差即可。</a:t>
            </a:r>
            <a:endParaRPr lang="zh-CN" altLang="en-US" sz="2400" dirty="0" smtClean="0"/>
          </a:p>
        </p:txBody>
      </p:sp>
      <p:sp>
        <p:nvSpPr>
          <p:cNvPr id="1433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CD19AD-FA39-4921-8F4B-E914280D7F94}" type="slidenum">
              <a:rPr lang="zh-CN" altLang="en-US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27033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2339" name="文本占位符 27033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抽样分布类似于背景</a:t>
            </a:r>
            <a:r>
              <a:rPr lang="zh-CN" altLang="en-US" sz="2400" smtClean="0"/>
              <a:t>信息。</a:t>
            </a:r>
          </a:p>
        </p:txBody>
      </p:sp>
      <p:sp>
        <p:nvSpPr>
          <p:cNvPr id="14234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A87CA2-5C66-45DA-B101-E05B195AB5DD}" type="slidenum">
              <a:rPr lang="zh-CN" altLang="en-US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幻灯片图像占位符 26828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63" name="文本占位符 26829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）若总体</a:t>
            </a:r>
            <a:r>
              <a:rPr lang="en-US" altLang="zh-CN" dirty="0" smtClean="0"/>
              <a:t>X</a:t>
            </a:r>
            <a:r>
              <a:rPr lang="zh-CN" altLang="en-US" dirty="0" smtClean="0"/>
              <a:t>服从正态分布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1433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CD19AD-FA39-4921-8F4B-E914280D7F94}" type="slidenum">
              <a:rPr lang="zh-CN" altLang="en-US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863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4147" name="文本占位符 18637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）注意，此处的样本方差是没有修正的。</a:t>
            </a:r>
          </a:p>
        </p:txBody>
      </p:sp>
      <p:sp>
        <p:nvSpPr>
          <p:cNvPr id="13414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40460-B936-4587-AB10-8B46254C5EAA}" type="slidenum">
              <a:rPr lang="zh-CN" altLang="en-US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幻灯片图像占位符 186369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34147" name="文本占位符 186370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）根据数学期望性质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，有</a:t>
            </a:r>
            <a:r>
              <a:rPr lang="en-US" altLang="zh-CN" dirty="0" smtClean="0"/>
              <a:t>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X+Y</a:t>
            </a:r>
            <a:r>
              <a:rPr lang="zh-CN" altLang="en-US" dirty="0" smtClean="0"/>
              <a:t>）＝</a:t>
            </a:r>
            <a:r>
              <a:rPr lang="en-US" altLang="zh-CN" dirty="0" smtClean="0"/>
              <a:t>EX+EY</a:t>
            </a:r>
            <a:r>
              <a:rPr lang="zh-CN" altLang="en-US" dirty="0" smtClean="0"/>
              <a:t>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）注意方差的简捷式等于平方的平均数减去平均数的平方。（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）但是样本方差的极限也是总体方差。</a:t>
            </a:r>
          </a:p>
        </p:txBody>
      </p:sp>
      <p:sp>
        <p:nvSpPr>
          <p:cNvPr id="13414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7F40460-B936-4587-AB10-8B46254C5EAA}" type="slidenum">
              <a:rPr lang="zh-CN" altLang="en-US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80225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17763" name="文本占位符 180226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(1)</a:t>
            </a:r>
            <a:r>
              <a:rPr lang="zh-CN" altLang="en-US" dirty="0" smtClean="0"/>
              <a:t>若无限总体则两种抽样方式没有区别，若总体容量很大且样本容易很小则相差无几。（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）只需弄清楚重复抽样的推断结果，进行修正即可得到不重复抽样的结果。</a:t>
            </a:r>
          </a:p>
        </p:txBody>
      </p:sp>
      <p:sp>
        <p:nvSpPr>
          <p:cNvPr id="117764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92BB1C2-1320-4989-B06B-6A0CD249519A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781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3427" name="文本占位符 1781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20000"/>
              </a:spcBef>
            </a:pPr>
            <a:r>
              <a:rPr lang="zh-CN" altLang="en-US" dirty="0" smtClean="0"/>
              <a:t>（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）总体是概率分布，参数是数量特征。（</a:t>
            </a:r>
            <a:r>
              <a:rPr lang="en-US" altLang="zh-CN" b="0" dirty="0" smtClean="0"/>
              <a:t>2</a:t>
            </a:r>
            <a:r>
              <a:rPr lang="zh-CN" altLang="en-US" b="0" dirty="0" smtClean="0"/>
              <a:t>）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sym typeface="宋体" pitchFamily="2" charset="-122"/>
              </a:rPr>
              <a:t>统计量是对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宋体" pitchFamily="2" charset="-122"/>
              </a:rPr>
              <a:t>样本数据的加工，由于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构造</a:t>
            </a:r>
            <a:r>
              <a:rPr lang="zh-CN" altLang="en-US" b="0" dirty="0" smtClean="0">
                <a:latin typeface="Times New Roman" pitchFamily="18" charset="0"/>
                <a:ea typeface="楷体_GB2312" pitchFamily="49" charset="-122"/>
                <a:sym typeface="宋体" pitchFamily="2" charset="-122"/>
              </a:rPr>
              <a:t>统计量的目的是推断总体参数，自然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宋体" pitchFamily="2" charset="-122"/>
              </a:rPr>
              <a:t>不应包含未知参数，但已知参数可以包括，如已知方差推断均值</a:t>
            </a:r>
            <a:r>
              <a:rPr lang="zh-CN" altLang="en-US" b="0" dirty="0" smtClean="0">
                <a:latin typeface="Times New Roman" pitchFamily="18" charset="0"/>
                <a:ea typeface="楷体_GB2312" pitchFamily="49" charset="-122"/>
                <a:sym typeface="宋体" pitchFamily="2" charset="-122"/>
              </a:rPr>
              <a:t>。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样本的随机性决定统计量的随机性，也是随机变量。（</a:t>
            </a:r>
            <a:r>
              <a:rPr lang="en-US" altLang="zh-CN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b="0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）</a:t>
            </a:r>
            <a:r>
              <a:rPr lang="zh-CN" altLang="en-US" b="0" dirty="0" smtClean="0">
                <a:latin typeface="Times New Roman" pitchFamily="18" charset="0"/>
                <a:ea typeface="楷体_GB2312" pitchFamily="49" charset="-122"/>
                <a:sym typeface="Arial" pitchFamily="34" charset="0"/>
              </a:rPr>
              <a:t>由样本推断总体，需构造一些合适的统计量。定性地说，凡能由样本计算的量均为统计量。</a:t>
            </a:r>
            <a:endParaRPr lang="zh-CN" altLang="en-US" b="0" dirty="0" smtClean="0">
              <a:latin typeface="Times New Roman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b="0" dirty="0" smtClean="0"/>
              <a:t>（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）有些参数可直接用统计量推断，有些要间接去推。</a:t>
            </a:r>
          </a:p>
        </p:txBody>
      </p:sp>
      <p:sp>
        <p:nvSpPr>
          <p:cNvPr id="103428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3163F8-38D5-4A13-8459-76F971398D0B}" type="slidenum">
              <a:rPr lang="zh-CN" altLang="en-US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78177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6499" name="文本占位符 178178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）样本均值、比例、方差分别推断总体均值、比例与方差（最主要），后者是出于公式推导需要。（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矩是随机变量到原点的距离（原点为零或均值），原点矩是中心矩的特殊形式；（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）还有一个样本相关系数，是二阶混合中心矩。（</a:t>
            </a:r>
            <a:r>
              <a:rPr lang="en-US" altLang="zh-CN" sz="1200" dirty="0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sz="1200" dirty="0" smtClean="0">
                <a:solidFill>
                  <a:srgbClr val="0000FF"/>
                </a:solidFill>
                <a:latin typeface="Times New Roman" pitchFamily="18" charset="0"/>
              </a:rPr>
              <a:t>）均可称为矩统计量，均值与方差是矩的特殊形式。</a:t>
            </a:r>
            <a:endParaRPr lang="zh-CN" altLang="en-US" dirty="0" smtClean="0"/>
          </a:p>
        </p:txBody>
      </p:sp>
      <p:sp>
        <p:nvSpPr>
          <p:cNvPr id="106500" name="灯片编号占位符 1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EB6A08-6F37-40CD-8A1F-E9C54AA83BEA}" type="slidenum">
              <a:rPr lang="zh-CN" altLang="en-US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10024-AB3D-40F5-B2EC-AC4A0C333B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F2B5B-CF22-499F-89B4-4801730FA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255A0A-9FE0-40EC-80B4-BA130DF176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CEB0-1822-4CF6-9435-881878A8F3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6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8A30D-B27B-4F61-A314-7D631B857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8881A6-69EA-4324-992B-0B06FAE7A5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691FD-8ABF-4F43-AACB-BFFBB85F39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5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E71FC-7BB9-46B6-96B4-3480F252A1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22081-B1CE-4957-93BD-DC9636D036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ECF21-F49A-42DA-A610-8A30D77336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1027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1028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1029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60F539-4E5F-42C0-B30D-EC0441BDB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025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8851" name="文本占位符 1026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 noProof="1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970A3FA-582F-44F7-B1B7-19F25FAF14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Microsoft_Office_Word_97_-_2003___2.doc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Microsoft_Office_Word_97_-_2003___3.doc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3.bin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oleObject" Target="../embeddings/oleObject4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7.bin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6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8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oleObject" Target="../embeddings/oleObject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5" Type="http://schemas.openxmlformats.org/officeDocument/2006/relationships/oleObject" Target="../embeddings/oleObject80.bin"/><Relationship Id="rId4" Type="http://schemas.openxmlformats.org/officeDocument/2006/relationships/oleObject" Target="../embeddings/oleObject7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9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10" Type="http://schemas.openxmlformats.org/officeDocument/2006/relationships/oleObject" Target="../embeddings/oleObject102.bin"/><Relationship Id="rId4" Type="http://schemas.openxmlformats.org/officeDocument/2006/relationships/image" Target="../media/image100.wmf"/><Relationship Id="rId9" Type="http://schemas.openxmlformats.org/officeDocument/2006/relationships/oleObject" Target="../embeddings/oleObject10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06.png"/><Relationship Id="rId4" Type="http://schemas.openxmlformats.org/officeDocument/2006/relationships/oleObject" Target="../embeddings/oleObject103.bin"/><Relationship Id="rId9" Type="http://schemas.openxmlformats.org/officeDocument/2006/relationships/oleObject" Target="../embeddings/oleObject107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09.bin"/><Relationship Id="rId4" Type="http://schemas.openxmlformats.org/officeDocument/2006/relationships/oleObject" Target="../embeddings/oleObject10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7" Type="http://schemas.openxmlformats.org/officeDocument/2006/relationships/oleObject" Target="../embeddings/oleObject1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2.bin"/><Relationship Id="rId5" Type="http://schemas.openxmlformats.org/officeDocument/2006/relationships/oleObject" Target="../embeddings/oleObject111.bin"/><Relationship Id="rId4" Type="http://schemas.openxmlformats.org/officeDocument/2006/relationships/oleObject" Target="../embeddings/oleObject11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0.bin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3" Type="http://schemas.openxmlformats.org/officeDocument/2006/relationships/notesSlide" Target="../notesSlides/notesSlide34.xml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2.bin"/><Relationship Id="rId5" Type="http://schemas.openxmlformats.org/officeDocument/2006/relationships/oleObject" Target="../embeddings/oleObject121.bin"/><Relationship Id="rId10" Type="http://schemas.openxmlformats.org/officeDocument/2006/relationships/oleObject" Target="../embeddings/oleObject126.bin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2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130.bin"/><Relationship Id="rId12" Type="http://schemas.openxmlformats.org/officeDocument/2006/relationships/oleObject" Target="../embeddings/oleObject13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28.bin"/><Relationship Id="rId10" Type="http://schemas.openxmlformats.org/officeDocument/2006/relationships/oleObject" Target="../embeddings/oleObject132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notesSlide" Target="../notesSlides/notesSlide36.xml"/><Relationship Id="rId7" Type="http://schemas.openxmlformats.org/officeDocument/2006/relationships/oleObject" Target="../embeddings/oleObject13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7.bin"/><Relationship Id="rId11" Type="http://schemas.openxmlformats.org/officeDocument/2006/relationships/oleObject" Target="../embeddings/oleObject142.bin"/><Relationship Id="rId5" Type="http://schemas.openxmlformats.org/officeDocument/2006/relationships/oleObject" Target="../embeddings/oleObject136.bin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5.bin"/><Relationship Id="rId9" Type="http://schemas.openxmlformats.org/officeDocument/2006/relationships/oleObject" Target="../embeddings/oleObject140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4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4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oleObject" Target="../embeddings/oleObject14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8.bin"/><Relationship Id="rId5" Type="http://schemas.openxmlformats.org/officeDocument/2006/relationships/oleObject" Target="../embeddings/oleObject147.bin"/><Relationship Id="rId4" Type="http://schemas.openxmlformats.org/officeDocument/2006/relationships/oleObject" Target="../embeddings/oleObject14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15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2.bin"/><Relationship Id="rId5" Type="http://schemas.openxmlformats.org/officeDocument/2006/relationships/oleObject" Target="../embeddings/oleObject151.bin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0.bin"/><Relationship Id="rId9" Type="http://schemas.openxmlformats.org/officeDocument/2006/relationships/oleObject" Target="../embeddings/oleObject15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Microsoft_Office_Word_97_-_2003___6.doc"/><Relationship Id="rId5" Type="http://schemas.openxmlformats.org/officeDocument/2006/relationships/oleObject" Target="../embeddings/Microsoft_Office_Word_97_-_2003___5.doc"/><Relationship Id="rId4" Type="http://schemas.openxmlformats.org/officeDocument/2006/relationships/oleObject" Target="../embeddings/Microsoft_Office_Word_97_-_2003___4.doc"/><Relationship Id="rId9" Type="http://schemas.openxmlformats.org/officeDocument/2006/relationships/oleObject" Target="../embeddings/oleObject15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62.bin"/><Relationship Id="rId5" Type="http://schemas.openxmlformats.org/officeDocument/2006/relationships/oleObject" Target="../embeddings/oleObject161.bin"/><Relationship Id="rId4" Type="http://schemas.openxmlformats.org/officeDocument/2006/relationships/oleObject" Target="../embeddings/oleObject16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66.bin"/><Relationship Id="rId5" Type="http://schemas.openxmlformats.org/officeDocument/2006/relationships/oleObject" Target="../embeddings/oleObject165.bin"/><Relationship Id="rId10" Type="http://schemas.openxmlformats.org/officeDocument/2006/relationships/oleObject" Target="../embeddings/oleObject170.bin"/><Relationship Id="rId4" Type="http://schemas.openxmlformats.org/officeDocument/2006/relationships/oleObject" Target="../embeddings/oleObject164.bin"/><Relationship Id="rId9" Type="http://schemas.openxmlformats.org/officeDocument/2006/relationships/oleObject" Target="../embeddings/oleObject169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Microsoft_Office_Word_97_-_2003___7.doc"/><Relationship Id="rId5" Type="http://schemas.openxmlformats.org/officeDocument/2006/relationships/oleObject" Target="../embeddings/oleObject172.bin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5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9.bin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7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77.bin"/><Relationship Id="rId5" Type="http://schemas.openxmlformats.org/officeDocument/2006/relationships/oleObject" Target="../embeddings/oleObject176.bin"/><Relationship Id="rId4" Type="http://schemas.openxmlformats.org/officeDocument/2006/relationships/oleObject" Target="../embeddings/Microsoft_Office_Word_97_-_2003___8.doc"/><Relationship Id="rId9" Type="http://schemas.openxmlformats.org/officeDocument/2006/relationships/oleObject" Target="../embeddings/oleObject18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83.bin"/><Relationship Id="rId5" Type="http://schemas.openxmlformats.org/officeDocument/2006/relationships/oleObject" Target="../embeddings/oleObject182.bin"/><Relationship Id="rId4" Type="http://schemas.openxmlformats.org/officeDocument/2006/relationships/oleObject" Target="../embeddings/oleObject181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86.bin"/><Relationship Id="rId5" Type="http://schemas.openxmlformats.org/officeDocument/2006/relationships/oleObject" Target="../embeddings/oleObject185.bin"/><Relationship Id="rId4" Type="http://schemas.openxmlformats.org/officeDocument/2006/relationships/oleObject" Target="../embeddings/oleObject18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88.bin"/><Relationship Id="rId5" Type="http://schemas.openxmlformats.org/officeDocument/2006/relationships/oleObject" Target="../embeddings/oleObject187.bin"/><Relationship Id="rId4" Type="http://schemas.openxmlformats.org/officeDocument/2006/relationships/chart" Target="../charts/char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91.bin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9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Office_Word_97_-_2003___1.doc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9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198.bin"/><Relationship Id="rId5" Type="http://schemas.openxmlformats.org/officeDocument/2006/relationships/oleObject" Target="../embeddings/oleObject197.bin"/><Relationship Id="rId4" Type="http://schemas.openxmlformats.org/officeDocument/2006/relationships/oleObject" Target="../embeddings/Microsoft_Office_Word_97_-_2003___9.doc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6.vml"/><Relationship Id="rId6" Type="http://schemas.openxmlformats.org/officeDocument/2006/relationships/oleObject" Target="../embeddings/oleObject203.bin"/><Relationship Id="rId5" Type="http://schemas.openxmlformats.org/officeDocument/2006/relationships/oleObject" Target="../embeddings/oleObject202.bin"/><Relationship Id="rId4" Type="http://schemas.openxmlformats.org/officeDocument/2006/relationships/oleObject" Target="../embeddings/oleObject201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20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08.bin"/><Relationship Id="rId5" Type="http://schemas.openxmlformats.org/officeDocument/2006/relationships/oleObject" Target="../embeddings/oleObject207.bin"/><Relationship Id="rId4" Type="http://schemas.openxmlformats.org/officeDocument/2006/relationships/oleObject" Target="../embeddings/oleObject20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21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12.bin"/><Relationship Id="rId5" Type="http://schemas.openxmlformats.org/officeDocument/2006/relationships/oleObject" Target="../embeddings/oleObject211.bin"/><Relationship Id="rId4" Type="http://schemas.openxmlformats.org/officeDocument/2006/relationships/oleObject" Target="../embeddings/oleObject210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2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16.bin"/><Relationship Id="rId5" Type="http://schemas.openxmlformats.org/officeDocument/2006/relationships/oleObject" Target="../embeddings/oleObject215.bin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9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notesSlide" Target="../notesSlides/notesSlide55.xml"/><Relationship Id="rId7" Type="http://schemas.openxmlformats.org/officeDocument/2006/relationships/oleObject" Target="../embeddings/oleObject2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222.bin"/><Relationship Id="rId5" Type="http://schemas.openxmlformats.org/officeDocument/2006/relationships/oleObject" Target="../embeddings/oleObject221.bin"/><Relationship Id="rId10" Type="http://schemas.openxmlformats.org/officeDocument/2006/relationships/oleObject" Target="../embeddings/oleObject226.bin"/><Relationship Id="rId4" Type="http://schemas.openxmlformats.org/officeDocument/2006/relationships/oleObject" Target="../embeddings/oleObject220.bin"/><Relationship Id="rId9" Type="http://schemas.openxmlformats.org/officeDocument/2006/relationships/oleObject" Target="../embeddings/oleObject225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1.bin"/><Relationship Id="rId3" Type="http://schemas.openxmlformats.org/officeDocument/2006/relationships/notesSlide" Target="../notesSlides/notesSlide56.xml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29.bin"/><Relationship Id="rId5" Type="http://schemas.openxmlformats.org/officeDocument/2006/relationships/oleObject" Target="../embeddings/oleObject228.bin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32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notesSlide" Target="../notesSlides/notesSlide57.xml"/><Relationship Id="rId7" Type="http://schemas.openxmlformats.org/officeDocument/2006/relationships/oleObject" Target="../embeddings/oleObject23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35.bin"/><Relationship Id="rId5" Type="http://schemas.openxmlformats.org/officeDocument/2006/relationships/oleObject" Target="../embeddings/oleObject234.bin"/><Relationship Id="rId4" Type="http://schemas.openxmlformats.org/officeDocument/2006/relationships/oleObject" Target="../embeddings/oleObject233.bin"/><Relationship Id="rId9" Type="http://schemas.openxmlformats.org/officeDocument/2006/relationships/oleObject" Target="../embeddings/oleObject23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3.bin"/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2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41.bin"/><Relationship Id="rId5" Type="http://schemas.openxmlformats.org/officeDocument/2006/relationships/oleObject" Target="../embeddings/oleObject240.bin"/><Relationship Id="rId4" Type="http://schemas.openxmlformats.org/officeDocument/2006/relationships/oleObject" Target="../embeddings/oleObject239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4" Type="http://schemas.openxmlformats.org/officeDocument/2006/relationships/oleObject" Target="../embeddings/oleObject244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49.bin"/><Relationship Id="rId5" Type="http://schemas.openxmlformats.org/officeDocument/2006/relationships/oleObject" Target="../embeddings/oleObject248.bin"/><Relationship Id="rId4" Type="http://schemas.openxmlformats.org/officeDocument/2006/relationships/oleObject" Target="../embeddings/oleObject247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52.bin"/><Relationship Id="rId5" Type="http://schemas.openxmlformats.org/officeDocument/2006/relationships/oleObject" Target="../embeddings/oleObject251.bin"/><Relationship Id="rId4" Type="http://schemas.openxmlformats.org/officeDocument/2006/relationships/oleObject" Target="../embeddings/oleObject250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7" Type="http://schemas.openxmlformats.org/officeDocument/2006/relationships/oleObject" Target="../embeddings/oleObject2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55.bin"/><Relationship Id="rId5" Type="http://schemas.openxmlformats.org/officeDocument/2006/relationships/oleObject" Target="../embeddings/oleObject254.bin"/><Relationship Id="rId4" Type="http://schemas.openxmlformats.org/officeDocument/2006/relationships/oleObject" Target="../embeddings/oleObject253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3" Type="http://schemas.openxmlformats.org/officeDocument/2006/relationships/notesSlide" Target="../notesSlides/notesSlide63.xml"/><Relationship Id="rId7" Type="http://schemas.openxmlformats.org/officeDocument/2006/relationships/oleObject" Target="../embeddings/oleObject2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259.bin"/><Relationship Id="rId5" Type="http://schemas.openxmlformats.org/officeDocument/2006/relationships/oleObject" Target="../embeddings/oleObject258.bin"/><Relationship Id="rId4" Type="http://schemas.openxmlformats.org/officeDocument/2006/relationships/oleObject" Target="../embeddings/oleObject257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3" Type="http://schemas.openxmlformats.org/officeDocument/2006/relationships/notesSlide" Target="../notesSlides/notesSlide64.xml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64.bin"/><Relationship Id="rId5" Type="http://schemas.openxmlformats.org/officeDocument/2006/relationships/oleObject" Target="../embeddings/oleObject263.bin"/><Relationship Id="rId10" Type="http://schemas.openxmlformats.org/officeDocument/2006/relationships/oleObject" Target="../embeddings/oleObject268.bin"/><Relationship Id="rId4" Type="http://schemas.openxmlformats.org/officeDocument/2006/relationships/oleObject" Target="../embeddings/oleObject262.bin"/><Relationship Id="rId9" Type="http://schemas.openxmlformats.org/officeDocument/2006/relationships/oleObject" Target="../embeddings/oleObject267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标题 26521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统计实例</a:t>
            </a:r>
          </a:p>
        </p:txBody>
      </p:sp>
      <p:sp>
        <p:nvSpPr>
          <p:cNvPr id="80899" name="直接连接符 26521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0" name="直接连接符 26521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1" name="波形 26522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5222" name="副标题 265221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统计实例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黑体" pitchFamily="49" charset="-122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平均收入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]1949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年，美国某报刊的一则报道指出：“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1924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届耶鲁大学毕业生的平均年收入为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25111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美元”。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）抽样调查：发送并回收问卷，尔后计算均值。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）历史经验：问卷回收率大致在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5~10%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之间。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）未回复的人：地址不详的人；未实现梦想的人（小职员、技工、流浪汉、失业者）等。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4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）回复的人：地址已知的人以及地位或收入较高的人。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       结论：来自有偏样本的年平均收入。</a:t>
            </a:r>
            <a:endParaRPr lang="en-US" altLang="zh-CN" sz="26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本章将学习“抽样推断”的基本内容（怎么抽、抽多少、如何由样本推断总体），这将节省人们的各种资源，并达到对总体现象的最佳认识。</a:t>
            </a:r>
            <a:endParaRPr lang="zh-CN" altLang="en-US" sz="2600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5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5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5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65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65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65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65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5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标题 14438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7412" name="直接连接符 14438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3" name="直接连接符 14438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14" name="波形 14438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4390" name="副标题 144389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800" dirty="0" smtClean="0">
                <a:latin typeface="黑体" pitchFamily="49" charset="-122"/>
                <a:ea typeface="黑体" pitchFamily="49" charset="-122"/>
                <a:cs typeface="楷体_GB2312"/>
              </a:rPr>
              <a:t> </a:t>
            </a:r>
            <a:r>
              <a:rPr lang="zh-CN" altLang="en-US" sz="28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第二节  常见的概率分布</a:t>
            </a:r>
            <a:endParaRPr lang="en-US" altLang="zh-CN" sz="2800" dirty="0" smtClean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（一）概率分布的形成</a:t>
            </a:r>
          </a:p>
          <a:p>
            <a:pPr algn="l" eaLnBrk="1" hangingPunct="1">
              <a:lnSpc>
                <a:spcPct val="110000"/>
              </a:lnSpc>
            </a:pP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400" b="1" dirty="0" smtClean="0">
              <a:solidFill>
                <a:srgbClr val="FF3300"/>
              </a:solidFill>
              <a:latin typeface="楷体_GB2312" pitchFamily="49" charset="-122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144396" name="对象 144395"/>
          <p:cNvGraphicFramePr>
            <a:graphicFrameLocks/>
          </p:cNvGraphicFramePr>
          <p:nvPr/>
        </p:nvGraphicFramePr>
        <p:xfrm>
          <a:off x="5364088" y="1916832"/>
          <a:ext cx="3481387" cy="4524375"/>
        </p:xfrm>
        <a:graphic>
          <a:graphicData uri="http://schemas.openxmlformats.org/presentationml/2006/ole">
            <p:oleObj spid="_x0000_s17410" name="Document" r:id="rId4" imgW="3458868" imgH="4478211" progId="Word.Document.8">
              <p:embed/>
            </p:oleObj>
          </a:graphicData>
        </a:graphic>
      </p:graphicFrame>
      <p:sp>
        <p:nvSpPr>
          <p:cNvPr id="17416" name="直接连接符 144396"/>
          <p:cNvSpPr>
            <a:spLocks noChangeShapeType="1"/>
          </p:cNvSpPr>
          <p:nvPr/>
        </p:nvSpPr>
        <p:spPr bwMode="auto">
          <a:xfrm>
            <a:off x="838200" y="6019800"/>
            <a:ext cx="525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398" name="矩形 144397"/>
          <p:cNvSpPr/>
          <p:nvPr/>
        </p:nvSpPr>
        <p:spPr>
          <a:xfrm>
            <a:off x="5867400" y="6069013"/>
            <a:ext cx="10810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身高</a:t>
            </a:r>
            <a:endParaRPr lang="zh-CN" altLang="en-US" b="1" noProof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4399" name="文本框 144398"/>
          <p:cNvSpPr txBox="1"/>
          <p:nvPr/>
        </p:nvSpPr>
        <p:spPr>
          <a:xfrm>
            <a:off x="1295400" y="6061075"/>
            <a:ext cx="46482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140  150   160  170   180  190</a:t>
            </a:r>
          </a:p>
        </p:txBody>
      </p:sp>
      <p:sp>
        <p:nvSpPr>
          <p:cNvPr id="17419" name="直接连接符 144399"/>
          <p:cNvSpPr>
            <a:spLocks noChangeShapeType="1"/>
          </p:cNvSpPr>
          <p:nvPr/>
        </p:nvSpPr>
        <p:spPr bwMode="auto">
          <a:xfrm flipV="1">
            <a:off x="838200" y="2362200"/>
            <a:ext cx="0" cy="3657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01" name="文本框 144400"/>
          <p:cNvSpPr txBox="1"/>
          <p:nvPr/>
        </p:nvSpPr>
        <p:spPr>
          <a:xfrm>
            <a:off x="304800" y="2743200"/>
            <a:ext cx="596900" cy="2870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0.5</a:t>
            </a:r>
          </a:p>
          <a:p>
            <a:pPr algn="ctr"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0.4</a:t>
            </a:r>
          </a:p>
          <a:p>
            <a:pPr algn="ctr"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0.3</a:t>
            </a:r>
          </a:p>
          <a:p>
            <a:pPr algn="ctr"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0.2</a:t>
            </a:r>
          </a:p>
          <a:p>
            <a:pPr algn="ctr"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</a:t>
            </a:r>
          </a:p>
        </p:txBody>
      </p:sp>
      <p:sp>
        <p:nvSpPr>
          <p:cNvPr id="17421" name="直接连接符 144401"/>
          <p:cNvSpPr>
            <a:spLocks noChangeShapeType="1"/>
          </p:cNvSpPr>
          <p:nvPr/>
        </p:nvSpPr>
        <p:spPr bwMode="auto">
          <a:xfrm>
            <a:off x="1828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2" name="直接连接符 144402"/>
          <p:cNvSpPr>
            <a:spLocks noChangeShapeType="1"/>
          </p:cNvSpPr>
          <p:nvPr/>
        </p:nvSpPr>
        <p:spPr bwMode="auto">
          <a:xfrm>
            <a:off x="18288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3" name="直接连接符 144403"/>
          <p:cNvSpPr>
            <a:spLocks noChangeShapeType="1"/>
          </p:cNvSpPr>
          <p:nvPr/>
        </p:nvSpPr>
        <p:spPr bwMode="auto">
          <a:xfrm>
            <a:off x="25146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4" name="直接连接符 144404"/>
          <p:cNvSpPr>
            <a:spLocks noChangeShapeType="1"/>
          </p:cNvSpPr>
          <p:nvPr/>
        </p:nvSpPr>
        <p:spPr bwMode="auto">
          <a:xfrm>
            <a:off x="25146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直接连接符 144405"/>
          <p:cNvSpPr>
            <a:spLocks noChangeShapeType="1"/>
          </p:cNvSpPr>
          <p:nvPr/>
        </p:nvSpPr>
        <p:spPr bwMode="auto">
          <a:xfrm>
            <a:off x="3200400" y="3124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6" name="直接连接符 144406"/>
          <p:cNvSpPr>
            <a:spLocks noChangeShapeType="1"/>
          </p:cNvSpPr>
          <p:nvPr/>
        </p:nvSpPr>
        <p:spPr bwMode="auto">
          <a:xfrm>
            <a:off x="32004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7" name="直接连接符 144407"/>
          <p:cNvSpPr>
            <a:spLocks noChangeShapeType="1"/>
          </p:cNvSpPr>
          <p:nvPr/>
        </p:nvSpPr>
        <p:spPr bwMode="auto">
          <a:xfrm>
            <a:off x="3886200" y="31242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直接连接符 144408"/>
          <p:cNvSpPr>
            <a:spLocks noChangeShapeType="1"/>
          </p:cNvSpPr>
          <p:nvPr/>
        </p:nvSpPr>
        <p:spPr bwMode="auto">
          <a:xfrm>
            <a:off x="3886200" y="4648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9" name="直接连接符 144409"/>
          <p:cNvSpPr>
            <a:spLocks noChangeShapeType="1"/>
          </p:cNvSpPr>
          <p:nvPr/>
        </p:nvSpPr>
        <p:spPr bwMode="auto">
          <a:xfrm>
            <a:off x="4572000" y="46482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直接连接符 144410"/>
          <p:cNvSpPr>
            <a:spLocks noChangeShapeType="1"/>
          </p:cNvSpPr>
          <p:nvPr/>
        </p:nvSpPr>
        <p:spPr bwMode="auto">
          <a:xfrm>
            <a:off x="4572000" y="5562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直接连接符 144411"/>
          <p:cNvSpPr>
            <a:spLocks noChangeShapeType="1"/>
          </p:cNvSpPr>
          <p:nvPr/>
        </p:nvSpPr>
        <p:spPr bwMode="auto">
          <a:xfrm>
            <a:off x="5257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4413" name="矩形 144412"/>
          <p:cNvSpPr/>
          <p:nvPr/>
        </p:nvSpPr>
        <p:spPr>
          <a:xfrm>
            <a:off x="971550" y="2420938"/>
            <a:ext cx="11525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频率</a:t>
            </a:r>
            <a:endParaRPr lang="zh-CN" altLang="en-US" b="1" noProof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4540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8437" name="直接连接符 14541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8" name="直接连接符 14541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9" name="波形 14541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5414" name="副标题 14541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调整：“频率密度”（频率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/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组距）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“频率”； </a:t>
            </a:r>
          </a:p>
        </p:txBody>
      </p:sp>
      <p:sp>
        <p:nvSpPr>
          <p:cNvPr id="18441" name="直接连接符 145415"/>
          <p:cNvSpPr>
            <a:spLocks noChangeShapeType="1"/>
          </p:cNvSpPr>
          <p:nvPr/>
        </p:nvSpPr>
        <p:spPr bwMode="auto">
          <a:xfrm>
            <a:off x="838200" y="6019800"/>
            <a:ext cx="5257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17" name="矩形 145416"/>
          <p:cNvSpPr/>
          <p:nvPr/>
        </p:nvSpPr>
        <p:spPr>
          <a:xfrm>
            <a:off x="5867400" y="6069013"/>
            <a:ext cx="1081088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noProof="1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身高</a:t>
            </a:r>
            <a:endParaRPr lang="zh-CN" altLang="en-US" sz="2600" b="1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5418" name="文本框 145417"/>
          <p:cNvSpPr txBox="1"/>
          <p:nvPr/>
        </p:nvSpPr>
        <p:spPr>
          <a:xfrm>
            <a:off x="1295400" y="6061075"/>
            <a:ext cx="46482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zh-CN" sz="2600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140  150   160  170   180  190</a:t>
            </a:r>
          </a:p>
        </p:txBody>
      </p:sp>
      <p:sp>
        <p:nvSpPr>
          <p:cNvPr id="18444" name="直接连接符 145418"/>
          <p:cNvSpPr>
            <a:spLocks noChangeShapeType="1"/>
          </p:cNvSpPr>
          <p:nvPr/>
        </p:nvSpPr>
        <p:spPr bwMode="auto">
          <a:xfrm flipV="1">
            <a:off x="838200" y="23622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5" name="直接连接符 145420"/>
          <p:cNvSpPr>
            <a:spLocks noChangeShapeType="1"/>
          </p:cNvSpPr>
          <p:nvPr/>
        </p:nvSpPr>
        <p:spPr bwMode="auto">
          <a:xfrm>
            <a:off x="1828800" y="55626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6" name="直接连接符 145421"/>
          <p:cNvSpPr>
            <a:spLocks noChangeShapeType="1"/>
          </p:cNvSpPr>
          <p:nvPr/>
        </p:nvSpPr>
        <p:spPr bwMode="auto">
          <a:xfrm>
            <a:off x="1828800" y="55626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7" name="直接连接符 145422"/>
          <p:cNvSpPr>
            <a:spLocks noChangeShapeType="1"/>
          </p:cNvSpPr>
          <p:nvPr/>
        </p:nvSpPr>
        <p:spPr bwMode="auto">
          <a:xfrm>
            <a:off x="2514600" y="4648200"/>
            <a:ext cx="0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8" name="直接连接符 145423"/>
          <p:cNvSpPr>
            <a:spLocks noChangeShapeType="1"/>
          </p:cNvSpPr>
          <p:nvPr/>
        </p:nvSpPr>
        <p:spPr bwMode="auto">
          <a:xfrm>
            <a:off x="2514600" y="46482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9" name="直接连接符 145424"/>
          <p:cNvSpPr>
            <a:spLocks noChangeShapeType="1"/>
          </p:cNvSpPr>
          <p:nvPr/>
        </p:nvSpPr>
        <p:spPr bwMode="auto">
          <a:xfrm>
            <a:off x="3200400" y="3124200"/>
            <a:ext cx="0" cy="2895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0" name="直接连接符 145425"/>
          <p:cNvSpPr>
            <a:spLocks noChangeShapeType="1"/>
          </p:cNvSpPr>
          <p:nvPr/>
        </p:nvSpPr>
        <p:spPr bwMode="auto">
          <a:xfrm>
            <a:off x="3200400" y="31242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1" name="直接连接符 145426"/>
          <p:cNvSpPr>
            <a:spLocks noChangeShapeType="1"/>
          </p:cNvSpPr>
          <p:nvPr/>
        </p:nvSpPr>
        <p:spPr bwMode="auto">
          <a:xfrm>
            <a:off x="3886200" y="3124200"/>
            <a:ext cx="0" cy="2895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2" name="直接连接符 145427"/>
          <p:cNvSpPr>
            <a:spLocks noChangeShapeType="1"/>
          </p:cNvSpPr>
          <p:nvPr/>
        </p:nvSpPr>
        <p:spPr bwMode="auto">
          <a:xfrm>
            <a:off x="3886200" y="46482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3" name="直接连接符 145428"/>
          <p:cNvSpPr>
            <a:spLocks noChangeShapeType="1"/>
          </p:cNvSpPr>
          <p:nvPr/>
        </p:nvSpPr>
        <p:spPr bwMode="auto">
          <a:xfrm>
            <a:off x="4572000" y="4648200"/>
            <a:ext cx="0" cy="1371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4" name="直接连接符 145429"/>
          <p:cNvSpPr>
            <a:spLocks noChangeShapeType="1"/>
          </p:cNvSpPr>
          <p:nvPr/>
        </p:nvSpPr>
        <p:spPr bwMode="auto">
          <a:xfrm>
            <a:off x="4572000" y="5562600"/>
            <a:ext cx="685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5" name="直接连接符 145430"/>
          <p:cNvSpPr>
            <a:spLocks noChangeShapeType="1"/>
          </p:cNvSpPr>
          <p:nvPr/>
        </p:nvSpPr>
        <p:spPr bwMode="auto">
          <a:xfrm>
            <a:off x="5257800" y="5562600"/>
            <a:ext cx="0" cy="457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32" name="矩形 145431"/>
          <p:cNvSpPr/>
          <p:nvPr/>
        </p:nvSpPr>
        <p:spPr>
          <a:xfrm>
            <a:off x="971550" y="2276475"/>
            <a:ext cx="1781175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600" b="1" noProof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频率密度</a:t>
            </a:r>
            <a:endParaRPr lang="zh-CN" altLang="en-US" sz="2600" b="1" noProof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graphicFrame>
        <p:nvGraphicFramePr>
          <p:cNvPr id="145433" name="对象 145432"/>
          <p:cNvGraphicFramePr>
            <a:graphicFrameLocks/>
          </p:cNvGraphicFramePr>
          <p:nvPr/>
        </p:nvGraphicFramePr>
        <p:xfrm>
          <a:off x="5438775" y="1411288"/>
          <a:ext cx="3481388" cy="4781550"/>
        </p:xfrm>
        <a:graphic>
          <a:graphicData uri="http://schemas.openxmlformats.org/presentationml/2006/ole">
            <p:oleObj spid="_x0000_s18434" name="Document" r:id="rId4" imgW="3445716" imgH="4743497" progId="Word.Document.8">
              <p:embed/>
            </p:oleObj>
          </a:graphicData>
        </a:graphic>
      </p:graphicFrame>
      <p:sp>
        <p:nvSpPr>
          <p:cNvPr id="145434" name="文本框 145433"/>
          <p:cNvSpPr txBox="1"/>
          <p:nvPr/>
        </p:nvSpPr>
        <p:spPr>
          <a:xfrm>
            <a:off x="152400" y="2895600"/>
            <a:ext cx="717550" cy="2647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0.05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0.04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0.03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0.02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0.01</a:t>
            </a:r>
          </a:p>
        </p:txBody>
      </p:sp>
      <p:sp>
        <p:nvSpPr>
          <p:cNvPr id="18458" name="直接连接符 145434"/>
          <p:cNvSpPr>
            <a:spLocks noChangeShapeType="1"/>
          </p:cNvSpPr>
          <p:nvPr/>
        </p:nvSpPr>
        <p:spPr bwMode="auto">
          <a:xfrm flipV="1">
            <a:off x="1524000" y="5562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直接连接符 145435"/>
          <p:cNvSpPr>
            <a:spLocks noChangeShapeType="1"/>
          </p:cNvSpPr>
          <p:nvPr/>
        </p:nvSpPr>
        <p:spPr bwMode="auto">
          <a:xfrm flipH="1">
            <a:off x="2133600" y="46482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0" name="直接连接符 145436"/>
          <p:cNvSpPr>
            <a:spLocks noChangeShapeType="1"/>
          </p:cNvSpPr>
          <p:nvPr/>
        </p:nvSpPr>
        <p:spPr bwMode="auto">
          <a:xfrm flipV="1">
            <a:off x="2819400" y="3124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1" name="直接连接符 145437"/>
          <p:cNvSpPr>
            <a:spLocks noChangeShapeType="1"/>
          </p:cNvSpPr>
          <p:nvPr/>
        </p:nvSpPr>
        <p:spPr bwMode="auto">
          <a:xfrm>
            <a:off x="3505200" y="3124200"/>
            <a:ext cx="685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2" name="直接连接符 145438"/>
          <p:cNvSpPr>
            <a:spLocks noChangeShapeType="1"/>
          </p:cNvSpPr>
          <p:nvPr/>
        </p:nvSpPr>
        <p:spPr bwMode="auto">
          <a:xfrm>
            <a:off x="4191000" y="4648200"/>
            <a:ext cx="762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63" name="直接连接符 145439"/>
          <p:cNvSpPr>
            <a:spLocks noChangeShapeType="1"/>
          </p:cNvSpPr>
          <p:nvPr/>
        </p:nvSpPr>
        <p:spPr bwMode="auto">
          <a:xfrm>
            <a:off x="4953000" y="5562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5441" name="文本框 145440"/>
          <p:cNvSpPr txBox="1">
            <a:spLocks noChangeArrowheads="1"/>
          </p:cNvSpPr>
          <p:nvPr/>
        </p:nvSpPr>
        <p:spPr bwMode="auto">
          <a:xfrm>
            <a:off x="5562600" y="4876800"/>
            <a:ext cx="3276600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600" b="1" dirty="0" smtClean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P{150&lt;X&lt;180</a:t>
            </a:r>
            <a:r>
              <a:rPr lang="en-US" altLang="zh-CN" sz="2600" b="1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</a:rPr>
              <a:t>}=0.90</a:t>
            </a:r>
          </a:p>
          <a:p>
            <a:pPr>
              <a:spcBef>
                <a:spcPct val="20000"/>
              </a:spcBef>
            </a:pP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　　当</a:t>
            </a:r>
            <a:r>
              <a:rPr lang="en-US" altLang="zh-CN" sz="26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n</a:t>
            </a: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无穷大， </a:t>
            </a:r>
          </a:p>
          <a:p>
            <a:pPr>
              <a:spcBef>
                <a:spcPct val="20000"/>
              </a:spcBef>
            </a:pPr>
            <a:r>
              <a:rPr lang="zh-CN" altLang="en-US" sz="2600" dirty="0">
                <a:solidFill>
                  <a:srgbClr val="CC0000"/>
                </a:solidFill>
                <a:latin typeface="Times New Roman" pitchFamily="18" charset="0"/>
                <a:ea typeface="隶书" pitchFamily="49" charset="-122"/>
                <a:sym typeface="Symbol" pitchFamily="18" charset="2"/>
              </a:rPr>
              <a:t>                  折线？</a:t>
            </a:r>
            <a:r>
              <a:rPr lang="zh-CN" altLang="en-US" sz="2600" dirty="0">
                <a:latin typeface="Times New Roman" pitchFamily="18" charset="0"/>
              </a:rPr>
              <a:t> </a:t>
            </a:r>
          </a:p>
        </p:txBody>
      </p:sp>
      <p:sp>
        <p:nvSpPr>
          <p:cNvPr id="145442" name="文本框 145441"/>
          <p:cNvSpPr txBox="1">
            <a:spLocks noChangeArrowheads="1"/>
          </p:cNvSpPr>
          <p:nvPr/>
        </p:nvSpPr>
        <p:spPr bwMode="auto">
          <a:xfrm>
            <a:off x="304800" y="1752600"/>
            <a:ext cx="5203304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6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</a:t>
            </a:r>
            <a:r>
              <a:rPr lang="zh-CN" altLang="en-US" sz="26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直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方面积或</a:t>
            </a:r>
            <a:r>
              <a:rPr lang="zh-CN" altLang="en-US" sz="2600" dirty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折线覆盖下的面积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？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8435" name="对象 145442"/>
          <p:cNvGraphicFramePr>
            <a:graphicFrameLocks/>
          </p:cNvGraphicFramePr>
          <p:nvPr/>
        </p:nvGraphicFramePr>
        <p:xfrm>
          <a:off x="1042988" y="2924175"/>
          <a:ext cx="1905000" cy="1389063"/>
        </p:xfrm>
        <a:graphic>
          <a:graphicData uri="http://schemas.openxmlformats.org/presentationml/2006/ole">
            <p:oleObj spid="_x0000_s18435" r:id="rId5" imgW="905565" imgH="679253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4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5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5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5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5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5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2" grpId="0"/>
      <p:bldP spid="145441" grpId="0" build="p"/>
      <p:bldP spid="1454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4643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9464" name="直接连接符 14643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直接连接符 14643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波形 14643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6438" name="副标题 14643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+mn-ea"/>
                <a:sym typeface="Symbol" pitchFamily="18" charset="2"/>
              </a:rPr>
              <a:t>概率计算思路：</a:t>
            </a:r>
          </a:p>
        </p:txBody>
      </p:sp>
      <p:sp>
        <p:nvSpPr>
          <p:cNvPr id="19468" name="直接连接符 146438"/>
          <p:cNvSpPr>
            <a:spLocks noChangeShapeType="1"/>
          </p:cNvSpPr>
          <p:nvPr/>
        </p:nvSpPr>
        <p:spPr bwMode="auto">
          <a:xfrm>
            <a:off x="838200" y="6019800"/>
            <a:ext cx="52578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41" name="文本框 146440"/>
          <p:cNvSpPr txBox="1"/>
          <p:nvPr/>
        </p:nvSpPr>
        <p:spPr>
          <a:xfrm>
            <a:off x="1295400" y="6061075"/>
            <a:ext cx="46482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  </a:t>
            </a:r>
            <a:r>
              <a:rPr lang="zh-CN" altLang="zh-CN" sz="2600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140  150   160  170   180  190</a:t>
            </a:r>
          </a:p>
        </p:txBody>
      </p:sp>
      <p:sp>
        <p:nvSpPr>
          <p:cNvPr id="19471" name="直接连接符 146441"/>
          <p:cNvSpPr>
            <a:spLocks noChangeShapeType="1"/>
          </p:cNvSpPr>
          <p:nvPr/>
        </p:nvSpPr>
        <p:spPr bwMode="auto">
          <a:xfrm flipV="1">
            <a:off x="838200" y="2362200"/>
            <a:ext cx="0" cy="3657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56" name="文本框 146455"/>
          <p:cNvSpPr txBox="1"/>
          <p:nvPr/>
        </p:nvSpPr>
        <p:spPr>
          <a:xfrm>
            <a:off x="152400" y="2895600"/>
            <a:ext cx="717550" cy="2647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0.05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0.04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0.03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0.02</a:t>
            </a:r>
          </a:p>
          <a:p>
            <a:pPr algn="ctr">
              <a:spcBef>
                <a:spcPct val="50000"/>
              </a:spcBef>
            </a:pPr>
            <a:r>
              <a:rPr lang="zh-CN" altLang="zh-CN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0.01</a:t>
            </a:r>
          </a:p>
        </p:txBody>
      </p:sp>
      <p:sp>
        <p:nvSpPr>
          <p:cNvPr id="19473" name="任意多边形 146482"/>
          <p:cNvSpPr>
            <a:spLocks noChangeArrowheads="1"/>
          </p:cNvSpPr>
          <p:nvPr/>
        </p:nvSpPr>
        <p:spPr bwMode="auto">
          <a:xfrm>
            <a:off x="1524000" y="3810000"/>
            <a:ext cx="4343400" cy="1828800"/>
          </a:xfrm>
          <a:custGeom>
            <a:avLst/>
            <a:gdLst>
              <a:gd name="T0" fmla="*/ 0 w 1440"/>
              <a:gd name="T1" fmla="*/ 420 h 440"/>
              <a:gd name="T2" fmla="*/ 300 w 1440"/>
              <a:gd name="T3" fmla="*/ 300 h 440"/>
              <a:gd name="T4" fmla="*/ 680 w 1440"/>
              <a:gd name="T5" fmla="*/ 0 h 440"/>
              <a:gd name="T6" fmla="*/ 1060 w 1440"/>
              <a:gd name="T7" fmla="*/ 300 h 440"/>
              <a:gd name="T8" fmla="*/ 1440 w 1440"/>
              <a:gd name="T9" fmla="*/ 44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40"/>
              <a:gd name="T17" fmla="*/ 1440 w 1440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6486" name="对象 146485"/>
          <p:cNvGraphicFramePr>
            <a:graphicFrameLocks/>
          </p:cNvGraphicFramePr>
          <p:nvPr/>
        </p:nvGraphicFramePr>
        <p:xfrm>
          <a:off x="1187450" y="1844675"/>
          <a:ext cx="3692525" cy="476250"/>
        </p:xfrm>
        <a:graphic>
          <a:graphicData uri="http://schemas.openxmlformats.org/presentationml/2006/ole">
            <p:oleObj spid="_x0000_s19458" name="公式" r:id="rId4" imgW="1498320" imgH="228600" progId="Equation.3">
              <p:embed/>
            </p:oleObj>
          </a:graphicData>
        </a:graphic>
      </p:graphicFrame>
      <p:sp>
        <p:nvSpPr>
          <p:cNvPr id="19474" name="直接连接符 146486"/>
          <p:cNvSpPr>
            <a:spLocks noChangeShapeType="1"/>
          </p:cNvSpPr>
          <p:nvPr/>
        </p:nvSpPr>
        <p:spPr bwMode="auto">
          <a:xfrm>
            <a:off x="3505200" y="3810000"/>
            <a:ext cx="0" cy="2209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5" name="直接连接符 146487"/>
          <p:cNvSpPr>
            <a:spLocks noChangeShapeType="1"/>
          </p:cNvSpPr>
          <p:nvPr/>
        </p:nvSpPr>
        <p:spPr bwMode="auto">
          <a:xfrm flipV="1">
            <a:off x="2438400" y="50292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6" name="直接连接符 146488"/>
          <p:cNvSpPr>
            <a:spLocks noChangeShapeType="1"/>
          </p:cNvSpPr>
          <p:nvPr/>
        </p:nvSpPr>
        <p:spPr bwMode="auto">
          <a:xfrm flipV="1">
            <a:off x="4572000" y="4953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7" name="直接连接符 146490"/>
          <p:cNvSpPr>
            <a:spLocks noChangeShapeType="1"/>
          </p:cNvSpPr>
          <p:nvPr/>
        </p:nvSpPr>
        <p:spPr bwMode="auto">
          <a:xfrm flipV="1">
            <a:off x="2971800" y="4419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8" name="直接连接符 146491"/>
          <p:cNvSpPr>
            <a:spLocks noChangeShapeType="1"/>
          </p:cNvSpPr>
          <p:nvPr/>
        </p:nvSpPr>
        <p:spPr bwMode="auto">
          <a:xfrm flipV="1">
            <a:off x="4038600" y="4191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9" name="直接连接符 146492"/>
          <p:cNvSpPr>
            <a:spLocks noChangeShapeType="1"/>
          </p:cNvSpPr>
          <p:nvPr/>
        </p:nvSpPr>
        <p:spPr bwMode="auto">
          <a:xfrm flipV="1">
            <a:off x="2667000" y="4800600"/>
            <a:ext cx="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0" name="直接连接符 146494"/>
          <p:cNvSpPr>
            <a:spLocks noChangeShapeType="1"/>
          </p:cNvSpPr>
          <p:nvPr/>
        </p:nvSpPr>
        <p:spPr bwMode="auto">
          <a:xfrm>
            <a:off x="2438400" y="4800600"/>
            <a:ext cx="5334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81" name="直接连接符 146495"/>
          <p:cNvSpPr>
            <a:spLocks noChangeShapeType="1"/>
          </p:cNvSpPr>
          <p:nvPr/>
        </p:nvSpPr>
        <p:spPr bwMode="auto">
          <a:xfrm flipV="1">
            <a:off x="2438400" y="4800600"/>
            <a:ext cx="0" cy="228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6497" name="矩形 146496"/>
          <p:cNvSpPr/>
          <p:nvPr/>
        </p:nvSpPr>
        <p:spPr>
          <a:xfrm>
            <a:off x="1981200" y="4267200"/>
            <a:ext cx="9144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r>
              <a:rPr lang="en-US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宋体" pitchFamily="2" charset="-122"/>
              </a:rPr>
              <a:t>f(x</a:t>
            </a:r>
            <a:r>
              <a:rPr lang="en-US" altLang="zh-CN" sz="2600" b="1" baseline="-25000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宋体" pitchFamily="2" charset="-122"/>
              </a:rPr>
              <a:t>i</a:t>
            </a:r>
            <a:r>
              <a:rPr lang="en-US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宋体" pitchFamily="2" charset="-122"/>
              </a:rPr>
              <a:t>)</a:t>
            </a:r>
          </a:p>
        </p:txBody>
      </p:sp>
      <p:graphicFrame>
        <p:nvGraphicFramePr>
          <p:cNvPr id="146498" name="对象 146497"/>
          <p:cNvGraphicFramePr>
            <a:graphicFrameLocks/>
          </p:cNvGraphicFramePr>
          <p:nvPr/>
        </p:nvGraphicFramePr>
        <p:xfrm>
          <a:off x="5795963" y="1844675"/>
          <a:ext cx="2190750" cy="455613"/>
        </p:xfrm>
        <a:graphic>
          <a:graphicData uri="http://schemas.openxmlformats.org/presentationml/2006/ole">
            <p:oleObj spid="_x0000_s19459" r:id="rId5" imgW="932614" imgH="240050" progId="Equation.3">
              <p:embed/>
            </p:oleObj>
          </a:graphicData>
        </a:graphic>
      </p:graphicFrame>
      <p:graphicFrame>
        <p:nvGraphicFramePr>
          <p:cNvPr id="146499" name="对象 146498"/>
          <p:cNvGraphicFramePr>
            <a:graphicFrameLocks/>
          </p:cNvGraphicFramePr>
          <p:nvPr/>
        </p:nvGraphicFramePr>
        <p:xfrm>
          <a:off x="2195513" y="2420938"/>
          <a:ext cx="4662487" cy="488950"/>
        </p:xfrm>
        <a:graphic>
          <a:graphicData uri="http://schemas.openxmlformats.org/presentationml/2006/ole">
            <p:oleObj spid="_x0000_s19460" name="公式" r:id="rId6" imgW="1892160" imgH="228600" progId="Equation.3">
              <p:embed/>
            </p:oleObj>
          </a:graphicData>
        </a:graphic>
      </p:graphicFrame>
      <p:graphicFrame>
        <p:nvGraphicFramePr>
          <p:cNvPr id="146501" name="对象 146500"/>
          <p:cNvGraphicFramePr>
            <a:graphicFrameLocks/>
          </p:cNvGraphicFramePr>
          <p:nvPr/>
        </p:nvGraphicFramePr>
        <p:xfrm>
          <a:off x="4932363" y="3068638"/>
          <a:ext cx="2819400" cy="609600"/>
        </p:xfrm>
        <a:graphic>
          <a:graphicData uri="http://schemas.openxmlformats.org/presentationml/2006/ole">
            <p:oleObj spid="_x0000_s19461" r:id="rId7" imgW="1105252" imgH="306504" progId="Equation.3">
              <p:embed/>
            </p:oleObj>
          </a:graphicData>
        </a:graphic>
      </p:graphicFrame>
      <p:graphicFrame>
        <p:nvGraphicFramePr>
          <p:cNvPr id="146502" name="对象 146501"/>
          <p:cNvGraphicFramePr>
            <a:graphicFrameLocks/>
          </p:cNvGraphicFramePr>
          <p:nvPr/>
        </p:nvGraphicFramePr>
        <p:xfrm>
          <a:off x="4932363" y="3789363"/>
          <a:ext cx="3363912" cy="696912"/>
        </p:xfrm>
        <a:graphic>
          <a:graphicData uri="http://schemas.openxmlformats.org/presentationml/2006/ole">
            <p:oleObj spid="_x0000_s19462" r:id="rId8" imgW="1318251" imgH="346441" progId="Equation.3">
              <p:embed/>
            </p:oleObj>
          </a:graphicData>
        </a:graphic>
      </p:graphicFrame>
      <p:sp>
        <p:nvSpPr>
          <p:cNvPr id="146503" name="文本框 146502"/>
          <p:cNvSpPr txBox="1"/>
          <p:nvPr/>
        </p:nvSpPr>
        <p:spPr>
          <a:xfrm>
            <a:off x="5181600" y="4648200"/>
            <a:ext cx="35814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f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（</a:t>
            </a:r>
            <a:r>
              <a:rPr lang="en-US" altLang="zh-CN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x</a:t>
            </a:r>
            <a:r>
              <a:rPr lang="zh-CN" altLang="en-US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）：概率密度函数</a:t>
            </a:r>
            <a:endParaRPr lang="zh-CN" altLang="en-US" b="1" noProof="1"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339752" y="3284984"/>
            <a:ext cx="2304256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noProof="1">
                <a:solidFill>
                  <a:schemeClr val="tx2"/>
                </a:solidFill>
                <a:latin typeface="楷体" pitchFamily="49" charset="-122"/>
                <a:ea typeface="楷体" pitchFamily="49" charset="-122"/>
                <a:cs typeface="+mn-ea"/>
              </a:rPr>
              <a:t>频率</a:t>
            </a:r>
            <a:r>
              <a:rPr lang="zh-CN" altLang="en-US" sz="2600" noProof="1" smtClean="0">
                <a:solidFill>
                  <a:schemeClr val="tx2"/>
                </a:solidFill>
                <a:latin typeface="楷体" pitchFamily="49" charset="-122"/>
                <a:ea typeface="楷体" pitchFamily="49" charset="-122"/>
                <a:cs typeface="+mn-ea"/>
              </a:rPr>
              <a:t>密度曲线</a:t>
            </a:r>
            <a:endParaRPr lang="zh-CN" altLang="en-US" sz="2600" noProof="1">
              <a:solidFill>
                <a:schemeClr val="tx2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19800" y="6221413"/>
            <a:ext cx="1288504" cy="49244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6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身高</a:t>
            </a:r>
            <a:r>
              <a:rPr lang="en-US" altLang="zh-CN" sz="2600" b="1" noProof="1" smtClean="0">
                <a:solidFill>
                  <a:srgbClr val="00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  <a:cs typeface="+mn-ea"/>
              </a:rPr>
              <a:t>X</a:t>
            </a:r>
            <a:endParaRPr lang="zh-CN" altLang="en-US" sz="2600" b="1" noProof="1">
              <a:solidFill>
                <a:srgbClr val="00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71600" y="2348880"/>
            <a:ext cx="553998" cy="151216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频率密度</a:t>
            </a:r>
            <a:endParaRPr lang="zh-CN" altLang="en-US" b="1" dirty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146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8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animBg="1"/>
      <p:bldP spid="19474" grpId="0" animBg="1"/>
      <p:bldP spid="19475" grpId="0" animBg="1"/>
      <p:bldP spid="19476" grpId="0" animBg="1"/>
      <p:bldP spid="19477" grpId="0" animBg="1"/>
      <p:bldP spid="19478" grpId="0" animBg="1"/>
      <p:bldP spid="19479" grpId="0" animBg="1"/>
      <p:bldP spid="19480" grpId="0" animBg="1"/>
      <p:bldP spid="19481" grpId="0" animBg="1"/>
      <p:bldP spid="146497" grpId="0"/>
      <p:bldP spid="14650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标题 14643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9464" name="直接连接符 14643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5" name="直接连接符 14643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6" name="波形 14643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6438" name="副标题 14643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+mn-ea"/>
                <a:sym typeface="Symbol" pitchFamily="18" charset="2"/>
              </a:rPr>
              <a:t>（二）正态分布（高斯分布）</a:t>
            </a:r>
            <a:endParaRPr lang="en-US" altLang="zh-CN" sz="2400" dirty="0" smtClean="0">
              <a:latin typeface="+mn-ea"/>
              <a:sym typeface="Symbol" pitchFamily="18" charset="2"/>
            </a:endParaRPr>
          </a:p>
          <a:p>
            <a:pPr algn="l"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1．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定义：若连续型随机变量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的概率密度函数为：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zh-CN" altLang="en-US" sz="2400" dirty="0" smtClean="0">
              <a:latin typeface="+mn-ea"/>
              <a:sym typeface="Symbol" pitchFamily="18" charset="2"/>
            </a:endParaRP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089025" y="2205038"/>
          <a:ext cx="5359400" cy="973137"/>
        </p:xfrm>
        <a:graphic>
          <a:graphicData uri="http://schemas.openxmlformats.org/presentationml/2006/ole">
            <p:oleObj spid="_x0000_s413704" name="公式" r:id="rId4" imgW="2489040" imgH="482400" progId="Equation.3">
              <p:embed/>
            </p:oleObj>
          </a:graphicData>
        </a:graphic>
      </p:graphicFrame>
      <p:pic>
        <p:nvPicPr>
          <p:cNvPr id="11" name="图片 4" descr="350px-Normal_Distribution_PDF.svg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1520" y="3356992"/>
            <a:ext cx="8208912" cy="320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6502" name="Object 9"/>
          <p:cNvGraphicFramePr>
            <a:graphicFrameLocks/>
          </p:cNvGraphicFramePr>
          <p:nvPr/>
        </p:nvGraphicFramePr>
        <p:xfrm>
          <a:off x="2916238" y="3789363"/>
          <a:ext cx="1490662" cy="409575"/>
        </p:xfrm>
        <a:graphic>
          <a:graphicData uri="http://schemas.openxmlformats.org/presentationml/2006/ole">
            <p:oleObj spid="_x0000_s413705" name="公式" r:id="rId6" imgW="583920" imgH="203040" progId="Equation.3">
              <p:embed/>
            </p:oleObj>
          </a:graphicData>
        </a:graphic>
      </p:graphicFrame>
      <p:graphicFrame>
        <p:nvGraphicFramePr>
          <p:cNvPr id="2" name="Object 10"/>
          <p:cNvGraphicFramePr>
            <a:graphicFrameLocks/>
          </p:cNvGraphicFramePr>
          <p:nvPr/>
        </p:nvGraphicFramePr>
        <p:xfrm>
          <a:off x="1258888" y="4508500"/>
          <a:ext cx="1684337" cy="409575"/>
        </p:xfrm>
        <a:graphic>
          <a:graphicData uri="http://schemas.openxmlformats.org/presentationml/2006/ole">
            <p:oleObj spid="_x0000_s413706" name="公式" r:id="rId7" imgW="660240" imgH="203040" progId="Equation.3">
              <p:embed/>
            </p:oleObj>
          </a:graphicData>
        </a:graphic>
      </p:graphicFrame>
      <p:graphicFrame>
        <p:nvGraphicFramePr>
          <p:cNvPr id="3" name="Object 11"/>
          <p:cNvGraphicFramePr>
            <a:graphicFrameLocks/>
          </p:cNvGraphicFramePr>
          <p:nvPr/>
        </p:nvGraphicFramePr>
        <p:xfrm>
          <a:off x="5364163" y="5013325"/>
          <a:ext cx="1133475" cy="409575"/>
        </p:xfrm>
        <a:graphic>
          <a:graphicData uri="http://schemas.openxmlformats.org/presentationml/2006/ole">
            <p:oleObj spid="_x0000_s413707" name="公式" r:id="rId8" imgW="444240" imgH="203040" progId="Equation.3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/>
          </p:cNvGraphicFramePr>
          <p:nvPr/>
        </p:nvGraphicFramePr>
        <p:xfrm>
          <a:off x="6588125" y="5373688"/>
          <a:ext cx="1166813" cy="409575"/>
        </p:xfrm>
        <a:graphic>
          <a:graphicData uri="http://schemas.openxmlformats.org/presentationml/2006/ole">
            <p:oleObj spid="_x0000_s413708" name="公式" r:id="rId9" imgW="4572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标题 15769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0486" name="直接连接符 15769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7" name="直接连接符 15769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88" name="波形 15770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7702" name="副标题 157701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．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标准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正态分布 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600"/>
              </a:lnSpc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 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直线研究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表达式：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y=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a+bx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0490" name="直接连接符 157702"/>
          <p:cNvSpPr>
            <a:spLocks noChangeShapeType="1"/>
          </p:cNvSpPr>
          <p:nvPr/>
        </p:nvSpPr>
        <p:spPr bwMode="auto">
          <a:xfrm>
            <a:off x="914400" y="62484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1" name="直接连接符 157703"/>
          <p:cNvSpPr>
            <a:spLocks noChangeShapeType="1"/>
          </p:cNvSpPr>
          <p:nvPr/>
        </p:nvSpPr>
        <p:spPr bwMode="auto">
          <a:xfrm flipV="1">
            <a:off x="914400" y="3886200"/>
            <a:ext cx="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7707" name="矩形 157706"/>
          <p:cNvSpPr/>
          <p:nvPr/>
        </p:nvSpPr>
        <p:spPr>
          <a:xfrm>
            <a:off x="3995936" y="6021288"/>
            <a:ext cx="422275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X</a:t>
            </a:r>
          </a:p>
        </p:txBody>
      </p:sp>
      <p:sp>
        <p:nvSpPr>
          <p:cNvPr id="157708" name="矩形 157707"/>
          <p:cNvSpPr/>
          <p:nvPr/>
        </p:nvSpPr>
        <p:spPr>
          <a:xfrm>
            <a:off x="304800" y="3886200"/>
            <a:ext cx="5334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Y</a:t>
            </a:r>
          </a:p>
        </p:txBody>
      </p:sp>
      <p:sp>
        <p:nvSpPr>
          <p:cNvPr id="20494" name="直接连接符 157719"/>
          <p:cNvSpPr>
            <a:spLocks noChangeShapeType="1"/>
          </p:cNvSpPr>
          <p:nvPr/>
        </p:nvSpPr>
        <p:spPr bwMode="auto">
          <a:xfrm flipV="1">
            <a:off x="457200" y="4343400"/>
            <a:ext cx="19812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5" name="直接连接符 157720"/>
          <p:cNvSpPr>
            <a:spLocks noChangeShapeType="1"/>
          </p:cNvSpPr>
          <p:nvPr/>
        </p:nvSpPr>
        <p:spPr bwMode="auto">
          <a:xfrm flipV="1">
            <a:off x="457200" y="5029200"/>
            <a:ext cx="34290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6" name="直接连接符 157721"/>
          <p:cNvSpPr>
            <a:spLocks noChangeShapeType="1"/>
          </p:cNvSpPr>
          <p:nvPr/>
        </p:nvSpPr>
        <p:spPr bwMode="auto">
          <a:xfrm flipV="1">
            <a:off x="990600" y="54864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7" name="直接连接符 157722"/>
          <p:cNvSpPr>
            <a:spLocks noChangeShapeType="1"/>
          </p:cNvSpPr>
          <p:nvPr/>
        </p:nvSpPr>
        <p:spPr bwMode="auto">
          <a:xfrm flipV="1">
            <a:off x="533400" y="4495800"/>
            <a:ext cx="28956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498" name="直接连接符 157723"/>
          <p:cNvSpPr>
            <a:spLocks noChangeShapeType="1"/>
          </p:cNvSpPr>
          <p:nvPr/>
        </p:nvSpPr>
        <p:spPr bwMode="auto">
          <a:xfrm flipV="1">
            <a:off x="685800" y="5105400"/>
            <a:ext cx="3276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57725" name="对象 157724"/>
          <p:cNvGraphicFramePr>
            <a:graphicFrameLocks/>
          </p:cNvGraphicFramePr>
          <p:nvPr/>
        </p:nvGraphicFramePr>
        <p:xfrm>
          <a:off x="285720" y="2357430"/>
          <a:ext cx="5162550" cy="757238"/>
        </p:xfrm>
        <a:graphic>
          <a:graphicData uri="http://schemas.openxmlformats.org/presentationml/2006/ole">
            <p:oleObj spid="_x0000_s20482" name="公式" r:id="rId4" imgW="2286000" imgH="393480" progId="Equation.3">
              <p:embed/>
            </p:oleObj>
          </a:graphicData>
        </a:graphic>
      </p:graphicFrame>
      <p:sp>
        <p:nvSpPr>
          <p:cNvPr id="20499" name="直接连接符 157725"/>
          <p:cNvSpPr>
            <a:spLocks noChangeShapeType="1"/>
          </p:cNvSpPr>
          <p:nvPr/>
        </p:nvSpPr>
        <p:spPr bwMode="auto">
          <a:xfrm>
            <a:off x="5181600" y="63246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0" name="直接连接符 157726"/>
          <p:cNvSpPr>
            <a:spLocks noChangeShapeType="1"/>
          </p:cNvSpPr>
          <p:nvPr/>
        </p:nvSpPr>
        <p:spPr bwMode="auto">
          <a:xfrm flipV="1">
            <a:off x="5181600" y="41910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1" name="直接连接符 157727"/>
          <p:cNvSpPr>
            <a:spLocks noChangeShapeType="1"/>
          </p:cNvSpPr>
          <p:nvPr/>
        </p:nvSpPr>
        <p:spPr bwMode="auto">
          <a:xfrm flipV="1">
            <a:off x="5181600" y="4495800"/>
            <a:ext cx="25146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02" name="右箭头 157728"/>
          <p:cNvSpPr>
            <a:spLocks noChangeArrowheads="1"/>
          </p:cNvSpPr>
          <p:nvPr/>
        </p:nvSpPr>
        <p:spPr bwMode="auto">
          <a:xfrm>
            <a:off x="3962400" y="5334000"/>
            <a:ext cx="1066800" cy="381000"/>
          </a:xfrm>
          <a:prstGeom prst="rightArrow">
            <a:avLst>
              <a:gd name="adj1" fmla="val 50000"/>
              <a:gd name="adj2" fmla="val 7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57733" name="对象 157732"/>
          <p:cNvGraphicFramePr>
            <a:graphicFrameLocks/>
          </p:cNvGraphicFramePr>
          <p:nvPr/>
        </p:nvGraphicFramePr>
        <p:xfrm>
          <a:off x="827088" y="3212976"/>
          <a:ext cx="4609008" cy="432047"/>
        </p:xfrm>
        <a:graphic>
          <a:graphicData uri="http://schemas.openxmlformats.org/presentationml/2006/ole">
            <p:oleObj spid="_x0000_s20483" r:id="rId5" imgW="2346762" imgH="215936" progId="Equation.3">
              <p:embed/>
            </p:oleObj>
          </a:graphicData>
        </a:graphic>
      </p:graphicFrame>
      <p:graphicFrame>
        <p:nvGraphicFramePr>
          <p:cNvPr id="157734" name="对象 157733"/>
          <p:cNvGraphicFramePr>
            <a:graphicFrameLocks/>
          </p:cNvGraphicFramePr>
          <p:nvPr/>
        </p:nvGraphicFramePr>
        <p:xfrm>
          <a:off x="5652120" y="1556792"/>
          <a:ext cx="2808312" cy="1872208"/>
        </p:xfrm>
        <a:graphic>
          <a:graphicData uri="http://schemas.openxmlformats.org/presentationml/2006/ole">
            <p:oleObj spid="_x0000_s20484" r:id="rId6" imgW="1265577" imgH="985888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4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20491" grpId="0" animBg="1"/>
      <p:bldP spid="157707" grpId="0"/>
      <p:bldP spid="157708" grpId="0"/>
      <p:bldP spid="20494" grpId="0" animBg="1"/>
      <p:bldP spid="20495" grpId="0" animBg="1"/>
      <p:bldP spid="20496" grpId="0" animBg="1"/>
      <p:bldP spid="20497" grpId="0" animBg="1"/>
      <p:bldP spid="20498" grpId="0" animBg="1"/>
      <p:bldP spid="20499" grpId="0" animBg="1"/>
      <p:bldP spid="20500" grpId="0" animBg="1"/>
      <p:bldP spid="20501" grpId="0" animBg="1"/>
      <p:bldP spid="2050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4950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1514" name="直接连接符 14950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5" name="直接连接符 14950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6" name="波形 14950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9510" name="副标题 14950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一般正态分布的标准化：</a:t>
            </a:r>
            <a:endParaRPr lang="zh-CN" altLang="en-US" sz="2000" b="1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sp>
        <p:nvSpPr>
          <p:cNvPr id="21518" name="直接连接符 149527"/>
          <p:cNvSpPr>
            <a:spLocks noChangeShapeType="1"/>
          </p:cNvSpPr>
          <p:nvPr/>
        </p:nvSpPr>
        <p:spPr bwMode="auto">
          <a:xfrm flipV="1">
            <a:off x="762000" y="4191000"/>
            <a:ext cx="0" cy="2057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9" name="直接连接符 149528"/>
          <p:cNvSpPr>
            <a:spLocks noChangeShapeType="1"/>
          </p:cNvSpPr>
          <p:nvPr/>
        </p:nvSpPr>
        <p:spPr bwMode="auto">
          <a:xfrm>
            <a:off x="762000" y="6248400"/>
            <a:ext cx="3200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0" name="任意多边形 149529"/>
          <p:cNvSpPr>
            <a:spLocks noChangeArrowheads="1"/>
          </p:cNvSpPr>
          <p:nvPr/>
        </p:nvSpPr>
        <p:spPr bwMode="auto">
          <a:xfrm>
            <a:off x="1219200" y="4572000"/>
            <a:ext cx="2286000" cy="1447800"/>
          </a:xfrm>
          <a:custGeom>
            <a:avLst/>
            <a:gdLst>
              <a:gd name="T0" fmla="*/ 0 w 1440"/>
              <a:gd name="T1" fmla="*/ 420 h 440"/>
              <a:gd name="T2" fmla="*/ 300 w 1440"/>
              <a:gd name="T3" fmla="*/ 300 h 440"/>
              <a:gd name="T4" fmla="*/ 680 w 1440"/>
              <a:gd name="T5" fmla="*/ 0 h 440"/>
              <a:gd name="T6" fmla="*/ 1060 w 1440"/>
              <a:gd name="T7" fmla="*/ 300 h 440"/>
              <a:gd name="T8" fmla="*/ 1440 w 1440"/>
              <a:gd name="T9" fmla="*/ 44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40"/>
              <a:gd name="T17" fmla="*/ 1440 w 1440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1" name="直接连接符 149530"/>
          <p:cNvSpPr>
            <a:spLocks noChangeShapeType="1"/>
          </p:cNvSpPr>
          <p:nvPr/>
        </p:nvSpPr>
        <p:spPr bwMode="auto">
          <a:xfrm>
            <a:off x="2286000" y="4572000"/>
            <a:ext cx="0" cy="16764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2" name="直接连接符 149531"/>
          <p:cNvSpPr>
            <a:spLocks noChangeShapeType="1"/>
          </p:cNvSpPr>
          <p:nvPr/>
        </p:nvSpPr>
        <p:spPr bwMode="auto">
          <a:xfrm>
            <a:off x="1676400" y="5562600"/>
            <a:ext cx="0" cy="6858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3" name="直接连接符 149532"/>
          <p:cNvSpPr>
            <a:spLocks noChangeShapeType="1"/>
          </p:cNvSpPr>
          <p:nvPr/>
        </p:nvSpPr>
        <p:spPr bwMode="auto">
          <a:xfrm>
            <a:off x="2895600" y="5638800"/>
            <a:ext cx="0" cy="6096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24" name="文本框 149533"/>
          <p:cNvSpPr txBox="1">
            <a:spLocks noChangeArrowheads="1"/>
          </p:cNvSpPr>
          <p:nvPr/>
        </p:nvSpPr>
        <p:spPr bwMode="auto">
          <a:xfrm>
            <a:off x="1219200" y="6156325"/>
            <a:ext cx="3048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金桥简标宋" pitchFamily="2" charset="-122"/>
              </a:rPr>
              <a:t>    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</a:rPr>
              <a:t>x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</a:rPr>
              <a:t>1       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  <a:sym typeface="Symbol" pitchFamily="18" charset="2"/>
              </a:rPr>
              <a:t>     x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  <a:sym typeface="Symbol" pitchFamily="18" charset="2"/>
              </a:rPr>
              <a:t>2</a:t>
            </a:r>
            <a:endParaRPr lang="en-US" altLang="zh-CN" sz="2600" b="1">
              <a:solidFill>
                <a:srgbClr val="0000FF"/>
              </a:solidFill>
              <a:latin typeface="Times New Roman" pitchFamily="18" charset="0"/>
              <a:ea typeface="金桥简标宋" pitchFamily="2" charset="-122"/>
            </a:endParaRPr>
          </a:p>
        </p:txBody>
      </p:sp>
      <p:sp>
        <p:nvSpPr>
          <p:cNvPr id="149535" name="直接连接符 149534"/>
          <p:cNvSpPr>
            <a:spLocks noChangeShapeType="1"/>
          </p:cNvSpPr>
          <p:nvPr/>
        </p:nvSpPr>
        <p:spPr bwMode="auto">
          <a:xfrm>
            <a:off x="5029200" y="6248400"/>
            <a:ext cx="320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36" name="直接连接符 149535"/>
          <p:cNvSpPr>
            <a:spLocks noChangeShapeType="1"/>
          </p:cNvSpPr>
          <p:nvPr/>
        </p:nvSpPr>
        <p:spPr bwMode="auto">
          <a:xfrm flipV="1">
            <a:off x="6629400" y="42672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9538" name="对象 149537"/>
          <p:cNvGraphicFramePr>
            <a:graphicFrameLocks/>
          </p:cNvGraphicFramePr>
          <p:nvPr/>
        </p:nvGraphicFramePr>
        <p:xfrm>
          <a:off x="2743200" y="4652963"/>
          <a:ext cx="2133600" cy="458787"/>
        </p:xfrm>
        <a:graphic>
          <a:graphicData uri="http://schemas.openxmlformats.org/presentationml/2006/ole">
            <p:oleObj spid="_x0000_s21506" r:id="rId4" imgW="945502" imgH="239941" progId="Equation.3">
              <p:embed/>
            </p:oleObj>
          </a:graphicData>
        </a:graphic>
      </p:graphicFrame>
      <p:graphicFrame>
        <p:nvGraphicFramePr>
          <p:cNvPr id="149539" name="对象 149538"/>
          <p:cNvGraphicFramePr>
            <a:graphicFrameLocks/>
          </p:cNvGraphicFramePr>
          <p:nvPr/>
        </p:nvGraphicFramePr>
        <p:xfrm>
          <a:off x="8305800" y="6019800"/>
          <a:ext cx="420688" cy="457200"/>
        </p:xfrm>
        <a:graphic>
          <a:graphicData uri="http://schemas.openxmlformats.org/presentationml/2006/ole">
            <p:oleObj spid="_x0000_s21507" r:id="rId5" imgW="183102" imgH="198334" progId="Equation.3">
              <p:embed/>
            </p:oleObj>
          </a:graphicData>
        </a:graphic>
      </p:graphicFrame>
      <p:sp>
        <p:nvSpPr>
          <p:cNvPr id="149540" name="文本框 149539"/>
          <p:cNvSpPr txBox="1"/>
          <p:nvPr/>
        </p:nvSpPr>
        <p:spPr>
          <a:xfrm>
            <a:off x="5715000" y="6156325"/>
            <a:ext cx="22098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noProof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金桥简标宋" pitchFamily="2" charset="-122"/>
                <a:cs typeface="宋体" pitchFamily="2" charset="-122"/>
              </a:rPr>
              <a:t>-Z     0      Z</a:t>
            </a:r>
          </a:p>
        </p:txBody>
      </p:sp>
      <p:sp>
        <p:nvSpPr>
          <p:cNvPr id="149541" name="任意多边形 149540"/>
          <p:cNvSpPr>
            <a:spLocks noChangeArrowheads="1"/>
          </p:cNvSpPr>
          <p:nvPr/>
        </p:nvSpPr>
        <p:spPr bwMode="auto">
          <a:xfrm>
            <a:off x="5562600" y="4648200"/>
            <a:ext cx="2286000" cy="1447800"/>
          </a:xfrm>
          <a:custGeom>
            <a:avLst/>
            <a:gdLst>
              <a:gd name="T0" fmla="*/ 0 w 1440"/>
              <a:gd name="T1" fmla="*/ 420 h 440"/>
              <a:gd name="T2" fmla="*/ 300 w 1440"/>
              <a:gd name="T3" fmla="*/ 300 h 440"/>
              <a:gd name="T4" fmla="*/ 680 w 1440"/>
              <a:gd name="T5" fmla="*/ 0 h 440"/>
              <a:gd name="T6" fmla="*/ 1060 w 1440"/>
              <a:gd name="T7" fmla="*/ 300 h 440"/>
              <a:gd name="T8" fmla="*/ 1440 w 1440"/>
              <a:gd name="T9" fmla="*/ 44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40"/>
              <a:gd name="T17" fmla="*/ 1440 w 1440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42" name="直接连接符 149541"/>
          <p:cNvSpPr>
            <a:spLocks noChangeShapeType="1"/>
          </p:cNvSpPr>
          <p:nvPr/>
        </p:nvSpPr>
        <p:spPr bwMode="auto">
          <a:xfrm flipV="1">
            <a:off x="6019800" y="56388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9543" name="直接连接符 149542"/>
          <p:cNvSpPr>
            <a:spLocks noChangeShapeType="1"/>
          </p:cNvSpPr>
          <p:nvPr/>
        </p:nvSpPr>
        <p:spPr bwMode="auto">
          <a:xfrm flipV="1">
            <a:off x="7315200" y="5715000"/>
            <a:ext cx="0" cy="533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9544" name="对象 149543"/>
          <p:cNvGraphicFramePr>
            <a:graphicFrameLocks/>
          </p:cNvGraphicFramePr>
          <p:nvPr/>
        </p:nvGraphicFramePr>
        <p:xfrm>
          <a:off x="7092950" y="4652963"/>
          <a:ext cx="1600200" cy="382587"/>
        </p:xfrm>
        <a:graphic>
          <a:graphicData uri="http://schemas.openxmlformats.org/presentationml/2006/ole">
            <p:oleObj spid="_x0000_s21508" r:id="rId6" imgW="745476" imgH="213220" progId="Equation.3">
              <p:embed/>
            </p:oleObj>
          </a:graphicData>
        </a:graphic>
      </p:graphicFrame>
      <p:sp>
        <p:nvSpPr>
          <p:cNvPr id="21531" name="右箭头 149544"/>
          <p:cNvSpPr>
            <a:spLocks noChangeArrowheads="1"/>
          </p:cNvSpPr>
          <p:nvPr/>
        </p:nvSpPr>
        <p:spPr bwMode="auto">
          <a:xfrm>
            <a:off x="3779838" y="5300663"/>
            <a:ext cx="1676400" cy="381000"/>
          </a:xfrm>
          <a:prstGeom prst="rightArrow">
            <a:avLst>
              <a:gd name="adj1" fmla="val 50000"/>
              <a:gd name="adj2" fmla="val 11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49546" name="对象 149545"/>
          <p:cNvGraphicFramePr>
            <a:graphicFrameLocks/>
          </p:cNvGraphicFramePr>
          <p:nvPr/>
        </p:nvGraphicFramePr>
        <p:xfrm>
          <a:off x="928662" y="1714488"/>
          <a:ext cx="1139825" cy="1363663"/>
        </p:xfrm>
        <a:graphic>
          <a:graphicData uri="http://schemas.openxmlformats.org/presentationml/2006/ole">
            <p:oleObj spid="_x0000_s21509" name="公式" r:id="rId7" imgW="406080" imgH="711000" progId="Equation.3">
              <p:embed/>
            </p:oleObj>
          </a:graphicData>
        </a:graphic>
      </p:graphicFrame>
      <p:graphicFrame>
        <p:nvGraphicFramePr>
          <p:cNvPr id="149547" name="对象 149546"/>
          <p:cNvGraphicFramePr>
            <a:graphicFrameLocks/>
          </p:cNvGraphicFramePr>
          <p:nvPr/>
        </p:nvGraphicFramePr>
        <p:xfrm>
          <a:off x="2071670" y="2000240"/>
          <a:ext cx="3732213" cy="685800"/>
        </p:xfrm>
        <a:graphic>
          <a:graphicData uri="http://schemas.openxmlformats.org/presentationml/2006/ole">
            <p:oleObj spid="_x0000_s21510" name="公式" r:id="rId8" imgW="1650960" imgH="393480" progId="Equation.3">
              <p:embed/>
            </p:oleObj>
          </a:graphicData>
        </a:graphic>
      </p:graphicFrame>
      <p:graphicFrame>
        <p:nvGraphicFramePr>
          <p:cNvPr id="149548" name="对象 149547"/>
          <p:cNvGraphicFramePr>
            <a:graphicFrameLocks/>
          </p:cNvGraphicFramePr>
          <p:nvPr/>
        </p:nvGraphicFramePr>
        <p:xfrm>
          <a:off x="6000760" y="1643050"/>
          <a:ext cx="2044700" cy="1371600"/>
        </p:xfrm>
        <a:graphic>
          <a:graphicData uri="http://schemas.openxmlformats.org/presentationml/2006/ole">
            <p:oleObj spid="_x0000_s21511" name="公式" r:id="rId9" imgW="812520" imgH="711000" progId="Equation.3">
              <p:embed/>
            </p:oleObj>
          </a:graphicData>
        </a:graphic>
      </p:graphicFrame>
      <p:sp>
        <p:nvSpPr>
          <p:cNvPr id="149551" name="矩形 149550"/>
          <p:cNvSpPr/>
          <p:nvPr/>
        </p:nvSpPr>
        <p:spPr>
          <a:xfrm>
            <a:off x="4038600" y="6019800"/>
            <a:ext cx="422275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X</a:t>
            </a: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547664" y="3212976"/>
          <a:ext cx="5797550" cy="973138"/>
        </p:xfrm>
        <a:graphic>
          <a:graphicData uri="http://schemas.openxmlformats.org/presentationml/2006/ole">
            <p:oleObj spid="_x0000_s21516" name="公式" r:id="rId10" imgW="269208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9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95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9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49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9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9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9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0" grpId="0" build="p"/>
      <p:bldP spid="149535" grpId="0" animBg="1"/>
      <p:bldP spid="149536" grpId="0" animBg="1"/>
      <p:bldP spid="149540" grpId="0" build="p"/>
      <p:bldP spid="149541" grpId="0" animBg="1"/>
      <p:bldP spid="149542" grpId="0" animBg="1"/>
      <p:bldP spid="14954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400"/>
              </a:lnSpc>
            </a:pPr>
            <a:r>
              <a:rPr lang="en-US" altLang="zh-CN" sz="2600" b="1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假定学生某门学科的考试成绩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X~N(60,12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)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。那么某一学生的成绩在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60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分到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75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分之间的概率应为多少？</a:t>
            </a:r>
          </a:p>
        </p:txBody>
      </p:sp>
      <p:sp>
        <p:nvSpPr>
          <p:cNvPr id="22543" name="直接连接符 150534"/>
          <p:cNvSpPr>
            <a:spLocks noChangeShapeType="1"/>
          </p:cNvSpPr>
          <p:nvPr/>
        </p:nvSpPr>
        <p:spPr bwMode="auto">
          <a:xfrm flipV="1">
            <a:off x="762000" y="4343400"/>
            <a:ext cx="0" cy="1905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4" name="直接连接符 150535"/>
          <p:cNvSpPr>
            <a:spLocks noChangeShapeType="1"/>
          </p:cNvSpPr>
          <p:nvPr/>
        </p:nvSpPr>
        <p:spPr bwMode="auto">
          <a:xfrm>
            <a:off x="762000" y="6248400"/>
            <a:ext cx="3200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5" name="任意多边形 150536"/>
          <p:cNvSpPr>
            <a:spLocks noChangeArrowheads="1"/>
          </p:cNvSpPr>
          <p:nvPr/>
        </p:nvSpPr>
        <p:spPr bwMode="auto">
          <a:xfrm>
            <a:off x="1219200" y="4572000"/>
            <a:ext cx="2286000" cy="1447800"/>
          </a:xfrm>
          <a:custGeom>
            <a:avLst/>
            <a:gdLst>
              <a:gd name="T0" fmla="*/ 0 w 1440"/>
              <a:gd name="T1" fmla="*/ 420 h 440"/>
              <a:gd name="T2" fmla="*/ 300 w 1440"/>
              <a:gd name="T3" fmla="*/ 300 h 440"/>
              <a:gd name="T4" fmla="*/ 680 w 1440"/>
              <a:gd name="T5" fmla="*/ 0 h 440"/>
              <a:gd name="T6" fmla="*/ 1060 w 1440"/>
              <a:gd name="T7" fmla="*/ 300 h 440"/>
              <a:gd name="T8" fmla="*/ 1440 w 1440"/>
              <a:gd name="T9" fmla="*/ 44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40"/>
              <a:gd name="T17" fmla="*/ 1440 w 1440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6" name="直接连接符 150537"/>
          <p:cNvSpPr>
            <a:spLocks noChangeShapeType="1"/>
          </p:cNvSpPr>
          <p:nvPr/>
        </p:nvSpPr>
        <p:spPr bwMode="auto">
          <a:xfrm>
            <a:off x="2286000" y="4572000"/>
            <a:ext cx="0" cy="16764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7" name="直接连接符 150538"/>
          <p:cNvSpPr>
            <a:spLocks noChangeShapeType="1"/>
          </p:cNvSpPr>
          <p:nvPr/>
        </p:nvSpPr>
        <p:spPr bwMode="auto">
          <a:xfrm>
            <a:off x="1676400" y="5562600"/>
            <a:ext cx="0" cy="6858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8" name="直接连接符 150539"/>
          <p:cNvSpPr>
            <a:spLocks noChangeShapeType="1"/>
          </p:cNvSpPr>
          <p:nvPr/>
        </p:nvSpPr>
        <p:spPr bwMode="auto">
          <a:xfrm>
            <a:off x="2895600" y="5638800"/>
            <a:ext cx="0" cy="6096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9" name="文本框 150540"/>
          <p:cNvSpPr txBox="1">
            <a:spLocks noChangeArrowheads="1"/>
          </p:cNvSpPr>
          <p:nvPr/>
        </p:nvSpPr>
        <p:spPr bwMode="auto">
          <a:xfrm>
            <a:off x="1219200" y="6156325"/>
            <a:ext cx="30480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latin typeface="Times New Roman" pitchFamily="18" charset="0"/>
                <a:ea typeface="金桥简标宋" pitchFamily="2" charset="-122"/>
              </a:rPr>
              <a:t>    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</a:rPr>
              <a:t>x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</a:rPr>
              <a:t>1       </a:t>
            </a:r>
            <a:r>
              <a:rPr lang="en-US" altLang="zh-CN" sz="2600" b="1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  <a:sym typeface="Symbol" pitchFamily="18" charset="2"/>
              </a:rPr>
              <a:t>     x</a:t>
            </a:r>
            <a:r>
              <a:rPr lang="en-US" altLang="zh-CN" sz="2600" b="1" baseline="-25000">
                <a:solidFill>
                  <a:srgbClr val="0000FF"/>
                </a:solidFill>
                <a:latin typeface="Times New Roman" pitchFamily="18" charset="0"/>
                <a:ea typeface="金桥简标宋" pitchFamily="2" charset="-122"/>
                <a:sym typeface="Symbol" pitchFamily="18" charset="2"/>
              </a:rPr>
              <a:t>2</a:t>
            </a:r>
            <a:endParaRPr lang="en-US" altLang="zh-CN" sz="2600" b="1">
              <a:solidFill>
                <a:srgbClr val="0000FF"/>
              </a:solidFill>
              <a:latin typeface="Times New Roman" pitchFamily="18" charset="0"/>
              <a:ea typeface="金桥简标宋" pitchFamily="2" charset="-122"/>
            </a:endParaRPr>
          </a:p>
        </p:txBody>
      </p:sp>
      <p:sp>
        <p:nvSpPr>
          <p:cNvPr id="22550" name="直接连接符 150541"/>
          <p:cNvSpPr>
            <a:spLocks noChangeShapeType="1"/>
          </p:cNvSpPr>
          <p:nvPr/>
        </p:nvSpPr>
        <p:spPr bwMode="auto">
          <a:xfrm>
            <a:off x="5029200" y="6248400"/>
            <a:ext cx="32004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1" name="直接连接符 150542"/>
          <p:cNvSpPr>
            <a:spLocks noChangeShapeType="1"/>
          </p:cNvSpPr>
          <p:nvPr/>
        </p:nvSpPr>
        <p:spPr bwMode="auto">
          <a:xfrm flipV="1">
            <a:off x="6629400" y="4343400"/>
            <a:ext cx="0" cy="1905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0" name="对象 150543"/>
          <p:cNvGraphicFramePr>
            <a:graphicFrameLocks/>
          </p:cNvGraphicFramePr>
          <p:nvPr/>
        </p:nvGraphicFramePr>
        <p:xfrm>
          <a:off x="4038600" y="6019800"/>
          <a:ext cx="457200" cy="425450"/>
        </p:xfrm>
        <a:graphic>
          <a:graphicData uri="http://schemas.openxmlformats.org/presentationml/2006/ole">
            <p:oleObj spid="_x0000_s22530" r:id="rId4" imgW="211260" imgH="196193" progId="Equation.3">
              <p:embed/>
            </p:oleObj>
          </a:graphicData>
        </a:graphic>
      </p:graphicFrame>
      <p:graphicFrame>
        <p:nvGraphicFramePr>
          <p:cNvPr id="22531" name="对象 150544"/>
          <p:cNvGraphicFramePr>
            <a:graphicFrameLocks/>
          </p:cNvGraphicFramePr>
          <p:nvPr/>
        </p:nvGraphicFramePr>
        <p:xfrm>
          <a:off x="2652713" y="4652963"/>
          <a:ext cx="2314575" cy="458787"/>
        </p:xfrm>
        <a:graphic>
          <a:graphicData uri="http://schemas.openxmlformats.org/presentationml/2006/ole">
            <p:oleObj spid="_x0000_s22531" r:id="rId5" imgW="1025843" imgH="240050" progId="Equation.3">
              <p:embed/>
            </p:oleObj>
          </a:graphicData>
        </a:graphic>
      </p:graphicFrame>
      <p:graphicFrame>
        <p:nvGraphicFramePr>
          <p:cNvPr id="22532" name="对象 150545"/>
          <p:cNvGraphicFramePr>
            <a:graphicFrameLocks/>
          </p:cNvGraphicFramePr>
          <p:nvPr/>
        </p:nvGraphicFramePr>
        <p:xfrm>
          <a:off x="8305800" y="6019800"/>
          <a:ext cx="420688" cy="457200"/>
        </p:xfrm>
        <a:graphic>
          <a:graphicData uri="http://schemas.openxmlformats.org/presentationml/2006/ole">
            <p:oleObj spid="_x0000_s22532" r:id="rId6" imgW="183102" imgH="198334" progId="Equation.3">
              <p:embed/>
            </p:oleObj>
          </a:graphicData>
        </a:graphic>
      </p:graphicFrame>
      <p:sp>
        <p:nvSpPr>
          <p:cNvPr id="150547" name="文本框 150546"/>
          <p:cNvSpPr txBox="1"/>
          <p:nvPr/>
        </p:nvSpPr>
        <p:spPr>
          <a:xfrm>
            <a:off x="5715000" y="6156325"/>
            <a:ext cx="2209800" cy="4889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600" b="1" noProof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金桥简标宋" pitchFamily="2" charset="-122"/>
                <a:cs typeface="宋体" pitchFamily="2" charset="-122"/>
              </a:rPr>
              <a:t>-Z     0      Z</a:t>
            </a:r>
          </a:p>
        </p:txBody>
      </p:sp>
      <p:sp>
        <p:nvSpPr>
          <p:cNvPr id="22553" name="任意多边形 150547"/>
          <p:cNvSpPr>
            <a:spLocks noChangeArrowheads="1"/>
          </p:cNvSpPr>
          <p:nvPr/>
        </p:nvSpPr>
        <p:spPr bwMode="auto">
          <a:xfrm>
            <a:off x="5562600" y="4648200"/>
            <a:ext cx="2286000" cy="1447800"/>
          </a:xfrm>
          <a:custGeom>
            <a:avLst/>
            <a:gdLst>
              <a:gd name="T0" fmla="*/ 0 w 1440"/>
              <a:gd name="T1" fmla="*/ 420 h 440"/>
              <a:gd name="T2" fmla="*/ 300 w 1440"/>
              <a:gd name="T3" fmla="*/ 300 h 440"/>
              <a:gd name="T4" fmla="*/ 680 w 1440"/>
              <a:gd name="T5" fmla="*/ 0 h 440"/>
              <a:gd name="T6" fmla="*/ 1060 w 1440"/>
              <a:gd name="T7" fmla="*/ 300 h 440"/>
              <a:gd name="T8" fmla="*/ 1440 w 1440"/>
              <a:gd name="T9" fmla="*/ 440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440"/>
              <a:gd name="T17" fmla="*/ 1440 w 1440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440">
                <a:moveTo>
                  <a:pt x="0" y="420"/>
                </a:moveTo>
                <a:cubicBezTo>
                  <a:pt x="93" y="395"/>
                  <a:pt x="187" y="370"/>
                  <a:pt x="300" y="300"/>
                </a:cubicBezTo>
                <a:cubicBezTo>
                  <a:pt x="413" y="230"/>
                  <a:pt x="553" y="0"/>
                  <a:pt x="680" y="0"/>
                </a:cubicBezTo>
                <a:cubicBezTo>
                  <a:pt x="807" y="0"/>
                  <a:pt x="933" y="227"/>
                  <a:pt x="1060" y="300"/>
                </a:cubicBezTo>
                <a:cubicBezTo>
                  <a:pt x="1187" y="373"/>
                  <a:pt x="1377" y="417"/>
                  <a:pt x="1440" y="44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4" name="直接连接符 150548"/>
          <p:cNvSpPr>
            <a:spLocks noChangeShapeType="1"/>
          </p:cNvSpPr>
          <p:nvPr/>
        </p:nvSpPr>
        <p:spPr bwMode="auto">
          <a:xfrm flipV="1">
            <a:off x="6019800" y="5638800"/>
            <a:ext cx="0" cy="6096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55" name="直接连接符 150549"/>
          <p:cNvSpPr>
            <a:spLocks noChangeShapeType="1"/>
          </p:cNvSpPr>
          <p:nvPr/>
        </p:nvSpPr>
        <p:spPr bwMode="auto">
          <a:xfrm flipV="1">
            <a:off x="7315200" y="5715000"/>
            <a:ext cx="0" cy="533400"/>
          </a:xfrm>
          <a:prstGeom prst="line">
            <a:avLst/>
          </a:prstGeom>
          <a:noFill/>
          <a:ln w="9525" cap="rnd">
            <a:solidFill>
              <a:srgbClr val="0000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3" name="对象 150550"/>
          <p:cNvGraphicFramePr>
            <a:graphicFrameLocks/>
          </p:cNvGraphicFramePr>
          <p:nvPr/>
        </p:nvGraphicFramePr>
        <p:xfrm>
          <a:off x="7086600" y="4724400"/>
          <a:ext cx="1600200" cy="377825"/>
        </p:xfrm>
        <a:graphic>
          <a:graphicData uri="http://schemas.openxmlformats.org/presentationml/2006/ole">
            <p:oleObj spid="_x0000_s22533" r:id="rId7" imgW="745476" imgH="213220" progId="Equation.3">
              <p:embed/>
            </p:oleObj>
          </a:graphicData>
        </a:graphic>
      </p:graphicFrame>
      <p:sp>
        <p:nvSpPr>
          <p:cNvPr id="22556" name="右箭头 150551"/>
          <p:cNvSpPr>
            <a:spLocks noChangeArrowheads="1"/>
          </p:cNvSpPr>
          <p:nvPr/>
        </p:nvSpPr>
        <p:spPr bwMode="auto">
          <a:xfrm>
            <a:off x="3810000" y="5334000"/>
            <a:ext cx="1676400" cy="381000"/>
          </a:xfrm>
          <a:prstGeom prst="rightArrow">
            <a:avLst>
              <a:gd name="adj1" fmla="val 50000"/>
              <a:gd name="adj2" fmla="val 110000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150553" name="对象 150552"/>
          <p:cNvGraphicFramePr>
            <a:graphicFrameLocks/>
          </p:cNvGraphicFramePr>
          <p:nvPr/>
        </p:nvGraphicFramePr>
        <p:xfrm>
          <a:off x="827584" y="2204864"/>
          <a:ext cx="1752600" cy="903287"/>
        </p:xfrm>
        <a:graphic>
          <a:graphicData uri="http://schemas.openxmlformats.org/presentationml/2006/ole">
            <p:oleObj spid="_x0000_s22534" r:id="rId8" imgW="719517" imgH="479784" progId="Equation.3">
              <p:embed/>
            </p:oleObj>
          </a:graphicData>
        </a:graphic>
      </p:graphicFrame>
      <p:graphicFrame>
        <p:nvGraphicFramePr>
          <p:cNvPr id="150554" name="对象 150553"/>
          <p:cNvGraphicFramePr>
            <a:graphicFrameLocks/>
          </p:cNvGraphicFramePr>
          <p:nvPr/>
        </p:nvGraphicFramePr>
        <p:xfrm>
          <a:off x="2689225" y="2295525"/>
          <a:ext cx="2198688" cy="774700"/>
        </p:xfrm>
        <a:graphic>
          <a:graphicData uri="http://schemas.openxmlformats.org/presentationml/2006/ole">
            <p:oleObj spid="_x0000_s22535" name="公式" r:id="rId9" imgW="901440" imgH="393480" progId="Equation.3">
              <p:embed/>
            </p:oleObj>
          </a:graphicData>
        </a:graphic>
      </p:graphicFrame>
      <p:graphicFrame>
        <p:nvGraphicFramePr>
          <p:cNvPr id="150555" name="对象 150554"/>
          <p:cNvGraphicFramePr>
            <a:graphicFrameLocks/>
          </p:cNvGraphicFramePr>
          <p:nvPr/>
        </p:nvGraphicFramePr>
        <p:xfrm>
          <a:off x="4932040" y="2204864"/>
          <a:ext cx="2433637" cy="954088"/>
        </p:xfrm>
        <a:graphic>
          <a:graphicData uri="http://schemas.openxmlformats.org/presentationml/2006/ole">
            <p:oleObj spid="_x0000_s22536" r:id="rId10" imgW="998752" imgH="479566" progId="Equation.3">
              <p:embed/>
            </p:oleObj>
          </a:graphicData>
        </a:graphic>
      </p:graphicFrame>
      <p:graphicFrame>
        <p:nvGraphicFramePr>
          <p:cNvPr id="150557" name="对象 150556"/>
          <p:cNvGraphicFramePr>
            <a:graphicFrameLocks/>
          </p:cNvGraphicFramePr>
          <p:nvPr/>
        </p:nvGraphicFramePr>
        <p:xfrm>
          <a:off x="611560" y="3429000"/>
          <a:ext cx="7920880" cy="484758"/>
        </p:xfrm>
        <a:graphic>
          <a:graphicData uri="http://schemas.openxmlformats.org/presentationml/2006/ole">
            <p:oleObj spid="_x0000_s22537" name="公式" r:id="rId11" imgW="325116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0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0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标题 26316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90115" name="直接连接符 26317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6" name="直接连接符 26317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117" name="波形 26317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3174" name="副标题 26317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3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正态分布的性质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ts val="33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服从正态分布，则对任意的常数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a≠0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Z=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aX+b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也服从正态分布；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3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皆服从正态分布且相互独立，则对任意的常数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不全为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Z=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aX+bY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也服从正态分布；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3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）若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均服从正态分布且相互独立，则对任意的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个常数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, a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 a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（不全为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Z= a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+a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+…+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也服从正态分布。</a:t>
            </a:r>
          </a:p>
          <a:p>
            <a:pPr algn="l" eaLnBrk="1" hangingPunct="1"/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zh-CN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endParaRPr lang="zh-CN" altLang="en-US" sz="2400" b="1" dirty="0" smtClean="0"/>
          </a:p>
          <a:p>
            <a:pPr eaLnBrk="1" hangingPunct="1"/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sym typeface="宋体" pitchFamily="2" charset="-122"/>
              </a:rPr>
              <a:t>    </a:t>
            </a:r>
            <a:endParaRPr lang="en-US" altLang="zh-CN" sz="2400" dirty="0" smtClean="0"/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475656" y="4941168"/>
          <a:ext cx="2268537" cy="460375"/>
        </p:xfrm>
        <a:graphic>
          <a:graphicData uri="http://schemas.openxmlformats.org/presentationml/2006/ole">
            <p:oleObj spid="_x0000_s425985" name="公式" r:id="rId4" imgW="1054080" imgH="228600" progId="Equation.3">
              <p:embed/>
            </p:oleObj>
          </a:graphicData>
        </a:graphic>
      </p:graphicFrame>
      <p:graphicFrame>
        <p:nvGraphicFramePr>
          <p:cNvPr id="150554" name="对象 150553"/>
          <p:cNvGraphicFramePr>
            <a:graphicFrameLocks/>
          </p:cNvGraphicFramePr>
          <p:nvPr/>
        </p:nvGraphicFramePr>
        <p:xfrm>
          <a:off x="3851920" y="4797152"/>
          <a:ext cx="3560763" cy="774700"/>
        </p:xfrm>
        <a:graphic>
          <a:graphicData uri="http://schemas.openxmlformats.org/presentationml/2006/ole">
            <p:oleObj spid="_x0000_s425986" name="公式" r:id="rId5" imgW="1460160" imgH="393480" progId="Equation.3">
              <p:embed/>
            </p:oleObj>
          </a:graphicData>
        </a:graphic>
      </p:graphicFrame>
      <p:graphicFrame>
        <p:nvGraphicFramePr>
          <p:cNvPr id="157725" name="对象 157724"/>
          <p:cNvGraphicFramePr>
            <a:graphicFrameLocks/>
          </p:cNvGraphicFramePr>
          <p:nvPr/>
        </p:nvGraphicFramePr>
        <p:xfrm>
          <a:off x="1214438" y="5661025"/>
          <a:ext cx="6308725" cy="758825"/>
        </p:xfrm>
        <a:graphic>
          <a:graphicData uri="http://schemas.openxmlformats.org/presentationml/2006/ole">
            <p:oleObj spid="_x0000_s425988" name="公式" r:id="rId6" imgW="27939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0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5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6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26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zh-CN" altLang="en-US" sz="2600" b="1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二、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χ</a:t>
            </a:r>
            <a:r>
              <a:rPr lang="en-US" altLang="zh-CN" sz="2600" b="1" baseline="30000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600" b="1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（卡方）分布（</a:t>
            </a:r>
            <a:r>
              <a:rPr lang="en-US" altLang="zh-CN" sz="2600" b="1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P141</a:t>
            </a:r>
            <a:r>
              <a:rPr lang="zh-CN" altLang="en-US" sz="2600" b="1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endParaRPr lang="en-US" altLang="zh-CN" sz="2600" b="1" dirty="0" smtClean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algn="l">
              <a:lnSpc>
                <a:spcPts val="33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背景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3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假定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未知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63500" name="Object 12"/>
          <p:cNvGraphicFramePr>
            <a:graphicFrameLocks/>
          </p:cNvGraphicFramePr>
          <p:nvPr/>
        </p:nvGraphicFramePr>
        <p:xfrm>
          <a:off x="467544" y="2852936"/>
          <a:ext cx="3284538" cy="442913"/>
        </p:xfrm>
        <a:graphic>
          <a:graphicData uri="http://schemas.openxmlformats.org/presentationml/2006/ole">
            <p:oleObj spid="_x0000_s150539" name="公式" r:id="rId4" imgW="1447560" imgH="20304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/>
          </p:cNvGraphicFramePr>
          <p:nvPr/>
        </p:nvGraphicFramePr>
        <p:xfrm>
          <a:off x="1043608" y="4437112"/>
          <a:ext cx="3781425" cy="955675"/>
        </p:xfrm>
        <a:graphic>
          <a:graphicData uri="http://schemas.openxmlformats.org/presentationml/2006/ole">
            <p:oleObj spid="_x0000_s150540" name="公式" r:id="rId5" imgW="1676160" imgH="431640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467544" y="3429000"/>
          <a:ext cx="2797175" cy="909638"/>
        </p:xfrm>
        <a:graphic>
          <a:graphicData uri="http://schemas.openxmlformats.org/presentationml/2006/ole">
            <p:oleObj spid="_x0000_s150541" name="公式" r:id="rId6" imgW="1231560" imgH="419040" progId="Equation.3">
              <p:embed/>
            </p:oleObj>
          </a:graphicData>
        </a:graphic>
      </p:graphicFrame>
      <p:graphicFrame>
        <p:nvGraphicFramePr>
          <p:cNvPr id="150543" name="Object 21"/>
          <p:cNvGraphicFramePr>
            <a:graphicFrameLocks/>
          </p:cNvGraphicFramePr>
          <p:nvPr/>
        </p:nvGraphicFramePr>
        <p:xfrm>
          <a:off x="971600" y="5589240"/>
          <a:ext cx="5699125" cy="984250"/>
        </p:xfrm>
        <a:graphic>
          <a:graphicData uri="http://schemas.openxmlformats.org/presentationml/2006/ole">
            <p:oleObj spid="_x0000_s150543" name="公式" r:id="rId7" imgW="2527200" imgH="444240" progId="Equation.3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/>
          </p:cNvGraphicFramePr>
          <p:nvPr/>
        </p:nvGraphicFramePr>
        <p:xfrm>
          <a:off x="3419872" y="3429000"/>
          <a:ext cx="3084513" cy="909637"/>
        </p:xfrm>
        <a:graphic>
          <a:graphicData uri="http://schemas.openxmlformats.org/presentationml/2006/ole">
            <p:oleObj spid="_x0000_s150544" name="公式" r:id="rId8" imgW="13586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一旦随机变量的分布形式已知（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P148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）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150542" name="Object 21"/>
          <p:cNvGraphicFramePr>
            <a:graphicFrameLocks/>
          </p:cNvGraphicFramePr>
          <p:nvPr/>
        </p:nvGraphicFramePr>
        <p:xfrm>
          <a:off x="942975" y="2924175"/>
          <a:ext cx="5213350" cy="957263"/>
        </p:xfrm>
        <a:graphic>
          <a:graphicData uri="http://schemas.openxmlformats.org/presentationml/2006/ole">
            <p:oleObj spid="_x0000_s824326" name="公式" r:id="rId4" imgW="2311200" imgH="431640" progId="Equation.3">
              <p:embed/>
            </p:oleObj>
          </a:graphicData>
        </a:graphic>
      </p:graphicFrame>
      <p:graphicFrame>
        <p:nvGraphicFramePr>
          <p:cNvPr id="824327" name="Object 7"/>
          <p:cNvGraphicFramePr>
            <a:graphicFrameLocks/>
          </p:cNvGraphicFramePr>
          <p:nvPr/>
        </p:nvGraphicFramePr>
        <p:xfrm>
          <a:off x="971600" y="1772816"/>
          <a:ext cx="5927725" cy="984250"/>
        </p:xfrm>
        <a:graphic>
          <a:graphicData uri="http://schemas.openxmlformats.org/presentationml/2006/ole">
            <p:oleObj spid="_x0000_s824327" name="公式" r:id="rId5" imgW="2628720" imgH="444240" progId="Equation.3">
              <p:embed/>
            </p:oleObj>
          </a:graphicData>
        </a:graphic>
      </p:graphicFrame>
      <p:graphicFrame>
        <p:nvGraphicFramePr>
          <p:cNvPr id="824328" name="Object 14"/>
          <p:cNvGraphicFramePr>
            <a:graphicFrameLocks/>
          </p:cNvGraphicFramePr>
          <p:nvPr/>
        </p:nvGraphicFramePr>
        <p:xfrm>
          <a:off x="971600" y="4005064"/>
          <a:ext cx="4897438" cy="1068387"/>
        </p:xfrm>
        <a:graphic>
          <a:graphicData uri="http://schemas.openxmlformats.org/presentationml/2006/ole">
            <p:oleObj spid="_x0000_s824328" name="公式" r:id="rId6" imgW="2171520" imgH="482400" progId="Equation.3">
              <p:embed/>
            </p:oleObj>
          </a:graphicData>
        </a:graphic>
      </p:graphicFrame>
      <p:graphicFrame>
        <p:nvGraphicFramePr>
          <p:cNvPr id="824329" name="Object 9"/>
          <p:cNvGraphicFramePr>
            <a:graphicFrameLocks/>
          </p:cNvGraphicFramePr>
          <p:nvPr/>
        </p:nvGraphicFramePr>
        <p:xfrm>
          <a:off x="971600" y="5301208"/>
          <a:ext cx="6215062" cy="1068387"/>
        </p:xfrm>
        <a:graphic>
          <a:graphicData uri="http://schemas.openxmlformats.org/presentationml/2006/ole">
            <p:oleObj spid="_x0000_s824329" name="公式" r:id="rId7" imgW="275580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824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824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824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4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标题 12595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81923" name="直接连接符 12595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4" name="直接连接符 12595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5" name="波形 12595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5958" name="副标题 12595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本章重点</a:t>
            </a:r>
            <a:endParaRPr lang="zh-CN" altLang="en-US" sz="2800" b="1" dirty="0" smtClean="0">
              <a:latin typeface="Times New Roman" pitchFamily="18" charset="0"/>
              <a:ea typeface="黑体" pitchFamily="49" charset="-122"/>
            </a:endParaRPr>
          </a:p>
          <a:p>
            <a:pPr marL="514350" indent="-514350" algn="l" eaLnBrk="1" hangingPunct="1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1．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统计推断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itchFamily="49" charset="-122"/>
                <a:cs typeface="楷体_GB2312"/>
              </a:rPr>
              <a:t>（样本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itchFamily="49" charset="-122"/>
                <a:cs typeface="楷体_GB2312"/>
                <a:sym typeface="Symbol" pitchFamily="18" charset="2"/>
              </a:rPr>
              <a:t>总体</a:t>
            </a:r>
            <a:r>
              <a:rPr lang="zh-CN" altLang="en-US" sz="2400" b="1" dirty="0" smtClean="0">
                <a:solidFill>
                  <a:srgbClr val="0000FF"/>
                </a:solidFill>
                <a:ea typeface="楷体" pitchFamily="49" charset="-122"/>
                <a:cs typeface="楷体_GB2312"/>
              </a:rPr>
              <a:t>）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的基本概念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marL="514350" indent="-514350" algn="l" eaLnBrk="1" hangingPunct="1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常见的概率分布</a:t>
            </a:r>
            <a:endParaRPr lang="zh-CN" altLang="en-US" sz="24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抽样分布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l" eaLnBrk="1" hangingPunct="1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本章难点</a:t>
            </a:r>
          </a:p>
          <a:p>
            <a:pPr marL="514350" indent="-514350" algn="l" eaLnBrk="1" hangingPunct="1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1．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样本均值（比率、方差）的抽样分布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  <a:p>
            <a:pPr algn="l" eaLnBrk="1" hangingPunct="1">
              <a:lnSpc>
                <a:spcPts val="3700"/>
              </a:lnSpc>
            </a:pPr>
            <a:r>
              <a:rPr lang="zh-CN" altLang="en-US" sz="2800" b="1" dirty="0" smtClean="0">
                <a:solidFill>
                  <a:srgbClr val="FF3300"/>
                </a:solidFill>
                <a:latin typeface="Times New Roman" pitchFamily="18" charset="0"/>
                <a:ea typeface="黑体" pitchFamily="49" charset="-122"/>
              </a:rPr>
              <a:t>参考书目</a:t>
            </a:r>
          </a:p>
          <a:p>
            <a:pPr algn="l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杜子芳：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抽样技术及其应用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，清华大学出版社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2006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；</a:t>
            </a:r>
          </a:p>
          <a:p>
            <a:pPr algn="l">
              <a:lnSpc>
                <a:spcPts val="37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  <a:sym typeface="Arial" pitchFamily="34" charset="0"/>
              </a:rPr>
              <a:t>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施锡铨：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《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抽样调查的理论和方法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》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，上海财经大学出版社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1999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514350" indent="-514350" algn="l" eaLnBrk="1" hangingPunct="1">
              <a:lnSpc>
                <a:spcPts val="3500"/>
              </a:lnSpc>
            </a:pPr>
            <a:endParaRPr lang="zh-CN" altLang="en-US" sz="2800" b="1" dirty="0" smtClean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  <a:sym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6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定义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63498" name="Object 10"/>
          <p:cNvGraphicFramePr>
            <a:graphicFrameLocks/>
          </p:cNvGraphicFramePr>
          <p:nvPr/>
        </p:nvGraphicFramePr>
        <p:xfrm>
          <a:off x="395536" y="1916832"/>
          <a:ext cx="7992888" cy="504056"/>
        </p:xfrm>
        <a:graphic>
          <a:graphicData uri="http://schemas.openxmlformats.org/presentationml/2006/ole">
            <p:oleObj spid="_x0000_s653314" name="公式" r:id="rId4" imgW="3644640" imgH="228600" progId="Equation.3">
              <p:embed/>
            </p:oleObj>
          </a:graphicData>
        </a:graphic>
      </p:graphicFrame>
      <p:graphicFrame>
        <p:nvGraphicFramePr>
          <p:cNvPr id="63500" name="Object 12"/>
          <p:cNvGraphicFramePr>
            <a:graphicFrameLocks/>
          </p:cNvGraphicFramePr>
          <p:nvPr/>
        </p:nvGraphicFramePr>
        <p:xfrm>
          <a:off x="467544" y="2564904"/>
          <a:ext cx="5243512" cy="525463"/>
        </p:xfrm>
        <a:graphic>
          <a:graphicData uri="http://schemas.openxmlformats.org/presentationml/2006/ole">
            <p:oleObj spid="_x0000_s653315" name="公式" r:id="rId5" imgW="2311200" imgH="241200" progId="Equation.3">
              <p:embed/>
            </p:oleObj>
          </a:graphicData>
        </a:graphic>
      </p:graphicFrame>
      <p:graphicFrame>
        <p:nvGraphicFramePr>
          <p:cNvPr id="31" name="Object 21"/>
          <p:cNvGraphicFramePr>
            <a:graphicFrameLocks/>
          </p:cNvGraphicFramePr>
          <p:nvPr/>
        </p:nvGraphicFramePr>
        <p:xfrm>
          <a:off x="755576" y="4941168"/>
          <a:ext cx="7331075" cy="1574800"/>
        </p:xfrm>
        <a:graphic>
          <a:graphicData uri="http://schemas.openxmlformats.org/presentationml/2006/ole">
            <p:oleObj spid="_x0000_s653316" name="公式" r:id="rId6" imgW="3251160" imgH="711000" progId="Equation.3">
              <p:embed/>
            </p:oleObj>
          </a:graphicData>
        </a:graphic>
      </p:graphicFrame>
      <p:graphicFrame>
        <p:nvGraphicFramePr>
          <p:cNvPr id="2" name="Object 12"/>
          <p:cNvGraphicFramePr>
            <a:graphicFrameLocks/>
          </p:cNvGraphicFramePr>
          <p:nvPr/>
        </p:nvGraphicFramePr>
        <p:xfrm>
          <a:off x="755650" y="4221163"/>
          <a:ext cx="7634288" cy="496887"/>
        </p:xfrm>
        <a:graphic>
          <a:graphicData uri="http://schemas.openxmlformats.org/presentationml/2006/ole">
            <p:oleObj spid="_x0000_s653317" name="公式" r:id="rId7" imgW="3365280" imgH="228600" progId="Equation.3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/>
          </p:cNvGraphicFramePr>
          <p:nvPr/>
        </p:nvGraphicFramePr>
        <p:xfrm>
          <a:off x="2699792" y="3140968"/>
          <a:ext cx="2535237" cy="939800"/>
        </p:xfrm>
        <a:graphic>
          <a:graphicData uri="http://schemas.openxmlformats.org/presentationml/2006/ole">
            <p:oleObj spid="_x0000_s653318" name="公式" r:id="rId8" imgW="111744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3．χ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分布的图形特点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3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越大，密度曲线越向右移动且愈平缓，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的取值越离散。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3140968"/>
            <a:ext cx="8248203" cy="324036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graphicFrame>
        <p:nvGraphicFramePr>
          <p:cNvPr id="12" name="Object 9"/>
          <p:cNvGraphicFramePr>
            <a:graphicFrameLocks/>
          </p:cNvGraphicFramePr>
          <p:nvPr/>
        </p:nvGraphicFramePr>
        <p:xfrm>
          <a:off x="2843808" y="6237312"/>
          <a:ext cx="3595688" cy="413999"/>
        </p:xfrm>
        <a:graphic>
          <a:graphicData uri="http://schemas.openxmlformats.org/presentationml/2006/ole">
            <p:oleObj spid="_x0000_s151558" r:id="rId5" imgW="1575117" imgH="228917" progId="Equation.3">
              <p:embed/>
            </p:oleObj>
          </a:graphicData>
        </a:graphic>
      </p:graphicFrame>
      <p:graphicFrame>
        <p:nvGraphicFramePr>
          <p:cNvPr id="63500" name="Object 7"/>
          <p:cNvGraphicFramePr>
            <a:graphicFrameLocks/>
          </p:cNvGraphicFramePr>
          <p:nvPr/>
        </p:nvGraphicFramePr>
        <p:xfrm>
          <a:off x="4067944" y="3645024"/>
          <a:ext cx="3312368" cy="432048"/>
        </p:xfrm>
        <a:graphic>
          <a:graphicData uri="http://schemas.openxmlformats.org/presentationml/2006/ole">
            <p:oleObj spid="_x0000_s151559" name="公式" r:id="rId6" imgW="1562040" imgH="22860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/>
          </p:cNvGraphicFramePr>
          <p:nvPr/>
        </p:nvGraphicFramePr>
        <p:xfrm>
          <a:off x="8172400" y="5733256"/>
          <a:ext cx="457200" cy="431800"/>
        </p:xfrm>
        <a:graphic>
          <a:graphicData uri="http://schemas.openxmlformats.org/presentationml/2006/ole">
            <p:oleObj spid="_x0000_s151560" name="公式" r:id="rId7" imgW="215640" imgH="228600" progId="Equation.3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/>
          </p:cNvGraphicFramePr>
          <p:nvPr/>
        </p:nvGraphicFramePr>
        <p:xfrm>
          <a:off x="323528" y="3284984"/>
          <a:ext cx="727075" cy="384175"/>
        </p:xfrm>
        <a:graphic>
          <a:graphicData uri="http://schemas.openxmlformats.org/presentationml/2006/ole">
            <p:oleObj spid="_x0000_s151561" name="公式" r:id="rId8" imgW="342720" imgH="2030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51520" y="2204864"/>
            <a:ext cx="85689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）不对称分布，一般为正偏；但随着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的增大，密度曲线趋于对称，并趋于正态分布。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  </a:t>
            </a:r>
            <a:endParaRPr lang="zh-CN" altLang="en-US" dirty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4" name="Object 10"/>
          <p:cNvGraphicFramePr>
            <a:graphicFrameLocks/>
          </p:cNvGraphicFramePr>
          <p:nvPr/>
        </p:nvGraphicFramePr>
        <p:xfrm>
          <a:off x="2070100" y="4318000"/>
          <a:ext cx="996950" cy="431800"/>
        </p:xfrm>
        <a:graphic>
          <a:graphicData uri="http://schemas.openxmlformats.org/presentationml/2006/ole">
            <p:oleObj spid="_x0000_s151562" name="公式" r:id="rId9" imgW="469800" imgH="228600" progId="Equation.3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/>
          </p:cNvGraphicFramePr>
          <p:nvPr/>
        </p:nvGraphicFramePr>
        <p:xfrm>
          <a:off x="3308350" y="4533900"/>
          <a:ext cx="1022350" cy="431800"/>
        </p:xfrm>
        <a:graphic>
          <a:graphicData uri="http://schemas.openxmlformats.org/presentationml/2006/ole">
            <p:oleObj spid="_x0000_s151563" name="公式" r:id="rId10" imgW="482400" imgH="228600" progId="Equation.3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/>
        </p:nvGraphicFramePr>
        <p:xfrm>
          <a:off x="4949825" y="4965700"/>
          <a:ext cx="1023938" cy="433388"/>
        </p:xfrm>
        <a:graphic>
          <a:graphicData uri="http://schemas.openxmlformats.org/presentationml/2006/ole">
            <p:oleObj spid="_x0000_s151564" name="公式" r:id="rId11" imgW="48240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4．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上侧分位数（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P332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pic>
        <p:nvPicPr>
          <p:cNvPr id="14" name="Picture 24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95936" y="2708920"/>
            <a:ext cx="4888037" cy="3568824"/>
          </a:xfrm>
          <a:prstGeom prst="rect">
            <a:avLst/>
          </a:prstGeom>
          <a:noFill/>
          <a:ln w="44450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7524328" y="4941168"/>
            <a:ext cx="0" cy="93610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5436096" y="4581128"/>
            <a:ext cx="0" cy="129614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1976" name="Object 43"/>
          <p:cNvGraphicFramePr>
            <a:graphicFrameLocks/>
          </p:cNvGraphicFramePr>
          <p:nvPr/>
        </p:nvGraphicFramePr>
        <p:xfrm>
          <a:off x="7668344" y="5445224"/>
          <a:ext cx="338137" cy="338138"/>
        </p:xfrm>
        <a:graphic>
          <a:graphicData uri="http://schemas.openxmlformats.org/presentationml/2006/ole">
            <p:oleObj spid="_x0000_s211976" r:id="rId5" imgW="172347" imgH="172347" progId="Equation.3">
              <p:embed/>
            </p:oleObj>
          </a:graphicData>
        </a:graphic>
      </p:graphicFrame>
      <p:graphicFrame>
        <p:nvGraphicFramePr>
          <p:cNvPr id="211977" name="Object 43"/>
          <p:cNvGraphicFramePr>
            <a:graphicFrameLocks/>
          </p:cNvGraphicFramePr>
          <p:nvPr/>
        </p:nvGraphicFramePr>
        <p:xfrm>
          <a:off x="4860032" y="5157192"/>
          <a:ext cx="338137" cy="338138"/>
        </p:xfrm>
        <a:graphic>
          <a:graphicData uri="http://schemas.openxmlformats.org/presentationml/2006/ole">
            <p:oleObj spid="_x0000_s211977" r:id="rId6" imgW="172347" imgH="172347" progId="Equation.3">
              <p:embed/>
            </p:oleObj>
          </a:graphicData>
        </a:graphic>
      </p:graphicFrame>
      <p:graphicFrame>
        <p:nvGraphicFramePr>
          <p:cNvPr id="211978" name="Object 53"/>
          <p:cNvGraphicFramePr>
            <a:graphicFrameLocks/>
          </p:cNvGraphicFramePr>
          <p:nvPr/>
        </p:nvGraphicFramePr>
        <p:xfrm>
          <a:off x="7236296" y="6021288"/>
          <a:ext cx="936104" cy="500633"/>
        </p:xfrm>
        <a:graphic>
          <a:graphicData uri="http://schemas.openxmlformats.org/presentationml/2006/ole">
            <p:oleObj spid="_x0000_s211978" r:id="rId7" imgW="486197" imgH="256754" progId="Equation.3">
              <p:embed/>
            </p:oleObj>
          </a:graphicData>
        </a:graphic>
      </p:graphicFrame>
      <p:graphicFrame>
        <p:nvGraphicFramePr>
          <p:cNvPr id="211979" name="Object 52"/>
          <p:cNvGraphicFramePr>
            <a:graphicFrameLocks/>
          </p:cNvGraphicFramePr>
          <p:nvPr/>
        </p:nvGraphicFramePr>
        <p:xfrm>
          <a:off x="5076056" y="6021288"/>
          <a:ext cx="1296144" cy="504056"/>
        </p:xfrm>
        <a:graphic>
          <a:graphicData uri="http://schemas.openxmlformats.org/presentationml/2006/ole">
            <p:oleObj spid="_x0000_s211979" r:id="rId8" imgW="519648" imgH="253373" progId="Equation.3">
              <p:embed/>
            </p:oleObj>
          </a:graphicData>
        </a:graphic>
      </p:graphicFrame>
      <p:graphicFrame>
        <p:nvGraphicFramePr>
          <p:cNvPr id="66604" name="Object 44"/>
          <p:cNvGraphicFramePr>
            <a:graphicFrameLocks/>
          </p:cNvGraphicFramePr>
          <p:nvPr/>
        </p:nvGraphicFramePr>
        <p:xfrm>
          <a:off x="598488" y="1773238"/>
          <a:ext cx="7989887" cy="544512"/>
        </p:xfrm>
        <a:graphic>
          <a:graphicData uri="http://schemas.openxmlformats.org/presentationml/2006/ole">
            <p:oleObj spid="_x0000_s211980" name="公式" r:id="rId9" imgW="3517560" imgH="253800" progId="Equation.3">
              <p:embed/>
            </p:oleObj>
          </a:graphicData>
        </a:graphic>
      </p:graphicFrame>
      <p:graphicFrame>
        <p:nvGraphicFramePr>
          <p:cNvPr id="34" name="Object 5"/>
          <p:cNvGraphicFramePr>
            <a:graphicFrameLocks/>
          </p:cNvGraphicFramePr>
          <p:nvPr/>
        </p:nvGraphicFramePr>
        <p:xfrm>
          <a:off x="611560" y="3645024"/>
          <a:ext cx="2782888" cy="1465262"/>
        </p:xfrm>
        <a:graphic>
          <a:graphicData uri="http://schemas.openxmlformats.org/presentationml/2006/ole">
            <p:oleObj spid="_x0000_s211982" name="公式" r:id="rId10" imgW="1307880" imgH="711000" progId="Equation.3">
              <p:embed/>
            </p:oleObj>
          </a:graphicData>
        </a:graphic>
      </p:graphicFrame>
      <p:graphicFrame>
        <p:nvGraphicFramePr>
          <p:cNvPr id="35" name="Object 11"/>
          <p:cNvGraphicFramePr>
            <a:graphicFrameLocks/>
          </p:cNvGraphicFramePr>
          <p:nvPr/>
        </p:nvGraphicFramePr>
        <p:xfrm>
          <a:off x="611560" y="5229200"/>
          <a:ext cx="2592288" cy="546100"/>
        </p:xfrm>
        <a:graphic>
          <a:graphicData uri="http://schemas.openxmlformats.org/presentationml/2006/ole">
            <p:oleObj spid="_x0000_s211983" name="公式" r:id="rId11" imgW="1206360" imgH="241200" progId="Equation.3">
              <p:embed/>
            </p:oleObj>
          </a:graphicData>
        </a:graphic>
      </p:graphicFrame>
      <p:graphicFrame>
        <p:nvGraphicFramePr>
          <p:cNvPr id="211986" name="Object 18"/>
          <p:cNvGraphicFramePr>
            <a:graphicFrameLocks/>
          </p:cNvGraphicFramePr>
          <p:nvPr/>
        </p:nvGraphicFramePr>
        <p:xfrm>
          <a:off x="539552" y="5877272"/>
          <a:ext cx="2808312" cy="504056"/>
        </p:xfrm>
        <a:graphic>
          <a:graphicData uri="http://schemas.openxmlformats.org/presentationml/2006/ole">
            <p:oleObj spid="_x0000_s211986" name="公式" r:id="rId12" imgW="1396800" imgH="241200" progId="Equation.3">
              <p:embed/>
            </p:oleObj>
          </a:graphicData>
        </a:graphic>
      </p:graphicFrame>
      <p:graphicFrame>
        <p:nvGraphicFramePr>
          <p:cNvPr id="211987" name="Object 5"/>
          <p:cNvGraphicFramePr>
            <a:graphicFrameLocks/>
          </p:cNvGraphicFramePr>
          <p:nvPr/>
        </p:nvGraphicFramePr>
        <p:xfrm>
          <a:off x="467544" y="2420888"/>
          <a:ext cx="2755900" cy="496887"/>
        </p:xfrm>
        <a:graphic>
          <a:graphicData uri="http://schemas.openxmlformats.org/presentationml/2006/ole">
            <p:oleObj spid="_x0000_s211987" name="公式" r:id="rId13" imgW="1295280" imgH="241200" progId="Equation.3">
              <p:embed/>
            </p:oleObj>
          </a:graphicData>
        </a:graphic>
      </p:graphicFrame>
      <p:graphicFrame>
        <p:nvGraphicFramePr>
          <p:cNvPr id="211988" name="Object 5"/>
          <p:cNvGraphicFramePr>
            <a:graphicFrameLocks/>
          </p:cNvGraphicFramePr>
          <p:nvPr/>
        </p:nvGraphicFramePr>
        <p:xfrm>
          <a:off x="785813" y="2997200"/>
          <a:ext cx="2405062" cy="496888"/>
        </p:xfrm>
        <a:graphic>
          <a:graphicData uri="http://schemas.openxmlformats.org/presentationml/2006/ole">
            <p:oleObj spid="_x0000_s211988" name="公式" r:id="rId14" imgW="11300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1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1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5． 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分布的可加性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65551" name="Object 15"/>
          <p:cNvGraphicFramePr>
            <a:graphicFrameLocks/>
          </p:cNvGraphicFramePr>
          <p:nvPr/>
        </p:nvGraphicFramePr>
        <p:xfrm>
          <a:off x="596900" y="1844675"/>
          <a:ext cx="7512050" cy="509588"/>
        </p:xfrm>
        <a:graphic>
          <a:graphicData uri="http://schemas.openxmlformats.org/presentationml/2006/ole">
            <p:oleObj spid="_x0000_s152583" name="公式" r:id="rId4" imgW="3288960" imgH="228600" progId="Equation.3">
              <p:embed/>
            </p:oleObj>
          </a:graphicData>
        </a:graphic>
      </p:graphicFrame>
      <p:graphicFrame>
        <p:nvGraphicFramePr>
          <p:cNvPr id="65552" name="Object 16"/>
          <p:cNvGraphicFramePr>
            <a:graphicFrameLocks/>
          </p:cNvGraphicFramePr>
          <p:nvPr/>
        </p:nvGraphicFramePr>
        <p:xfrm>
          <a:off x="698500" y="2565400"/>
          <a:ext cx="3614738" cy="501650"/>
        </p:xfrm>
        <a:graphic>
          <a:graphicData uri="http://schemas.openxmlformats.org/presentationml/2006/ole">
            <p:oleObj spid="_x0000_s152584" name="公式" r:id="rId5" imgW="1612800" imgH="228600" progId="Equation.3">
              <p:embed/>
            </p:oleObj>
          </a:graphicData>
        </a:graphic>
      </p:graphicFrame>
      <p:graphicFrame>
        <p:nvGraphicFramePr>
          <p:cNvPr id="3" name="Object 16"/>
          <p:cNvGraphicFramePr>
            <a:graphicFrameLocks/>
          </p:cNvGraphicFramePr>
          <p:nvPr/>
        </p:nvGraphicFramePr>
        <p:xfrm>
          <a:off x="683568" y="3284984"/>
          <a:ext cx="4240212" cy="501650"/>
        </p:xfrm>
        <a:graphic>
          <a:graphicData uri="http://schemas.openxmlformats.org/presentationml/2006/ole">
            <p:oleObj spid="_x0000_s152586" name="公式" r:id="rId6" imgW="1892160" imgH="228600" progId="Equation.3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/>
          </p:cNvGraphicFramePr>
          <p:nvPr/>
        </p:nvGraphicFramePr>
        <p:xfrm>
          <a:off x="683568" y="4149080"/>
          <a:ext cx="5010150" cy="528638"/>
        </p:xfrm>
        <a:graphic>
          <a:graphicData uri="http://schemas.openxmlformats.org/presentationml/2006/ole">
            <p:oleObj spid="_x0000_s152587" name="公式" r:id="rId7" imgW="2234880" imgH="241200" progId="Equation.3">
              <p:embed/>
            </p:oleObj>
          </a:graphicData>
        </a:graphic>
      </p:graphicFrame>
      <p:graphicFrame>
        <p:nvGraphicFramePr>
          <p:cNvPr id="5" name="Object 16"/>
          <p:cNvGraphicFramePr>
            <a:graphicFrameLocks/>
          </p:cNvGraphicFramePr>
          <p:nvPr/>
        </p:nvGraphicFramePr>
        <p:xfrm>
          <a:off x="971600" y="4941168"/>
          <a:ext cx="4752975" cy="528638"/>
        </p:xfrm>
        <a:graphic>
          <a:graphicData uri="http://schemas.openxmlformats.org/presentationml/2006/ole">
            <p:oleObj spid="_x0000_s152588" name="公式" r:id="rId8" imgW="2120760" imgH="241200" progId="Equation.3">
              <p:embed/>
            </p:oleObj>
          </a:graphicData>
        </a:graphic>
      </p:graphicFrame>
      <p:graphicFrame>
        <p:nvGraphicFramePr>
          <p:cNvPr id="6" name="Object 16"/>
          <p:cNvGraphicFramePr>
            <a:graphicFrameLocks/>
          </p:cNvGraphicFramePr>
          <p:nvPr/>
        </p:nvGraphicFramePr>
        <p:xfrm>
          <a:off x="683568" y="5733256"/>
          <a:ext cx="5891212" cy="501650"/>
        </p:xfrm>
        <a:graphic>
          <a:graphicData uri="http://schemas.openxmlformats.org/presentationml/2006/ole">
            <p:oleObj spid="_x0000_s152589" name="公式" r:id="rId9" imgW="262872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5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证明：</a:t>
            </a:r>
            <a:r>
              <a:rPr lang="zh-CN" altLang="en-US" dirty="0" smtClean="0">
                <a:latin typeface="Times New Roman" pitchFamily="18" charset="0"/>
              </a:rPr>
              <a:t>设总体</a:t>
            </a:r>
            <a:r>
              <a:rPr lang="en-US" altLang="zh-CN" dirty="0" smtClean="0">
                <a:latin typeface="Times New Roman" pitchFamily="18" charset="0"/>
              </a:rPr>
              <a:t>X~N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μ,σ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），则</a:t>
            </a:r>
            <a:endParaRPr lang="zh-CN" altLang="en-US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6570" name="对象 66569"/>
          <p:cNvGraphicFramePr>
            <a:graphicFrameLocks/>
          </p:cNvGraphicFramePr>
          <p:nvPr/>
        </p:nvGraphicFramePr>
        <p:xfrm>
          <a:off x="1331640" y="1916832"/>
          <a:ext cx="3616325" cy="952500"/>
        </p:xfrm>
        <a:graphic>
          <a:graphicData uri="http://schemas.openxmlformats.org/presentationml/2006/ole">
            <p:oleObj spid="_x0000_s603139" name="公式" r:id="rId4" imgW="1612800" imgH="431640" progId="Equation.3">
              <p:embed/>
            </p:oleObj>
          </a:graphicData>
        </a:graphic>
      </p:graphicFrame>
      <p:graphicFrame>
        <p:nvGraphicFramePr>
          <p:cNvPr id="2" name="对象 66569"/>
          <p:cNvGraphicFramePr>
            <a:graphicFrameLocks/>
          </p:cNvGraphicFramePr>
          <p:nvPr/>
        </p:nvGraphicFramePr>
        <p:xfrm>
          <a:off x="323528" y="3068960"/>
          <a:ext cx="6435726" cy="531812"/>
        </p:xfrm>
        <a:graphic>
          <a:graphicData uri="http://schemas.openxmlformats.org/presentationml/2006/ole">
            <p:oleObj spid="_x0000_s603140" name="公式" r:id="rId5" imgW="2869920" imgH="24120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1120775" y="3644900"/>
          <a:ext cx="4956175" cy="895350"/>
        </p:xfrm>
        <a:graphic>
          <a:graphicData uri="http://schemas.openxmlformats.org/presentationml/2006/ole">
            <p:oleObj spid="_x0000_s603141" name="公式" r:id="rId6" imgW="2209680" imgH="40608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/>
          </p:cNvGraphicFramePr>
          <p:nvPr/>
        </p:nvGraphicFramePr>
        <p:xfrm>
          <a:off x="1043608" y="4581128"/>
          <a:ext cx="4243388" cy="952500"/>
        </p:xfrm>
        <a:graphic>
          <a:graphicData uri="http://schemas.openxmlformats.org/presentationml/2006/ole">
            <p:oleObj spid="_x0000_s603142" name="公式" r:id="rId7" imgW="1892160" imgH="431640" progId="Equation.3">
              <p:embed/>
            </p:oleObj>
          </a:graphicData>
        </a:graphic>
      </p:graphicFrame>
      <p:graphicFrame>
        <p:nvGraphicFramePr>
          <p:cNvPr id="5" name="对象 66569"/>
          <p:cNvGraphicFramePr>
            <a:graphicFrameLocks/>
          </p:cNvGraphicFramePr>
          <p:nvPr/>
        </p:nvGraphicFramePr>
        <p:xfrm>
          <a:off x="995363" y="5516563"/>
          <a:ext cx="6153150" cy="1065212"/>
        </p:xfrm>
        <a:graphic>
          <a:graphicData uri="http://schemas.openxmlformats.org/presentationml/2006/ole">
            <p:oleObj spid="_x0000_s603143" name="公式" r:id="rId8" imgW="2743200" imgH="4824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004048" y="21328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→μ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已知时</a:t>
            </a:r>
            <a:r>
              <a:rPr lang="en-US" altLang="zh-CN" dirty="0" smtClean="0">
                <a:latin typeface="Times New Roman" pitchFamily="18" charset="0"/>
              </a:rPr>
              <a:t>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的推断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100"/>
              </a:lnSpc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  <a:cs typeface="Times New Roman" pitchFamily="18" charset="0"/>
                <a:sym typeface="Arial" pitchFamily="34" charset="0"/>
              </a:rPr>
              <a:t>三、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  <a:cs typeface="Times New Roman" pitchFamily="18" charset="0"/>
                <a:sym typeface="Arial" pitchFamily="34" charset="0"/>
              </a:rPr>
              <a:t>t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  <a:cs typeface="Times New Roman" pitchFamily="18" charset="0"/>
                <a:sym typeface="Arial" pitchFamily="34" charset="0"/>
              </a:rPr>
              <a:t>分布（学生氏分布，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  <a:cs typeface="Times New Roman" pitchFamily="18" charset="0"/>
                <a:sym typeface="Arial" pitchFamily="34" charset="0"/>
              </a:rPr>
              <a:t>P142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  <a:cs typeface="Times New Roman" pitchFamily="18" charset="0"/>
                <a:sym typeface="Arial" pitchFamily="34" charset="0"/>
              </a:rPr>
              <a:t>）</a:t>
            </a:r>
            <a:endParaRPr lang="en-US" altLang="zh-CN" sz="2600" dirty="0" smtClean="0">
              <a:latin typeface="黑体" pitchFamily="49" charset="-122"/>
              <a:ea typeface="黑体" pitchFamily="49" charset="-122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1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背景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1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设随机变量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X~N(μ,σ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已知但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不知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67592" name="Object 8"/>
          <p:cNvGraphicFramePr>
            <a:graphicFrameLocks/>
          </p:cNvGraphicFramePr>
          <p:nvPr/>
        </p:nvGraphicFramePr>
        <p:xfrm>
          <a:off x="827584" y="3356992"/>
          <a:ext cx="2201862" cy="1063625"/>
        </p:xfrm>
        <a:graphic>
          <a:graphicData uri="http://schemas.openxmlformats.org/presentationml/2006/ole">
            <p:oleObj spid="_x0000_s264203" name="公式" r:id="rId4" imgW="977760" imgH="482400" progId="Equation.3">
              <p:embed/>
            </p:oleObj>
          </a:graphicData>
        </a:graphic>
      </p:graphicFrame>
      <p:graphicFrame>
        <p:nvGraphicFramePr>
          <p:cNvPr id="63498" name="Object 10"/>
          <p:cNvGraphicFramePr>
            <a:graphicFrameLocks/>
          </p:cNvGraphicFramePr>
          <p:nvPr/>
        </p:nvGraphicFramePr>
        <p:xfrm>
          <a:off x="827584" y="2708920"/>
          <a:ext cx="4429125" cy="533400"/>
        </p:xfrm>
        <a:graphic>
          <a:graphicData uri="http://schemas.openxmlformats.org/presentationml/2006/ole">
            <p:oleObj spid="_x0000_s264205" name="公式" r:id="rId5" imgW="2019240" imgH="241200" progId="Equation.3">
              <p:embed/>
            </p:oleObj>
          </a:graphicData>
        </a:graphic>
      </p:graphicFrame>
      <p:graphicFrame>
        <p:nvGraphicFramePr>
          <p:cNvPr id="264206" name="Object 14"/>
          <p:cNvGraphicFramePr>
            <a:graphicFrameLocks/>
          </p:cNvGraphicFramePr>
          <p:nvPr/>
        </p:nvGraphicFramePr>
        <p:xfrm>
          <a:off x="755576" y="4509120"/>
          <a:ext cx="4010025" cy="1014413"/>
        </p:xfrm>
        <a:graphic>
          <a:graphicData uri="http://schemas.openxmlformats.org/presentationml/2006/ole">
            <p:oleObj spid="_x0000_s264206" name="公式" r:id="rId6" imgW="1777680" imgH="457200" progId="Equation.3">
              <p:embed/>
            </p:oleObj>
          </a:graphicData>
        </a:graphic>
      </p:graphicFrame>
      <p:graphicFrame>
        <p:nvGraphicFramePr>
          <p:cNvPr id="264207" name="Object 15"/>
          <p:cNvGraphicFramePr>
            <a:graphicFrameLocks/>
          </p:cNvGraphicFramePr>
          <p:nvPr/>
        </p:nvGraphicFramePr>
        <p:xfrm>
          <a:off x="899592" y="5661248"/>
          <a:ext cx="5240337" cy="957262"/>
        </p:xfrm>
        <a:graphic>
          <a:graphicData uri="http://schemas.openxmlformats.org/presentationml/2006/ole">
            <p:oleObj spid="_x0000_s264207" name="公式" r:id="rId7" imgW="2323800" imgH="431640" progId="Equation.3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/>
          </p:cNvGraphicFramePr>
          <p:nvPr/>
        </p:nvGraphicFramePr>
        <p:xfrm>
          <a:off x="2987824" y="3429000"/>
          <a:ext cx="3316287" cy="950913"/>
        </p:xfrm>
        <a:graphic>
          <a:graphicData uri="http://schemas.openxmlformats.org/presentationml/2006/ole">
            <p:oleObj spid="_x0000_s264208" name="公式" r:id="rId8" imgW="14731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3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2．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定义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300"/>
              </a:lnSpc>
            </a:pP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设随机变量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X~N(0,1)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Y~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相互独立，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</p:txBody>
      </p:sp>
      <p:graphicFrame>
        <p:nvGraphicFramePr>
          <p:cNvPr id="67591" name="Object 7"/>
          <p:cNvGraphicFramePr>
            <a:graphicFrameLocks/>
          </p:cNvGraphicFramePr>
          <p:nvPr/>
        </p:nvGraphicFramePr>
        <p:xfrm>
          <a:off x="755576" y="2420888"/>
          <a:ext cx="7400925" cy="936625"/>
        </p:xfrm>
        <a:graphic>
          <a:graphicData uri="http://schemas.openxmlformats.org/presentationml/2006/ole">
            <p:oleObj spid="_x0000_s743426" name="公式" r:id="rId4" imgW="3124080" imgH="419040" progId="Equation.3">
              <p:embed/>
            </p:oleObj>
          </a:graphicData>
        </a:graphic>
      </p:graphicFrame>
      <p:graphicFrame>
        <p:nvGraphicFramePr>
          <p:cNvPr id="67592" name="Object 8"/>
          <p:cNvGraphicFramePr>
            <a:graphicFrameLocks/>
          </p:cNvGraphicFramePr>
          <p:nvPr/>
        </p:nvGraphicFramePr>
        <p:xfrm>
          <a:off x="899592" y="3789040"/>
          <a:ext cx="3059112" cy="923925"/>
        </p:xfrm>
        <a:graphic>
          <a:graphicData uri="http://schemas.openxmlformats.org/presentationml/2006/ole">
            <p:oleObj spid="_x0000_s743427" name="公式" r:id="rId5" imgW="1358640" imgH="419040" progId="Equation.3">
              <p:embed/>
            </p:oleObj>
          </a:graphicData>
        </a:graphic>
      </p:graphicFrame>
      <p:graphicFrame>
        <p:nvGraphicFramePr>
          <p:cNvPr id="264204" name="Object 21"/>
          <p:cNvGraphicFramePr>
            <a:graphicFrameLocks/>
          </p:cNvGraphicFramePr>
          <p:nvPr/>
        </p:nvGraphicFramePr>
        <p:xfrm>
          <a:off x="683568" y="4869160"/>
          <a:ext cx="7189788" cy="1265237"/>
        </p:xfrm>
        <a:graphic>
          <a:graphicData uri="http://schemas.openxmlformats.org/presentationml/2006/ole">
            <p:oleObj spid="_x0000_s743428" name="公式" r:id="rId6" imgW="3187440" imgH="571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4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420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3．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分布的图形特点与性质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  <a:p>
            <a:pPr algn="l"/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）</a:t>
            </a:r>
            <a:r>
              <a:rPr lang="zh-CN" altLang="zh-CN" sz="2400" dirty="0" smtClean="0">
                <a:latin typeface="Times New Roman" pitchFamily="18" charset="0"/>
                <a:sym typeface="宋体" pitchFamily="2" charset="-122"/>
              </a:rPr>
              <a:t>密度曲线以纵轴为对称轴，左右对称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→E(t)=0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。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  <a:p>
            <a:pPr algn="l"/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t</a:t>
            </a:r>
            <a:r>
              <a:rPr lang="zh-CN" altLang="zh-CN" sz="2400" dirty="0" smtClean="0">
                <a:latin typeface="Times New Roman" pitchFamily="18" charset="0"/>
                <a:sym typeface="宋体" pitchFamily="2" charset="-122"/>
              </a:rPr>
              <a:t>分布受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zh-CN" altLang="zh-CN" sz="2400" dirty="0" smtClean="0">
                <a:latin typeface="Times New Roman" pitchFamily="18" charset="0"/>
                <a:sym typeface="宋体" pitchFamily="2" charset="-122"/>
              </a:rPr>
              <a:t>的约束，每个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zh-CN" altLang="zh-CN" sz="2400" dirty="0" smtClean="0">
                <a:latin typeface="Times New Roman" pitchFamily="18" charset="0"/>
                <a:sym typeface="宋体" pitchFamily="2" charset="-122"/>
              </a:rPr>
              <a:t>都有一条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t</a:t>
            </a:r>
            <a:r>
              <a:rPr lang="zh-CN" altLang="zh-CN" sz="2400" dirty="0" smtClean="0">
                <a:latin typeface="Times New Roman" pitchFamily="18" charset="0"/>
                <a:sym typeface="宋体" pitchFamily="2" charset="-122"/>
              </a:rPr>
              <a:t>分布密度曲线。</a:t>
            </a:r>
            <a:endParaRPr lang="en-US" altLang="zh-CN" sz="2400" b="1" dirty="0">
              <a:latin typeface="Times New Roman" pitchFamily="18" charset="0"/>
              <a:sym typeface="宋体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92388"/>
            <a:ext cx="8458200" cy="4265612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8172400" y="3501008"/>
            <a:ext cx="553998" cy="23762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分布密度曲线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500" name="Object 2"/>
          <p:cNvGraphicFramePr>
            <a:graphicFrameLocks/>
          </p:cNvGraphicFramePr>
          <p:nvPr/>
        </p:nvGraphicFramePr>
        <p:xfrm>
          <a:off x="8377238" y="6164263"/>
          <a:ext cx="188912" cy="287337"/>
        </p:xfrm>
        <a:graphic>
          <a:graphicData uri="http://schemas.openxmlformats.org/presentationml/2006/ole">
            <p:oleObj spid="_x0000_s442370" name="公式" r:id="rId5" imgW="88560" imgH="152280" progId="Equation.3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/>
          </p:cNvGraphicFramePr>
          <p:nvPr/>
        </p:nvGraphicFramePr>
        <p:xfrm>
          <a:off x="1763688" y="5733256"/>
          <a:ext cx="700087" cy="336550"/>
        </p:xfrm>
        <a:graphic>
          <a:graphicData uri="http://schemas.openxmlformats.org/presentationml/2006/ole">
            <p:oleObj spid="_x0000_s442371" name="公式" r:id="rId6" imgW="330120" imgH="177480" progId="Equation.3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/>
          </p:cNvGraphicFramePr>
          <p:nvPr/>
        </p:nvGraphicFramePr>
        <p:xfrm>
          <a:off x="2744788" y="5157788"/>
          <a:ext cx="754062" cy="336550"/>
        </p:xfrm>
        <a:graphic>
          <a:graphicData uri="http://schemas.openxmlformats.org/presentationml/2006/ole">
            <p:oleObj spid="_x0000_s442372" name="公式" r:id="rId7" imgW="355320" imgH="177480" progId="Equation.3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/>
          </p:cNvGraphicFramePr>
          <p:nvPr/>
        </p:nvGraphicFramePr>
        <p:xfrm>
          <a:off x="3059832" y="4077072"/>
          <a:ext cx="889000" cy="336550"/>
        </p:xfrm>
        <a:graphic>
          <a:graphicData uri="http://schemas.openxmlformats.org/presentationml/2006/ole">
            <p:oleObj spid="_x0000_s442373" name="公式" r:id="rId8" imgW="419040" imgH="177480" progId="Equation.3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/>
          </p:cNvGraphicFramePr>
          <p:nvPr/>
        </p:nvGraphicFramePr>
        <p:xfrm>
          <a:off x="3371850" y="3117850"/>
          <a:ext cx="941388" cy="384175"/>
        </p:xfrm>
        <a:graphic>
          <a:graphicData uri="http://schemas.openxmlformats.org/presentationml/2006/ole">
            <p:oleObj spid="_x0000_s442374" name="公式" r:id="rId9" imgW="4442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1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N(0,1)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相比，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分布的方差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大于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zh-CN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曲线顶部稍低，尾部稍高且平。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  <a:p>
            <a:pPr algn="l">
              <a:lnSpc>
                <a:spcPts val="31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  随着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的增大，分布曲线趋陡；当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n→∞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t→N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(0,1)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2592388"/>
            <a:ext cx="8458200" cy="4265612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</p:pic>
      <p:graphicFrame>
        <p:nvGraphicFramePr>
          <p:cNvPr id="271373" name="对象 271372"/>
          <p:cNvGraphicFramePr>
            <a:graphicFrameLocks/>
          </p:cNvGraphicFramePr>
          <p:nvPr/>
        </p:nvGraphicFramePr>
        <p:xfrm>
          <a:off x="5940152" y="3068960"/>
          <a:ext cx="1873250" cy="1363663"/>
        </p:xfrm>
        <a:graphic>
          <a:graphicData uri="http://schemas.openxmlformats.org/presentationml/2006/ole">
            <p:oleObj spid="_x0000_s701443" name="公式" r:id="rId5" imgW="799920" imgH="634680" progId="Equation.3">
              <p:embed/>
            </p:oleObj>
          </a:graphicData>
        </a:graphic>
      </p:graphicFrame>
      <p:graphicFrame>
        <p:nvGraphicFramePr>
          <p:cNvPr id="63500" name="Object 3"/>
          <p:cNvGraphicFramePr>
            <a:graphicFrameLocks/>
          </p:cNvGraphicFramePr>
          <p:nvPr/>
        </p:nvGraphicFramePr>
        <p:xfrm>
          <a:off x="8377238" y="6164263"/>
          <a:ext cx="188912" cy="287337"/>
        </p:xfrm>
        <a:graphic>
          <a:graphicData uri="http://schemas.openxmlformats.org/presentationml/2006/ole">
            <p:oleObj spid="_x0000_s701444" name="公式" r:id="rId6" imgW="88560" imgH="15228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/>
          </p:cNvGraphicFramePr>
          <p:nvPr/>
        </p:nvGraphicFramePr>
        <p:xfrm>
          <a:off x="1763713" y="5732463"/>
          <a:ext cx="700087" cy="336550"/>
        </p:xfrm>
        <a:graphic>
          <a:graphicData uri="http://schemas.openxmlformats.org/presentationml/2006/ole">
            <p:oleObj spid="_x0000_s701445" name="公式" r:id="rId7" imgW="330120" imgH="17748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/>
          </p:cNvGraphicFramePr>
          <p:nvPr/>
        </p:nvGraphicFramePr>
        <p:xfrm>
          <a:off x="2744788" y="5157788"/>
          <a:ext cx="754062" cy="336550"/>
        </p:xfrm>
        <a:graphic>
          <a:graphicData uri="http://schemas.openxmlformats.org/presentationml/2006/ole">
            <p:oleObj spid="_x0000_s701446" name="公式" r:id="rId8" imgW="355320" imgH="177480" progId="Equation.3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/>
          </p:cNvGraphicFramePr>
          <p:nvPr/>
        </p:nvGraphicFramePr>
        <p:xfrm>
          <a:off x="3059113" y="4076700"/>
          <a:ext cx="889000" cy="336550"/>
        </p:xfrm>
        <a:graphic>
          <a:graphicData uri="http://schemas.openxmlformats.org/presentationml/2006/ole">
            <p:oleObj spid="_x0000_s701447" name="公式" r:id="rId9" imgW="419040" imgH="177480" progId="Equation.3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/>
          </p:cNvGraphicFramePr>
          <p:nvPr/>
        </p:nvGraphicFramePr>
        <p:xfrm>
          <a:off x="3371850" y="3117850"/>
          <a:ext cx="941388" cy="384175"/>
        </p:xfrm>
        <a:graphic>
          <a:graphicData uri="http://schemas.openxmlformats.org/presentationml/2006/ole">
            <p:oleObj spid="_x0000_s701448" name="公式" r:id="rId10" imgW="44424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1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4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分布的对称性可知，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-t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(n)=t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1-α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(n)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66604" name="Object 44"/>
          <p:cNvGraphicFramePr>
            <a:graphicFrameLocks/>
          </p:cNvGraphicFramePr>
          <p:nvPr/>
        </p:nvGraphicFramePr>
        <p:xfrm>
          <a:off x="2225675" y="1844675"/>
          <a:ext cx="4587875" cy="490538"/>
        </p:xfrm>
        <a:graphic>
          <a:graphicData uri="http://schemas.openxmlformats.org/presentationml/2006/ole">
            <p:oleObj spid="_x0000_s440321" name="公式" r:id="rId4" imgW="2019240" imgH="228600" progId="Equation.3">
              <p:embed/>
            </p:oleObj>
          </a:graphicData>
        </a:graphic>
      </p:graphicFrame>
      <p:pic>
        <p:nvPicPr>
          <p:cNvPr id="440325" name="Picture 5" descr="http://boost.ez2learn.com/libs/math/doc/sf_and_dist/graphs/students_t_pdf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2420888"/>
            <a:ext cx="7620000" cy="4067176"/>
          </a:xfrm>
          <a:prstGeom prst="rect">
            <a:avLst/>
          </a:prstGeom>
          <a:noFill/>
        </p:spPr>
      </p:pic>
      <p:cxnSp>
        <p:nvCxnSpPr>
          <p:cNvPr id="10" name="直接连接符 9"/>
          <p:cNvCxnSpPr/>
          <p:nvPr/>
        </p:nvCxnSpPr>
        <p:spPr>
          <a:xfrm>
            <a:off x="5508104" y="5445224"/>
            <a:ext cx="0" cy="4320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915816" y="5445224"/>
            <a:ext cx="0" cy="43204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44"/>
          <p:cNvGraphicFramePr>
            <a:graphicFrameLocks/>
          </p:cNvGraphicFramePr>
          <p:nvPr/>
        </p:nvGraphicFramePr>
        <p:xfrm>
          <a:off x="6012160" y="5229200"/>
          <a:ext cx="346075" cy="300038"/>
        </p:xfrm>
        <a:graphic>
          <a:graphicData uri="http://schemas.openxmlformats.org/presentationml/2006/ole">
            <p:oleObj spid="_x0000_s440322" name="公式" r:id="rId6" imgW="152280" imgH="139680" progId="Equation.3">
              <p:embed/>
            </p:oleObj>
          </a:graphicData>
        </a:graphic>
      </p:graphicFrame>
      <p:graphicFrame>
        <p:nvGraphicFramePr>
          <p:cNvPr id="3" name="Object 44"/>
          <p:cNvGraphicFramePr>
            <a:graphicFrameLocks/>
          </p:cNvGraphicFramePr>
          <p:nvPr/>
        </p:nvGraphicFramePr>
        <p:xfrm>
          <a:off x="1907704" y="5229200"/>
          <a:ext cx="346075" cy="300037"/>
        </p:xfrm>
        <a:graphic>
          <a:graphicData uri="http://schemas.openxmlformats.org/presentationml/2006/ole">
            <p:oleObj spid="_x0000_s440323" name="公式" r:id="rId7" imgW="152280" imgH="139680" progId="Equation.3">
              <p:embed/>
            </p:oleObj>
          </a:graphicData>
        </a:graphic>
      </p:graphicFrame>
      <p:graphicFrame>
        <p:nvGraphicFramePr>
          <p:cNvPr id="4" name="Object 44"/>
          <p:cNvGraphicFramePr>
            <a:graphicFrameLocks/>
          </p:cNvGraphicFramePr>
          <p:nvPr/>
        </p:nvGraphicFramePr>
        <p:xfrm>
          <a:off x="5220072" y="6021288"/>
          <a:ext cx="3259137" cy="490537"/>
        </p:xfrm>
        <a:graphic>
          <a:graphicData uri="http://schemas.openxmlformats.org/presentationml/2006/ole">
            <p:oleObj spid="_x0000_s440324" name="公式" r:id="rId8" imgW="1434960" imgH="228600" progId="Equation.3">
              <p:embed/>
            </p:oleObj>
          </a:graphicData>
        </a:graphic>
      </p:graphicFrame>
      <p:graphicFrame>
        <p:nvGraphicFramePr>
          <p:cNvPr id="5" name="Object 44"/>
          <p:cNvGraphicFramePr>
            <a:graphicFrameLocks/>
          </p:cNvGraphicFramePr>
          <p:nvPr/>
        </p:nvGraphicFramePr>
        <p:xfrm>
          <a:off x="2413000" y="6021388"/>
          <a:ext cx="1008063" cy="490537"/>
        </p:xfrm>
        <a:graphic>
          <a:graphicData uri="http://schemas.openxmlformats.org/presentationml/2006/ole">
            <p:oleObj spid="_x0000_s440325" name="公式" r:id="rId9" imgW="44424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4">
                                            <p:subSp spid="_x0000_s440321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604">
                                            <p:subSp spid="_x0000_s440321"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604">
                                            <p:subSp spid="_x0000_s440321"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604">
                                            <p:subSp spid="_x0000_s440321"/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82947" name="直接连接符 409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48" name="直接连接符 409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49" name="波形 410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02" name="副标题 410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eaLnBrk="1" hangingPunct="1">
              <a:lnSpc>
                <a:spcPts val="3600"/>
              </a:lnSpc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第一节  统计推断的基本概念</a:t>
            </a:r>
            <a:endParaRPr lang="zh-CN" altLang="en-US" sz="3200" b="1" dirty="0" smtClean="0">
              <a:latin typeface="Times New Roman" pitchFamily="18" charset="0"/>
              <a:ea typeface="楷体_GB2312" pitchFamily="49" charset="-122"/>
            </a:endParaRPr>
          </a:p>
          <a:p>
            <a:pPr algn="l">
              <a:lnSpc>
                <a:spcPts val="3600"/>
              </a:lnSpc>
              <a:spcBef>
                <a:spcPct val="28000"/>
              </a:spcBef>
            </a:pPr>
            <a:r>
              <a:rPr lang="zh-CN" altLang="en-US" sz="2600" dirty="0" smtClean="0"/>
              <a:t>一、总体与样本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Population and Sample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）（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P127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 algn="l">
              <a:lnSpc>
                <a:spcPts val="3600"/>
              </a:lnSpc>
              <a:spcBef>
                <a:spcPct val="28000"/>
              </a:spcBef>
            </a:pP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某养猪场共有存栏生猪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万头，现欲了解这批生猪的平均毛重，因而研究者按随机原则从中抽取了</a:t>
            </a:r>
            <a:r>
              <a:rPr lang="en-US" altLang="zh-CN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 sz="26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头生猪进行调查。</a:t>
            </a:r>
          </a:p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（一）总体：试验的全部可能的观测值。</a:t>
            </a:r>
          </a:p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]1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万头生猪的毛重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总体（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6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~ 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研究内容：分布已知，参数未知。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6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（二）样本和简单随机样本（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Simple random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sampling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SRS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ts val="3600"/>
              </a:lnSpc>
            </a:pP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/>
            <a:endParaRPr lang="zh-CN" altLang="en-US" sz="2400" b="1" dirty="0" smtClean="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4000"/>
              </a:lnSpc>
            </a:pP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若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t~t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(9)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，求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0.975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P330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  <a:p>
            <a:pPr algn="l" eaLnBrk="1" hangingPunct="1">
              <a:lnSpc>
                <a:spcPts val="4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∵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1-α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    ∴1-α=0.95→α=0.05</a:t>
            </a:r>
          </a:p>
          <a:p>
            <a:pPr algn="l" eaLnBrk="1" hangingPunct="1">
              <a:lnSpc>
                <a:spcPts val="4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(9)=1.8331→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 -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 -1.8331</a:t>
            </a:r>
          </a:p>
          <a:p>
            <a:pPr algn="l" eaLnBrk="1" hangingPunct="1">
              <a:lnSpc>
                <a:spcPts val="4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  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0.025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(9)=2.2622→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0.975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 - t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0.025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(9)= -2.2622</a:t>
            </a:r>
          </a:p>
          <a:p>
            <a:pPr algn="l" eaLnBrk="1" hangingPunct="1">
              <a:lnSpc>
                <a:spcPts val="4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4．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若随机变量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X~N(μ,σ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Y~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(n)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相互独立，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/>
            <a:endParaRPr lang="en-US" altLang="zh-CN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266244" name="Object 11"/>
          <p:cNvGraphicFramePr>
            <a:graphicFrameLocks/>
          </p:cNvGraphicFramePr>
          <p:nvPr/>
        </p:nvGraphicFramePr>
        <p:xfrm>
          <a:off x="1619672" y="4221088"/>
          <a:ext cx="3888432" cy="792088"/>
        </p:xfrm>
        <a:graphic>
          <a:graphicData uri="http://schemas.openxmlformats.org/presentationml/2006/ole">
            <p:oleObj spid="_x0000_s266244" name="公式" r:id="rId4" imgW="1777680" imgH="393480" progId="Equation.3">
              <p:embed/>
            </p:oleObj>
          </a:graphicData>
        </a:graphic>
      </p:graphicFrame>
      <p:graphicFrame>
        <p:nvGraphicFramePr>
          <p:cNvPr id="266246" name="Object 6"/>
          <p:cNvGraphicFramePr>
            <a:graphicFrameLocks/>
          </p:cNvGraphicFramePr>
          <p:nvPr/>
        </p:nvGraphicFramePr>
        <p:xfrm>
          <a:off x="1475656" y="5085184"/>
          <a:ext cx="4283075" cy="1295400"/>
        </p:xfrm>
        <a:graphic>
          <a:graphicData uri="http://schemas.openxmlformats.org/presentationml/2006/ole">
            <p:oleObj spid="_x0000_s266246" name="公式" r:id="rId5" imgW="1942920" imgH="609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6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四、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F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分布（</a:t>
            </a:r>
            <a:r>
              <a:rPr lang="en-US" altLang="zh-CN" sz="26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P143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  <a:sym typeface="宋体" pitchFamily="2" charset="-122"/>
              </a:rPr>
              <a:t>）</a:t>
            </a:r>
            <a:endParaRPr lang="en-US" altLang="zh-CN" sz="2600" dirty="0" smtClean="0">
              <a:latin typeface="黑体" pitchFamily="49" charset="-122"/>
              <a:ea typeface="黑体" pitchFamily="49" charset="-122"/>
              <a:sym typeface="宋体" pitchFamily="2" charset="-122"/>
            </a:endParaRPr>
          </a:p>
          <a:p>
            <a:pPr algn="l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背景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71694" name="Object 14"/>
          <p:cNvGraphicFramePr>
            <a:graphicFrameLocks/>
          </p:cNvGraphicFramePr>
          <p:nvPr/>
        </p:nvGraphicFramePr>
        <p:xfrm>
          <a:off x="539552" y="2132856"/>
          <a:ext cx="7734300" cy="963613"/>
        </p:xfrm>
        <a:graphic>
          <a:graphicData uri="http://schemas.openxmlformats.org/presentationml/2006/ole">
            <p:oleObj spid="_x0000_s267272" name="公式" r:id="rId4" imgW="3403440" imgH="457200" progId="Equation.3">
              <p:embed/>
            </p:oleObj>
          </a:graphicData>
        </a:graphic>
      </p:graphicFrame>
      <p:graphicFrame>
        <p:nvGraphicFramePr>
          <p:cNvPr id="71695" name="Object 15"/>
          <p:cNvGraphicFramePr>
            <a:graphicFrameLocks/>
          </p:cNvGraphicFramePr>
          <p:nvPr/>
        </p:nvGraphicFramePr>
        <p:xfrm>
          <a:off x="683568" y="4221088"/>
          <a:ext cx="6821487" cy="1036637"/>
        </p:xfrm>
        <a:graphic>
          <a:graphicData uri="http://schemas.openxmlformats.org/presentationml/2006/ole">
            <p:oleObj spid="_x0000_s267273" name="公式" r:id="rId5" imgW="3251160" imgH="507960" progId="Equation.3">
              <p:embed/>
            </p:oleObj>
          </a:graphicData>
        </a:graphic>
      </p:graphicFrame>
      <p:graphicFrame>
        <p:nvGraphicFramePr>
          <p:cNvPr id="2" name="Object 15"/>
          <p:cNvGraphicFramePr>
            <a:graphicFrameLocks/>
          </p:cNvGraphicFramePr>
          <p:nvPr/>
        </p:nvGraphicFramePr>
        <p:xfrm>
          <a:off x="1259632" y="5445224"/>
          <a:ext cx="5940425" cy="1036638"/>
        </p:xfrm>
        <a:graphic>
          <a:graphicData uri="http://schemas.openxmlformats.org/presentationml/2006/ole">
            <p:oleObj spid="_x0000_s267275" name="公式" r:id="rId6" imgW="2831760" imgH="507960" progId="Equation.3">
              <p:embed/>
            </p:oleObj>
          </a:graphicData>
        </a:graphic>
      </p:graphicFrame>
      <p:graphicFrame>
        <p:nvGraphicFramePr>
          <p:cNvPr id="267276" name="Object 12"/>
          <p:cNvGraphicFramePr>
            <a:graphicFrameLocks/>
          </p:cNvGraphicFramePr>
          <p:nvPr/>
        </p:nvGraphicFramePr>
        <p:xfrm>
          <a:off x="683568" y="3140968"/>
          <a:ext cx="2978150" cy="1014412"/>
        </p:xfrm>
        <a:graphic>
          <a:graphicData uri="http://schemas.openxmlformats.org/presentationml/2006/ole">
            <p:oleObj spid="_x0000_s267276" name="公式" r:id="rId7" imgW="132048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则随机变量</a:t>
            </a:r>
            <a:endParaRPr lang="zh-CN" altLang="en-US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71694" name="Object 14"/>
          <p:cNvGraphicFramePr>
            <a:graphicFrameLocks/>
          </p:cNvGraphicFramePr>
          <p:nvPr/>
        </p:nvGraphicFramePr>
        <p:xfrm>
          <a:off x="1763688" y="1844824"/>
          <a:ext cx="1962150" cy="963613"/>
        </p:xfrm>
        <a:graphic>
          <a:graphicData uri="http://schemas.openxmlformats.org/presentationml/2006/ole">
            <p:oleObj spid="_x0000_s891906" name="公式" r:id="rId4" imgW="863280" imgH="457200" progId="Equation.3">
              <p:embed/>
            </p:oleObj>
          </a:graphicData>
        </a:graphic>
      </p:graphicFrame>
      <p:graphicFrame>
        <p:nvGraphicFramePr>
          <p:cNvPr id="267276" name="Object 12"/>
          <p:cNvGraphicFramePr>
            <a:graphicFrameLocks/>
          </p:cNvGraphicFramePr>
          <p:nvPr/>
        </p:nvGraphicFramePr>
        <p:xfrm>
          <a:off x="1979712" y="5373216"/>
          <a:ext cx="6642100" cy="1069975"/>
        </p:xfrm>
        <a:graphic>
          <a:graphicData uri="http://schemas.openxmlformats.org/presentationml/2006/ole">
            <p:oleObj spid="_x0000_s891909" name="公式" r:id="rId5" imgW="2946240" imgH="482400" progId="Equation.3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/>
          </p:cNvGraphicFramePr>
          <p:nvPr/>
        </p:nvGraphicFramePr>
        <p:xfrm>
          <a:off x="395536" y="3573016"/>
          <a:ext cx="4964112" cy="1873250"/>
        </p:xfrm>
        <a:graphic>
          <a:graphicData uri="http://schemas.openxmlformats.org/presentationml/2006/ole">
            <p:oleObj spid="_x0000_s891910" name="公式" r:id="rId6" imgW="2184120" imgH="888840" progId="Equation.3">
              <p:embed/>
            </p:oleObj>
          </a:graphicData>
        </a:graphic>
      </p:graphicFrame>
      <p:graphicFrame>
        <p:nvGraphicFramePr>
          <p:cNvPr id="4" name="Object 14"/>
          <p:cNvGraphicFramePr>
            <a:graphicFrameLocks/>
          </p:cNvGraphicFramePr>
          <p:nvPr/>
        </p:nvGraphicFramePr>
        <p:xfrm>
          <a:off x="3707904" y="1268760"/>
          <a:ext cx="3490913" cy="2141538"/>
        </p:xfrm>
        <a:graphic>
          <a:graphicData uri="http://schemas.openxmlformats.org/presentationml/2006/ole">
            <p:oleObj spid="_x0000_s891911" name="公式" r:id="rId7" imgW="1536480" imgH="10159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2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定义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  <a:p>
            <a:pPr algn="l">
              <a:lnSpc>
                <a:spcPts val="32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设随机变量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X~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(n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Arial" pitchFamily="34" charset="0"/>
              </a:rPr>
              <a:t>Y~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χ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(n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相互独立，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Arial" pitchFamily="34" charset="0"/>
            </a:endParaRPr>
          </a:p>
          <a:p>
            <a:pPr algn="l">
              <a:lnSpc>
                <a:spcPts val="3200"/>
              </a:lnSpc>
            </a:pPr>
            <a:endParaRPr lang="zh-CN" altLang="en-US" sz="2400" dirty="0"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71694" name="Object 14"/>
          <p:cNvGraphicFramePr>
            <a:graphicFrameLocks/>
          </p:cNvGraphicFramePr>
          <p:nvPr/>
        </p:nvGraphicFramePr>
        <p:xfrm>
          <a:off x="323528" y="2348880"/>
          <a:ext cx="7992888" cy="936104"/>
        </p:xfrm>
        <a:graphic>
          <a:graphicData uri="http://schemas.openxmlformats.org/presentationml/2006/ole">
            <p:oleObj spid="_x0000_s787458" name="公式" r:id="rId4" imgW="3517560" imgH="444240" progId="Equation.3">
              <p:embed/>
            </p:oleObj>
          </a:graphicData>
        </a:graphic>
      </p:graphicFrame>
      <p:graphicFrame>
        <p:nvGraphicFramePr>
          <p:cNvPr id="71695" name="Object 15"/>
          <p:cNvGraphicFramePr>
            <a:graphicFrameLocks/>
          </p:cNvGraphicFramePr>
          <p:nvPr/>
        </p:nvGraphicFramePr>
        <p:xfrm>
          <a:off x="539552" y="3573016"/>
          <a:ext cx="6873875" cy="984250"/>
        </p:xfrm>
        <a:graphic>
          <a:graphicData uri="http://schemas.openxmlformats.org/presentationml/2006/ole">
            <p:oleObj spid="_x0000_s787459" name="公式" r:id="rId5" imgW="3276360" imgH="482400" progId="Equation.3">
              <p:embed/>
            </p:oleObj>
          </a:graphicData>
        </a:graphic>
      </p:graphicFrame>
      <p:graphicFrame>
        <p:nvGraphicFramePr>
          <p:cNvPr id="267274" name="Object 21"/>
          <p:cNvGraphicFramePr>
            <a:graphicFrameLocks/>
          </p:cNvGraphicFramePr>
          <p:nvPr/>
        </p:nvGraphicFramePr>
        <p:xfrm>
          <a:off x="323528" y="4797152"/>
          <a:ext cx="8448675" cy="1489075"/>
        </p:xfrm>
        <a:graphic>
          <a:graphicData uri="http://schemas.openxmlformats.org/presentationml/2006/ole">
            <p:oleObj spid="_x0000_s787460" name="公式" r:id="rId6" imgW="3746160" imgH="672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2．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分布的图形特点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）随着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en-US" altLang="zh-CN" sz="2400" baseline="-25000" dirty="0" smtClean="0">
                <a:latin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、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en-US" altLang="zh-CN" sz="2400" baseline="-25000" dirty="0" smtClean="0">
                <a:latin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的增大，密度曲线越来越陡；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）随机变量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F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的取值，集中在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附近；当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en-US" altLang="zh-CN" sz="2400" baseline="-25000" dirty="0" smtClean="0">
                <a:latin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、</a:t>
            </a:r>
            <a:r>
              <a:rPr lang="en-US" altLang="zh-CN" sz="2400" dirty="0" smtClean="0">
                <a:latin typeface="Times New Roman" pitchFamily="18" charset="0"/>
                <a:sym typeface="宋体" pitchFamily="2" charset="-122"/>
              </a:rPr>
              <a:t>n</a:t>
            </a:r>
            <a:r>
              <a:rPr lang="en-US" altLang="zh-CN" sz="2400" baseline="-25000" dirty="0" smtClean="0">
                <a:latin typeface="Times New Roman" pitchFamily="18" charset="0"/>
                <a:sym typeface="宋体" pitchFamily="2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→∞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时，密度曲线将近似地关于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对称。</a:t>
            </a:r>
            <a:endParaRPr lang="zh-CN" altLang="en-US" sz="2400" dirty="0">
              <a:latin typeface="Times New Roman" pitchFamily="18" charset="0"/>
              <a:sym typeface="宋体" pitchFamily="2" charset="-122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3140968"/>
            <a:ext cx="7778750" cy="3457575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</p:pic>
      <p:graphicFrame>
        <p:nvGraphicFramePr>
          <p:cNvPr id="12" name="Object 13"/>
          <p:cNvGraphicFramePr>
            <a:graphicFrameLocks/>
          </p:cNvGraphicFramePr>
          <p:nvPr/>
        </p:nvGraphicFramePr>
        <p:xfrm>
          <a:off x="5376863" y="3500438"/>
          <a:ext cx="2032000" cy="1233487"/>
        </p:xfrm>
        <a:graphic>
          <a:graphicData uri="http://schemas.openxmlformats.org/presentationml/2006/ole">
            <p:oleObj spid="_x0000_s268293" name="公式" r:id="rId5" imgW="927000" imgH="6602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28384" y="3645024"/>
            <a:ext cx="553998" cy="244827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分布密度曲线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3500" name="Object 6"/>
          <p:cNvGraphicFramePr>
            <a:graphicFrameLocks/>
          </p:cNvGraphicFramePr>
          <p:nvPr/>
        </p:nvGraphicFramePr>
        <p:xfrm>
          <a:off x="8010525" y="6010275"/>
          <a:ext cx="349250" cy="311150"/>
        </p:xfrm>
        <a:graphic>
          <a:graphicData uri="http://schemas.openxmlformats.org/presentationml/2006/ole">
            <p:oleObj spid="_x0000_s268294" name="公式" r:id="rId6" imgW="164880" imgH="164880" progId="Equation.3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/>
          </p:cNvGraphicFramePr>
          <p:nvPr/>
        </p:nvGraphicFramePr>
        <p:xfrm>
          <a:off x="395536" y="3284984"/>
          <a:ext cx="727075" cy="384175"/>
        </p:xfrm>
        <a:graphic>
          <a:graphicData uri="http://schemas.openxmlformats.org/presentationml/2006/ole">
            <p:oleObj spid="_x0000_s268295" name="公式" r:id="rId7" imgW="342720" imgH="203040" progId="Equation.3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/>
          </p:cNvGraphicFramePr>
          <p:nvPr/>
        </p:nvGraphicFramePr>
        <p:xfrm>
          <a:off x="4499992" y="5733256"/>
          <a:ext cx="941387" cy="385763"/>
        </p:xfrm>
        <a:graphic>
          <a:graphicData uri="http://schemas.openxmlformats.org/presentationml/2006/ole">
            <p:oleObj spid="_x0000_s268296" name="公式" r:id="rId8" imgW="444240" imgH="203040" progId="Equation.3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/>
          </p:cNvGraphicFramePr>
          <p:nvPr/>
        </p:nvGraphicFramePr>
        <p:xfrm>
          <a:off x="6084168" y="5229200"/>
          <a:ext cx="1236662" cy="385763"/>
        </p:xfrm>
        <a:graphic>
          <a:graphicData uri="http://schemas.openxmlformats.org/presentationml/2006/ole">
            <p:oleObj spid="_x0000_s268297" name="公式" r:id="rId9" imgW="583920" imgH="203040" progId="Equation.3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/>
          </p:cNvGraphicFramePr>
          <p:nvPr/>
        </p:nvGraphicFramePr>
        <p:xfrm>
          <a:off x="2555776" y="5157192"/>
          <a:ext cx="1290637" cy="385762"/>
        </p:xfrm>
        <a:graphic>
          <a:graphicData uri="http://schemas.openxmlformats.org/presentationml/2006/ole">
            <p:oleObj spid="_x0000_s268298" name="公式" r:id="rId10" imgW="6094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3．F</a:t>
            </a:r>
            <a:r>
              <a:rPr lang="zh-CN" altLang="en-US" sz="2400" dirty="0" smtClean="0">
                <a:latin typeface="Times New Roman" pitchFamily="18" charset="0"/>
                <a:sym typeface="宋体" pitchFamily="2" charset="-122"/>
              </a:rPr>
              <a:t>分布的性质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320516" name="Object 13"/>
          <p:cNvGraphicFramePr>
            <a:graphicFrameLocks/>
          </p:cNvGraphicFramePr>
          <p:nvPr/>
        </p:nvGraphicFramePr>
        <p:xfrm>
          <a:off x="395536" y="1772816"/>
          <a:ext cx="4154488" cy="1008063"/>
        </p:xfrm>
        <a:graphic>
          <a:graphicData uri="http://schemas.openxmlformats.org/presentationml/2006/ole">
            <p:oleObj spid="_x0000_s320516" name="公式" r:id="rId4" imgW="1803240" imgH="444240" progId="Equation.3">
              <p:embed/>
            </p:oleObj>
          </a:graphicData>
        </a:graphic>
      </p:graphicFrame>
      <p:graphicFrame>
        <p:nvGraphicFramePr>
          <p:cNvPr id="320517" name="Object 13"/>
          <p:cNvGraphicFramePr>
            <a:graphicFrameLocks/>
          </p:cNvGraphicFramePr>
          <p:nvPr/>
        </p:nvGraphicFramePr>
        <p:xfrm>
          <a:off x="4860032" y="1772816"/>
          <a:ext cx="3528392" cy="936104"/>
        </p:xfrm>
        <a:graphic>
          <a:graphicData uri="http://schemas.openxmlformats.org/presentationml/2006/ole">
            <p:oleObj spid="_x0000_s320517" name="公式" r:id="rId5" imgW="1600200" imgH="44424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/>
          </p:cNvGraphicFramePr>
          <p:nvPr/>
        </p:nvGraphicFramePr>
        <p:xfrm>
          <a:off x="1115616" y="3140968"/>
          <a:ext cx="2087562" cy="433387"/>
        </p:xfrm>
        <a:graphic>
          <a:graphicData uri="http://schemas.openxmlformats.org/presentationml/2006/ole">
            <p:oleObj spid="_x0000_s320519" name="公式" r:id="rId6" imgW="888840" imgH="203040" progId="Equation.3">
              <p:embed/>
            </p:oleObj>
          </a:graphicData>
        </a:graphic>
      </p:graphicFrame>
      <p:graphicFrame>
        <p:nvGraphicFramePr>
          <p:cNvPr id="74762" name="Object 10"/>
          <p:cNvGraphicFramePr>
            <a:graphicFrameLocks/>
          </p:cNvGraphicFramePr>
          <p:nvPr/>
        </p:nvGraphicFramePr>
        <p:xfrm>
          <a:off x="6012160" y="5373216"/>
          <a:ext cx="2681288" cy="871538"/>
        </p:xfrm>
        <a:graphic>
          <a:graphicData uri="http://schemas.openxmlformats.org/presentationml/2006/ole">
            <p:oleObj spid="_x0000_s320520" name="公式" r:id="rId7" imgW="1218960" imgH="40608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/>
          </p:cNvGraphicFramePr>
          <p:nvPr/>
        </p:nvGraphicFramePr>
        <p:xfrm>
          <a:off x="3822700" y="2924175"/>
          <a:ext cx="4213225" cy="968375"/>
        </p:xfrm>
        <a:graphic>
          <a:graphicData uri="http://schemas.openxmlformats.org/presentationml/2006/ole">
            <p:oleObj spid="_x0000_s320521" name="公式" r:id="rId8" imgW="1841400" imgH="431640" progId="Equation.3">
              <p:embed/>
            </p:oleObj>
          </a:graphicData>
        </a:graphic>
      </p:graphicFrame>
      <p:pic>
        <p:nvPicPr>
          <p:cNvPr id="14" name="Picture 2"/>
          <p:cNvPicPr preferRelativeResize="0"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95536" y="4077072"/>
            <a:ext cx="5054600" cy="2339678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</p:pic>
      <p:graphicFrame>
        <p:nvGraphicFramePr>
          <p:cNvPr id="73741" name="Object 13"/>
          <p:cNvGraphicFramePr>
            <a:graphicFrameLocks/>
          </p:cNvGraphicFramePr>
          <p:nvPr/>
        </p:nvGraphicFramePr>
        <p:xfrm>
          <a:off x="1115616" y="6237312"/>
          <a:ext cx="1373758" cy="432048"/>
        </p:xfrm>
        <a:graphic>
          <a:graphicData uri="http://schemas.openxmlformats.org/presentationml/2006/ole">
            <p:oleObj spid="_x0000_s320523" name="公式" r:id="rId10" imgW="749160" imgH="228600" progId="Equation.3">
              <p:embed/>
            </p:oleObj>
          </a:graphicData>
        </a:graphic>
      </p:graphicFrame>
      <p:graphicFrame>
        <p:nvGraphicFramePr>
          <p:cNvPr id="73740" name="Object 12"/>
          <p:cNvGraphicFramePr>
            <a:graphicFrameLocks/>
          </p:cNvGraphicFramePr>
          <p:nvPr/>
        </p:nvGraphicFramePr>
        <p:xfrm>
          <a:off x="3203848" y="6237312"/>
          <a:ext cx="1152128" cy="432048"/>
        </p:xfrm>
        <a:graphic>
          <a:graphicData uri="http://schemas.openxmlformats.org/presentationml/2006/ole">
            <p:oleObj spid="_x0000_s320524" name="公式" r:id="rId11" imgW="660240" imgH="228600" progId="Equation.3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1475656" y="5589240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563888" y="5805264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10"/>
          <p:cNvGraphicFramePr>
            <a:graphicFrameLocks/>
          </p:cNvGraphicFramePr>
          <p:nvPr/>
        </p:nvGraphicFramePr>
        <p:xfrm>
          <a:off x="5965825" y="4292600"/>
          <a:ext cx="2484438" cy="871538"/>
        </p:xfrm>
        <a:graphic>
          <a:graphicData uri="http://schemas.openxmlformats.org/presentationml/2006/ole">
            <p:oleObj spid="_x0000_s320525" name="公式" r:id="rId12" imgW="1130040" imgH="406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[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证明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]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320516" name="Object 13"/>
          <p:cNvGraphicFramePr>
            <a:graphicFrameLocks/>
          </p:cNvGraphicFramePr>
          <p:nvPr/>
        </p:nvGraphicFramePr>
        <p:xfrm>
          <a:off x="1403648" y="1268760"/>
          <a:ext cx="3600400" cy="1008112"/>
        </p:xfrm>
        <a:graphic>
          <a:graphicData uri="http://schemas.openxmlformats.org/presentationml/2006/ole">
            <p:oleObj spid="_x0000_s363522" name="公式" r:id="rId4" imgW="1562040" imgH="444240" progId="Equation.3">
              <p:embed/>
            </p:oleObj>
          </a:graphicData>
        </a:graphic>
      </p:graphicFrame>
      <p:graphicFrame>
        <p:nvGraphicFramePr>
          <p:cNvPr id="320517" name="Object 13"/>
          <p:cNvGraphicFramePr>
            <a:graphicFrameLocks/>
          </p:cNvGraphicFramePr>
          <p:nvPr/>
        </p:nvGraphicFramePr>
        <p:xfrm>
          <a:off x="755576" y="2564904"/>
          <a:ext cx="4116387" cy="482600"/>
        </p:xfrm>
        <a:graphic>
          <a:graphicData uri="http://schemas.openxmlformats.org/presentationml/2006/ole">
            <p:oleObj spid="_x0000_s363523" name="公式" r:id="rId5" imgW="1866600" imgH="22860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/>
          </p:cNvGraphicFramePr>
          <p:nvPr/>
        </p:nvGraphicFramePr>
        <p:xfrm>
          <a:off x="755576" y="3284984"/>
          <a:ext cx="3205162" cy="1038225"/>
        </p:xfrm>
        <a:graphic>
          <a:graphicData uri="http://schemas.openxmlformats.org/presentationml/2006/ole">
            <p:oleObj spid="_x0000_s363524" name="公式" r:id="rId6" imgW="1460160" imgH="482400" progId="Equation.3">
              <p:embed/>
            </p:oleObj>
          </a:graphicData>
        </a:graphic>
      </p:graphicFrame>
      <p:graphicFrame>
        <p:nvGraphicFramePr>
          <p:cNvPr id="74762" name="Object 10"/>
          <p:cNvGraphicFramePr>
            <a:graphicFrameLocks/>
          </p:cNvGraphicFramePr>
          <p:nvPr/>
        </p:nvGraphicFramePr>
        <p:xfrm>
          <a:off x="899592" y="4653136"/>
          <a:ext cx="2344738" cy="847725"/>
        </p:xfrm>
        <a:graphic>
          <a:graphicData uri="http://schemas.openxmlformats.org/presentationml/2006/ole">
            <p:oleObj spid="_x0000_s363526" name="公式" r:id="rId7" imgW="1066680" imgH="393480" progId="Equation.3">
              <p:embed/>
            </p:oleObj>
          </a:graphicData>
        </a:graphic>
      </p:graphicFrame>
      <p:graphicFrame>
        <p:nvGraphicFramePr>
          <p:cNvPr id="74757" name="Object 5"/>
          <p:cNvGraphicFramePr>
            <a:graphicFrameLocks/>
          </p:cNvGraphicFramePr>
          <p:nvPr/>
        </p:nvGraphicFramePr>
        <p:xfrm>
          <a:off x="4139952" y="4581128"/>
          <a:ext cx="3690938" cy="968375"/>
        </p:xfrm>
        <a:graphic>
          <a:graphicData uri="http://schemas.openxmlformats.org/presentationml/2006/ole">
            <p:oleObj spid="_x0000_s363527" name="公式" r:id="rId8" imgW="1612800" imgH="431640" progId="Equation.3">
              <p:embed/>
            </p:oleObj>
          </a:graphicData>
        </a:graphic>
      </p:graphicFrame>
      <p:graphicFrame>
        <p:nvGraphicFramePr>
          <p:cNvPr id="363528" name="Object 5"/>
          <p:cNvGraphicFramePr>
            <a:graphicFrameLocks/>
          </p:cNvGraphicFramePr>
          <p:nvPr/>
        </p:nvGraphicFramePr>
        <p:xfrm>
          <a:off x="4860032" y="2276872"/>
          <a:ext cx="3194050" cy="1017588"/>
        </p:xfrm>
        <a:graphic>
          <a:graphicData uri="http://schemas.openxmlformats.org/presentationml/2006/ole">
            <p:oleObj spid="_x0000_s363528" name="公式" r:id="rId9" imgW="1447560" imgH="48240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/>
          </p:cNvGraphicFramePr>
          <p:nvPr/>
        </p:nvGraphicFramePr>
        <p:xfrm>
          <a:off x="2036763" y="5661025"/>
          <a:ext cx="4184650" cy="968375"/>
        </p:xfrm>
        <a:graphic>
          <a:graphicData uri="http://schemas.openxmlformats.org/presentationml/2006/ole">
            <p:oleObj spid="_x0000_s363529" name="公式" r:id="rId10" imgW="1828800" imgH="431640" progId="Equation.3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/>
          </p:cNvGraphicFramePr>
          <p:nvPr/>
        </p:nvGraphicFramePr>
        <p:xfrm>
          <a:off x="3923928" y="3284984"/>
          <a:ext cx="3763963" cy="1038225"/>
        </p:xfrm>
        <a:graphic>
          <a:graphicData uri="http://schemas.openxmlformats.org/presentationml/2006/ole">
            <p:oleObj spid="_x0000_s363530" name="公式" r:id="rId11" imgW="1714320" imgH="482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查表求下列分位数（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P334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宋体" pitchFamily="2" charset="-122"/>
              </a:rPr>
              <a:t>）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宋体" pitchFamily="2" charset="-122"/>
            </a:endParaRP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F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(20,15)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；（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F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(20,15)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；（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3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F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0.99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(20,15)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楷体" pitchFamily="49" charset="-122"/>
                <a:ea typeface="楷体" pitchFamily="49" charset="-122"/>
                <a:cs typeface="Times New Roman" pitchFamily="18" charset="0"/>
                <a:sym typeface="宋体" pitchFamily="2" charset="-122"/>
              </a:rPr>
              <a:t>答：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F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(20,15)=3.37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；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F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0.05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(20,15)=2.33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320517" name="Object 13"/>
          <p:cNvGraphicFramePr>
            <a:graphicFrameLocks/>
          </p:cNvGraphicFramePr>
          <p:nvPr/>
        </p:nvGraphicFramePr>
        <p:xfrm>
          <a:off x="179512" y="2924944"/>
          <a:ext cx="8748464" cy="864096"/>
        </p:xfrm>
        <a:graphic>
          <a:graphicData uri="http://schemas.openxmlformats.org/presentationml/2006/ole">
            <p:oleObj spid="_x0000_s365570" name="公式" r:id="rId4" imgW="4063680" imgH="431640" progId="Equation.3">
              <p:embed/>
            </p:oleObj>
          </a:graphicData>
        </a:graphic>
      </p:graphicFrame>
      <p:pic>
        <p:nvPicPr>
          <p:cNvPr id="12" name="Picture 2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4005064"/>
            <a:ext cx="5054600" cy="2339678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</p:pic>
      <p:cxnSp>
        <p:nvCxnSpPr>
          <p:cNvPr id="15" name="直接连接符 14"/>
          <p:cNvCxnSpPr/>
          <p:nvPr/>
        </p:nvCxnSpPr>
        <p:spPr>
          <a:xfrm>
            <a:off x="5076056" y="5733256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40" name="Object 12"/>
          <p:cNvGraphicFramePr>
            <a:graphicFrameLocks/>
          </p:cNvGraphicFramePr>
          <p:nvPr/>
        </p:nvGraphicFramePr>
        <p:xfrm>
          <a:off x="4716016" y="6165304"/>
          <a:ext cx="1296144" cy="504056"/>
        </p:xfrm>
        <a:graphic>
          <a:graphicData uri="http://schemas.openxmlformats.org/presentationml/2006/ole">
            <p:oleObj spid="_x0000_s365574" name="公式" r:id="rId6" imgW="660240" imgH="228600" progId="Equation.3">
              <p:embed/>
            </p:oleObj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2987824" y="5517232"/>
            <a:ext cx="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741" name="Object 13"/>
          <p:cNvGraphicFramePr>
            <a:graphicFrameLocks/>
          </p:cNvGraphicFramePr>
          <p:nvPr/>
        </p:nvGraphicFramePr>
        <p:xfrm>
          <a:off x="2555776" y="6165304"/>
          <a:ext cx="1368152" cy="504056"/>
        </p:xfrm>
        <a:graphic>
          <a:graphicData uri="http://schemas.openxmlformats.org/presentationml/2006/ole">
            <p:oleObj spid="_x0000_s365575" name="公式" r:id="rId7" imgW="749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标题 15052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22539" name="直接连接符 15053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0" name="直接连接符 15053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541" name="波形 15053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50534" name="副标题 15053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）若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X~t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(n)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，则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X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~F(1,n)</a:t>
            </a:r>
          </a:p>
          <a:p>
            <a:pPr algn="l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证明：由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分布的定义，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可表示为</a:t>
            </a:r>
            <a:endParaRPr lang="en-US" altLang="zh-CN" sz="2400" dirty="0" smtClean="0">
              <a:latin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320517" name="Object 13"/>
          <p:cNvGraphicFramePr>
            <a:graphicFrameLocks/>
          </p:cNvGraphicFramePr>
          <p:nvPr/>
        </p:nvGraphicFramePr>
        <p:xfrm>
          <a:off x="827584" y="2348880"/>
          <a:ext cx="3752850" cy="1019175"/>
        </p:xfrm>
        <a:graphic>
          <a:graphicData uri="http://schemas.openxmlformats.org/presentationml/2006/ole">
            <p:oleObj spid="_x0000_s364547" name="公式" r:id="rId4" imgW="1701720" imgH="482400" progId="Equation.3">
              <p:embed/>
            </p:oleObj>
          </a:graphicData>
        </a:graphic>
      </p:graphicFrame>
      <p:graphicFrame>
        <p:nvGraphicFramePr>
          <p:cNvPr id="74755" name="Object 3"/>
          <p:cNvGraphicFramePr>
            <a:graphicFrameLocks/>
          </p:cNvGraphicFramePr>
          <p:nvPr/>
        </p:nvGraphicFramePr>
        <p:xfrm>
          <a:off x="5508104" y="2492896"/>
          <a:ext cx="1560512" cy="901700"/>
        </p:xfrm>
        <a:graphic>
          <a:graphicData uri="http://schemas.openxmlformats.org/presentationml/2006/ole">
            <p:oleObj spid="_x0000_s364548" name="公式" r:id="rId5" imgW="711000" imgH="419040" progId="Equation.3">
              <p:embed/>
            </p:oleObj>
          </a:graphicData>
        </a:graphic>
      </p:graphicFrame>
      <p:graphicFrame>
        <p:nvGraphicFramePr>
          <p:cNvPr id="74756" name="Object 4"/>
          <p:cNvGraphicFramePr>
            <a:graphicFrameLocks/>
          </p:cNvGraphicFramePr>
          <p:nvPr/>
        </p:nvGraphicFramePr>
        <p:xfrm>
          <a:off x="971600" y="3861048"/>
          <a:ext cx="1998662" cy="488950"/>
        </p:xfrm>
        <a:graphic>
          <a:graphicData uri="http://schemas.openxmlformats.org/presentationml/2006/ole">
            <p:oleObj spid="_x0000_s364549" name="公式" r:id="rId6" imgW="850680" imgH="228600" progId="Equation.3">
              <p:embed/>
            </p:oleObj>
          </a:graphicData>
        </a:graphic>
      </p:graphicFrame>
      <p:graphicFrame>
        <p:nvGraphicFramePr>
          <p:cNvPr id="74762" name="Object 10"/>
          <p:cNvGraphicFramePr>
            <a:graphicFrameLocks/>
          </p:cNvGraphicFramePr>
          <p:nvPr/>
        </p:nvGraphicFramePr>
        <p:xfrm>
          <a:off x="3995936" y="3645024"/>
          <a:ext cx="3181350" cy="903288"/>
        </p:xfrm>
        <a:graphic>
          <a:graphicData uri="http://schemas.openxmlformats.org/presentationml/2006/ole">
            <p:oleObj spid="_x0000_s364550" name="公式" r:id="rId7" imgW="1447560" imgH="419040" progId="Equation.3">
              <p:embed/>
            </p:oleObj>
          </a:graphicData>
        </a:graphic>
      </p:graphicFrame>
      <p:sp>
        <p:nvSpPr>
          <p:cNvPr id="14" name="文本框 5"/>
          <p:cNvSpPr txBox="1">
            <a:spLocks noChangeArrowheads="1"/>
          </p:cNvSpPr>
          <p:nvPr/>
        </p:nvSpPr>
        <p:spPr bwMode="auto">
          <a:xfrm>
            <a:off x="323528" y="4869160"/>
            <a:ext cx="84249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4．F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分布的应用</a:t>
            </a:r>
          </a:p>
          <a:p>
            <a:pPr>
              <a:lnSpc>
                <a:spcPts val="3600"/>
              </a:lnSpc>
            </a:pPr>
            <a:r>
              <a:rPr lang="zh-CN" altLang="en-US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 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可用于两个正态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总体方差比的推断、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方差分析和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线性回归模型的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检验等。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0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05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4" grpId="0" build="p"/>
      <p:bldP spid="14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2764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45066" name="直接连接符 2765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7" name="直接连接符 2765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068" name="波形 2765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7654" name="副标题 2765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zh-CN" altLang="en-US" sz="2800" dirty="0" smtClean="0">
                <a:latin typeface="Times New Roman" pitchFamily="18" charset="0"/>
                <a:ea typeface="黑体" pitchFamily="49" charset="-122"/>
              </a:rPr>
              <a:t>第三节   抽样分布</a:t>
            </a:r>
            <a:r>
              <a:rPr lang="en-US" altLang="zh-CN" sz="2800" dirty="0" smtClean="0">
                <a:latin typeface="Times New Roman" pitchFamily="18" charset="0"/>
                <a:ea typeface="黑体" pitchFamily="49" charset="-122"/>
              </a:rPr>
              <a:t>※</a:t>
            </a:r>
            <a:endParaRPr lang="en-US" altLang="zh-CN" sz="2800" b="1" dirty="0" smtClean="0">
              <a:latin typeface="Times New Roman" pitchFamily="18" charset="0"/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  <a:sym typeface="Symbol" pitchFamily="18" charset="2"/>
              </a:rPr>
              <a:t>一、统计误差</a:t>
            </a:r>
            <a:endParaRPr lang="en-US" altLang="zh-CN" sz="2600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登记性误差：各种主客观原因所导致的误差。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2．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代表性误差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）系统偏差：破坏随机原则而引起的误差。</a:t>
            </a:r>
          </a:p>
        </p:txBody>
      </p:sp>
      <p:sp>
        <p:nvSpPr>
          <p:cNvPr id="27668" name="椭圆 27667"/>
          <p:cNvSpPr>
            <a:spLocks noChangeArrowheads="1"/>
          </p:cNvSpPr>
          <p:nvPr/>
        </p:nvSpPr>
        <p:spPr bwMode="auto">
          <a:xfrm>
            <a:off x="539750" y="5013325"/>
            <a:ext cx="2895600" cy="1687513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27669" name="对象 27668"/>
          <p:cNvGraphicFramePr>
            <a:graphicFrameLocks/>
          </p:cNvGraphicFramePr>
          <p:nvPr/>
        </p:nvGraphicFramePr>
        <p:xfrm>
          <a:off x="1331640" y="5085184"/>
          <a:ext cx="1460500" cy="466725"/>
        </p:xfrm>
        <a:graphic>
          <a:graphicData uri="http://schemas.openxmlformats.org/presentationml/2006/ole">
            <p:oleObj spid="_x0000_s45058" r:id="rId4" imgW="665638" imgH="213220" progId="Equation.3">
              <p:embed/>
            </p:oleObj>
          </a:graphicData>
        </a:graphic>
      </p:graphicFrame>
      <p:graphicFrame>
        <p:nvGraphicFramePr>
          <p:cNvPr id="27670" name="对象 27669"/>
          <p:cNvGraphicFramePr>
            <a:graphicFrameLocks/>
          </p:cNvGraphicFramePr>
          <p:nvPr/>
        </p:nvGraphicFramePr>
        <p:xfrm>
          <a:off x="899592" y="5589240"/>
          <a:ext cx="1912937" cy="458787"/>
        </p:xfrm>
        <a:graphic>
          <a:graphicData uri="http://schemas.openxmlformats.org/presentationml/2006/ole">
            <p:oleObj spid="_x0000_s45059" r:id="rId5" imgW="878540" imgH="213220" progId="Equation.3">
              <p:embed/>
            </p:oleObj>
          </a:graphicData>
        </a:graphic>
      </p:graphicFrame>
      <p:graphicFrame>
        <p:nvGraphicFramePr>
          <p:cNvPr id="27671" name="对象 27670"/>
          <p:cNvGraphicFramePr>
            <a:graphicFrameLocks/>
          </p:cNvGraphicFramePr>
          <p:nvPr/>
        </p:nvGraphicFramePr>
        <p:xfrm>
          <a:off x="1259632" y="6093296"/>
          <a:ext cx="1384300" cy="485775"/>
        </p:xfrm>
        <a:graphic>
          <a:graphicData uri="http://schemas.openxmlformats.org/presentationml/2006/ole">
            <p:oleObj spid="_x0000_s45060" r:id="rId6" imgW="638734" imgH="226423" progId="Equation.3">
              <p:embed/>
            </p:oleObj>
          </a:graphicData>
        </a:graphic>
      </p:graphicFrame>
      <p:sp>
        <p:nvSpPr>
          <p:cNvPr id="27672" name="燕尾形箭头 27671"/>
          <p:cNvSpPr>
            <a:spLocks noChangeArrowheads="1"/>
          </p:cNvSpPr>
          <p:nvPr/>
        </p:nvSpPr>
        <p:spPr bwMode="auto">
          <a:xfrm>
            <a:off x="3492500" y="5516563"/>
            <a:ext cx="1752600" cy="533400"/>
          </a:xfrm>
          <a:prstGeom prst="notchedRightArrow">
            <a:avLst>
              <a:gd name="adj1" fmla="val 50000"/>
              <a:gd name="adj2" fmla="val 80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>
              <a:latin typeface="Times New Roman" pitchFamily="18" charset="0"/>
            </a:endParaRPr>
          </a:p>
        </p:txBody>
      </p:sp>
      <p:graphicFrame>
        <p:nvGraphicFramePr>
          <p:cNvPr id="27673" name="对象 27672"/>
          <p:cNvGraphicFramePr>
            <a:graphicFrameLocks/>
          </p:cNvGraphicFramePr>
          <p:nvPr/>
        </p:nvGraphicFramePr>
        <p:xfrm>
          <a:off x="5364088" y="5013176"/>
          <a:ext cx="1447800" cy="1447800"/>
        </p:xfrm>
        <a:graphic>
          <a:graphicData uri="http://schemas.openxmlformats.org/presentationml/2006/ole">
            <p:oleObj spid="_x0000_s45061" r:id="rId7" imgW="692565" imgH="745815" progId="Equation.3">
              <p:embed/>
            </p:oleObj>
          </a:graphicData>
        </a:graphic>
      </p:graphicFrame>
      <p:graphicFrame>
        <p:nvGraphicFramePr>
          <p:cNvPr id="27674" name="对象 27673"/>
          <p:cNvGraphicFramePr>
            <a:graphicFrameLocks/>
          </p:cNvGraphicFramePr>
          <p:nvPr/>
        </p:nvGraphicFramePr>
        <p:xfrm>
          <a:off x="5364088" y="5013176"/>
          <a:ext cx="1447800" cy="1447800"/>
        </p:xfrm>
        <a:graphic>
          <a:graphicData uri="http://schemas.openxmlformats.org/presentationml/2006/ole">
            <p:oleObj spid="_x0000_s45062" r:id="rId8" imgW="692565" imgH="745815" progId="Equation.3">
              <p:embed/>
            </p:oleObj>
          </a:graphicData>
        </a:graphic>
      </p:graphicFrame>
      <p:sp>
        <p:nvSpPr>
          <p:cNvPr id="27675" name="文本框 27674"/>
          <p:cNvSpPr txBox="1">
            <a:spLocks noChangeArrowheads="1"/>
          </p:cNvSpPr>
          <p:nvPr/>
        </p:nvSpPr>
        <p:spPr bwMode="auto">
          <a:xfrm>
            <a:off x="179512" y="3861048"/>
            <a:ext cx="8610600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ct val="20000"/>
              </a:spcBef>
            </a:pPr>
            <a:r>
              <a:rPr lang="en-US" altLang="zh-CN" sz="2600" dirty="0">
                <a:latin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）抽样误差（</a:t>
            </a:r>
            <a:r>
              <a:rPr lang="en-US" altLang="zh-CN" dirty="0">
                <a:latin typeface="Times New Roman" pitchFamily="18" charset="0"/>
              </a:rPr>
              <a:t>sampling error</a:t>
            </a:r>
            <a:r>
              <a:rPr lang="zh-CN" altLang="en-US" dirty="0">
                <a:latin typeface="Times New Roman" pitchFamily="18" charset="0"/>
              </a:rPr>
              <a:t>）：随机取样，由于</a:t>
            </a:r>
            <a:r>
              <a:rPr lang="zh-CN" altLang="en-US" dirty="0">
                <a:latin typeface="Times New Roman" pitchFamily="18" charset="0"/>
                <a:ea typeface="隶书" pitchFamily="49" charset="-122"/>
              </a:rPr>
              <a:t>样本与总体结构</a:t>
            </a:r>
            <a:r>
              <a:rPr lang="zh-CN" altLang="en-US" dirty="0">
                <a:latin typeface="Times New Roman" pitchFamily="18" charset="0"/>
              </a:rPr>
              <a:t>的差异而导致的</a:t>
            </a:r>
            <a:r>
              <a:rPr lang="zh-CN" altLang="en-US" dirty="0">
                <a:latin typeface="Times New Roman" pitchFamily="18" charset="0"/>
                <a:ea typeface="隶书" pitchFamily="49" charset="-122"/>
              </a:rPr>
              <a:t>偶然性误差</a:t>
            </a:r>
            <a:r>
              <a:rPr lang="zh-CN" altLang="en-US" dirty="0">
                <a:latin typeface="Times New Roman" pitchFamily="18" charset="0"/>
              </a:rPr>
              <a:t>。</a:t>
            </a:r>
          </a:p>
        </p:txBody>
      </p:sp>
      <p:graphicFrame>
        <p:nvGraphicFramePr>
          <p:cNvPr id="27676" name="对象 27675"/>
          <p:cNvGraphicFramePr>
            <a:graphicFrameLocks/>
          </p:cNvGraphicFramePr>
          <p:nvPr/>
        </p:nvGraphicFramePr>
        <p:xfrm>
          <a:off x="5364088" y="5013176"/>
          <a:ext cx="3343275" cy="1498600"/>
        </p:xfrm>
        <a:graphic>
          <a:graphicData uri="http://schemas.openxmlformats.org/presentationml/2006/ole">
            <p:oleObj spid="_x0000_s45063" r:id="rId9" imgW="1524317" imgH="736917" progId="Equation.3">
              <p:embed/>
            </p:oleObj>
          </a:graphicData>
        </a:graphic>
      </p:graphicFrame>
      <p:graphicFrame>
        <p:nvGraphicFramePr>
          <p:cNvPr id="27677" name="对象 27676"/>
          <p:cNvGraphicFramePr>
            <a:graphicFrameLocks/>
          </p:cNvGraphicFramePr>
          <p:nvPr/>
        </p:nvGraphicFramePr>
        <p:xfrm>
          <a:off x="3779838" y="5229225"/>
          <a:ext cx="990600" cy="384175"/>
        </p:xfrm>
        <a:graphic>
          <a:graphicData uri="http://schemas.openxmlformats.org/presentationml/2006/ole">
            <p:oleObj spid="_x0000_s45064" r:id="rId10" imgW="456653" imgH="193914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build="p"/>
      <p:bldP spid="276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82947" name="直接连接符 409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48" name="直接连接符 409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2949" name="波形 410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4102" name="副标题 4101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总体分布（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N=10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→n=3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人）</a:t>
            </a:r>
          </a:p>
        </p:txBody>
      </p: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51520" y="1772816"/>
          <a:ext cx="8496300" cy="914400"/>
        </p:xfrm>
        <a:graphic>
          <a:graphicData uri="http://schemas.openxmlformats.org/drawingml/2006/table">
            <a:tbl>
              <a:tblPr/>
              <a:tblGrid>
                <a:gridCol w="1416050"/>
                <a:gridCol w="1416050"/>
                <a:gridCol w="1416050"/>
                <a:gridCol w="1416050"/>
                <a:gridCol w="1416050"/>
                <a:gridCol w="141605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年龄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X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1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2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3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概率</a:t>
                      </a: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0.05</a:t>
                      </a:r>
                      <a:endParaRPr kumimoji="1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itchFamily="18" charset="0"/>
                        <a:ea typeface="楷体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0.40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0.25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  <a:cs typeface="Times New Roman" pitchFamily="18" charset="0"/>
                        </a:rPr>
                        <a:t>0.15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1520" y="2780928"/>
            <a:ext cx="856895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                         </a:t>
            </a:r>
            <a:r>
              <a:rPr lang="zh-CN" altLang="en-US" dirty="0" smtClean="0">
                <a:solidFill>
                  <a:srgbClr val="FF0000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可能结果             实际结果           概率</a:t>
            </a:r>
            <a:endParaRPr lang="en-US" altLang="zh-CN" dirty="0" smtClean="0">
              <a:solidFill>
                <a:srgbClr val="FF0000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同总体分布            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   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0.15      </a:t>
            </a:r>
          </a:p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同总体分布            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0.15</a:t>
            </a:r>
          </a:p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      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同总体分布             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0.40</a:t>
            </a:r>
          </a:p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1．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特征。（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）代表性：每个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与总体同分布；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）独立性：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是相互独立的随机变量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→ 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来自总体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的独立同分布的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SRS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26987" name="对象 126986"/>
          <p:cNvGraphicFramePr>
            <a:graphicFrameLocks/>
          </p:cNvGraphicFramePr>
          <p:nvPr/>
        </p:nvGraphicFramePr>
        <p:xfrm>
          <a:off x="1231900" y="6092825"/>
          <a:ext cx="6175375" cy="508000"/>
        </p:xfrm>
        <a:graphic>
          <a:graphicData uri="http://schemas.openxmlformats.org/presentationml/2006/ole">
            <p:oleObj spid="_x0000_s15361" name="公式" r:id="rId4" imgW="283176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 build="p"/>
      <p:bldP spid="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9220" name="直接连接符 13107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1" name="直接连接符 13107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22" name="波形 13107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629" name="副标题 13107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 eaLnBrk="1" hangingPunct="1"/>
            <a:r>
              <a:rPr lang="en-US" altLang="zh-CN" sz="2600" dirty="0" smtClean="0">
                <a:ea typeface="楷体" pitchFamily="49" charset="-122"/>
                <a:cs typeface="楷体_GB231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总体三人（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）的年龄为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1,2,3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N=3</a:t>
            </a:r>
          </a:p>
          <a:p>
            <a:pPr algn="l" eaLnBrk="1" hangingPunct="1"/>
            <a:endParaRPr lang="en-US" altLang="zh-CN" sz="2600" dirty="0" smtClean="0">
              <a:latin typeface="Times New Roman" pitchFamily="18" charset="0"/>
            </a:endParaRPr>
          </a:p>
        </p:txBody>
      </p:sp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465138" y="1781175"/>
          <a:ext cx="4154487" cy="1619250"/>
        </p:xfrm>
        <a:graphic>
          <a:graphicData uri="http://schemas.openxmlformats.org/presentationml/2006/ole">
            <p:oleObj spid="_x0000_s9219" name="Document" r:id="rId4" imgW="4492415" imgH="1766583" progId="Word.Document.8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294313" y="1781175"/>
          <a:ext cx="3208337" cy="5260975"/>
        </p:xfrm>
        <a:graphic>
          <a:graphicData uri="http://schemas.openxmlformats.org/presentationml/2006/ole">
            <p:oleObj spid="_x0000_s9220" name="Document" r:id="rId5" imgW="3612009" imgH="5912090" progId="Word.Document.8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23528" y="3212976"/>
          <a:ext cx="4987925" cy="1731963"/>
        </p:xfrm>
        <a:graphic>
          <a:graphicData uri="http://schemas.openxmlformats.org/presentationml/2006/ole">
            <p:oleObj spid="_x0000_s9221" name="Document" r:id="rId6" imgW="5025615" imgH="1757583" progId="Word.Document.8">
              <p:embed/>
            </p:oleObj>
          </a:graphicData>
        </a:graphic>
      </p:graphicFrame>
      <p:graphicFrame>
        <p:nvGraphicFramePr>
          <p:cNvPr id="5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9750" y="4797425"/>
          <a:ext cx="2940050" cy="581025"/>
        </p:xfrm>
        <a:graphic>
          <a:graphicData uri="http://schemas.openxmlformats.org/presentationml/2006/ole">
            <p:oleObj spid="_x0000_s9222" name="公式" r:id="rId7" imgW="1333440" imgH="279360" progId="Equation.3">
              <p:embed/>
            </p:oleObj>
          </a:graphicData>
        </a:graphic>
      </p:graphicFrame>
      <p:graphicFrame>
        <p:nvGraphicFramePr>
          <p:cNvPr id="2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9552" y="6093296"/>
          <a:ext cx="3835400" cy="423862"/>
        </p:xfrm>
        <a:graphic>
          <a:graphicData uri="http://schemas.openxmlformats.org/presentationml/2006/ole">
            <p:oleObj spid="_x0000_s9223" name="公式" r:id="rId8" imgW="1739880" imgH="203040" progId="Equation.3">
              <p:embed/>
            </p:oleObj>
          </a:graphicData>
        </a:graphic>
      </p:graphicFrame>
      <p:graphicFrame>
        <p:nvGraphicFramePr>
          <p:cNvPr id="6" name="对象 1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9552" y="5445224"/>
          <a:ext cx="3249613" cy="581025"/>
        </p:xfrm>
        <a:graphic>
          <a:graphicData uri="http://schemas.openxmlformats.org/presentationml/2006/ole">
            <p:oleObj spid="_x0000_s9224" name="公式" r:id="rId9" imgW="1473120" imgH="2793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　抽样和抽样分布</a:t>
            </a:r>
            <a:endParaRPr sz="3600" b="1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043" name="直接连接符 307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4" name="直接连接符 307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波形 307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046" name="文本框 1"/>
          <p:cNvSpPr txBox="1">
            <a:spLocks noChangeArrowheads="1"/>
          </p:cNvSpPr>
          <p:nvPr/>
        </p:nvSpPr>
        <p:spPr bwMode="auto">
          <a:xfrm>
            <a:off x="323528" y="1268413"/>
            <a:ext cx="849821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二、抽样分布</a:t>
            </a:r>
            <a:endParaRPr lang="zh-CN" altLang="en-US" sz="26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latin typeface="Times New Roman" pitchFamily="18" charset="0"/>
              </a:rPr>
              <a:t>（一）定义</a:t>
            </a:r>
            <a:endParaRPr lang="en-US" altLang="zh-CN" dirty="0" smtClean="0">
              <a:latin typeface="Times New Roman" pitchFamily="18" charset="0"/>
            </a:endParaRPr>
          </a:p>
          <a:p>
            <a:pPr>
              <a:lnSpc>
                <a:spcPts val="3600"/>
              </a:lnSpc>
            </a:pPr>
            <a:r>
              <a:rPr lang="en-US" altLang="zh-CN" dirty="0" smtClean="0">
                <a:latin typeface="Times New Roman" pitchFamily="18" charset="0"/>
              </a:rPr>
              <a:t>1．</a:t>
            </a:r>
            <a:r>
              <a:rPr lang="zh-CN" altLang="en-US" dirty="0" smtClean="0">
                <a:latin typeface="Times New Roman" pitchFamily="18" charset="0"/>
              </a:rPr>
              <a:t>抽样分布：样本统计量的分布。</a:t>
            </a:r>
            <a:endParaRPr lang="zh-CN" altLang="en-US" sz="1800" dirty="0">
              <a:latin typeface="Times New Roman" pitchFamily="18" charset="0"/>
            </a:endParaRP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99592" y="2780928"/>
          <a:ext cx="5468938" cy="869950"/>
        </p:xfrm>
        <a:graphic>
          <a:graphicData uri="http://schemas.openxmlformats.org/presentationml/2006/ole">
            <p:oleObj spid="_x0000_s136193" name="公式" r:id="rId4" imgW="2616120" imgH="43164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1520" y="4437112"/>
            <a:ext cx="8640960" cy="96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 smtClean="0">
                <a:latin typeface="+mn-ea"/>
              </a:rPr>
              <a:t>（二）单个正态总体的抽样分布</a:t>
            </a:r>
            <a:endParaRPr lang="en-US" altLang="zh-CN" dirty="0" smtClean="0">
              <a:latin typeface="+mn-ea"/>
            </a:endParaRPr>
          </a:p>
          <a:p>
            <a:pPr>
              <a:lnSpc>
                <a:spcPts val="3600"/>
              </a:lnSpc>
            </a:pPr>
            <a:r>
              <a:rPr lang="zh-CN" altLang="en-US" dirty="0" smtClean="0">
                <a:latin typeface="Times New Roman" pitchFamily="18" charset="0"/>
              </a:rPr>
              <a:t>定理</a:t>
            </a:r>
            <a:r>
              <a:rPr lang="en-US" altLang="zh-CN" dirty="0" smtClean="0">
                <a:latin typeface="Times New Roman" pitchFamily="18" charset="0"/>
              </a:rPr>
              <a:t>1</a:t>
            </a:r>
            <a:r>
              <a:rPr lang="zh-CN" altLang="en-US" dirty="0" smtClean="0">
                <a:latin typeface="Times New Roman" pitchFamily="18" charset="0"/>
              </a:rPr>
              <a:t>：设总体</a:t>
            </a:r>
            <a:r>
              <a:rPr lang="en-US" altLang="zh-CN" dirty="0" smtClean="0">
                <a:latin typeface="Times New Roman" pitchFamily="18" charset="0"/>
              </a:rPr>
              <a:t>X~N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μ,σ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），则样本均值（</a:t>
            </a:r>
            <a:r>
              <a:rPr lang="en-US" altLang="zh-CN" dirty="0" smtClean="0">
                <a:latin typeface="Times New Roman" pitchFamily="18" charset="0"/>
              </a:rPr>
              <a:t>P144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sz="1800" dirty="0">
              <a:latin typeface="Times New Roman" pitchFamily="18" charset="0"/>
            </a:endParaRPr>
          </a:p>
        </p:txBody>
      </p:sp>
      <p:graphicFrame>
        <p:nvGraphicFramePr>
          <p:cNvPr id="2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99592" y="5517232"/>
          <a:ext cx="2044700" cy="973138"/>
        </p:xfrm>
        <a:graphic>
          <a:graphicData uri="http://schemas.openxmlformats.org/presentationml/2006/ole">
            <p:oleObj spid="_x0000_s136194" name="公式" r:id="rId5" imgW="977760" imgH="482400" progId="Equation.3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915816" y="573325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→</a:t>
            </a:r>
            <a:r>
              <a:rPr lang="en-US" altLang="zh-CN" dirty="0" smtClean="0">
                <a:latin typeface="Times New Roman" pitchFamily="18" charset="0"/>
              </a:rPr>
              <a:t>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/>
              <a:t>已知时推断</a:t>
            </a:r>
            <a:r>
              <a:rPr lang="en-US" altLang="zh-CN" dirty="0" smtClean="0">
                <a:latin typeface="Times New Roman" pitchFamily="18" charset="0"/>
              </a:rPr>
              <a:t>μ</a:t>
            </a:r>
            <a:endParaRPr lang="zh-CN" altLang="en-US" dirty="0"/>
          </a:p>
        </p:txBody>
      </p:sp>
      <p:graphicFrame>
        <p:nvGraphicFramePr>
          <p:cNvPr id="3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99592" y="3789040"/>
          <a:ext cx="6292850" cy="485775"/>
        </p:xfrm>
        <a:graphic>
          <a:graphicData uri="http://schemas.openxmlformats.org/presentationml/2006/ole">
            <p:oleObj spid="_x0000_s136195" name="公式" r:id="rId6" imgW="3009600" imgH="241200" progId="Equation.3">
              <p:embed/>
            </p:oleObj>
          </a:graphicData>
        </a:graphic>
      </p:graphicFrame>
      <p:graphicFrame>
        <p:nvGraphicFramePr>
          <p:cNvPr id="4" name="Object 5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64088" y="5517232"/>
          <a:ext cx="3054350" cy="871537"/>
        </p:xfrm>
        <a:graphic>
          <a:graphicData uri="http://schemas.openxmlformats.org/presentationml/2006/ole">
            <p:oleObj spid="_x0000_s136197" name="公式" r:id="rId7" imgW="14601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build="p"/>
      <p:bldP spid="8" grpId="0" build="p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　抽样和抽样分布</a:t>
            </a:r>
            <a:endParaRPr sz="3600" b="1" noProof="1"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043" name="直接连接符 307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4" name="直接连接符 307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045" name="波形 307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87046" name="文本框 1"/>
          <p:cNvSpPr txBox="1">
            <a:spLocks noChangeArrowheads="1"/>
          </p:cNvSpPr>
          <p:nvPr/>
        </p:nvSpPr>
        <p:spPr bwMode="auto">
          <a:xfrm>
            <a:off x="323528" y="1268413"/>
            <a:ext cx="84982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证：随机抽样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→X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独立同分布，其线性组合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331640" y="1844824"/>
          <a:ext cx="5200650" cy="869950"/>
        </p:xfrm>
        <a:graphic>
          <a:graphicData uri="http://schemas.openxmlformats.org/presentationml/2006/ole">
            <p:oleObj spid="_x0000_s495619" name="公式" r:id="rId4" imgW="2489040" imgH="4316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95536" y="2780928"/>
            <a:ext cx="8352928" cy="13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均服从正态分布且相互独立，则对任意的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个常数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, a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 a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（不全为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Z= a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+a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+…+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也服从正态分布。</a:t>
            </a:r>
            <a:endParaRPr lang="zh-CN" altLang="en-US" dirty="0"/>
          </a:p>
        </p:txBody>
      </p:sp>
      <p:graphicFrame>
        <p:nvGraphicFramePr>
          <p:cNvPr id="495622" name="对象 54325"/>
          <p:cNvGraphicFramePr>
            <a:graphicFrameLocks/>
          </p:cNvGraphicFramePr>
          <p:nvPr/>
        </p:nvGraphicFramePr>
        <p:xfrm>
          <a:off x="539552" y="2852936"/>
          <a:ext cx="2592288" cy="936104"/>
        </p:xfrm>
        <a:graphic>
          <a:graphicData uri="http://schemas.openxmlformats.org/presentationml/2006/ole">
            <p:oleObj spid="_x0000_s495622" name="公式" r:id="rId5" imgW="1155600" imgH="457200" progId="Equation.3">
              <p:embed/>
            </p:oleObj>
          </a:graphicData>
        </a:graphic>
      </p:graphicFrame>
      <p:graphicFrame>
        <p:nvGraphicFramePr>
          <p:cNvPr id="495623" name="对象 54325"/>
          <p:cNvGraphicFramePr>
            <a:graphicFrameLocks/>
          </p:cNvGraphicFramePr>
          <p:nvPr/>
        </p:nvGraphicFramePr>
        <p:xfrm>
          <a:off x="3059832" y="2852936"/>
          <a:ext cx="5472608" cy="936104"/>
        </p:xfrm>
        <a:graphic>
          <a:graphicData uri="http://schemas.openxmlformats.org/presentationml/2006/ole">
            <p:oleObj spid="_x0000_s495623" name="公式" r:id="rId6" imgW="2527200" imgH="457200" progId="Equation.3">
              <p:embed/>
            </p:oleObj>
          </a:graphicData>
        </a:graphic>
      </p:graphicFrame>
      <p:graphicFrame>
        <p:nvGraphicFramePr>
          <p:cNvPr id="495624" name="Object 8"/>
          <p:cNvGraphicFramePr>
            <a:graphicFrameLocks/>
          </p:cNvGraphicFramePr>
          <p:nvPr/>
        </p:nvGraphicFramePr>
        <p:xfrm>
          <a:off x="1187624" y="3861048"/>
          <a:ext cx="5760640" cy="792088"/>
        </p:xfrm>
        <a:graphic>
          <a:graphicData uri="http://schemas.openxmlformats.org/presentationml/2006/ole">
            <p:oleObj spid="_x0000_s495624" name="公式" r:id="rId7" imgW="2628720" imgH="393480" progId="Equation.3">
              <p:embed/>
            </p:oleObj>
          </a:graphicData>
        </a:graphic>
      </p:graphicFrame>
      <p:graphicFrame>
        <p:nvGraphicFramePr>
          <p:cNvPr id="495625" name="Object 9"/>
          <p:cNvGraphicFramePr>
            <a:graphicFrameLocks/>
          </p:cNvGraphicFramePr>
          <p:nvPr/>
        </p:nvGraphicFramePr>
        <p:xfrm>
          <a:off x="611560" y="4725144"/>
          <a:ext cx="2592288" cy="864096"/>
        </p:xfrm>
        <a:graphic>
          <a:graphicData uri="http://schemas.openxmlformats.org/presentationml/2006/ole">
            <p:oleObj spid="_x0000_s495625" name="公式" r:id="rId8" imgW="1193760" imgH="457200" progId="Equation.3">
              <p:embed/>
            </p:oleObj>
          </a:graphicData>
        </a:graphic>
      </p:graphicFrame>
      <p:graphicFrame>
        <p:nvGraphicFramePr>
          <p:cNvPr id="495626" name="Object 10"/>
          <p:cNvGraphicFramePr>
            <a:graphicFrameLocks/>
          </p:cNvGraphicFramePr>
          <p:nvPr/>
        </p:nvGraphicFramePr>
        <p:xfrm>
          <a:off x="3131840" y="4653136"/>
          <a:ext cx="5768975" cy="936625"/>
        </p:xfrm>
        <a:graphic>
          <a:graphicData uri="http://schemas.openxmlformats.org/presentationml/2006/ole">
            <p:oleObj spid="_x0000_s495626" name="公式" r:id="rId9" imgW="2717640" imgH="457200" progId="Equation.3">
              <p:embed/>
            </p:oleObj>
          </a:graphicData>
        </a:graphic>
      </p:graphicFrame>
      <p:graphicFrame>
        <p:nvGraphicFramePr>
          <p:cNvPr id="495627" name="Object 11"/>
          <p:cNvGraphicFramePr>
            <a:graphicFrameLocks/>
          </p:cNvGraphicFramePr>
          <p:nvPr/>
        </p:nvGraphicFramePr>
        <p:xfrm>
          <a:off x="1043608" y="5661248"/>
          <a:ext cx="7272808" cy="864096"/>
        </p:xfrm>
        <a:graphic>
          <a:graphicData uri="http://schemas.openxmlformats.org/presentationml/2006/ole">
            <p:oleObj spid="_x0000_s495627" name="公式" r:id="rId10" imgW="337788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33CC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build="p"/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3516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48136" name="直接连接符 13517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7" name="直接连接符 13517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38" name="波形 13517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5174" name="副标题 13517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）</a:t>
            </a:r>
            <a:r>
              <a:rPr lang="zh-CN" altLang="en-US" sz="2400" dirty="0" smtClean="0">
                <a:latin typeface="宋体" pitchFamily="2" charset="-122"/>
                <a:sym typeface="Symbol" pitchFamily="18" charset="2"/>
              </a:rPr>
              <a:t>重复抽样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P146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</a:t>
            </a:r>
          </a:p>
        </p:txBody>
      </p:sp>
      <p:sp>
        <p:nvSpPr>
          <p:cNvPr id="135266" name="文本框 135265"/>
          <p:cNvSpPr txBox="1">
            <a:spLocks noChangeArrowheads="1"/>
          </p:cNvSpPr>
          <p:nvPr/>
        </p:nvSpPr>
        <p:spPr bwMode="auto">
          <a:xfrm>
            <a:off x="251520" y="1772816"/>
            <a:ext cx="46085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总体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三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人（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）的年龄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1,2,3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岁。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N=3→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n=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zh-CN" altLang="en-US" dirty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135267" name="对象 135266"/>
          <p:cNvGraphicFramePr>
            <a:graphicFrameLocks/>
          </p:cNvGraphicFramePr>
          <p:nvPr/>
        </p:nvGraphicFramePr>
        <p:xfrm>
          <a:off x="611560" y="2708920"/>
          <a:ext cx="2822575" cy="808037"/>
        </p:xfrm>
        <a:graphic>
          <a:graphicData uri="http://schemas.openxmlformats.org/presentationml/2006/ole">
            <p:oleObj spid="_x0000_s48131" name="公式" r:id="rId4" imgW="1155600" imgH="393480" progId="Equation.3">
              <p:embed/>
            </p:oleObj>
          </a:graphicData>
        </a:graphic>
      </p:graphicFrame>
      <p:graphicFrame>
        <p:nvGraphicFramePr>
          <p:cNvPr id="135268" name="对象 135267"/>
          <p:cNvGraphicFramePr>
            <a:graphicFrameLocks/>
          </p:cNvGraphicFramePr>
          <p:nvPr/>
        </p:nvGraphicFramePr>
        <p:xfrm>
          <a:off x="611560" y="4509120"/>
          <a:ext cx="3581400" cy="901700"/>
        </p:xfrm>
        <a:graphic>
          <a:graphicData uri="http://schemas.openxmlformats.org/presentationml/2006/ole">
            <p:oleObj spid="_x0000_s48132" name="公式" r:id="rId5" imgW="1523880" imgH="419040" progId="Equation.3">
              <p:embed/>
            </p:oleObj>
          </a:graphicData>
        </a:graphic>
      </p:graphicFrame>
      <p:graphicFrame>
        <p:nvGraphicFramePr>
          <p:cNvPr id="139276" name="对象 139275"/>
          <p:cNvGraphicFramePr>
            <a:graphicFrameLocks/>
          </p:cNvGraphicFramePr>
          <p:nvPr/>
        </p:nvGraphicFramePr>
        <p:xfrm>
          <a:off x="4859338" y="1196975"/>
          <a:ext cx="3946525" cy="4764088"/>
        </p:xfrm>
        <a:graphic>
          <a:graphicData uri="http://schemas.openxmlformats.org/presentationml/2006/ole">
            <p:oleObj spid="_x0000_s48138" name="Document" r:id="rId6" imgW="4582356" imgH="5215100" progId="Word.Document.8">
              <p:embed/>
            </p:oleObj>
          </a:graphicData>
        </a:graphic>
      </p:graphicFrame>
      <p:graphicFrame>
        <p:nvGraphicFramePr>
          <p:cNvPr id="139272" name="对象 139271"/>
          <p:cNvGraphicFramePr>
            <a:graphicFrameLocks/>
          </p:cNvGraphicFramePr>
          <p:nvPr/>
        </p:nvGraphicFramePr>
        <p:xfrm>
          <a:off x="611560" y="3573016"/>
          <a:ext cx="3041650" cy="823912"/>
        </p:xfrm>
        <a:graphic>
          <a:graphicData uri="http://schemas.openxmlformats.org/presentationml/2006/ole">
            <p:oleObj spid="_x0000_s48139" name="公式" r:id="rId7" imgW="1333440" imgH="419040" progId="Equation.3">
              <p:embed/>
            </p:oleObj>
          </a:graphicData>
        </a:graphic>
      </p:graphicFrame>
      <p:graphicFrame>
        <p:nvGraphicFramePr>
          <p:cNvPr id="139275" name="对象 139274"/>
          <p:cNvGraphicFramePr>
            <a:graphicFrameLocks/>
          </p:cNvGraphicFramePr>
          <p:nvPr/>
        </p:nvGraphicFramePr>
        <p:xfrm>
          <a:off x="611560" y="5661248"/>
          <a:ext cx="2835275" cy="835025"/>
        </p:xfrm>
        <a:graphic>
          <a:graphicData uri="http://schemas.openxmlformats.org/presentationml/2006/ole">
            <p:oleObj spid="_x0000_s48140" name="公式" r:id="rId8" imgW="1244520" imgH="419040" progId="Equation.3">
              <p:embed/>
            </p:oleObj>
          </a:graphicData>
        </a:graphic>
      </p:graphicFrame>
      <p:graphicFrame>
        <p:nvGraphicFramePr>
          <p:cNvPr id="139277" name="对象 139276"/>
          <p:cNvGraphicFramePr>
            <a:graphicFrameLocks/>
          </p:cNvGraphicFramePr>
          <p:nvPr/>
        </p:nvGraphicFramePr>
        <p:xfrm>
          <a:off x="3509963" y="5635625"/>
          <a:ext cx="2101850" cy="839788"/>
        </p:xfrm>
        <a:graphic>
          <a:graphicData uri="http://schemas.openxmlformats.org/presentationml/2006/ole">
            <p:oleObj spid="_x0000_s48141" name="公式" r:id="rId9" imgW="88884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5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2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 build="p"/>
      <p:bldP spid="13526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7782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7352" name="直接连接符 7782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3" name="直接连接符 7782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7354" name="波形 7782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7830" name="副标题 77829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）不重复抽样</a:t>
            </a:r>
          </a:p>
        </p:txBody>
      </p:sp>
      <p:graphicFrame>
        <p:nvGraphicFramePr>
          <p:cNvPr id="77845" name="对象 77844"/>
          <p:cNvGraphicFramePr>
            <a:graphicFrameLocks/>
          </p:cNvGraphicFramePr>
          <p:nvPr/>
        </p:nvGraphicFramePr>
        <p:xfrm>
          <a:off x="4859338" y="1268413"/>
          <a:ext cx="4049712" cy="5307012"/>
        </p:xfrm>
        <a:graphic>
          <a:graphicData uri="http://schemas.openxmlformats.org/presentationml/2006/ole">
            <p:oleObj spid="_x0000_s57346" r:id="rId4" imgW="4585764" imgH="5392588" progId="Word.Document.8">
              <p:embed/>
            </p:oleObj>
          </a:graphicData>
        </a:graphic>
      </p:graphicFrame>
      <p:sp>
        <p:nvSpPr>
          <p:cNvPr id="77846" name="直接连接符 77845"/>
          <p:cNvSpPr>
            <a:spLocks noChangeShapeType="1"/>
          </p:cNvSpPr>
          <p:nvPr/>
        </p:nvSpPr>
        <p:spPr bwMode="auto">
          <a:xfrm>
            <a:off x="4932040" y="2348880"/>
            <a:ext cx="3907160" cy="1332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8" name="直接连接符 77847"/>
          <p:cNvSpPr>
            <a:spLocks noChangeShapeType="1"/>
          </p:cNvSpPr>
          <p:nvPr/>
        </p:nvSpPr>
        <p:spPr bwMode="auto">
          <a:xfrm flipV="1">
            <a:off x="4932040" y="3860800"/>
            <a:ext cx="3907160" cy="248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49" name="直接连接符 77848"/>
          <p:cNvSpPr>
            <a:spLocks noChangeShapeType="1"/>
          </p:cNvSpPr>
          <p:nvPr/>
        </p:nvSpPr>
        <p:spPr bwMode="auto">
          <a:xfrm>
            <a:off x="5004048" y="5373216"/>
            <a:ext cx="3835152" cy="36984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7850" name="对象 77849"/>
          <p:cNvGraphicFramePr>
            <a:graphicFrameLocks/>
          </p:cNvGraphicFramePr>
          <p:nvPr/>
        </p:nvGraphicFramePr>
        <p:xfrm>
          <a:off x="868363" y="1700808"/>
          <a:ext cx="2983557" cy="864096"/>
        </p:xfrm>
        <a:graphic>
          <a:graphicData uri="http://schemas.openxmlformats.org/presentationml/2006/ole">
            <p:oleObj spid="_x0000_s57347" name="公式" r:id="rId5" imgW="1295280" imgH="419040" progId="Equation.3">
              <p:embed/>
            </p:oleObj>
          </a:graphicData>
        </a:graphic>
      </p:graphicFrame>
      <p:graphicFrame>
        <p:nvGraphicFramePr>
          <p:cNvPr id="77851" name="对象 77850"/>
          <p:cNvGraphicFramePr>
            <a:graphicFrameLocks/>
          </p:cNvGraphicFramePr>
          <p:nvPr/>
        </p:nvGraphicFramePr>
        <p:xfrm>
          <a:off x="752474" y="2852936"/>
          <a:ext cx="3027438" cy="864095"/>
        </p:xfrm>
        <a:graphic>
          <a:graphicData uri="http://schemas.openxmlformats.org/presentationml/2006/ole">
            <p:oleObj spid="_x0000_s57348" name="公式" r:id="rId6" imgW="1244520" imgH="419040" progId="Equation.3">
              <p:embed/>
            </p:oleObj>
          </a:graphicData>
        </a:graphic>
      </p:graphicFrame>
      <p:graphicFrame>
        <p:nvGraphicFramePr>
          <p:cNvPr id="77852" name="对象 77851"/>
          <p:cNvGraphicFramePr>
            <a:graphicFrameLocks/>
          </p:cNvGraphicFramePr>
          <p:nvPr/>
        </p:nvGraphicFramePr>
        <p:xfrm>
          <a:off x="1331640" y="3717032"/>
          <a:ext cx="864096" cy="792088"/>
        </p:xfrm>
        <a:graphic>
          <a:graphicData uri="http://schemas.openxmlformats.org/presentationml/2006/ole">
            <p:oleObj spid="_x0000_s57349" name="公式" r:id="rId7" imgW="266400" imgH="393480" progId="Equation.3">
              <p:embed/>
            </p:oleObj>
          </a:graphicData>
        </a:graphic>
      </p:graphicFrame>
      <p:graphicFrame>
        <p:nvGraphicFramePr>
          <p:cNvPr id="77853" name="对象 77852"/>
          <p:cNvGraphicFramePr>
            <a:graphicFrameLocks/>
          </p:cNvGraphicFramePr>
          <p:nvPr/>
        </p:nvGraphicFramePr>
        <p:xfrm>
          <a:off x="683568" y="4581128"/>
          <a:ext cx="3313113" cy="923925"/>
        </p:xfrm>
        <a:graphic>
          <a:graphicData uri="http://schemas.openxmlformats.org/presentationml/2006/ole">
            <p:oleObj spid="_x0000_s57350" name="公式" r:id="rId8" imgW="1536480" imgH="419040" progId="Equation.3">
              <p:embed/>
            </p:oleObj>
          </a:graphicData>
        </a:graphic>
      </p:graphicFrame>
      <p:graphicFrame>
        <p:nvGraphicFramePr>
          <p:cNvPr id="2" name="对象 77852"/>
          <p:cNvGraphicFramePr>
            <a:graphicFrameLocks/>
          </p:cNvGraphicFramePr>
          <p:nvPr/>
        </p:nvGraphicFramePr>
        <p:xfrm>
          <a:off x="611560" y="5661248"/>
          <a:ext cx="3997325" cy="868362"/>
        </p:xfrm>
        <a:graphic>
          <a:graphicData uri="http://schemas.openxmlformats.org/presentationml/2006/ole">
            <p:oleObj spid="_x0000_s57351" name="公式" r:id="rId9" imgW="1854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5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0" grpId="0" build="p"/>
      <p:bldP spid="77846" grpId="0" animBg="1"/>
      <p:bldP spid="77848" grpId="0" animBg="1"/>
      <p:bldP spid="7784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标题 14131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8374" name="直接连接符 14131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5" name="直接连接符 14131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8376" name="波形 14131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41318" name="副标题 14131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</a:pPr>
            <a:r>
              <a:rPr lang="zh-CN" altLang="en-US" sz="2700" dirty="0" smtClean="0">
                <a:latin typeface="Times New Roman" pitchFamily="18" charset="0"/>
                <a:ea typeface="隶书" pitchFamily="49" charset="-122"/>
                <a:sym typeface="Symbol" pitchFamily="18" charset="2"/>
              </a:rPr>
              <a:t>归纳（</a:t>
            </a:r>
            <a:r>
              <a:rPr lang="en-US" altLang="zh-CN" sz="2700" dirty="0" smtClean="0">
                <a:latin typeface="Times New Roman" pitchFamily="18" charset="0"/>
                <a:ea typeface="隶书" pitchFamily="49" charset="-122"/>
                <a:sym typeface="Symbol" pitchFamily="18" charset="2"/>
              </a:rPr>
              <a:t>P146</a:t>
            </a:r>
            <a:r>
              <a:rPr lang="zh-CN" altLang="en-US" sz="2700" dirty="0" smtClean="0">
                <a:latin typeface="Times New Roman" pitchFamily="18" charset="0"/>
                <a:ea typeface="隶书" pitchFamily="49" charset="-122"/>
                <a:sym typeface="Symbol" pitchFamily="18" charset="2"/>
              </a:rPr>
              <a:t>）：</a:t>
            </a:r>
            <a:endParaRPr lang="en-US" altLang="zh-CN" sz="2700" dirty="0" smtClean="0">
              <a:latin typeface="Times New Roman" pitchFamily="18" charset="0"/>
              <a:ea typeface="隶书" pitchFamily="49" charset="-122"/>
              <a:sym typeface="Symbol" pitchFamily="18" charset="2"/>
            </a:endParaRPr>
          </a:p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Symbol" pitchFamily="18" charset="2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隶书" pitchFamily="49" charset="-122"/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样本均值的期望值</a:t>
            </a:r>
          </a:p>
        </p:txBody>
      </p:sp>
      <p:graphicFrame>
        <p:nvGraphicFramePr>
          <p:cNvPr id="141323" name="对象 141322"/>
          <p:cNvGraphicFramePr>
            <a:graphicFrameLocks/>
          </p:cNvGraphicFramePr>
          <p:nvPr/>
        </p:nvGraphicFramePr>
        <p:xfrm>
          <a:off x="1187624" y="2276872"/>
          <a:ext cx="1184275" cy="512763"/>
        </p:xfrm>
        <a:graphic>
          <a:graphicData uri="http://schemas.openxmlformats.org/presentationml/2006/ole">
            <p:oleObj spid="_x0000_s58370" name="公式" r:id="rId4" imgW="533160" imgH="228600" progId="Equation.3">
              <p:embed/>
            </p:oleObj>
          </a:graphicData>
        </a:graphic>
      </p:graphicFrame>
      <p:graphicFrame>
        <p:nvGraphicFramePr>
          <p:cNvPr id="141326" name="对象 141325"/>
          <p:cNvGraphicFramePr>
            <a:graphicFrameLocks/>
          </p:cNvGraphicFramePr>
          <p:nvPr/>
        </p:nvGraphicFramePr>
        <p:xfrm>
          <a:off x="1043608" y="3573016"/>
          <a:ext cx="6391275" cy="1914525"/>
        </p:xfrm>
        <a:graphic>
          <a:graphicData uri="http://schemas.openxmlformats.org/presentationml/2006/ole">
            <p:oleObj spid="_x0000_s58371" name="公式" r:id="rId5" imgW="2831760" imgH="939600" progId="Equation.3">
              <p:embed/>
            </p:oleObj>
          </a:graphicData>
        </a:graphic>
      </p:graphicFrame>
      <p:sp>
        <p:nvSpPr>
          <p:cNvPr id="141327" name="文本框 141326"/>
          <p:cNvSpPr txBox="1">
            <a:spLocks noChangeArrowheads="1"/>
          </p:cNvSpPr>
          <p:nvPr/>
        </p:nvSpPr>
        <p:spPr bwMode="auto">
          <a:xfrm>
            <a:off x="251520" y="2924944"/>
            <a:ext cx="8664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r>
              <a:rPr lang="en-US" altLang="zh-CN" dirty="0" smtClean="0">
                <a:latin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</a:rPr>
              <a:t>样本均值</a:t>
            </a:r>
            <a:r>
              <a:rPr lang="zh-CN" altLang="en-US" dirty="0" smtClean="0">
                <a:latin typeface="Times New Roman" pitchFamily="18" charset="0"/>
              </a:rPr>
              <a:t>的方差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141328" name="对象 141327"/>
          <p:cNvGraphicFramePr>
            <a:graphicFrameLocks/>
          </p:cNvGraphicFramePr>
          <p:nvPr/>
        </p:nvGraphicFramePr>
        <p:xfrm>
          <a:off x="854075" y="5732463"/>
          <a:ext cx="6526237" cy="755650"/>
        </p:xfrm>
        <a:graphic>
          <a:graphicData uri="http://schemas.openxmlformats.org/presentationml/2006/ole">
            <p:oleObj spid="_x0000_s58372" name="公式" r:id="rId6" imgW="299700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8" grpId="0" build="p"/>
      <p:bldP spid="1413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7987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9398" name="直接连接符 7987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399" name="直接连接符 7987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400" name="波形 7987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9878" name="副标题 7987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（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3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）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 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样本比例的期望值（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P146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）</a:t>
            </a:r>
          </a:p>
        </p:txBody>
      </p:sp>
      <p:graphicFrame>
        <p:nvGraphicFramePr>
          <p:cNvPr id="79899" name="对象 79898"/>
          <p:cNvGraphicFramePr>
            <a:graphicFrameLocks/>
          </p:cNvGraphicFramePr>
          <p:nvPr/>
        </p:nvGraphicFramePr>
        <p:xfrm>
          <a:off x="5292080" y="2564904"/>
          <a:ext cx="1096963" cy="382587"/>
        </p:xfrm>
        <a:graphic>
          <a:graphicData uri="http://schemas.openxmlformats.org/presentationml/2006/ole">
            <p:oleObj spid="_x0000_s59394" name="公式" r:id="rId4" imgW="495000" imgH="203040" progId="Equation.3">
              <p:embed/>
            </p:oleObj>
          </a:graphicData>
        </a:graphic>
      </p:graphicFrame>
      <p:sp>
        <p:nvSpPr>
          <p:cNvPr id="79900" name="文本框 79899"/>
          <p:cNvSpPr txBox="1">
            <a:spLocks noChangeArrowheads="1"/>
          </p:cNvSpPr>
          <p:nvPr/>
        </p:nvSpPr>
        <p:spPr bwMode="auto">
          <a:xfrm>
            <a:off x="251520" y="3861048"/>
            <a:ext cx="85693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4</a:t>
            </a:r>
            <a:r>
              <a:rPr lang="zh-CN" altLang="en-US" dirty="0" smtClean="0">
                <a:latin typeface="Times New Roman" pitchFamily="18" charset="0"/>
              </a:rPr>
              <a:t>）样本</a:t>
            </a:r>
            <a:r>
              <a:rPr lang="zh-CN" altLang="en-US" dirty="0">
                <a:latin typeface="Times New Roman" pitchFamily="18" charset="0"/>
              </a:rPr>
              <a:t>比例</a:t>
            </a:r>
            <a:r>
              <a:rPr lang="zh-CN" altLang="en-US" dirty="0" smtClean="0">
                <a:latin typeface="Times New Roman" pitchFamily="18" charset="0"/>
              </a:rPr>
              <a:t>的方差</a:t>
            </a:r>
            <a:endParaRPr lang="zh-CN" altLang="en-US" dirty="0">
              <a:latin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79901" name="对象 79900"/>
          <p:cNvGraphicFramePr>
            <a:graphicFrameLocks/>
          </p:cNvGraphicFramePr>
          <p:nvPr/>
        </p:nvGraphicFramePr>
        <p:xfrm>
          <a:off x="1043608" y="4509120"/>
          <a:ext cx="6445250" cy="1638300"/>
        </p:xfrm>
        <a:graphic>
          <a:graphicData uri="http://schemas.openxmlformats.org/presentationml/2006/ole">
            <p:oleObj spid="_x0000_s59395" name="公式" r:id="rId5" imgW="3111480" imgH="838080" progId="Equation.3">
              <p:embed/>
            </p:oleObj>
          </a:graphicData>
        </a:graphic>
      </p:graphicFrame>
      <p:graphicFrame>
        <p:nvGraphicFramePr>
          <p:cNvPr id="79903" name="对象 79902"/>
          <p:cNvGraphicFramePr>
            <a:graphicFrameLocks/>
          </p:cNvGraphicFramePr>
          <p:nvPr/>
        </p:nvGraphicFramePr>
        <p:xfrm>
          <a:off x="1115616" y="2060848"/>
          <a:ext cx="3132138" cy="1444625"/>
        </p:xfrm>
        <a:graphic>
          <a:graphicData uri="http://schemas.openxmlformats.org/presentationml/2006/ole">
            <p:oleObj spid="_x0000_s59396" name="公式" r:id="rId6" imgW="1346040" imgH="711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8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9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build="p"/>
      <p:bldP spid="7990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0424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5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6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71366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</a:pPr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定理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：中心极限定理（</a:t>
            </a:r>
            <a:r>
              <a:rPr lang="en-US" altLang="zh-CN" sz="2400" dirty="0" smtClean="0">
                <a:latin typeface="Times New Roman" pitchFamily="18" charset="0"/>
                <a:sym typeface="Symbol" pitchFamily="18" charset="2"/>
              </a:rPr>
              <a:t>P144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）</a:t>
            </a:r>
            <a:endParaRPr lang="zh-CN" altLang="en-US" sz="2400" dirty="0" smtClean="0"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lnSpc>
                <a:spcPts val="3600"/>
              </a:lnSpc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■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设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是具有期望值为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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、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方差为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</a:t>
            </a:r>
            <a:r>
              <a:rPr lang="en-US" altLang="zh-CN" sz="2400" baseline="30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的任意总体，则样本均值的抽样分布，将随着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的增大而趋于正态分布，即</a:t>
            </a:r>
          </a:p>
        </p:txBody>
      </p:sp>
      <p:graphicFrame>
        <p:nvGraphicFramePr>
          <p:cNvPr id="16" name="对象 271366"/>
          <p:cNvGraphicFramePr>
            <a:graphicFrameLocks/>
          </p:cNvGraphicFramePr>
          <p:nvPr/>
        </p:nvGraphicFramePr>
        <p:xfrm>
          <a:off x="446088" y="4725144"/>
          <a:ext cx="4089400" cy="137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0428" name="直接连接符 271367"/>
          <p:cNvSpPr>
            <a:spLocks noChangeShapeType="1"/>
          </p:cNvSpPr>
          <p:nvPr/>
        </p:nvSpPr>
        <p:spPr bwMode="auto">
          <a:xfrm>
            <a:off x="395288" y="638175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0429" name="直接连接符 271368"/>
          <p:cNvSpPr>
            <a:spLocks noChangeShapeType="1"/>
          </p:cNvSpPr>
          <p:nvPr/>
        </p:nvSpPr>
        <p:spPr bwMode="auto">
          <a:xfrm flipH="1">
            <a:off x="2411411" y="4941168"/>
            <a:ext cx="349" cy="146439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0419" name="对象 271369"/>
          <p:cNvGraphicFramePr>
            <a:graphicFrameLocks/>
          </p:cNvGraphicFramePr>
          <p:nvPr/>
        </p:nvGraphicFramePr>
        <p:xfrm>
          <a:off x="2233613" y="6418263"/>
          <a:ext cx="381000" cy="361950"/>
        </p:xfrm>
        <a:graphic>
          <a:graphicData uri="http://schemas.openxmlformats.org/presentationml/2006/ole">
            <p:oleObj spid="_x0000_s60419" name="公式" r:id="rId5" imgW="152280" imgH="164880" progId="Equation.3">
              <p:embed/>
            </p:oleObj>
          </a:graphicData>
        </a:graphic>
      </p:graphicFrame>
      <p:graphicFrame>
        <p:nvGraphicFramePr>
          <p:cNvPr id="271371" name="对象 271370"/>
          <p:cNvGraphicFramePr>
            <a:graphicFrameLocks/>
          </p:cNvGraphicFramePr>
          <p:nvPr/>
        </p:nvGraphicFramePr>
        <p:xfrm>
          <a:off x="1475656" y="2708920"/>
          <a:ext cx="2304256" cy="936104"/>
        </p:xfrm>
        <a:graphic>
          <a:graphicData uri="http://schemas.openxmlformats.org/presentationml/2006/ole">
            <p:oleObj spid="_x0000_s60420" r:id="rId6" imgW="1025377" imgH="506191" progId="Equation.3">
              <p:embed/>
            </p:oleObj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23528" y="3789040"/>
            <a:ext cx="8352928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1800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■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当样本容量很大且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nP≥5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n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1-P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）</a:t>
            </a:r>
            <a:r>
              <a:rPr lang="en-US" altLang="zh-CN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≥5</a:t>
            </a:r>
            <a:r>
              <a:rPr lang="zh-CN" altLang="en-US" dirty="0" smtClean="0">
                <a:latin typeface="Times New Roman" pitchFamily="18" charset="0"/>
                <a:ea typeface="+mn-ea"/>
                <a:cs typeface="Times New Roman" pitchFamily="18" charset="0"/>
                <a:sym typeface="Symbol" pitchFamily="18" charset="2"/>
              </a:rPr>
              <a:t>时，可将样本比例的抽样分布近似看成正态分布。</a:t>
            </a:r>
            <a:endParaRPr lang="zh-CN" altLang="en-US" dirty="0">
              <a:solidFill>
                <a:srgbClr val="0000FF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271374" name="对象 271373"/>
          <p:cNvGraphicFramePr>
            <a:graphicFrameLocks/>
          </p:cNvGraphicFramePr>
          <p:nvPr/>
        </p:nvGraphicFramePr>
        <p:xfrm>
          <a:off x="4895850" y="5105400"/>
          <a:ext cx="2663825" cy="893763"/>
        </p:xfrm>
        <a:graphic>
          <a:graphicData uri="http://schemas.openxmlformats.org/presentationml/2006/ole">
            <p:oleObj spid="_x0000_s60423" name="公式" r:id="rId7" imgW="12697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6" grpId="0" build="p"/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pic>
        <p:nvPicPr>
          <p:cNvPr id="17" name="图片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1125538"/>
            <a:ext cx="8642350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71371" name="对象 271370"/>
          <p:cNvGraphicFramePr>
            <a:graphicFrameLocks/>
          </p:cNvGraphicFramePr>
          <p:nvPr/>
        </p:nvGraphicFramePr>
        <p:xfrm>
          <a:off x="251520" y="2924944"/>
          <a:ext cx="971103" cy="400620"/>
        </p:xfrm>
        <a:graphic>
          <a:graphicData uri="http://schemas.openxmlformats.org/presentationml/2006/ole">
            <p:oleObj spid="_x0000_s605185" name="公式" r:id="rId5" imgW="368280" imgH="177480" progId="Equation.3">
              <p:embed/>
            </p:oleObj>
          </a:graphicData>
        </a:graphic>
      </p:graphicFrame>
      <p:graphicFrame>
        <p:nvGraphicFramePr>
          <p:cNvPr id="2" name="对象 271370"/>
          <p:cNvGraphicFramePr>
            <a:graphicFrameLocks/>
          </p:cNvGraphicFramePr>
          <p:nvPr/>
        </p:nvGraphicFramePr>
        <p:xfrm>
          <a:off x="268288" y="4365625"/>
          <a:ext cx="936625" cy="401638"/>
        </p:xfrm>
        <a:graphic>
          <a:graphicData uri="http://schemas.openxmlformats.org/presentationml/2006/ole">
            <p:oleObj spid="_x0000_s605186" name="公式" r:id="rId6" imgW="355320" imgH="177480" progId="Equation.3">
              <p:embed/>
            </p:oleObj>
          </a:graphicData>
        </a:graphic>
      </p:graphicFrame>
      <p:graphicFrame>
        <p:nvGraphicFramePr>
          <p:cNvPr id="3" name="对象 271370"/>
          <p:cNvGraphicFramePr>
            <a:graphicFrameLocks/>
          </p:cNvGraphicFramePr>
          <p:nvPr/>
        </p:nvGraphicFramePr>
        <p:xfrm>
          <a:off x="150813" y="5732463"/>
          <a:ext cx="1136650" cy="403225"/>
        </p:xfrm>
        <a:graphic>
          <a:graphicData uri="http://schemas.openxmlformats.org/presentationml/2006/ole">
            <p:oleObj spid="_x0000_s605187" name="公式" r:id="rId7" imgW="431640" imgH="177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1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dirty="0" smtClean="0">
                <a:latin typeface="Times New Roman" pitchFamily="18" charset="0"/>
              </a:rPr>
              <a:t>设总体</a:t>
            </a:r>
            <a:r>
              <a:rPr lang="en-US" altLang="zh-CN" dirty="0" smtClean="0">
                <a:latin typeface="Times New Roman" pitchFamily="18" charset="0"/>
              </a:rPr>
              <a:t>X~N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μ,σ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），则（</a:t>
            </a:r>
            <a:r>
              <a:rPr lang="en-US" altLang="zh-CN" dirty="0" smtClean="0">
                <a:latin typeface="Times New Roman" pitchFamily="18" charset="0"/>
              </a:rPr>
              <a:t>P148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6570" name="对象 66569"/>
          <p:cNvGraphicFramePr>
            <a:graphicFrameLocks/>
          </p:cNvGraphicFramePr>
          <p:nvPr/>
        </p:nvGraphicFramePr>
        <p:xfrm>
          <a:off x="1168400" y="1916113"/>
          <a:ext cx="3103563" cy="925512"/>
        </p:xfrm>
        <a:graphic>
          <a:graphicData uri="http://schemas.openxmlformats.org/presentationml/2006/ole">
            <p:oleObj spid="_x0000_s604162" name="公式" r:id="rId4" imgW="1384200" imgH="41904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827584" y="2852936"/>
          <a:ext cx="7011988" cy="1273175"/>
        </p:xfrm>
        <a:graphic>
          <a:graphicData uri="http://schemas.openxmlformats.org/presentationml/2006/ole">
            <p:oleObj spid="_x0000_s604164" name="公式" r:id="rId5" imgW="3238200" imgH="63468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/>
          </p:cNvGraphicFramePr>
          <p:nvPr/>
        </p:nvGraphicFramePr>
        <p:xfrm>
          <a:off x="971600" y="5877272"/>
          <a:ext cx="7180263" cy="468312"/>
        </p:xfrm>
        <a:graphic>
          <a:graphicData uri="http://schemas.openxmlformats.org/presentationml/2006/ole">
            <p:oleObj spid="_x0000_s604165" name="公式" r:id="rId6" imgW="3263760" imgH="241200" progId="Equation.3">
              <p:embed/>
            </p:oleObj>
          </a:graphicData>
        </a:graphic>
      </p:graphicFrame>
      <p:graphicFrame>
        <p:nvGraphicFramePr>
          <p:cNvPr id="5" name="对象 66569"/>
          <p:cNvGraphicFramePr>
            <a:graphicFrameLocks/>
          </p:cNvGraphicFramePr>
          <p:nvPr/>
        </p:nvGraphicFramePr>
        <p:xfrm>
          <a:off x="683568" y="4293096"/>
          <a:ext cx="7569200" cy="1368425"/>
        </p:xfrm>
        <a:graphic>
          <a:graphicData uri="http://schemas.openxmlformats.org/presentationml/2006/ole">
            <p:oleObj spid="_x0000_s604166" name="公式" r:id="rId7" imgW="3555720" imgH="660240" progId="Equation.3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427984" y="2132856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→μ</a:t>
            </a:r>
            <a:r>
              <a:rPr lang="zh-CN" altLang="en-US" dirty="0" smtClean="0">
                <a:latin typeface="Times New Roman" pitchFamily="18" charset="0"/>
              </a:rPr>
              <a:t>未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知时</a:t>
            </a:r>
            <a:r>
              <a:rPr lang="en-US" altLang="zh-CN" dirty="0" smtClean="0">
                <a:latin typeface="Times New Roman" pitchFamily="18" charset="0"/>
              </a:rPr>
              <a:t>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的推断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标题 13107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3317" name="直接连接符 13107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8" name="直接连接符 13107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3319" name="波形 13107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1078" name="副标题 13107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2．</a:t>
            </a:r>
            <a:r>
              <a:rPr lang="zh-CN" altLang="en-US" sz="2400" dirty="0" smtClean="0">
                <a:latin typeface="Times New Roman" pitchFamily="18" charset="0"/>
              </a:rPr>
              <a:t>抽样组织</a:t>
            </a:r>
          </a:p>
        </p:txBody>
      </p:sp>
      <p:graphicFrame>
        <p:nvGraphicFramePr>
          <p:cNvPr id="131079" name="对象 131078"/>
          <p:cNvGraphicFramePr>
            <a:graphicFrameLocks/>
          </p:cNvGraphicFramePr>
          <p:nvPr/>
        </p:nvGraphicFramePr>
        <p:xfrm>
          <a:off x="755576" y="1772816"/>
          <a:ext cx="3200400" cy="1684338"/>
        </p:xfrm>
        <a:graphic>
          <a:graphicData uri="http://schemas.openxmlformats.org/presentationml/2006/ole">
            <p:oleObj spid="_x0000_s13314" r:id="rId4" imgW="1428306" imgH="753257" progId="Equation.3">
              <p:embed/>
            </p:oleObj>
          </a:graphicData>
        </a:graphic>
      </p:graphicFrame>
      <p:graphicFrame>
        <p:nvGraphicFramePr>
          <p:cNvPr id="131080" name="对象 131079"/>
          <p:cNvGraphicFramePr>
            <a:graphicFrameLocks/>
          </p:cNvGraphicFramePr>
          <p:nvPr/>
        </p:nvGraphicFramePr>
        <p:xfrm>
          <a:off x="4572000" y="1772816"/>
          <a:ext cx="3352800" cy="1677988"/>
        </p:xfrm>
        <a:graphic>
          <a:graphicData uri="http://schemas.openxmlformats.org/presentationml/2006/ole">
            <p:oleObj spid="_x0000_s13315" r:id="rId5" imgW="1473517" imgH="736917" progId="Equation.3">
              <p:embed/>
            </p:oleObj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54063" y="3754438"/>
          <a:ext cx="7331075" cy="3032125"/>
        </p:xfrm>
        <a:graphic>
          <a:graphicData uri="http://schemas.openxmlformats.org/presentationml/2006/ole">
            <p:oleObj spid="_x0000_s13316" name="Document" r:id="rId6" imgW="8073125" imgH="3343179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5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39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1209" name="直接连接符 139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直接连接符 139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波形 139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9270" name="副标题 139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样本修正方差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l"/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 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总体三人（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）的年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l"/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为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1,2,3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n=2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，求所有的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S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。</a:t>
            </a:r>
          </a:p>
          <a:p>
            <a:pPr algn="l" eaLnBrk="1" hangingPunct="1"/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27373" name="Object 13"/>
          <p:cNvGraphicFramePr>
            <a:graphicFrameLocks noChangeAspect="1"/>
          </p:cNvGraphicFramePr>
          <p:nvPr/>
        </p:nvGraphicFramePr>
        <p:xfrm>
          <a:off x="4924425" y="1058863"/>
          <a:ext cx="3817938" cy="6143625"/>
        </p:xfrm>
        <a:graphic>
          <a:graphicData uri="http://schemas.openxmlformats.org/presentationml/2006/ole">
            <p:oleObj spid="_x0000_s527373" name="Document" r:id="rId4" imgW="3917452" imgH="6304186" progId="Word.Document.8">
              <p:embed/>
            </p:oleObj>
          </a:graphicData>
        </a:graphic>
      </p:graphicFrame>
      <p:graphicFrame>
        <p:nvGraphicFramePr>
          <p:cNvPr id="527374" name="Object 14"/>
          <p:cNvGraphicFramePr>
            <a:graphicFrameLocks noChangeAspect="1"/>
          </p:cNvGraphicFramePr>
          <p:nvPr/>
        </p:nvGraphicFramePr>
        <p:xfrm>
          <a:off x="539552" y="2636912"/>
          <a:ext cx="3887787" cy="854075"/>
        </p:xfrm>
        <a:graphic>
          <a:graphicData uri="http://schemas.openxmlformats.org/presentationml/2006/ole">
            <p:oleObj spid="_x0000_s527374" name="公式" r:id="rId5" imgW="1815840" imgH="419040" progId="Equation.3">
              <p:embed/>
            </p:oleObj>
          </a:graphicData>
        </a:graphic>
      </p:graphicFrame>
      <p:graphicFrame>
        <p:nvGraphicFramePr>
          <p:cNvPr id="527375" name="Object 15"/>
          <p:cNvGraphicFramePr>
            <a:graphicFrameLocks noChangeAspect="1"/>
          </p:cNvGraphicFramePr>
          <p:nvPr/>
        </p:nvGraphicFramePr>
        <p:xfrm>
          <a:off x="539552" y="3573016"/>
          <a:ext cx="3600450" cy="863600"/>
        </p:xfrm>
        <a:graphic>
          <a:graphicData uri="http://schemas.openxmlformats.org/presentationml/2006/ole">
            <p:oleObj spid="_x0000_s527375" name="公式" r:id="rId6" imgW="1663560" imgH="419040" progId="Equation.3">
              <p:embed/>
            </p:oleObj>
          </a:graphicData>
        </a:graphic>
      </p:graphicFrame>
      <p:graphicFrame>
        <p:nvGraphicFramePr>
          <p:cNvPr id="527376" name="Object 16"/>
          <p:cNvGraphicFramePr>
            <a:graphicFrameLocks noChangeAspect="1"/>
          </p:cNvGraphicFramePr>
          <p:nvPr/>
        </p:nvGraphicFramePr>
        <p:xfrm>
          <a:off x="395536" y="4581128"/>
          <a:ext cx="3765550" cy="857250"/>
        </p:xfrm>
        <a:graphic>
          <a:graphicData uri="http://schemas.openxmlformats.org/presentationml/2006/ole">
            <p:oleObj spid="_x0000_s527376" name="公式" r:id="rId7" imgW="1752480" imgH="419040" progId="Equation.3">
              <p:embed/>
            </p:oleObj>
          </a:graphicData>
        </a:graphic>
      </p:graphicFrame>
      <p:graphicFrame>
        <p:nvGraphicFramePr>
          <p:cNvPr id="527377" name="Object 17"/>
          <p:cNvGraphicFramePr>
            <a:graphicFrameLocks noChangeAspect="1"/>
          </p:cNvGraphicFramePr>
          <p:nvPr/>
        </p:nvGraphicFramePr>
        <p:xfrm>
          <a:off x="827584" y="5661248"/>
          <a:ext cx="2757488" cy="862013"/>
        </p:xfrm>
        <a:graphic>
          <a:graphicData uri="http://schemas.openxmlformats.org/presentationml/2006/ole">
            <p:oleObj spid="_x0000_s527377" name="公式" r:id="rId8" imgW="12697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39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139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527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527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73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39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1209" name="直接连接符 139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直接连接符 139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波形 139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9270" name="副标题 139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5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）以样本均值推断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时，自由度为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/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l" eaLnBrk="1" hangingPunct="1"/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53996" name="Object 12"/>
          <p:cNvGraphicFramePr>
            <a:graphicFrameLocks noChangeAspect="1"/>
          </p:cNvGraphicFramePr>
          <p:nvPr/>
        </p:nvGraphicFramePr>
        <p:xfrm>
          <a:off x="1115616" y="1772816"/>
          <a:ext cx="5983287" cy="812800"/>
        </p:xfrm>
        <a:graphic>
          <a:graphicData uri="http://schemas.openxmlformats.org/presentationml/2006/ole">
            <p:oleObj spid="_x0000_s553996" name="公式" r:id="rId4" imgW="2755800" imgH="393480" progId="Equation.3">
              <p:embed/>
            </p:oleObj>
          </a:graphicData>
        </a:graphic>
      </p:graphicFrame>
      <p:graphicFrame>
        <p:nvGraphicFramePr>
          <p:cNvPr id="553997" name="Object 13"/>
          <p:cNvGraphicFramePr>
            <a:graphicFrameLocks noChangeAspect="1"/>
          </p:cNvGraphicFramePr>
          <p:nvPr/>
        </p:nvGraphicFramePr>
        <p:xfrm>
          <a:off x="539552" y="2708920"/>
          <a:ext cx="7415212" cy="1414462"/>
        </p:xfrm>
        <a:graphic>
          <a:graphicData uri="http://schemas.openxmlformats.org/presentationml/2006/ole">
            <p:oleObj spid="_x0000_s553997" name="公式" r:id="rId5" imgW="3416040" imgH="685800" progId="Equation.3">
              <p:embed/>
            </p:oleObj>
          </a:graphicData>
        </a:graphic>
      </p:graphicFrame>
      <p:graphicFrame>
        <p:nvGraphicFramePr>
          <p:cNvPr id="553998" name="Object 14"/>
          <p:cNvGraphicFramePr>
            <a:graphicFrameLocks noChangeAspect="1"/>
          </p:cNvGraphicFramePr>
          <p:nvPr/>
        </p:nvGraphicFramePr>
        <p:xfrm>
          <a:off x="683568" y="4941168"/>
          <a:ext cx="6726237" cy="892175"/>
        </p:xfrm>
        <a:graphic>
          <a:graphicData uri="http://schemas.openxmlformats.org/presentationml/2006/ole">
            <p:oleObj spid="_x0000_s553998" name="公式" r:id="rId6" imgW="3098520" imgH="431640" progId="Equation.3">
              <p:embed/>
            </p:oleObj>
          </a:graphicData>
        </a:graphic>
      </p:graphicFrame>
      <p:graphicFrame>
        <p:nvGraphicFramePr>
          <p:cNvPr id="554001" name="Object 17"/>
          <p:cNvGraphicFramePr>
            <a:graphicFrameLocks noChangeAspect="1"/>
          </p:cNvGraphicFramePr>
          <p:nvPr/>
        </p:nvGraphicFramePr>
        <p:xfrm>
          <a:off x="1259632" y="4293096"/>
          <a:ext cx="5530851" cy="482600"/>
        </p:xfrm>
        <a:graphic>
          <a:graphicData uri="http://schemas.openxmlformats.org/presentationml/2006/ole">
            <p:oleObj spid="_x0000_s554001" name="公式" r:id="rId7" imgW="2349360" imgH="215640" progId="Equation.3">
              <p:embed/>
            </p:oleObj>
          </a:graphicData>
        </a:graphic>
      </p:graphicFrame>
      <p:graphicFrame>
        <p:nvGraphicFramePr>
          <p:cNvPr id="554002" name="Object 18"/>
          <p:cNvGraphicFramePr>
            <a:graphicFrameLocks noChangeAspect="1"/>
          </p:cNvGraphicFramePr>
          <p:nvPr/>
        </p:nvGraphicFramePr>
        <p:xfrm>
          <a:off x="779463" y="5732463"/>
          <a:ext cx="7442200" cy="892175"/>
        </p:xfrm>
        <a:graphic>
          <a:graphicData uri="http://schemas.openxmlformats.org/presentationml/2006/ole">
            <p:oleObj spid="_x0000_s554002" name="公式" r:id="rId8" imgW="349236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9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9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400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99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400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89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1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  <a:r>
              <a:rPr lang="zh-CN" altLang="en-US" dirty="0" smtClean="0">
                <a:latin typeface="Times New Roman" pitchFamily="18" charset="0"/>
              </a:rPr>
              <a:t>设总体</a:t>
            </a:r>
            <a:r>
              <a:rPr lang="en-US" altLang="zh-CN" dirty="0" smtClean="0">
                <a:latin typeface="Times New Roman" pitchFamily="18" charset="0"/>
              </a:rPr>
              <a:t>X~N</a:t>
            </a:r>
            <a:r>
              <a:rPr lang="zh-CN" altLang="en-US" dirty="0" smtClean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μ,σ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Times New Roman" pitchFamily="18" charset="0"/>
              </a:rPr>
              <a:t>），则（</a:t>
            </a:r>
            <a:r>
              <a:rPr lang="en-US" altLang="zh-CN" dirty="0" smtClean="0">
                <a:latin typeface="Times New Roman" pitchFamily="18" charset="0"/>
              </a:rPr>
              <a:t>P148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6570" name="对象 66569"/>
          <p:cNvGraphicFramePr>
            <a:graphicFrameLocks/>
          </p:cNvGraphicFramePr>
          <p:nvPr/>
        </p:nvGraphicFramePr>
        <p:xfrm>
          <a:off x="1460500" y="1773238"/>
          <a:ext cx="3160713" cy="954087"/>
        </p:xfrm>
        <a:graphic>
          <a:graphicData uri="http://schemas.openxmlformats.org/presentationml/2006/ole">
            <p:oleObj spid="_x0000_s614402" name="公式" r:id="rId4" imgW="1409400" imgH="431640" progId="Equation.3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/>
          </p:cNvGraphicFramePr>
          <p:nvPr/>
        </p:nvGraphicFramePr>
        <p:xfrm>
          <a:off x="539552" y="2996952"/>
          <a:ext cx="3787775" cy="950913"/>
        </p:xfrm>
        <a:graphic>
          <a:graphicData uri="http://schemas.openxmlformats.org/presentationml/2006/ole">
            <p:oleObj spid="_x0000_s614403" name="公式" r:id="rId5" imgW="1688760" imgH="431640" progId="Equation.3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/>
          </p:cNvGraphicFramePr>
          <p:nvPr/>
        </p:nvGraphicFramePr>
        <p:xfrm>
          <a:off x="899592" y="4221088"/>
          <a:ext cx="7146925" cy="1955800"/>
        </p:xfrm>
        <a:graphic>
          <a:graphicData uri="http://schemas.openxmlformats.org/presentationml/2006/ole">
            <p:oleObj spid="_x0000_s614404" name="公式" r:id="rId6" imgW="3187440" imgH="88884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788024" y="1988840"/>
            <a:ext cx="3240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→σ</a:t>
            </a:r>
            <a:r>
              <a:rPr lang="en-US" altLang="zh-CN" baseline="30000" dirty="0" smtClean="0">
                <a:latin typeface="Times New Roman" pitchFamily="18" charset="0"/>
              </a:rPr>
              <a:t>2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未知时</a:t>
            </a:r>
            <a:r>
              <a:rPr lang="en-US" altLang="zh-CN" dirty="0" smtClean="0">
                <a:latin typeface="Times New Roman" pitchFamily="18" charset="0"/>
              </a:rPr>
              <a:t>μ</a:t>
            </a:r>
            <a:r>
              <a:rPr lang="zh-CN" altLang="en-US" dirty="0" smtClean="0">
                <a:latin typeface="Times New Roman" pitchFamily="18" charset="0"/>
              </a:rPr>
              <a:t>的推断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Object 5"/>
          <p:cNvGraphicFramePr>
            <a:graphicFrameLocks/>
          </p:cNvGraphicFramePr>
          <p:nvPr/>
        </p:nvGraphicFramePr>
        <p:xfrm>
          <a:off x="4427984" y="2996952"/>
          <a:ext cx="3871912" cy="923925"/>
        </p:xfrm>
        <a:graphic>
          <a:graphicData uri="http://schemas.openxmlformats.org/presentationml/2006/ole">
            <p:oleObj spid="_x0000_s614406" name="公式" r:id="rId7" imgW="172692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58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1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归纳：</a:t>
            </a:r>
            <a:endParaRPr lang="zh-CN" altLang="en-US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66570" name="对象 66569"/>
          <p:cNvGraphicFramePr>
            <a:graphicFrameLocks/>
          </p:cNvGraphicFramePr>
          <p:nvPr/>
        </p:nvGraphicFramePr>
        <p:xfrm>
          <a:off x="755576" y="2924944"/>
          <a:ext cx="6578600" cy="954088"/>
        </p:xfrm>
        <a:graphic>
          <a:graphicData uri="http://schemas.openxmlformats.org/presentationml/2006/ole">
            <p:oleObj spid="_x0000_s641026" name="公式" r:id="rId4" imgW="2933640" imgH="431640" progId="Equation.3">
              <p:embed/>
            </p:oleObj>
          </a:graphicData>
        </a:graphic>
      </p:graphicFrame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42950" y="1773238"/>
          <a:ext cx="5761038" cy="869950"/>
        </p:xfrm>
        <a:graphic>
          <a:graphicData uri="http://schemas.openxmlformats.org/presentationml/2006/ole">
            <p:oleObj spid="_x0000_s641030" name="公式" r:id="rId5" imgW="2755800" imgH="431640" progId="Equation.3">
              <p:embed/>
            </p:oleObj>
          </a:graphicData>
        </a:graphic>
      </p:graphicFrame>
      <p:graphicFrame>
        <p:nvGraphicFramePr>
          <p:cNvPr id="5" name="对象 66569"/>
          <p:cNvGraphicFramePr>
            <a:graphicFrameLocks/>
          </p:cNvGraphicFramePr>
          <p:nvPr/>
        </p:nvGraphicFramePr>
        <p:xfrm>
          <a:off x="755576" y="4221088"/>
          <a:ext cx="7747000" cy="952500"/>
        </p:xfrm>
        <a:graphic>
          <a:graphicData uri="http://schemas.openxmlformats.org/presentationml/2006/ole">
            <p:oleObj spid="_x0000_s641031" name="公式" r:id="rId6" imgW="3454200" imgH="431640" progId="Equation.3">
              <p:embed/>
            </p:oleObj>
          </a:graphicData>
        </a:graphic>
      </p:graphicFrame>
      <p:graphicFrame>
        <p:nvGraphicFramePr>
          <p:cNvPr id="6" name="对象 66569"/>
          <p:cNvGraphicFramePr>
            <a:graphicFrameLocks/>
          </p:cNvGraphicFramePr>
          <p:nvPr/>
        </p:nvGraphicFramePr>
        <p:xfrm>
          <a:off x="422275" y="5384800"/>
          <a:ext cx="8229600" cy="954088"/>
        </p:xfrm>
        <a:graphic>
          <a:graphicData uri="http://schemas.openxmlformats.org/presentationml/2006/ole">
            <p:oleObj spid="_x0000_s641032" name="公式" r:id="rId7" imgW="367020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3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dirty="0" smtClean="0">
                <a:latin typeface="+mn-ea"/>
                <a:ea typeface="+mn-ea"/>
                <a:sym typeface="Symbol" pitchFamily="18" charset="2"/>
              </a:rPr>
              <a:t>（三）两个正态总体的抽样分布</a:t>
            </a:r>
          </a:p>
        </p:txBody>
      </p:sp>
      <p:graphicFrame>
        <p:nvGraphicFramePr>
          <p:cNvPr id="56325" name="对象 56324"/>
          <p:cNvGraphicFramePr>
            <a:graphicFrameLocks/>
          </p:cNvGraphicFramePr>
          <p:nvPr/>
        </p:nvGraphicFramePr>
        <p:xfrm>
          <a:off x="1839913" y="1831975"/>
          <a:ext cx="5238750" cy="496888"/>
        </p:xfrm>
        <a:graphic>
          <a:graphicData uri="http://schemas.openxmlformats.org/presentationml/2006/ole">
            <p:oleObj spid="_x0000_s615430" name="公式" r:id="rId4" imgW="2552400" imgH="253800" progId="Equation.3">
              <p:embed/>
            </p:oleObj>
          </a:graphicData>
        </a:graphic>
      </p:graphicFrame>
      <p:graphicFrame>
        <p:nvGraphicFramePr>
          <p:cNvPr id="56327" name="对象 56326"/>
          <p:cNvGraphicFramePr>
            <a:graphicFrameLocks/>
          </p:cNvGraphicFramePr>
          <p:nvPr/>
        </p:nvGraphicFramePr>
        <p:xfrm>
          <a:off x="2051720" y="2420888"/>
          <a:ext cx="4933950" cy="522288"/>
        </p:xfrm>
        <a:graphic>
          <a:graphicData uri="http://schemas.openxmlformats.org/presentationml/2006/ole">
            <p:oleObj spid="_x0000_s615431" name="公式" r:id="rId5" imgW="2260440" imgH="253800" progId="Equation.3">
              <p:embed/>
            </p:oleObj>
          </a:graphicData>
        </a:graphic>
      </p:graphicFrame>
      <p:graphicFrame>
        <p:nvGraphicFramePr>
          <p:cNvPr id="56347" name="对象 56346"/>
          <p:cNvGraphicFramePr>
            <a:graphicFrameLocks/>
          </p:cNvGraphicFramePr>
          <p:nvPr/>
        </p:nvGraphicFramePr>
        <p:xfrm>
          <a:off x="1403648" y="3068960"/>
          <a:ext cx="7172325" cy="482600"/>
        </p:xfrm>
        <a:graphic>
          <a:graphicData uri="http://schemas.openxmlformats.org/presentationml/2006/ole">
            <p:oleObj spid="_x0000_s615432" name="公式" r:id="rId6" imgW="3416040" imgH="241200" progId="Equation.3">
              <p:embed/>
            </p:oleObj>
          </a:graphicData>
        </a:graphic>
      </p:graphicFrame>
      <p:graphicFrame>
        <p:nvGraphicFramePr>
          <p:cNvPr id="56349" name="对象 56348"/>
          <p:cNvGraphicFramePr>
            <a:graphicFrameLocks/>
          </p:cNvGraphicFramePr>
          <p:nvPr/>
        </p:nvGraphicFramePr>
        <p:xfrm>
          <a:off x="1043608" y="3645024"/>
          <a:ext cx="5328592" cy="936104"/>
        </p:xfrm>
        <a:graphic>
          <a:graphicData uri="http://schemas.openxmlformats.org/presentationml/2006/ole">
            <p:oleObj spid="_x0000_s615433" name="公式" r:id="rId7" imgW="2628720" imgH="457200" progId="Equation.3">
              <p:embed/>
            </p:oleObj>
          </a:graphicData>
        </a:graphic>
      </p:graphicFrame>
      <p:graphicFrame>
        <p:nvGraphicFramePr>
          <p:cNvPr id="56329" name="对象 56328"/>
          <p:cNvGraphicFramePr>
            <a:graphicFrameLocks/>
          </p:cNvGraphicFramePr>
          <p:nvPr/>
        </p:nvGraphicFramePr>
        <p:xfrm>
          <a:off x="467544" y="4581128"/>
          <a:ext cx="7992888" cy="936104"/>
        </p:xfrm>
        <a:graphic>
          <a:graphicData uri="http://schemas.openxmlformats.org/presentationml/2006/ole">
            <p:oleObj spid="_x0000_s615434" name="公式" r:id="rId8" imgW="3987720" imgH="457200" progId="Equation.3">
              <p:embed/>
            </p:oleObj>
          </a:graphicData>
        </a:graphic>
      </p:graphicFrame>
      <p:graphicFrame>
        <p:nvGraphicFramePr>
          <p:cNvPr id="2" name="对象 56328"/>
          <p:cNvGraphicFramePr>
            <a:graphicFrameLocks/>
          </p:cNvGraphicFramePr>
          <p:nvPr/>
        </p:nvGraphicFramePr>
        <p:xfrm>
          <a:off x="539552" y="5589240"/>
          <a:ext cx="5668962" cy="935037"/>
        </p:xfrm>
        <a:graphic>
          <a:graphicData uri="http://schemas.openxmlformats.org/presentationml/2006/ole">
            <p:oleObj spid="_x0000_s615435" name="公式" r:id="rId9" imgW="28447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4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graphicFrame>
        <p:nvGraphicFramePr>
          <p:cNvPr id="56325" name="对象 56324"/>
          <p:cNvGraphicFramePr>
            <a:graphicFrameLocks/>
          </p:cNvGraphicFramePr>
          <p:nvPr/>
        </p:nvGraphicFramePr>
        <p:xfrm>
          <a:off x="1273175" y="1268413"/>
          <a:ext cx="6229350" cy="446087"/>
        </p:xfrm>
        <a:graphic>
          <a:graphicData uri="http://schemas.openxmlformats.org/presentationml/2006/ole">
            <p:oleObj spid="_x0000_s616450" name="公式" r:id="rId4" imgW="3035160" imgH="228600" progId="Equation.3">
              <p:embed/>
            </p:oleObj>
          </a:graphicData>
        </a:graphic>
      </p:graphicFrame>
      <p:graphicFrame>
        <p:nvGraphicFramePr>
          <p:cNvPr id="13" name="对象 67589"/>
          <p:cNvGraphicFramePr>
            <a:graphicFrameLocks/>
          </p:cNvGraphicFramePr>
          <p:nvPr/>
        </p:nvGraphicFramePr>
        <p:xfrm>
          <a:off x="611560" y="1844824"/>
          <a:ext cx="4673600" cy="1352550"/>
        </p:xfrm>
        <a:graphic>
          <a:graphicData uri="http://schemas.openxmlformats.org/presentationml/2006/ole">
            <p:oleObj spid="_x0000_s616455" name="公式" r:id="rId5" imgW="2120760" imgH="736560" progId="Equation.3">
              <p:embed/>
            </p:oleObj>
          </a:graphicData>
        </a:graphic>
      </p:graphicFrame>
      <p:graphicFrame>
        <p:nvGraphicFramePr>
          <p:cNvPr id="616456" name="对象 67589"/>
          <p:cNvGraphicFramePr>
            <a:graphicFrameLocks/>
          </p:cNvGraphicFramePr>
          <p:nvPr/>
        </p:nvGraphicFramePr>
        <p:xfrm>
          <a:off x="539552" y="3284984"/>
          <a:ext cx="5484813" cy="885825"/>
        </p:xfrm>
        <a:graphic>
          <a:graphicData uri="http://schemas.openxmlformats.org/presentationml/2006/ole">
            <p:oleObj spid="_x0000_s616456" name="公式" r:id="rId6" imgW="2489040" imgH="482400" progId="Equation.3">
              <p:embed/>
            </p:oleObj>
          </a:graphicData>
        </a:graphic>
      </p:graphicFrame>
      <p:graphicFrame>
        <p:nvGraphicFramePr>
          <p:cNvPr id="130067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755576" y="4365104"/>
          <a:ext cx="6618287" cy="433388"/>
        </p:xfrm>
        <a:graphic>
          <a:graphicData uri="http://schemas.openxmlformats.org/presentationml/2006/ole">
            <p:oleObj spid="_x0000_s616457" name="公式" r:id="rId7" imgW="3288960" imgH="215640" progId="Equation.3">
              <p:embed/>
            </p:oleObj>
          </a:graphicData>
        </a:graphic>
      </p:graphicFrame>
      <p:graphicFrame>
        <p:nvGraphicFramePr>
          <p:cNvPr id="67594" name="对象 67593"/>
          <p:cNvGraphicFramePr>
            <a:graphicFrameLocks/>
          </p:cNvGraphicFramePr>
          <p:nvPr/>
        </p:nvGraphicFramePr>
        <p:xfrm>
          <a:off x="827584" y="5085184"/>
          <a:ext cx="2576512" cy="415925"/>
        </p:xfrm>
        <a:graphic>
          <a:graphicData uri="http://schemas.openxmlformats.org/presentationml/2006/ole">
            <p:oleObj spid="_x0000_s616458" name="公式" r:id="rId8" imgW="1244520" imgH="228600" progId="Equation.3">
              <p:embed/>
            </p:oleObj>
          </a:graphicData>
        </a:graphic>
      </p:graphicFrame>
      <p:graphicFrame>
        <p:nvGraphicFramePr>
          <p:cNvPr id="67596" name="对象 67595"/>
          <p:cNvGraphicFramePr>
            <a:graphicFrameLocks/>
          </p:cNvGraphicFramePr>
          <p:nvPr/>
        </p:nvGraphicFramePr>
        <p:xfrm>
          <a:off x="3923928" y="4941168"/>
          <a:ext cx="4323283" cy="792385"/>
        </p:xfrm>
        <a:graphic>
          <a:graphicData uri="http://schemas.openxmlformats.org/presentationml/2006/ole">
            <p:oleObj spid="_x0000_s616459" name="公式" r:id="rId9" imgW="2145960" imgH="457200" progId="Equation.3">
              <p:embed/>
            </p:oleObj>
          </a:graphicData>
        </a:graphic>
      </p:graphicFrame>
      <p:graphicFrame>
        <p:nvGraphicFramePr>
          <p:cNvPr id="9" name="对象 8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195736" y="5661248"/>
          <a:ext cx="3722687" cy="893763"/>
        </p:xfrm>
        <a:graphic>
          <a:graphicData uri="http://schemas.openxmlformats.org/presentationml/2006/ole">
            <p:oleObj spid="_x0000_s616460" name="公式" r:id="rId10" imgW="1942920" imgH="48240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36096" y="1916832"/>
            <a:ext cx="3240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两总体方差已知时均值之差的推断</a:t>
            </a:r>
            <a:endParaRPr lang="zh-CN" altLang="en-US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733256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若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Y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皆服从正态分布且相互独立，则对任意的常数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不全为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Z=</a:t>
            </a:r>
            <a:r>
              <a:rPr lang="en-US" altLang="zh-CN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aX+bY</a:t>
            </a: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也服从正态分布。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6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graphicFrame>
        <p:nvGraphicFramePr>
          <p:cNvPr id="56325" name="对象 56324"/>
          <p:cNvGraphicFramePr>
            <a:graphicFrameLocks/>
          </p:cNvGraphicFramePr>
          <p:nvPr/>
        </p:nvGraphicFramePr>
        <p:xfrm>
          <a:off x="1273175" y="1268413"/>
          <a:ext cx="6229350" cy="446087"/>
        </p:xfrm>
        <a:graphic>
          <a:graphicData uri="http://schemas.openxmlformats.org/presentationml/2006/ole">
            <p:oleObj spid="_x0000_s618498" name="公式" r:id="rId4" imgW="3035160" imgH="228600" progId="Equation.3">
              <p:embed/>
            </p:oleObj>
          </a:graphicData>
        </a:graphic>
      </p:graphicFrame>
      <p:graphicFrame>
        <p:nvGraphicFramePr>
          <p:cNvPr id="616456" name="对象 67589"/>
          <p:cNvGraphicFramePr>
            <a:graphicFrameLocks/>
          </p:cNvGraphicFramePr>
          <p:nvPr/>
        </p:nvGraphicFramePr>
        <p:xfrm>
          <a:off x="323528" y="3284984"/>
          <a:ext cx="5345112" cy="1330325"/>
        </p:xfrm>
        <a:graphic>
          <a:graphicData uri="http://schemas.openxmlformats.org/presentationml/2006/ole">
            <p:oleObj spid="_x0000_s618500" name="公式" r:id="rId5" imgW="2425680" imgH="723600" progId="Equation.3">
              <p:embed/>
            </p:oleObj>
          </a:graphicData>
        </a:graphic>
      </p:graphicFrame>
      <p:graphicFrame>
        <p:nvGraphicFramePr>
          <p:cNvPr id="130067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843808" y="4509120"/>
          <a:ext cx="5964238" cy="839788"/>
        </p:xfrm>
        <a:graphic>
          <a:graphicData uri="http://schemas.openxmlformats.org/presentationml/2006/ole">
            <p:oleObj spid="_x0000_s618501" name="公式" r:id="rId6" imgW="2895480" imgH="419040" progId="Equation.3">
              <p:embed/>
            </p:oleObj>
          </a:graphicData>
        </a:graphic>
      </p:graphicFrame>
      <p:graphicFrame>
        <p:nvGraphicFramePr>
          <p:cNvPr id="67594" name="对象 67593"/>
          <p:cNvGraphicFramePr>
            <a:graphicFrameLocks/>
          </p:cNvGraphicFramePr>
          <p:nvPr/>
        </p:nvGraphicFramePr>
        <p:xfrm>
          <a:off x="879475" y="5300663"/>
          <a:ext cx="7046913" cy="1271587"/>
        </p:xfrm>
        <a:graphic>
          <a:graphicData uri="http://schemas.openxmlformats.org/presentationml/2006/ole">
            <p:oleObj spid="_x0000_s618502" name="公式" r:id="rId7" imgW="3403440" imgH="698400" progId="Equation.3">
              <p:embed/>
            </p:oleObj>
          </a:graphicData>
        </a:graphic>
      </p:graphicFrame>
      <p:graphicFrame>
        <p:nvGraphicFramePr>
          <p:cNvPr id="16" name="对象 57347"/>
          <p:cNvGraphicFramePr>
            <a:graphicFrameLocks/>
          </p:cNvGraphicFramePr>
          <p:nvPr/>
        </p:nvGraphicFramePr>
        <p:xfrm>
          <a:off x="683568" y="1844824"/>
          <a:ext cx="3811588" cy="1311275"/>
        </p:xfrm>
        <a:graphic>
          <a:graphicData uri="http://schemas.openxmlformats.org/presentationml/2006/ole">
            <p:oleObj spid="_x0000_s618505" name="公式" r:id="rId8" imgW="2412720" imgH="736560" progId="Equation.3">
              <p:embed/>
            </p:oleObj>
          </a:graphicData>
        </a:graphic>
      </p:graphicFrame>
      <p:graphicFrame>
        <p:nvGraphicFramePr>
          <p:cNvPr id="618506" name="对象 57347"/>
          <p:cNvGraphicFramePr>
            <a:graphicFrameLocks/>
          </p:cNvGraphicFramePr>
          <p:nvPr/>
        </p:nvGraphicFramePr>
        <p:xfrm>
          <a:off x="4854575" y="1844675"/>
          <a:ext cx="3389313" cy="904875"/>
        </p:xfrm>
        <a:graphic>
          <a:graphicData uri="http://schemas.openxmlformats.org/presentationml/2006/ole">
            <p:oleObj spid="_x0000_s618506" name="公式" r:id="rId9" imgW="2145960" imgH="507960" progId="Equation.3">
              <p:embed/>
            </p:oleObj>
          </a:graphicData>
        </a:graphic>
      </p:graphicFrame>
      <p:sp>
        <p:nvSpPr>
          <p:cNvPr id="17" name="文本框 4"/>
          <p:cNvSpPr txBox="1">
            <a:spLocks noChangeArrowheads="1"/>
          </p:cNvSpPr>
          <p:nvPr/>
        </p:nvSpPr>
        <p:spPr bwMode="auto">
          <a:xfrm>
            <a:off x="6012160" y="2924944"/>
            <a:ext cx="2736304" cy="1202510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两总体方差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未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知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但相等</a:t>
            </a:r>
            <a:r>
              <a:rPr lang="zh-CN" altLang="zh-CN" dirty="0" smtClean="0">
                <a:latin typeface="楷体" pitchFamily="49" charset="-122"/>
                <a:ea typeface="楷体" pitchFamily="49" charset="-122"/>
              </a:rPr>
              <a:t>时均值</a:t>
            </a:r>
            <a:r>
              <a:rPr lang="zh-CN" altLang="zh-CN" dirty="0">
                <a:latin typeface="楷体" pitchFamily="49" charset="-122"/>
                <a:ea typeface="楷体" pitchFamily="49" charset="-122"/>
              </a:rPr>
              <a:t>之差的推断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8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850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3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graphicFrame>
        <p:nvGraphicFramePr>
          <p:cNvPr id="56325" name="对象 56324"/>
          <p:cNvGraphicFramePr>
            <a:graphicFrameLocks/>
          </p:cNvGraphicFramePr>
          <p:nvPr/>
        </p:nvGraphicFramePr>
        <p:xfrm>
          <a:off x="1273175" y="1268413"/>
          <a:ext cx="6229350" cy="446087"/>
        </p:xfrm>
        <a:graphic>
          <a:graphicData uri="http://schemas.openxmlformats.org/presentationml/2006/ole">
            <p:oleObj spid="_x0000_s627714" name="公式" r:id="rId4" imgW="3035160" imgH="228600" progId="Equation.3">
              <p:embed/>
            </p:oleObj>
          </a:graphicData>
        </a:graphic>
      </p:graphicFrame>
      <p:graphicFrame>
        <p:nvGraphicFramePr>
          <p:cNvPr id="616456" name="对象 67589"/>
          <p:cNvGraphicFramePr>
            <a:graphicFrameLocks/>
          </p:cNvGraphicFramePr>
          <p:nvPr/>
        </p:nvGraphicFramePr>
        <p:xfrm>
          <a:off x="527050" y="3273425"/>
          <a:ext cx="5205413" cy="839788"/>
        </p:xfrm>
        <a:graphic>
          <a:graphicData uri="http://schemas.openxmlformats.org/presentationml/2006/ole">
            <p:oleObj spid="_x0000_s627715" name="公式" r:id="rId5" imgW="2361960" imgH="457200" progId="Equation.3">
              <p:embed/>
            </p:oleObj>
          </a:graphicData>
        </a:graphic>
      </p:graphicFrame>
      <p:graphicFrame>
        <p:nvGraphicFramePr>
          <p:cNvPr id="130067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331640" y="4293096"/>
          <a:ext cx="4392488" cy="915988"/>
        </p:xfrm>
        <a:graphic>
          <a:graphicData uri="http://schemas.openxmlformats.org/presentationml/2006/ole">
            <p:oleObj spid="_x0000_s627716" name="公式" r:id="rId6" imgW="1981080" imgH="457200" progId="Equation.3">
              <p:embed/>
            </p:oleObj>
          </a:graphicData>
        </a:graphic>
      </p:graphicFrame>
      <p:graphicFrame>
        <p:nvGraphicFramePr>
          <p:cNvPr id="67594" name="对象 67593"/>
          <p:cNvGraphicFramePr>
            <a:graphicFrameLocks/>
          </p:cNvGraphicFramePr>
          <p:nvPr/>
        </p:nvGraphicFramePr>
        <p:xfrm>
          <a:off x="1259632" y="5517232"/>
          <a:ext cx="3076575" cy="831850"/>
        </p:xfrm>
        <a:graphic>
          <a:graphicData uri="http://schemas.openxmlformats.org/presentationml/2006/ole">
            <p:oleObj spid="_x0000_s627717" name="公式" r:id="rId7" imgW="1485720" imgH="457200" progId="Equation.3">
              <p:embed/>
            </p:oleObj>
          </a:graphicData>
        </a:graphic>
      </p:graphicFrame>
      <p:graphicFrame>
        <p:nvGraphicFramePr>
          <p:cNvPr id="16" name="对象 57347"/>
          <p:cNvGraphicFramePr>
            <a:graphicFrameLocks/>
          </p:cNvGraphicFramePr>
          <p:nvPr/>
        </p:nvGraphicFramePr>
        <p:xfrm>
          <a:off x="1031875" y="1687513"/>
          <a:ext cx="3828157" cy="1582737"/>
        </p:xfrm>
        <a:graphic>
          <a:graphicData uri="http://schemas.openxmlformats.org/presentationml/2006/ole">
            <p:oleObj spid="_x0000_s627718" name="公式" r:id="rId8" imgW="2298600" imgH="888840" progId="Equation.3">
              <p:embed/>
            </p:oleObj>
          </a:graphicData>
        </a:graphic>
      </p:graphicFrame>
      <p:sp>
        <p:nvSpPr>
          <p:cNvPr id="17" name="文本框 4"/>
          <p:cNvSpPr txBox="1">
            <a:spLocks noChangeArrowheads="1"/>
          </p:cNvSpPr>
          <p:nvPr/>
        </p:nvSpPr>
        <p:spPr bwMode="auto">
          <a:xfrm>
            <a:off x="5508104" y="1844824"/>
            <a:ext cx="2736304" cy="1202510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r>
              <a:rPr lang="en-US" altLang="zh-CN" dirty="0" smtClean="0">
                <a:latin typeface="Times New Roman" pitchFamily="18" charset="0"/>
              </a:rPr>
              <a:t>→</a:t>
            </a:r>
            <a:r>
              <a:rPr lang="zh-CN" altLang="en-US" dirty="0" smtClean="0">
                <a:latin typeface="楷体" pitchFamily="49" charset="-122"/>
                <a:ea typeface="楷体" pitchFamily="49" charset="-122"/>
              </a:rPr>
              <a:t>两总体均值已知时两总体方差之比的推断</a:t>
            </a:r>
          </a:p>
        </p:txBody>
      </p:sp>
      <p:graphicFrame>
        <p:nvGraphicFramePr>
          <p:cNvPr id="627719" name="对象 57347"/>
          <p:cNvGraphicFramePr>
            <a:graphicFrameLocks/>
          </p:cNvGraphicFramePr>
          <p:nvPr/>
        </p:nvGraphicFramePr>
        <p:xfrm>
          <a:off x="5652120" y="4869160"/>
          <a:ext cx="2832100" cy="1651000"/>
        </p:xfrm>
        <a:graphic>
          <a:graphicData uri="http://schemas.openxmlformats.org/presentationml/2006/ole">
            <p:oleObj spid="_x0000_s627719" name="公式" r:id="rId9" imgW="1701720" imgH="927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27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77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标题 271361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61448" name="直接连接符 271362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直接连接符 271363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0" name="波形 271364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61451" name="副标题 271365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latin typeface="Times New Roman" pitchFamily="18" charset="0"/>
                <a:sym typeface="Symbol" pitchFamily="18" charset="2"/>
              </a:rPr>
              <a:t>  </a:t>
            </a:r>
            <a:endParaRPr lang="zh-CN" altLang="en-US" sz="2800" b="1" dirty="0" smtClean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</a:t>
            </a:r>
          </a:p>
        </p:txBody>
      </p:sp>
      <p:sp>
        <p:nvSpPr>
          <p:cNvPr id="271372" name="文本框 271371"/>
          <p:cNvSpPr txBox="1">
            <a:spLocks noChangeArrowheads="1"/>
          </p:cNvSpPr>
          <p:nvPr/>
        </p:nvSpPr>
        <p:spPr bwMode="auto">
          <a:xfrm>
            <a:off x="179388" y="1268413"/>
            <a:ext cx="8686800" cy="4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定理</a:t>
            </a:r>
            <a:r>
              <a:rPr lang="en-US" altLang="zh-CN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4</a:t>
            </a:r>
            <a:r>
              <a:rPr lang="zh-CN" altLang="en-US" dirty="0" smtClean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：</a:t>
            </a:r>
          </a:p>
        </p:txBody>
      </p:sp>
      <p:graphicFrame>
        <p:nvGraphicFramePr>
          <p:cNvPr id="56325" name="对象 56324"/>
          <p:cNvGraphicFramePr>
            <a:graphicFrameLocks/>
          </p:cNvGraphicFramePr>
          <p:nvPr/>
        </p:nvGraphicFramePr>
        <p:xfrm>
          <a:off x="1273175" y="1268413"/>
          <a:ext cx="6229350" cy="446087"/>
        </p:xfrm>
        <a:graphic>
          <a:graphicData uri="http://schemas.openxmlformats.org/presentationml/2006/ole">
            <p:oleObj spid="_x0000_s628738" name="公式" r:id="rId4" imgW="3035160" imgH="228600" progId="Equation.3">
              <p:embed/>
            </p:oleObj>
          </a:graphicData>
        </a:graphic>
      </p:graphicFrame>
      <p:graphicFrame>
        <p:nvGraphicFramePr>
          <p:cNvPr id="616456" name="对象 67589"/>
          <p:cNvGraphicFramePr>
            <a:graphicFrameLocks/>
          </p:cNvGraphicFramePr>
          <p:nvPr/>
        </p:nvGraphicFramePr>
        <p:xfrm>
          <a:off x="467544" y="2996952"/>
          <a:ext cx="7415212" cy="839788"/>
        </p:xfrm>
        <a:graphic>
          <a:graphicData uri="http://schemas.openxmlformats.org/presentationml/2006/ole">
            <p:oleObj spid="_x0000_s628739" name="公式" r:id="rId5" imgW="3365280" imgH="457200" progId="Equation.3">
              <p:embed/>
            </p:oleObj>
          </a:graphicData>
        </a:graphic>
      </p:graphicFrame>
      <p:graphicFrame>
        <p:nvGraphicFramePr>
          <p:cNvPr id="130067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1187624" y="4077072"/>
          <a:ext cx="6673850" cy="915987"/>
        </p:xfrm>
        <a:graphic>
          <a:graphicData uri="http://schemas.openxmlformats.org/presentationml/2006/ole">
            <p:oleObj spid="_x0000_s628740" name="公式" r:id="rId6" imgW="3009600" imgH="457200" progId="Equation.3">
              <p:embed/>
            </p:oleObj>
          </a:graphicData>
        </a:graphic>
      </p:graphicFrame>
      <p:graphicFrame>
        <p:nvGraphicFramePr>
          <p:cNvPr id="67594" name="对象 67593"/>
          <p:cNvGraphicFramePr>
            <a:graphicFrameLocks/>
          </p:cNvGraphicFramePr>
          <p:nvPr/>
        </p:nvGraphicFramePr>
        <p:xfrm>
          <a:off x="1187624" y="5445224"/>
          <a:ext cx="5654675" cy="830263"/>
        </p:xfrm>
        <a:graphic>
          <a:graphicData uri="http://schemas.openxmlformats.org/presentationml/2006/ole">
            <p:oleObj spid="_x0000_s628741" name="公式" r:id="rId7" imgW="2730240" imgH="457200" progId="Equation.3">
              <p:embed/>
            </p:oleObj>
          </a:graphicData>
        </a:graphic>
      </p:graphicFrame>
      <p:graphicFrame>
        <p:nvGraphicFramePr>
          <p:cNvPr id="16" name="对象 57347"/>
          <p:cNvGraphicFramePr>
            <a:graphicFrameLocks/>
          </p:cNvGraphicFramePr>
          <p:nvPr/>
        </p:nvGraphicFramePr>
        <p:xfrm>
          <a:off x="1331640" y="1916832"/>
          <a:ext cx="3214687" cy="812800"/>
        </p:xfrm>
        <a:graphic>
          <a:graphicData uri="http://schemas.openxmlformats.org/presentationml/2006/ole">
            <p:oleObj spid="_x0000_s628742" name="公式" r:id="rId8" imgW="1930320" imgH="457200" progId="Equation.3">
              <p:embed/>
            </p:oleObj>
          </a:graphicData>
        </a:graphic>
      </p:graphicFrame>
      <p:sp>
        <p:nvSpPr>
          <p:cNvPr id="17" name="文本框 4"/>
          <p:cNvSpPr txBox="1">
            <a:spLocks noChangeArrowheads="1"/>
          </p:cNvSpPr>
          <p:nvPr/>
        </p:nvSpPr>
        <p:spPr bwMode="auto">
          <a:xfrm>
            <a:off x="4860032" y="1844824"/>
            <a:ext cx="3600400" cy="1017844"/>
          </a:xfrm>
          <a:prstGeom prst="rect">
            <a:avLst/>
          </a:prstGeom>
          <a:noFill/>
          <a:ln w="476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两总体均值、方差均未知时两总体方差之比的推断</a:t>
            </a:r>
            <a:endParaRPr lang="en-US" altLang="zh-CN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616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645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72" grpId="0" build="p"/>
      <p:bldP spid="1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267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96259" name="直接连接符 267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0" name="直接连接符 267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波形 267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7270" name="副标题 267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solidFill>
                  <a:schemeClr val="tx2"/>
                </a:solidFill>
                <a:latin typeface="+mn-ea"/>
                <a:sym typeface="Symbol" pitchFamily="18" charset="2"/>
              </a:rPr>
              <a:t>归纳：</a:t>
            </a:r>
            <a:endParaRPr lang="en-US" altLang="zh-CN" sz="2400" dirty="0" smtClean="0">
              <a:solidFill>
                <a:schemeClr val="tx2"/>
              </a:solidFill>
              <a:latin typeface="+mn-ea"/>
              <a:sym typeface="Symbol" pitchFamily="18" charset="2"/>
            </a:endParaRPr>
          </a:p>
        </p:txBody>
      </p:sp>
      <p:graphicFrame>
        <p:nvGraphicFramePr>
          <p:cNvPr id="11" name="对象 67589"/>
          <p:cNvGraphicFramePr>
            <a:graphicFrameLocks/>
          </p:cNvGraphicFramePr>
          <p:nvPr/>
        </p:nvGraphicFramePr>
        <p:xfrm>
          <a:off x="638175" y="1844675"/>
          <a:ext cx="7650163" cy="1439863"/>
        </p:xfrm>
        <a:graphic>
          <a:graphicData uri="http://schemas.openxmlformats.org/presentationml/2006/ole">
            <p:oleObj spid="_x0000_s636934" name="公式" r:id="rId4" imgW="3416040" imgH="749160" progId="Equation.3">
              <p:embed/>
            </p:oleObj>
          </a:graphicData>
        </a:graphic>
      </p:graphicFrame>
      <p:graphicFrame>
        <p:nvGraphicFramePr>
          <p:cNvPr id="636935" name="对象 57347"/>
          <p:cNvGraphicFramePr>
            <a:graphicFrameLocks/>
          </p:cNvGraphicFramePr>
          <p:nvPr/>
        </p:nvGraphicFramePr>
        <p:xfrm>
          <a:off x="539750" y="3476625"/>
          <a:ext cx="7777163" cy="1417638"/>
        </p:xfrm>
        <a:graphic>
          <a:graphicData uri="http://schemas.openxmlformats.org/presentationml/2006/ole">
            <p:oleObj spid="_x0000_s636935" name="公式" r:id="rId5" imgW="3911400" imgH="749160" progId="Equation.3">
              <p:embed/>
            </p:oleObj>
          </a:graphicData>
        </a:graphic>
      </p:graphicFrame>
      <p:graphicFrame>
        <p:nvGraphicFramePr>
          <p:cNvPr id="636937" name="Object 9"/>
          <p:cNvGraphicFramePr>
            <a:graphicFrameLocks/>
          </p:cNvGraphicFramePr>
          <p:nvPr/>
        </p:nvGraphicFramePr>
        <p:xfrm>
          <a:off x="1619672" y="5229200"/>
          <a:ext cx="4241204" cy="1008112"/>
        </p:xfrm>
        <a:graphic>
          <a:graphicData uri="http://schemas.openxmlformats.org/presentationml/2006/ole">
            <p:oleObj spid="_x0000_s636937" name="公式" r:id="rId6" imgW="24127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6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69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36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标题 13209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83971" name="直接连接符 13209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2" name="直接连接符 13209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3" name="波形 13210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2102" name="副标题 132101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 eaLnBrk="1" hangingPunct="1">
              <a:lnSpc>
                <a:spcPts val="3300"/>
              </a:lnSpc>
              <a:defRPr/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3．</a:t>
            </a:r>
            <a:r>
              <a:rPr lang="zh-CN" altLang="en-US" sz="2400" dirty="0" smtClean="0">
                <a:latin typeface="Times New Roman" pitchFamily="18" charset="0"/>
              </a:rPr>
              <a:t>抽样方式</a:t>
            </a:r>
            <a:endParaRPr lang="zh-CN" altLang="zh-CN" sz="2400" dirty="0" smtClean="0">
              <a:latin typeface="Times New Roman" pitchFamily="18" charset="0"/>
            </a:endParaRP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600" dirty="0" smtClean="0">
                <a:latin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</a:rPr>
              <a:t>）</a:t>
            </a:r>
            <a:r>
              <a:rPr lang="zh-CN" altLang="zh-CN" sz="2400" dirty="0" smtClean="0">
                <a:latin typeface="Times New Roman" pitchFamily="18" charset="0"/>
              </a:rPr>
              <a:t>重复抽样（回置抽样</a:t>
            </a:r>
            <a:r>
              <a:rPr lang="zh-CN" altLang="en-US" sz="2400" dirty="0" smtClean="0">
                <a:latin typeface="Times New Roman" pitchFamily="18" charset="0"/>
              </a:rPr>
              <a:t>、有放回抽样</a:t>
            </a:r>
            <a:r>
              <a:rPr lang="zh-CN" altLang="zh-CN" sz="2400" dirty="0" smtClean="0">
                <a:latin typeface="Times New Roman" pitchFamily="18" charset="0"/>
              </a:rPr>
              <a:t>）</a:t>
            </a:r>
            <a:endParaRPr lang="zh-CN" altLang="en-US" sz="2400" dirty="0" smtClean="0">
              <a:latin typeface="Times New Roman" pitchFamily="18" charset="0"/>
            </a:endParaRPr>
          </a:p>
          <a:p>
            <a:pPr algn="l" eaLnBrk="1" hangingPunct="1">
              <a:lnSpc>
                <a:spcPts val="33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总体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人年龄：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1,2,3,4,5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。按重复抽样随机抽取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人。</a:t>
            </a: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（可能结果）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（实际结果）        概率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                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1,2,3,4,5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2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1/5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回置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              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1,2,3,4,5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1/5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回置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               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1,2,3,4,5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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               1/5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itchFamily="49" charset="-122"/>
                <a:ea typeface="楷体" pitchFamily="49" charset="-122"/>
                <a:cs typeface="Times New Roman" pitchFamily="18" charset="0"/>
              </a:rPr>
              <a:t>回置</a:t>
            </a:r>
          </a:p>
          <a:p>
            <a:pPr algn="l" eaLnBrk="1" hangingPunct="1">
              <a:lnSpc>
                <a:spcPts val="33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n=2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algn="l" eaLnBrk="1" hangingPunct="1">
              <a:lnSpc>
                <a:spcPts val="3300"/>
              </a:lnSpc>
              <a:defRPr/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③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④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⑤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⑥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⑦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⑧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⑨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。</a:t>
            </a:r>
            <a:endParaRPr lang="en-US" altLang="zh-CN" sz="2400" dirty="0" smtClean="0">
              <a:solidFill>
                <a:srgbClr val="CC3300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 algn="l">
              <a:lnSpc>
                <a:spcPts val="3300"/>
              </a:lnSpc>
            </a:pP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★</a:t>
            </a:r>
            <a:r>
              <a:rPr lang="zh-CN" altLang="en-US" sz="2400" dirty="0" smtClean="0">
                <a:latin typeface="Times New Roman" pitchFamily="18" charset="0"/>
              </a:rPr>
              <a:t>样本可能数目：</a:t>
            </a:r>
            <a:r>
              <a:rPr lang="en-US" altLang="zh-CN" sz="2400" b="1" dirty="0" smtClean="0">
                <a:latin typeface="Times New Roman" pitchFamily="18" charset="0"/>
              </a:rPr>
              <a:t>M=</a:t>
            </a:r>
            <a:r>
              <a:rPr lang="en-US" altLang="zh-CN" sz="2400" b="1" dirty="0" err="1" smtClean="0">
                <a:latin typeface="Times New Roman" pitchFamily="18" charset="0"/>
              </a:rPr>
              <a:t>N</a:t>
            </a:r>
            <a:r>
              <a:rPr lang="en-US" altLang="zh-CN" sz="2400" b="1" baseline="30000" dirty="0" err="1" smtClean="0"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</a:rPr>
              <a:t>；   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itchFamily="18" charset="0"/>
              </a:rPr>
              <a:t>★</a:t>
            </a:r>
            <a:r>
              <a:rPr lang="zh-CN" altLang="en-US" sz="2400" dirty="0" smtClean="0">
                <a:latin typeface="Times New Roman" pitchFamily="18" charset="0"/>
              </a:rPr>
              <a:t>样本组合产生概率</a:t>
            </a:r>
            <a:r>
              <a:rPr lang="en-US" altLang="zh-CN" sz="2400" dirty="0" smtClean="0">
                <a:latin typeface="Times New Roman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</a:rPr>
              <a:t>1/ </a:t>
            </a:r>
            <a:r>
              <a:rPr lang="en-US" altLang="zh-CN" sz="2400" b="1" dirty="0" err="1" smtClean="0">
                <a:latin typeface="Times New Roman" pitchFamily="18" charset="0"/>
              </a:rPr>
              <a:t>N</a:t>
            </a:r>
            <a:r>
              <a:rPr lang="en-US" altLang="zh-CN" sz="2400" b="1" baseline="30000" dirty="0" err="1" smtClean="0">
                <a:latin typeface="Times New Roman" pitchFamily="18" charset="0"/>
              </a:rPr>
              <a:t>n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endParaRPr lang="zh-CN" altLang="en-US" sz="2400" b="1" baseline="300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2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32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2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2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2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2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267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96259" name="直接连接符 267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0" name="直接连接符 267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波形 267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7270" name="副标题 267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solidFill>
                  <a:schemeClr val="tx2"/>
                </a:solidFill>
                <a:latin typeface="+mn-ea"/>
                <a:sym typeface="Symbol" pitchFamily="18" charset="2"/>
              </a:rPr>
              <a:t>[</a:t>
            </a:r>
            <a:r>
              <a:rPr lang="zh-CN" altLang="en-US" sz="2400" dirty="0" smtClean="0">
                <a:solidFill>
                  <a:schemeClr val="tx2"/>
                </a:solidFill>
                <a:latin typeface="+mn-ea"/>
                <a:sym typeface="Symbol" pitchFamily="18" charset="2"/>
              </a:rPr>
              <a:t>续</a:t>
            </a:r>
            <a:r>
              <a:rPr lang="en-US" altLang="zh-CN" sz="2400" dirty="0" smtClean="0">
                <a:solidFill>
                  <a:schemeClr val="tx2"/>
                </a:solidFill>
                <a:latin typeface="+mn-ea"/>
                <a:sym typeface="Symbol" pitchFamily="18" charset="2"/>
              </a:rPr>
              <a:t>]</a:t>
            </a:r>
          </a:p>
        </p:txBody>
      </p:sp>
      <p:graphicFrame>
        <p:nvGraphicFramePr>
          <p:cNvPr id="637957" name="对象 57347"/>
          <p:cNvGraphicFramePr>
            <a:graphicFrameLocks/>
          </p:cNvGraphicFramePr>
          <p:nvPr/>
        </p:nvGraphicFramePr>
        <p:xfrm>
          <a:off x="755576" y="1628800"/>
          <a:ext cx="7488832" cy="1800225"/>
        </p:xfrm>
        <a:graphic>
          <a:graphicData uri="http://schemas.openxmlformats.org/presentationml/2006/ole">
            <p:oleObj spid="_x0000_s637957" name="公式" r:id="rId4" imgW="3848040" imgH="888840" progId="Equation.3">
              <p:embed/>
            </p:oleObj>
          </a:graphicData>
        </a:graphic>
      </p:graphicFrame>
      <p:graphicFrame>
        <p:nvGraphicFramePr>
          <p:cNvPr id="637958" name="对象 57347"/>
          <p:cNvGraphicFramePr>
            <a:graphicFrameLocks/>
          </p:cNvGraphicFramePr>
          <p:nvPr/>
        </p:nvGraphicFramePr>
        <p:xfrm>
          <a:off x="755576" y="3573016"/>
          <a:ext cx="6573837" cy="893762"/>
        </p:xfrm>
        <a:graphic>
          <a:graphicData uri="http://schemas.openxmlformats.org/presentationml/2006/ole">
            <p:oleObj spid="_x0000_s637958" name="公式" r:id="rId5" imgW="3492360" imgH="457200" progId="Equation.3">
              <p:embed/>
            </p:oleObj>
          </a:graphicData>
        </a:graphic>
      </p:graphicFrame>
      <p:graphicFrame>
        <p:nvGraphicFramePr>
          <p:cNvPr id="637960" name="对象 57347"/>
          <p:cNvGraphicFramePr>
            <a:graphicFrameLocks/>
          </p:cNvGraphicFramePr>
          <p:nvPr/>
        </p:nvGraphicFramePr>
        <p:xfrm>
          <a:off x="1043608" y="4725144"/>
          <a:ext cx="6391275" cy="1800225"/>
        </p:xfrm>
        <a:graphic>
          <a:graphicData uri="http://schemas.openxmlformats.org/presentationml/2006/ole">
            <p:oleObj spid="_x0000_s637960" name="公式" r:id="rId6" imgW="336528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37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379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796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标题 269313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73735" name="直接连接符 269314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6" name="直接连接符 269315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7" name="波形 269316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9318" name="副标题 269317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</a:pPr>
            <a:r>
              <a:rPr lang="zh-CN" altLang="en-US" sz="28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本章小结</a:t>
            </a:r>
            <a:endParaRPr lang="en-US" altLang="zh-CN" sz="280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ts val="3600"/>
              </a:lnSpc>
            </a:pPr>
            <a:r>
              <a:rPr lang="zh-CN" altLang="en-US" sz="2400" dirty="0" smtClean="0">
                <a:solidFill>
                  <a:schemeClr val="tx2"/>
                </a:solidFill>
                <a:latin typeface="+mn-ea"/>
              </a:rPr>
              <a:t>（一）三大概率分布</a:t>
            </a:r>
            <a:endParaRPr lang="en-US" altLang="zh-CN" sz="2400" dirty="0" smtClean="0">
              <a:solidFill>
                <a:schemeClr val="tx2"/>
              </a:solidFill>
              <a:latin typeface="+mn-ea"/>
            </a:endParaRPr>
          </a:p>
        </p:txBody>
      </p:sp>
      <p:graphicFrame>
        <p:nvGraphicFramePr>
          <p:cNvPr id="63500" name="Object 12"/>
          <p:cNvGraphicFramePr>
            <a:graphicFrameLocks/>
          </p:cNvGraphicFramePr>
          <p:nvPr/>
        </p:nvGraphicFramePr>
        <p:xfrm>
          <a:off x="755576" y="2348880"/>
          <a:ext cx="6396037" cy="1492250"/>
        </p:xfrm>
        <a:graphic>
          <a:graphicData uri="http://schemas.openxmlformats.org/presentationml/2006/ole">
            <p:oleObj spid="_x0000_s73734" name="公式" r:id="rId4" imgW="2819160" imgH="685800" progId="Equation.3">
              <p:embed/>
            </p:oleObj>
          </a:graphicData>
        </a:graphic>
      </p:graphicFrame>
      <p:graphicFrame>
        <p:nvGraphicFramePr>
          <p:cNvPr id="67592" name="Object 8"/>
          <p:cNvGraphicFramePr>
            <a:graphicFrameLocks/>
          </p:cNvGraphicFramePr>
          <p:nvPr/>
        </p:nvGraphicFramePr>
        <p:xfrm>
          <a:off x="755576" y="4005064"/>
          <a:ext cx="6346825" cy="1063625"/>
        </p:xfrm>
        <a:graphic>
          <a:graphicData uri="http://schemas.openxmlformats.org/presentationml/2006/ole">
            <p:oleObj spid="_x0000_s73735" name="公式" r:id="rId5" imgW="2819160" imgH="482400" progId="Equation.3">
              <p:embed/>
            </p:oleObj>
          </a:graphicData>
        </a:graphic>
      </p:graphicFrame>
      <p:graphicFrame>
        <p:nvGraphicFramePr>
          <p:cNvPr id="71695" name="Object 15"/>
          <p:cNvGraphicFramePr>
            <a:graphicFrameLocks/>
          </p:cNvGraphicFramePr>
          <p:nvPr/>
        </p:nvGraphicFramePr>
        <p:xfrm>
          <a:off x="755576" y="5301208"/>
          <a:ext cx="6953250" cy="1036637"/>
        </p:xfrm>
        <a:graphic>
          <a:graphicData uri="http://schemas.openxmlformats.org/presentationml/2006/ole">
            <p:oleObj spid="_x0000_s73736" name="公式" r:id="rId6" imgW="3314520" imgH="507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9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0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标题 267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96259" name="直接连接符 267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0" name="直接连接符 267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6261" name="波形 267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267270" name="副标题 267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/>
            <a:r>
              <a:rPr lang="zh-CN" altLang="en-US" sz="2400" dirty="0" smtClean="0">
                <a:solidFill>
                  <a:schemeClr val="tx2"/>
                </a:solidFill>
                <a:latin typeface="+mn-ea"/>
                <a:sym typeface="Symbol" pitchFamily="18" charset="2"/>
              </a:rPr>
              <a:t>（二）单个正态总体的抽样分布</a:t>
            </a:r>
            <a:endParaRPr lang="en-US" altLang="zh-CN" sz="2400" dirty="0" smtClean="0">
              <a:solidFill>
                <a:schemeClr val="tx2"/>
              </a:solidFill>
              <a:latin typeface="+mn-ea"/>
              <a:sym typeface="Symbol" pitchFamily="18" charset="2"/>
            </a:endParaRP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539552" y="1700808"/>
          <a:ext cx="7197725" cy="1025525"/>
        </p:xfrm>
        <a:graphic>
          <a:graphicData uri="http://schemas.openxmlformats.org/presentationml/2006/ole">
            <p:oleObj spid="_x0000_s634881" name="公式" r:id="rId4" imgW="3441600" imgH="507960" progId="Equation.3">
              <p:embed/>
            </p:oleObj>
          </a:graphicData>
        </a:graphic>
      </p:graphicFrame>
      <p:graphicFrame>
        <p:nvGraphicFramePr>
          <p:cNvPr id="66580" name="对象 66579"/>
          <p:cNvGraphicFramePr>
            <a:graphicFrameLocks/>
          </p:cNvGraphicFramePr>
          <p:nvPr/>
        </p:nvGraphicFramePr>
        <p:xfrm>
          <a:off x="482600" y="3860800"/>
          <a:ext cx="7343775" cy="950913"/>
        </p:xfrm>
        <a:graphic>
          <a:graphicData uri="http://schemas.openxmlformats.org/presentationml/2006/ole">
            <p:oleObj spid="_x0000_s634883" name="公式" r:id="rId5" imgW="3276360" imgH="431640" progId="Equation.3">
              <p:embed/>
            </p:oleObj>
          </a:graphicData>
        </a:graphic>
      </p:graphicFrame>
      <p:graphicFrame>
        <p:nvGraphicFramePr>
          <p:cNvPr id="13" name="对象 66573"/>
          <p:cNvGraphicFramePr>
            <a:graphicFrameLocks/>
          </p:cNvGraphicFramePr>
          <p:nvPr/>
        </p:nvGraphicFramePr>
        <p:xfrm>
          <a:off x="455613" y="5084763"/>
          <a:ext cx="6653212" cy="1462087"/>
        </p:xfrm>
        <a:graphic>
          <a:graphicData uri="http://schemas.openxmlformats.org/presentationml/2006/ole">
            <p:oleObj spid="_x0000_s634884" name="公式" r:id="rId6" imgW="3149280" imgH="685800" progId="Equation.3">
              <p:embed/>
            </p:oleObj>
          </a:graphicData>
        </a:graphic>
      </p:graphicFrame>
      <p:graphicFrame>
        <p:nvGraphicFramePr>
          <p:cNvPr id="14" name="对象 55311"/>
          <p:cNvGraphicFramePr>
            <a:graphicFrameLocks/>
          </p:cNvGraphicFramePr>
          <p:nvPr/>
        </p:nvGraphicFramePr>
        <p:xfrm>
          <a:off x="467544" y="2780928"/>
          <a:ext cx="6229350" cy="981075"/>
        </p:xfrm>
        <a:graphic>
          <a:graphicData uri="http://schemas.openxmlformats.org/presentationml/2006/ole">
            <p:oleObj spid="_x0000_s634885" name="公式" r:id="rId7" imgW="278100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7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8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39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1209" name="直接连接符 139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直接连接符 139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波形 139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9270" name="副标题 139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证明：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,…, 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为来自总体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的样本，相互独立且与总体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同分布，因此</a:t>
            </a:r>
            <a:endParaRPr lang="zh-CN" altLang="en-US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  <a:p>
            <a:pPr algn="l" eaLnBrk="1" hangingPunct="1"/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52969" name="Object 9"/>
          <p:cNvGraphicFramePr>
            <a:graphicFrameLocks noChangeAspect="1"/>
          </p:cNvGraphicFramePr>
          <p:nvPr/>
        </p:nvGraphicFramePr>
        <p:xfrm>
          <a:off x="683568" y="2924944"/>
          <a:ext cx="2925762" cy="812800"/>
        </p:xfrm>
        <a:graphic>
          <a:graphicData uri="http://schemas.openxmlformats.org/presentationml/2006/ole">
            <p:oleObj spid="_x0000_s552969" name="公式" r:id="rId4" imgW="1346040" imgH="393480" progId="Equation.3">
              <p:embed/>
            </p:oleObj>
          </a:graphicData>
        </a:graphic>
      </p:graphicFrame>
      <p:graphicFrame>
        <p:nvGraphicFramePr>
          <p:cNvPr id="552974" name="Object 2"/>
          <p:cNvGraphicFramePr>
            <a:graphicFrameLocks noChangeAspect="1"/>
          </p:cNvGraphicFramePr>
          <p:nvPr/>
        </p:nvGraphicFramePr>
        <p:xfrm>
          <a:off x="683568" y="2204864"/>
          <a:ext cx="7940676" cy="536575"/>
        </p:xfrm>
        <a:graphic>
          <a:graphicData uri="http://schemas.openxmlformats.org/presentationml/2006/ole">
            <p:oleObj spid="_x0000_s552974" name="公式" r:id="rId5" imgW="2933640" imgH="241200" progId="Equation.3">
              <p:embed/>
            </p:oleObj>
          </a:graphicData>
        </a:graphic>
      </p:graphicFrame>
      <p:graphicFrame>
        <p:nvGraphicFramePr>
          <p:cNvPr id="552976" name="Object 16"/>
          <p:cNvGraphicFramePr>
            <a:graphicFrameLocks noChangeAspect="1"/>
          </p:cNvGraphicFramePr>
          <p:nvPr/>
        </p:nvGraphicFramePr>
        <p:xfrm>
          <a:off x="539552" y="4005064"/>
          <a:ext cx="3613150" cy="942975"/>
        </p:xfrm>
        <a:graphic>
          <a:graphicData uri="http://schemas.openxmlformats.org/presentationml/2006/ole">
            <p:oleObj spid="_x0000_s552976" name="公式" r:id="rId6" imgW="1663560" imgH="457200" progId="Equation.3">
              <p:embed/>
            </p:oleObj>
          </a:graphicData>
        </a:graphic>
      </p:graphicFrame>
      <p:graphicFrame>
        <p:nvGraphicFramePr>
          <p:cNvPr id="552977" name="Object 17"/>
          <p:cNvGraphicFramePr>
            <a:graphicFrameLocks noChangeAspect="1"/>
          </p:cNvGraphicFramePr>
          <p:nvPr/>
        </p:nvGraphicFramePr>
        <p:xfrm>
          <a:off x="1115616" y="5157192"/>
          <a:ext cx="5461000" cy="942975"/>
        </p:xfrm>
        <a:graphic>
          <a:graphicData uri="http://schemas.openxmlformats.org/presentationml/2006/ole">
            <p:oleObj spid="_x0000_s552977" name="公式" r:id="rId7" imgW="2514600" imgH="457200" progId="Equation.3">
              <p:embed/>
            </p:oleObj>
          </a:graphicData>
        </a:graphic>
      </p:graphicFrame>
      <p:graphicFrame>
        <p:nvGraphicFramePr>
          <p:cNvPr id="552978" name="Object 18"/>
          <p:cNvGraphicFramePr>
            <a:graphicFrameLocks noChangeAspect="1"/>
          </p:cNvGraphicFramePr>
          <p:nvPr/>
        </p:nvGraphicFramePr>
        <p:xfrm>
          <a:off x="4139952" y="4005064"/>
          <a:ext cx="4165600" cy="942975"/>
        </p:xfrm>
        <a:graphic>
          <a:graphicData uri="http://schemas.openxmlformats.org/presentationml/2006/ole">
            <p:oleObj spid="_x0000_s552978" name="公式" r:id="rId8" imgW="19173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29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标题 139265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51209" name="直接连接符 139266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0" name="直接连接符 139267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1" name="波形 139268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39270" name="副标题 139269"/>
          <p:cNvSpPr>
            <a:spLocks noGrp="1" noChangeArrowheads="1"/>
          </p:cNvSpPr>
          <p:nvPr>
            <p:ph type="subTitle" idx="1"/>
          </p:nvPr>
        </p:nvSpPr>
        <p:spPr>
          <a:xfrm>
            <a:off x="250825" y="1196975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由</a:t>
            </a:r>
            <a:endParaRPr lang="en-US" altLang="zh-CN" sz="2400" dirty="0" smtClean="0">
              <a:latin typeface="Times New Roman" pitchFamily="18" charset="0"/>
              <a:ea typeface="楷体" pitchFamily="49" charset="-122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552977" name="Object 17"/>
          <p:cNvGraphicFramePr>
            <a:graphicFrameLocks noChangeAspect="1"/>
          </p:cNvGraphicFramePr>
          <p:nvPr/>
        </p:nvGraphicFramePr>
        <p:xfrm>
          <a:off x="971600" y="1268760"/>
          <a:ext cx="6122987" cy="942975"/>
        </p:xfrm>
        <a:graphic>
          <a:graphicData uri="http://schemas.openxmlformats.org/presentationml/2006/ole">
            <p:oleObj spid="_x0000_s556037" name="公式" r:id="rId4" imgW="2819160" imgH="457200" progId="Equation.3">
              <p:embed/>
            </p:oleObj>
          </a:graphicData>
        </a:graphic>
      </p:graphicFrame>
      <p:graphicFrame>
        <p:nvGraphicFramePr>
          <p:cNvPr id="556038" name="Object 17"/>
          <p:cNvGraphicFramePr>
            <a:graphicFrameLocks noChangeAspect="1"/>
          </p:cNvGraphicFramePr>
          <p:nvPr/>
        </p:nvGraphicFramePr>
        <p:xfrm>
          <a:off x="827584" y="2348880"/>
          <a:ext cx="6508750" cy="942975"/>
        </p:xfrm>
        <a:graphic>
          <a:graphicData uri="http://schemas.openxmlformats.org/presentationml/2006/ole">
            <p:oleObj spid="_x0000_s556038" name="公式" r:id="rId5" imgW="2997000" imgH="457200" progId="Equation.3">
              <p:embed/>
            </p:oleObj>
          </a:graphicData>
        </a:graphic>
      </p:graphicFrame>
      <p:graphicFrame>
        <p:nvGraphicFramePr>
          <p:cNvPr id="556039" name="Object 7"/>
          <p:cNvGraphicFramePr>
            <a:graphicFrameLocks noChangeAspect="1"/>
          </p:cNvGraphicFramePr>
          <p:nvPr/>
        </p:nvGraphicFramePr>
        <p:xfrm>
          <a:off x="827584" y="3429000"/>
          <a:ext cx="2592388" cy="890587"/>
        </p:xfrm>
        <a:graphic>
          <a:graphicData uri="http://schemas.openxmlformats.org/presentationml/2006/ole">
            <p:oleObj spid="_x0000_s556039" name="公式" r:id="rId6" imgW="1193760" imgH="431640" progId="Equation.3">
              <p:embed/>
            </p:oleObj>
          </a:graphicData>
        </a:graphic>
      </p:graphicFrame>
      <p:graphicFrame>
        <p:nvGraphicFramePr>
          <p:cNvPr id="556040" name="Object 8"/>
          <p:cNvGraphicFramePr>
            <a:graphicFrameLocks noChangeAspect="1"/>
          </p:cNvGraphicFramePr>
          <p:nvPr/>
        </p:nvGraphicFramePr>
        <p:xfrm>
          <a:off x="3347864" y="3429000"/>
          <a:ext cx="5184776" cy="890587"/>
        </p:xfrm>
        <a:graphic>
          <a:graphicData uri="http://schemas.openxmlformats.org/presentationml/2006/ole">
            <p:oleObj spid="_x0000_s556040" name="公式" r:id="rId7" imgW="2387520" imgH="431640" progId="Equation.3">
              <p:embed/>
            </p:oleObj>
          </a:graphicData>
        </a:graphic>
      </p:graphicFrame>
      <p:graphicFrame>
        <p:nvGraphicFramePr>
          <p:cNvPr id="556041" name="Object 9"/>
          <p:cNvGraphicFramePr>
            <a:graphicFrameLocks noChangeAspect="1"/>
          </p:cNvGraphicFramePr>
          <p:nvPr/>
        </p:nvGraphicFramePr>
        <p:xfrm>
          <a:off x="899592" y="4437112"/>
          <a:ext cx="4137025" cy="995362"/>
        </p:xfrm>
        <a:graphic>
          <a:graphicData uri="http://schemas.openxmlformats.org/presentationml/2006/ole">
            <p:oleObj spid="_x0000_s556041" name="公式" r:id="rId8" imgW="1904760" imgH="482400" progId="Equation.3">
              <p:embed/>
            </p:oleObj>
          </a:graphicData>
        </a:graphic>
      </p:graphicFrame>
      <p:graphicFrame>
        <p:nvGraphicFramePr>
          <p:cNvPr id="556042" name="Object 10"/>
          <p:cNvGraphicFramePr>
            <a:graphicFrameLocks noChangeAspect="1"/>
          </p:cNvGraphicFramePr>
          <p:nvPr/>
        </p:nvGraphicFramePr>
        <p:xfrm>
          <a:off x="5076056" y="4509120"/>
          <a:ext cx="2151063" cy="812800"/>
        </p:xfrm>
        <a:graphic>
          <a:graphicData uri="http://schemas.openxmlformats.org/presentationml/2006/ole">
            <p:oleObj spid="_x0000_s556042" name="公式" r:id="rId9" imgW="990360" imgH="393480" progId="Equation.3">
              <p:embed/>
            </p:oleObj>
          </a:graphicData>
        </a:graphic>
      </p:graphicFrame>
      <p:graphicFrame>
        <p:nvGraphicFramePr>
          <p:cNvPr id="556043" name="Object 11"/>
          <p:cNvGraphicFramePr>
            <a:graphicFrameLocks noChangeAspect="1"/>
          </p:cNvGraphicFramePr>
          <p:nvPr/>
        </p:nvGraphicFramePr>
        <p:xfrm>
          <a:off x="899592" y="5589240"/>
          <a:ext cx="7280275" cy="890588"/>
        </p:xfrm>
        <a:graphic>
          <a:graphicData uri="http://schemas.openxmlformats.org/presentationml/2006/ole">
            <p:oleObj spid="_x0000_s556043" name="公式" r:id="rId10" imgW="335268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29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3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3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4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604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7169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84995" name="直接连接符 7170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6" name="直接连接符 7171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7" name="波形 7172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7174" name="副标题 7173"/>
          <p:cNvSpPr>
            <a:spLocks noGrp="1"/>
          </p:cNvSpPr>
          <p:nvPr>
            <p:ph type="subTitle" idx="1"/>
          </p:nvPr>
        </p:nvSpPr>
        <p:spPr>
          <a:xfrm>
            <a:off x="228600" y="1219200"/>
            <a:ext cx="8686800" cy="5410200"/>
          </a:xfrm>
        </p:spPr>
        <p:txBody>
          <a:bodyPr/>
          <a:lstStyle/>
          <a:p>
            <a:pPr algn="l" eaLnBrk="1" hangingPunct="1">
              <a:lnSpc>
                <a:spcPts val="3600"/>
              </a:lnSpc>
              <a:defRPr/>
            </a:pPr>
            <a:r>
              <a:rPr lang="zh-CN" altLang="en-US" sz="2600" dirty="0" smtClean="0">
                <a:latin typeface="Times New Roman" pitchFamily="18" charset="0"/>
              </a:rPr>
              <a:t>（</a:t>
            </a:r>
            <a:r>
              <a:rPr lang="en-US" altLang="zh-CN" sz="2600" dirty="0" smtClean="0">
                <a:latin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</a:rPr>
              <a:t>）</a:t>
            </a:r>
            <a:r>
              <a:rPr lang="zh-CN" altLang="en-US" sz="2400" dirty="0" smtClean="0">
                <a:latin typeface="Times New Roman" pitchFamily="18" charset="0"/>
              </a:rPr>
              <a:t>不重复抽样（ 不回置或无放回抽样）</a:t>
            </a:r>
          </a:p>
          <a:p>
            <a:pPr algn="l" eaLnBrk="1" hangingPunct="1">
              <a:lnSpc>
                <a:spcPts val="3600"/>
              </a:lnSpc>
              <a:defRPr/>
            </a:pP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[</a:t>
            </a:r>
            <a:r>
              <a:rPr lang="zh-CN" altLang="en-US" sz="2400" b="1" dirty="0" smtClean="0"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dirty="0" smtClean="0">
                <a:latin typeface="楷体" pitchFamily="49" charset="-122"/>
                <a:ea typeface="楷体" pitchFamily="49" charset="-122"/>
              </a:rPr>
              <a:t>]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总体年龄为：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1,2,3,4,5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。按不重复抽样从中抽取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人。</a:t>
            </a:r>
          </a:p>
          <a:p>
            <a:pPr algn="l" eaLnBrk="1" hangingPunct="1">
              <a:lnSpc>
                <a:spcPts val="36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              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（可能结果）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黑体" pitchFamily="49" charset="-122"/>
              </a:rPr>
              <a:t>（实际结果）        概率</a:t>
            </a:r>
            <a:endParaRPr lang="zh-CN" altLang="en-US" sz="2400" dirty="0" smtClean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lnSpc>
                <a:spcPts val="36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    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         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1,2,3,4,5                     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2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1/5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外置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 eaLnBrk="1" hangingPunct="1">
              <a:lnSpc>
                <a:spcPts val="36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        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1,3,4,5                         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  1/4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外置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</a:p>
          <a:p>
            <a:pPr algn="l" eaLnBrk="1" hangingPunct="1">
              <a:lnSpc>
                <a:spcPts val="3600"/>
              </a:lnSpc>
              <a:defRPr/>
            </a:pP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3                      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1,3,4                            </a:t>
            </a:r>
            <a:r>
              <a:rPr lang="en-US" altLang="zh-CN" sz="2400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3  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                 1/3</a:t>
            </a:r>
            <a:r>
              <a:rPr lang="en-US" altLang="zh-CN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sz="2400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外置</a:t>
            </a:r>
            <a:endParaRPr lang="zh-CN" altLang="en-US" sz="2400" dirty="0" smtClean="0">
              <a:solidFill>
                <a:srgbClr val="6600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  <a:p>
            <a:pPr algn="l" eaLnBrk="1" hangingPunct="1">
              <a:lnSpc>
                <a:spcPts val="3600"/>
              </a:lnSpc>
              <a:defRPr/>
            </a:pP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b="1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N=3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人（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  <a:sym typeface="Symbol" pitchFamily="18" charset="2"/>
              </a:rPr>
              <a:t>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n=2</a:t>
            </a:r>
          </a:p>
          <a:p>
            <a:pPr>
              <a:spcBef>
                <a:spcPct val="50000"/>
              </a:spcBef>
            </a:pP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 ①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②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；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③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④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r>
              <a:rPr lang="zh-CN" altLang="en-US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； 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⑤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；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⑥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C</a:t>
            </a:r>
            <a:r>
              <a:rPr lang="zh-CN" altLang="en-US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、</a:t>
            </a:r>
            <a:r>
              <a:rPr lang="en-US" altLang="zh-CN" sz="2400" dirty="0" smtClean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B</a:t>
            </a:r>
            <a:endParaRPr lang="en-US" altLang="zh-CN" sz="2400" dirty="0" smtClean="0">
              <a:solidFill>
                <a:srgbClr val="CC3300"/>
              </a:solidFill>
              <a:latin typeface="Times New Roman" pitchFamily="18" charset="0"/>
              <a:ea typeface="楷体_GB2312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zh-CN" sz="2400" dirty="0" smtClean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★</a:t>
            </a:r>
            <a:r>
              <a:rPr lang="zh-CN" altLang="en-US" sz="2400" dirty="0" smtClean="0">
                <a:latin typeface="Times New Roman" pitchFamily="18" charset="0"/>
                <a:sym typeface="Symbol" pitchFamily="18" charset="2"/>
              </a:rPr>
              <a:t>样本可能数目： </a:t>
            </a:r>
            <a:r>
              <a:rPr lang="en-US" altLang="zh-CN" sz="2400" b="1" dirty="0" smtClean="0">
                <a:latin typeface="Times New Roman" pitchFamily="18" charset="0"/>
              </a:rPr>
              <a:t>M=</a:t>
            </a:r>
            <a:r>
              <a:rPr lang="en-US" altLang="zh-CN" sz="2400" b="1" baseline="30000" dirty="0" smtClean="0">
                <a:latin typeface="Times New Roman" pitchFamily="18" charset="0"/>
              </a:rPr>
              <a:t> </a:t>
            </a:r>
            <a:r>
              <a:rPr lang="en-US" altLang="zh-CN" sz="2400" b="1" dirty="0" smtClean="0">
                <a:latin typeface="Times New Roman" pitchFamily="18" charset="0"/>
              </a:rPr>
              <a:t>N</a:t>
            </a:r>
            <a:r>
              <a:rPr lang="zh-CN" altLang="en-US" sz="2400" b="1" dirty="0" smtClean="0">
                <a:latin typeface="Times New Roman" pitchFamily="18" charset="0"/>
              </a:rPr>
              <a:t>！</a:t>
            </a:r>
            <a:r>
              <a:rPr lang="en-US" altLang="zh-CN" sz="2400" b="1" dirty="0" smtClean="0">
                <a:latin typeface="Times New Roman" pitchFamily="18" charset="0"/>
              </a:rPr>
              <a:t>/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N–n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</a:rPr>
              <a:t>!</a:t>
            </a:r>
          </a:p>
          <a:p>
            <a:pPr algn="l"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00"/>
                </a:solidFill>
                <a:latin typeface="Times New Roman" pitchFamily="18" charset="0"/>
              </a:rPr>
              <a:t>★</a:t>
            </a:r>
            <a:r>
              <a:rPr lang="zh-CN" altLang="en-US" sz="2400" dirty="0" smtClean="0">
                <a:latin typeface="Times New Roman" pitchFamily="18" charset="0"/>
              </a:rPr>
              <a:t>样本组合产生概率</a:t>
            </a:r>
            <a:r>
              <a:rPr lang="en-US" altLang="zh-CN" sz="2400" dirty="0" smtClean="0">
                <a:latin typeface="Times New Roman" pitchFamily="18" charset="0"/>
              </a:rPr>
              <a:t>=</a:t>
            </a:r>
            <a:r>
              <a:rPr lang="zh-CN" altLang="en-US" sz="2400" b="1" dirty="0" smtClean="0">
                <a:latin typeface="Times New Roman" pitchFamily="18" charset="0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</a:rPr>
              <a:t>N–n</a:t>
            </a:r>
            <a:r>
              <a:rPr lang="zh-CN" altLang="en-US" sz="2400" b="1" dirty="0" smtClean="0">
                <a:latin typeface="Times New Roman" pitchFamily="18" charset="0"/>
              </a:rPr>
              <a:t>）</a:t>
            </a:r>
            <a:r>
              <a:rPr lang="en-US" altLang="zh-CN" sz="2400" b="1" dirty="0" smtClean="0">
                <a:latin typeface="Times New Roman" pitchFamily="18" charset="0"/>
              </a:rPr>
              <a:t>!/ N</a:t>
            </a:r>
            <a:r>
              <a:rPr lang="zh-CN" altLang="en-US" sz="2400" b="1" dirty="0" smtClean="0">
                <a:latin typeface="Times New Roman" pitchFamily="18" charset="0"/>
              </a:rPr>
              <a:t>！</a:t>
            </a:r>
          </a:p>
          <a:p>
            <a:pPr algn="l" eaLnBrk="1" hangingPunct="1">
              <a:lnSpc>
                <a:spcPts val="3600"/>
              </a:lnSpc>
              <a:defRPr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2697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1028" name="直接连接符 12697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直接连接符 12697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0" name="波形 12698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6982" name="副标题 126981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219200"/>
            <a:ext cx="8763000" cy="5410200"/>
          </a:xfrm>
        </p:spPr>
        <p:txBody>
          <a:bodyPr/>
          <a:lstStyle/>
          <a:p>
            <a:pPr algn="l" eaLnBrk="1" hangingPunct="1">
              <a:lnSpc>
                <a:spcPts val="3400"/>
              </a:lnSpc>
            </a:pPr>
            <a:r>
              <a:rPr lang="en-US" altLang="zh-CN" sz="2400" b="1" dirty="0" smtClean="0">
                <a:latin typeface="Times New Roman" pitchFamily="18" charset="0"/>
                <a:ea typeface="楷体_GB2312" pitchFamily="49" charset="-122"/>
              </a:rPr>
              <a:t>  </a:t>
            </a:r>
            <a:r>
              <a:rPr lang="zh-CN" altLang="en-US" sz="2400" b="1" dirty="0" smtClean="0">
                <a:latin typeface="Times New Roman" pitchFamily="18" charset="0"/>
                <a:ea typeface="楷体_GB2312" pitchFamily="49" charset="-122"/>
              </a:rPr>
              <a:t>二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  <a:sym typeface="Arial" pitchFamily="34" charset="0"/>
              </a:rPr>
              <a:t>、总体参数与样本统计量</a:t>
            </a:r>
            <a:endParaRPr lang="en-US" altLang="zh-CN" sz="2400" b="1" dirty="0" smtClean="0">
              <a:latin typeface="楷体" pitchFamily="49" charset="-122"/>
              <a:ea typeface="楷体" pitchFamily="49" charset="-122"/>
            </a:endParaRPr>
          </a:p>
          <a:p>
            <a:pPr algn="l" eaLnBrk="1" hangingPunct="1">
              <a:lnSpc>
                <a:spcPts val="3400"/>
              </a:lnSpc>
            </a:pPr>
            <a:r>
              <a:rPr lang="en-US" altLang="zh-CN" sz="2400" dirty="0" smtClean="0">
                <a:ea typeface="楷体" pitchFamily="49" charset="-122"/>
                <a:cs typeface="楷体_GB2312"/>
              </a:rPr>
              <a:t>[</a:t>
            </a:r>
            <a:r>
              <a:rPr lang="zh-CN" altLang="en-US" sz="2400" dirty="0" smtClean="0">
                <a:ea typeface="楷体" pitchFamily="49" charset="-122"/>
                <a:cs typeface="楷体_GB2312"/>
              </a:rPr>
              <a:t>例</a:t>
            </a:r>
            <a:r>
              <a:rPr lang="en-US" altLang="zh-CN" sz="2400" dirty="0" smtClean="0">
                <a:ea typeface="楷体" pitchFamily="49" charset="-122"/>
                <a:cs typeface="楷体_GB2312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某养猪场共有存栏生猪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万头，现欲了解这批生猪的平均毛重（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）、方差（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σ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）及健康比例（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），研究者随机抽取了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100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头生猪进行调查以推断总体。</a:t>
            </a:r>
          </a:p>
          <a:p>
            <a:pPr algn="l"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（一）总体参数：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反映总体特征的变量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→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μ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σ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P 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。</a:t>
            </a:r>
            <a:endParaRPr lang="en-US" altLang="zh-CN" sz="2400" dirty="0" smtClean="0">
              <a:latin typeface="Times New Roman" pitchFamily="18" charset="0"/>
              <a:ea typeface="楷体_GB2312" pitchFamily="49" charset="-122"/>
            </a:endParaRPr>
          </a:p>
          <a:p>
            <a:pPr algn="l"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（二）样本统计量：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不含未知参数的样本的函数。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l" eaLnBrk="1" hangingPunct="1">
              <a:lnSpc>
                <a:spcPts val="3400"/>
              </a:lnSpc>
            </a:pP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[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例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设总体收入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 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～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μ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=N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5035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σ</a:t>
            </a:r>
            <a:r>
              <a:rPr lang="en-US" altLang="zh-CN" sz="2400" baseline="30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），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X</a:t>
            </a:r>
            <a:r>
              <a:rPr lang="en-US" altLang="zh-CN" sz="2400" baseline="-250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 …, </a:t>
            </a:r>
            <a:r>
              <a:rPr lang="en-US" altLang="zh-CN" sz="24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en-US" altLang="zh-CN" sz="2400" baseline="-25000" dirty="0" err="1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为来自总体</a:t>
            </a:r>
            <a:r>
              <a:rPr lang="en-US" altLang="zh-CN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X</a:t>
            </a:r>
            <a:r>
              <a:rPr lang="zh-CN" altLang="en-US" sz="2400" dirty="0" smtClean="0"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的一个样本。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     </a:t>
            </a:r>
          </a:p>
        </p:txBody>
      </p:sp>
      <p:graphicFrame>
        <p:nvGraphicFramePr>
          <p:cNvPr id="16390" name="对象 7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827584" y="4941168"/>
          <a:ext cx="7670800" cy="1690687"/>
        </p:xfrm>
        <a:graphic>
          <a:graphicData uri="http://schemas.openxmlformats.org/presentationml/2006/ole">
            <p:oleObj spid="_x0000_s1027" name="公式" r:id="rId4" imgW="367020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26977"/>
          <p:cNvSpPr>
            <a:spLocks noGrp="1"/>
          </p:cNvSpPr>
          <p:nvPr>
            <p:ph type="ctrTitle"/>
          </p:nvPr>
        </p:nvSpPr>
        <p:spPr>
          <a:xfrm>
            <a:off x="457200" y="304800"/>
            <a:ext cx="8001000" cy="609600"/>
          </a:xfrm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3600" b="1" noProof="1" smtClean="0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第五章</a:t>
            </a:r>
            <a:r>
              <a:rPr lang="zh-CN" altLang="en-US" sz="3600" b="1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itchFamily="18" charset="0"/>
                <a:ea typeface="隶书" pitchFamily="49" charset="-122"/>
              </a:rPr>
              <a:t>　抽样和抽样分布</a:t>
            </a:r>
          </a:p>
        </p:txBody>
      </p:sp>
      <p:sp>
        <p:nvSpPr>
          <p:cNvPr id="4109" name="直接连接符 126978"/>
          <p:cNvSpPr>
            <a:spLocks noChangeShapeType="1"/>
          </p:cNvSpPr>
          <p:nvPr/>
        </p:nvSpPr>
        <p:spPr bwMode="auto">
          <a:xfrm>
            <a:off x="381000" y="10668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0" name="直接连接符 126979"/>
          <p:cNvSpPr>
            <a:spLocks noChangeShapeType="1"/>
          </p:cNvSpPr>
          <p:nvPr/>
        </p:nvSpPr>
        <p:spPr bwMode="auto">
          <a:xfrm>
            <a:off x="381000" y="1143000"/>
            <a:ext cx="8458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11" name="波形 126980"/>
          <p:cNvSpPr>
            <a:spLocks noChangeArrowheads="1"/>
          </p:cNvSpPr>
          <p:nvPr/>
        </p:nvSpPr>
        <p:spPr bwMode="auto">
          <a:xfrm>
            <a:off x="8153400" y="152400"/>
            <a:ext cx="762000" cy="762000"/>
          </a:xfrm>
          <a:prstGeom prst="wave">
            <a:avLst>
              <a:gd name="adj1" fmla="val 13005"/>
              <a:gd name="adj2" fmla="val 0"/>
            </a:avLst>
          </a:prstGeom>
          <a:solidFill>
            <a:srgbClr val="CC99FF"/>
          </a:solidFill>
          <a:ln w="9525">
            <a:round/>
            <a:headEnd/>
            <a:tailEnd/>
          </a:ln>
          <a:scene3d>
            <a:camera prst="legacyPerspectiveBottomLeft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CC99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altLang="zh-CN" b="1" i="1">
                <a:solidFill>
                  <a:schemeClr val="tx2"/>
                </a:solidFill>
                <a:latin typeface="Times New Roman" pitchFamily="18" charset="0"/>
              </a:rPr>
              <a:t>STAT</a:t>
            </a:r>
            <a:endParaRPr lang="en-US" altLang="zh-CN" sz="3600" b="1" i="1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126982" name="副标题 126981"/>
          <p:cNvSpPr>
            <a:spLocks noGrp="1" noChangeArrowheads="1"/>
          </p:cNvSpPr>
          <p:nvPr>
            <p:ph type="subTitle" idx="1"/>
          </p:nvPr>
        </p:nvSpPr>
        <p:spPr>
          <a:xfrm>
            <a:off x="179388" y="1268413"/>
            <a:ext cx="2601912" cy="396875"/>
          </a:xfrm>
        </p:spPr>
        <p:txBody>
          <a:bodyPr/>
          <a:lstStyle/>
          <a:p>
            <a:pPr algn="l" eaLnBrk="1" hangingPunct="1"/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 1．</a:t>
            </a:r>
            <a:r>
              <a:rPr lang="zh-CN" altLang="en-US" sz="2400" dirty="0" smtClean="0">
                <a:latin typeface="Times New Roman" pitchFamily="18" charset="0"/>
                <a:ea typeface="楷体_GB2312" pitchFamily="49" charset="-122"/>
              </a:rPr>
              <a:t>常用统计量</a:t>
            </a:r>
            <a:r>
              <a:rPr lang="en-US" altLang="zh-CN" sz="2400" dirty="0" smtClean="0">
                <a:latin typeface="Times New Roman" pitchFamily="18" charset="0"/>
                <a:ea typeface="楷体_GB2312" pitchFamily="49" charset="-122"/>
              </a:rPr>
              <a:t> </a:t>
            </a:r>
            <a:endParaRPr lang="zh-CN" altLang="en-US" sz="2400" dirty="0" smtClean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26987" name="对象 126986"/>
          <p:cNvGraphicFramePr>
            <a:graphicFrameLocks/>
          </p:cNvGraphicFramePr>
          <p:nvPr/>
        </p:nvGraphicFramePr>
        <p:xfrm>
          <a:off x="467544" y="1844825"/>
          <a:ext cx="7200800" cy="864096"/>
        </p:xfrm>
        <a:graphic>
          <a:graphicData uri="http://schemas.openxmlformats.org/presentationml/2006/ole">
            <p:oleObj spid="_x0000_s4098" name="公式" r:id="rId4" imgW="3301920" imgH="431640" progId="Equation.3">
              <p:embed/>
            </p:oleObj>
          </a:graphicData>
        </a:graphic>
      </p:graphicFrame>
      <p:graphicFrame>
        <p:nvGraphicFramePr>
          <p:cNvPr id="4100" name="对象 9">
            <a:hlinkClick r:id="" action="ppaction://ole?verb=1"/>
          </p:cNvPr>
          <p:cNvGraphicFramePr>
            <a:graphicFrameLocks noChangeAspect="1"/>
          </p:cNvGraphicFramePr>
          <p:nvPr/>
        </p:nvGraphicFramePr>
        <p:xfrm>
          <a:off x="2339975" y="5445125"/>
          <a:ext cx="923925" cy="217488"/>
        </p:xfrm>
        <a:graphic>
          <a:graphicData uri="http://schemas.openxmlformats.org/presentationml/2006/ole">
            <p:oleObj spid="_x0000_s4100" r:id="rId5" imgW="944454" imgH="222970" progId="Equation.3">
              <p:embed/>
            </p:oleObj>
          </a:graphicData>
        </a:graphic>
      </p:graphicFrame>
      <p:graphicFrame>
        <p:nvGraphicFramePr>
          <p:cNvPr id="8" name="对象 126986"/>
          <p:cNvGraphicFramePr>
            <a:graphicFrameLocks/>
          </p:cNvGraphicFramePr>
          <p:nvPr/>
        </p:nvGraphicFramePr>
        <p:xfrm>
          <a:off x="436563" y="4076700"/>
          <a:ext cx="6275387" cy="865188"/>
        </p:xfrm>
        <a:graphic>
          <a:graphicData uri="http://schemas.openxmlformats.org/presentationml/2006/ole">
            <p:oleObj spid="_x0000_s4108" name="公式" r:id="rId6" imgW="3085920" imgH="43164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/>
        </p:nvGraphicFramePr>
        <p:xfrm>
          <a:off x="467544" y="5229200"/>
          <a:ext cx="8097838" cy="915988"/>
        </p:xfrm>
        <a:graphic>
          <a:graphicData uri="http://schemas.openxmlformats.org/presentationml/2006/ole">
            <p:oleObj spid="_x0000_s4109" name="公式" r:id="rId7" imgW="3530520" imgH="431640" progId="Equation.3">
              <p:embed/>
            </p:oleObj>
          </a:graphicData>
        </a:graphic>
      </p:graphicFrame>
      <p:graphicFrame>
        <p:nvGraphicFramePr>
          <p:cNvPr id="2" name="对象 126986"/>
          <p:cNvGraphicFramePr>
            <a:graphicFrameLocks/>
          </p:cNvGraphicFramePr>
          <p:nvPr/>
        </p:nvGraphicFramePr>
        <p:xfrm>
          <a:off x="467544" y="2924944"/>
          <a:ext cx="5703887" cy="863600"/>
        </p:xfrm>
        <a:graphic>
          <a:graphicData uri="http://schemas.openxmlformats.org/presentationml/2006/ole">
            <p:oleObj spid="_x0000_s4110" name="公式" r:id="rId8" imgW="2869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13747</TotalTime>
  <Pages>0</Pages>
  <Words>5856</Words>
  <Characters>0</Characters>
  <Application>Microsoft Office PowerPoint</Application>
  <DocSecurity>0</DocSecurity>
  <PresentationFormat>全屏显示(4:3)</PresentationFormat>
  <Lines>0</Lines>
  <Paragraphs>498</Paragraphs>
  <Slides>64</Slides>
  <Notes>64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Arial</vt:lpstr>
      <vt:lpstr>宋体</vt:lpstr>
      <vt:lpstr>Times New Roman</vt:lpstr>
      <vt:lpstr>隶书</vt:lpstr>
      <vt:lpstr>黑体</vt:lpstr>
      <vt:lpstr>楷体</vt:lpstr>
      <vt:lpstr>Symbol</vt:lpstr>
      <vt:lpstr>楷体_GB2312</vt:lpstr>
      <vt:lpstr>金桥简标宋</vt:lpstr>
      <vt:lpstr>Wingdings</vt:lpstr>
      <vt:lpstr>默认设计模板</vt:lpstr>
      <vt:lpstr>公式</vt:lpstr>
      <vt:lpstr>Microsoft 公式 3.0</vt:lpstr>
      <vt:lpstr>Document</vt:lpstr>
      <vt:lpstr>Microsoft Office Word 97 - 2003 文档</vt:lpstr>
      <vt:lpstr>统计实例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  <vt:lpstr>第五章　抽样和抽样分布</vt:lpstr>
    </vt:vector>
  </TitlesOfParts>
  <Manager/>
  <Company> </Company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参数估计与假设检验</dc:title>
  <dc:subject/>
  <dc:creator/>
  <cp:keywords/>
  <dc:description/>
  <cp:lastModifiedBy>LHD</cp:lastModifiedBy>
  <cp:revision>2797</cp:revision>
  <dcterms:created xsi:type="dcterms:W3CDTF">2001-02-03T06:20:58Z</dcterms:created>
  <dcterms:modified xsi:type="dcterms:W3CDTF">2018-11-07T11:57:32Z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