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Default Extension="doc" ContentType="application/msword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emf" ContentType="image/x-emf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326" r:id="rId2"/>
    <p:sldId id="264" r:id="rId3"/>
    <p:sldId id="371" r:id="rId4"/>
    <p:sldId id="265" r:id="rId5"/>
    <p:sldId id="353" r:id="rId6"/>
    <p:sldId id="268" r:id="rId7"/>
    <p:sldId id="269" r:id="rId8"/>
    <p:sldId id="358" r:id="rId9"/>
    <p:sldId id="374" r:id="rId10"/>
    <p:sldId id="357" r:id="rId11"/>
    <p:sldId id="387" r:id="rId12"/>
    <p:sldId id="356" r:id="rId13"/>
    <p:sldId id="314" r:id="rId14"/>
    <p:sldId id="388" r:id="rId15"/>
    <p:sldId id="317" r:id="rId16"/>
    <p:sldId id="319" r:id="rId17"/>
    <p:sldId id="377" r:id="rId18"/>
    <p:sldId id="378" r:id="rId19"/>
    <p:sldId id="379" r:id="rId20"/>
    <p:sldId id="320" r:id="rId21"/>
    <p:sldId id="383" r:id="rId22"/>
    <p:sldId id="321" r:id="rId23"/>
    <p:sldId id="322" r:id="rId24"/>
    <p:sldId id="389" r:id="rId25"/>
    <p:sldId id="302" r:id="rId26"/>
    <p:sldId id="384" r:id="rId27"/>
    <p:sldId id="375" r:id="rId28"/>
    <p:sldId id="316" r:id="rId29"/>
    <p:sldId id="376" r:id="rId30"/>
    <p:sldId id="381" r:id="rId31"/>
    <p:sldId id="354" r:id="rId32"/>
    <p:sldId id="382" r:id="rId33"/>
    <p:sldId id="355" r:id="rId34"/>
    <p:sldId id="385" r:id="rId35"/>
    <p:sldId id="386" r:id="rId36"/>
  </p:sldIdLst>
  <p:sldSz cx="9144000" cy="6858000" type="screen4x3"/>
  <p:notesSz cx="6858000" cy="9144000"/>
  <p:embeddedFontLst>
    <p:embeddedFont>
      <p:font typeface="隶书" pitchFamily="49" charset="-122"/>
      <p:regular r:id="rId39"/>
    </p:embeddedFont>
    <p:embeddedFont>
      <p:font typeface="黑体" pitchFamily="49" charset="-122"/>
      <p:regular r:id="rId40"/>
    </p:embeddedFont>
    <p:embeddedFont>
      <p:font typeface="楷体" pitchFamily="49" charset="-122"/>
      <p:regular r:id="rId41"/>
    </p:embeddedFont>
  </p:embeddedFont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3300"/>
    <a:srgbClr val="66FF33"/>
    <a:srgbClr val="660033"/>
    <a:srgbClr val="FF0000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9798" autoAdjust="0"/>
    <p:restoredTop sz="92157" autoAdjust="0"/>
  </p:normalViewPr>
  <p:slideViewPr>
    <p:cSldViewPr>
      <p:cViewPr varScale="1">
        <p:scale>
          <a:sx n="65" d="100"/>
          <a:sy n="65" d="100"/>
        </p:scale>
        <p:origin x="-136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7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2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image" Target="../media/image59.wmf"/><Relationship Id="rId7" Type="http://schemas.openxmlformats.org/officeDocument/2006/relationships/image" Target="../media/image63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62.wmf"/><Relationship Id="rId5" Type="http://schemas.openxmlformats.org/officeDocument/2006/relationships/image" Target="../media/image61.wmf"/><Relationship Id="rId10" Type="http://schemas.openxmlformats.org/officeDocument/2006/relationships/image" Target="../media/image66.wmf"/><Relationship Id="rId4" Type="http://schemas.openxmlformats.org/officeDocument/2006/relationships/image" Target="../media/image60.wmf"/><Relationship Id="rId9" Type="http://schemas.openxmlformats.org/officeDocument/2006/relationships/image" Target="../media/image6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6" Type="http://schemas.openxmlformats.org/officeDocument/2006/relationships/image" Target="../media/image72.wmf"/><Relationship Id="rId5" Type="http://schemas.openxmlformats.org/officeDocument/2006/relationships/image" Target="../media/image71.wmf"/><Relationship Id="rId4" Type="http://schemas.openxmlformats.org/officeDocument/2006/relationships/image" Target="../media/image7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4" Type="http://schemas.openxmlformats.org/officeDocument/2006/relationships/image" Target="../media/image7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6" Type="http://schemas.openxmlformats.org/officeDocument/2006/relationships/image" Target="../media/image82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4" Type="http://schemas.openxmlformats.org/officeDocument/2006/relationships/image" Target="../media/image8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6" Type="http://schemas.openxmlformats.org/officeDocument/2006/relationships/image" Target="../media/image92.wmf"/><Relationship Id="rId5" Type="http://schemas.openxmlformats.org/officeDocument/2006/relationships/image" Target="../media/image91.wmf"/><Relationship Id="rId4" Type="http://schemas.openxmlformats.org/officeDocument/2006/relationships/image" Target="../media/image9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5" Type="http://schemas.openxmlformats.org/officeDocument/2006/relationships/image" Target="../media/image97.wmf"/><Relationship Id="rId4" Type="http://schemas.openxmlformats.org/officeDocument/2006/relationships/image" Target="../media/image96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Relationship Id="rId6" Type="http://schemas.openxmlformats.org/officeDocument/2006/relationships/image" Target="../media/image106.wmf"/><Relationship Id="rId5" Type="http://schemas.openxmlformats.org/officeDocument/2006/relationships/image" Target="../media/image105.wmf"/><Relationship Id="rId4" Type="http://schemas.openxmlformats.org/officeDocument/2006/relationships/image" Target="../media/image104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wmf"/><Relationship Id="rId7" Type="http://schemas.openxmlformats.org/officeDocument/2006/relationships/image" Target="../media/image113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Relationship Id="rId6" Type="http://schemas.openxmlformats.org/officeDocument/2006/relationships/image" Target="../media/image112.wmf"/><Relationship Id="rId5" Type="http://schemas.openxmlformats.org/officeDocument/2006/relationships/image" Target="../media/image111.wmf"/><Relationship Id="rId4" Type="http://schemas.openxmlformats.org/officeDocument/2006/relationships/image" Target="../media/image11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e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Relationship Id="rId6" Type="http://schemas.openxmlformats.org/officeDocument/2006/relationships/image" Target="../media/image119.wmf"/><Relationship Id="rId5" Type="http://schemas.openxmlformats.org/officeDocument/2006/relationships/image" Target="../media/image118.wmf"/><Relationship Id="rId4" Type="http://schemas.openxmlformats.org/officeDocument/2006/relationships/image" Target="../media/image117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wmf"/><Relationship Id="rId2" Type="http://schemas.openxmlformats.org/officeDocument/2006/relationships/image" Target="../media/image121.wmf"/><Relationship Id="rId1" Type="http://schemas.openxmlformats.org/officeDocument/2006/relationships/image" Target="../media/image120.wmf"/><Relationship Id="rId4" Type="http://schemas.openxmlformats.org/officeDocument/2006/relationships/image" Target="../media/image123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w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Relationship Id="rId4" Type="http://schemas.openxmlformats.org/officeDocument/2006/relationships/image" Target="../media/image127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Relationship Id="rId4" Type="http://schemas.openxmlformats.org/officeDocument/2006/relationships/image" Target="../media/image131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wmf"/><Relationship Id="rId2" Type="http://schemas.openxmlformats.org/officeDocument/2006/relationships/image" Target="../media/image133.emf"/><Relationship Id="rId1" Type="http://schemas.openxmlformats.org/officeDocument/2006/relationships/image" Target="../media/image132.wmf"/><Relationship Id="rId5" Type="http://schemas.openxmlformats.org/officeDocument/2006/relationships/image" Target="../media/image136.wmf"/><Relationship Id="rId4" Type="http://schemas.openxmlformats.org/officeDocument/2006/relationships/image" Target="../media/image135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wmf"/><Relationship Id="rId2" Type="http://schemas.openxmlformats.org/officeDocument/2006/relationships/image" Target="../media/image138.wmf"/><Relationship Id="rId1" Type="http://schemas.openxmlformats.org/officeDocument/2006/relationships/image" Target="../media/image137.wmf"/><Relationship Id="rId4" Type="http://schemas.openxmlformats.org/officeDocument/2006/relationships/image" Target="../media/image140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wmf"/><Relationship Id="rId2" Type="http://schemas.openxmlformats.org/officeDocument/2006/relationships/image" Target="../media/image142.wmf"/><Relationship Id="rId1" Type="http://schemas.openxmlformats.org/officeDocument/2006/relationships/image" Target="../media/image141.wmf"/><Relationship Id="rId6" Type="http://schemas.openxmlformats.org/officeDocument/2006/relationships/image" Target="../media/image146.wmf"/><Relationship Id="rId5" Type="http://schemas.openxmlformats.org/officeDocument/2006/relationships/image" Target="../media/image145.wmf"/><Relationship Id="rId4" Type="http://schemas.openxmlformats.org/officeDocument/2006/relationships/image" Target="../media/image144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wmf"/><Relationship Id="rId2" Type="http://schemas.openxmlformats.org/officeDocument/2006/relationships/image" Target="../media/image148.wmf"/><Relationship Id="rId1" Type="http://schemas.openxmlformats.org/officeDocument/2006/relationships/image" Target="../media/image147.wmf"/><Relationship Id="rId5" Type="http://schemas.openxmlformats.org/officeDocument/2006/relationships/image" Target="../media/image151.wmf"/><Relationship Id="rId4" Type="http://schemas.openxmlformats.org/officeDocument/2006/relationships/image" Target="../media/image150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wmf"/><Relationship Id="rId2" Type="http://schemas.openxmlformats.org/officeDocument/2006/relationships/image" Target="../media/image153.wmf"/><Relationship Id="rId1" Type="http://schemas.openxmlformats.org/officeDocument/2006/relationships/image" Target="../media/image152.wmf"/><Relationship Id="rId5" Type="http://schemas.openxmlformats.org/officeDocument/2006/relationships/image" Target="../media/image156.wmf"/><Relationship Id="rId4" Type="http://schemas.openxmlformats.org/officeDocument/2006/relationships/image" Target="../media/image155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wmf"/><Relationship Id="rId2" Type="http://schemas.openxmlformats.org/officeDocument/2006/relationships/image" Target="../media/image158.wmf"/><Relationship Id="rId1" Type="http://schemas.openxmlformats.org/officeDocument/2006/relationships/image" Target="../media/image157.wmf"/><Relationship Id="rId4" Type="http://schemas.openxmlformats.org/officeDocument/2006/relationships/image" Target="../media/image16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wmf"/><Relationship Id="rId2" Type="http://schemas.openxmlformats.org/officeDocument/2006/relationships/image" Target="../media/image162.wmf"/><Relationship Id="rId1" Type="http://schemas.openxmlformats.org/officeDocument/2006/relationships/image" Target="../media/image161.emf"/><Relationship Id="rId6" Type="http://schemas.openxmlformats.org/officeDocument/2006/relationships/image" Target="../media/image166.wmf"/><Relationship Id="rId5" Type="http://schemas.openxmlformats.org/officeDocument/2006/relationships/image" Target="../media/image165.wmf"/><Relationship Id="rId4" Type="http://schemas.openxmlformats.org/officeDocument/2006/relationships/image" Target="../media/image164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wmf"/><Relationship Id="rId2" Type="http://schemas.openxmlformats.org/officeDocument/2006/relationships/image" Target="../media/image168.wmf"/><Relationship Id="rId1" Type="http://schemas.openxmlformats.org/officeDocument/2006/relationships/image" Target="../media/image167.wmf"/><Relationship Id="rId4" Type="http://schemas.openxmlformats.org/officeDocument/2006/relationships/image" Target="../media/image170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3.wmf"/><Relationship Id="rId1" Type="http://schemas.openxmlformats.org/officeDocument/2006/relationships/image" Target="../media/image13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12" Type="http://schemas.openxmlformats.org/officeDocument/2006/relationships/image" Target="../media/image46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11" Type="http://schemas.openxmlformats.org/officeDocument/2006/relationships/image" Target="../media/image45.wmf"/><Relationship Id="rId5" Type="http://schemas.openxmlformats.org/officeDocument/2006/relationships/image" Target="../media/image39.wmf"/><Relationship Id="rId10" Type="http://schemas.openxmlformats.org/officeDocument/2006/relationships/image" Target="../media/image44.wmf"/><Relationship Id="rId4" Type="http://schemas.openxmlformats.org/officeDocument/2006/relationships/image" Target="../media/image38.wmf"/><Relationship Id="rId9" Type="http://schemas.openxmlformats.org/officeDocument/2006/relationships/image" Target="../media/image43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image" Target="../media/image49.wmf"/><Relationship Id="rId7" Type="http://schemas.openxmlformats.org/officeDocument/2006/relationships/image" Target="../media/image53.wmf"/><Relationship Id="rId12" Type="http://schemas.openxmlformats.org/officeDocument/2006/relationships/image" Target="../media/image58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52.wmf"/><Relationship Id="rId11" Type="http://schemas.openxmlformats.org/officeDocument/2006/relationships/image" Target="../media/image57.wmf"/><Relationship Id="rId5" Type="http://schemas.openxmlformats.org/officeDocument/2006/relationships/image" Target="../media/image51.wmf"/><Relationship Id="rId10" Type="http://schemas.openxmlformats.org/officeDocument/2006/relationships/image" Target="../media/image56.wmf"/><Relationship Id="rId4" Type="http://schemas.openxmlformats.org/officeDocument/2006/relationships/image" Target="../media/image50.wmf"/><Relationship Id="rId9" Type="http://schemas.openxmlformats.org/officeDocument/2006/relationships/image" Target="../media/image5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62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62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9ABC5C8-F6FE-4028-A44F-21A541DCF30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29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9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29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29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79D143D-FD1B-4DEC-A30F-ADE62D178EB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D3C897-0058-4AF8-8089-D2A23B9FEC81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 smtClean="0"/>
              <a:t>）在抽样推断中，面临着三个问题：怎么抽（</a:t>
            </a:r>
            <a:r>
              <a:rPr lang="en-US" altLang="zh-CN" dirty="0" smtClean="0"/>
              <a:t>SRS</a:t>
            </a:r>
            <a:r>
              <a:rPr lang="zh-CN" altLang="en-US" dirty="0" smtClean="0"/>
              <a:t>），抽多少和如何推断？（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）由于估计的对象和分布不同，因此估计公式也较多，学习时应注意归纳。</a:t>
            </a:r>
            <a:endParaRPr lang="zh-CN" altLang="en-US" sz="24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C10F59-5486-4AC5-9099-6137F35AF7A0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 smtClean="0"/>
              <a:t>）样本均值落在</a:t>
            </a:r>
            <a:r>
              <a:rPr lang="en-US" altLang="zh-CN" dirty="0" smtClean="0"/>
              <a:t>U±Δ</a:t>
            </a:r>
            <a:r>
              <a:rPr lang="zh-CN" altLang="en-US" dirty="0" smtClean="0"/>
              <a:t>的概率为</a:t>
            </a:r>
            <a:r>
              <a:rPr lang="en-US" altLang="zh-CN" dirty="0" smtClean="0"/>
              <a:t>95%</a:t>
            </a:r>
            <a:r>
              <a:rPr lang="zh-CN" altLang="en-US" dirty="0" smtClean="0"/>
              <a:t>。（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）将</a:t>
            </a:r>
            <a:r>
              <a:rPr lang="zh-CN" altLang="en-US" dirty="0" smtClean="0"/>
              <a:t>样本均值转化为</a:t>
            </a:r>
            <a:r>
              <a:rPr lang="en-US" altLang="zh-CN" dirty="0" smtClean="0"/>
              <a:t>Z</a:t>
            </a:r>
            <a:r>
              <a:rPr lang="zh-CN" altLang="en-US" dirty="0" smtClean="0"/>
              <a:t>，总体均值</a:t>
            </a:r>
            <a:r>
              <a:rPr lang="en-US" altLang="zh-CN" dirty="0" smtClean="0"/>
              <a:t>u</a:t>
            </a:r>
            <a:r>
              <a:rPr lang="zh-CN" altLang="en-US" dirty="0" smtClean="0"/>
              <a:t>转化为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u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u</a:t>
            </a:r>
            <a:r>
              <a:rPr lang="en-US" altLang="zh-CN" b="0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金桥简标宋" pitchFamily="2" charset="-122"/>
                <a:ea typeface="金桥简标宋" pitchFamily="2" charset="-122"/>
                <a:sym typeface="Symbol" pitchFamily="18" charset="2"/>
              </a:rPr>
              <a:t>+</a:t>
            </a:r>
            <a:r>
              <a:rPr lang="en-US" altLang="zh-CN" b="0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金桥简标宋" pitchFamily="2" charset="-122"/>
                <a:sym typeface="Symbol" pitchFamily="18" charset="2"/>
              </a:rPr>
              <a:t>Δ</a:t>
            </a:r>
            <a:r>
              <a:rPr lang="zh-CN" altLang="en-US" b="0" dirty="0" smtClean="0"/>
              <a:t>之间</a:t>
            </a:r>
            <a:r>
              <a:rPr lang="zh-CN" altLang="en-US" dirty="0" smtClean="0"/>
              <a:t>的距离转化为</a:t>
            </a:r>
            <a:r>
              <a:rPr lang="en-US" altLang="zh-CN" dirty="0" smtClean="0"/>
              <a:t>Z</a:t>
            </a:r>
            <a:r>
              <a:rPr lang="zh-CN" altLang="en-US" dirty="0" smtClean="0"/>
              <a:t>。</a:t>
            </a:r>
            <a:r>
              <a:rPr lang="zh-CN" altLang="en-US" dirty="0"/>
              <a:t>尽管我们不知道是否套中，但从赌的角度来看会猜它套中。一旦样本数据落在以</a:t>
            </a:r>
            <a:r>
              <a:rPr lang="en-US" altLang="zh-CN" dirty="0"/>
              <a:t>u</a:t>
            </a:r>
            <a:r>
              <a:rPr lang="zh-CN" altLang="en-US" dirty="0"/>
              <a:t>为中心的区间内，则意味着事件发生。研究者没有直接告诉我们允许误差是多少，而是通过给定概率保证程度来告知。这事实上要求样本均值落在［</a:t>
            </a:r>
            <a:r>
              <a:rPr lang="en-US" altLang="zh-CN" dirty="0"/>
              <a:t>X</a:t>
            </a:r>
            <a:r>
              <a:rPr lang="en-US" altLang="zh-CN" baseline="-25000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X</a:t>
            </a:r>
            <a:r>
              <a:rPr lang="en-US" altLang="zh-CN" baseline="-25000" dirty="0"/>
              <a:t>2</a:t>
            </a:r>
            <a:r>
              <a:rPr lang="zh-CN" altLang="en-US" dirty="0"/>
              <a:t>］这个区间内，那么，如何确定这个区间呢？这是一个概率非常大的赌博。事实上，相信（</a:t>
            </a:r>
            <a:r>
              <a:rPr lang="en-US" altLang="zh-CN" dirty="0"/>
              <a:t>36.65</a:t>
            </a:r>
            <a:r>
              <a:rPr lang="zh-CN" altLang="en-US" dirty="0"/>
              <a:t>，</a:t>
            </a:r>
            <a:r>
              <a:rPr lang="en-US" altLang="zh-CN" dirty="0"/>
              <a:t>41.35</a:t>
            </a:r>
            <a:r>
              <a:rPr lang="zh-CN" altLang="en-US" dirty="0"/>
              <a:t>）有</a:t>
            </a:r>
            <a:r>
              <a:rPr lang="en-US" altLang="zh-CN" dirty="0"/>
              <a:t>95%</a:t>
            </a:r>
            <a:r>
              <a:rPr lang="zh-CN" altLang="en-US" dirty="0"/>
              <a:t>的可能正确，只有</a:t>
            </a:r>
            <a:r>
              <a:rPr lang="en-US" altLang="zh-CN" dirty="0"/>
              <a:t>5%</a:t>
            </a:r>
            <a:r>
              <a:rPr lang="zh-CN" altLang="en-US" dirty="0"/>
              <a:t>的可能犯错误，赌不赌？反之，相信其他的区间则有</a:t>
            </a:r>
            <a:r>
              <a:rPr lang="en-US" altLang="zh-CN" dirty="0"/>
              <a:t>5%</a:t>
            </a:r>
            <a:r>
              <a:rPr lang="zh-CN" altLang="en-US" dirty="0"/>
              <a:t>的可能正确，却有</a:t>
            </a:r>
            <a:r>
              <a:rPr lang="en-US" altLang="zh-CN" dirty="0"/>
              <a:t>95%</a:t>
            </a:r>
            <a:r>
              <a:rPr lang="zh-CN" altLang="en-US" dirty="0"/>
              <a:t>的可能犯错误。自然会选择前者，即大概率事件基本会发生。（</a:t>
            </a:r>
            <a:r>
              <a:rPr lang="en-US" altLang="zh-CN" dirty="0"/>
              <a:t>2</a:t>
            </a:r>
            <a:r>
              <a:rPr lang="zh-CN" altLang="en-US" dirty="0"/>
              <a:t>）从</a:t>
            </a:r>
            <a:r>
              <a:rPr lang="en-US" altLang="zh-CN" dirty="0"/>
              <a:t>P{</a:t>
            </a:r>
            <a:r>
              <a:rPr lang="zh-CN" altLang="en-US" dirty="0"/>
              <a:t>误差</a:t>
            </a:r>
            <a:r>
              <a:rPr lang="en-US" altLang="zh-CN" dirty="0"/>
              <a:t>&lt;2.35}</a:t>
            </a:r>
            <a:r>
              <a:rPr lang="zh-CN" altLang="en-US" dirty="0"/>
              <a:t>推出区间，一旦宽度确定，则能否套中参数取决于样本均值了，因为不论抽到哪一个样本，其宽度均为</a:t>
            </a:r>
            <a:r>
              <a:rPr lang="en-US" altLang="zh-CN" dirty="0"/>
              <a:t>4.7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C10F59-5486-4AC5-9099-6137F35AF7A0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）不论样本均值是多少，区间的宽度均为</a:t>
            </a:r>
            <a:r>
              <a:rPr lang="en-US" altLang="zh-CN"/>
              <a:t>2</a:t>
            </a:r>
            <a:r>
              <a:rPr lang="zh-CN" altLang="en-US"/>
              <a:t>个</a:t>
            </a:r>
            <a:r>
              <a:rPr lang="en-US" altLang="zh-CN"/>
              <a:t>2.35</a:t>
            </a:r>
            <a:r>
              <a:rPr lang="zh-CN" altLang="en-US"/>
              <a:t>，即</a:t>
            </a:r>
            <a:r>
              <a:rPr lang="en-US" altLang="zh-CN"/>
              <a:t>4.7</a:t>
            </a:r>
            <a:r>
              <a:rPr lang="zh-CN" altLang="en-US"/>
              <a:t>岁。若区间宽度确定了，则能否套住总体参数取决于样本均值能否范围有效范围内。尽管我们不知道是否套中，但从赌的角度来看会猜它套中。一旦样本数据落在以</a:t>
            </a:r>
            <a:r>
              <a:rPr lang="en-US" altLang="zh-CN"/>
              <a:t>u</a:t>
            </a:r>
            <a:r>
              <a:rPr lang="zh-CN" altLang="en-US"/>
              <a:t>为中心的区间内，则意味着事件发生。研究者没有直接告诉我们允许误差是多少，而是通过给定概率保证程度来告知。这事实上要求样本均值落在［</a:t>
            </a:r>
            <a:r>
              <a:rPr lang="en-US" altLang="zh-CN"/>
              <a:t>X</a:t>
            </a:r>
            <a:r>
              <a:rPr lang="en-US" altLang="zh-CN" baseline="-25000"/>
              <a:t>1</a:t>
            </a:r>
            <a:r>
              <a:rPr lang="zh-CN" altLang="en-US"/>
              <a:t>，</a:t>
            </a:r>
            <a:r>
              <a:rPr lang="en-US" altLang="zh-CN"/>
              <a:t>X</a:t>
            </a:r>
            <a:r>
              <a:rPr lang="en-US" altLang="zh-CN" baseline="-25000"/>
              <a:t>2</a:t>
            </a:r>
            <a:r>
              <a:rPr lang="zh-CN" altLang="en-US"/>
              <a:t>］这个区间内，那么，如何确定这个区间呢？这是一个概率非常大的赌博。事实上，相信（</a:t>
            </a:r>
            <a:r>
              <a:rPr lang="en-US" altLang="zh-CN"/>
              <a:t>36.65</a:t>
            </a:r>
            <a:r>
              <a:rPr lang="zh-CN" altLang="en-US"/>
              <a:t>，</a:t>
            </a:r>
            <a:r>
              <a:rPr lang="en-US" altLang="zh-CN"/>
              <a:t>41.35</a:t>
            </a:r>
            <a:r>
              <a:rPr lang="zh-CN" altLang="en-US"/>
              <a:t>）有</a:t>
            </a:r>
            <a:r>
              <a:rPr lang="en-US" altLang="zh-CN"/>
              <a:t>95%</a:t>
            </a:r>
            <a:r>
              <a:rPr lang="zh-CN" altLang="en-US"/>
              <a:t>的可能正确，只有</a:t>
            </a:r>
            <a:r>
              <a:rPr lang="en-US" altLang="zh-CN"/>
              <a:t>5%</a:t>
            </a:r>
            <a:r>
              <a:rPr lang="zh-CN" altLang="en-US"/>
              <a:t>的可能犯错误，赌不赌？反之，相信其他的区间则有</a:t>
            </a:r>
            <a:r>
              <a:rPr lang="en-US" altLang="zh-CN"/>
              <a:t>5%</a:t>
            </a:r>
            <a:r>
              <a:rPr lang="zh-CN" altLang="en-US"/>
              <a:t>的可能正确，却有</a:t>
            </a:r>
            <a:r>
              <a:rPr lang="en-US" altLang="zh-CN"/>
              <a:t>95%</a:t>
            </a:r>
            <a:r>
              <a:rPr lang="zh-CN" altLang="en-US"/>
              <a:t>的可能犯错误。自然会选择前者，即大概率事件基本会发生。（</a:t>
            </a:r>
            <a:r>
              <a:rPr lang="en-US" altLang="zh-CN"/>
              <a:t>2</a:t>
            </a:r>
            <a:r>
              <a:rPr lang="zh-CN" altLang="en-US"/>
              <a:t>）从</a:t>
            </a:r>
            <a:r>
              <a:rPr lang="en-US" altLang="zh-CN"/>
              <a:t>P{</a:t>
            </a:r>
            <a:r>
              <a:rPr lang="zh-CN" altLang="en-US"/>
              <a:t>误差</a:t>
            </a:r>
            <a:r>
              <a:rPr lang="en-US" altLang="zh-CN"/>
              <a:t>&lt;2.35}</a:t>
            </a:r>
            <a:r>
              <a:rPr lang="zh-CN" altLang="en-US"/>
              <a:t>推出区间，一旦宽度确定，则能否套中参数取决于样本均值了，因为不论抽到哪一个样本，其宽度均为</a:t>
            </a:r>
            <a:r>
              <a:rPr lang="en-US" altLang="zh-CN"/>
              <a:t>4.7</a:t>
            </a:r>
            <a:r>
              <a:rPr lang="zh-CN" altLang="en-US"/>
              <a:t>。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15609F-3296-4AA0-856A-2E8C7FA77711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注意：此处均指正态分布的情况下，如果是其他分布，届时再讨论。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031C2D-F540-4470-BB49-AA363326F5FF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 smtClean="0"/>
              <a:t>）欲求出极限误差，需了解样本均值的抽样分布。（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）在区间中，临界值、总体标准差和样本容量均知，故可推断区间；实际计算时简单列出公式，尔后可以简单计算。（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）若总体标准差未知，则只有样本标准差替代，但一旦用样本标准差替代，则分布也发生了变化。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031C2D-F540-4470-BB49-AA363326F5FF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 smtClean="0"/>
              <a:t>）注意极限误差的计算</a:t>
            </a:r>
            <a:r>
              <a:rPr lang="zh-CN" altLang="en-US" dirty="0" smtClean="0"/>
              <a:t>公式，和前面对比。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）实际计算时列出区间和极限误差公式即可。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BA7816-3034-4AE5-A466-0422889464D1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）母体可能是均匀分布、</a:t>
            </a:r>
            <a:r>
              <a:rPr lang="en-US" altLang="zh-CN" dirty="0" smtClean="0"/>
              <a:t>U</a:t>
            </a:r>
            <a:r>
              <a:rPr lang="zh-CN" altLang="en-US" dirty="0" smtClean="0"/>
              <a:t>形分布或者</a:t>
            </a:r>
            <a:r>
              <a:rPr lang="en-US" altLang="zh-CN" dirty="0" smtClean="0"/>
              <a:t>J</a:t>
            </a:r>
            <a:r>
              <a:rPr lang="zh-CN" altLang="en-US" dirty="0" smtClean="0"/>
              <a:t>形分布，等等。（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）为</a:t>
            </a:r>
            <a:r>
              <a:rPr lang="zh-CN" altLang="en-US" dirty="0"/>
              <a:t>求出临界值是多少，对样本均值进行标准化处理，尔后查表。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2C6282-FF6A-4F03-B38A-F9241E85F3DB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）总体比率不知，用样本比率替代。理论上应该服从</a:t>
            </a:r>
            <a:r>
              <a:rPr lang="en-US" altLang="zh-CN" dirty="0" smtClean="0"/>
              <a:t>t</a:t>
            </a:r>
            <a:r>
              <a:rPr lang="zh-CN" altLang="en-US" dirty="0" smtClean="0"/>
              <a:t>分布，但由于样本容量非常大，按标准正态分布处理。（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）导出比例推断的抽样极限误差计算公式。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2C6282-FF6A-4F03-B38A-F9241E85F3DB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）将一般正态分布标准化，得到标准正态变量的平方和，即服从卡方分布。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2C6282-FF6A-4F03-B38A-F9241E85F3DB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）必须知道总体均值才可使用，万一总体均值不知，怎么办？用样本均值替代。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2C6282-FF6A-4F03-B38A-F9241E85F3DB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8C6084-542C-419D-88B4-59E6501F14D3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 smtClean="0"/>
              <a:t>）若迎面走过来一个陌生人，</a:t>
            </a:r>
            <a:r>
              <a:rPr lang="zh-CN" altLang="en-US" sz="1200" dirty="0" smtClean="0">
                <a:latin typeface="楷体_GB2312" pitchFamily="49" charset="-122"/>
                <a:ea typeface="楷体_GB2312" pitchFamily="49" charset="-122"/>
              </a:rPr>
              <a:t>你将如何判断其身份</a:t>
            </a:r>
            <a:r>
              <a:rPr lang="en-US" altLang="zh-CN" sz="1200" dirty="0" smtClean="0">
                <a:latin typeface="楷体_GB2312" pitchFamily="49" charset="-122"/>
                <a:ea typeface="楷体_GB2312" pitchFamily="49" charset="-122"/>
              </a:rPr>
              <a:t>——</a:t>
            </a:r>
            <a:r>
              <a:rPr lang="zh-CN" altLang="en-US" sz="1200" dirty="0" smtClean="0">
                <a:latin typeface="楷体_GB2312" pitchFamily="49" charset="-122"/>
                <a:ea typeface="楷体_GB2312" pitchFamily="49" charset="-122"/>
              </a:rPr>
              <a:t>衣着、言谈和举止？如何判断一个人的心情</a:t>
            </a:r>
            <a:r>
              <a:rPr lang="en-US" altLang="zh-CN" sz="1200" dirty="0" smtClean="0">
                <a:latin typeface="楷体_GB2312" pitchFamily="49" charset="-122"/>
                <a:ea typeface="楷体_GB2312" pitchFamily="49" charset="-122"/>
              </a:rPr>
              <a:t>——</a:t>
            </a:r>
            <a:r>
              <a:rPr lang="zh-CN" altLang="en-US" sz="1200" dirty="0" smtClean="0">
                <a:latin typeface="楷体_GB2312" pitchFamily="49" charset="-122"/>
                <a:ea typeface="楷体_GB2312" pitchFamily="49" charset="-122"/>
              </a:rPr>
              <a:t>看脸色等</a:t>
            </a:r>
            <a:r>
              <a:rPr lang="zh-CN" altLang="en-US" sz="1200" dirty="0" smtClean="0"/>
              <a:t>。（</a:t>
            </a:r>
            <a:r>
              <a:rPr lang="en-US" altLang="zh-CN" sz="1200" dirty="0" smtClean="0"/>
              <a:t>2</a:t>
            </a:r>
            <a:r>
              <a:rPr lang="zh-CN" altLang="en-US" sz="1200" dirty="0" smtClean="0"/>
              <a:t>）参数估计就是估计参数。如果利用样本信息推断总体的分类布型，则属于非参数估计。（</a:t>
            </a:r>
            <a:r>
              <a:rPr lang="en-US" altLang="zh-CN" sz="1200" dirty="0" smtClean="0"/>
              <a:t>3</a:t>
            </a:r>
            <a:r>
              <a:rPr lang="zh-CN" altLang="en-US" sz="1200" dirty="0" smtClean="0"/>
              <a:t>）不过，在学习参数估计之前，首先要了解一些基本概念。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2BCBD7-550A-4E5C-9962-9818CA23796B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）从单个总体均值的推断出发，找出两者之间的联系。分总体方差已知和未知两种情况，两个总体的推断也如此。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2BCBD7-550A-4E5C-9962-9818CA23796B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）当总体方差已知，则只有一个未知数。（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）与单总体均值推断比较，找出规律。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6CBD6F-A523-4497-9C81-FB8A3A57E510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）根据前面方差已知的情形进行推算。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DEA0E8-C90F-4B00-976A-45825714EA2C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DEA0E8-C90F-4B00-976A-45825714EA2C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由此可知，均值之差与比例之差的推断思路是一样的。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891F7C-39C3-4F0B-B48A-068E72E0C7A8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）单个总体方差的估计使用卡方分布，两个总体方差比的估计使用</a:t>
            </a:r>
            <a:r>
              <a:rPr lang="en-US" altLang="zh-CN" dirty="0" smtClean="0"/>
              <a:t>F</a:t>
            </a:r>
            <a:r>
              <a:rPr lang="zh-CN" altLang="en-US" dirty="0" smtClean="0"/>
              <a:t>分布。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891F7C-39C3-4F0B-B48A-068E72E0C7A8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031C2D-F540-4470-BB49-AA363326F5FF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）具体分为几种情况，取决于对总体信息的了解程度。第一种情况：尽管总体均值不知，但知道总体分布以及总体方法，即知道一些背景信息，并非两眼一抹黑。（</a:t>
            </a:r>
            <a:r>
              <a:rPr lang="en-US" altLang="zh-CN"/>
              <a:t>2</a:t>
            </a:r>
            <a:r>
              <a:rPr lang="zh-CN" altLang="en-US"/>
              <a:t>）画出图形，从一般正态分布到标准正态分布。其中的临界值到底如何确定，要看抽样分布的情况。要计算出极限误差，必须知道总体标准差是多少。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92979C-C863-4634-9A34-3259E56DA3B0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如果是标准正态分布，则区间为多宽</a:t>
            </a:r>
            <a:r>
              <a:rPr lang="zh-CN" altLang="en-US" dirty="0" smtClean="0"/>
              <a:t>？此时</a:t>
            </a:r>
            <a:r>
              <a:rPr lang="en-US" altLang="zh-CN" dirty="0" smtClean="0"/>
              <a:t>t&gt;Z</a:t>
            </a:r>
            <a:r>
              <a:rPr lang="zh-CN" altLang="en-US" smtClean="0"/>
              <a:t>，因此区间更宽，误差更大。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2C6282-FF6A-4F03-B38A-F9241E85F3DB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8C6084-542C-419D-88B4-59E6501F14D3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）在了解参数估计的基本原理之前，先探讨一些基本概念，这些概念与前述总体参数与样本统计量类似，包括三个基本概念。（</a:t>
            </a:r>
            <a:r>
              <a:rPr lang="en-US" altLang="zh-CN"/>
              <a:t>2</a:t>
            </a:r>
            <a:r>
              <a:rPr lang="zh-CN" altLang="en-US"/>
              <a:t>）可分别理解为总体指标、样本指标与样本指标的取值。（</a:t>
            </a:r>
            <a:r>
              <a:rPr lang="en-US" altLang="zh-CN"/>
              <a:t>3</a:t>
            </a:r>
            <a:r>
              <a:rPr lang="zh-CN" altLang="en-US"/>
              <a:t>）在此例中，直接用样本指标推断总体指标，这种估计思路属于点估计。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2C6282-FF6A-4F03-B38A-F9241E85F3DB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）总体是正态分布，但总体均值不知。使用自由度为</a:t>
            </a:r>
            <a:r>
              <a:rPr lang="en-US" altLang="zh-CN" dirty="0" smtClean="0"/>
              <a:t>n-1</a:t>
            </a:r>
            <a:r>
              <a:rPr lang="zh-CN" altLang="en-US" dirty="0" smtClean="0"/>
              <a:t>的卡方分布。（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）了解了单个总体的均值、方差、比率的推断之后，再进一步探讨两个总体的参数估计。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40A429-8A53-42CC-8336-8F361B5AEFFE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2BCBD7-550A-4E5C-9962-9818CA23796B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）假定两个总体的方差不知，则区间无法算出。自然用样本方差替代，则需要</a:t>
            </a:r>
            <a:r>
              <a:rPr lang="en-US" altLang="zh-CN" dirty="0" smtClean="0"/>
              <a:t>t</a:t>
            </a:r>
            <a:r>
              <a:rPr lang="zh-CN" altLang="en-US" dirty="0" smtClean="0"/>
              <a:t>分布。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49C9C4-0ED6-4726-852A-87F840B2D8C7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49C9C4-0ED6-4726-852A-87F840B2D8C7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DEA0E8-C90F-4B00-976A-45825714EA2C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2C9457-10DF-462B-AF63-F4777C7CCFDC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）尽管在点估计中，相应的方法包括矩估计法、极大似然法（更考虑结果的可能性大小），但其基本原理大抵为用样本直接推断总体。（</a:t>
            </a:r>
            <a:r>
              <a:rPr lang="en-US" altLang="zh-CN" dirty="0"/>
              <a:t>2</a:t>
            </a:r>
            <a:r>
              <a:rPr lang="zh-CN" altLang="en-US" dirty="0"/>
              <a:t>）这种方法的特点：思路很简单但无法预知误差。并且这一方法明知样本与总体指标不一定相等，仍然令其相等，这一考虑确实有些</a:t>
            </a:r>
            <a:r>
              <a:rPr lang="zh-CN" altLang="en-US" dirty="0" smtClean="0"/>
              <a:t>武断且不够可靠，</a:t>
            </a:r>
            <a:r>
              <a:rPr lang="zh-CN" altLang="en-US" dirty="0"/>
              <a:t>因此不是一种好的方法</a:t>
            </a:r>
            <a:r>
              <a:rPr lang="zh-CN" altLang="en-US" dirty="0" smtClean="0"/>
              <a:t>。如推断某人年龄：</a:t>
            </a:r>
            <a:r>
              <a:rPr lang="en-US" altLang="zh-CN" dirty="0" smtClean="0"/>
              <a:t>19</a:t>
            </a:r>
            <a:r>
              <a:rPr lang="zh-CN" altLang="en-US" dirty="0" smtClean="0"/>
              <a:t>岁；大概在</a:t>
            </a:r>
            <a:r>
              <a:rPr lang="en-US" altLang="zh-CN" dirty="0" smtClean="0"/>
              <a:t>18</a:t>
            </a:r>
            <a:r>
              <a:rPr lang="zh-CN" altLang="en-US" dirty="0" smtClean="0"/>
              <a:t>至</a:t>
            </a:r>
            <a:r>
              <a:rPr lang="en-US" altLang="zh-CN" dirty="0" smtClean="0"/>
              <a:t>20</a:t>
            </a:r>
            <a:r>
              <a:rPr lang="zh-CN" altLang="en-US" dirty="0" smtClean="0"/>
              <a:t>之间。（</a:t>
            </a:r>
            <a:r>
              <a:rPr lang="en-US" altLang="zh-CN" dirty="0"/>
              <a:t>3</a:t>
            </a:r>
            <a:r>
              <a:rPr lang="zh-CN" altLang="en-US" dirty="0"/>
              <a:t>）但统计发展史中也存在成功的点估计。假定德国坦克中已经有一半被击毁或缴获。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C671BA-2774-427F-A947-17E857C65903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尽管点估计存在一些不足，但是区间估计的基础，即先有点估计后有区间估计，因此围绕着点估计还需解决一些理论问题，即是否可以用中位数或众数推断总体均值？若在推断总体均值时，手头有三个估计量，这是好事，因为可以选择其中最好的估计量。（</a:t>
            </a:r>
            <a:r>
              <a:rPr lang="en-US" altLang="zh-CN" dirty="0"/>
              <a:t>2</a:t>
            </a:r>
            <a:r>
              <a:rPr lang="zh-CN" altLang="en-US" dirty="0"/>
              <a:t>）表面上看，若某一样本指标与总体指标之间的误差越小，则该样本指标更优，但所选取的标准没有这么简单，一共建立了三个标准。（</a:t>
            </a:r>
            <a:r>
              <a:rPr lang="en-US" altLang="zh-CN" dirty="0"/>
              <a:t>3</a:t>
            </a:r>
            <a:r>
              <a:rPr lang="zh-CN" altLang="en-US" dirty="0"/>
              <a:t>）无偏性的目的是避免系统偏差（未遵守随机原则），由于是第一个标准因此最为重要，防止的是最严重的误差。符合无偏的估计量的分布最好是以总体均值为中心的正态分布，若如此则说明你确实想打准，若该分布更尖则你技术更好，反之技术较差而已。（</a:t>
            </a:r>
            <a:r>
              <a:rPr lang="en-US" altLang="zh-CN" dirty="0"/>
              <a:t>4</a:t>
            </a:r>
            <a:r>
              <a:rPr lang="zh-CN" altLang="en-US" dirty="0"/>
              <a:t>）无偏性所针对的不仅是否遵守随机原则，而且还包样本指标的不同计算方法。若射击者努力想瞄准目标射击，但最终仍未以总体均值为中心展开，则意味着枪的准星调校存在问题，需要修正。也就是说，尽管我们在遵守随机原则下计算样本方差，但由于其本身设计的原因仍然无法做到无偏，因此，必须修正。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5205FC-E068-46A8-A2C8-1D05F2463ADF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 对无偏估计量，在给定样本容量下，方差越小相对越有效。方差小说明反复抽样产生的许多估计量差别不大，故更精确。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00FDC8-AA12-4EDF-8353-D8C5C30EAD50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 smtClean="0"/>
              <a:t>） 我们不仅希望一个估计量是无偏有效的，并且还希望当样本容量无限增大时，估计量的值越来越接近总体参数的真值。（</a:t>
            </a:r>
            <a:r>
              <a:rPr lang="en-US" altLang="zh-CN" dirty="0"/>
              <a:t>2</a:t>
            </a:r>
            <a:r>
              <a:rPr lang="zh-CN" altLang="en-US" dirty="0"/>
              <a:t>）两种含义：第一，</a:t>
            </a:r>
            <a:r>
              <a:rPr lang="zh-CN" altLang="en-US" dirty="0" smtClean="0"/>
              <a:t>增加</a:t>
            </a:r>
            <a:r>
              <a:rPr lang="en-US" altLang="zh-CN" dirty="0" smtClean="0"/>
              <a:t>n</a:t>
            </a:r>
            <a:r>
              <a:rPr lang="zh-CN" altLang="en-US" dirty="0" smtClean="0"/>
              <a:t>可</a:t>
            </a:r>
            <a:r>
              <a:rPr lang="zh-CN" altLang="en-US" dirty="0"/>
              <a:t>缩小抽样误差；第二，</a:t>
            </a:r>
            <a:r>
              <a:rPr lang="zh-CN" altLang="en-US" dirty="0" smtClean="0"/>
              <a:t>增大</a:t>
            </a:r>
            <a:r>
              <a:rPr lang="en-US" altLang="zh-CN" dirty="0" smtClean="0"/>
              <a:t>n</a:t>
            </a:r>
            <a:r>
              <a:rPr lang="zh-CN" altLang="en-US" dirty="0" smtClean="0"/>
              <a:t>能够</a:t>
            </a:r>
            <a:r>
              <a:rPr lang="zh-CN" altLang="en-US" dirty="0"/>
              <a:t>增加有效样本抽取的</a:t>
            </a:r>
            <a:r>
              <a:rPr lang="zh-CN" altLang="en-US" dirty="0" smtClean="0"/>
              <a:t>概率。一致性是从极限意义上讲的，它适用于大样本的情况。如果一个估计量是一致估计量，则采用大样本更加可靠。射击</a:t>
            </a:r>
            <a:r>
              <a:rPr lang="zh-CN" altLang="en-US" dirty="0"/>
              <a:t>运动员的培训潜力，用正态分布中心面积对应的上下限予以表示误差范围的缩小。（</a:t>
            </a:r>
            <a:r>
              <a:rPr lang="en-US" altLang="zh-CN" dirty="0"/>
              <a:t>3</a:t>
            </a:r>
            <a:r>
              <a:rPr lang="zh-CN" altLang="en-US" dirty="0" smtClean="0"/>
              <a:t>） 估计量的一致性，只有当</a:t>
            </a:r>
            <a:r>
              <a:rPr lang="en-US" altLang="zh-CN" dirty="0" smtClean="0"/>
              <a:t>n</a:t>
            </a:r>
            <a:r>
              <a:rPr lang="zh-CN" altLang="en-US" dirty="0" smtClean="0"/>
              <a:t>相当大时，才能显示出优越性，这在实际中往往难以做到。因此，在工程中往往使用无偏性和有效性这两个标准。（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）正</a:t>
            </a:r>
            <a:r>
              <a:rPr lang="zh-CN" altLang="en-US" dirty="0"/>
              <a:t>因为样本均值是非常优良的估计量，所以才被使用于点估计和区间估计当中。解决了上述理论问题之后，接下来重点关注区间估计的基本原理。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E7FB96-3E1D-4D5B-AA70-F092C3D69971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提问：一个好射手的评价标准是什么？抽样推断类似于射击。如果一枪命中，并不一定意味着枪法好，因为存在着偶然性。</a:t>
            </a:r>
            <a:r>
              <a:rPr lang="en-US" altLang="zh-CN" dirty="0"/>
              <a:t>MSE</a:t>
            </a:r>
            <a:r>
              <a:rPr lang="zh-CN" altLang="en-US" dirty="0"/>
              <a:t>：均方误差。分别对应无偏性和有效性。两个标准中无偏性更重要，因为只有当无偏的时候才可能出现精确。事实上，样本均值是比中位数和众数更好的子弹。进一步观察，如果打得多，则技术提高快，准确度更高，即为一致性。</a:t>
            </a:r>
            <a:r>
              <a:rPr lang="en-US" altLang="zh-CN" dirty="0"/>
              <a:t>MSE</a:t>
            </a:r>
            <a:r>
              <a:rPr lang="zh-CN" altLang="en-US" dirty="0"/>
              <a:t>事实上就是样本均值的方差。也正是因为这一点，我们可以直接以样本均值为基准建立区间。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BF92D3-F933-4C6A-8033-922F6934FD01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 smtClean="0"/>
              <a:t>）极限误差反映推断的精度：若误差</a:t>
            </a:r>
            <a:r>
              <a:rPr lang="zh-CN" altLang="en-US" dirty="0"/>
              <a:t>被控制在某一范围之内</a:t>
            </a:r>
            <a:r>
              <a:rPr lang="zh-CN" altLang="en-US" dirty="0" smtClean="0"/>
              <a:t>，不会</a:t>
            </a:r>
            <a:r>
              <a:rPr lang="zh-CN" altLang="en-US" dirty="0"/>
              <a:t>影响后续的对策制定</a:t>
            </a:r>
            <a:r>
              <a:rPr lang="zh-CN" altLang="en-US" dirty="0" smtClean="0"/>
              <a:t>与理论研究，应该是允许的。（</a:t>
            </a:r>
            <a:r>
              <a:rPr lang="en-US" altLang="zh-CN" dirty="0"/>
              <a:t>2</a:t>
            </a:r>
            <a:r>
              <a:rPr lang="zh-CN" altLang="en-US" dirty="0"/>
              <a:t>）区间的中心与宽度</a:t>
            </a: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）</a:t>
            </a:r>
            <a:r>
              <a:rPr lang="zh-CN" altLang="en-US" dirty="0"/>
              <a:t>；（</a:t>
            </a:r>
            <a:r>
              <a:rPr lang="en-US" altLang="zh-CN" dirty="0"/>
              <a:t>3</a:t>
            </a:r>
            <a:r>
              <a:rPr lang="zh-CN" altLang="en-US" dirty="0"/>
              <a:t>）套圈游戏：</a:t>
            </a:r>
            <a:r>
              <a:rPr lang="zh-CN" altLang="en-US" sz="4400" dirty="0"/>
              <a:t>在黑暗中套圈</a:t>
            </a:r>
            <a:r>
              <a:rPr lang="zh-CN" altLang="en-US" sz="4400" dirty="0" smtClean="0"/>
              <a:t>，应该可靠性优先（概率</a:t>
            </a:r>
            <a:r>
              <a:rPr lang="zh-CN" altLang="en-US" sz="4400" dirty="0"/>
              <a:t>与误差的关系</a:t>
            </a:r>
            <a:r>
              <a:rPr lang="zh-CN" altLang="en-US" sz="4400" dirty="0" smtClean="0"/>
              <a:t>分析）。</a:t>
            </a:r>
            <a:r>
              <a:rPr lang="zh-CN" altLang="en-US" sz="4400" dirty="0"/>
              <a:t>（</a:t>
            </a:r>
            <a:r>
              <a:rPr lang="en-US" altLang="zh-CN" sz="4400" dirty="0"/>
              <a:t>4</a:t>
            </a:r>
            <a:r>
              <a:rPr lang="zh-CN" altLang="en-US" sz="4400" dirty="0"/>
              <a:t>）置信度：可以相信的</a:t>
            </a:r>
            <a:r>
              <a:rPr lang="zh-CN" altLang="en-US" sz="4400" dirty="0" smtClean="0"/>
              <a:t>程度（可靠性，列出概率表达式）。</a:t>
            </a:r>
            <a:r>
              <a:rPr lang="zh-CN" altLang="en-US" sz="4400" dirty="0"/>
              <a:t>如果做的区间套住参数的可能性是</a:t>
            </a:r>
            <a:r>
              <a:rPr lang="en-US" altLang="zh-CN" sz="4400" dirty="0"/>
              <a:t>100%</a:t>
            </a:r>
            <a:r>
              <a:rPr lang="zh-CN" altLang="en-US" sz="4400" dirty="0"/>
              <a:t>，则所得到的结果是毫无意义</a:t>
            </a:r>
            <a:r>
              <a:rPr lang="zh-CN" altLang="en-US" sz="4400" dirty="0" smtClean="0"/>
              <a:t>的。给出的置信度都较大，说明可靠性优先。（</a:t>
            </a:r>
            <a:r>
              <a:rPr lang="en-US" altLang="zh-CN" sz="4400" dirty="0"/>
              <a:t>5</a:t>
            </a:r>
            <a:r>
              <a:rPr lang="zh-CN" altLang="en-US" sz="4400" dirty="0" smtClean="0"/>
              <a:t>）牢牢记住前提和结果；求出区间必须知道样本均值和允许误差，实际上是根据</a:t>
            </a:r>
            <a:r>
              <a:rPr lang="en-US" altLang="zh-CN" sz="4400" dirty="0" smtClean="0"/>
              <a:t>95%</a:t>
            </a:r>
            <a:r>
              <a:rPr lang="zh-CN" altLang="en-US" sz="4400" dirty="0" smtClean="0"/>
              <a:t>求出允许误差。</a:t>
            </a:r>
            <a:endParaRPr lang="zh-CN" altLang="en-US" sz="44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58BBB0-07EC-41D9-80D1-C82D51BF8C5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66356E-9A64-4EC3-8016-0AC0E77491D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0F22D9-A2F1-452B-8EB1-6064233929B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6AA738-C500-46EB-AC43-A2CEEFF87E5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E0F5E8-0B01-4555-AAA3-A5389E07646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F0E0D0-993D-46FD-A37C-5F772CC9F67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664F2E-F895-4452-A5C6-CDC8C5362EF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22E9B0-E4A8-407F-B713-052C180D2B4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8E4010-8031-4DF1-BEA3-29E3914153F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DDA22B-A759-4684-8BF8-42DC598A964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FB28CC-973C-40B2-8D97-9F31CD1611B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BC29B6E-5E26-41E6-B481-8475CCC34FD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13" Type="http://schemas.openxmlformats.org/officeDocument/2006/relationships/oleObject" Target="../embeddings/oleObject72.bin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66.bin"/><Relationship Id="rId12" Type="http://schemas.openxmlformats.org/officeDocument/2006/relationships/oleObject" Target="../embeddings/oleObject7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65.bin"/><Relationship Id="rId11" Type="http://schemas.openxmlformats.org/officeDocument/2006/relationships/oleObject" Target="../embeddings/oleObject70.bin"/><Relationship Id="rId5" Type="http://schemas.openxmlformats.org/officeDocument/2006/relationships/oleObject" Target="../embeddings/oleObject64.bin"/><Relationship Id="rId15" Type="http://schemas.openxmlformats.org/officeDocument/2006/relationships/oleObject" Target="../embeddings/oleObject74.bin"/><Relationship Id="rId10" Type="http://schemas.openxmlformats.org/officeDocument/2006/relationships/oleObject" Target="../embeddings/oleObject69.bin"/><Relationship Id="rId4" Type="http://schemas.openxmlformats.org/officeDocument/2006/relationships/oleObject" Target="../embeddings/oleObject63.bin"/><Relationship Id="rId9" Type="http://schemas.openxmlformats.org/officeDocument/2006/relationships/oleObject" Target="../embeddings/oleObject68.bin"/><Relationship Id="rId14" Type="http://schemas.openxmlformats.org/officeDocument/2006/relationships/oleObject" Target="../embeddings/oleObject73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9.bin"/><Relationship Id="rId13" Type="http://schemas.openxmlformats.org/officeDocument/2006/relationships/oleObject" Target="../embeddings/oleObject84.bin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78.bin"/><Relationship Id="rId12" Type="http://schemas.openxmlformats.org/officeDocument/2006/relationships/oleObject" Target="../embeddings/oleObject8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77.bin"/><Relationship Id="rId11" Type="http://schemas.openxmlformats.org/officeDocument/2006/relationships/oleObject" Target="../embeddings/oleObject82.bin"/><Relationship Id="rId5" Type="http://schemas.openxmlformats.org/officeDocument/2006/relationships/oleObject" Target="../embeddings/oleObject76.bin"/><Relationship Id="rId10" Type="http://schemas.openxmlformats.org/officeDocument/2006/relationships/oleObject" Target="../embeddings/oleObject81.bin"/><Relationship Id="rId4" Type="http://schemas.openxmlformats.org/officeDocument/2006/relationships/oleObject" Target="../embeddings/oleObject75.bin"/><Relationship Id="rId9" Type="http://schemas.openxmlformats.org/officeDocument/2006/relationships/oleObject" Target="../embeddings/oleObject80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9.bin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8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87.bin"/><Relationship Id="rId5" Type="http://schemas.openxmlformats.org/officeDocument/2006/relationships/oleObject" Target="../embeddings/oleObject86.bin"/><Relationship Id="rId4" Type="http://schemas.openxmlformats.org/officeDocument/2006/relationships/oleObject" Target="../embeddings/oleObject85.bin"/><Relationship Id="rId9" Type="http://schemas.openxmlformats.org/officeDocument/2006/relationships/oleObject" Target="../embeddings/oleObject90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9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93.bin"/><Relationship Id="rId5" Type="http://schemas.openxmlformats.org/officeDocument/2006/relationships/oleObject" Target="../embeddings/oleObject92.bin"/><Relationship Id="rId4" Type="http://schemas.openxmlformats.org/officeDocument/2006/relationships/oleObject" Target="../embeddings/oleObject91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9.bin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9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97.bin"/><Relationship Id="rId5" Type="http://schemas.openxmlformats.org/officeDocument/2006/relationships/oleObject" Target="../embeddings/oleObject96.bin"/><Relationship Id="rId4" Type="http://schemas.openxmlformats.org/officeDocument/2006/relationships/oleObject" Target="../embeddings/oleObject95.bin"/><Relationship Id="rId9" Type="http://schemas.openxmlformats.org/officeDocument/2006/relationships/oleObject" Target="../embeddings/oleObject100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10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03.bin"/><Relationship Id="rId5" Type="http://schemas.openxmlformats.org/officeDocument/2006/relationships/oleObject" Target="../embeddings/oleObject102.bin"/><Relationship Id="rId4" Type="http://schemas.openxmlformats.org/officeDocument/2006/relationships/oleObject" Target="../embeddings/oleObject101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9.bin"/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10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07.bin"/><Relationship Id="rId5" Type="http://schemas.openxmlformats.org/officeDocument/2006/relationships/oleObject" Target="../embeddings/oleObject106.bin"/><Relationship Id="rId4" Type="http://schemas.openxmlformats.org/officeDocument/2006/relationships/oleObject" Target="../embeddings/oleObject105.bin"/><Relationship Id="rId9" Type="http://schemas.openxmlformats.org/officeDocument/2006/relationships/oleObject" Target="../embeddings/oleObject110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5.bin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11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13.bin"/><Relationship Id="rId5" Type="http://schemas.openxmlformats.org/officeDocument/2006/relationships/oleObject" Target="../embeddings/oleObject112.bin"/><Relationship Id="rId4" Type="http://schemas.openxmlformats.org/officeDocument/2006/relationships/oleObject" Target="../embeddings/oleObject11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18.bin"/><Relationship Id="rId5" Type="http://schemas.openxmlformats.org/officeDocument/2006/relationships/oleObject" Target="../embeddings/oleObject117.bin"/><Relationship Id="rId4" Type="http://schemas.openxmlformats.org/officeDocument/2006/relationships/oleObject" Target="../embeddings/oleObject116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3.bin"/><Relationship Id="rId3" Type="http://schemas.openxmlformats.org/officeDocument/2006/relationships/notesSlide" Target="../notesSlides/notesSlide19.xml"/><Relationship Id="rId7" Type="http://schemas.openxmlformats.org/officeDocument/2006/relationships/oleObject" Target="../embeddings/oleObject12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21.bin"/><Relationship Id="rId5" Type="http://schemas.openxmlformats.org/officeDocument/2006/relationships/oleObject" Target="../embeddings/oleObject120.bin"/><Relationship Id="rId4" Type="http://schemas.openxmlformats.org/officeDocument/2006/relationships/oleObject" Target="../embeddings/oleObject119.bin"/><Relationship Id="rId9" Type="http://schemas.openxmlformats.org/officeDocument/2006/relationships/oleObject" Target="../embeddings/oleObject124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9.bin"/><Relationship Id="rId3" Type="http://schemas.openxmlformats.org/officeDocument/2006/relationships/notesSlide" Target="../notesSlides/notesSlide20.xml"/><Relationship Id="rId7" Type="http://schemas.openxmlformats.org/officeDocument/2006/relationships/oleObject" Target="../embeddings/oleObject12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27.bin"/><Relationship Id="rId5" Type="http://schemas.openxmlformats.org/officeDocument/2006/relationships/oleObject" Target="../embeddings/oleObject126.bin"/><Relationship Id="rId10" Type="http://schemas.openxmlformats.org/officeDocument/2006/relationships/oleObject" Target="../embeddings/oleObject131.bin"/><Relationship Id="rId4" Type="http://schemas.openxmlformats.org/officeDocument/2006/relationships/oleObject" Target="../embeddings/oleObject125.bin"/><Relationship Id="rId9" Type="http://schemas.openxmlformats.org/officeDocument/2006/relationships/oleObject" Target="../embeddings/oleObject130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5.bin"/><Relationship Id="rId3" Type="http://schemas.openxmlformats.org/officeDocument/2006/relationships/notesSlide" Target="../notesSlides/notesSlide21.xml"/><Relationship Id="rId7" Type="http://schemas.openxmlformats.org/officeDocument/2006/relationships/oleObject" Target="../embeddings/oleObject13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Microsoft_Office_Word_97_-_2003___1.doc"/><Relationship Id="rId5" Type="http://schemas.openxmlformats.org/officeDocument/2006/relationships/oleObject" Target="../embeddings/oleObject133.bin"/><Relationship Id="rId4" Type="http://schemas.openxmlformats.org/officeDocument/2006/relationships/oleObject" Target="../embeddings/oleObject132.bin"/><Relationship Id="rId9" Type="http://schemas.openxmlformats.org/officeDocument/2006/relationships/oleObject" Target="../embeddings/oleObject136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oleObject" Target="../embeddings/oleObject14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39.bin"/><Relationship Id="rId5" Type="http://schemas.openxmlformats.org/officeDocument/2006/relationships/oleObject" Target="../embeddings/oleObject138.bin"/><Relationship Id="rId4" Type="http://schemas.openxmlformats.org/officeDocument/2006/relationships/oleObject" Target="../embeddings/oleObject137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oleObject" Target="../embeddings/oleObject14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43.bin"/><Relationship Id="rId5" Type="http://schemas.openxmlformats.org/officeDocument/2006/relationships/oleObject" Target="../embeddings/oleObject142.bin"/><Relationship Id="rId4" Type="http://schemas.openxmlformats.org/officeDocument/2006/relationships/oleObject" Target="../embeddings/oleObject141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oleObject" Target="../embeddings/oleObject14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47.bin"/><Relationship Id="rId5" Type="http://schemas.openxmlformats.org/officeDocument/2006/relationships/oleObject" Target="../embeddings/oleObject146.bin"/><Relationship Id="rId4" Type="http://schemas.openxmlformats.org/officeDocument/2006/relationships/oleObject" Target="../embeddings/oleObject145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2.bin"/><Relationship Id="rId3" Type="http://schemas.openxmlformats.org/officeDocument/2006/relationships/notesSlide" Target="../notesSlides/notesSlide25.xml"/><Relationship Id="rId7" Type="http://schemas.openxmlformats.org/officeDocument/2006/relationships/oleObject" Target="../embeddings/oleObject15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50.bin"/><Relationship Id="rId5" Type="http://schemas.openxmlformats.org/officeDocument/2006/relationships/oleObject" Target="../embeddings/Microsoft_Office_Word_97_-_2003___2.doc"/><Relationship Id="rId4" Type="http://schemas.openxmlformats.org/officeDocument/2006/relationships/oleObject" Target="../embeddings/oleObject149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oleObject" Target="../embeddings/oleObject15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55.bin"/><Relationship Id="rId5" Type="http://schemas.openxmlformats.org/officeDocument/2006/relationships/oleObject" Target="../embeddings/oleObject154.bin"/><Relationship Id="rId4" Type="http://schemas.openxmlformats.org/officeDocument/2006/relationships/oleObject" Target="../embeddings/oleObject153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1.bin"/><Relationship Id="rId3" Type="http://schemas.openxmlformats.org/officeDocument/2006/relationships/notesSlide" Target="../notesSlides/notesSlide27.xml"/><Relationship Id="rId7" Type="http://schemas.openxmlformats.org/officeDocument/2006/relationships/oleObject" Target="../embeddings/oleObject16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59.bin"/><Relationship Id="rId5" Type="http://schemas.openxmlformats.org/officeDocument/2006/relationships/oleObject" Target="../embeddings/oleObject158.bin"/><Relationship Id="rId4" Type="http://schemas.openxmlformats.org/officeDocument/2006/relationships/oleObject" Target="../embeddings/oleObject157.bin"/><Relationship Id="rId9" Type="http://schemas.openxmlformats.org/officeDocument/2006/relationships/oleObject" Target="../embeddings/oleObject162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7.bin"/><Relationship Id="rId3" Type="http://schemas.openxmlformats.org/officeDocument/2006/relationships/notesSlide" Target="../notesSlides/notesSlide28.xml"/><Relationship Id="rId7" Type="http://schemas.openxmlformats.org/officeDocument/2006/relationships/oleObject" Target="../embeddings/oleObject16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65.bin"/><Relationship Id="rId5" Type="http://schemas.openxmlformats.org/officeDocument/2006/relationships/oleObject" Target="../embeddings/oleObject164.bin"/><Relationship Id="rId4" Type="http://schemas.openxmlformats.org/officeDocument/2006/relationships/oleObject" Target="../embeddings/oleObject163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2.bin"/><Relationship Id="rId3" Type="http://schemas.openxmlformats.org/officeDocument/2006/relationships/notesSlide" Target="../notesSlides/notesSlide29.xml"/><Relationship Id="rId7" Type="http://schemas.openxmlformats.org/officeDocument/2006/relationships/oleObject" Target="../embeddings/oleObject17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70.bin"/><Relationship Id="rId5" Type="http://schemas.openxmlformats.org/officeDocument/2006/relationships/oleObject" Target="../embeddings/oleObject169.bin"/><Relationship Id="rId4" Type="http://schemas.openxmlformats.org/officeDocument/2006/relationships/oleObject" Target="../embeddings/oleObject168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7" Type="http://schemas.openxmlformats.org/officeDocument/2006/relationships/oleObject" Target="../embeddings/oleObject17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75.bin"/><Relationship Id="rId5" Type="http://schemas.openxmlformats.org/officeDocument/2006/relationships/oleObject" Target="../embeddings/oleObject174.bin"/><Relationship Id="rId4" Type="http://schemas.openxmlformats.org/officeDocument/2006/relationships/oleObject" Target="../embeddings/oleObject173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0.bin"/><Relationship Id="rId3" Type="http://schemas.openxmlformats.org/officeDocument/2006/relationships/notesSlide" Target="../notesSlides/notesSlide31.xml"/><Relationship Id="rId7" Type="http://schemas.openxmlformats.org/officeDocument/2006/relationships/oleObject" Target="../embeddings/oleObject17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178.bin"/><Relationship Id="rId5" Type="http://schemas.openxmlformats.org/officeDocument/2006/relationships/oleObject" Target="../embeddings/oleObject177.bin"/><Relationship Id="rId4" Type="http://schemas.openxmlformats.org/officeDocument/2006/relationships/oleObject" Target="../embeddings/Microsoft_Office_Word_97_-_2003___3.doc"/><Relationship Id="rId9" Type="http://schemas.openxmlformats.org/officeDocument/2006/relationships/oleObject" Target="../embeddings/oleObject181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7" Type="http://schemas.openxmlformats.org/officeDocument/2006/relationships/oleObject" Target="../embeddings/oleObject18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184.bin"/><Relationship Id="rId5" Type="http://schemas.openxmlformats.org/officeDocument/2006/relationships/oleObject" Target="../embeddings/oleObject183.bin"/><Relationship Id="rId4" Type="http://schemas.openxmlformats.org/officeDocument/2006/relationships/oleObject" Target="../embeddings/oleObject182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2.vml"/><Relationship Id="rId5" Type="http://schemas.openxmlformats.org/officeDocument/2006/relationships/oleObject" Target="../embeddings/oleObject187.bin"/><Relationship Id="rId4" Type="http://schemas.openxmlformats.org/officeDocument/2006/relationships/oleObject" Target="../embeddings/oleObject186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Relationship Id="rId9" Type="http://schemas.openxmlformats.org/officeDocument/2006/relationships/oleObject" Target="../embeddings/oleObject15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3.bin"/><Relationship Id="rId5" Type="http://schemas.openxmlformats.org/officeDocument/2006/relationships/oleObject" Target="../embeddings/oleObject22.bin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1.bin"/><Relationship Id="rId9" Type="http://schemas.openxmlformats.org/officeDocument/2006/relationships/oleObject" Target="../embeddings/oleObject26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13" Type="http://schemas.openxmlformats.org/officeDocument/2006/relationships/oleObject" Target="../embeddings/oleObject37.bin"/><Relationship Id="rId18" Type="http://schemas.openxmlformats.org/officeDocument/2006/relationships/oleObject" Target="../embeddings/oleObject42.bin"/><Relationship Id="rId26" Type="http://schemas.openxmlformats.org/officeDocument/2006/relationships/oleObject" Target="../embeddings/oleObject50.bin"/><Relationship Id="rId3" Type="http://schemas.openxmlformats.org/officeDocument/2006/relationships/notesSlide" Target="../notesSlides/notesSlide8.xml"/><Relationship Id="rId21" Type="http://schemas.openxmlformats.org/officeDocument/2006/relationships/oleObject" Target="../embeddings/oleObject45.bin"/><Relationship Id="rId7" Type="http://schemas.openxmlformats.org/officeDocument/2006/relationships/oleObject" Target="../embeddings/oleObject31.bin"/><Relationship Id="rId12" Type="http://schemas.openxmlformats.org/officeDocument/2006/relationships/oleObject" Target="../embeddings/oleObject36.bin"/><Relationship Id="rId17" Type="http://schemas.openxmlformats.org/officeDocument/2006/relationships/oleObject" Target="../embeddings/oleObject41.bin"/><Relationship Id="rId25" Type="http://schemas.openxmlformats.org/officeDocument/2006/relationships/oleObject" Target="../embeddings/oleObject49.bin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40.bin"/><Relationship Id="rId20" Type="http://schemas.openxmlformats.org/officeDocument/2006/relationships/oleObject" Target="../embeddings/oleObject44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0.bin"/><Relationship Id="rId11" Type="http://schemas.openxmlformats.org/officeDocument/2006/relationships/oleObject" Target="../embeddings/oleObject35.bin"/><Relationship Id="rId24" Type="http://schemas.openxmlformats.org/officeDocument/2006/relationships/oleObject" Target="../embeddings/oleObject48.bin"/><Relationship Id="rId5" Type="http://schemas.openxmlformats.org/officeDocument/2006/relationships/oleObject" Target="../embeddings/oleObject29.bin"/><Relationship Id="rId15" Type="http://schemas.openxmlformats.org/officeDocument/2006/relationships/oleObject" Target="../embeddings/oleObject39.bin"/><Relationship Id="rId23" Type="http://schemas.openxmlformats.org/officeDocument/2006/relationships/oleObject" Target="../embeddings/oleObject47.bin"/><Relationship Id="rId10" Type="http://schemas.openxmlformats.org/officeDocument/2006/relationships/oleObject" Target="../embeddings/oleObject34.bin"/><Relationship Id="rId19" Type="http://schemas.openxmlformats.org/officeDocument/2006/relationships/oleObject" Target="../embeddings/oleObject43.bin"/><Relationship Id="rId4" Type="http://schemas.openxmlformats.org/officeDocument/2006/relationships/oleObject" Target="../embeddings/oleObject28.bin"/><Relationship Id="rId9" Type="http://schemas.openxmlformats.org/officeDocument/2006/relationships/oleObject" Target="../embeddings/oleObject33.bin"/><Relationship Id="rId14" Type="http://schemas.openxmlformats.org/officeDocument/2006/relationships/oleObject" Target="../embeddings/oleObject38.bin"/><Relationship Id="rId22" Type="http://schemas.openxmlformats.org/officeDocument/2006/relationships/oleObject" Target="../embeddings/oleObject46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13" Type="http://schemas.openxmlformats.org/officeDocument/2006/relationships/oleObject" Target="../embeddings/oleObject60.bin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54.bin"/><Relationship Id="rId12" Type="http://schemas.openxmlformats.org/officeDocument/2006/relationships/oleObject" Target="../embeddings/oleObject5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53.bin"/><Relationship Id="rId11" Type="http://schemas.openxmlformats.org/officeDocument/2006/relationships/oleObject" Target="../embeddings/oleObject58.bin"/><Relationship Id="rId5" Type="http://schemas.openxmlformats.org/officeDocument/2006/relationships/oleObject" Target="../embeddings/oleObject52.bin"/><Relationship Id="rId15" Type="http://schemas.openxmlformats.org/officeDocument/2006/relationships/oleObject" Target="../embeddings/oleObject62.bin"/><Relationship Id="rId10" Type="http://schemas.openxmlformats.org/officeDocument/2006/relationships/oleObject" Target="../embeddings/oleObject57.bin"/><Relationship Id="rId4" Type="http://schemas.openxmlformats.org/officeDocument/2006/relationships/oleObject" Target="../embeddings/oleObject51.bin"/><Relationship Id="rId9" Type="http://schemas.openxmlformats.org/officeDocument/2006/relationships/oleObject" Target="../embeddings/oleObject56.bin"/><Relationship Id="rId14" Type="http://schemas.openxmlformats.org/officeDocument/2006/relationships/oleObject" Target="../embeddings/oleObject6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第六章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　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参数估计</a:t>
            </a: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  <a:ea typeface="隶书" pitchFamily="49" charset="-122"/>
            </a:endParaRPr>
          </a:p>
        </p:txBody>
      </p:sp>
      <p:sp>
        <p:nvSpPr>
          <p:cNvPr id="125955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56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57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79388" y="1219200"/>
            <a:ext cx="8785225" cy="5410200"/>
          </a:xfrm>
        </p:spPr>
        <p:txBody>
          <a:bodyPr/>
          <a:lstStyle/>
          <a:p>
            <a:pPr algn="l" eaLnBrk="1" hangingPunct="1"/>
            <a:r>
              <a:rPr lang="zh-CN" altLang="en-US" b="1" dirty="0" smtClean="0">
                <a:solidFill>
                  <a:srgbClr val="FF3300"/>
                </a:solidFill>
                <a:ea typeface="黑体" pitchFamily="49" charset="-122"/>
              </a:rPr>
              <a:t>本章重点</a:t>
            </a:r>
            <a:endParaRPr lang="zh-CN" altLang="en-US" b="1" dirty="0" smtClean="0">
              <a:ea typeface="黑体" pitchFamily="49" charset="-122"/>
            </a:endParaRPr>
          </a:p>
          <a:p>
            <a:pPr algn="l" eaLnBrk="1" hangingPunct="1"/>
            <a:r>
              <a:rPr lang="en-US" altLang="zh-CN" sz="2600" b="1" dirty="0" smtClean="0">
                <a:solidFill>
                  <a:srgbClr val="0000FF"/>
                </a:solidFill>
                <a:ea typeface="楷体" pitchFamily="49" charset="-122"/>
              </a:rPr>
              <a:t>1．</a:t>
            </a:r>
            <a:r>
              <a:rPr lang="zh-CN" altLang="en-US" sz="2600" b="1" dirty="0" smtClean="0">
                <a:solidFill>
                  <a:srgbClr val="0000FF"/>
                </a:solidFill>
                <a:ea typeface="楷体" pitchFamily="49" charset="-122"/>
              </a:rPr>
              <a:t>参数估计的基本原理</a:t>
            </a:r>
          </a:p>
          <a:p>
            <a:pPr algn="l" eaLnBrk="1" hangingPunct="1"/>
            <a:r>
              <a:rPr lang="zh-CN" altLang="en-US" sz="2400" b="1" dirty="0" smtClean="0">
                <a:solidFill>
                  <a:srgbClr val="0000FF"/>
                </a:solidFill>
                <a:ea typeface="楷体" pitchFamily="49" charset="-122"/>
              </a:rPr>
              <a:t>        估计量和抽样分布的确定</a:t>
            </a:r>
          </a:p>
          <a:p>
            <a:pPr algn="l" eaLnBrk="1" hangingPunct="1"/>
            <a:r>
              <a:rPr lang="zh-CN" altLang="en-US" sz="2400" b="1" dirty="0" smtClean="0">
                <a:solidFill>
                  <a:srgbClr val="0000FF"/>
                </a:solidFill>
                <a:ea typeface="楷体" pitchFamily="49" charset="-122"/>
              </a:rPr>
              <a:t>        估计误差</a:t>
            </a:r>
          </a:p>
          <a:p>
            <a:pPr algn="l" eaLnBrk="1" hangingPunct="1"/>
            <a:r>
              <a:rPr lang="en-US" altLang="zh-CN" sz="2600" b="1" dirty="0" smtClean="0">
                <a:solidFill>
                  <a:srgbClr val="0000FF"/>
                </a:solidFill>
                <a:ea typeface="楷体" pitchFamily="49" charset="-122"/>
              </a:rPr>
              <a:t>2．</a:t>
            </a:r>
            <a:r>
              <a:rPr lang="zh-CN" altLang="en-US" sz="2600" b="1" dirty="0" smtClean="0">
                <a:solidFill>
                  <a:srgbClr val="0000FF"/>
                </a:solidFill>
                <a:ea typeface="楷体" pitchFamily="49" charset="-122"/>
              </a:rPr>
              <a:t>简单随机抽样下参数的区间估计</a:t>
            </a:r>
          </a:p>
          <a:p>
            <a:pPr algn="l" eaLnBrk="1" hangingPunct="1"/>
            <a:r>
              <a:rPr lang="en-US" altLang="zh-CN" sz="2600" b="1" dirty="0" smtClean="0">
                <a:solidFill>
                  <a:srgbClr val="0000FF"/>
                </a:solidFill>
                <a:ea typeface="楷体" pitchFamily="49" charset="-122"/>
              </a:rPr>
              <a:t>3．</a:t>
            </a:r>
            <a:r>
              <a:rPr lang="zh-CN" altLang="en-US" sz="2600" b="1" dirty="0" smtClean="0">
                <a:solidFill>
                  <a:srgbClr val="0000FF"/>
                </a:solidFill>
                <a:ea typeface="楷体" pitchFamily="49" charset="-122"/>
              </a:rPr>
              <a:t>必要样本容量（</a:t>
            </a:r>
            <a:r>
              <a:rPr lang="en-US" altLang="zh-CN" sz="2600" b="1" dirty="0" smtClean="0">
                <a:solidFill>
                  <a:srgbClr val="0000FF"/>
                </a:solidFill>
                <a:ea typeface="楷体" pitchFamily="49" charset="-122"/>
              </a:rPr>
              <a:t>n</a:t>
            </a:r>
            <a:r>
              <a:rPr lang="zh-CN" altLang="en-US" sz="2600" b="1" dirty="0" smtClean="0">
                <a:solidFill>
                  <a:srgbClr val="0000FF"/>
                </a:solidFill>
                <a:ea typeface="楷体" pitchFamily="49" charset="-122"/>
              </a:rPr>
              <a:t>）的确定</a:t>
            </a:r>
          </a:p>
          <a:p>
            <a:pPr algn="l" eaLnBrk="1" hangingPunct="1"/>
            <a:endParaRPr lang="zh-CN" altLang="en-US" b="1" dirty="0" smtClean="0">
              <a:solidFill>
                <a:srgbClr val="FF3300"/>
              </a:solidFill>
              <a:ea typeface="黑体" pitchFamily="49" charset="-122"/>
            </a:endParaRPr>
          </a:p>
          <a:p>
            <a:pPr algn="l" eaLnBrk="1" hangingPunct="1"/>
            <a:r>
              <a:rPr lang="zh-CN" altLang="en-US" b="1" dirty="0" smtClean="0">
                <a:solidFill>
                  <a:srgbClr val="FF3300"/>
                </a:solidFill>
                <a:ea typeface="黑体" pitchFamily="49" charset="-122"/>
              </a:rPr>
              <a:t>本章难点</a:t>
            </a:r>
            <a:endParaRPr lang="zh-CN" altLang="en-US" b="1" dirty="0" smtClean="0">
              <a:solidFill>
                <a:srgbClr val="0000FF"/>
              </a:solidFill>
              <a:ea typeface="楷体_GB2312"/>
              <a:cs typeface="楷体_GB2312"/>
            </a:endParaRPr>
          </a:p>
          <a:p>
            <a:pPr algn="l" eaLnBrk="1" hangingPunct="1"/>
            <a:r>
              <a:rPr lang="en-US" altLang="zh-CN" sz="2600" b="1" dirty="0" smtClean="0">
                <a:solidFill>
                  <a:srgbClr val="0000FF"/>
                </a:solidFill>
                <a:ea typeface="楷体" pitchFamily="49" charset="-122"/>
                <a:cs typeface="楷体_GB2312"/>
              </a:rPr>
              <a:t>1</a:t>
            </a:r>
            <a:r>
              <a:rPr lang="en-US" altLang="zh-CN" sz="2400" b="1" dirty="0" smtClean="0">
                <a:solidFill>
                  <a:srgbClr val="0000FF"/>
                </a:solidFill>
                <a:ea typeface="楷体" pitchFamily="49" charset="-122"/>
              </a:rPr>
              <a:t>．</a:t>
            </a:r>
            <a:r>
              <a:rPr lang="zh-CN" altLang="en-US" sz="2600" b="1" dirty="0" smtClean="0">
                <a:solidFill>
                  <a:srgbClr val="0000FF"/>
                </a:solidFill>
                <a:ea typeface="楷体" pitchFamily="49" charset="-122"/>
                <a:cs typeface="楷体_GB2312"/>
              </a:rPr>
              <a:t>区间估计的原理</a:t>
            </a:r>
          </a:p>
          <a:p>
            <a:pPr algn="l" eaLnBrk="1" hangingPunct="1"/>
            <a:r>
              <a:rPr lang="en-US" altLang="zh-CN" sz="2600" b="1" dirty="0" smtClean="0">
                <a:solidFill>
                  <a:srgbClr val="0000FF"/>
                </a:solidFill>
                <a:ea typeface="楷体" pitchFamily="49" charset="-122"/>
                <a:cs typeface="楷体_GB2312"/>
                <a:sym typeface="Arial" pitchFamily="34" charset="0"/>
              </a:rPr>
              <a:t>2</a:t>
            </a:r>
            <a:r>
              <a:rPr lang="en-US" altLang="zh-CN" sz="2400" b="1" dirty="0" smtClean="0">
                <a:solidFill>
                  <a:srgbClr val="0000FF"/>
                </a:solidFill>
                <a:ea typeface="楷体" pitchFamily="49" charset="-122"/>
              </a:rPr>
              <a:t>．</a:t>
            </a:r>
            <a:r>
              <a:rPr lang="zh-CN" altLang="en-US" sz="2600" b="1" dirty="0" smtClean="0">
                <a:solidFill>
                  <a:srgbClr val="0000FF"/>
                </a:solidFill>
                <a:ea typeface="楷体" pitchFamily="49" charset="-122"/>
                <a:cs typeface="楷体_GB2312"/>
                <a:sym typeface="Arial" pitchFamily="34" charset="0"/>
              </a:rPr>
              <a:t>精确度与置信度之间的关系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8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第六章　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参数估计</a:t>
            </a: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  <a:ea typeface="隶书" pitchFamily="49" charset="-122"/>
            </a:endParaRPr>
          </a:p>
        </p:txBody>
      </p:sp>
      <p:sp>
        <p:nvSpPr>
          <p:cNvPr id="171011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1012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1013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graphicFrame>
        <p:nvGraphicFramePr>
          <p:cNvPr id="171016" name="Object 8"/>
          <p:cNvGraphicFramePr>
            <a:graphicFrameLocks noChangeAspect="1"/>
          </p:cNvGraphicFramePr>
          <p:nvPr/>
        </p:nvGraphicFramePr>
        <p:xfrm>
          <a:off x="2481263" y="1268413"/>
          <a:ext cx="2597150" cy="957262"/>
        </p:xfrm>
        <a:graphic>
          <a:graphicData uri="http://schemas.openxmlformats.org/presentationml/2006/ole">
            <p:oleObj spid="_x0000_s171016" name="公式" r:id="rId4" imgW="1244520" imgH="482400" progId="Equation.3">
              <p:embed/>
            </p:oleObj>
          </a:graphicData>
        </a:graphic>
      </p:graphicFrame>
      <p:sp>
        <p:nvSpPr>
          <p:cNvPr id="171017" name="Line 9"/>
          <p:cNvSpPr>
            <a:spLocks noChangeShapeType="1"/>
          </p:cNvSpPr>
          <p:nvPr/>
        </p:nvSpPr>
        <p:spPr bwMode="auto">
          <a:xfrm flipV="1">
            <a:off x="457200" y="41148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1018" name="Line 10"/>
          <p:cNvSpPr>
            <a:spLocks noChangeShapeType="1"/>
          </p:cNvSpPr>
          <p:nvPr/>
        </p:nvSpPr>
        <p:spPr bwMode="auto">
          <a:xfrm>
            <a:off x="457200" y="63246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1019" name="Freeform 11"/>
          <p:cNvSpPr>
            <a:spLocks/>
          </p:cNvSpPr>
          <p:nvPr/>
        </p:nvSpPr>
        <p:spPr bwMode="auto">
          <a:xfrm>
            <a:off x="609600" y="4267200"/>
            <a:ext cx="2895600" cy="1828800"/>
          </a:xfrm>
          <a:custGeom>
            <a:avLst/>
            <a:gdLst/>
            <a:ahLst/>
            <a:cxnLst>
              <a:cxn ang="0">
                <a:pos x="0" y="1304"/>
              </a:cxn>
              <a:cxn ang="0">
                <a:pos x="288" y="1064"/>
              </a:cxn>
              <a:cxn ang="0">
                <a:pos x="672" y="8"/>
              </a:cxn>
              <a:cxn ang="0">
                <a:pos x="1056" y="1016"/>
              </a:cxn>
              <a:cxn ang="0">
                <a:pos x="1344" y="1304"/>
              </a:cxn>
            </a:cxnLst>
            <a:rect l="0" t="0" r="r" b="b"/>
            <a:pathLst>
              <a:path w="1344" h="1304">
                <a:moveTo>
                  <a:pt x="0" y="1304"/>
                </a:moveTo>
                <a:cubicBezTo>
                  <a:pt x="88" y="1292"/>
                  <a:pt x="176" y="1280"/>
                  <a:pt x="288" y="1064"/>
                </a:cubicBezTo>
                <a:cubicBezTo>
                  <a:pt x="400" y="848"/>
                  <a:pt x="544" y="16"/>
                  <a:pt x="672" y="8"/>
                </a:cubicBezTo>
                <a:cubicBezTo>
                  <a:pt x="800" y="0"/>
                  <a:pt x="944" y="800"/>
                  <a:pt x="1056" y="1016"/>
                </a:cubicBezTo>
                <a:cubicBezTo>
                  <a:pt x="1168" y="1232"/>
                  <a:pt x="1296" y="1256"/>
                  <a:pt x="1344" y="130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1020" name="Line 12"/>
          <p:cNvSpPr>
            <a:spLocks noChangeShapeType="1"/>
          </p:cNvSpPr>
          <p:nvPr/>
        </p:nvSpPr>
        <p:spPr bwMode="auto">
          <a:xfrm>
            <a:off x="2057400" y="4267200"/>
            <a:ext cx="0" cy="2057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1021" name="Text Box 13"/>
          <p:cNvSpPr txBox="1">
            <a:spLocks noChangeArrowheads="1"/>
          </p:cNvSpPr>
          <p:nvPr/>
        </p:nvSpPr>
        <p:spPr bwMode="auto">
          <a:xfrm>
            <a:off x="533400" y="6246168"/>
            <a:ext cx="323582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dirty="0">
                <a:solidFill>
                  <a:schemeClr val="tx2"/>
                </a:solidFill>
                <a:ea typeface="金桥简标宋" pitchFamily="2" charset="-122"/>
              </a:rPr>
              <a:t>  </a:t>
            </a:r>
            <a:r>
              <a:rPr lang="en-US" altLang="zh-CN" b="1" dirty="0">
                <a:solidFill>
                  <a:schemeClr val="tx2"/>
                </a:solidFill>
                <a:ea typeface="金桥简标宋" pitchFamily="2" charset="-122"/>
              </a:rPr>
              <a:t>μ</a:t>
            </a:r>
            <a:r>
              <a:rPr lang="en-US" altLang="zh-CN" b="1" dirty="0">
                <a:solidFill>
                  <a:schemeClr val="tx2"/>
                </a:solidFill>
                <a:ea typeface="金桥简标宋" pitchFamily="2" charset="-122"/>
                <a:cs typeface="Times New Roman" pitchFamily="18" charset="0"/>
              </a:rPr>
              <a:t>-</a:t>
            </a:r>
            <a:r>
              <a:rPr lang="en-US" altLang="zh-CN" b="1" dirty="0">
                <a:solidFill>
                  <a:schemeClr val="tx2"/>
                </a:solidFill>
                <a:ea typeface="金桥简标宋" pitchFamily="2" charset="-122"/>
              </a:rPr>
              <a:t>Δ</a:t>
            </a:r>
            <a:r>
              <a:rPr lang="en-US" altLang="zh-CN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金桥简标宋" pitchFamily="2" charset="-122"/>
              </a:rPr>
              <a:t>       </a:t>
            </a:r>
            <a:r>
              <a:rPr lang="en-US" altLang="zh-CN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金桥简标宋" pitchFamily="2" charset="-122"/>
              </a:rPr>
              <a:t>    </a:t>
            </a:r>
            <a:r>
              <a:rPr lang="en-US" altLang="zh-CN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金桥简标宋" pitchFamily="2" charset="-122"/>
                <a:sym typeface="Symbol" pitchFamily="18" charset="2"/>
              </a:rPr>
              <a:t>        </a:t>
            </a:r>
            <a:r>
              <a:rPr lang="en-US" altLang="zh-CN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金桥简标宋" pitchFamily="2" charset="-122"/>
                <a:sym typeface="Symbol" pitchFamily="18" charset="2"/>
              </a:rPr>
              <a:t>μ</a:t>
            </a:r>
            <a:r>
              <a:rPr lang="en-US" altLang="zh-CN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金桥简标宋" pitchFamily="2" charset="-122"/>
                <a:ea typeface="金桥简标宋" pitchFamily="2" charset="-122"/>
                <a:sym typeface="Symbol" pitchFamily="18" charset="2"/>
              </a:rPr>
              <a:t>+</a:t>
            </a:r>
            <a:r>
              <a:rPr lang="en-US" altLang="zh-CN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金桥简标宋" pitchFamily="2" charset="-122"/>
                <a:sym typeface="Symbol" pitchFamily="18" charset="2"/>
              </a:rPr>
              <a:t>Δ</a:t>
            </a:r>
            <a:r>
              <a:rPr lang="en-US" altLang="zh-CN" sz="1400" dirty="0" smtClean="0">
                <a:solidFill>
                  <a:schemeClr val="tx2"/>
                </a:solidFill>
                <a:ea typeface="金桥简标宋" pitchFamily="2" charset="-122"/>
              </a:rPr>
              <a:t>      </a:t>
            </a:r>
            <a:endParaRPr lang="en-US" altLang="zh-CN" sz="1400" dirty="0">
              <a:solidFill>
                <a:schemeClr val="tx2"/>
              </a:solidFill>
              <a:ea typeface="金桥简标宋" pitchFamily="2" charset="-122"/>
            </a:endParaRPr>
          </a:p>
        </p:txBody>
      </p:sp>
      <p:sp>
        <p:nvSpPr>
          <p:cNvPr id="171022" name="Line 14"/>
          <p:cNvSpPr>
            <a:spLocks noChangeShapeType="1"/>
          </p:cNvSpPr>
          <p:nvPr/>
        </p:nvSpPr>
        <p:spPr bwMode="auto">
          <a:xfrm>
            <a:off x="1066800" y="5943600"/>
            <a:ext cx="0" cy="3810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1023" name="Line 15"/>
          <p:cNvSpPr>
            <a:spLocks noChangeShapeType="1"/>
          </p:cNvSpPr>
          <p:nvPr/>
        </p:nvSpPr>
        <p:spPr bwMode="auto">
          <a:xfrm>
            <a:off x="3048000" y="5867400"/>
            <a:ext cx="0" cy="4572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71024" name="Object 16"/>
          <p:cNvGraphicFramePr>
            <a:graphicFrameLocks noChangeAspect="1"/>
          </p:cNvGraphicFramePr>
          <p:nvPr/>
        </p:nvGraphicFramePr>
        <p:xfrm>
          <a:off x="1524000" y="5360988"/>
          <a:ext cx="939800" cy="376237"/>
        </p:xfrm>
        <a:graphic>
          <a:graphicData uri="http://schemas.openxmlformats.org/presentationml/2006/ole">
            <p:oleObj spid="_x0000_s171024" name="公式" r:id="rId5" imgW="462469" imgH="185178" progId="Equation.3">
              <p:embed/>
            </p:oleObj>
          </a:graphicData>
        </a:graphic>
      </p:graphicFrame>
      <p:graphicFrame>
        <p:nvGraphicFramePr>
          <p:cNvPr id="171025" name="Object 17"/>
          <p:cNvGraphicFramePr>
            <a:graphicFrameLocks noChangeAspect="1"/>
          </p:cNvGraphicFramePr>
          <p:nvPr/>
        </p:nvGraphicFramePr>
        <p:xfrm>
          <a:off x="3810000" y="6096000"/>
          <a:ext cx="347663" cy="373063"/>
        </p:xfrm>
        <a:graphic>
          <a:graphicData uri="http://schemas.openxmlformats.org/presentationml/2006/ole">
            <p:oleObj spid="_x0000_s171025" name="Equation" r:id="rId6" imgW="198312" imgH="212454" progId="Equation.3">
              <p:embed/>
            </p:oleObj>
          </a:graphicData>
        </a:graphic>
      </p:graphicFrame>
      <p:sp>
        <p:nvSpPr>
          <p:cNvPr id="171034" name="Text Box 26"/>
          <p:cNvSpPr txBox="1">
            <a:spLocks noChangeArrowheads="1"/>
          </p:cNvSpPr>
          <p:nvPr/>
        </p:nvSpPr>
        <p:spPr bwMode="auto">
          <a:xfrm>
            <a:off x="179388" y="1268413"/>
            <a:ext cx="87137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 smtClean="0">
                <a:ea typeface="楷体" pitchFamily="49" charset="-122"/>
                <a:cs typeface="楷体_GB2312"/>
              </a:rPr>
              <a:t>已知</a:t>
            </a:r>
            <a:r>
              <a:rPr lang="en-US" altLang="zh-CN" dirty="0" smtClean="0">
                <a:ea typeface="楷体" pitchFamily="49" charset="-122"/>
                <a:cs typeface="楷体_GB2312"/>
              </a:rPr>
              <a:t>X~N(μ, 7.2</a:t>
            </a:r>
            <a:r>
              <a:rPr lang="en-US" altLang="zh-CN" baseline="30000" dirty="0" smtClean="0">
                <a:ea typeface="楷体" pitchFamily="49" charset="-122"/>
                <a:cs typeface="楷体_GB2312"/>
              </a:rPr>
              <a:t>2</a:t>
            </a:r>
            <a:r>
              <a:rPr lang="en-US" altLang="zh-CN" dirty="0" smtClean="0">
                <a:ea typeface="楷体" pitchFamily="49" charset="-122"/>
                <a:cs typeface="楷体_GB2312"/>
              </a:rPr>
              <a:t> )</a:t>
            </a:r>
            <a:endParaRPr lang="zh-CN" altLang="en-US" dirty="0">
              <a:solidFill>
                <a:schemeClr val="tx2"/>
              </a:solidFill>
              <a:latin typeface="+mn-lt"/>
              <a:ea typeface="楷体" pitchFamily="49" charset="-122"/>
              <a:cs typeface="楷体_GB2312"/>
            </a:endParaRPr>
          </a:p>
        </p:txBody>
      </p:sp>
      <p:graphicFrame>
        <p:nvGraphicFramePr>
          <p:cNvPr id="171036" name="Object 28"/>
          <p:cNvGraphicFramePr>
            <a:graphicFrameLocks noChangeAspect="1"/>
          </p:cNvGraphicFramePr>
          <p:nvPr/>
        </p:nvGraphicFramePr>
        <p:xfrm>
          <a:off x="683568" y="3068960"/>
          <a:ext cx="4140200" cy="514350"/>
        </p:xfrm>
        <a:graphic>
          <a:graphicData uri="http://schemas.openxmlformats.org/presentationml/2006/ole">
            <p:oleObj spid="_x0000_s171036" name="公式" r:id="rId7" imgW="1942920" imgH="253800" progId="Equation.3">
              <p:embed/>
            </p:oleObj>
          </a:graphicData>
        </a:graphic>
      </p:graphicFrame>
      <p:sp>
        <p:nvSpPr>
          <p:cNvPr id="171038" name="Line 30"/>
          <p:cNvSpPr>
            <a:spLocks noChangeShapeType="1"/>
          </p:cNvSpPr>
          <p:nvPr/>
        </p:nvSpPr>
        <p:spPr bwMode="auto">
          <a:xfrm>
            <a:off x="5029200" y="6248400"/>
            <a:ext cx="320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1039" name="Freeform 31"/>
          <p:cNvSpPr>
            <a:spLocks/>
          </p:cNvSpPr>
          <p:nvPr/>
        </p:nvSpPr>
        <p:spPr bwMode="auto">
          <a:xfrm>
            <a:off x="5562600" y="4648200"/>
            <a:ext cx="2286000" cy="1447800"/>
          </a:xfrm>
          <a:custGeom>
            <a:avLst/>
            <a:gdLst/>
            <a:ahLst/>
            <a:cxnLst>
              <a:cxn ang="0">
                <a:pos x="0" y="420"/>
              </a:cxn>
              <a:cxn ang="0">
                <a:pos x="300" y="300"/>
              </a:cxn>
              <a:cxn ang="0">
                <a:pos x="680" y="0"/>
              </a:cxn>
              <a:cxn ang="0">
                <a:pos x="1060" y="300"/>
              </a:cxn>
              <a:cxn ang="0">
                <a:pos x="1440" y="440"/>
              </a:cxn>
            </a:cxnLst>
            <a:rect l="0" t="0" r="r" b="b"/>
            <a:pathLst>
              <a:path w="1440" h="440">
                <a:moveTo>
                  <a:pt x="0" y="420"/>
                </a:moveTo>
                <a:cubicBezTo>
                  <a:pt x="93" y="395"/>
                  <a:pt x="187" y="370"/>
                  <a:pt x="300" y="300"/>
                </a:cubicBezTo>
                <a:cubicBezTo>
                  <a:pt x="413" y="230"/>
                  <a:pt x="553" y="0"/>
                  <a:pt x="680" y="0"/>
                </a:cubicBezTo>
                <a:cubicBezTo>
                  <a:pt x="807" y="0"/>
                  <a:pt x="933" y="227"/>
                  <a:pt x="1060" y="300"/>
                </a:cubicBezTo>
                <a:cubicBezTo>
                  <a:pt x="1187" y="373"/>
                  <a:pt x="1377" y="417"/>
                  <a:pt x="1440" y="44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1040" name="Line 32"/>
          <p:cNvSpPr>
            <a:spLocks noChangeShapeType="1"/>
          </p:cNvSpPr>
          <p:nvPr/>
        </p:nvSpPr>
        <p:spPr bwMode="auto">
          <a:xfrm flipV="1">
            <a:off x="6629400" y="426720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1041" name="Text Box 33"/>
          <p:cNvSpPr txBox="1">
            <a:spLocks noChangeArrowheads="1"/>
          </p:cNvSpPr>
          <p:nvPr/>
        </p:nvSpPr>
        <p:spPr bwMode="auto">
          <a:xfrm>
            <a:off x="5715000" y="6156325"/>
            <a:ext cx="22098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金桥简标宋" pitchFamily="2" charset="-122"/>
              </a:rPr>
              <a:t>-Z     0      Z</a:t>
            </a:r>
          </a:p>
        </p:txBody>
      </p:sp>
      <p:sp>
        <p:nvSpPr>
          <p:cNvPr id="171042" name="Line 34"/>
          <p:cNvSpPr>
            <a:spLocks noChangeShapeType="1"/>
          </p:cNvSpPr>
          <p:nvPr/>
        </p:nvSpPr>
        <p:spPr bwMode="auto">
          <a:xfrm flipV="1">
            <a:off x="6019800" y="56388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1043" name="Line 35"/>
          <p:cNvSpPr>
            <a:spLocks noChangeShapeType="1"/>
          </p:cNvSpPr>
          <p:nvPr/>
        </p:nvSpPr>
        <p:spPr bwMode="auto">
          <a:xfrm flipV="1">
            <a:off x="7315200" y="5715000"/>
            <a:ext cx="0" cy="533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71044" name="Object 36"/>
          <p:cNvGraphicFramePr>
            <a:graphicFrameLocks noChangeAspect="1"/>
          </p:cNvGraphicFramePr>
          <p:nvPr/>
        </p:nvGraphicFramePr>
        <p:xfrm>
          <a:off x="8305800" y="6019800"/>
          <a:ext cx="420688" cy="457200"/>
        </p:xfrm>
        <a:graphic>
          <a:graphicData uri="http://schemas.openxmlformats.org/presentationml/2006/ole">
            <p:oleObj spid="_x0000_s171044" name="公式" r:id="rId8" imgW="183102" imgH="198334" progId="Equation.3">
              <p:embed/>
            </p:oleObj>
          </a:graphicData>
        </a:graphic>
      </p:graphicFrame>
      <p:graphicFrame>
        <p:nvGraphicFramePr>
          <p:cNvPr id="171045" name="Object 37"/>
          <p:cNvGraphicFramePr>
            <a:graphicFrameLocks noChangeAspect="1"/>
          </p:cNvGraphicFramePr>
          <p:nvPr/>
        </p:nvGraphicFramePr>
        <p:xfrm>
          <a:off x="6156325" y="5543550"/>
          <a:ext cx="939800" cy="376238"/>
        </p:xfrm>
        <a:graphic>
          <a:graphicData uri="http://schemas.openxmlformats.org/presentationml/2006/ole">
            <p:oleObj spid="_x0000_s171045" name="公式" r:id="rId9" imgW="462469" imgH="185178" progId="Equation.3">
              <p:embed/>
            </p:oleObj>
          </a:graphicData>
        </a:graphic>
      </p:graphicFrame>
      <p:graphicFrame>
        <p:nvGraphicFramePr>
          <p:cNvPr id="171048" name="Object 40"/>
          <p:cNvGraphicFramePr>
            <a:graphicFrameLocks noChangeAspect="1"/>
          </p:cNvGraphicFramePr>
          <p:nvPr/>
        </p:nvGraphicFramePr>
        <p:xfrm>
          <a:off x="5796136" y="2348880"/>
          <a:ext cx="2386013" cy="554038"/>
        </p:xfrm>
        <a:graphic>
          <a:graphicData uri="http://schemas.openxmlformats.org/presentationml/2006/ole">
            <p:oleObj spid="_x0000_s171048" name="公式" r:id="rId10" imgW="1143000" imgH="279360" progId="Equation.3">
              <p:embed/>
            </p:oleObj>
          </a:graphicData>
        </a:graphic>
      </p:graphicFrame>
      <p:graphicFrame>
        <p:nvGraphicFramePr>
          <p:cNvPr id="171049" name="Object 41"/>
          <p:cNvGraphicFramePr>
            <a:graphicFrameLocks noChangeAspect="1"/>
          </p:cNvGraphicFramePr>
          <p:nvPr/>
        </p:nvGraphicFramePr>
        <p:xfrm>
          <a:off x="539552" y="2348880"/>
          <a:ext cx="5275262" cy="477838"/>
        </p:xfrm>
        <a:graphic>
          <a:graphicData uri="http://schemas.openxmlformats.org/presentationml/2006/ole">
            <p:oleObj spid="_x0000_s171049" name="公式" r:id="rId11" imgW="2527200" imgH="241200" progId="Equation.3">
              <p:embed/>
            </p:oleObj>
          </a:graphicData>
        </a:graphic>
      </p:graphicFrame>
      <p:graphicFrame>
        <p:nvGraphicFramePr>
          <p:cNvPr id="171050" name="Object 42"/>
          <p:cNvGraphicFramePr>
            <a:graphicFrameLocks noChangeAspect="1"/>
          </p:cNvGraphicFramePr>
          <p:nvPr/>
        </p:nvGraphicFramePr>
        <p:xfrm>
          <a:off x="5148064" y="1340768"/>
          <a:ext cx="3394075" cy="857250"/>
        </p:xfrm>
        <a:graphic>
          <a:graphicData uri="http://schemas.openxmlformats.org/presentationml/2006/ole">
            <p:oleObj spid="_x0000_s171050" name="公式" r:id="rId12" imgW="1625400" imgH="431640" progId="Equation.3">
              <p:embed/>
            </p:oleObj>
          </a:graphicData>
        </a:graphic>
      </p:graphicFrame>
      <p:graphicFrame>
        <p:nvGraphicFramePr>
          <p:cNvPr id="171051" name="Object 43"/>
          <p:cNvGraphicFramePr>
            <a:graphicFrameLocks noChangeAspect="1"/>
          </p:cNvGraphicFramePr>
          <p:nvPr/>
        </p:nvGraphicFramePr>
        <p:xfrm>
          <a:off x="2483768" y="3717032"/>
          <a:ext cx="3624263" cy="1030287"/>
        </p:xfrm>
        <a:graphic>
          <a:graphicData uri="http://schemas.openxmlformats.org/presentationml/2006/ole">
            <p:oleObj spid="_x0000_s171051" name="公式" r:id="rId13" imgW="1701720" imgH="507960" progId="Equation.3">
              <p:embed/>
            </p:oleObj>
          </a:graphicData>
        </a:graphic>
      </p:graphicFrame>
      <p:graphicFrame>
        <p:nvGraphicFramePr>
          <p:cNvPr id="171052" name="Object 44"/>
          <p:cNvGraphicFramePr>
            <a:graphicFrameLocks noChangeAspect="1"/>
          </p:cNvGraphicFramePr>
          <p:nvPr/>
        </p:nvGraphicFramePr>
        <p:xfrm>
          <a:off x="4788024" y="3068960"/>
          <a:ext cx="2947988" cy="463550"/>
        </p:xfrm>
        <a:graphic>
          <a:graphicData uri="http://schemas.openxmlformats.org/presentationml/2006/ole">
            <p:oleObj spid="_x0000_s171052" name="公式" r:id="rId14" imgW="1384200" imgH="228600" progId="Equation.3">
              <p:embed/>
            </p:oleObj>
          </a:graphicData>
        </a:graphic>
      </p:graphicFrame>
      <p:graphicFrame>
        <p:nvGraphicFramePr>
          <p:cNvPr id="171053" name="Object 45"/>
          <p:cNvGraphicFramePr>
            <a:graphicFrameLocks noChangeAspect="1"/>
          </p:cNvGraphicFramePr>
          <p:nvPr/>
        </p:nvGraphicFramePr>
        <p:xfrm>
          <a:off x="2987675" y="4916488"/>
          <a:ext cx="2786063" cy="1030287"/>
        </p:xfrm>
        <a:graphic>
          <a:graphicData uri="http://schemas.openxmlformats.org/presentationml/2006/ole">
            <p:oleObj spid="_x0000_s171053" name="公式" r:id="rId15" imgW="1307880" imgH="5079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1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1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104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1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1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104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710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10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10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10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101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1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1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105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1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1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105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103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1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1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105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1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1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105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第六章　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参数估计</a:t>
            </a: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  <a:ea typeface="隶书" pitchFamily="49" charset="-122"/>
            </a:endParaRPr>
          </a:p>
        </p:txBody>
      </p:sp>
      <p:sp>
        <p:nvSpPr>
          <p:cNvPr id="171011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1012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1013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sp>
        <p:nvSpPr>
          <p:cNvPr id="171017" name="Line 9"/>
          <p:cNvSpPr>
            <a:spLocks noChangeShapeType="1"/>
          </p:cNvSpPr>
          <p:nvPr/>
        </p:nvSpPr>
        <p:spPr bwMode="auto">
          <a:xfrm flipV="1">
            <a:off x="457200" y="41148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1018" name="Line 10"/>
          <p:cNvSpPr>
            <a:spLocks noChangeShapeType="1"/>
          </p:cNvSpPr>
          <p:nvPr/>
        </p:nvSpPr>
        <p:spPr bwMode="auto">
          <a:xfrm>
            <a:off x="457200" y="63246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1019" name="Freeform 11"/>
          <p:cNvSpPr>
            <a:spLocks/>
          </p:cNvSpPr>
          <p:nvPr/>
        </p:nvSpPr>
        <p:spPr bwMode="auto">
          <a:xfrm>
            <a:off x="609600" y="4267200"/>
            <a:ext cx="2895600" cy="1828800"/>
          </a:xfrm>
          <a:custGeom>
            <a:avLst/>
            <a:gdLst/>
            <a:ahLst/>
            <a:cxnLst>
              <a:cxn ang="0">
                <a:pos x="0" y="1304"/>
              </a:cxn>
              <a:cxn ang="0">
                <a:pos x="288" y="1064"/>
              </a:cxn>
              <a:cxn ang="0">
                <a:pos x="672" y="8"/>
              </a:cxn>
              <a:cxn ang="0">
                <a:pos x="1056" y="1016"/>
              </a:cxn>
              <a:cxn ang="0">
                <a:pos x="1344" y="1304"/>
              </a:cxn>
            </a:cxnLst>
            <a:rect l="0" t="0" r="r" b="b"/>
            <a:pathLst>
              <a:path w="1344" h="1304">
                <a:moveTo>
                  <a:pt x="0" y="1304"/>
                </a:moveTo>
                <a:cubicBezTo>
                  <a:pt x="88" y="1292"/>
                  <a:pt x="176" y="1280"/>
                  <a:pt x="288" y="1064"/>
                </a:cubicBezTo>
                <a:cubicBezTo>
                  <a:pt x="400" y="848"/>
                  <a:pt x="544" y="16"/>
                  <a:pt x="672" y="8"/>
                </a:cubicBezTo>
                <a:cubicBezTo>
                  <a:pt x="800" y="0"/>
                  <a:pt x="944" y="800"/>
                  <a:pt x="1056" y="1016"/>
                </a:cubicBezTo>
                <a:cubicBezTo>
                  <a:pt x="1168" y="1232"/>
                  <a:pt x="1296" y="1256"/>
                  <a:pt x="1344" y="130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1020" name="Line 12"/>
          <p:cNvSpPr>
            <a:spLocks noChangeShapeType="1"/>
          </p:cNvSpPr>
          <p:nvPr/>
        </p:nvSpPr>
        <p:spPr bwMode="auto">
          <a:xfrm>
            <a:off x="2057400" y="4267200"/>
            <a:ext cx="0" cy="2057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1021" name="Text Box 13"/>
          <p:cNvSpPr txBox="1">
            <a:spLocks noChangeArrowheads="1"/>
          </p:cNvSpPr>
          <p:nvPr/>
        </p:nvSpPr>
        <p:spPr bwMode="auto">
          <a:xfrm>
            <a:off x="533400" y="6246168"/>
            <a:ext cx="323582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dirty="0">
                <a:solidFill>
                  <a:schemeClr val="tx2"/>
                </a:solidFill>
                <a:ea typeface="金桥简标宋" pitchFamily="2" charset="-122"/>
              </a:rPr>
              <a:t>  </a:t>
            </a:r>
            <a:r>
              <a:rPr lang="en-US" altLang="zh-CN" b="1" dirty="0">
                <a:solidFill>
                  <a:schemeClr val="tx2"/>
                </a:solidFill>
                <a:ea typeface="金桥简标宋" pitchFamily="2" charset="-122"/>
              </a:rPr>
              <a:t>μ</a:t>
            </a:r>
            <a:r>
              <a:rPr lang="en-US" altLang="zh-CN" b="1" dirty="0">
                <a:solidFill>
                  <a:schemeClr val="tx2"/>
                </a:solidFill>
                <a:ea typeface="金桥简标宋" pitchFamily="2" charset="-122"/>
                <a:cs typeface="Times New Roman" pitchFamily="18" charset="0"/>
              </a:rPr>
              <a:t>-</a:t>
            </a:r>
            <a:r>
              <a:rPr lang="en-US" altLang="zh-CN" b="1" dirty="0">
                <a:solidFill>
                  <a:schemeClr val="tx2"/>
                </a:solidFill>
                <a:ea typeface="金桥简标宋" pitchFamily="2" charset="-122"/>
              </a:rPr>
              <a:t>Δ</a:t>
            </a:r>
            <a:r>
              <a:rPr lang="en-US" altLang="zh-CN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金桥简标宋" pitchFamily="2" charset="-122"/>
              </a:rPr>
              <a:t>       </a:t>
            </a:r>
            <a:r>
              <a:rPr lang="en-US" altLang="zh-CN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金桥简标宋" pitchFamily="2" charset="-122"/>
              </a:rPr>
              <a:t>    </a:t>
            </a:r>
            <a:r>
              <a:rPr lang="en-US" altLang="zh-CN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金桥简标宋" pitchFamily="2" charset="-122"/>
                <a:sym typeface="Symbol" pitchFamily="18" charset="2"/>
              </a:rPr>
              <a:t>        </a:t>
            </a:r>
            <a:r>
              <a:rPr lang="en-US" altLang="zh-CN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金桥简标宋" pitchFamily="2" charset="-122"/>
                <a:sym typeface="Symbol" pitchFamily="18" charset="2"/>
              </a:rPr>
              <a:t>μ</a:t>
            </a:r>
            <a:r>
              <a:rPr lang="en-US" altLang="zh-CN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金桥简标宋" pitchFamily="2" charset="-122"/>
                <a:ea typeface="金桥简标宋" pitchFamily="2" charset="-122"/>
                <a:sym typeface="Symbol" pitchFamily="18" charset="2"/>
              </a:rPr>
              <a:t>+</a:t>
            </a:r>
            <a:r>
              <a:rPr lang="en-US" altLang="zh-CN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金桥简标宋" pitchFamily="2" charset="-122"/>
                <a:sym typeface="Symbol" pitchFamily="18" charset="2"/>
              </a:rPr>
              <a:t>Δ</a:t>
            </a:r>
            <a:r>
              <a:rPr lang="en-US" altLang="zh-CN" sz="1400" dirty="0" smtClean="0">
                <a:solidFill>
                  <a:schemeClr val="tx2"/>
                </a:solidFill>
                <a:ea typeface="金桥简标宋" pitchFamily="2" charset="-122"/>
              </a:rPr>
              <a:t>      </a:t>
            </a:r>
            <a:endParaRPr lang="en-US" altLang="zh-CN" sz="1400" dirty="0">
              <a:solidFill>
                <a:schemeClr val="tx2"/>
              </a:solidFill>
              <a:ea typeface="金桥简标宋" pitchFamily="2" charset="-122"/>
            </a:endParaRPr>
          </a:p>
        </p:txBody>
      </p:sp>
      <p:sp>
        <p:nvSpPr>
          <p:cNvPr id="171022" name="Line 14"/>
          <p:cNvSpPr>
            <a:spLocks noChangeShapeType="1"/>
          </p:cNvSpPr>
          <p:nvPr/>
        </p:nvSpPr>
        <p:spPr bwMode="auto">
          <a:xfrm>
            <a:off x="1066800" y="5943600"/>
            <a:ext cx="0" cy="3810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1023" name="Line 15"/>
          <p:cNvSpPr>
            <a:spLocks noChangeShapeType="1"/>
          </p:cNvSpPr>
          <p:nvPr/>
        </p:nvSpPr>
        <p:spPr bwMode="auto">
          <a:xfrm>
            <a:off x="3048000" y="5867400"/>
            <a:ext cx="0" cy="4572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71024" name="Object 16"/>
          <p:cNvGraphicFramePr>
            <a:graphicFrameLocks noChangeAspect="1"/>
          </p:cNvGraphicFramePr>
          <p:nvPr/>
        </p:nvGraphicFramePr>
        <p:xfrm>
          <a:off x="1524000" y="5360988"/>
          <a:ext cx="939800" cy="376237"/>
        </p:xfrm>
        <a:graphic>
          <a:graphicData uri="http://schemas.openxmlformats.org/presentationml/2006/ole">
            <p:oleObj spid="_x0000_s419843" name="公式" r:id="rId4" imgW="462469" imgH="185178" progId="Equation.3">
              <p:embed/>
            </p:oleObj>
          </a:graphicData>
        </a:graphic>
      </p:graphicFrame>
      <p:graphicFrame>
        <p:nvGraphicFramePr>
          <p:cNvPr id="171025" name="Object 17"/>
          <p:cNvGraphicFramePr>
            <a:graphicFrameLocks noChangeAspect="1"/>
          </p:cNvGraphicFramePr>
          <p:nvPr/>
        </p:nvGraphicFramePr>
        <p:xfrm>
          <a:off x="3810000" y="6096000"/>
          <a:ext cx="347663" cy="373063"/>
        </p:xfrm>
        <a:graphic>
          <a:graphicData uri="http://schemas.openxmlformats.org/presentationml/2006/ole">
            <p:oleObj spid="_x0000_s419844" name="Equation" r:id="rId5" imgW="198312" imgH="212454" progId="Equation.3">
              <p:embed/>
            </p:oleObj>
          </a:graphicData>
        </a:graphic>
      </p:graphicFrame>
      <p:sp>
        <p:nvSpPr>
          <p:cNvPr id="171034" name="Text Box 26"/>
          <p:cNvSpPr txBox="1">
            <a:spLocks noChangeArrowheads="1"/>
          </p:cNvSpPr>
          <p:nvPr/>
        </p:nvSpPr>
        <p:spPr bwMode="auto">
          <a:xfrm>
            <a:off x="179388" y="1268413"/>
            <a:ext cx="87137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 smtClean="0">
                <a:ea typeface="楷体" pitchFamily="49" charset="-122"/>
                <a:cs typeface="楷体_GB2312"/>
              </a:rPr>
              <a:t>由</a:t>
            </a:r>
            <a:endParaRPr lang="zh-CN" altLang="en-US" dirty="0">
              <a:solidFill>
                <a:schemeClr val="tx2"/>
              </a:solidFill>
              <a:latin typeface="+mn-lt"/>
              <a:ea typeface="楷体" pitchFamily="49" charset="-122"/>
              <a:cs typeface="楷体_GB2312"/>
            </a:endParaRPr>
          </a:p>
        </p:txBody>
      </p:sp>
      <p:graphicFrame>
        <p:nvGraphicFramePr>
          <p:cNvPr id="171046" name="Object 38"/>
          <p:cNvGraphicFramePr>
            <a:graphicFrameLocks noChangeAspect="1"/>
          </p:cNvGraphicFramePr>
          <p:nvPr/>
        </p:nvGraphicFramePr>
        <p:xfrm>
          <a:off x="4499992" y="5949280"/>
          <a:ext cx="3286125" cy="493713"/>
        </p:xfrm>
        <a:graphic>
          <a:graphicData uri="http://schemas.openxmlformats.org/presentationml/2006/ole">
            <p:oleObj spid="_x0000_s419849" name="公式" r:id="rId6" imgW="1600200" imgH="241200" progId="Equation.3">
              <p:embed/>
            </p:oleObj>
          </a:graphicData>
        </a:graphic>
      </p:graphicFrame>
      <p:graphicFrame>
        <p:nvGraphicFramePr>
          <p:cNvPr id="171051" name="Object 43"/>
          <p:cNvGraphicFramePr>
            <a:graphicFrameLocks noChangeAspect="1"/>
          </p:cNvGraphicFramePr>
          <p:nvPr/>
        </p:nvGraphicFramePr>
        <p:xfrm>
          <a:off x="899592" y="1196752"/>
          <a:ext cx="3543300" cy="977900"/>
        </p:xfrm>
        <a:graphic>
          <a:graphicData uri="http://schemas.openxmlformats.org/presentationml/2006/ole">
            <p:oleObj spid="_x0000_s419853" name="公式" r:id="rId7" imgW="1663560" imgH="482400" progId="Equation.3">
              <p:embed/>
            </p:oleObj>
          </a:graphicData>
        </a:graphic>
      </p:graphicFrame>
      <p:graphicFrame>
        <p:nvGraphicFramePr>
          <p:cNvPr id="419854" name="Object 43"/>
          <p:cNvGraphicFramePr>
            <a:graphicFrameLocks noChangeAspect="1"/>
          </p:cNvGraphicFramePr>
          <p:nvPr/>
        </p:nvGraphicFramePr>
        <p:xfrm>
          <a:off x="539552" y="2348880"/>
          <a:ext cx="3300413" cy="1028700"/>
        </p:xfrm>
        <a:graphic>
          <a:graphicData uri="http://schemas.openxmlformats.org/presentationml/2006/ole">
            <p:oleObj spid="_x0000_s419854" name="公式" r:id="rId8" imgW="1549080" imgH="507960" progId="Equation.3">
              <p:embed/>
            </p:oleObj>
          </a:graphicData>
        </a:graphic>
      </p:graphicFrame>
      <p:graphicFrame>
        <p:nvGraphicFramePr>
          <p:cNvPr id="419855" name="Object 43"/>
          <p:cNvGraphicFramePr>
            <a:graphicFrameLocks noChangeAspect="1"/>
          </p:cNvGraphicFramePr>
          <p:nvPr/>
        </p:nvGraphicFramePr>
        <p:xfrm>
          <a:off x="4427984" y="1196752"/>
          <a:ext cx="2840037" cy="977900"/>
        </p:xfrm>
        <a:graphic>
          <a:graphicData uri="http://schemas.openxmlformats.org/presentationml/2006/ole">
            <p:oleObj spid="_x0000_s419855" name="公式" r:id="rId9" imgW="1333440" imgH="482400" progId="Equation.3">
              <p:embed/>
            </p:oleObj>
          </a:graphicData>
        </a:graphic>
      </p:graphicFrame>
      <p:graphicFrame>
        <p:nvGraphicFramePr>
          <p:cNvPr id="419856" name="Object 43"/>
          <p:cNvGraphicFramePr>
            <a:graphicFrameLocks noChangeAspect="1"/>
          </p:cNvGraphicFramePr>
          <p:nvPr/>
        </p:nvGraphicFramePr>
        <p:xfrm>
          <a:off x="3779912" y="2348880"/>
          <a:ext cx="4489450" cy="1028700"/>
        </p:xfrm>
        <a:graphic>
          <a:graphicData uri="http://schemas.openxmlformats.org/presentationml/2006/ole">
            <p:oleObj spid="_x0000_s419856" name="公式" r:id="rId10" imgW="2108160" imgH="507960" progId="Equation.3">
              <p:embed/>
            </p:oleObj>
          </a:graphicData>
        </a:graphic>
      </p:graphicFrame>
      <p:graphicFrame>
        <p:nvGraphicFramePr>
          <p:cNvPr id="419857" name="Object 17"/>
          <p:cNvGraphicFramePr>
            <a:graphicFrameLocks noChangeAspect="1"/>
          </p:cNvGraphicFramePr>
          <p:nvPr/>
        </p:nvGraphicFramePr>
        <p:xfrm>
          <a:off x="2483768" y="3573016"/>
          <a:ext cx="5813425" cy="1028700"/>
        </p:xfrm>
        <a:graphic>
          <a:graphicData uri="http://schemas.openxmlformats.org/presentationml/2006/ole">
            <p:oleObj spid="_x0000_s419857" name="公式" r:id="rId11" imgW="2730240" imgH="507960" progId="Equation.3">
              <p:embed/>
            </p:oleObj>
          </a:graphicData>
        </a:graphic>
      </p:graphicFrame>
      <p:graphicFrame>
        <p:nvGraphicFramePr>
          <p:cNvPr id="419858" name="Object 18"/>
          <p:cNvGraphicFramePr>
            <a:graphicFrameLocks noChangeAspect="1"/>
          </p:cNvGraphicFramePr>
          <p:nvPr/>
        </p:nvGraphicFramePr>
        <p:xfrm>
          <a:off x="2915816" y="4941168"/>
          <a:ext cx="1730375" cy="565150"/>
        </p:xfrm>
        <a:graphic>
          <a:graphicData uri="http://schemas.openxmlformats.org/presentationml/2006/ole">
            <p:oleObj spid="_x0000_s419858" name="公式" r:id="rId12" imgW="812520" imgH="279360" progId="Equation.3">
              <p:embed/>
            </p:oleObj>
          </a:graphicData>
        </a:graphic>
      </p:graphicFrame>
      <p:graphicFrame>
        <p:nvGraphicFramePr>
          <p:cNvPr id="419859" name="Object 19"/>
          <p:cNvGraphicFramePr>
            <a:graphicFrameLocks noChangeAspect="1"/>
          </p:cNvGraphicFramePr>
          <p:nvPr/>
        </p:nvGraphicFramePr>
        <p:xfrm>
          <a:off x="4572000" y="4797152"/>
          <a:ext cx="4070350" cy="938213"/>
        </p:xfrm>
        <a:graphic>
          <a:graphicData uri="http://schemas.openxmlformats.org/presentationml/2006/ole">
            <p:oleObj spid="_x0000_s419859" name="公式" r:id="rId13" imgW="1930320" imgH="4442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10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10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1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1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105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9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9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985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9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9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985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9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9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985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9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9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985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19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9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985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198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19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985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1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1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104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第六章　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参数估计</a:t>
            </a: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  <a:ea typeface="隶书" pitchFamily="49" charset="-122"/>
            </a:endParaRPr>
          </a:p>
        </p:txBody>
      </p:sp>
      <p:sp>
        <p:nvSpPr>
          <p:cNvPr id="169987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9988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9989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sp>
        <p:nvSpPr>
          <p:cNvPr id="169990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pPr algn="l"/>
            <a:r>
              <a:rPr lang="zh-CN" altLang="en-US" sz="2400" dirty="0" smtClean="0">
                <a:sym typeface="Symbol" pitchFamily="18" charset="2"/>
              </a:rPr>
              <a:t>归纳：区间估计的思路（以</a:t>
            </a:r>
            <a:r>
              <a:rPr lang="en-US" altLang="zh-CN" sz="2400" dirty="0" smtClean="0">
                <a:sym typeface="Symbol" pitchFamily="18" charset="2"/>
              </a:rPr>
              <a:t>μ</a:t>
            </a:r>
            <a:r>
              <a:rPr lang="zh-CN" altLang="en-US" sz="2400" dirty="0" smtClean="0">
                <a:sym typeface="Symbol" pitchFamily="18" charset="2"/>
              </a:rPr>
              <a:t>推断为</a:t>
            </a:r>
            <a:r>
              <a:rPr lang="zh-CN" altLang="en-US" sz="2400" dirty="0" smtClean="0">
                <a:sym typeface="Symbol" pitchFamily="18" charset="2"/>
              </a:rPr>
              <a:t>例）</a:t>
            </a:r>
            <a:endParaRPr lang="zh-CN" altLang="en-US" sz="2400" dirty="0">
              <a:ea typeface="黑体" pitchFamily="49" charset="-122"/>
              <a:sym typeface="Symbol" pitchFamily="18" charset="2"/>
            </a:endParaRPr>
          </a:p>
        </p:txBody>
      </p:sp>
      <p:graphicFrame>
        <p:nvGraphicFramePr>
          <p:cNvPr id="169992" name="Object 8"/>
          <p:cNvGraphicFramePr>
            <a:graphicFrameLocks noChangeAspect="1"/>
          </p:cNvGraphicFramePr>
          <p:nvPr/>
        </p:nvGraphicFramePr>
        <p:xfrm>
          <a:off x="827584" y="3501008"/>
          <a:ext cx="4368801" cy="509587"/>
        </p:xfrm>
        <a:graphic>
          <a:graphicData uri="http://schemas.openxmlformats.org/presentationml/2006/ole">
            <p:oleObj spid="_x0000_s169992" name="公式" r:id="rId4" imgW="2070000" imgH="241200" progId="Equation.3">
              <p:embed/>
            </p:oleObj>
          </a:graphicData>
        </a:graphic>
      </p:graphicFrame>
      <p:graphicFrame>
        <p:nvGraphicFramePr>
          <p:cNvPr id="169993" name="Object 9"/>
          <p:cNvGraphicFramePr>
            <a:graphicFrameLocks noChangeAspect="1"/>
          </p:cNvGraphicFramePr>
          <p:nvPr/>
        </p:nvGraphicFramePr>
        <p:xfrm>
          <a:off x="539552" y="4365104"/>
          <a:ext cx="7796213" cy="960438"/>
        </p:xfrm>
        <a:graphic>
          <a:graphicData uri="http://schemas.openxmlformats.org/presentationml/2006/ole">
            <p:oleObj spid="_x0000_s169993" name="公式" r:id="rId5" imgW="3695400" imgH="457200" progId="Equation.3">
              <p:embed/>
            </p:oleObj>
          </a:graphicData>
        </a:graphic>
      </p:graphicFrame>
      <p:graphicFrame>
        <p:nvGraphicFramePr>
          <p:cNvPr id="169994" name="Object 10"/>
          <p:cNvGraphicFramePr>
            <a:graphicFrameLocks noChangeAspect="1"/>
          </p:cNvGraphicFramePr>
          <p:nvPr/>
        </p:nvGraphicFramePr>
        <p:xfrm>
          <a:off x="1619672" y="5517232"/>
          <a:ext cx="5137150" cy="1084262"/>
        </p:xfrm>
        <a:graphic>
          <a:graphicData uri="http://schemas.openxmlformats.org/presentationml/2006/ole">
            <p:oleObj spid="_x0000_s169994" name="公式" r:id="rId6" imgW="2501640" imgH="533160" progId="Equation.3">
              <p:embed/>
            </p:oleObj>
          </a:graphicData>
        </a:graphic>
      </p:graphicFrame>
      <p:graphicFrame>
        <p:nvGraphicFramePr>
          <p:cNvPr id="169995" name="Object 11"/>
          <p:cNvGraphicFramePr>
            <a:graphicFrameLocks noChangeAspect="1"/>
          </p:cNvGraphicFramePr>
          <p:nvPr/>
        </p:nvGraphicFramePr>
        <p:xfrm>
          <a:off x="755576" y="1988840"/>
          <a:ext cx="2195512" cy="912813"/>
        </p:xfrm>
        <a:graphic>
          <a:graphicData uri="http://schemas.openxmlformats.org/presentationml/2006/ole">
            <p:oleObj spid="_x0000_s169995" name="公式" r:id="rId7" imgW="1041120" imgH="431640" progId="Equation.3">
              <p:embed/>
            </p:oleObj>
          </a:graphicData>
        </a:graphic>
      </p:graphicFrame>
      <p:graphicFrame>
        <p:nvGraphicFramePr>
          <p:cNvPr id="2" name="Object 12"/>
          <p:cNvGraphicFramePr>
            <a:graphicFrameLocks noChangeAspect="1"/>
          </p:cNvGraphicFramePr>
          <p:nvPr/>
        </p:nvGraphicFramePr>
        <p:xfrm>
          <a:off x="5580112" y="3356992"/>
          <a:ext cx="2490788" cy="938212"/>
        </p:xfrm>
        <a:graphic>
          <a:graphicData uri="http://schemas.openxmlformats.org/presentationml/2006/ole">
            <p:oleObj spid="_x0000_s169996" name="公式" r:id="rId8" imgW="1180800" imgH="444240" progId="Equation.3">
              <p:embed/>
            </p:oleObj>
          </a:graphicData>
        </a:graphic>
      </p:graphicFrame>
      <p:graphicFrame>
        <p:nvGraphicFramePr>
          <p:cNvPr id="169997" name="Object 13"/>
          <p:cNvGraphicFramePr>
            <a:graphicFrameLocks noChangeAspect="1"/>
          </p:cNvGraphicFramePr>
          <p:nvPr/>
        </p:nvGraphicFramePr>
        <p:xfrm>
          <a:off x="3131840" y="1700808"/>
          <a:ext cx="4954587" cy="1501775"/>
        </p:xfrm>
        <a:graphic>
          <a:graphicData uri="http://schemas.openxmlformats.org/presentationml/2006/ole">
            <p:oleObj spid="_x0000_s169997" name="公式" r:id="rId9" imgW="2349360" imgH="711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9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9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9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9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9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9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9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999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9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9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999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9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9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999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699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999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90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第六章　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参数估计</a:t>
            </a: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  <a:ea typeface="隶书" pitchFamily="49" charset="-122"/>
            </a:endParaRPr>
          </a:p>
        </p:txBody>
      </p:sp>
      <p:sp>
        <p:nvSpPr>
          <p:cNvPr id="113667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68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69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sp>
        <p:nvSpPr>
          <p:cNvPr id="113697" name="Text Box 33"/>
          <p:cNvSpPr txBox="1">
            <a:spLocks noChangeArrowheads="1"/>
          </p:cNvSpPr>
          <p:nvPr/>
        </p:nvSpPr>
        <p:spPr bwMode="auto">
          <a:xfrm>
            <a:off x="228600" y="129540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113699" name="Rectangle 35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219200"/>
            <a:ext cx="8686800" cy="5410200"/>
          </a:xfrm>
          <a:noFill/>
          <a:ln/>
        </p:spPr>
        <p:txBody>
          <a:bodyPr/>
          <a:lstStyle/>
          <a:p>
            <a:pPr>
              <a:lnSpc>
                <a:spcPts val="3500"/>
              </a:lnSpc>
            </a:pPr>
            <a:r>
              <a:rPr lang="zh-CN" altLang="en-US" sz="2800" dirty="0">
                <a:ea typeface="黑体" pitchFamily="49" charset="-122"/>
                <a:sym typeface="Symbol" pitchFamily="18" charset="2"/>
              </a:rPr>
              <a:t>第二节   </a:t>
            </a:r>
            <a:r>
              <a:rPr lang="zh-CN" altLang="en-US" sz="2800" dirty="0" smtClean="0">
                <a:ea typeface="黑体" pitchFamily="49" charset="-122"/>
                <a:sym typeface="Symbol" pitchFamily="18" charset="2"/>
              </a:rPr>
              <a:t>简单随机样本下的</a:t>
            </a:r>
            <a:r>
              <a:rPr lang="zh-CN" altLang="en-US" sz="2800" dirty="0">
                <a:ea typeface="黑体" pitchFamily="49" charset="-122"/>
                <a:sym typeface="Symbol" pitchFamily="18" charset="2"/>
              </a:rPr>
              <a:t>区间估计</a:t>
            </a:r>
          </a:p>
          <a:p>
            <a:pPr algn="l">
              <a:lnSpc>
                <a:spcPts val="3500"/>
              </a:lnSpc>
            </a:pPr>
            <a:r>
              <a:rPr lang="zh-CN" altLang="en-US" sz="2400" dirty="0">
                <a:sym typeface="Symbol" pitchFamily="18" charset="2"/>
              </a:rPr>
              <a:t>一、单个总体</a:t>
            </a:r>
            <a:r>
              <a:rPr lang="zh-CN" altLang="en-US" sz="2400" b="1" dirty="0">
                <a:sym typeface="Symbol" pitchFamily="18" charset="2"/>
              </a:rPr>
              <a:t></a:t>
            </a:r>
            <a:r>
              <a:rPr lang="zh-CN" altLang="en-US" sz="2400" dirty="0">
                <a:sym typeface="Symbol" pitchFamily="18" charset="2"/>
              </a:rPr>
              <a:t>的区间估计（</a:t>
            </a:r>
            <a:r>
              <a:rPr lang="en-US" altLang="zh-CN" sz="2400" dirty="0" smtClean="0">
                <a:sym typeface="Symbol" pitchFamily="18" charset="2"/>
              </a:rPr>
              <a:t>P157</a:t>
            </a:r>
            <a:r>
              <a:rPr lang="zh-CN" altLang="en-US" sz="2400" dirty="0" smtClean="0">
                <a:sym typeface="Symbol" pitchFamily="18" charset="2"/>
              </a:rPr>
              <a:t>）</a:t>
            </a:r>
            <a:endParaRPr lang="en-US" altLang="zh-CN" sz="2400" dirty="0" smtClean="0">
              <a:sym typeface="Symbol" pitchFamily="18" charset="2"/>
            </a:endParaRPr>
          </a:p>
          <a:p>
            <a:pPr algn="l">
              <a:lnSpc>
                <a:spcPts val="3500"/>
              </a:lnSpc>
            </a:pPr>
            <a:r>
              <a:rPr lang="en-US" altLang="zh-CN" sz="2400" dirty="0" smtClean="0">
                <a:sym typeface="Symbol" pitchFamily="18" charset="2"/>
              </a:rPr>
              <a:t>1．</a:t>
            </a:r>
            <a:r>
              <a:rPr lang="en-US" altLang="zh-CN" sz="2400" dirty="0" smtClean="0">
                <a:ea typeface="楷体" pitchFamily="49" charset="-122"/>
                <a:cs typeface="楷体_GB2312"/>
              </a:rPr>
              <a:t> X~N(μ, σ</a:t>
            </a:r>
            <a:r>
              <a:rPr lang="en-US" altLang="zh-CN" sz="2400" baseline="30000" dirty="0" smtClean="0">
                <a:ea typeface="楷体" pitchFamily="49" charset="-122"/>
                <a:cs typeface="楷体_GB2312"/>
              </a:rPr>
              <a:t>2</a:t>
            </a:r>
            <a:r>
              <a:rPr lang="en-US" altLang="zh-CN" sz="2400" dirty="0" smtClean="0">
                <a:ea typeface="楷体" pitchFamily="49" charset="-122"/>
                <a:cs typeface="楷体_GB2312"/>
              </a:rPr>
              <a:t> )</a:t>
            </a:r>
            <a:r>
              <a:rPr lang="zh-CN" altLang="en-US" sz="2400" dirty="0" smtClean="0">
                <a:ea typeface="楷体" pitchFamily="49" charset="-122"/>
                <a:cs typeface="楷体_GB2312"/>
              </a:rPr>
              <a:t>，</a:t>
            </a:r>
            <a:r>
              <a:rPr lang="zh-CN" altLang="en-US" sz="2400" dirty="0" smtClean="0">
                <a:sym typeface="Symbol" pitchFamily="18" charset="2"/>
              </a:rPr>
              <a:t>总体方差</a:t>
            </a:r>
            <a:r>
              <a:rPr lang="zh-CN" altLang="en-US" sz="2400" dirty="0" smtClean="0">
                <a:cs typeface="楷体_GB2312"/>
                <a:sym typeface="Symbol" pitchFamily="18" charset="2"/>
              </a:rPr>
              <a:t></a:t>
            </a:r>
            <a:r>
              <a:rPr lang="en-US" altLang="zh-CN" sz="2400" baseline="30000" dirty="0" smtClean="0">
                <a:cs typeface="楷体_GB2312"/>
                <a:sym typeface="Symbol" pitchFamily="18" charset="2"/>
              </a:rPr>
              <a:t>2</a:t>
            </a:r>
            <a:r>
              <a:rPr lang="zh-CN" altLang="en-US" sz="2400" dirty="0" smtClean="0">
                <a:cs typeface="楷体_GB2312"/>
                <a:sym typeface="Symbol" pitchFamily="18" charset="2"/>
              </a:rPr>
              <a:t>已知，给定</a:t>
            </a:r>
            <a:r>
              <a:rPr lang="en-US" altLang="zh-CN" sz="2400" dirty="0" smtClean="0">
                <a:ea typeface="楷体" pitchFamily="49" charset="-122"/>
                <a:cs typeface="楷体_GB2312"/>
              </a:rPr>
              <a:t>1-α</a:t>
            </a:r>
            <a:endParaRPr lang="zh-CN" altLang="en-US" sz="2400" dirty="0">
              <a:sym typeface="Symbol" pitchFamily="18" charset="2"/>
            </a:endParaRPr>
          </a:p>
        </p:txBody>
      </p:sp>
      <p:graphicFrame>
        <p:nvGraphicFramePr>
          <p:cNvPr id="113703" name="Object 39"/>
          <p:cNvGraphicFramePr>
            <a:graphicFrameLocks noChangeAspect="1"/>
          </p:cNvGraphicFramePr>
          <p:nvPr/>
        </p:nvGraphicFramePr>
        <p:xfrm>
          <a:off x="523875" y="3644900"/>
          <a:ext cx="7691438" cy="1050925"/>
        </p:xfrm>
        <a:graphic>
          <a:graphicData uri="http://schemas.openxmlformats.org/presentationml/2006/ole">
            <p:oleObj spid="_x0000_s113703" name="公式" r:id="rId4" imgW="3517560" imgH="482400" progId="Equation.3">
              <p:embed/>
            </p:oleObj>
          </a:graphicData>
        </a:graphic>
      </p:graphicFrame>
      <p:graphicFrame>
        <p:nvGraphicFramePr>
          <p:cNvPr id="113708" name="Object 44"/>
          <p:cNvGraphicFramePr>
            <a:graphicFrameLocks noChangeAspect="1"/>
          </p:cNvGraphicFramePr>
          <p:nvPr/>
        </p:nvGraphicFramePr>
        <p:xfrm>
          <a:off x="979488" y="2924175"/>
          <a:ext cx="6754812" cy="590550"/>
        </p:xfrm>
        <a:graphic>
          <a:graphicData uri="http://schemas.openxmlformats.org/presentationml/2006/ole">
            <p:oleObj spid="_x0000_s113708" name="公式" r:id="rId5" imgW="3200400" imgH="279360" progId="Equation.3">
              <p:embed/>
            </p:oleObj>
          </a:graphicData>
        </a:graphic>
      </p:graphicFrame>
      <p:graphicFrame>
        <p:nvGraphicFramePr>
          <p:cNvPr id="113709" name="Object 45"/>
          <p:cNvGraphicFramePr>
            <a:graphicFrameLocks noChangeAspect="1"/>
          </p:cNvGraphicFramePr>
          <p:nvPr/>
        </p:nvGraphicFramePr>
        <p:xfrm>
          <a:off x="899592" y="4797152"/>
          <a:ext cx="5818188" cy="514350"/>
        </p:xfrm>
        <a:graphic>
          <a:graphicData uri="http://schemas.openxmlformats.org/presentationml/2006/ole">
            <p:oleObj spid="_x0000_s113709" name="公式" r:id="rId6" imgW="2730240" imgH="253800" progId="Equation.3">
              <p:embed/>
            </p:oleObj>
          </a:graphicData>
        </a:graphic>
      </p:graphicFrame>
      <p:graphicFrame>
        <p:nvGraphicFramePr>
          <p:cNvPr id="113710" name="Object 46"/>
          <p:cNvGraphicFramePr>
            <a:graphicFrameLocks noChangeAspect="1"/>
          </p:cNvGraphicFramePr>
          <p:nvPr/>
        </p:nvGraphicFramePr>
        <p:xfrm>
          <a:off x="1259632" y="5445224"/>
          <a:ext cx="5813425" cy="1028700"/>
        </p:xfrm>
        <a:graphic>
          <a:graphicData uri="http://schemas.openxmlformats.org/presentationml/2006/ole">
            <p:oleObj spid="_x0000_s113710" name="公式" r:id="rId7" imgW="2730240" imgH="5079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3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3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3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3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3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3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3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3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3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3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3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3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70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1137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70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3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3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70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3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3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7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99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第六章　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参数估计</a:t>
            </a: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  <a:ea typeface="隶书" pitchFamily="49" charset="-122"/>
            </a:endParaRPr>
          </a:p>
        </p:txBody>
      </p:sp>
      <p:sp>
        <p:nvSpPr>
          <p:cNvPr id="113667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68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69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sp>
        <p:nvSpPr>
          <p:cNvPr id="113697" name="Text Box 33"/>
          <p:cNvSpPr txBox="1">
            <a:spLocks noChangeArrowheads="1"/>
          </p:cNvSpPr>
          <p:nvPr/>
        </p:nvSpPr>
        <p:spPr bwMode="auto">
          <a:xfrm>
            <a:off x="228600" y="129540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113699" name="Rectangle 35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219200"/>
            <a:ext cx="8686800" cy="5410200"/>
          </a:xfrm>
          <a:noFill/>
          <a:ln/>
        </p:spPr>
        <p:txBody>
          <a:bodyPr/>
          <a:lstStyle/>
          <a:p>
            <a:pPr algn="l">
              <a:lnSpc>
                <a:spcPts val="3500"/>
              </a:lnSpc>
            </a:pPr>
            <a:r>
              <a:rPr lang="en-US" altLang="zh-CN" sz="2400" dirty="0" smtClean="0">
                <a:sym typeface="Symbol" pitchFamily="18" charset="2"/>
              </a:rPr>
              <a:t>2．</a:t>
            </a:r>
            <a:r>
              <a:rPr lang="en-US" altLang="zh-CN" sz="2400" dirty="0" smtClean="0">
                <a:ea typeface="楷体" pitchFamily="49" charset="-122"/>
                <a:cs typeface="楷体_GB2312"/>
              </a:rPr>
              <a:t> X~N(μ, σ</a:t>
            </a:r>
            <a:r>
              <a:rPr lang="en-US" altLang="zh-CN" sz="2400" baseline="30000" dirty="0" smtClean="0">
                <a:ea typeface="楷体" pitchFamily="49" charset="-122"/>
                <a:cs typeface="楷体_GB2312"/>
              </a:rPr>
              <a:t>2</a:t>
            </a:r>
            <a:r>
              <a:rPr lang="en-US" altLang="zh-CN" sz="2400" dirty="0" smtClean="0">
                <a:ea typeface="楷体" pitchFamily="49" charset="-122"/>
                <a:cs typeface="楷体_GB2312"/>
              </a:rPr>
              <a:t> )</a:t>
            </a:r>
            <a:r>
              <a:rPr lang="zh-CN" altLang="en-US" sz="2400" dirty="0" smtClean="0">
                <a:ea typeface="楷体" pitchFamily="49" charset="-122"/>
                <a:cs typeface="楷体_GB2312"/>
              </a:rPr>
              <a:t>，</a:t>
            </a:r>
            <a:r>
              <a:rPr lang="zh-CN" altLang="en-US" sz="2400" dirty="0" smtClean="0">
                <a:sym typeface="Symbol" pitchFamily="18" charset="2"/>
              </a:rPr>
              <a:t>总体方差</a:t>
            </a:r>
            <a:r>
              <a:rPr lang="zh-CN" altLang="en-US" sz="2400" dirty="0" smtClean="0">
                <a:cs typeface="楷体_GB2312"/>
                <a:sym typeface="Symbol" pitchFamily="18" charset="2"/>
              </a:rPr>
              <a:t></a:t>
            </a:r>
            <a:r>
              <a:rPr lang="en-US" altLang="zh-CN" sz="2400" baseline="30000" dirty="0" smtClean="0">
                <a:cs typeface="楷体_GB2312"/>
                <a:sym typeface="Symbol" pitchFamily="18" charset="2"/>
              </a:rPr>
              <a:t>2</a:t>
            </a:r>
            <a:r>
              <a:rPr lang="zh-CN" altLang="en-US" sz="2400" dirty="0" smtClean="0">
                <a:cs typeface="楷体_GB2312"/>
                <a:sym typeface="Symbol" pitchFamily="18" charset="2"/>
              </a:rPr>
              <a:t>未知，给定</a:t>
            </a:r>
            <a:r>
              <a:rPr lang="en-US" altLang="zh-CN" sz="2400" dirty="0" smtClean="0">
                <a:ea typeface="楷体" pitchFamily="49" charset="-122"/>
                <a:cs typeface="楷体_GB2312"/>
              </a:rPr>
              <a:t>1-α</a:t>
            </a:r>
            <a:endParaRPr lang="zh-CN" altLang="en-US" sz="2400" dirty="0">
              <a:sym typeface="Symbol" pitchFamily="18" charset="2"/>
            </a:endParaRPr>
          </a:p>
        </p:txBody>
      </p:sp>
      <p:graphicFrame>
        <p:nvGraphicFramePr>
          <p:cNvPr id="420870" name="Object 6"/>
          <p:cNvGraphicFramePr>
            <a:graphicFrameLocks noChangeAspect="1"/>
          </p:cNvGraphicFramePr>
          <p:nvPr/>
        </p:nvGraphicFramePr>
        <p:xfrm>
          <a:off x="899592" y="1844824"/>
          <a:ext cx="6754812" cy="590550"/>
        </p:xfrm>
        <a:graphic>
          <a:graphicData uri="http://schemas.openxmlformats.org/presentationml/2006/ole">
            <p:oleObj spid="_x0000_s420870" name="公式" r:id="rId4" imgW="3200400" imgH="279360" progId="Equation.3">
              <p:embed/>
            </p:oleObj>
          </a:graphicData>
        </a:graphic>
      </p:graphicFrame>
      <p:graphicFrame>
        <p:nvGraphicFramePr>
          <p:cNvPr id="420871" name="Object 7"/>
          <p:cNvGraphicFramePr>
            <a:graphicFrameLocks noChangeAspect="1"/>
          </p:cNvGraphicFramePr>
          <p:nvPr/>
        </p:nvGraphicFramePr>
        <p:xfrm>
          <a:off x="539552" y="2564904"/>
          <a:ext cx="7773988" cy="1050925"/>
        </p:xfrm>
        <a:graphic>
          <a:graphicData uri="http://schemas.openxmlformats.org/presentationml/2006/ole">
            <p:oleObj spid="_x0000_s420871" name="公式" r:id="rId5" imgW="3555720" imgH="482400" progId="Equation.3">
              <p:embed/>
            </p:oleObj>
          </a:graphicData>
        </a:graphic>
      </p:graphicFrame>
      <p:graphicFrame>
        <p:nvGraphicFramePr>
          <p:cNvPr id="420872" name="Object 8"/>
          <p:cNvGraphicFramePr>
            <a:graphicFrameLocks noChangeAspect="1"/>
          </p:cNvGraphicFramePr>
          <p:nvPr/>
        </p:nvGraphicFramePr>
        <p:xfrm>
          <a:off x="611560" y="3717032"/>
          <a:ext cx="7145338" cy="514350"/>
        </p:xfrm>
        <a:graphic>
          <a:graphicData uri="http://schemas.openxmlformats.org/presentationml/2006/ole">
            <p:oleObj spid="_x0000_s420872" name="公式" r:id="rId6" imgW="3352680" imgH="253800" progId="Equation.3">
              <p:embed/>
            </p:oleObj>
          </a:graphicData>
        </a:graphic>
      </p:graphicFrame>
      <p:graphicFrame>
        <p:nvGraphicFramePr>
          <p:cNvPr id="420873" name="Object 9"/>
          <p:cNvGraphicFramePr>
            <a:graphicFrameLocks noChangeAspect="1"/>
          </p:cNvGraphicFramePr>
          <p:nvPr/>
        </p:nvGraphicFramePr>
        <p:xfrm>
          <a:off x="683568" y="4365104"/>
          <a:ext cx="3382963" cy="976313"/>
        </p:xfrm>
        <a:graphic>
          <a:graphicData uri="http://schemas.openxmlformats.org/presentationml/2006/ole">
            <p:oleObj spid="_x0000_s420873" name="公式" r:id="rId7" imgW="1587240" imgH="482400" progId="Equation.3">
              <p:embed/>
            </p:oleObj>
          </a:graphicData>
        </a:graphic>
      </p:graphicFrame>
      <p:graphicFrame>
        <p:nvGraphicFramePr>
          <p:cNvPr id="420874" name="Object 10"/>
          <p:cNvGraphicFramePr>
            <a:graphicFrameLocks noChangeAspect="1"/>
          </p:cNvGraphicFramePr>
          <p:nvPr/>
        </p:nvGraphicFramePr>
        <p:xfrm>
          <a:off x="683568" y="5517232"/>
          <a:ext cx="7191375" cy="1028700"/>
        </p:xfrm>
        <a:graphic>
          <a:graphicData uri="http://schemas.openxmlformats.org/presentationml/2006/ole">
            <p:oleObj spid="_x0000_s420874" name="公式" r:id="rId8" imgW="3377880" imgH="507960" progId="Equation.3">
              <p:embed/>
            </p:oleObj>
          </a:graphicData>
        </a:graphic>
      </p:graphicFrame>
      <p:graphicFrame>
        <p:nvGraphicFramePr>
          <p:cNvPr id="420875" name="Object 11"/>
          <p:cNvGraphicFramePr>
            <a:graphicFrameLocks noChangeAspect="1"/>
          </p:cNvGraphicFramePr>
          <p:nvPr/>
        </p:nvGraphicFramePr>
        <p:xfrm>
          <a:off x="4067944" y="4365104"/>
          <a:ext cx="4411663" cy="1028700"/>
        </p:xfrm>
        <a:graphic>
          <a:graphicData uri="http://schemas.openxmlformats.org/presentationml/2006/ole">
            <p:oleObj spid="_x0000_s420875" name="公式" r:id="rId9" imgW="2070000" imgH="5079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3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3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20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20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087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500"/>
                                        <p:tgtEl>
                                          <p:spTgt spid="4208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087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208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20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087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0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20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087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20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20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087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0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20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087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99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第六章　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参数估计</a:t>
            </a: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  <a:ea typeface="隶书" pitchFamily="49" charset="-122"/>
            </a:endParaRPr>
          </a:p>
        </p:txBody>
      </p:sp>
      <p:sp>
        <p:nvSpPr>
          <p:cNvPr id="116739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740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741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sp>
        <p:nvSpPr>
          <p:cNvPr id="116742" name="Text Box 6"/>
          <p:cNvSpPr txBox="1">
            <a:spLocks noChangeArrowheads="1"/>
          </p:cNvSpPr>
          <p:nvPr/>
        </p:nvSpPr>
        <p:spPr bwMode="auto">
          <a:xfrm>
            <a:off x="228600" y="129540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11674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219200"/>
            <a:ext cx="8686800" cy="5410200"/>
          </a:xfrm>
          <a:noFill/>
          <a:ln/>
        </p:spPr>
        <p:txBody>
          <a:bodyPr/>
          <a:lstStyle/>
          <a:p>
            <a:pPr algn="l"/>
            <a:r>
              <a:rPr lang="en-US" altLang="zh-CN" sz="2400" dirty="0" smtClean="0">
                <a:sym typeface="Symbol" pitchFamily="18" charset="2"/>
              </a:rPr>
              <a:t>3．</a:t>
            </a:r>
            <a:r>
              <a:rPr lang="zh-CN" altLang="en-US" sz="2400" dirty="0" smtClean="0">
                <a:sym typeface="Symbol" pitchFamily="18" charset="2"/>
              </a:rPr>
              <a:t>总体为</a:t>
            </a:r>
            <a:r>
              <a:rPr lang="zh-CN" altLang="en-US" sz="2400" dirty="0">
                <a:sym typeface="Symbol" pitchFamily="18" charset="2"/>
              </a:rPr>
              <a:t>非正态分布或未知</a:t>
            </a:r>
          </a:p>
          <a:p>
            <a:pPr algn="l"/>
            <a:r>
              <a:rPr lang="en-US" altLang="zh-CN" sz="2400" dirty="0">
                <a:ea typeface="楷体" pitchFamily="49" charset="-122"/>
                <a:cs typeface="楷体_GB2312"/>
                <a:sym typeface="Symbol" pitchFamily="18" charset="2"/>
              </a:rPr>
              <a:t>[</a:t>
            </a:r>
            <a:r>
              <a:rPr lang="zh-CN" altLang="en-US" sz="2400" dirty="0">
                <a:ea typeface="楷体" pitchFamily="49" charset="-122"/>
                <a:cs typeface="楷体_GB2312"/>
                <a:sym typeface="Symbol" pitchFamily="18" charset="2"/>
              </a:rPr>
              <a:t>例</a:t>
            </a:r>
            <a:r>
              <a:rPr lang="en-US" altLang="zh-CN" sz="2400" dirty="0">
                <a:ea typeface="楷体" pitchFamily="49" charset="-122"/>
                <a:cs typeface="楷体_GB2312"/>
                <a:sym typeface="Symbol" pitchFamily="18" charset="2"/>
              </a:rPr>
              <a:t>]</a:t>
            </a:r>
            <a:r>
              <a:rPr lang="zh-CN" altLang="en-US" sz="2400" dirty="0">
                <a:ea typeface="楷体" pitchFamily="49" charset="-122"/>
                <a:cs typeface="楷体_GB2312"/>
                <a:sym typeface="Symbol" pitchFamily="18" charset="2"/>
              </a:rPr>
              <a:t>从某批产品中随机抽取</a:t>
            </a:r>
            <a:r>
              <a:rPr lang="en-US" altLang="zh-CN" sz="2400" dirty="0">
                <a:ea typeface="楷体" pitchFamily="49" charset="-122"/>
                <a:cs typeface="楷体_GB2312"/>
                <a:sym typeface="Symbol" pitchFamily="18" charset="2"/>
              </a:rPr>
              <a:t>121</a:t>
            </a:r>
            <a:r>
              <a:rPr lang="zh-CN" altLang="en-US" sz="2400" dirty="0">
                <a:ea typeface="楷体" pitchFamily="49" charset="-122"/>
                <a:cs typeface="楷体_GB2312"/>
                <a:sym typeface="Symbol" pitchFamily="18" charset="2"/>
              </a:rPr>
              <a:t>件，测得其平均长度为</a:t>
            </a:r>
            <a:r>
              <a:rPr lang="en-US" altLang="zh-CN" sz="2400" dirty="0" smtClean="0">
                <a:ea typeface="楷体" pitchFamily="49" charset="-122"/>
                <a:cs typeface="楷体_GB2312"/>
                <a:sym typeface="Symbol" pitchFamily="18" charset="2"/>
              </a:rPr>
              <a:t>21.44mm</a:t>
            </a:r>
            <a:r>
              <a:rPr lang="zh-CN" altLang="en-US" sz="2400" dirty="0" smtClean="0">
                <a:ea typeface="楷体" pitchFamily="49" charset="-122"/>
                <a:cs typeface="楷体_GB2312"/>
                <a:sym typeface="Symbol" pitchFamily="18" charset="2"/>
              </a:rPr>
              <a:t>，标准差</a:t>
            </a:r>
            <a:r>
              <a:rPr lang="zh-CN" altLang="en-US" sz="2400" dirty="0">
                <a:ea typeface="楷体" pitchFamily="49" charset="-122"/>
                <a:cs typeface="楷体_GB2312"/>
                <a:sym typeface="Symbol" pitchFamily="18" charset="2"/>
              </a:rPr>
              <a:t>为</a:t>
            </a:r>
            <a:r>
              <a:rPr lang="en-US" altLang="zh-CN" sz="2400" dirty="0">
                <a:ea typeface="楷体" pitchFamily="49" charset="-122"/>
                <a:cs typeface="楷体_GB2312"/>
                <a:sym typeface="Symbol" pitchFamily="18" charset="2"/>
              </a:rPr>
              <a:t>0.15mm</a:t>
            </a:r>
            <a:r>
              <a:rPr lang="zh-CN" altLang="en-US" sz="2400" dirty="0">
                <a:ea typeface="楷体" pitchFamily="49" charset="-122"/>
                <a:cs typeface="楷体_GB2312"/>
                <a:sym typeface="Symbol" pitchFamily="18" charset="2"/>
              </a:rPr>
              <a:t>，</a:t>
            </a:r>
            <a:r>
              <a:rPr lang="zh-CN" altLang="zh-CN" sz="2400" dirty="0">
                <a:ea typeface="楷体" pitchFamily="49" charset="-122"/>
                <a:cs typeface="楷体_GB2312"/>
                <a:sym typeface="Symbol" pitchFamily="18" charset="2"/>
              </a:rPr>
              <a:t>试建立这种零件平均长度的置信区间。给定置信水平</a:t>
            </a:r>
            <a:r>
              <a:rPr lang="en-US" altLang="zh-CN" sz="2400" dirty="0">
                <a:ea typeface="楷体" pitchFamily="49" charset="-122"/>
                <a:cs typeface="楷体_GB2312"/>
                <a:sym typeface="Symbol" pitchFamily="18" charset="2"/>
              </a:rPr>
              <a:t>0.95</a:t>
            </a:r>
            <a:r>
              <a:rPr lang="zh-CN" altLang="en-US" sz="2400" dirty="0">
                <a:ea typeface="楷体" pitchFamily="49" charset="-122"/>
                <a:cs typeface="楷体_GB2312"/>
                <a:sym typeface="Symbol" pitchFamily="18" charset="2"/>
              </a:rPr>
              <a:t>。</a:t>
            </a:r>
          </a:p>
        </p:txBody>
      </p:sp>
      <p:graphicFrame>
        <p:nvGraphicFramePr>
          <p:cNvPr id="116750" name="Object 14"/>
          <p:cNvGraphicFramePr>
            <a:graphicFrameLocks noChangeAspect="1"/>
          </p:cNvGraphicFramePr>
          <p:nvPr/>
        </p:nvGraphicFramePr>
        <p:xfrm>
          <a:off x="658813" y="2757488"/>
          <a:ext cx="7462837" cy="936625"/>
        </p:xfrm>
        <a:graphic>
          <a:graphicData uri="http://schemas.openxmlformats.org/presentationml/2006/ole">
            <p:oleObj spid="_x0000_s116750" name="公式" r:id="rId4" imgW="3695400" imgH="482400" progId="Equation.3">
              <p:embed/>
            </p:oleObj>
          </a:graphicData>
        </a:graphic>
      </p:graphicFrame>
      <p:graphicFrame>
        <p:nvGraphicFramePr>
          <p:cNvPr id="116752" name="Object 16"/>
          <p:cNvGraphicFramePr>
            <a:graphicFrameLocks noChangeAspect="1"/>
          </p:cNvGraphicFramePr>
          <p:nvPr/>
        </p:nvGraphicFramePr>
        <p:xfrm>
          <a:off x="1907704" y="6021288"/>
          <a:ext cx="3532187" cy="498475"/>
        </p:xfrm>
        <a:graphic>
          <a:graphicData uri="http://schemas.openxmlformats.org/presentationml/2006/ole">
            <p:oleObj spid="_x0000_s116752" name="公式" r:id="rId5" imgW="1777680" imgH="241200" progId="Equation.3">
              <p:embed/>
            </p:oleObj>
          </a:graphicData>
        </a:graphic>
      </p:graphicFrame>
      <p:graphicFrame>
        <p:nvGraphicFramePr>
          <p:cNvPr id="2" name="Object 18"/>
          <p:cNvGraphicFramePr>
            <a:graphicFrameLocks noChangeAspect="1"/>
          </p:cNvGraphicFramePr>
          <p:nvPr/>
        </p:nvGraphicFramePr>
        <p:xfrm>
          <a:off x="611560" y="3717032"/>
          <a:ext cx="7386638" cy="690562"/>
        </p:xfrm>
        <a:graphic>
          <a:graphicData uri="http://schemas.openxmlformats.org/presentationml/2006/ole">
            <p:oleObj spid="_x0000_s116754" name="公式" r:id="rId6" imgW="3657600" imgH="355320" progId="Equation.3">
              <p:embed/>
            </p:oleObj>
          </a:graphicData>
        </a:graphic>
      </p:graphicFrame>
      <p:graphicFrame>
        <p:nvGraphicFramePr>
          <p:cNvPr id="116755" name="Object 19"/>
          <p:cNvGraphicFramePr>
            <a:graphicFrameLocks noChangeAspect="1"/>
          </p:cNvGraphicFramePr>
          <p:nvPr/>
        </p:nvGraphicFramePr>
        <p:xfrm>
          <a:off x="971600" y="4941168"/>
          <a:ext cx="5716588" cy="862012"/>
        </p:xfrm>
        <a:graphic>
          <a:graphicData uri="http://schemas.openxmlformats.org/presentationml/2006/ole">
            <p:oleObj spid="_x0000_s116755" name="公式" r:id="rId7" imgW="2831760" imgH="444240" progId="Equation.3">
              <p:embed/>
            </p:oleObj>
          </a:graphicData>
        </a:graphic>
      </p:graphicFrame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251520" y="4437112"/>
            <a:ext cx="86407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 smtClean="0">
                <a:solidFill>
                  <a:schemeClr val="tx2"/>
                </a:solidFill>
                <a:latin typeface="+mn-lt"/>
                <a:ea typeface="楷体" pitchFamily="49" charset="-122"/>
              </a:rPr>
              <a:t>简化处理：</a:t>
            </a:r>
            <a:r>
              <a:rPr lang="zh-CN" altLang="en-US" dirty="0">
                <a:solidFill>
                  <a:schemeClr val="tx2"/>
                </a:solidFill>
                <a:latin typeface="+mn-lt"/>
                <a:ea typeface="楷体" pitchFamily="49" charset="-122"/>
              </a:rPr>
              <a:t>大</a:t>
            </a:r>
            <a:r>
              <a:rPr lang="zh-CN" altLang="en-US" dirty="0" smtClean="0">
                <a:solidFill>
                  <a:schemeClr val="tx2"/>
                </a:solidFill>
                <a:latin typeface="+mn-lt"/>
                <a:ea typeface="楷体" pitchFamily="49" charset="-122"/>
              </a:rPr>
              <a:t>样本（</a:t>
            </a:r>
            <a:r>
              <a:rPr lang="en-US" altLang="zh-CN" dirty="0" smtClean="0">
                <a:solidFill>
                  <a:schemeClr val="tx2"/>
                </a:solidFill>
                <a:latin typeface="+mn-lt"/>
                <a:ea typeface="楷体" pitchFamily="49" charset="-122"/>
              </a:rPr>
              <a:t>n&gt;30</a:t>
            </a:r>
            <a:r>
              <a:rPr lang="zh-CN" altLang="en-US" dirty="0" smtClean="0">
                <a:solidFill>
                  <a:schemeClr val="tx2"/>
                </a:solidFill>
                <a:latin typeface="+mn-lt"/>
                <a:ea typeface="楷体" pitchFamily="49" charset="-122"/>
              </a:rPr>
              <a:t>）→用</a:t>
            </a:r>
            <a:r>
              <a:rPr lang="en-US" altLang="zh-CN" dirty="0" smtClean="0">
                <a:solidFill>
                  <a:schemeClr val="tx2"/>
                </a:solidFill>
                <a:latin typeface="+mn-lt"/>
                <a:ea typeface="楷体" pitchFamily="49" charset="-122"/>
              </a:rPr>
              <a:t>Z</a:t>
            </a:r>
            <a:r>
              <a:rPr lang="zh-CN" altLang="en-US" dirty="0" smtClean="0">
                <a:solidFill>
                  <a:schemeClr val="tx2"/>
                </a:solidFill>
                <a:latin typeface="+mn-lt"/>
                <a:ea typeface="楷体" pitchFamily="49" charset="-122"/>
              </a:rPr>
              <a:t>临界值替代</a:t>
            </a:r>
            <a:r>
              <a:rPr lang="en-US" altLang="zh-CN" dirty="0" smtClean="0">
                <a:solidFill>
                  <a:schemeClr val="tx2"/>
                </a:solidFill>
                <a:latin typeface="+mn-lt"/>
                <a:ea typeface="楷体" pitchFamily="49" charset="-122"/>
              </a:rPr>
              <a:t>t</a:t>
            </a:r>
            <a:r>
              <a:rPr lang="zh-CN" altLang="en-US" dirty="0" smtClean="0">
                <a:solidFill>
                  <a:schemeClr val="tx2"/>
                </a:solidFill>
                <a:latin typeface="+mn-lt"/>
                <a:ea typeface="楷体" pitchFamily="49" charset="-122"/>
              </a:rPr>
              <a:t>临界值。</a:t>
            </a:r>
            <a:endParaRPr lang="zh-CN" altLang="en-US" dirty="0">
              <a:solidFill>
                <a:schemeClr val="tx2"/>
              </a:solidFill>
              <a:latin typeface="+mn-lt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67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67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67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67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1167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675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1167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675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67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67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675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3" grpId="0" build="p" autoUpdateAnimBg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第六章　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参数估计</a:t>
            </a: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  <a:ea typeface="隶书" pitchFamily="49" charset="-122"/>
            </a:endParaRPr>
          </a:p>
        </p:txBody>
      </p:sp>
      <p:sp>
        <p:nvSpPr>
          <p:cNvPr id="118787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788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789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sp>
        <p:nvSpPr>
          <p:cNvPr id="118790" name="Text Box 6"/>
          <p:cNvSpPr txBox="1">
            <a:spLocks noChangeArrowheads="1"/>
          </p:cNvSpPr>
          <p:nvPr/>
        </p:nvSpPr>
        <p:spPr bwMode="auto">
          <a:xfrm>
            <a:off x="228600" y="129540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118791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219200"/>
            <a:ext cx="8686800" cy="5410200"/>
          </a:xfrm>
          <a:noFill/>
          <a:ln/>
        </p:spPr>
        <p:txBody>
          <a:bodyPr/>
          <a:lstStyle/>
          <a:p>
            <a:pPr algn="l" eaLnBrk="0" hangingPunct="0">
              <a:lnSpc>
                <a:spcPts val="3500"/>
              </a:lnSpc>
              <a:spcBef>
                <a:spcPct val="0"/>
              </a:spcBef>
            </a:pPr>
            <a:r>
              <a:rPr lang="zh-CN" altLang="en-US" sz="2400" dirty="0">
                <a:sym typeface="Symbol" pitchFamily="18" charset="2"/>
              </a:rPr>
              <a:t>二、单个总体</a:t>
            </a:r>
            <a:r>
              <a:rPr lang="zh-CN" altLang="en-US" sz="2400" dirty="0" smtClean="0">
                <a:sym typeface="Symbol" pitchFamily="18" charset="2"/>
              </a:rPr>
              <a:t>比率</a:t>
            </a:r>
            <a:r>
              <a:rPr lang="en-US" altLang="zh-CN" sz="2400" dirty="0" smtClean="0">
                <a:sym typeface="Symbol" pitchFamily="18" charset="2"/>
              </a:rPr>
              <a:t>P</a:t>
            </a:r>
            <a:r>
              <a:rPr lang="zh-CN" altLang="en-US" sz="2400" dirty="0">
                <a:sym typeface="Symbol" pitchFamily="18" charset="2"/>
              </a:rPr>
              <a:t>的区间估计（</a:t>
            </a:r>
            <a:r>
              <a:rPr lang="en-US" altLang="zh-CN" sz="2400" dirty="0" smtClean="0">
                <a:sym typeface="Symbol" pitchFamily="18" charset="2"/>
              </a:rPr>
              <a:t>P160</a:t>
            </a:r>
            <a:r>
              <a:rPr lang="zh-CN" altLang="en-US" sz="2400" dirty="0" smtClean="0">
                <a:sym typeface="Symbol" pitchFamily="18" charset="2"/>
              </a:rPr>
              <a:t>）</a:t>
            </a:r>
            <a:endParaRPr lang="en-US" altLang="zh-CN" sz="2400" dirty="0" smtClean="0">
              <a:sym typeface="Symbol" pitchFamily="18" charset="2"/>
            </a:endParaRPr>
          </a:p>
          <a:p>
            <a:pPr algn="l" eaLnBrk="0" hangingPunct="0">
              <a:lnSpc>
                <a:spcPts val="3500"/>
              </a:lnSpc>
              <a:spcBef>
                <a:spcPct val="0"/>
              </a:spcBef>
            </a:pPr>
            <a:r>
              <a:rPr lang="zh-CN" altLang="en-US" sz="2400" dirty="0" smtClean="0"/>
              <a:t> </a:t>
            </a:r>
          </a:p>
          <a:p>
            <a:pPr>
              <a:lnSpc>
                <a:spcPct val="140000"/>
              </a:lnSpc>
            </a:pPr>
            <a:r>
              <a:rPr lang="zh-CN" altLang="en-US" sz="2800" dirty="0" smtClean="0"/>
              <a:t>      </a:t>
            </a:r>
            <a:endParaRPr lang="zh-CN" altLang="en-US" sz="2400" dirty="0">
              <a:ea typeface="楷体" pitchFamily="49" charset="-122"/>
              <a:cs typeface="楷体_GB2312"/>
              <a:sym typeface="Symbol" pitchFamily="18" charset="2"/>
            </a:endParaRPr>
          </a:p>
        </p:txBody>
      </p:sp>
      <p:graphicFrame>
        <p:nvGraphicFramePr>
          <p:cNvPr id="118799" name="Object 15"/>
          <p:cNvGraphicFramePr>
            <a:graphicFrameLocks noChangeAspect="1"/>
          </p:cNvGraphicFramePr>
          <p:nvPr/>
        </p:nvGraphicFramePr>
        <p:xfrm>
          <a:off x="323528" y="3284984"/>
          <a:ext cx="8115301" cy="1285875"/>
        </p:xfrm>
        <a:graphic>
          <a:graphicData uri="http://schemas.openxmlformats.org/presentationml/2006/ole">
            <p:oleObj spid="_x0000_s118799" name="公式" r:id="rId4" imgW="4140000" imgH="660240" progId="Equation.3">
              <p:embed/>
            </p:oleObj>
          </a:graphicData>
        </a:graphic>
      </p:graphicFrame>
      <p:graphicFrame>
        <p:nvGraphicFramePr>
          <p:cNvPr id="118802" name="Object 18"/>
          <p:cNvGraphicFramePr>
            <a:graphicFrameLocks noChangeAspect="1"/>
          </p:cNvGraphicFramePr>
          <p:nvPr/>
        </p:nvGraphicFramePr>
        <p:xfrm>
          <a:off x="899592" y="4653136"/>
          <a:ext cx="5576888" cy="517525"/>
        </p:xfrm>
        <a:graphic>
          <a:graphicData uri="http://schemas.openxmlformats.org/presentationml/2006/ole">
            <p:oleObj spid="_x0000_s118802" name="公式" r:id="rId5" imgW="2730240" imgH="253800" progId="Equation.3">
              <p:embed/>
            </p:oleObj>
          </a:graphicData>
        </a:graphic>
      </p:graphicFrame>
      <p:graphicFrame>
        <p:nvGraphicFramePr>
          <p:cNvPr id="118803" name="Object 19"/>
          <p:cNvGraphicFramePr>
            <a:graphicFrameLocks noChangeAspect="1"/>
          </p:cNvGraphicFramePr>
          <p:nvPr/>
        </p:nvGraphicFramePr>
        <p:xfrm>
          <a:off x="899592" y="1844824"/>
          <a:ext cx="4525963" cy="541338"/>
        </p:xfrm>
        <a:graphic>
          <a:graphicData uri="http://schemas.openxmlformats.org/presentationml/2006/ole">
            <p:oleObj spid="_x0000_s118803" name="公式" r:id="rId6" imgW="2120760" imgH="253800" progId="Equation.3">
              <p:embed/>
            </p:oleObj>
          </a:graphicData>
        </a:graphic>
      </p:graphicFrame>
      <p:graphicFrame>
        <p:nvGraphicFramePr>
          <p:cNvPr id="118805" name="Object 21"/>
          <p:cNvGraphicFramePr>
            <a:graphicFrameLocks noChangeAspect="1"/>
          </p:cNvGraphicFramePr>
          <p:nvPr/>
        </p:nvGraphicFramePr>
        <p:xfrm>
          <a:off x="899592" y="2564904"/>
          <a:ext cx="4200525" cy="514350"/>
        </p:xfrm>
        <a:graphic>
          <a:graphicData uri="http://schemas.openxmlformats.org/presentationml/2006/ole">
            <p:oleObj spid="_x0000_s118805" name="公式" r:id="rId7" imgW="1968480" imgH="241200" progId="Equation.3">
              <p:embed/>
            </p:oleObj>
          </a:graphicData>
        </a:graphic>
      </p:graphicFrame>
      <p:graphicFrame>
        <p:nvGraphicFramePr>
          <p:cNvPr id="118806" name="Object 22"/>
          <p:cNvGraphicFramePr>
            <a:graphicFrameLocks noChangeAspect="1"/>
          </p:cNvGraphicFramePr>
          <p:nvPr/>
        </p:nvGraphicFramePr>
        <p:xfrm>
          <a:off x="5076056" y="2564904"/>
          <a:ext cx="2330450" cy="541338"/>
        </p:xfrm>
        <a:graphic>
          <a:graphicData uri="http://schemas.openxmlformats.org/presentationml/2006/ole">
            <p:oleObj spid="_x0000_s118806" name="公式" r:id="rId8" imgW="1091880" imgH="253800" progId="Equation.3">
              <p:embed/>
            </p:oleObj>
          </a:graphicData>
        </a:graphic>
      </p:graphicFrame>
      <p:graphicFrame>
        <p:nvGraphicFramePr>
          <p:cNvPr id="118808" name="Object 24"/>
          <p:cNvGraphicFramePr>
            <a:graphicFrameLocks noChangeAspect="1"/>
          </p:cNvGraphicFramePr>
          <p:nvPr/>
        </p:nvGraphicFramePr>
        <p:xfrm>
          <a:off x="827584" y="5445224"/>
          <a:ext cx="6848475" cy="1036637"/>
        </p:xfrm>
        <a:graphic>
          <a:graphicData uri="http://schemas.openxmlformats.org/presentationml/2006/ole">
            <p:oleObj spid="_x0000_s118808" name="公式" r:id="rId9" imgW="3352680" imgH="5079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87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87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87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188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880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1188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880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188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880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8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8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879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188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880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1188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880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91" grpId="0" uiExpand="1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第六章　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参数估计</a:t>
            </a: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  <a:ea typeface="隶书" pitchFamily="49" charset="-122"/>
            </a:endParaRPr>
          </a:p>
        </p:txBody>
      </p:sp>
      <p:sp>
        <p:nvSpPr>
          <p:cNvPr id="118787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788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789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sp>
        <p:nvSpPr>
          <p:cNvPr id="118790" name="Text Box 6"/>
          <p:cNvSpPr txBox="1">
            <a:spLocks noChangeArrowheads="1"/>
          </p:cNvSpPr>
          <p:nvPr/>
        </p:nvSpPr>
        <p:spPr bwMode="auto">
          <a:xfrm>
            <a:off x="228600" y="129540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118791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219200"/>
            <a:ext cx="8686800" cy="5410200"/>
          </a:xfrm>
          <a:noFill/>
          <a:ln/>
        </p:spPr>
        <p:txBody>
          <a:bodyPr/>
          <a:lstStyle/>
          <a:p>
            <a:pPr algn="l" eaLnBrk="0" hangingPunct="0">
              <a:lnSpc>
                <a:spcPts val="3600"/>
              </a:lnSpc>
              <a:spcBef>
                <a:spcPct val="0"/>
              </a:spcBef>
            </a:pPr>
            <a:r>
              <a:rPr lang="zh-CN" altLang="en-US" sz="2400" dirty="0" smtClean="0">
                <a:solidFill>
                  <a:schemeClr val="tx2"/>
                </a:solidFill>
                <a:sym typeface="Symbol" pitchFamily="18" charset="2"/>
              </a:rPr>
              <a:t>三、单个正态总体方差的区间估计</a:t>
            </a:r>
            <a:endParaRPr lang="en-US" altLang="zh-CN" sz="2400" dirty="0" smtClean="0">
              <a:solidFill>
                <a:schemeClr val="tx2"/>
              </a:solidFill>
              <a:sym typeface="Symbol" pitchFamily="18" charset="2"/>
            </a:endParaRPr>
          </a:p>
          <a:p>
            <a:pPr algn="l" eaLnBrk="0" hangingPunct="0">
              <a:lnSpc>
                <a:spcPts val="3600"/>
              </a:lnSpc>
              <a:spcBef>
                <a:spcPct val="0"/>
              </a:spcBef>
            </a:pPr>
            <a:r>
              <a:rPr lang="en-US" altLang="zh-CN" sz="2400" dirty="0" smtClean="0">
                <a:solidFill>
                  <a:schemeClr val="tx2"/>
                </a:solidFill>
              </a:rPr>
              <a:t>1．</a:t>
            </a:r>
            <a:r>
              <a:rPr lang="zh-CN" altLang="en-US" sz="2400" dirty="0" smtClean="0">
                <a:solidFill>
                  <a:schemeClr val="tx2"/>
                </a:solidFill>
              </a:rPr>
              <a:t>总体均值已知：</a:t>
            </a:r>
            <a:r>
              <a:rPr lang="en-US" altLang="zh-CN" sz="2400" dirty="0" smtClean="0">
                <a:solidFill>
                  <a:schemeClr val="tx2"/>
                </a:solidFill>
              </a:rPr>
              <a:t>X~</a:t>
            </a:r>
            <a:r>
              <a:rPr lang="en-US" altLang="zh-CN" sz="2400" dirty="0" smtClean="0">
                <a:solidFill>
                  <a:schemeClr val="tx2"/>
                </a:solidFill>
                <a:ea typeface="楷体" pitchFamily="49" charset="-122"/>
                <a:cs typeface="Times New Roman" pitchFamily="18" charset="0"/>
              </a:rPr>
              <a:t>N(μ,σ</a:t>
            </a:r>
            <a:r>
              <a:rPr lang="en-US" altLang="zh-CN" sz="2400" baseline="30000" dirty="0" smtClean="0">
                <a:solidFill>
                  <a:schemeClr val="tx2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400" dirty="0" smtClean="0">
                <a:solidFill>
                  <a:schemeClr val="tx2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400" dirty="0" smtClean="0">
                <a:solidFill>
                  <a:schemeClr val="tx2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400" smtClean="0">
                <a:solidFill>
                  <a:schemeClr val="tx2"/>
                </a:solidFill>
                <a:ea typeface="楷体" pitchFamily="49" charset="-122"/>
                <a:cs typeface="Times New Roman" pitchFamily="18" charset="0"/>
              </a:rPr>
              <a:t>μ=μ</a:t>
            </a:r>
            <a:r>
              <a:rPr lang="en-US" altLang="zh-CN" sz="2400" baseline="-25000" smtClean="0">
                <a:solidFill>
                  <a:schemeClr val="tx2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2400" dirty="0" smtClean="0">
                <a:solidFill>
                  <a:schemeClr val="tx2"/>
                </a:solidFill>
                <a:ea typeface="楷体" pitchFamily="49" charset="-122"/>
                <a:cs typeface="Times New Roman" pitchFamily="18" charset="0"/>
              </a:rPr>
              <a:t>为已知常数，随机抽样得</a:t>
            </a:r>
            <a:r>
              <a:rPr lang="en-US" altLang="zh-CN" sz="2400" dirty="0" smtClean="0">
                <a:solidFill>
                  <a:schemeClr val="tx2"/>
                </a:solidFill>
                <a:ea typeface="楷体" pitchFamily="49" charset="-122"/>
                <a:cs typeface="Times New Roman" pitchFamily="18" charset="0"/>
              </a:rPr>
              <a:t>X</a:t>
            </a:r>
            <a:r>
              <a:rPr lang="en-US" altLang="zh-CN" sz="2400" baseline="-25000" dirty="0" smtClean="0">
                <a:solidFill>
                  <a:schemeClr val="tx2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400" dirty="0" smtClean="0">
                <a:solidFill>
                  <a:schemeClr val="tx2"/>
                </a:solidFill>
                <a:ea typeface="楷体" pitchFamily="49" charset="-122"/>
                <a:cs typeface="Times New Roman" pitchFamily="18" charset="0"/>
              </a:rPr>
              <a:t>, X</a:t>
            </a:r>
            <a:r>
              <a:rPr lang="en-US" altLang="zh-CN" sz="2400" baseline="-25000" dirty="0" smtClean="0">
                <a:solidFill>
                  <a:schemeClr val="tx2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400" dirty="0" smtClean="0">
                <a:solidFill>
                  <a:schemeClr val="tx2"/>
                </a:solidFill>
                <a:ea typeface="楷体" pitchFamily="49" charset="-122"/>
                <a:cs typeface="Times New Roman" pitchFamily="18" charset="0"/>
              </a:rPr>
              <a:t>,…,</a:t>
            </a:r>
            <a:r>
              <a:rPr lang="en-US" altLang="zh-CN" sz="2400" dirty="0" err="1" smtClean="0">
                <a:solidFill>
                  <a:schemeClr val="tx2"/>
                </a:solidFill>
                <a:ea typeface="楷体" pitchFamily="49" charset="-122"/>
                <a:cs typeface="Times New Roman" pitchFamily="18" charset="0"/>
              </a:rPr>
              <a:t>X</a:t>
            </a:r>
            <a:r>
              <a:rPr lang="en-US" altLang="zh-CN" sz="2400" baseline="-25000" dirty="0" err="1" smtClean="0">
                <a:solidFill>
                  <a:schemeClr val="tx2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400" dirty="0" smtClean="0">
                <a:solidFill>
                  <a:schemeClr val="tx2"/>
                </a:solidFill>
                <a:ea typeface="楷体" pitchFamily="49" charset="-122"/>
                <a:cs typeface="Times New Roman" pitchFamily="18" charset="0"/>
              </a:rPr>
              <a:t>，求</a:t>
            </a:r>
            <a:r>
              <a:rPr lang="en-US" altLang="zh-CN" sz="2400" dirty="0" smtClean="0">
                <a:solidFill>
                  <a:schemeClr val="tx2"/>
                </a:solidFill>
                <a:ea typeface="楷体" pitchFamily="49" charset="-122"/>
                <a:cs typeface="Times New Roman" pitchFamily="18" charset="0"/>
              </a:rPr>
              <a:t>σ</a:t>
            </a:r>
            <a:r>
              <a:rPr lang="en-US" altLang="zh-CN" sz="2400" baseline="30000" dirty="0" smtClean="0">
                <a:solidFill>
                  <a:schemeClr val="tx2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400" dirty="0" smtClean="0">
                <a:solidFill>
                  <a:schemeClr val="tx2"/>
                </a:solidFill>
                <a:ea typeface="楷体" pitchFamily="49" charset="-122"/>
                <a:cs typeface="Times New Roman" pitchFamily="18" charset="0"/>
              </a:rPr>
              <a:t>的（</a:t>
            </a:r>
            <a:r>
              <a:rPr lang="en-US" altLang="zh-CN" sz="2400" dirty="0" smtClean="0">
                <a:solidFill>
                  <a:schemeClr val="tx2"/>
                </a:solidFill>
                <a:ea typeface="楷体" pitchFamily="49" charset="-122"/>
                <a:cs typeface="楷体_GB2312"/>
              </a:rPr>
              <a:t>1-α</a:t>
            </a:r>
            <a:r>
              <a:rPr lang="zh-CN" altLang="en-US" sz="2400" dirty="0" smtClean="0">
                <a:solidFill>
                  <a:schemeClr val="tx2"/>
                </a:solidFill>
                <a:ea typeface="楷体" pitchFamily="49" charset="-122"/>
                <a:cs typeface="楷体_GB2312"/>
              </a:rPr>
              <a:t>）的置信区间。</a:t>
            </a:r>
            <a:endParaRPr lang="en-US" altLang="zh-CN" sz="2400" dirty="0" smtClean="0">
              <a:solidFill>
                <a:schemeClr val="tx2"/>
              </a:solidFill>
            </a:endParaRPr>
          </a:p>
        </p:txBody>
      </p:sp>
      <p:graphicFrame>
        <p:nvGraphicFramePr>
          <p:cNvPr id="169989" name="对象 169988"/>
          <p:cNvGraphicFramePr>
            <a:graphicFrameLocks/>
          </p:cNvGraphicFramePr>
          <p:nvPr/>
        </p:nvGraphicFramePr>
        <p:xfrm>
          <a:off x="1259632" y="2636912"/>
          <a:ext cx="7221537" cy="1312862"/>
        </p:xfrm>
        <a:graphic>
          <a:graphicData uri="http://schemas.openxmlformats.org/presentationml/2006/ole">
            <p:oleObj spid="_x0000_s387079" name="公式" r:id="rId4" imgW="2997000" imgH="647640" progId="Equation.3">
              <p:embed/>
            </p:oleObj>
          </a:graphicData>
        </a:graphic>
      </p:graphicFrame>
      <p:graphicFrame>
        <p:nvGraphicFramePr>
          <p:cNvPr id="2" name="对象 169988"/>
          <p:cNvGraphicFramePr>
            <a:graphicFrameLocks/>
          </p:cNvGraphicFramePr>
          <p:nvPr/>
        </p:nvGraphicFramePr>
        <p:xfrm>
          <a:off x="4139952" y="4005064"/>
          <a:ext cx="4314825" cy="746125"/>
        </p:xfrm>
        <a:graphic>
          <a:graphicData uri="http://schemas.openxmlformats.org/presentationml/2006/ole">
            <p:oleObj spid="_x0000_s387080" name="公式" r:id="rId5" imgW="1790640" imgH="368280" progId="Equation.3">
              <p:embed/>
            </p:oleObj>
          </a:graphicData>
        </a:graphic>
      </p:graphicFrame>
      <p:graphicFrame>
        <p:nvGraphicFramePr>
          <p:cNvPr id="3" name="Object 9"/>
          <p:cNvGraphicFramePr>
            <a:graphicFrameLocks/>
          </p:cNvGraphicFramePr>
          <p:nvPr/>
        </p:nvGraphicFramePr>
        <p:xfrm>
          <a:off x="4283968" y="4869160"/>
          <a:ext cx="4343400" cy="874713"/>
        </p:xfrm>
        <a:graphic>
          <a:graphicData uri="http://schemas.openxmlformats.org/presentationml/2006/ole">
            <p:oleObj spid="_x0000_s387081" name="公式" r:id="rId6" imgW="1803240" imgH="431640" progId="Equation.3">
              <p:embed/>
            </p:oleObj>
          </a:graphicData>
        </a:graphic>
      </p:graphicFrame>
      <p:grpSp>
        <p:nvGrpSpPr>
          <p:cNvPr id="16" name="组合 171009"/>
          <p:cNvGrpSpPr>
            <a:grpSpLocks/>
          </p:cNvGrpSpPr>
          <p:nvPr/>
        </p:nvGrpSpPr>
        <p:grpSpPr bwMode="auto">
          <a:xfrm>
            <a:off x="251520" y="3573016"/>
            <a:ext cx="5112568" cy="3068960"/>
            <a:chOff x="143" y="1872"/>
            <a:chExt cx="4492" cy="2282"/>
          </a:xfrm>
        </p:grpSpPr>
        <p:sp>
          <p:nvSpPr>
            <p:cNvPr id="17" name="任意多边形 171010"/>
            <p:cNvSpPr>
              <a:spLocks noChangeArrowheads="1"/>
            </p:cNvSpPr>
            <p:nvPr/>
          </p:nvSpPr>
          <p:spPr bwMode="auto">
            <a:xfrm>
              <a:off x="726" y="2472"/>
              <a:ext cx="240" cy="1212"/>
            </a:xfrm>
            <a:custGeom>
              <a:avLst/>
              <a:gdLst>
                <a:gd name="T0" fmla="*/ 240 w 240"/>
                <a:gd name="T1" fmla="*/ 1212 h 1212"/>
                <a:gd name="T2" fmla="*/ 240 w 240"/>
                <a:gd name="T3" fmla="*/ 0 h 1212"/>
                <a:gd name="T4" fmla="*/ 198 w 240"/>
                <a:gd name="T5" fmla="*/ 168 h 1212"/>
                <a:gd name="T6" fmla="*/ 162 w 240"/>
                <a:gd name="T7" fmla="*/ 300 h 1212"/>
                <a:gd name="T8" fmla="*/ 132 w 240"/>
                <a:gd name="T9" fmla="*/ 528 h 1212"/>
                <a:gd name="T10" fmla="*/ 84 w 240"/>
                <a:gd name="T11" fmla="*/ 762 h 1212"/>
                <a:gd name="T12" fmla="*/ 60 w 240"/>
                <a:gd name="T13" fmla="*/ 918 h 1212"/>
                <a:gd name="T14" fmla="*/ 36 w 240"/>
                <a:gd name="T15" fmla="*/ 1080 h 1212"/>
                <a:gd name="T16" fmla="*/ 0 w 240"/>
                <a:gd name="T17" fmla="*/ 1212 h 1212"/>
                <a:gd name="T18" fmla="*/ 240 w 240"/>
                <a:gd name="T19" fmla="*/ 1212 h 12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40"/>
                <a:gd name="T31" fmla="*/ 0 h 1212"/>
                <a:gd name="T32" fmla="*/ 240 w 240"/>
                <a:gd name="T33" fmla="*/ 1212 h 121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40" h="1212">
                  <a:moveTo>
                    <a:pt x="240" y="1212"/>
                  </a:moveTo>
                  <a:lnTo>
                    <a:pt x="240" y="0"/>
                  </a:lnTo>
                  <a:lnTo>
                    <a:pt x="198" y="168"/>
                  </a:lnTo>
                  <a:lnTo>
                    <a:pt x="162" y="300"/>
                  </a:lnTo>
                  <a:lnTo>
                    <a:pt x="132" y="528"/>
                  </a:lnTo>
                  <a:lnTo>
                    <a:pt x="84" y="762"/>
                  </a:lnTo>
                  <a:lnTo>
                    <a:pt x="60" y="918"/>
                  </a:lnTo>
                  <a:lnTo>
                    <a:pt x="36" y="1080"/>
                  </a:lnTo>
                  <a:lnTo>
                    <a:pt x="0" y="1212"/>
                  </a:lnTo>
                  <a:lnTo>
                    <a:pt x="240" y="1212"/>
                  </a:lnTo>
                  <a:close/>
                </a:path>
              </a:pathLst>
            </a:custGeom>
            <a:solidFill>
              <a:schemeClr val="bg2"/>
            </a:solidFill>
            <a:ln w="3810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任意多边形 171011"/>
            <p:cNvSpPr>
              <a:spLocks noChangeArrowheads="1"/>
            </p:cNvSpPr>
            <p:nvPr/>
          </p:nvSpPr>
          <p:spPr bwMode="auto">
            <a:xfrm>
              <a:off x="2736" y="3348"/>
              <a:ext cx="1560" cy="338"/>
            </a:xfrm>
            <a:custGeom>
              <a:avLst/>
              <a:gdLst>
                <a:gd name="T0" fmla="*/ 0 w 1560"/>
                <a:gd name="T1" fmla="*/ 336 h 338"/>
                <a:gd name="T2" fmla="*/ 0 w 1560"/>
                <a:gd name="T3" fmla="*/ 0 h 338"/>
                <a:gd name="T4" fmla="*/ 96 w 1560"/>
                <a:gd name="T5" fmla="*/ 48 h 338"/>
                <a:gd name="T6" fmla="*/ 192 w 1560"/>
                <a:gd name="T7" fmla="*/ 78 h 338"/>
                <a:gd name="T8" fmla="*/ 318 w 1560"/>
                <a:gd name="T9" fmla="*/ 120 h 338"/>
                <a:gd name="T10" fmla="*/ 426 w 1560"/>
                <a:gd name="T11" fmla="*/ 152 h 338"/>
                <a:gd name="T12" fmla="*/ 738 w 1560"/>
                <a:gd name="T13" fmla="*/ 224 h 338"/>
                <a:gd name="T14" fmla="*/ 960 w 1560"/>
                <a:gd name="T15" fmla="*/ 254 h 338"/>
                <a:gd name="T16" fmla="*/ 1140 w 1560"/>
                <a:gd name="T17" fmla="*/ 278 h 338"/>
                <a:gd name="T18" fmla="*/ 1278 w 1560"/>
                <a:gd name="T19" fmla="*/ 284 h 338"/>
                <a:gd name="T20" fmla="*/ 1458 w 1560"/>
                <a:gd name="T21" fmla="*/ 296 h 338"/>
                <a:gd name="T22" fmla="*/ 1560 w 1560"/>
                <a:gd name="T23" fmla="*/ 296 h 338"/>
                <a:gd name="T24" fmla="*/ 1560 w 1560"/>
                <a:gd name="T25" fmla="*/ 338 h 338"/>
                <a:gd name="T26" fmla="*/ 0 w 1560"/>
                <a:gd name="T27" fmla="*/ 336 h 33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560"/>
                <a:gd name="T43" fmla="*/ 0 h 338"/>
                <a:gd name="T44" fmla="*/ 1560 w 1560"/>
                <a:gd name="T45" fmla="*/ 338 h 33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560" h="338">
                  <a:moveTo>
                    <a:pt x="0" y="336"/>
                  </a:moveTo>
                  <a:lnTo>
                    <a:pt x="0" y="0"/>
                  </a:lnTo>
                  <a:lnTo>
                    <a:pt x="96" y="48"/>
                  </a:lnTo>
                  <a:lnTo>
                    <a:pt x="192" y="78"/>
                  </a:lnTo>
                  <a:lnTo>
                    <a:pt x="318" y="120"/>
                  </a:lnTo>
                  <a:lnTo>
                    <a:pt x="426" y="152"/>
                  </a:lnTo>
                  <a:lnTo>
                    <a:pt x="738" y="224"/>
                  </a:lnTo>
                  <a:lnTo>
                    <a:pt x="960" y="254"/>
                  </a:lnTo>
                  <a:lnTo>
                    <a:pt x="1140" y="278"/>
                  </a:lnTo>
                  <a:lnTo>
                    <a:pt x="1278" y="284"/>
                  </a:lnTo>
                  <a:lnTo>
                    <a:pt x="1458" y="296"/>
                  </a:lnTo>
                  <a:lnTo>
                    <a:pt x="1560" y="296"/>
                  </a:lnTo>
                  <a:lnTo>
                    <a:pt x="1560" y="338"/>
                  </a:lnTo>
                  <a:lnTo>
                    <a:pt x="0" y="336"/>
                  </a:lnTo>
                  <a:close/>
                </a:path>
              </a:pathLst>
            </a:custGeom>
            <a:solidFill>
              <a:schemeClr val="bg2"/>
            </a:solidFill>
            <a:ln w="3810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直接连接符 171012"/>
            <p:cNvSpPr>
              <a:spLocks noChangeShapeType="1"/>
            </p:cNvSpPr>
            <p:nvPr/>
          </p:nvSpPr>
          <p:spPr bwMode="auto">
            <a:xfrm>
              <a:off x="192" y="3683"/>
              <a:ext cx="4443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直接连接符 171013"/>
            <p:cNvSpPr>
              <a:spLocks noChangeShapeType="1"/>
            </p:cNvSpPr>
            <p:nvPr/>
          </p:nvSpPr>
          <p:spPr bwMode="auto">
            <a:xfrm flipV="1">
              <a:off x="720" y="1872"/>
              <a:ext cx="0" cy="228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任意多边形 171014"/>
            <p:cNvSpPr>
              <a:spLocks noChangeArrowheads="1"/>
            </p:cNvSpPr>
            <p:nvPr/>
          </p:nvSpPr>
          <p:spPr bwMode="auto">
            <a:xfrm>
              <a:off x="724" y="2129"/>
              <a:ext cx="3596" cy="1558"/>
            </a:xfrm>
            <a:custGeom>
              <a:avLst/>
              <a:gdLst>
                <a:gd name="T0" fmla="*/ 0 w 3596"/>
                <a:gd name="T1" fmla="*/ 1558 h 1558"/>
                <a:gd name="T2" fmla="*/ 68 w 3596"/>
                <a:gd name="T3" fmla="*/ 1227 h 1558"/>
                <a:gd name="T4" fmla="*/ 118 w 3596"/>
                <a:gd name="T5" fmla="*/ 930 h 1558"/>
                <a:gd name="T6" fmla="*/ 184 w 3596"/>
                <a:gd name="T7" fmla="*/ 589 h 1558"/>
                <a:gd name="T8" fmla="*/ 236 w 3596"/>
                <a:gd name="T9" fmla="*/ 351 h 1558"/>
                <a:gd name="T10" fmla="*/ 326 w 3596"/>
                <a:gd name="T11" fmla="*/ 147 h 1558"/>
                <a:gd name="T12" fmla="*/ 432 w 3596"/>
                <a:gd name="T13" fmla="*/ 40 h 1558"/>
                <a:gd name="T14" fmla="*/ 524 w 3596"/>
                <a:gd name="T15" fmla="*/ 0 h 1558"/>
                <a:gd name="T16" fmla="*/ 668 w 3596"/>
                <a:gd name="T17" fmla="*/ 40 h 1558"/>
                <a:gd name="T18" fmla="*/ 818 w 3596"/>
                <a:gd name="T19" fmla="*/ 159 h 1558"/>
                <a:gd name="T20" fmla="*/ 1010 w 3596"/>
                <a:gd name="T21" fmla="*/ 369 h 1558"/>
                <a:gd name="T22" fmla="*/ 1244 w 3596"/>
                <a:gd name="T23" fmla="*/ 629 h 1558"/>
                <a:gd name="T24" fmla="*/ 1424 w 3596"/>
                <a:gd name="T25" fmla="*/ 813 h 1558"/>
                <a:gd name="T26" fmla="*/ 1682 w 3596"/>
                <a:gd name="T27" fmla="*/ 1023 h 1558"/>
                <a:gd name="T28" fmla="*/ 1976 w 3596"/>
                <a:gd name="T29" fmla="*/ 1197 h 1558"/>
                <a:gd name="T30" fmla="*/ 2278 w 3596"/>
                <a:gd name="T31" fmla="*/ 1322 h 1558"/>
                <a:gd name="T32" fmla="*/ 2684 w 3596"/>
                <a:gd name="T33" fmla="*/ 1427 h 1558"/>
                <a:gd name="T34" fmla="*/ 3140 w 3596"/>
                <a:gd name="T35" fmla="*/ 1497 h 1558"/>
                <a:gd name="T36" fmla="*/ 3596 w 3596"/>
                <a:gd name="T37" fmla="*/ 1515 h 155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596"/>
                <a:gd name="T58" fmla="*/ 0 h 1558"/>
                <a:gd name="T59" fmla="*/ 3596 w 3596"/>
                <a:gd name="T60" fmla="*/ 1558 h 155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596" h="1558">
                  <a:moveTo>
                    <a:pt x="0" y="1558"/>
                  </a:moveTo>
                  <a:cubicBezTo>
                    <a:pt x="11" y="1503"/>
                    <a:pt x="48" y="1332"/>
                    <a:pt x="68" y="1227"/>
                  </a:cubicBezTo>
                  <a:cubicBezTo>
                    <a:pt x="88" y="1122"/>
                    <a:pt x="99" y="1036"/>
                    <a:pt x="118" y="930"/>
                  </a:cubicBezTo>
                  <a:cubicBezTo>
                    <a:pt x="137" y="824"/>
                    <a:pt x="164" y="685"/>
                    <a:pt x="184" y="589"/>
                  </a:cubicBezTo>
                  <a:cubicBezTo>
                    <a:pt x="204" y="493"/>
                    <a:pt x="212" y="425"/>
                    <a:pt x="236" y="351"/>
                  </a:cubicBezTo>
                  <a:cubicBezTo>
                    <a:pt x="260" y="277"/>
                    <a:pt x="293" y="199"/>
                    <a:pt x="326" y="147"/>
                  </a:cubicBezTo>
                  <a:cubicBezTo>
                    <a:pt x="359" y="95"/>
                    <a:pt x="399" y="65"/>
                    <a:pt x="432" y="40"/>
                  </a:cubicBezTo>
                  <a:cubicBezTo>
                    <a:pt x="465" y="15"/>
                    <a:pt x="485" y="0"/>
                    <a:pt x="524" y="0"/>
                  </a:cubicBezTo>
                  <a:cubicBezTo>
                    <a:pt x="563" y="0"/>
                    <a:pt x="619" y="14"/>
                    <a:pt x="668" y="40"/>
                  </a:cubicBezTo>
                  <a:cubicBezTo>
                    <a:pt x="717" y="66"/>
                    <a:pt x="761" y="104"/>
                    <a:pt x="818" y="159"/>
                  </a:cubicBezTo>
                  <a:cubicBezTo>
                    <a:pt x="875" y="214"/>
                    <a:pt x="939" y="291"/>
                    <a:pt x="1010" y="369"/>
                  </a:cubicBezTo>
                  <a:cubicBezTo>
                    <a:pt x="1081" y="447"/>
                    <a:pt x="1175" y="555"/>
                    <a:pt x="1244" y="629"/>
                  </a:cubicBezTo>
                  <a:cubicBezTo>
                    <a:pt x="1313" y="703"/>
                    <a:pt x="1351" y="747"/>
                    <a:pt x="1424" y="813"/>
                  </a:cubicBezTo>
                  <a:cubicBezTo>
                    <a:pt x="1497" y="879"/>
                    <a:pt x="1590" y="959"/>
                    <a:pt x="1682" y="1023"/>
                  </a:cubicBezTo>
                  <a:cubicBezTo>
                    <a:pt x="1774" y="1087"/>
                    <a:pt x="1877" y="1147"/>
                    <a:pt x="1976" y="1197"/>
                  </a:cubicBezTo>
                  <a:cubicBezTo>
                    <a:pt x="2075" y="1247"/>
                    <a:pt x="2160" y="1284"/>
                    <a:pt x="2278" y="1322"/>
                  </a:cubicBezTo>
                  <a:cubicBezTo>
                    <a:pt x="2396" y="1360"/>
                    <a:pt x="2540" y="1398"/>
                    <a:pt x="2684" y="1427"/>
                  </a:cubicBezTo>
                  <a:cubicBezTo>
                    <a:pt x="2828" y="1456"/>
                    <a:pt x="2988" y="1482"/>
                    <a:pt x="3140" y="1497"/>
                  </a:cubicBezTo>
                  <a:cubicBezTo>
                    <a:pt x="3292" y="1512"/>
                    <a:pt x="3501" y="1511"/>
                    <a:pt x="3596" y="151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直接连接符 171015"/>
            <p:cNvSpPr>
              <a:spLocks noChangeShapeType="1"/>
            </p:cNvSpPr>
            <p:nvPr/>
          </p:nvSpPr>
          <p:spPr bwMode="auto">
            <a:xfrm flipV="1">
              <a:off x="2862" y="3212"/>
              <a:ext cx="258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文本框 171016"/>
            <p:cNvSpPr txBox="1">
              <a:spLocks noChangeArrowheads="1"/>
            </p:cNvSpPr>
            <p:nvPr/>
          </p:nvSpPr>
          <p:spPr bwMode="auto">
            <a:xfrm>
              <a:off x="2920" y="2887"/>
              <a:ext cx="617" cy="32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/>
              <a:r>
                <a:rPr lang="en-US" altLang="zh-CN" sz="2400" i="1">
                  <a:latin typeface="Symbol" pitchFamily="18" charset="2"/>
                </a:rPr>
                <a:t>a</a:t>
              </a:r>
              <a:r>
                <a:rPr lang="en-US" altLang="zh-CN" sz="2400">
                  <a:latin typeface="Symbol" pitchFamily="18" charset="2"/>
                </a:rPr>
                <a:t>/2</a:t>
              </a:r>
            </a:p>
          </p:txBody>
        </p:sp>
        <p:sp>
          <p:nvSpPr>
            <p:cNvPr id="24" name="直接连接符 171019"/>
            <p:cNvSpPr>
              <a:spLocks noChangeShapeType="1"/>
            </p:cNvSpPr>
            <p:nvPr/>
          </p:nvSpPr>
          <p:spPr bwMode="auto">
            <a:xfrm flipH="1" flipV="1">
              <a:off x="524" y="3116"/>
              <a:ext cx="379" cy="3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文本框 171020"/>
            <p:cNvSpPr txBox="1">
              <a:spLocks noChangeArrowheads="1"/>
            </p:cNvSpPr>
            <p:nvPr/>
          </p:nvSpPr>
          <p:spPr bwMode="auto">
            <a:xfrm>
              <a:off x="143" y="2784"/>
              <a:ext cx="617" cy="32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/>
              <a:r>
                <a:rPr lang="en-US" altLang="zh-CN" sz="2400" i="1">
                  <a:latin typeface="Symbol" pitchFamily="18" charset="2"/>
                </a:rPr>
                <a:t>a</a:t>
              </a:r>
              <a:r>
                <a:rPr lang="en-US" altLang="zh-CN" sz="2400">
                  <a:latin typeface="Symbol" pitchFamily="18" charset="2"/>
                </a:rPr>
                <a:t>/2</a:t>
              </a:r>
            </a:p>
          </p:txBody>
        </p:sp>
      </p:grpSp>
      <p:graphicFrame>
        <p:nvGraphicFramePr>
          <p:cNvPr id="4" name="Object 11"/>
          <p:cNvGraphicFramePr>
            <a:graphicFrameLocks/>
          </p:cNvGraphicFramePr>
          <p:nvPr/>
        </p:nvGraphicFramePr>
        <p:xfrm>
          <a:off x="971600" y="6093296"/>
          <a:ext cx="1468437" cy="488950"/>
        </p:xfrm>
        <a:graphic>
          <a:graphicData uri="http://schemas.openxmlformats.org/presentationml/2006/ole">
            <p:oleObj spid="_x0000_s387083" name="公式" r:id="rId7" imgW="609480" imgH="241200" progId="Equation.3">
              <p:embed/>
            </p:oleObj>
          </a:graphicData>
        </a:graphic>
      </p:graphicFrame>
      <p:graphicFrame>
        <p:nvGraphicFramePr>
          <p:cNvPr id="5" name="Object 12"/>
          <p:cNvGraphicFramePr>
            <a:graphicFrameLocks/>
          </p:cNvGraphicFramePr>
          <p:nvPr/>
        </p:nvGraphicFramePr>
        <p:xfrm>
          <a:off x="2915816" y="6093296"/>
          <a:ext cx="1254125" cy="488950"/>
        </p:xfrm>
        <a:graphic>
          <a:graphicData uri="http://schemas.openxmlformats.org/presentationml/2006/ole">
            <p:oleObj spid="_x0000_s387084" name="公式" r:id="rId8" imgW="52056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87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87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87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87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87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87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91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第六章　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参数估计</a:t>
            </a: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  <a:ea typeface="隶书" pitchFamily="49" charset="-122"/>
            </a:endParaRPr>
          </a:p>
        </p:txBody>
      </p:sp>
      <p:sp>
        <p:nvSpPr>
          <p:cNvPr id="118787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788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789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sp>
        <p:nvSpPr>
          <p:cNvPr id="118790" name="Text Box 6"/>
          <p:cNvSpPr txBox="1">
            <a:spLocks noChangeArrowheads="1"/>
          </p:cNvSpPr>
          <p:nvPr/>
        </p:nvSpPr>
        <p:spPr bwMode="auto">
          <a:xfrm>
            <a:off x="228600" y="129540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118791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219200"/>
            <a:ext cx="8686800" cy="5410200"/>
          </a:xfrm>
          <a:noFill/>
          <a:ln/>
        </p:spPr>
        <p:txBody>
          <a:bodyPr/>
          <a:lstStyle/>
          <a:p>
            <a:pPr algn="l" eaLnBrk="0" hangingPunct="0">
              <a:lnSpc>
                <a:spcPts val="3600"/>
              </a:lnSpc>
              <a:spcBef>
                <a:spcPct val="0"/>
              </a:spcBef>
            </a:pPr>
            <a:r>
              <a:rPr lang="zh-CN" altLang="en-US" sz="2400" dirty="0" smtClean="0">
                <a:solidFill>
                  <a:schemeClr val="tx2"/>
                </a:solidFill>
                <a:sym typeface="Symbol" pitchFamily="18" charset="2"/>
              </a:rPr>
              <a:t>得：</a:t>
            </a:r>
            <a:endParaRPr lang="en-US" altLang="zh-CN" sz="2400" dirty="0" smtClean="0">
              <a:solidFill>
                <a:schemeClr val="tx2"/>
              </a:solidFill>
            </a:endParaRPr>
          </a:p>
          <a:p>
            <a:pPr algn="l" eaLnBrk="0" hangingPunct="0">
              <a:spcBef>
                <a:spcPct val="0"/>
              </a:spcBef>
            </a:pPr>
            <a:endParaRPr lang="zh-CN" altLang="en-US" sz="2400" b="1" dirty="0">
              <a:solidFill>
                <a:srgbClr val="0000FF"/>
              </a:solidFill>
            </a:endParaRPr>
          </a:p>
        </p:txBody>
      </p:sp>
      <p:graphicFrame>
        <p:nvGraphicFramePr>
          <p:cNvPr id="3" name="Object 9"/>
          <p:cNvGraphicFramePr>
            <a:graphicFrameLocks/>
          </p:cNvGraphicFramePr>
          <p:nvPr/>
        </p:nvGraphicFramePr>
        <p:xfrm>
          <a:off x="1115616" y="1268760"/>
          <a:ext cx="6761162" cy="1751012"/>
        </p:xfrm>
        <a:graphic>
          <a:graphicData uri="http://schemas.openxmlformats.org/presentationml/2006/ole">
            <p:oleObj spid="_x0000_s388100" name="公式" r:id="rId4" imgW="2806560" imgH="863280" progId="Equation.3">
              <p:embed/>
            </p:oleObj>
          </a:graphicData>
        </a:graphic>
      </p:graphicFrame>
      <p:graphicFrame>
        <p:nvGraphicFramePr>
          <p:cNvPr id="4" name="Object 9"/>
          <p:cNvGraphicFramePr>
            <a:graphicFrameLocks/>
          </p:cNvGraphicFramePr>
          <p:nvPr/>
        </p:nvGraphicFramePr>
        <p:xfrm>
          <a:off x="1043608" y="3068960"/>
          <a:ext cx="6883400" cy="1751012"/>
        </p:xfrm>
        <a:graphic>
          <a:graphicData uri="http://schemas.openxmlformats.org/presentationml/2006/ole">
            <p:oleObj spid="_x0000_s388101" name="公式" r:id="rId5" imgW="2857320" imgH="863280" progId="Equation.3">
              <p:embed/>
            </p:oleObj>
          </a:graphicData>
        </a:graphic>
      </p:graphicFrame>
      <p:graphicFrame>
        <p:nvGraphicFramePr>
          <p:cNvPr id="169989" name="Object 7"/>
          <p:cNvGraphicFramePr>
            <a:graphicFrameLocks/>
          </p:cNvGraphicFramePr>
          <p:nvPr/>
        </p:nvGraphicFramePr>
        <p:xfrm>
          <a:off x="899592" y="4941168"/>
          <a:ext cx="7250113" cy="1751012"/>
        </p:xfrm>
        <a:graphic>
          <a:graphicData uri="http://schemas.openxmlformats.org/presentationml/2006/ole">
            <p:oleObj spid="_x0000_s388103" name="公式" r:id="rId6" imgW="3009600" imgH="8632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87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87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87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91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第六章　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参数估计</a:t>
            </a: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  <a:ea typeface="隶书" pitchFamily="49" charset="-122"/>
            </a:endParaRPr>
          </a:p>
        </p:txBody>
      </p:sp>
      <p:sp>
        <p:nvSpPr>
          <p:cNvPr id="118787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788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789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sp>
        <p:nvSpPr>
          <p:cNvPr id="118790" name="Text Box 6"/>
          <p:cNvSpPr txBox="1">
            <a:spLocks noChangeArrowheads="1"/>
          </p:cNvSpPr>
          <p:nvPr/>
        </p:nvSpPr>
        <p:spPr bwMode="auto">
          <a:xfrm>
            <a:off x="228600" y="129540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118791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219200"/>
            <a:ext cx="8686800" cy="5410200"/>
          </a:xfrm>
          <a:noFill/>
          <a:ln/>
        </p:spPr>
        <p:txBody>
          <a:bodyPr/>
          <a:lstStyle/>
          <a:p>
            <a:pPr algn="l" eaLnBrk="0" hangingPunct="0">
              <a:lnSpc>
                <a:spcPts val="3600"/>
              </a:lnSpc>
              <a:spcBef>
                <a:spcPct val="0"/>
              </a:spcBef>
            </a:pPr>
            <a:r>
              <a:rPr lang="en-US" altLang="zh-CN" sz="2400" dirty="0" smtClean="0">
                <a:solidFill>
                  <a:schemeClr val="tx2"/>
                </a:solidFill>
              </a:rPr>
              <a:t>2．X~</a:t>
            </a:r>
            <a:r>
              <a:rPr lang="en-US" altLang="zh-CN" sz="2400" dirty="0" smtClean="0">
                <a:solidFill>
                  <a:schemeClr val="tx2"/>
                </a:solidFill>
                <a:ea typeface="楷体" pitchFamily="49" charset="-122"/>
                <a:cs typeface="Times New Roman" pitchFamily="18" charset="0"/>
              </a:rPr>
              <a:t> N(μ,σ</a:t>
            </a:r>
            <a:r>
              <a:rPr lang="en-US" altLang="zh-CN" sz="2400" baseline="30000" dirty="0" smtClean="0">
                <a:solidFill>
                  <a:schemeClr val="tx2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400" dirty="0" smtClean="0">
                <a:solidFill>
                  <a:schemeClr val="tx2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400" dirty="0" smtClean="0">
                <a:solidFill>
                  <a:schemeClr val="tx2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zh-CN" altLang="en-US" sz="2400" dirty="0" smtClean="0">
                <a:solidFill>
                  <a:schemeClr val="tx2"/>
                </a:solidFill>
              </a:rPr>
              <a:t>总体均值未知</a:t>
            </a:r>
            <a:endParaRPr lang="en-US" altLang="zh-CN" sz="2400" dirty="0" smtClean="0">
              <a:solidFill>
                <a:schemeClr val="tx2"/>
              </a:solidFill>
            </a:endParaRPr>
          </a:p>
          <a:p>
            <a:pPr algn="l" eaLnBrk="0" hangingPunct="0">
              <a:spcBef>
                <a:spcPct val="0"/>
              </a:spcBef>
            </a:pPr>
            <a:endParaRPr lang="zh-CN" altLang="en-US" sz="2400" b="1" dirty="0">
              <a:solidFill>
                <a:srgbClr val="0000FF"/>
              </a:solidFill>
            </a:endParaRPr>
          </a:p>
        </p:txBody>
      </p:sp>
      <p:graphicFrame>
        <p:nvGraphicFramePr>
          <p:cNvPr id="169989" name="对象 169988"/>
          <p:cNvGraphicFramePr>
            <a:graphicFrameLocks/>
          </p:cNvGraphicFramePr>
          <p:nvPr/>
        </p:nvGraphicFramePr>
        <p:xfrm>
          <a:off x="971600" y="1628800"/>
          <a:ext cx="6888163" cy="1235075"/>
        </p:xfrm>
        <a:graphic>
          <a:graphicData uri="http://schemas.openxmlformats.org/presentationml/2006/ole">
            <p:oleObj spid="_x0000_s389122" name="公式" r:id="rId4" imgW="2857320" imgH="609480" progId="Equation.3">
              <p:embed/>
            </p:oleObj>
          </a:graphicData>
        </a:graphic>
      </p:graphicFrame>
      <p:graphicFrame>
        <p:nvGraphicFramePr>
          <p:cNvPr id="2" name="对象 169988"/>
          <p:cNvGraphicFramePr>
            <a:graphicFrameLocks/>
          </p:cNvGraphicFramePr>
          <p:nvPr/>
        </p:nvGraphicFramePr>
        <p:xfrm>
          <a:off x="2123728" y="2996952"/>
          <a:ext cx="5232400" cy="746125"/>
        </p:xfrm>
        <a:graphic>
          <a:graphicData uri="http://schemas.openxmlformats.org/presentationml/2006/ole">
            <p:oleObj spid="_x0000_s389123" name="公式" r:id="rId5" imgW="2171520" imgH="368280" progId="Equation.3">
              <p:embed/>
            </p:oleObj>
          </a:graphicData>
        </a:graphic>
      </p:graphicFrame>
      <p:graphicFrame>
        <p:nvGraphicFramePr>
          <p:cNvPr id="3" name="Object 9"/>
          <p:cNvGraphicFramePr>
            <a:graphicFrameLocks/>
          </p:cNvGraphicFramePr>
          <p:nvPr/>
        </p:nvGraphicFramePr>
        <p:xfrm>
          <a:off x="2699792" y="3933056"/>
          <a:ext cx="5902325" cy="747713"/>
        </p:xfrm>
        <a:graphic>
          <a:graphicData uri="http://schemas.openxmlformats.org/presentationml/2006/ole">
            <p:oleObj spid="_x0000_s389124" name="公式" r:id="rId6" imgW="2450880" imgH="368280" progId="Equation.3">
              <p:embed/>
            </p:oleObj>
          </a:graphicData>
        </a:graphic>
      </p:graphicFrame>
      <p:grpSp>
        <p:nvGrpSpPr>
          <p:cNvPr id="6" name="组合 171009"/>
          <p:cNvGrpSpPr>
            <a:grpSpLocks/>
          </p:cNvGrpSpPr>
          <p:nvPr/>
        </p:nvGrpSpPr>
        <p:grpSpPr bwMode="auto">
          <a:xfrm>
            <a:off x="251520" y="3573016"/>
            <a:ext cx="5112568" cy="3068960"/>
            <a:chOff x="143" y="1872"/>
            <a:chExt cx="4492" cy="2282"/>
          </a:xfrm>
        </p:grpSpPr>
        <p:sp>
          <p:nvSpPr>
            <p:cNvPr id="17" name="任意多边形 171010"/>
            <p:cNvSpPr>
              <a:spLocks noChangeArrowheads="1"/>
            </p:cNvSpPr>
            <p:nvPr/>
          </p:nvSpPr>
          <p:spPr bwMode="auto">
            <a:xfrm>
              <a:off x="726" y="2472"/>
              <a:ext cx="240" cy="1212"/>
            </a:xfrm>
            <a:custGeom>
              <a:avLst/>
              <a:gdLst>
                <a:gd name="T0" fmla="*/ 240 w 240"/>
                <a:gd name="T1" fmla="*/ 1212 h 1212"/>
                <a:gd name="T2" fmla="*/ 240 w 240"/>
                <a:gd name="T3" fmla="*/ 0 h 1212"/>
                <a:gd name="T4" fmla="*/ 198 w 240"/>
                <a:gd name="T5" fmla="*/ 168 h 1212"/>
                <a:gd name="T6" fmla="*/ 162 w 240"/>
                <a:gd name="T7" fmla="*/ 300 h 1212"/>
                <a:gd name="T8" fmla="*/ 132 w 240"/>
                <a:gd name="T9" fmla="*/ 528 h 1212"/>
                <a:gd name="T10" fmla="*/ 84 w 240"/>
                <a:gd name="T11" fmla="*/ 762 h 1212"/>
                <a:gd name="T12" fmla="*/ 60 w 240"/>
                <a:gd name="T13" fmla="*/ 918 h 1212"/>
                <a:gd name="T14" fmla="*/ 36 w 240"/>
                <a:gd name="T15" fmla="*/ 1080 h 1212"/>
                <a:gd name="T16" fmla="*/ 0 w 240"/>
                <a:gd name="T17" fmla="*/ 1212 h 1212"/>
                <a:gd name="T18" fmla="*/ 240 w 240"/>
                <a:gd name="T19" fmla="*/ 1212 h 12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40"/>
                <a:gd name="T31" fmla="*/ 0 h 1212"/>
                <a:gd name="T32" fmla="*/ 240 w 240"/>
                <a:gd name="T33" fmla="*/ 1212 h 121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40" h="1212">
                  <a:moveTo>
                    <a:pt x="240" y="1212"/>
                  </a:moveTo>
                  <a:lnTo>
                    <a:pt x="240" y="0"/>
                  </a:lnTo>
                  <a:lnTo>
                    <a:pt x="198" y="168"/>
                  </a:lnTo>
                  <a:lnTo>
                    <a:pt x="162" y="300"/>
                  </a:lnTo>
                  <a:lnTo>
                    <a:pt x="132" y="528"/>
                  </a:lnTo>
                  <a:lnTo>
                    <a:pt x="84" y="762"/>
                  </a:lnTo>
                  <a:lnTo>
                    <a:pt x="60" y="918"/>
                  </a:lnTo>
                  <a:lnTo>
                    <a:pt x="36" y="1080"/>
                  </a:lnTo>
                  <a:lnTo>
                    <a:pt x="0" y="1212"/>
                  </a:lnTo>
                  <a:lnTo>
                    <a:pt x="240" y="1212"/>
                  </a:lnTo>
                  <a:close/>
                </a:path>
              </a:pathLst>
            </a:custGeom>
            <a:solidFill>
              <a:schemeClr val="bg2"/>
            </a:solidFill>
            <a:ln w="3810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任意多边形 171011"/>
            <p:cNvSpPr>
              <a:spLocks noChangeArrowheads="1"/>
            </p:cNvSpPr>
            <p:nvPr/>
          </p:nvSpPr>
          <p:spPr bwMode="auto">
            <a:xfrm>
              <a:off x="2736" y="3348"/>
              <a:ext cx="1560" cy="338"/>
            </a:xfrm>
            <a:custGeom>
              <a:avLst/>
              <a:gdLst>
                <a:gd name="T0" fmla="*/ 0 w 1560"/>
                <a:gd name="T1" fmla="*/ 336 h 338"/>
                <a:gd name="T2" fmla="*/ 0 w 1560"/>
                <a:gd name="T3" fmla="*/ 0 h 338"/>
                <a:gd name="T4" fmla="*/ 96 w 1560"/>
                <a:gd name="T5" fmla="*/ 48 h 338"/>
                <a:gd name="T6" fmla="*/ 192 w 1560"/>
                <a:gd name="T7" fmla="*/ 78 h 338"/>
                <a:gd name="T8" fmla="*/ 318 w 1560"/>
                <a:gd name="T9" fmla="*/ 120 h 338"/>
                <a:gd name="T10" fmla="*/ 426 w 1560"/>
                <a:gd name="T11" fmla="*/ 152 h 338"/>
                <a:gd name="T12" fmla="*/ 738 w 1560"/>
                <a:gd name="T13" fmla="*/ 224 h 338"/>
                <a:gd name="T14" fmla="*/ 960 w 1560"/>
                <a:gd name="T15" fmla="*/ 254 h 338"/>
                <a:gd name="T16" fmla="*/ 1140 w 1560"/>
                <a:gd name="T17" fmla="*/ 278 h 338"/>
                <a:gd name="T18" fmla="*/ 1278 w 1560"/>
                <a:gd name="T19" fmla="*/ 284 h 338"/>
                <a:gd name="T20" fmla="*/ 1458 w 1560"/>
                <a:gd name="T21" fmla="*/ 296 h 338"/>
                <a:gd name="T22" fmla="*/ 1560 w 1560"/>
                <a:gd name="T23" fmla="*/ 296 h 338"/>
                <a:gd name="T24" fmla="*/ 1560 w 1560"/>
                <a:gd name="T25" fmla="*/ 338 h 338"/>
                <a:gd name="T26" fmla="*/ 0 w 1560"/>
                <a:gd name="T27" fmla="*/ 336 h 33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560"/>
                <a:gd name="T43" fmla="*/ 0 h 338"/>
                <a:gd name="T44" fmla="*/ 1560 w 1560"/>
                <a:gd name="T45" fmla="*/ 338 h 33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560" h="338">
                  <a:moveTo>
                    <a:pt x="0" y="336"/>
                  </a:moveTo>
                  <a:lnTo>
                    <a:pt x="0" y="0"/>
                  </a:lnTo>
                  <a:lnTo>
                    <a:pt x="96" y="48"/>
                  </a:lnTo>
                  <a:lnTo>
                    <a:pt x="192" y="78"/>
                  </a:lnTo>
                  <a:lnTo>
                    <a:pt x="318" y="120"/>
                  </a:lnTo>
                  <a:lnTo>
                    <a:pt x="426" y="152"/>
                  </a:lnTo>
                  <a:lnTo>
                    <a:pt x="738" y="224"/>
                  </a:lnTo>
                  <a:lnTo>
                    <a:pt x="960" y="254"/>
                  </a:lnTo>
                  <a:lnTo>
                    <a:pt x="1140" y="278"/>
                  </a:lnTo>
                  <a:lnTo>
                    <a:pt x="1278" y="284"/>
                  </a:lnTo>
                  <a:lnTo>
                    <a:pt x="1458" y="296"/>
                  </a:lnTo>
                  <a:lnTo>
                    <a:pt x="1560" y="296"/>
                  </a:lnTo>
                  <a:lnTo>
                    <a:pt x="1560" y="338"/>
                  </a:lnTo>
                  <a:lnTo>
                    <a:pt x="0" y="336"/>
                  </a:lnTo>
                  <a:close/>
                </a:path>
              </a:pathLst>
            </a:custGeom>
            <a:solidFill>
              <a:schemeClr val="bg2"/>
            </a:solidFill>
            <a:ln w="3810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直接连接符 171012"/>
            <p:cNvSpPr>
              <a:spLocks noChangeShapeType="1"/>
            </p:cNvSpPr>
            <p:nvPr/>
          </p:nvSpPr>
          <p:spPr bwMode="auto">
            <a:xfrm>
              <a:off x="192" y="3683"/>
              <a:ext cx="4443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直接连接符 171013"/>
            <p:cNvSpPr>
              <a:spLocks noChangeShapeType="1"/>
            </p:cNvSpPr>
            <p:nvPr/>
          </p:nvSpPr>
          <p:spPr bwMode="auto">
            <a:xfrm flipV="1">
              <a:off x="720" y="1872"/>
              <a:ext cx="0" cy="228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任意多边形 171014"/>
            <p:cNvSpPr>
              <a:spLocks noChangeArrowheads="1"/>
            </p:cNvSpPr>
            <p:nvPr/>
          </p:nvSpPr>
          <p:spPr bwMode="auto">
            <a:xfrm>
              <a:off x="724" y="2129"/>
              <a:ext cx="3596" cy="1558"/>
            </a:xfrm>
            <a:custGeom>
              <a:avLst/>
              <a:gdLst>
                <a:gd name="T0" fmla="*/ 0 w 3596"/>
                <a:gd name="T1" fmla="*/ 1558 h 1558"/>
                <a:gd name="T2" fmla="*/ 68 w 3596"/>
                <a:gd name="T3" fmla="*/ 1227 h 1558"/>
                <a:gd name="T4" fmla="*/ 118 w 3596"/>
                <a:gd name="T5" fmla="*/ 930 h 1558"/>
                <a:gd name="T6" fmla="*/ 184 w 3596"/>
                <a:gd name="T7" fmla="*/ 589 h 1558"/>
                <a:gd name="T8" fmla="*/ 236 w 3596"/>
                <a:gd name="T9" fmla="*/ 351 h 1558"/>
                <a:gd name="T10" fmla="*/ 326 w 3596"/>
                <a:gd name="T11" fmla="*/ 147 h 1558"/>
                <a:gd name="T12" fmla="*/ 432 w 3596"/>
                <a:gd name="T13" fmla="*/ 40 h 1558"/>
                <a:gd name="T14" fmla="*/ 524 w 3596"/>
                <a:gd name="T15" fmla="*/ 0 h 1558"/>
                <a:gd name="T16" fmla="*/ 668 w 3596"/>
                <a:gd name="T17" fmla="*/ 40 h 1558"/>
                <a:gd name="T18" fmla="*/ 818 w 3596"/>
                <a:gd name="T19" fmla="*/ 159 h 1558"/>
                <a:gd name="T20" fmla="*/ 1010 w 3596"/>
                <a:gd name="T21" fmla="*/ 369 h 1558"/>
                <a:gd name="T22" fmla="*/ 1244 w 3596"/>
                <a:gd name="T23" fmla="*/ 629 h 1558"/>
                <a:gd name="T24" fmla="*/ 1424 w 3596"/>
                <a:gd name="T25" fmla="*/ 813 h 1558"/>
                <a:gd name="T26" fmla="*/ 1682 w 3596"/>
                <a:gd name="T27" fmla="*/ 1023 h 1558"/>
                <a:gd name="T28" fmla="*/ 1976 w 3596"/>
                <a:gd name="T29" fmla="*/ 1197 h 1558"/>
                <a:gd name="T30" fmla="*/ 2278 w 3596"/>
                <a:gd name="T31" fmla="*/ 1322 h 1558"/>
                <a:gd name="T32" fmla="*/ 2684 w 3596"/>
                <a:gd name="T33" fmla="*/ 1427 h 1558"/>
                <a:gd name="T34" fmla="*/ 3140 w 3596"/>
                <a:gd name="T35" fmla="*/ 1497 h 1558"/>
                <a:gd name="T36" fmla="*/ 3596 w 3596"/>
                <a:gd name="T37" fmla="*/ 1515 h 155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596"/>
                <a:gd name="T58" fmla="*/ 0 h 1558"/>
                <a:gd name="T59" fmla="*/ 3596 w 3596"/>
                <a:gd name="T60" fmla="*/ 1558 h 155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596" h="1558">
                  <a:moveTo>
                    <a:pt x="0" y="1558"/>
                  </a:moveTo>
                  <a:cubicBezTo>
                    <a:pt x="11" y="1503"/>
                    <a:pt x="48" y="1332"/>
                    <a:pt x="68" y="1227"/>
                  </a:cubicBezTo>
                  <a:cubicBezTo>
                    <a:pt x="88" y="1122"/>
                    <a:pt x="99" y="1036"/>
                    <a:pt x="118" y="930"/>
                  </a:cubicBezTo>
                  <a:cubicBezTo>
                    <a:pt x="137" y="824"/>
                    <a:pt x="164" y="685"/>
                    <a:pt x="184" y="589"/>
                  </a:cubicBezTo>
                  <a:cubicBezTo>
                    <a:pt x="204" y="493"/>
                    <a:pt x="212" y="425"/>
                    <a:pt x="236" y="351"/>
                  </a:cubicBezTo>
                  <a:cubicBezTo>
                    <a:pt x="260" y="277"/>
                    <a:pt x="293" y="199"/>
                    <a:pt x="326" y="147"/>
                  </a:cubicBezTo>
                  <a:cubicBezTo>
                    <a:pt x="359" y="95"/>
                    <a:pt x="399" y="65"/>
                    <a:pt x="432" y="40"/>
                  </a:cubicBezTo>
                  <a:cubicBezTo>
                    <a:pt x="465" y="15"/>
                    <a:pt x="485" y="0"/>
                    <a:pt x="524" y="0"/>
                  </a:cubicBezTo>
                  <a:cubicBezTo>
                    <a:pt x="563" y="0"/>
                    <a:pt x="619" y="14"/>
                    <a:pt x="668" y="40"/>
                  </a:cubicBezTo>
                  <a:cubicBezTo>
                    <a:pt x="717" y="66"/>
                    <a:pt x="761" y="104"/>
                    <a:pt x="818" y="159"/>
                  </a:cubicBezTo>
                  <a:cubicBezTo>
                    <a:pt x="875" y="214"/>
                    <a:pt x="939" y="291"/>
                    <a:pt x="1010" y="369"/>
                  </a:cubicBezTo>
                  <a:cubicBezTo>
                    <a:pt x="1081" y="447"/>
                    <a:pt x="1175" y="555"/>
                    <a:pt x="1244" y="629"/>
                  </a:cubicBezTo>
                  <a:cubicBezTo>
                    <a:pt x="1313" y="703"/>
                    <a:pt x="1351" y="747"/>
                    <a:pt x="1424" y="813"/>
                  </a:cubicBezTo>
                  <a:cubicBezTo>
                    <a:pt x="1497" y="879"/>
                    <a:pt x="1590" y="959"/>
                    <a:pt x="1682" y="1023"/>
                  </a:cubicBezTo>
                  <a:cubicBezTo>
                    <a:pt x="1774" y="1087"/>
                    <a:pt x="1877" y="1147"/>
                    <a:pt x="1976" y="1197"/>
                  </a:cubicBezTo>
                  <a:cubicBezTo>
                    <a:pt x="2075" y="1247"/>
                    <a:pt x="2160" y="1284"/>
                    <a:pt x="2278" y="1322"/>
                  </a:cubicBezTo>
                  <a:cubicBezTo>
                    <a:pt x="2396" y="1360"/>
                    <a:pt x="2540" y="1398"/>
                    <a:pt x="2684" y="1427"/>
                  </a:cubicBezTo>
                  <a:cubicBezTo>
                    <a:pt x="2828" y="1456"/>
                    <a:pt x="2988" y="1482"/>
                    <a:pt x="3140" y="1497"/>
                  </a:cubicBezTo>
                  <a:cubicBezTo>
                    <a:pt x="3292" y="1512"/>
                    <a:pt x="3501" y="1511"/>
                    <a:pt x="3596" y="151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直接连接符 171015"/>
            <p:cNvSpPr>
              <a:spLocks noChangeShapeType="1"/>
            </p:cNvSpPr>
            <p:nvPr/>
          </p:nvSpPr>
          <p:spPr bwMode="auto">
            <a:xfrm flipV="1">
              <a:off x="2862" y="3212"/>
              <a:ext cx="258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文本框 171016"/>
            <p:cNvSpPr txBox="1">
              <a:spLocks noChangeArrowheads="1"/>
            </p:cNvSpPr>
            <p:nvPr/>
          </p:nvSpPr>
          <p:spPr bwMode="auto">
            <a:xfrm>
              <a:off x="2920" y="2887"/>
              <a:ext cx="617" cy="32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/>
              <a:r>
                <a:rPr lang="en-US" altLang="zh-CN" sz="2400" i="1">
                  <a:latin typeface="Symbol" pitchFamily="18" charset="2"/>
                </a:rPr>
                <a:t>a</a:t>
              </a:r>
              <a:r>
                <a:rPr lang="en-US" altLang="zh-CN" sz="2400">
                  <a:latin typeface="Symbol" pitchFamily="18" charset="2"/>
                </a:rPr>
                <a:t>/2</a:t>
              </a:r>
            </a:p>
          </p:txBody>
        </p:sp>
        <p:sp>
          <p:nvSpPr>
            <p:cNvPr id="24" name="直接连接符 171019"/>
            <p:cNvSpPr>
              <a:spLocks noChangeShapeType="1"/>
            </p:cNvSpPr>
            <p:nvPr/>
          </p:nvSpPr>
          <p:spPr bwMode="auto">
            <a:xfrm flipH="1" flipV="1">
              <a:off x="524" y="3116"/>
              <a:ext cx="379" cy="3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文本框 171020"/>
            <p:cNvSpPr txBox="1">
              <a:spLocks noChangeArrowheads="1"/>
            </p:cNvSpPr>
            <p:nvPr/>
          </p:nvSpPr>
          <p:spPr bwMode="auto">
            <a:xfrm>
              <a:off x="143" y="2784"/>
              <a:ext cx="617" cy="32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/>
              <a:r>
                <a:rPr lang="en-US" altLang="zh-CN" sz="2400" i="1">
                  <a:latin typeface="Symbol" pitchFamily="18" charset="2"/>
                </a:rPr>
                <a:t>a</a:t>
              </a:r>
              <a:r>
                <a:rPr lang="en-US" altLang="zh-CN" sz="2400">
                  <a:latin typeface="Symbol" pitchFamily="18" charset="2"/>
                </a:rPr>
                <a:t>/2</a:t>
              </a:r>
            </a:p>
          </p:txBody>
        </p:sp>
      </p:grpSp>
      <p:graphicFrame>
        <p:nvGraphicFramePr>
          <p:cNvPr id="4" name="Object 11"/>
          <p:cNvGraphicFramePr>
            <a:graphicFrameLocks/>
          </p:cNvGraphicFramePr>
          <p:nvPr/>
        </p:nvGraphicFramePr>
        <p:xfrm>
          <a:off x="971600" y="6093296"/>
          <a:ext cx="1927225" cy="488950"/>
        </p:xfrm>
        <a:graphic>
          <a:graphicData uri="http://schemas.openxmlformats.org/presentationml/2006/ole">
            <p:oleObj spid="_x0000_s389125" name="公式" r:id="rId7" imgW="799920" imgH="241200" progId="Equation.3">
              <p:embed/>
            </p:oleObj>
          </a:graphicData>
        </a:graphic>
      </p:graphicFrame>
      <p:graphicFrame>
        <p:nvGraphicFramePr>
          <p:cNvPr id="5" name="Object 12"/>
          <p:cNvGraphicFramePr>
            <a:graphicFrameLocks/>
          </p:cNvGraphicFramePr>
          <p:nvPr/>
        </p:nvGraphicFramePr>
        <p:xfrm>
          <a:off x="2987824" y="6093296"/>
          <a:ext cx="1712912" cy="488950"/>
        </p:xfrm>
        <a:graphic>
          <a:graphicData uri="http://schemas.openxmlformats.org/presentationml/2006/ole">
            <p:oleObj spid="_x0000_s389126" name="公式" r:id="rId8" imgW="711000" imgH="241200" progId="Equation.3">
              <p:embed/>
            </p:oleObj>
          </a:graphicData>
        </a:graphic>
      </p:graphicFrame>
      <p:graphicFrame>
        <p:nvGraphicFramePr>
          <p:cNvPr id="171023" name="对象 171022"/>
          <p:cNvGraphicFramePr>
            <a:graphicFrameLocks/>
          </p:cNvGraphicFramePr>
          <p:nvPr/>
        </p:nvGraphicFramePr>
        <p:xfrm>
          <a:off x="5102225" y="4745038"/>
          <a:ext cx="3371850" cy="1136650"/>
        </p:xfrm>
        <a:graphic>
          <a:graphicData uri="http://schemas.openxmlformats.org/presentationml/2006/ole">
            <p:oleObj spid="_x0000_s389127" name="公式" r:id="rId9" imgW="1625400" imgH="5839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87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87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87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71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1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102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91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第六章　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参数估计</a:t>
            </a: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243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4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5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第一节   参数估计的基本原理（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P151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）</a:t>
            </a:r>
            <a:endParaRPr lang="zh-CN" altLang="en-US" sz="2400" dirty="0">
              <a:latin typeface="黑体" pitchFamily="49" charset="-122"/>
              <a:ea typeface="黑体" pitchFamily="49" charset="-122"/>
            </a:endParaRPr>
          </a:p>
          <a:p>
            <a:pPr algn="l">
              <a:lnSpc>
                <a:spcPts val="3600"/>
              </a:lnSpc>
            </a:pPr>
            <a:r>
              <a:rPr lang="zh-CN" altLang="en-US" sz="2500" dirty="0"/>
              <a:t>一、</a:t>
            </a:r>
            <a:r>
              <a:rPr lang="zh-CN" altLang="en-US" sz="2500" dirty="0" smtClean="0"/>
              <a:t>估计和参数估计</a:t>
            </a:r>
            <a:endParaRPr lang="zh-CN" altLang="en-US" sz="2500" dirty="0"/>
          </a:p>
          <a:p>
            <a:pPr algn="l">
              <a:lnSpc>
                <a:spcPts val="3600"/>
              </a:lnSpc>
            </a:pPr>
            <a:r>
              <a:rPr lang="en-US" altLang="zh-CN" sz="2500" dirty="0" smtClean="0"/>
              <a:t>1．</a:t>
            </a:r>
            <a:r>
              <a:rPr lang="zh-CN" altLang="en-US" sz="2500" dirty="0" smtClean="0"/>
              <a:t>估计：</a:t>
            </a:r>
            <a:r>
              <a:rPr lang="zh-CN" altLang="en-US" sz="2500" dirty="0" smtClean="0">
                <a:cs typeface="楷体_GB2312"/>
              </a:rPr>
              <a:t>根据情况，对事物的性质、数量、变化等做大概的推断。</a:t>
            </a:r>
            <a:endParaRPr lang="zh-CN" altLang="en-US" sz="2500" dirty="0">
              <a:sym typeface="Symbol" pitchFamily="18" charset="2"/>
            </a:endParaRPr>
          </a:p>
          <a:p>
            <a:pPr algn="l">
              <a:lnSpc>
                <a:spcPts val="3600"/>
              </a:lnSpc>
            </a:pPr>
            <a:r>
              <a:rPr lang="en-US" altLang="zh-CN" sz="2500" dirty="0" smtClean="0">
                <a:sym typeface="Symbol" pitchFamily="18" charset="2"/>
              </a:rPr>
              <a:t>2</a:t>
            </a:r>
            <a:r>
              <a:rPr lang="en-US" altLang="zh-CN" sz="2500" dirty="0" smtClean="0"/>
              <a:t>．</a:t>
            </a:r>
            <a:r>
              <a:rPr lang="zh-CN" altLang="en-US" sz="2500" dirty="0" smtClean="0"/>
              <a:t>参数</a:t>
            </a:r>
            <a:r>
              <a:rPr lang="zh-CN" altLang="en-US" sz="2500" dirty="0" smtClean="0">
                <a:cs typeface="楷体_GB2312"/>
                <a:sym typeface="Symbol" pitchFamily="18" charset="2"/>
              </a:rPr>
              <a:t>估计</a:t>
            </a:r>
            <a:r>
              <a:rPr lang="zh-CN" altLang="en-US" sz="2500" dirty="0" smtClean="0">
                <a:sym typeface="Symbol" pitchFamily="18" charset="2"/>
              </a:rPr>
              <a:t>：利用样本特征估计总体参数。</a:t>
            </a:r>
            <a:endParaRPr lang="zh-CN" altLang="en-US" sz="2500" dirty="0">
              <a:sym typeface="Symbol" pitchFamily="18" charset="2"/>
            </a:endParaRPr>
          </a:p>
        </p:txBody>
      </p:sp>
      <p:graphicFrame>
        <p:nvGraphicFramePr>
          <p:cNvPr id="10250" name="Object 10"/>
          <p:cNvGraphicFramePr>
            <a:graphicFrameLocks noChangeAspect="1"/>
          </p:cNvGraphicFramePr>
          <p:nvPr/>
        </p:nvGraphicFramePr>
        <p:xfrm>
          <a:off x="827088" y="3908425"/>
          <a:ext cx="3541712" cy="1571625"/>
        </p:xfrm>
        <a:graphic>
          <a:graphicData uri="http://schemas.openxmlformats.org/presentationml/2006/ole">
            <p:oleObj spid="_x0000_s10250" name="公式" r:id="rId4" imgW="1663560" imgH="761760" progId="Equation.3">
              <p:embed/>
            </p:oleObj>
          </a:graphicData>
        </a:graphic>
      </p:graphicFrame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251520" y="5517232"/>
            <a:ext cx="8686800" cy="990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500" dirty="0" smtClean="0">
                <a:sym typeface="Symbol" pitchFamily="18" charset="2"/>
              </a:rPr>
              <a:t>（</a:t>
            </a:r>
            <a:r>
              <a:rPr lang="en-US" altLang="zh-CN" sz="2500" dirty="0" smtClean="0">
                <a:sym typeface="Symbol" pitchFamily="18" charset="2"/>
              </a:rPr>
              <a:t>1</a:t>
            </a:r>
            <a:r>
              <a:rPr lang="zh-CN" altLang="en-US" sz="2500" dirty="0" smtClean="0">
                <a:sym typeface="Symbol" pitchFamily="18" charset="2"/>
              </a:rPr>
              <a:t>）点估计：用样本特征值近似为总体参数。</a:t>
            </a:r>
          </a:p>
          <a:p>
            <a:pPr>
              <a:lnSpc>
                <a:spcPts val="3500"/>
              </a:lnSpc>
            </a:pPr>
            <a:r>
              <a:rPr lang="zh-CN" altLang="en-US" sz="2500" dirty="0" smtClean="0">
                <a:sym typeface="Symbol" pitchFamily="18" charset="2"/>
              </a:rPr>
              <a:t>（</a:t>
            </a:r>
            <a:r>
              <a:rPr lang="en-US" altLang="zh-CN" sz="2500" dirty="0" smtClean="0">
                <a:sym typeface="Symbol" pitchFamily="18" charset="2"/>
              </a:rPr>
              <a:t>2</a:t>
            </a:r>
            <a:r>
              <a:rPr lang="zh-CN" altLang="en-US" sz="2500" dirty="0" smtClean="0">
                <a:sym typeface="Symbol" pitchFamily="18" charset="2"/>
              </a:rPr>
              <a:t>）区间估计：在要求的精度范围内指出参数所在的区间。</a:t>
            </a:r>
            <a:endParaRPr lang="zh-CN" altLang="en-US" sz="2500" dirty="0">
              <a:latin typeface="+mn-lt"/>
              <a:ea typeface="楷体" pitchFamily="49" charset="-122"/>
            </a:endParaRPr>
          </a:p>
        </p:txBody>
      </p:sp>
      <p:graphicFrame>
        <p:nvGraphicFramePr>
          <p:cNvPr id="10251" name="Object 11"/>
          <p:cNvGraphicFramePr>
            <a:graphicFrameLocks noChangeAspect="1"/>
          </p:cNvGraphicFramePr>
          <p:nvPr/>
        </p:nvGraphicFramePr>
        <p:xfrm>
          <a:off x="4932040" y="4437112"/>
          <a:ext cx="3189288" cy="498475"/>
        </p:xfrm>
        <a:graphic>
          <a:graphicData uri="http://schemas.openxmlformats.org/presentationml/2006/ole">
            <p:oleObj spid="_x0000_s10251" name="公式" r:id="rId5" imgW="149832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0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0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" grpId="0" build="p" autoUpdateAnimBg="0"/>
      <p:bldP spid="10252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第六章　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参数估计</a:t>
            </a: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  <a:ea typeface="隶书" pitchFamily="49" charset="-122"/>
            </a:endParaRPr>
          </a:p>
        </p:txBody>
      </p:sp>
      <p:sp>
        <p:nvSpPr>
          <p:cNvPr id="119811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12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13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sp>
        <p:nvSpPr>
          <p:cNvPr id="119814" name="Text Box 6"/>
          <p:cNvSpPr txBox="1">
            <a:spLocks noChangeArrowheads="1"/>
          </p:cNvSpPr>
          <p:nvPr/>
        </p:nvSpPr>
        <p:spPr bwMode="auto">
          <a:xfrm>
            <a:off x="228600" y="129540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11981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219200"/>
            <a:ext cx="8686800" cy="5410200"/>
          </a:xfrm>
          <a:noFill/>
          <a:ln/>
        </p:spPr>
        <p:txBody>
          <a:bodyPr/>
          <a:lstStyle/>
          <a:p>
            <a:pPr algn="l"/>
            <a:r>
              <a:rPr lang="zh-CN" altLang="en-US" sz="2400" dirty="0" smtClean="0">
                <a:sym typeface="Symbol" pitchFamily="18" charset="2"/>
              </a:rPr>
              <a:t>四、两</a:t>
            </a:r>
            <a:r>
              <a:rPr lang="zh-CN" altLang="en-US" sz="2400" dirty="0">
                <a:sym typeface="Symbol" pitchFamily="18" charset="2"/>
              </a:rPr>
              <a:t>个总体均值之差（</a:t>
            </a:r>
            <a:r>
              <a:rPr lang="en-US" altLang="zh-CN" sz="2400" baseline="-25000" dirty="0">
                <a:sym typeface="Symbol" pitchFamily="18" charset="2"/>
              </a:rPr>
              <a:t>1</a:t>
            </a:r>
            <a:r>
              <a:rPr lang="en-US" altLang="zh-CN" sz="2400" dirty="0">
                <a:sym typeface="Symbol" pitchFamily="18" charset="2"/>
              </a:rPr>
              <a:t>  </a:t>
            </a:r>
            <a:r>
              <a:rPr lang="en-US" altLang="zh-CN" sz="2400" baseline="-25000" dirty="0">
                <a:sym typeface="Symbol" pitchFamily="18" charset="2"/>
              </a:rPr>
              <a:t>2</a:t>
            </a:r>
            <a:r>
              <a:rPr lang="zh-CN" altLang="en-US" sz="2400" dirty="0">
                <a:sym typeface="Symbol" pitchFamily="18" charset="2"/>
              </a:rPr>
              <a:t>）</a:t>
            </a:r>
            <a:r>
              <a:rPr lang="zh-CN" altLang="en-US" sz="2400" dirty="0" smtClean="0">
                <a:sym typeface="Symbol" pitchFamily="18" charset="2"/>
              </a:rPr>
              <a:t>的区间估计</a:t>
            </a:r>
            <a:endParaRPr lang="zh-CN" altLang="en-US" sz="2400" dirty="0">
              <a:sym typeface="Symbol" pitchFamily="18" charset="2"/>
            </a:endParaRPr>
          </a:p>
        </p:txBody>
      </p:sp>
      <p:graphicFrame>
        <p:nvGraphicFramePr>
          <p:cNvPr id="119826" name="Object 9"/>
          <p:cNvGraphicFramePr>
            <a:graphicFrameLocks noChangeAspect="1"/>
          </p:cNvGraphicFramePr>
          <p:nvPr/>
        </p:nvGraphicFramePr>
        <p:xfrm>
          <a:off x="5292080" y="4725144"/>
          <a:ext cx="3048000" cy="1468437"/>
        </p:xfrm>
        <a:graphic>
          <a:graphicData uri="http://schemas.openxmlformats.org/presentationml/2006/ole">
            <p:oleObj spid="_x0000_s119826" name="公式" r:id="rId4" imgW="1523880" imgH="736560" progId="Equation.3">
              <p:embed/>
            </p:oleObj>
          </a:graphicData>
        </a:graphic>
      </p:graphicFrame>
      <p:graphicFrame>
        <p:nvGraphicFramePr>
          <p:cNvPr id="119827" name="Object 9"/>
          <p:cNvGraphicFramePr>
            <a:graphicFrameLocks noChangeAspect="1"/>
          </p:cNvGraphicFramePr>
          <p:nvPr/>
        </p:nvGraphicFramePr>
        <p:xfrm>
          <a:off x="395536" y="4509120"/>
          <a:ext cx="4318000" cy="962025"/>
        </p:xfrm>
        <a:graphic>
          <a:graphicData uri="http://schemas.openxmlformats.org/presentationml/2006/ole">
            <p:oleObj spid="_x0000_s119827" name="公式" r:id="rId5" imgW="2158920" imgH="482400" progId="Equation.3">
              <p:embed/>
            </p:oleObj>
          </a:graphicData>
        </a:graphic>
      </p:graphicFrame>
      <p:graphicFrame>
        <p:nvGraphicFramePr>
          <p:cNvPr id="119830" name="Object 22"/>
          <p:cNvGraphicFramePr>
            <a:graphicFrameLocks noChangeAspect="1"/>
          </p:cNvGraphicFramePr>
          <p:nvPr/>
        </p:nvGraphicFramePr>
        <p:xfrm>
          <a:off x="989013" y="1844675"/>
          <a:ext cx="5384800" cy="455613"/>
        </p:xfrm>
        <a:graphic>
          <a:graphicData uri="http://schemas.openxmlformats.org/presentationml/2006/ole">
            <p:oleObj spid="_x0000_s119830" name="公式" r:id="rId6" imgW="2692080" imgH="228600" progId="Equation.3">
              <p:embed/>
            </p:oleObj>
          </a:graphicData>
        </a:graphic>
      </p:graphicFrame>
      <p:graphicFrame>
        <p:nvGraphicFramePr>
          <p:cNvPr id="119831" name="Object 23"/>
          <p:cNvGraphicFramePr>
            <a:graphicFrameLocks noChangeAspect="1"/>
          </p:cNvGraphicFramePr>
          <p:nvPr/>
        </p:nvGraphicFramePr>
        <p:xfrm>
          <a:off x="539552" y="2492896"/>
          <a:ext cx="7416800" cy="557213"/>
        </p:xfrm>
        <a:graphic>
          <a:graphicData uri="http://schemas.openxmlformats.org/presentationml/2006/ole">
            <p:oleObj spid="_x0000_s119831" name="公式" r:id="rId7" imgW="3708360" imgH="279360" progId="Equation.3">
              <p:embed/>
            </p:oleObj>
          </a:graphicData>
        </a:graphic>
      </p:graphicFrame>
      <p:graphicFrame>
        <p:nvGraphicFramePr>
          <p:cNvPr id="119832" name="Object 24"/>
          <p:cNvGraphicFramePr>
            <a:graphicFrameLocks noChangeAspect="1"/>
          </p:cNvGraphicFramePr>
          <p:nvPr/>
        </p:nvGraphicFramePr>
        <p:xfrm>
          <a:off x="899592" y="3212976"/>
          <a:ext cx="6756400" cy="481013"/>
        </p:xfrm>
        <a:graphic>
          <a:graphicData uri="http://schemas.openxmlformats.org/presentationml/2006/ole">
            <p:oleObj spid="_x0000_s119832" name="公式" r:id="rId8" imgW="3377880" imgH="241200" progId="Equation.3">
              <p:embed/>
            </p:oleObj>
          </a:graphicData>
        </a:graphic>
      </p:graphicFrame>
      <p:graphicFrame>
        <p:nvGraphicFramePr>
          <p:cNvPr id="119833" name="Object 25"/>
          <p:cNvGraphicFramePr>
            <a:graphicFrameLocks noChangeAspect="1"/>
          </p:cNvGraphicFramePr>
          <p:nvPr/>
        </p:nvGraphicFramePr>
        <p:xfrm>
          <a:off x="611560" y="5589240"/>
          <a:ext cx="3987800" cy="962025"/>
        </p:xfrm>
        <a:graphic>
          <a:graphicData uri="http://schemas.openxmlformats.org/presentationml/2006/ole">
            <p:oleObj spid="_x0000_s119833" name="公式" r:id="rId9" imgW="1993680" imgH="482400" progId="Equation.3">
              <p:embed/>
            </p:oleObj>
          </a:graphicData>
        </a:graphic>
      </p:graphicFrame>
      <p:graphicFrame>
        <p:nvGraphicFramePr>
          <p:cNvPr id="119834" name="Object 26"/>
          <p:cNvGraphicFramePr>
            <a:graphicFrameLocks noChangeAspect="1"/>
          </p:cNvGraphicFramePr>
          <p:nvPr/>
        </p:nvGraphicFramePr>
        <p:xfrm>
          <a:off x="971600" y="3861048"/>
          <a:ext cx="6375400" cy="557213"/>
        </p:xfrm>
        <a:graphic>
          <a:graphicData uri="http://schemas.openxmlformats.org/presentationml/2006/ole">
            <p:oleObj spid="_x0000_s119834" name="公式" r:id="rId10" imgW="3187440" imgH="2793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198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98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9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9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983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9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9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983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9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9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983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9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9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982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9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9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983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9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9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98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9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9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982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5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第六章　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参数估计</a:t>
            </a: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  <a:ea typeface="隶书" pitchFamily="49" charset="-122"/>
            </a:endParaRPr>
          </a:p>
        </p:txBody>
      </p:sp>
      <p:sp>
        <p:nvSpPr>
          <p:cNvPr id="119811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12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13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sp>
        <p:nvSpPr>
          <p:cNvPr id="119814" name="Text Box 6"/>
          <p:cNvSpPr txBox="1">
            <a:spLocks noChangeArrowheads="1"/>
          </p:cNvSpPr>
          <p:nvPr/>
        </p:nvSpPr>
        <p:spPr bwMode="auto">
          <a:xfrm>
            <a:off x="228600" y="129540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11981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219200"/>
            <a:ext cx="8686800" cy="5410200"/>
          </a:xfrm>
          <a:noFill/>
          <a:ln/>
        </p:spPr>
        <p:txBody>
          <a:bodyPr/>
          <a:lstStyle/>
          <a:p>
            <a:pPr algn="l"/>
            <a:r>
              <a:rPr lang="en-US" altLang="zh-CN" sz="2400" dirty="0" smtClean="0">
                <a:sym typeface="Symbol" pitchFamily="18" charset="2"/>
              </a:rPr>
              <a:t>1．</a:t>
            </a:r>
            <a:r>
              <a:rPr lang="zh-CN" altLang="en-US" sz="2400" dirty="0" smtClean="0">
                <a:sym typeface="Symbol" pitchFamily="18" charset="2"/>
              </a:rPr>
              <a:t>两个正态总体，方差已知</a:t>
            </a:r>
            <a:endParaRPr lang="zh-CN" altLang="en-US" sz="2400" dirty="0">
              <a:sym typeface="Symbol" pitchFamily="18" charset="2"/>
            </a:endParaRPr>
          </a:p>
        </p:txBody>
      </p:sp>
      <p:graphicFrame>
        <p:nvGraphicFramePr>
          <p:cNvPr id="192517" name="对象 192516"/>
          <p:cNvGraphicFramePr>
            <a:graphicFrameLocks/>
          </p:cNvGraphicFramePr>
          <p:nvPr/>
        </p:nvGraphicFramePr>
        <p:xfrm>
          <a:off x="4139952" y="1628800"/>
          <a:ext cx="4814887" cy="1335087"/>
        </p:xfrm>
        <a:graphic>
          <a:graphicData uri="http://schemas.openxmlformats.org/presentationml/2006/ole">
            <p:oleObj spid="_x0000_s393221" name="公式" r:id="rId4" imgW="2273040" imgH="723600" progId="Equation.3">
              <p:embed/>
            </p:oleObj>
          </a:graphicData>
        </a:graphic>
      </p:graphicFrame>
      <p:graphicFrame>
        <p:nvGraphicFramePr>
          <p:cNvPr id="2" name="对象 1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467544" y="2996952"/>
          <a:ext cx="4497388" cy="474662"/>
        </p:xfrm>
        <a:graphic>
          <a:graphicData uri="http://schemas.openxmlformats.org/presentationml/2006/ole">
            <p:oleObj spid="_x0000_s393222" name="公式" r:id="rId5" imgW="2070000" imgH="228600" progId="Equation.3">
              <p:embed/>
            </p:oleObj>
          </a:graphicData>
        </a:graphic>
      </p:graphicFrame>
      <p:graphicFrame>
        <p:nvGraphicFramePr>
          <p:cNvPr id="192521" name="对象 192520"/>
          <p:cNvGraphicFramePr>
            <a:graphicFrameLocks/>
          </p:cNvGraphicFramePr>
          <p:nvPr/>
        </p:nvGraphicFramePr>
        <p:xfrm>
          <a:off x="467544" y="4653136"/>
          <a:ext cx="7059612" cy="550863"/>
        </p:xfrm>
        <a:graphic>
          <a:graphicData uri="http://schemas.openxmlformats.org/presentationml/2006/ole">
            <p:oleObj spid="_x0000_s393224" name="Document" r:id="rId6" imgW="7628178" imgH="599985" progId="Word.Document.8">
              <p:embed/>
            </p:oleObj>
          </a:graphicData>
        </a:graphic>
      </p:graphicFrame>
      <p:graphicFrame>
        <p:nvGraphicFramePr>
          <p:cNvPr id="192520" name="对象 192519"/>
          <p:cNvGraphicFramePr>
            <a:graphicFrameLocks/>
          </p:cNvGraphicFramePr>
          <p:nvPr/>
        </p:nvGraphicFramePr>
        <p:xfrm>
          <a:off x="1475656" y="5301208"/>
          <a:ext cx="5443537" cy="903288"/>
        </p:xfrm>
        <a:graphic>
          <a:graphicData uri="http://schemas.openxmlformats.org/presentationml/2006/ole">
            <p:oleObj spid="_x0000_s393225" name="公式" r:id="rId7" imgW="2666880" imgH="507960" progId="Equation.3">
              <p:embed/>
            </p:oleObj>
          </a:graphicData>
        </a:graphic>
      </p:graphicFrame>
      <p:graphicFrame>
        <p:nvGraphicFramePr>
          <p:cNvPr id="393228" name="Object 9"/>
          <p:cNvGraphicFramePr>
            <a:graphicFrameLocks noChangeAspect="1"/>
          </p:cNvGraphicFramePr>
          <p:nvPr/>
        </p:nvGraphicFramePr>
        <p:xfrm>
          <a:off x="251520" y="1700808"/>
          <a:ext cx="3886200" cy="962025"/>
        </p:xfrm>
        <a:graphic>
          <a:graphicData uri="http://schemas.openxmlformats.org/presentationml/2006/ole">
            <p:oleObj spid="_x0000_s393228" name="公式" r:id="rId8" imgW="1942920" imgH="482400" progId="Equation.3">
              <p:embed/>
            </p:oleObj>
          </a:graphicData>
        </a:graphic>
      </p:graphicFrame>
      <p:graphicFrame>
        <p:nvGraphicFramePr>
          <p:cNvPr id="393230" name="Object 14"/>
          <p:cNvGraphicFramePr>
            <a:graphicFrameLocks noChangeAspect="1"/>
          </p:cNvGraphicFramePr>
          <p:nvPr/>
        </p:nvGraphicFramePr>
        <p:xfrm>
          <a:off x="862013" y="3573463"/>
          <a:ext cx="7086600" cy="1014412"/>
        </p:xfrm>
        <a:graphic>
          <a:graphicData uri="http://schemas.openxmlformats.org/presentationml/2006/ole">
            <p:oleObj spid="_x0000_s393230" name="公式" r:id="rId9" imgW="3543120" imgH="5079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198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98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3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3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322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2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2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251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3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3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323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2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2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252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2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2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252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5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第六章　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参数估计</a:t>
            </a: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  <a:ea typeface="隶书" pitchFamily="49" charset="-122"/>
            </a:endParaRPr>
          </a:p>
        </p:txBody>
      </p:sp>
      <p:sp>
        <p:nvSpPr>
          <p:cNvPr id="120835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836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837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sp>
        <p:nvSpPr>
          <p:cNvPr id="120838" name="Text Box 6"/>
          <p:cNvSpPr txBox="1">
            <a:spLocks noChangeArrowheads="1"/>
          </p:cNvSpPr>
          <p:nvPr/>
        </p:nvSpPr>
        <p:spPr bwMode="auto">
          <a:xfrm>
            <a:off x="228600" y="129540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219200"/>
            <a:ext cx="8686800" cy="5410200"/>
          </a:xfrm>
          <a:noFill/>
          <a:ln/>
        </p:spPr>
        <p:txBody>
          <a:bodyPr/>
          <a:lstStyle/>
          <a:p>
            <a:pPr algn="l"/>
            <a:r>
              <a:rPr lang="en-US" altLang="zh-CN" sz="2400" dirty="0" smtClean="0">
                <a:sym typeface="Symbol" pitchFamily="18" charset="2"/>
              </a:rPr>
              <a:t>2．</a:t>
            </a:r>
            <a:r>
              <a:rPr lang="zh-CN" altLang="en-US" sz="2400" dirty="0" smtClean="0">
                <a:sym typeface="Symbol" pitchFamily="18" charset="2"/>
              </a:rPr>
              <a:t>两</a:t>
            </a:r>
            <a:r>
              <a:rPr lang="zh-CN" altLang="en-US" sz="2400" dirty="0">
                <a:sym typeface="Symbol" pitchFamily="18" charset="2"/>
              </a:rPr>
              <a:t>个正态总体，方差未知却</a:t>
            </a:r>
            <a:r>
              <a:rPr lang="zh-CN" altLang="en-US" sz="2400" dirty="0" smtClean="0">
                <a:sym typeface="Symbol" pitchFamily="18" charset="2"/>
              </a:rPr>
              <a:t>相等</a:t>
            </a:r>
            <a:endParaRPr lang="zh-CN" altLang="en-US" sz="2400" dirty="0">
              <a:sym typeface="Symbol" pitchFamily="18" charset="2"/>
            </a:endParaRPr>
          </a:p>
        </p:txBody>
      </p:sp>
      <p:graphicFrame>
        <p:nvGraphicFramePr>
          <p:cNvPr id="120841" name="Object 9"/>
          <p:cNvGraphicFramePr>
            <a:graphicFrameLocks noChangeAspect="1"/>
          </p:cNvGraphicFramePr>
          <p:nvPr/>
        </p:nvGraphicFramePr>
        <p:xfrm>
          <a:off x="755576" y="2492896"/>
          <a:ext cx="4876800" cy="1444625"/>
        </p:xfrm>
        <a:graphic>
          <a:graphicData uri="http://schemas.openxmlformats.org/presentationml/2006/ole">
            <p:oleObj spid="_x0000_s120841" name="公式" r:id="rId4" imgW="2438280" imgH="723600" progId="Equation.3">
              <p:embed/>
            </p:oleObj>
          </a:graphicData>
        </a:graphic>
      </p:graphicFrame>
      <p:graphicFrame>
        <p:nvGraphicFramePr>
          <p:cNvPr id="120842" name="Object 10"/>
          <p:cNvGraphicFramePr>
            <a:graphicFrameLocks noChangeAspect="1"/>
          </p:cNvGraphicFramePr>
          <p:nvPr/>
        </p:nvGraphicFramePr>
        <p:xfrm>
          <a:off x="683568" y="5229200"/>
          <a:ext cx="7078663" cy="1017588"/>
        </p:xfrm>
        <a:graphic>
          <a:graphicData uri="http://schemas.openxmlformats.org/presentationml/2006/ole">
            <p:oleObj spid="_x0000_s120842" name="公式" r:id="rId5" imgW="3517560" imgH="507960" progId="Equation.3">
              <p:embed/>
            </p:oleObj>
          </a:graphicData>
        </a:graphic>
      </p:graphicFrame>
      <p:graphicFrame>
        <p:nvGraphicFramePr>
          <p:cNvPr id="189447" name="对象 189446"/>
          <p:cNvGraphicFramePr>
            <a:graphicFrameLocks/>
          </p:cNvGraphicFramePr>
          <p:nvPr/>
        </p:nvGraphicFramePr>
        <p:xfrm>
          <a:off x="827584" y="4077072"/>
          <a:ext cx="4206875" cy="841375"/>
        </p:xfrm>
        <a:graphic>
          <a:graphicData uri="http://schemas.openxmlformats.org/presentationml/2006/ole">
            <p:oleObj spid="_x0000_s120849" name="公式" r:id="rId6" imgW="1866600" imgH="457200" progId="Equation.3">
              <p:embed/>
            </p:oleObj>
          </a:graphicData>
        </a:graphic>
      </p:graphicFrame>
      <p:graphicFrame>
        <p:nvGraphicFramePr>
          <p:cNvPr id="120850" name="Object 18"/>
          <p:cNvGraphicFramePr>
            <a:graphicFrameLocks noChangeAspect="1"/>
          </p:cNvGraphicFramePr>
          <p:nvPr/>
        </p:nvGraphicFramePr>
        <p:xfrm>
          <a:off x="755576" y="1844824"/>
          <a:ext cx="7391401" cy="455613"/>
        </p:xfrm>
        <a:graphic>
          <a:graphicData uri="http://schemas.openxmlformats.org/presentationml/2006/ole">
            <p:oleObj spid="_x0000_s120850" name="公式" r:id="rId7" imgW="36954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08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8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0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0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85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0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0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84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208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84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9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第六章　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参数估计</a:t>
            </a: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  <a:ea typeface="隶书" pitchFamily="49" charset="-122"/>
            </a:endParaRPr>
          </a:p>
        </p:txBody>
      </p:sp>
      <p:sp>
        <p:nvSpPr>
          <p:cNvPr id="121859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860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861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sp>
        <p:nvSpPr>
          <p:cNvPr id="121862" name="Text Box 6"/>
          <p:cNvSpPr txBox="1">
            <a:spLocks noChangeArrowheads="1"/>
          </p:cNvSpPr>
          <p:nvPr/>
        </p:nvSpPr>
        <p:spPr bwMode="auto">
          <a:xfrm>
            <a:off x="228600" y="129540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219200"/>
            <a:ext cx="8686800" cy="5410200"/>
          </a:xfrm>
          <a:noFill/>
          <a:ln/>
        </p:spPr>
        <p:txBody>
          <a:bodyPr/>
          <a:lstStyle/>
          <a:p>
            <a:pPr algn="l"/>
            <a:r>
              <a:rPr lang="zh-CN" altLang="en-US" sz="2400" dirty="0" smtClean="0">
                <a:sym typeface="Symbol" pitchFamily="18" charset="2"/>
              </a:rPr>
              <a:t>五、两</a:t>
            </a:r>
            <a:r>
              <a:rPr lang="zh-CN" altLang="en-US" sz="2400" dirty="0">
                <a:sym typeface="Symbol" pitchFamily="18" charset="2"/>
              </a:rPr>
              <a:t>个总体</a:t>
            </a:r>
            <a:r>
              <a:rPr lang="zh-CN" altLang="en-US" sz="2400" dirty="0" smtClean="0">
                <a:sym typeface="Symbol" pitchFamily="18" charset="2"/>
              </a:rPr>
              <a:t>比例之差</a:t>
            </a:r>
            <a:r>
              <a:rPr lang="en-US" altLang="zh-CN" sz="2400" dirty="0" smtClean="0">
                <a:sym typeface="Symbol" pitchFamily="18" charset="2"/>
              </a:rPr>
              <a:t>P</a:t>
            </a:r>
            <a:r>
              <a:rPr lang="en-US" altLang="zh-CN" sz="2400" baseline="-25000" dirty="0" smtClean="0">
                <a:sym typeface="Symbol" pitchFamily="18" charset="2"/>
              </a:rPr>
              <a:t>1</a:t>
            </a:r>
            <a:r>
              <a:rPr lang="en-US" altLang="zh-CN" sz="2400" dirty="0" smtClean="0">
                <a:sym typeface="Symbol" pitchFamily="18" charset="2"/>
              </a:rPr>
              <a:t>- P</a:t>
            </a:r>
            <a:r>
              <a:rPr lang="en-US" altLang="zh-CN" sz="2400" baseline="-25000" dirty="0" smtClean="0">
                <a:sym typeface="Symbol" pitchFamily="18" charset="2"/>
              </a:rPr>
              <a:t>2</a:t>
            </a:r>
            <a:r>
              <a:rPr lang="zh-CN" altLang="en-US" sz="2400" dirty="0" smtClean="0">
                <a:sym typeface="Symbol" pitchFamily="18" charset="2"/>
              </a:rPr>
              <a:t>的区间估计</a:t>
            </a:r>
            <a:endParaRPr lang="zh-CN" altLang="en-US" sz="2400" dirty="0">
              <a:sym typeface="Symbol" pitchFamily="18" charset="2"/>
            </a:endParaRPr>
          </a:p>
        </p:txBody>
      </p:sp>
      <p:graphicFrame>
        <p:nvGraphicFramePr>
          <p:cNvPr id="121874" name="Object 18"/>
          <p:cNvGraphicFramePr>
            <a:graphicFrameLocks noChangeAspect="1"/>
          </p:cNvGraphicFramePr>
          <p:nvPr/>
        </p:nvGraphicFramePr>
        <p:xfrm>
          <a:off x="683568" y="1844824"/>
          <a:ext cx="7670800" cy="508000"/>
        </p:xfrm>
        <a:graphic>
          <a:graphicData uri="http://schemas.openxmlformats.org/presentationml/2006/ole">
            <p:oleObj spid="_x0000_s121874" name="公式" r:id="rId4" imgW="3835080" imgH="253800" progId="Equation.3">
              <p:embed/>
            </p:oleObj>
          </a:graphicData>
        </a:graphic>
      </p:graphicFrame>
      <p:graphicFrame>
        <p:nvGraphicFramePr>
          <p:cNvPr id="121875" name="Object 19"/>
          <p:cNvGraphicFramePr>
            <a:graphicFrameLocks noChangeAspect="1"/>
          </p:cNvGraphicFramePr>
          <p:nvPr/>
        </p:nvGraphicFramePr>
        <p:xfrm>
          <a:off x="755576" y="2636912"/>
          <a:ext cx="7213600" cy="481013"/>
        </p:xfrm>
        <a:graphic>
          <a:graphicData uri="http://schemas.openxmlformats.org/presentationml/2006/ole">
            <p:oleObj spid="_x0000_s121875" name="公式" r:id="rId5" imgW="3606480" imgH="241200" progId="Equation.3">
              <p:embed/>
            </p:oleObj>
          </a:graphicData>
        </a:graphic>
      </p:graphicFrame>
      <p:graphicFrame>
        <p:nvGraphicFramePr>
          <p:cNvPr id="121876" name="Object 14"/>
          <p:cNvGraphicFramePr>
            <a:graphicFrameLocks noChangeAspect="1"/>
          </p:cNvGraphicFramePr>
          <p:nvPr/>
        </p:nvGraphicFramePr>
        <p:xfrm>
          <a:off x="1835696" y="3356992"/>
          <a:ext cx="4400550" cy="1449387"/>
        </p:xfrm>
        <a:graphic>
          <a:graphicData uri="http://schemas.openxmlformats.org/presentationml/2006/ole">
            <p:oleObj spid="_x0000_s121876" name="公式" r:id="rId6" imgW="2158920" imgH="711000" progId="Equation.3">
              <p:embed/>
            </p:oleObj>
          </a:graphicData>
        </a:graphic>
      </p:graphicFrame>
      <p:graphicFrame>
        <p:nvGraphicFramePr>
          <p:cNvPr id="121877" name="Object 14"/>
          <p:cNvGraphicFramePr>
            <a:graphicFrameLocks noChangeAspect="1"/>
          </p:cNvGraphicFramePr>
          <p:nvPr/>
        </p:nvGraphicFramePr>
        <p:xfrm>
          <a:off x="1835696" y="4941168"/>
          <a:ext cx="4606925" cy="1449387"/>
        </p:xfrm>
        <a:graphic>
          <a:graphicData uri="http://schemas.openxmlformats.org/presentationml/2006/ole">
            <p:oleObj spid="_x0000_s121877" name="公式" r:id="rId7" imgW="2260440" imgH="711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18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18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18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18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8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1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1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87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1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1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87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1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1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87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1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1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87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3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第六章　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参数估计</a:t>
            </a: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  <a:ea typeface="隶书" pitchFamily="49" charset="-122"/>
            </a:endParaRPr>
          </a:p>
        </p:txBody>
      </p:sp>
      <p:sp>
        <p:nvSpPr>
          <p:cNvPr id="121859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860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861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sp>
        <p:nvSpPr>
          <p:cNvPr id="121862" name="Text Box 6"/>
          <p:cNvSpPr txBox="1">
            <a:spLocks noChangeArrowheads="1"/>
          </p:cNvSpPr>
          <p:nvPr/>
        </p:nvSpPr>
        <p:spPr bwMode="auto">
          <a:xfrm>
            <a:off x="228600" y="129540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219200"/>
            <a:ext cx="8686800" cy="5410200"/>
          </a:xfrm>
          <a:noFill/>
          <a:ln/>
        </p:spPr>
        <p:txBody>
          <a:bodyPr/>
          <a:lstStyle/>
          <a:p>
            <a:pPr algn="l"/>
            <a:r>
              <a:rPr lang="zh-CN" altLang="en-US" sz="2400" dirty="0" smtClean="0">
                <a:sym typeface="Symbol" pitchFamily="18" charset="2"/>
              </a:rPr>
              <a:t>导出样本比率之差的抽样分布</a:t>
            </a:r>
            <a:endParaRPr lang="zh-CN" altLang="en-US" sz="2400" dirty="0">
              <a:sym typeface="Symbol" pitchFamily="18" charset="2"/>
            </a:endParaRPr>
          </a:p>
        </p:txBody>
      </p:sp>
      <p:graphicFrame>
        <p:nvGraphicFramePr>
          <p:cNvPr id="121871" name="Object 15"/>
          <p:cNvGraphicFramePr>
            <a:graphicFrameLocks noChangeAspect="1"/>
          </p:cNvGraphicFramePr>
          <p:nvPr/>
        </p:nvGraphicFramePr>
        <p:xfrm>
          <a:off x="899592" y="1772816"/>
          <a:ext cx="5641975" cy="984250"/>
        </p:xfrm>
        <a:graphic>
          <a:graphicData uri="http://schemas.openxmlformats.org/presentationml/2006/ole">
            <p:oleObj spid="_x0000_s452611" name="公式" r:id="rId4" imgW="2768400" imgH="482400" progId="Equation.3">
              <p:embed/>
            </p:oleObj>
          </a:graphicData>
        </a:graphic>
      </p:graphicFrame>
      <p:graphicFrame>
        <p:nvGraphicFramePr>
          <p:cNvPr id="121872" name="Object 13"/>
          <p:cNvGraphicFramePr>
            <a:graphicFrameLocks noChangeAspect="1"/>
          </p:cNvGraphicFramePr>
          <p:nvPr/>
        </p:nvGraphicFramePr>
        <p:xfrm>
          <a:off x="1239838" y="2852738"/>
          <a:ext cx="6186487" cy="1404937"/>
        </p:xfrm>
        <a:graphic>
          <a:graphicData uri="http://schemas.openxmlformats.org/presentationml/2006/ole">
            <p:oleObj spid="_x0000_s452612" name="公式" r:id="rId5" imgW="3035160" imgH="685800" progId="Equation.3">
              <p:embed/>
            </p:oleObj>
          </a:graphicData>
        </a:graphic>
      </p:graphicFrame>
      <p:graphicFrame>
        <p:nvGraphicFramePr>
          <p:cNvPr id="121873" name="Object 10"/>
          <p:cNvGraphicFramePr>
            <a:graphicFrameLocks noChangeAspect="1"/>
          </p:cNvGraphicFramePr>
          <p:nvPr/>
        </p:nvGraphicFramePr>
        <p:xfrm>
          <a:off x="827584" y="5589240"/>
          <a:ext cx="7334250" cy="968375"/>
        </p:xfrm>
        <a:graphic>
          <a:graphicData uri="http://schemas.openxmlformats.org/presentationml/2006/ole">
            <p:oleObj spid="_x0000_s452613" name="公式" r:id="rId6" imgW="3644640" imgH="482400" progId="Equation.3">
              <p:embed/>
            </p:oleObj>
          </a:graphicData>
        </a:graphic>
      </p:graphicFrame>
      <p:graphicFrame>
        <p:nvGraphicFramePr>
          <p:cNvPr id="192520" name="对象 192519"/>
          <p:cNvGraphicFramePr>
            <a:graphicFrameLocks/>
          </p:cNvGraphicFramePr>
          <p:nvPr/>
        </p:nvGraphicFramePr>
        <p:xfrm>
          <a:off x="790575" y="4365625"/>
          <a:ext cx="6411913" cy="1008063"/>
        </p:xfrm>
        <a:graphic>
          <a:graphicData uri="http://schemas.openxmlformats.org/presentationml/2006/ole">
            <p:oleObj spid="_x0000_s452615" name="公式" r:id="rId7" imgW="3124080" imgH="5079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18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18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18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18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8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1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1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87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1218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87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2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2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252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218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87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3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第六章　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参数估计</a:t>
            </a: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  <a:ea typeface="隶书" pitchFamily="49" charset="-122"/>
            </a:endParaRPr>
          </a:p>
        </p:txBody>
      </p:sp>
      <p:sp>
        <p:nvSpPr>
          <p:cNvPr id="97283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84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85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sp>
        <p:nvSpPr>
          <p:cNvPr id="97320" name="Text Box 40"/>
          <p:cNvSpPr txBox="1">
            <a:spLocks noChangeArrowheads="1"/>
          </p:cNvSpPr>
          <p:nvPr/>
        </p:nvSpPr>
        <p:spPr bwMode="auto">
          <a:xfrm>
            <a:off x="179512" y="1196752"/>
            <a:ext cx="8686800" cy="541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ts val="3500"/>
              </a:lnSpc>
              <a:spcBef>
                <a:spcPct val="20000"/>
              </a:spcBef>
            </a:pPr>
            <a:r>
              <a:rPr lang="zh-CN" altLang="en-US" dirty="0" smtClean="0"/>
              <a:t>六、两个正态总体方差之比的区间估计</a:t>
            </a:r>
            <a:endParaRPr lang="zh-CN" altLang="en-US" dirty="0"/>
          </a:p>
        </p:txBody>
      </p:sp>
      <p:graphicFrame>
        <p:nvGraphicFramePr>
          <p:cNvPr id="195588" name="对象 195587"/>
          <p:cNvGraphicFramePr>
            <a:graphicFrameLocks/>
          </p:cNvGraphicFramePr>
          <p:nvPr/>
        </p:nvGraphicFramePr>
        <p:xfrm>
          <a:off x="1547664" y="2636912"/>
          <a:ext cx="4605337" cy="931863"/>
        </p:xfrm>
        <a:graphic>
          <a:graphicData uri="http://schemas.openxmlformats.org/presentationml/2006/ole">
            <p:oleObj spid="_x0000_s97327" name="公式" r:id="rId4" imgW="2019240" imgH="457200" progId="Equation.3">
              <p:embed/>
            </p:oleObj>
          </a:graphicData>
        </a:graphic>
      </p:graphicFrame>
      <p:graphicFrame>
        <p:nvGraphicFramePr>
          <p:cNvPr id="195589" name="对象 195588"/>
          <p:cNvGraphicFramePr>
            <a:graphicFrameLocks/>
          </p:cNvGraphicFramePr>
          <p:nvPr/>
        </p:nvGraphicFramePr>
        <p:xfrm>
          <a:off x="971600" y="3645024"/>
          <a:ext cx="5919788" cy="577850"/>
        </p:xfrm>
        <a:graphic>
          <a:graphicData uri="http://schemas.openxmlformats.org/presentationml/2006/ole">
            <p:oleObj spid="_x0000_s97328" name="Document" r:id="rId5" imgW="6064023" imgH="594226" progId="Word.Document.8">
              <p:embed/>
            </p:oleObj>
          </a:graphicData>
        </a:graphic>
      </p:graphicFrame>
      <p:graphicFrame>
        <p:nvGraphicFramePr>
          <p:cNvPr id="195590" name="对象 195589"/>
          <p:cNvGraphicFramePr>
            <a:graphicFrameLocks/>
          </p:cNvGraphicFramePr>
          <p:nvPr/>
        </p:nvGraphicFramePr>
        <p:xfrm>
          <a:off x="1023938" y="4235450"/>
          <a:ext cx="6448425" cy="995363"/>
        </p:xfrm>
        <a:graphic>
          <a:graphicData uri="http://schemas.openxmlformats.org/presentationml/2006/ole">
            <p:oleObj spid="_x0000_s97329" name="公式" r:id="rId6" imgW="3288960" imgH="507960" progId="Equation.3">
              <p:embed/>
            </p:oleObj>
          </a:graphicData>
        </a:graphic>
      </p:graphicFrame>
      <p:graphicFrame>
        <p:nvGraphicFramePr>
          <p:cNvPr id="2" name="对象 195589"/>
          <p:cNvGraphicFramePr>
            <a:graphicFrameLocks/>
          </p:cNvGraphicFramePr>
          <p:nvPr/>
        </p:nvGraphicFramePr>
        <p:xfrm>
          <a:off x="899592" y="5445224"/>
          <a:ext cx="7245350" cy="995362"/>
        </p:xfrm>
        <a:graphic>
          <a:graphicData uri="http://schemas.openxmlformats.org/presentationml/2006/ole">
            <p:oleObj spid="_x0000_s97330" name="公式" r:id="rId7" imgW="3695400" imgH="507960" progId="Equation.3">
              <p:embed/>
            </p:oleObj>
          </a:graphicData>
        </a:graphic>
      </p:graphicFrame>
      <p:graphicFrame>
        <p:nvGraphicFramePr>
          <p:cNvPr id="97331" name="Object 51"/>
          <p:cNvGraphicFramePr>
            <a:graphicFrameLocks noChangeAspect="1"/>
          </p:cNvGraphicFramePr>
          <p:nvPr/>
        </p:nvGraphicFramePr>
        <p:xfrm>
          <a:off x="755576" y="1772816"/>
          <a:ext cx="7162800" cy="911225"/>
        </p:xfrm>
        <a:graphic>
          <a:graphicData uri="http://schemas.openxmlformats.org/presentationml/2006/ole">
            <p:oleObj spid="_x0000_s97331" name="公式" r:id="rId8" imgW="358128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97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97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7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7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33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5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5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558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20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第六章　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参数估计</a:t>
            </a: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  <a:ea typeface="隶书" pitchFamily="49" charset="-122"/>
            </a:endParaRPr>
          </a:p>
        </p:txBody>
      </p:sp>
      <p:sp>
        <p:nvSpPr>
          <p:cNvPr id="97283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84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85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sp>
        <p:nvSpPr>
          <p:cNvPr id="97320" name="Text Box 40"/>
          <p:cNvSpPr txBox="1">
            <a:spLocks noChangeArrowheads="1"/>
          </p:cNvSpPr>
          <p:nvPr/>
        </p:nvSpPr>
        <p:spPr bwMode="auto">
          <a:xfrm>
            <a:off x="228600" y="1143000"/>
            <a:ext cx="8686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dirty="0" smtClean="0"/>
              <a:t>整理：</a:t>
            </a:r>
            <a:endParaRPr lang="zh-CN" altLang="en-US" dirty="0"/>
          </a:p>
        </p:txBody>
      </p:sp>
      <p:graphicFrame>
        <p:nvGraphicFramePr>
          <p:cNvPr id="2" name="对象 195589"/>
          <p:cNvGraphicFramePr>
            <a:graphicFrameLocks/>
          </p:cNvGraphicFramePr>
          <p:nvPr/>
        </p:nvGraphicFramePr>
        <p:xfrm>
          <a:off x="846138" y="1674813"/>
          <a:ext cx="7245350" cy="995362"/>
        </p:xfrm>
        <a:graphic>
          <a:graphicData uri="http://schemas.openxmlformats.org/presentationml/2006/ole">
            <p:oleObj spid="_x0000_s410630" name="公式" r:id="rId4" imgW="3695400" imgH="507960" progId="Equation.3">
              <p:embed/>
            </p:oleObj>
          </a:graphicData>
        </a:graphic>
      </p:graphicFrame>
      <p:graphicFrame>
        <p:nvGraphicFramePr>
          <p:cNvPr id="3" name="Object 50"/>
          <p:cNvGraphicFramePr>
            <a:graphicFrameLocks/>
          </p:cNvGraphicFramePr>
          <p:nvPr/>
        </p:nvGraphicFramePr>
        <p:xfrm>
          <a:off x="755576" y="2924944"/>
          <a:ext cx="7046913" cy="996950"/>
        </p:xfrm>
        <a:graphic>
          <a:graphicData uri="http://schemas.openxmlformats.org/presentationml/2006/ole">
            <p:oleObj spid="_x0000_s410631" name="公式" r:id="rId5" imgW="3593880" imgH="507960" progId="Equation.3">
              <p:embed/>
            </p:oleObj>
          </a:graphicData>
        </a:graphic>
      </p:graphicFrame>
      <p:graphicFrame>
        <p:nvGraphicFramePr>
          <p:cNvPr id="4" name="Object 50"/>
          <p:cNvGraphicFramePr>
            <a:graphicFrameLocks/>
          </p:cNvGraphicFramePr>
          <p:nvPr/>
        </p:nvGraphicFramePr>
        <p:xfrm>
          <a:off x="827584" y="4221088"/>
          <a:ext cx="7720012" cy="946150"/>
        </p:xfrm>
        <a:graphic>
          <a:graphicData uri="http://schemas.openxmlformats.org/presentationml/2006/ole">
            <p:oleObj spid="_x0000_s410632" name="公式" r:id="rId6" imgW="3936960" imgH="482400" progId="Equation.3">
              <p:embed/>
            </p:oleObj>
          </a:graphicData>
        </a:graphic>
      </p:graphicFrame>
      <p:graphicFrame>
        <p:nvGraphicFramePr>
          <p:cNvPr id="195590" name="Object 10"/>
          <p:cNvGraphicFramePr>
            <a:graphicFrameLocks/>
          </p:cNvGraphicFramePr>
          <p:nvPr/>
        </p:nvGraphicFramePr>
        <p:xfrm>
          <a:off x="1008063" y="5445125"/>
          <a:ext cx="7097712" cy="946150"/>
        </p:xfrm>
        <a:graphic>
          <a:graphicData uri="http://schemas.openxmlformats.org/presentationml/2006/ole">
            <p:oleObj spid="_x0000_s410634" name="公式" r:id="rId7" imgW="3619440" imgH="482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97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97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20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第六章　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参数估计</a:t>
            </a: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  <a:ea typeface="隶书" pitchFamily="49" charset="-122"/>
            </a:endParaRPr>
          </a:p>
        </p:txBody>
      </p:sp>
      <p:sp>
        <p:nvSpPr>
          <p:cNvPr id="113667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68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69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sp>
        <p:nvSpPr>
          <p:cNvPr id="113697" name="Text Box 33"/>
          <p:cNvSpPr txBox="1">
            <a:spLocks noChangeArrowheads="1"/>
          </p:cNvSpPr>
          <p:nvPr/>
        </p:nvSpPr>
        <p:spPr bwMode="auto">
          <a:xfrm>
            <a:off x="228600" y="129540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113699" name="Rectangle 35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219200"/>
            <a:ext cx="8686800" cy="5410200"/>
          </a:xfrm>
          <a:noFill/>
          <a:ln/>
        </p:spPr>
        <p:txBody>
          <a:bodyPr/>
          <a:lstStyle/>
          <a:p>
            <a:pPr algn="l">
              <a:lnSpc>
                <a:spcPts val="3300"/>
              </a:lnSpc>
            </a:pPr>
            <a:r>
              <a:rPr lang="zh-CN" altLang="en-US" sz="28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楷体_GB2312"/>
                <a:sym typeface="Symbol" pitchFamily="18" charset="2"/>
              </a:rPr>
              <a:t>课堂练习</a:t>
            </a:r>
            <a:endParaRPr lang="en-US" altLang="zh-CN" sz="28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楷体_GB2312"/>
              <a:sym typeface="Symbol" pitchFamily="18" charset="2"/>
            </a:endParaRPr>
          </a:p>
          <a:p>
            <a:pPr algn="l">
              <a:lnSpc>
                <a:spcPts val="3300"/>
              </a:lnSpc>
            </a:pPr>
            <a:r>
              <a:rPr lang="en-US" altLang="zh-CN" sz="2400" dirty="0" smtClean="0">
                <a:ea typeface="楷体" pitchFamily="49" charset="-122"/>
                <a:cs typeface="楷体_GB2312"/>
                <a:sym typeface="Symbol" pitchFamily="18" charset="2"/>
              </a:rPr>
              <a:t>[</a:t>
            </a:r>
            <a:r>
              <a:rPr lang="zh-CN" altLang="en-US" sz="2400" dirty="0">
                <a:ea typeface="楷体" pitchFamily="49" charset="-122"/>
                <a:cs typeface="楷体_GB2312"/>
                <a:sym typeface="Symbol" pitchFamily="18" charset="2"/>
              </a:rPr>
              <a:t>例</a:t>
            </a:r>
            <a:r>
              <a:rPr lang="en-US" altLang="zh-CN" sz="2400" dirty="0">
                <a:ea typeface="楷体" pitchFamily="49" charset="-122"/>
                <a:cs typeface="楷体_GB2312"/>
                <a:sym typeface="Symbol" pitchFamily="18" charset="2"/>
              </a:rPr>
              <a:t>]</a:t>
            </a:r>
            <a:r>
              <a:rPr lang="zh-CN" altLang="en-US" sz="2400" dirty="0">
                <a:ea typeface="楷体" pitchFamily="49" charset="-122"/>
                <a:cs typeface="楷体_GB2312"/>
                <a:sym typeface="Symbol" pitchFamily="18" charset="2"/>
              </a:rPr>
              <a:t>已知一批零件的</a:t>
            </a:r>
            <a:r>
              <a:rPr lang="zh-CN" altLang="en-US" sz="2400" dirty="0" smtClean="0">
                <a:ea typeface="楷体" pitchFamily="49" charset="-122"/>
                <a:cs typeface="楷体_GB2312"/>
                <a:sym typeface="Symbol" pitchFamily="18" charset="2"/>
              </a:rPr>
              <a:t>长度</a:t>
            </a:r>
            <a:r>
              <a:rPr lang="en-US" altLang="zh-CN" sz="2400" dirty="0" smtClean="0">
                <a:ea typeface="楷体" pitchFamily="49" charset="-122"/>
                <a:cs typeface="楷体_GB2312"/>
              </a:rPr>
              <a:t>X~N(μ, 0.15</a:t>
            </a:r>
            <a:r>
              <a:rPr lang="en-US" altLang="zh-CN" sz="2400" baseline="30000" dirty="0" smtClean="0">
                <a:ea typeface="楷体" pitchFamily="49" charset="-122"/>
                <a:cs typeface="楷体_GB2312"/>
              </a:rPr>
              <a:t>2</a:t>
            </a:r>
            <a:r>
              <a:rPr lang="en-US" altLang="zh-CN" sz="2400" dirty="0" smtClean="0">
                <a:ea typeface="楷体" pitchFamily="49" charset="-122"/>
                <a:cs typeface="楷体_GB2312"/>
              </a:rPr>
              <a:t>)</a:t>
            </a:r>
            <a:r>
              <a:rPr lang="zh-CN" altLang="en-US" sz="2400" dirty="0" smtClean="0">
                <a:ea typeface="楷体" pitchFamily="49" charset="-122"/>
                <a:cs typeface="楷体_GB2312"/>
                <a:sym typeface="Symbol" pitchFamily="18" charset="2"/>
              </a:rPr>
              <a:t>，</a:t>
            </a:r>
            <a:r>
              <a:rPr lang="zh-CN" altLang="en-US" sz="2400" dirty="0">
                <a:ea typeface="楷体" pitchFamily="49" charset="-122"/>
                <a:cs typeface="楷体_GB2312"/>
                <a:sym typeface="Symbol" pitchFamily="18" charset="2"/>
              </a:rPr>
              <a:t>从该批产品中随机抽取</a:t>
            </a:r>
            <a:r>
              <a:rPr lang="en-US" altLang="zh-CN" sz="2400" dirty="0">
                <a:ea typeface="楷体" pitchFamily="49" charset="-122"/>
                <a:cs typeface="楷体_GB2312"/>
                <a:sym typeface="Symbol" pitchFamily="18" charset="2"/>
              </a:rPr>
              <a:t>9</a:t>
            </a:r>
            <a:r>
              <a:rPr lang="zh-CN" altLang="en-US" sz="2400" dirty="0">
                <a:ea typeface="楷体" pitchFamily="49" charset="-122"/>
                <a:cs typeface="楷体_GB2312"/>
                <a:sym typeface="Symbol" pitchFamily="18" charset="2"/>
              </a:rPr>
              <a:t>件，测得其平均长度为</a:t>
            </a:r>
            <a:r>
              <a:rPr lang="en-US" altLang="zh-CN" sz="2400" dirty="0">
                <a:ea typeface="楷体" pitchFamily="49" charset="-122"/>
                <a:cs typeface="楷体_GB2312"/>
                <a:sym typeface="Symbol" pitchFamily="18" charset="2"/>
              </a:rPr>
              <a:t>21.44mm</a:t>
            </a:r>
            <a:r>
              <a:rPr lang="zh-CN" altLang="en-US" sz="2400" dirty="0" smtClean="0">
                <a:ea typeface="楷体" pitchFamily="49" charset="-122"/>
                <a:cs typeface="楷体_GB2312"/>
                <a:sym typeface="Symbol" pitchFamily="18" charset="2"/>
              </a:rPr>
              <a:t>。</a:t>
            </a:r>
            <a:r>
              <a:rPr lang="zh-CN" altLang="zh-CN" sz="2400" dirty="0" smtClean="0">
                <a:ea typeface="楷体" pitchFamily="49" charset="-122"/>
                <a:cs typeface="楷体_GB2312"/>
                <a:sym typeface="Symbol" pitchFamily="18" charset="2"/>
              </a:rPr>
              <a:t>试</a:t>
            </a:r>
            <a:r>
              <a:rPr lang="zh-CN" altLang="zh-CN" sz="2400" dirty="0">
                <a:ea typeface="楷体" pitchFamily="49" charset="-122"/>
                <a:cs typeface="楷体_GB2312"/>
                <a:sym typeface="Symbol" pitchFamily="18" charset="2"/>
              </a:rPr>
              <a:t>建立这种零件平均长度的置信区间</a:t>
            </a:r>
            <a:r>
              <a:rPr lang="zh-CN" altLang="en-US" sz="2400" dirty="0">
                <a:ea typeface="楷体" pitchFamily="49" charset="-122"/>
                <a:cs typeface="楷体_GB2312"/>
                <a:sym typeface="Symbol" pitchFamily="18" charset="2"/>
              </a:rPr>
              <a:t>，</a:t>
            </a:r>
            <a:r>
              <a:rPr lang="zh-CN" altLang="zh-CN" sz="2400" dirty="0">
                <a:ea typeface="楷体" pitchFamily="49" charset="-122"/>
                <a:cs typeface="楷体_GB2312"/>
                <a:sym typeface="Symbol" pitchFamily="18" charset="2"/>
              </a:rPr>
              <a:t>给定置信水平</a:t>
            </a:r>
            <a:r>
              <a:rPr lang="en-US" altLang="zh-CN" sz="2400" dirty="0">
                <a:ea typeface="楷体" pitchFamily="49" charset="-122"/>
                <a:cs typeface="楷体_GB2312"/>
                <a:sym typeface="Symbol" pitchFamily="18" charset="2"/>
              </a:rPr>
              <a:t>0.95</a:t>
            </a:r>
            <a:r>
              <a:rPr lang="zh-CN" altLang="en-US" sz="2400" dirty="0">
                <a:ea typeface="楷体" pitchFamily="49" charset="-122"/>
                <a:cs typeface="楷体_GB2312"/>
                <a:sym typeface="Symbol" pitchFamily="18" charset="2"/>
              </a:rPr>
              <a:t>。</a:t>
            </a:r>
          </a:p>
        </p:txBody>
      </p:sp>
      <p:graphicFrame>
        <p:nvGraphicFramePr>
          <p:cNvPr id="113700" name="Object 36"/>
          <p:cNvGraphicFramePr>
            <a:graphicFrameLocks noChangeAspect="1"/>
          </p:cNvGraphicFramePr>
          <p:nvPr/>
        </p:nvGraphicFramePr>
        <p:xfrm>
          <a:off x="928662" y="3214686"/>
          <a:ext cx="6527800" cy="487362"/>
        </p:xfrm>
        <a:graphic>
          <a:graphicData uri="http://schemas.openxmlformats.org/presentationml/2006/ole">
            <p:oleObj spid="_x0000_s367618" name="公式" r:id="rId4" imgW="3060360" imgH="228600" progId="Equation.3">
              <p:embed/>
            </p:oleObj>
          </a:graphicData>
        </a:graphic>
      </p:graphicFrame>
      <p:graphicFrame>
        <p:nvGraphicFramePr>
          <p:cNvPr id="113703" name="Object 39"/>
          <p:cNvGraphicFramePr>
            <a:graphicFrameLocks noChangeAspect="1"/>
          </p:cNvGraphicFramePr>
          <p:nvPr/>
        </p:nvGraphicFramePr>
        <p:xfrm>
          <a:off x="857224" y="4143380"/>
          <a:ext cx="2416175" cy="746125"/>
        </p:xfrm>
        <a:graphic>
          <a:graphicData uri="http://schemas.openxmlformats.org/presentationml/2006/ole">
            <p:oleObj spid="_x0000_s367619" name="公式" r:id="rId5" imgW="1104840" imgH="342720" progId="Equation.3">
              <p:embed/>
            </p:oleObj>
          </a:graphicData>
        </a:graphic>
      </p:graphicFrame>
      <p:graphicFrame>
        <p:nvGraphicFramePr>
          <p:cNvPr id="113704" name="Object 40"/>
          <p:cNvGraphicFramePr>
            <a:graphicFrameLocks noChangeAspect="1"/>
          </p:cNvGraphicFramePr>
          <p:nvPr/>
        </p:nvGraphicFramePr>
        <p:xfrm>
          <a:off x="714348" y="5143512"/>
          <a:ext cx="2930525" cy="496887"/>
        </p:xfrm>
        <a:graphic>
          <a:graphicData uri="http://schemas.openxmlformats.org/presentationml/2006/ole">
            <p:oleObj spid="_x0000_s367620" name="公式" r:id="rId6" imgW="1422360" imgH="241200" progId="Equation.3">
              <p:embed/>
            </p:oleObj>
          </a:graphicData>
        </a:graphic>
      </p:graphicFrame>
      <p:graphicFrame>
        <p:nvGraphicFramePr>
          <p:cNvPr id="113705" name="Object 41"/>
          <p:cNvGraphicFramePr>
            <a:graphicFrameLocks noChangeAspect="1"/>
          </p:cNvGraphicFramePr>
          <p:nvPr/>
        </p:nvGraphicFramePr>
        <p:xfrm>
          <a:off x="642910" y="5929330"/>
          <a:ext cx="7654925" cy="446088"/>
        </p:xfrm>
        <a:graphic>
          <a:graphicData uri="http://schemas.openxmlformats.org/presentationml/2006/ole">
            <p:oleObj spid="_x0000_s367621" name="公式" r:id="rId7" imgW="3454200" imgH="203040" progId="Equation.3">
              <p:embed/>
            </p:oleObj>
          </a:graphicData>
        </a:graphic>
      </p:graphicFrame>
      <p:graphicFrame>
        <p:nvGraphicFramePr>
          <p:cNvPr id="113706" name="Object 42"/>
          <p:cNvGraphicFramePr>
            <a:graphicFrameLocks noChangeAspect="1"/>
          </p:cNvGraphicFramePr>
          <p:nvPr/>
        </p:nvGraphicFramePr>
        <p:xfrm>
          <a:off x="4000496" y="4000504"/>
          <a:ext cx="3035300" cy="914400"/>
        </p:xfrm>
        <a:graphic>
          <a:graphicData uri="http://schemas.openxmlformats.org/presentationml/2006/ole">
            <p:oleObj spid="_x0000_s367622" name="公式" r:id="rId8" imgW="1473120" imgH="444240" progId="Equation.3">
              <p:embed/>
            </p:oleObj>
          </a:graphicData>
        </a:graphic>
      </p:graphicFrame>
      <p:graphicFrame>
        <p:nvGraphicFramePr>
          <p:cNvPr id="367623" name="Object 40"/>
          <p:cNvGraphicFramePr>
            <a:graphicFrameLocks noChangeAspect="1"/>
          </p:cNvGraphicFramePr>
          <p:nvPr/>
        </p:nvGraphicFramePr>
        <p:xfrm>
          <a:off x="3714744" y="5214950"/>
          <a:ext cx="2276475" cy="419100"/>
        </p:xfrm>
        <a:graphic>
          <a:graphicData uri="http://schemas.openxmlformats.org/presentationml/2006/ole">
            <p:oleObj spid="_x0000_s367623" name="公式" r:id="rId9" imgW="110484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3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3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3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3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3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3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137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70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1137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70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3" dur="500"/>
                                        <p:tgtEl>
                                          <p:spTgt spid="1137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70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8" dur="500"/>
                                        <p:tgtEl>
                                          <p:spTgt spid="1137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70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3" dur="500"/>
                                        <p:tgtEl>
                                          <p:spTgt spid="3676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762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137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70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99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第六章　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参数估计</a:t>
            </a: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  <a:ea typeface="隶书" pitchFamily="49" charset="-122"/>
            </a:endParaRPr>
          </a:p>
        </p:txBody>
      </p:sp>
      <p:sp>
        <p:nvSpPr>
          <p:cNvPr id="115715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16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17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sp>
        <p:nvSpPr>
          <p:cNvPr id="115718" name="Text Box 6"/>
          <p:cNvSpPr txBox="1">
            <a:spLocks noChangeArrowheads="1"/>
          </p:cNvSpPr>
          <p:nvPr/>
        </p:nvSpPr>
        <p:spPr bwMode="auto">
          <a:xfrm>
            <a:off x="228600" y="129540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11571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219200"/>
            <a:ext cx="8686800" cy="5410200"/>
          </a:xfrm>
          <a:noFill/>
          <a:ln/>
        </p:spPr>
        <p:txBody>
          <a:bodyPr/>
          <a:lstStyle/>
          <a:p>
            <a:pPr algn="l"/>
            <a:r>
              <a:rPr lang="en-US" altLang="zh-CN" sz="2400" dirty="0" smtClean="0">
                <a:ea typeface="楷体" pitchFamily="49" charset="-122"/>
                <a:cs typeface="楷体_GB2312"/>
                <a:sym typeface="Symbol" pitchFamily="18" charset="2"/>
              </a:rPr>
              <a:t>[</a:t>
            </a:r>
            <a:r>
              <a:rPr lang="zh-CN" altLang="en-US" sz="2400" dirty="0">
                <a:ea typeface="楷体" pitchFamily="49" charset="-122"/>
                <a:cs typeface="楷体_GB2312"/>
                <a:sym typeface="Symbol" pitchFamily="18" charset="2"/>
              </a:rPr>
              <a:t>例</a:t>
            </a:r>
            <a:r>
              <a:rPr lang="en-US" altLang="zh-CN" sz="2400" dirty="0">
                <a:ea typeface="楷体" pitchFamily="49" charset="-122"/>
                <a:cs typeface="楷体_GB2312"/>
                <a:sym typeface="Symbol" pitchFamily="18" charset="2"/>
              </a:rPr>
              <a:t>]</a:t>
            </a:r>
            <a:r>
              <a:rPr lang="zh-CN" altLang="en-US" sz="2400" dirty="0">
                <a:ea typeface="楷体" pitchFamily="49" charset="-122"/>
                <a:cs typeface="楷体_GB2312"/>
                <a:sym typeface="Symbol" pitchFamily="18" charset="2"/>
              </a:rPr>
              <a:t>假定吸烟者买烟的月支出近似服从正态分布。一机构随机抽取</a:t>
            </a:r>
            <a:r>
              <a:rPr lang="zh-CN" altLang="en-US" sz="2400" dirty="0" smtClean="0">
                <a:ea typeface="楷体" pitchFamily="49" charset="-122"/>
                <a:cs typeface="楷体_GB2312"/>
                <a:sym typeface="Symbol" pitchFamily="18" charset="2"/>
              </a:rPr>
              <a:t>了一个容量</a:t>
            </a:r>
            <a:r>
              <a:rPr lang="zh-CN" altLang="en-US" sz="2400" dirty="0">
                <a:ea typeface="楷体" pitchFamily="49" charset="-122"/>
                <a:cs typeface="楷体_GB2312"/>
                <a:sym typeface="Symbol" pitchFamily="18" charset="2"/>
              </a:rPr>
              <a:t>为</a:t>
            </a:r>
            <a:r>
              <a:rPr lang="en-US" altLang="zh-CN" sz="2400" dirty="0">
                <a:ea typeface="楷体" pitchFamily="49" charset="-122"/>
                <a:cs typeface="楷体_GB2312"/>
                <a:sym typeface="Symbol" pitchFamily="18" charset="2"/>
              </a:rPr>
              <a:t>26</a:t>
            </a:r>
            <a:r>
              <a:rPr lang="zh-CN" altLang="en-US" sz="2400" dirty="0">
                <a:ea typeface="楷体" pitchFamily="49" charset="-122"/>
                <a:cs typeface="楷体_GB2312"/>
                <a:sym typeface="Symbol" pitchFamily="18" charset="2"/>
              </a:rPr>
              <a:t>的样本进行调查，</a:t>
            </a:r>
            <a:r>
              <a:rPr lang="zh-CN" altLang="en-US" sz="2400" dirty="0" smtClean="0">
                <a:ea typeface="楷体" pitchFamily="49" charset="-122"/>
                <a:cs typeface="楷体_GB2312"/>
                <a:sym typeface="Symbol" pitchFamily="18" charset="2"/>
              </a:rPr>
              <a:t>得到平均月支出为</a:t>
            </a:r>
            <a:r>
              <a:rPr lang="en-US" altLang="zh-CN" sz="2400" dirty="0">
                <a:ea typeface="楷体" pitchFamily="49" charset="-122"/>
                <a:cs typeface="楷体_GB2312"/>
                <a:sym typeface="Symbol" pitchFamily="18" charset="2"/>
              </a:rPr>
              <a:t>80</a:t>
            </a:r>
            <a:r>
              <a:rPr lang="zh-CN" altLang="en-US" sz="2400" dirty="0">
                <a:ea typeface="楷体" pitchFamily="49" charset="-122"/>
                <a:cs typeface="楷体_GB2312"/>
                <a:sym typeface="Symbol" pitchFamily="18" charset="2"/>
              </a:rPr>
              <a:t>元，标准差为</a:t>
            </a:r>
            <a:r>
              <a:rPr lang="en-US" altLang="zh-CN" sz="2400" dirty="0">
                <a:ea typeface="楷体" pitchFamily="49" charset="-122"/>
                <a:cs typeface="楷体_GB2312"/>
                <a:sym typeface="Symbol" pitchFamily="18" charset="2"/>
              </a:rPr>
              <a:t>20</a:t>
            </a:r>
            <a:r>
              <a:rPr lang="zh-CN" altLang="en-US" sz="2400" dirty="0">
                <a:ea typeface="楷体" pitchFamily="49" charset="-122"/>
                <a:cs typeface="楷体_GB2312"/>
                <a:sym typeface="Symbol" pitchFamily="18" charset="2"/>
              </a:rPr>
              <a:t>元。试以</a:t>
            </a:r>
            <a:r>
              <a:rPr lang="en-US" altLang="zh-CN" sz="2400" dirty="0">
                <a:ea typeface="楷体" pitchFamily="49" charset="-122"/>
                <a:cs typeface="楷体_GB2312"/>
                <a:sym typeface="Symbol" pitchFamily="18" charset="2"/>
              </a:rPr>
              <a:t>95%</a:t>
            </a:r>
            <a:r>
              <a:rPr lang="zh-CN" altLang="en-US" sz="2400" dirty="0">
                <a:ea typeface="楷体" pitchFamily="49" charset="-122"/>
                <a:cs typeface="楷体_GB2312"/>
                <a:sym typeface="Symbol" pitchFamily="18" charset="2"/>
              </a:rPr>
              <a:t>的</a:t>
            </a:r>
            <a:r>
              <a:rPr lang="zh-CN" altLang="en-US" sz="2400" dirty="0" smtClean="0">
                <a:ea typeface="楷体" pitchFamily="49" charset="-122"/>
                <a:cs typeface="楷体_GB2312"/>
                <a:sym typeface="Symbol" pitchFamily="18" charset="2"/>
              </a:rPr>
              <a:t>把握估计</a:t>
            </a:r>
            <a:r>
              <a:rPr lang="zh-CN" altLang="en-US" sz="2400" dirty="0">
                <a:ea typeface="楷体" pitchFamily="49" charset="-122"/>
                <a:cs typeface="楷体_GB2312"/>
                <a:sym typeface="Symbol" pitchFamily="18" charset="2"/>
              </a:rPr>
              <a:t>全部吸烟者</a:t>
            </a:r>
            <a:r>
              <a:rPr lang="zh-CN" altLang="en-US" sz="2400" dirty="0" smtClean="0">
                <a:ea typeface="楷体" pitchFamily="49" charset="-122"/>
                <a:cs typeface="楷体_GB2312"/>
                <a:sym typeface="Symbol" pitchFamily="18" charset="2"/>
              </a:rPr>
              <a:t>月平均支出的</a:t>
            </a:r>
            <a:r>
              <a:rPr lang="zh-CN" altLang="en-US" sz="2400" dirty="0">
                <a:ea typeface="楷体" pitchFamily="49" charset="-122"/>
                <a:cs typeface="楷体_GB2312"/>
                <a:sym typeface="Symbol" pitchFamily="18" charset="2"/>
              </a:rPr>
              <a:t>置信区间。</a:t>
            </a:r>
            <a:endParaRPr lang="zh-CN" altLang="en-US" sz="2400" dirty="0">
              <a:ea typeface="楷体" pitchFamily="49" charset="-122"/>
              <a:sym typeface="Symbol" pitchFamily="18" charset="2"/>
            </a:endParaRPr>
          </a:p>
        </p:txBody>
      </p:sp>
      <p:graphicFrame>
        <p:nvGraphicFramePr>
          <p:cNvPr id="115720" name="Object 8"/>
          <p:cNvGraphicFramePr>
            <a:graphicFrameLocks noChangeAspect="1"/>
          </p:cNvGraphicFramePr>
          <p:nvPr/>
        </p:nvGraphicFramePr>
        <p:xfrm>
          <a:off x="755576" y="2924944"/>
          <a:ext cx="7467600" cy="474662"/>
        </p:xfrm>
        <a:graphic>
          <a:graphicData uri="http://schemas.openxmlformats.org/presentationml/2006/ole">
            <p:oleObj spid="_x0000_s115720" name="公式" r:id="rId4" imgW="3593880" imgH="228600" progId="Equation.3">
              <p:embed/>
            </p:oleObj>
          </a:graphicData>
        </a:graphic>
      </p:graphicFrame>
      <p:graphicFrame>
        <p:nvGraphicFramePr>
          <p:cNvPr id="115724" name="Object 12"/>
          <p:cNvGraphicFramePr>
            <a:graphicFrameLocks noChangeAspect="1"/>
          </p:cNvGraphicFramePr>
          <p:nvPr/>
        </p:nvGraphicFramePr>
        <p:xfrm>
          <a:off x="755576" y="4365104"/>
          <a:ext cx="3565525" cy="914400"/>
        </p:xfrm>
        <a:graphic>
          <a:graphicData uri="http://schemas.openxmlformats.org/presentationml/2006/ole">
            <p:oleObj spid="_x0000_s115724" name="公式" r:id="rId5" imgW="1726920" imgH="444240" progId="Equation.3">
              <p:embed/>
            </p:oleObj>
          </a:graphicData>
        </a:graphic>
      </p:graphicFrame>
      <p:graphicFrame>
        <p:nvGraphicFramePr>
          <p:cNvPr id="115725" name="Object 13"/>
          <p:cNvGraphicFramePr>
            <a:graphicFrameLocks noChangeAspect="1"/>
          </p:cNvGraphicFramePr>
          <p:nvPr/>
        </p:nvGraphicFramePr>
        <p:xfrm>
          <a:off x="966788" y="6172200"/>
          <a:ext cx="6919912" cy="442913"/>
        </p:xfrm>
        <a:graphic>
          <a:graphicData uri="http://schemas.openxmlformats.org/presentationml/2006/ole">
            <p:oleObj spid="_x0000_s115725" name="公式" r:id="rId6" imgW="3073320" imgH="203040" progId="Equation.3">
              <p:embed/>
            </p:oleObj>
          </a:graphicData>
        </a:graphic>
      </p:graphicFrame>
      <p:graphicFrame>
        <p:nvGraphicFramePr>
          <p:cNvPr id="115726" name="Object 14"/>
          <p:cNvGraphicFramePr>
            <a:graphicFrameLocks noChangeAspect="1"/>
          </p:cNvGraphicFramePr>
          <p:nvPr/>
        </p:nvGraphicFramePr>
        <p:xfrm>
          <a:off x="899592" y="5445224"/>
          <a:ext cx="5010150" cy="493712"/>
        </p:xfrm>
        <a:graphic>
          <a:graphicData uri="http://schemas.openxmlformats.org/presentationml/2006/ole">
            <p:oleObj spid="_x0000_s115726" name="公式" r:id="rId7" imgW="2425680" imgH="241200" progId="Equation.3">
              <p:embed/>
            </p:oleObj>
          </a:graphicData>
        </a:graphic>
      </p:graphicFrame>
      <p:graphicFrame>
        <p:nvGraphicFramePr>
          <p:cNvPr id="115727" name="Object 15"/>
          <p:cNvGraphicFramePr>
            <a:graphicFrameLocks noChangeAspect="1"/>
          </p:cNvGraphicFramePr>
          <p:nvPr/>
        </p:nvGraphicFramePr>
        <p:xfrm>
          <a:off x="827584" y="3645024"/>
          <a:ext cx="6002338" cy="774700"/>
        </p:xfrm>
        <a:graphic>
          <a:graphicData uri="http://schemas.openxmlformats.org/presentationml/2006/ole">
            <p:oleObj spid="_x0000_s115727" name="公式" r:id="rId8" imgW="2666880" imgH="3553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5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5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5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5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5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157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157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572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1157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572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0" dur="500"/>
                                        <p:tgtEl>
                                          <p:spTgt spid="1157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572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157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572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9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第六章　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参数估计</a:t>
            </a: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  <a:ea typeface="隶书" pitchFamily="49" charset="-122"/>
            </a:endParaRPr>
          </a:p>
        </p:txBody>
      </p:sp>
      <p:sp>
        <p:nvSpPr>
          <p:cNvPr id="118787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788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789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sp>
        <p:nvSpPr>
          <p:cNvPr id="118790" name="Text Box 6"/>
          <p:cNvSpPr txBox="1">
            <a:spLocks noChangeArrowheads="1"/>
          </p:cNvSpPr>
          <p:nvPr/>
        </p:nvSpPr>
        <p:spPr bwMode="auto">
          <a:xfrm>
            <a:off x="228600" y="129540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118791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219200"/>
            <a:ext cx="8686800" cy="5410200"/>
          </a:xfrm>
          <a:noFill/>
          <a:ln/>
        </p:spPr>
        <p:txBody>
          <a:bodyPr/>
          <a:lstStyle/>
          <a:p>
            <a:pPr algn="l">
              <a:lnSpc>
                <a:spcPts val="3400"/>
              </a:lnSpc>
            </a:pPr>
            <a:r>
              <a:rPr lang="en-US" altLang="zh-CN" sz="2400" dirty="0" smtClean="0">
                <a:ea typeface="楷体" pitchFamily="49" charset="-122"/>
                <a:cs typeface="楷体_GB2312"/>
                <a:sym typeface="Symbol" pitchFamily="18" charset="2"/>
              </a:rPr>
              <a:t>[</a:t>
            </a:r>
            <a:r>
              <a:rPr lang="zh-CN" altLang="en-US" sz="2400" dirty="0">
                <a:ea typeface="楷体" pitchFamily="49" charset="-122"/>
                <a:cs typeface="楷体_GB2312"/>
                <a:sym typeface="Symbol" pitchFamily="18" charset="2"/>
              </a:rPr>
              <a:t>例</a:t>
            </a:r>
            <a:r>
              <a:rPr lang="en-US" altLang="zh-CN" sz="2400" dirty="0">
                <a:ea typeface="楷体" pitchFamily="49" charset="-122"/>
                <a:cs typeface="楷体_GB2312"/>
                <a:sym typeface="Symbol" pitchFamily="18" charset="2"/>
              </a:rPr>
              <a:t>]</a:t>
            </a:r>
            <a:r>
              <a:rPr lang="zh-CN" altLang="en-US" sz="2400" dirty="0">
                <a:ea typeface="楷体" pitchFamily="49" charset="-122"/>
                <a:cs typeface="楷体_GB2312"/>
                <a:sym typeface="Symbol" pitchFamily="18" charset="2"/>
              </a:rPr>
              <a:t>某电视台希望了解每日“晚间新闻”的收视率，随机抽取</a:t>
            </a:r>
            <a:r>
              <a:rPr lang="en-US" altLang="zh-CN" sz="2400" dirty="0">
                <a:ea typeface="楷体" pitchFamily="49" charset="-122"/>
                <a:cs typeface="楷体_GB2312"/>
                <a:sym typeface="Symbol" pitchFamily="18" charset="2"/>
              </a:rPr>
              <a:t>400</a:t>
            </a:r>
            <a:r>
              <a:rPr lang="zh-CN" altLang="en-US" sz="2400" dirty="0" smtClean="0">
                <a:ea typeface="楷体" pitchFamily="49" charset="-122"/>
                <a:cs typeface="楷体_GB2312"/>
                <a:sym typeface="Symbol" pitchFamily="18" charset="2"/>
              </a:rPr>
              <a:t>人进行调查</a:t>
            </a:r>
            <a:r>
              <a:rPr lang="zh-CN" altLang="en-US" sz="2400" dirty="0">
                <a:ea typeface="楷体" pitchFamily="49" charset="-122"/>
                <a:cs typeface="楷体_GB2312"/>
                <a:sym typeface="Symbol" pitchFamily="18" charset="2"/>
              </a:rPr>
              <a:t>，结果表明有</a:t>
            </a:r>
            <a:r>
              <a:rPr lang="en-US" altLang="zh-CN" sz="2400" dirty="0">
                <a:ea typeface="楷体" pitchFamily="49" charset="-122"/>
                <a:cs typeface="楷体_GB2312"/>
                <a:sym typeface="Symbol" pitchFamily="18" charset="2"/>
              </a:rPr>
              <a:t>71.2%</a:t>
            </a:r>
            <a:r>
              <a:rPr lang="zh-CN" altLang="en-US" sz="2400" dirty="0">
                <a:ea typeface="楷体" pitchFamily="49" charset="-122"/>
                <a:cs typeface="楷体_GB2312"/>
                <a:sym typeface="Symbol" pitchFamily="18" charset="2"/>
              </a:rPr>
              <a:t>的人观看此节目。试估计该栏目收视率的</a:t>
            </a:r>
            <a:r>
              <a:rPr lang="en-US" altLang="zh-CN" sz="2400" dirty="0">
                <a:ea typeface="楷体" pitchFamily="49" charset="-122"/>
                <a:cs typeface="楷体_GB2312"/>
                <a:sym typeface="Symbol" pitchFamily="18" charset="2"/>
              </a:rPr>
              <a:t>90%</a:t>
            </a:r>
            <a:r>
              <a:rPr lang="zh-CN" altLang="en-US" sz="2400" dirty="0">
                <a:ea typeface="楷体" pitchFamily="49" charset="-122"/>
                <a:cs typeface="楷体_GB2312"/>
                <a:sym typeface="Symbol" pitchFamily="18" charset="2"/>
              </a:rPr>
              <a:t>可靠性的置信区间。</a:t>
            </a:r>
          </a:p>
        </p:txBody>
      </p:sp>
      <p:graphicFrame>
        <p:nvGraphicFramePr>
          <p:cNvPr id="118798" name="Object 14"/>
          <p:cNvGraphicFramePr>
            <a:graphicFrameLocks noChangeAspect="1"/>
          </p:cNvGraphicFramePr>
          <p:nvPr/>
        </p:nvGraphicFramePr>
        <p:xfrm>
          <a:off x="467544" y="2636912"/>
          <a:ext cx="6912768" cy="430454"/>
        </p:xfrm>
        <a:graphic>
          <a:graphicData uri="http://schemas.openxmlformats.org/presentationml/2006/ole">
            <p:oleObj spid="_x0000_s368642" name="Equation" r:id="rId4" imgW="3437541" imgH="215936" progId="Equation.3">
              <p:embed/>
            </p:oleObj>
          </a:graphicData>
        </a:graphic>
      </p:graphicFrame>
      <p:graphicFrame>
        <p:nvGraphicFramePr>
          <p:cNvPr id="118799" name="Object 15"/>
          <p:cNvGraphicFramePr>
            <a:graphicFrameLocks noChangeAspect="1"/>
          </p:cNvGraphicFramePr>
          <p:nvPr/>
        </p:nvGraphicFramePr>
        <p:xfrm>
          <a:off x="899592" y="3356992"/>
          <a:ext cx="2794000" cy="860425"/>
        </p:xfrm>
        <a:graphic>
          <a:graphicData uri="http://schemas.openxmlformats.org/presentationml/2006/ole">
            <p:oleObj spid="_x0000_s368643" name="公式" r:id="rId5" imgW="1425146" imgH="440719" progId="Equation.3">
              <p:embed/>
            </p:oleObj>
          </a:graphicData>
        </a:graphic>
      </p:graphicFrame>
      <p:graphicFrame>
        <p:nvGraphicFramePr>
          <p:cNvPr id="118801" name="Object 17"/>
          <p:cNvGraphicFramePr>
            <a:graphicFrameLocks noChangeAspect="1"/>
          </p:cNvGraphicFramePr>
          <p:nvPr/>
        </p:nvGraphicFramePr>
        <p:xfrm>
          <a:off x="4139952" y="3429000"/>
          <a:ext cx="3600400" cy="725316"/>
        </p:xfrm>
        <a:graphic>
          <a:graphicData uri="http://schemas.openxmlformats.org/presentationml/2006/ole">
            <p:oleObj spid="_x0000_s368644" name="公式" r:id="rId6" imgW="1765080" imgH="355320" progId="Equation.3">
              <p:embed/>
            </p:oleObj>
          </a:graphicData>
        </a:graphic>
      </p:graphicFrame>
      <p:graphicFrame>
        <p:nvGraphicFramePr>
          <p:cNvPr id="118802" name="Object 18"/>
          <p:cNvGraphicFramePr>
            <a:graphicFrameLocks noChangeAspect="1"/>
          </p:cNvGraphicFramePr>
          <p:nvPr/>
        </p:nvGraphicFramePr>
        <p:xfrm>
          <a:off x="1419225" y="5805488"/>
          <a:ext cx="3994150" cy="492125"/>
        </p:xfrm>
        <a:graphic>
          <a:graphicData uri="http://schemas.openxmlformats.org/presentationml/2006/ole">
            <p:oleObj spid="_x0000_s368645" name="公式" r:id="rId7" imgW="1955520" imgH="241200" progId="Equation.3">
              <p:embed/>
            </p:oleObj>
          </a:graphicData>
        </a:graphic>
      </p:graphicFrame>
      <p:graphicFrame>
        <p:nvGraphicFramePr>
          <p:cNvPr id="368646" name="Object 17"/>
          <p:cNvGraphicFramePr>
            <a:graphicFrameLocks noChangeAspect="1"/>
          </p:cNvGraphicFramePr>
          <p:nvPr/>
        </p:nvGraphicFramePr>
        <p:xfrm>
          <a:off x="971600" y="4509120"/>
          <a:ext cx="6970712" cy="1014412"/>
        </p:xfrm>
        <a:graphic>
          <a:graphicData uri="http://schemas.openxmlformats.org/presentationml/2006/ole">
            <p:oleObj spid="_x0000_s368646" name="公式" r:id="rId8" imgW="3314520" imgH="482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87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87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87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500"/>
                                        <p:tgtEl>
                                          <p:spTgt spid="1187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879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8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8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879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4" dur="500"/>
                                        <p:tgtEl>
                                          <p:spTgt spid="1188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880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9" dur="500"/>
                                        <p:tgtEl>
                                          <p:spTgt spid="3686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864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188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880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91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第六章　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参数估计</a:t>
            </a: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243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4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5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pPr algn="l">
              <a:lnSpc>
                <a:spcPts val="3500"/>
              </a:lnSpc>
            </a:pPr>
            <a:r>
              <a:rPr lang="zh-CN" altLang="en-US" sz="2500" dirty="0" smtClean="0"/>
              <a:t>二、</a:t>
            </a:r>
            <a:r>
              <a:rPr lang="zh-CN" altLang="en-US" sz="2500" dirty="0"/>
              <a:t>估计量与估计值</a:t>
            </a:r>
            <a:r>
              <a:rPr lang="zh-CN" altLang="en-US" sz="2500" dirty="0"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楷体_GB2312"/>
                <a:sym typeface="Symbol" pitchFamily="18" charset="2"/>
              </a:rPr>
              <a:t>（</a:t>
            </a:r>
            <a:r>
              <a:rPr lang="en-US" altLang="zh-CN" sz="2500" dirty="0"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楷体_GB2312"/>
                <a:sym typeface="Symbol" pitchFamily="18" charset="2"/>
              </a:rPr>
              <a:t>Estimator and estimate value </a:t>
            </a:r>
            <a:r>
              <a:rPr lang="zh-CN" altLang="en-US" sz="2500" dirty="0"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楷体_GB2312"/>
                <a:sym typeface="Symbol" pitchFamily="18" charset="2"/>
              </a:rPr>
              <a:t>）</a:t>
            </a:r>
            <a:endParaRPr lang="zh-CN" altLang="en-US" sz="2500" dirty="0"/>
          </a:p>
          <a:p>
            <a:pPr algn="l">
              <a:lnSpc>
                <a:spcPts val="3500"/>
              </a:lnSpc>
            </a:pPr>
            <a:r>
              <a:rPr lang="en-US" altLang="zh-CN" sz="2500" dirty="0"/>
              <a:t>1</a:t>
            </a:r>
            <a:r>
              <a:rPr lang="zh-CN" altLang="en-US" sz="2500" dirty="0"/>
              <a:t>、</a:t>
            </a:r>
            <a:r>
              <a:rPr lang="zh-CN" altLang="en-US" sz="2500" dirty="0">
                <a:cs typeface="楷体_GB2312"/>
              </a:rPr>
              <a:t>待估参数</a:t>
            </a:r>
            <a:r>
              <a:rPr lang="zh-CN" altLang="en-US" sz="2500" dirty="0"/>
              <a:t>：待估的总体参数</a:t>
            </a:r>
            <a:r>
              <a:rPr lang="zh-CN" altLang="en-US" sz="2500" dirty="0" smtClean="0">
                <a:sym typeface="Symbol" pitchFamily="18" charset="2"/>
              </a:rPr>
              <a:t>（西塔）；</a:t>
            </a:r>
            <a:endParaRPr lang="zh-CN" altLang="en-US" sz="2500" dirty="0">
              <a:sym typeface="Symbol" pitchFamily="18" charset="2"/>
            </a:endParaRPr>
          </a:p>
          <a:p>
            <a:pPr algn="l">
              <a:lnSpc>
                <a:spcPts val="3500"/>
              </a:lnSpc>
            </a:pPr>
            <a:r>
              <a:rPr lang="en-US" altLang="zh-CN" sz="2500" dirty="0">
                <a:sym typeface="Symbol" pitchFamily="18" charset="2"/>
              </a:rPr>
              <a:t>2</a:t>
            </a:r>
            <a:r>
              <a:rPr lang="zh-CN" altLang="en-US" sz="2500" dirty="0">
                <a:sym typeface="Symbol" pitchFamily="18" charset="2"/>
              </a:rPr>
              <a:t>、</a:t>
            </a:r>
            <a:r>
              <a:rPr lang="zh-CN" altLang="en-US" sz="2500" dirty="0">
                <a:cs typeface="楷体_GB2312"/>
                <a:sym typeface="Symbol" pitchFamily="18" charset="2"/>
              </a:rPr>
              <a:t>估计量</a:t>
            </a:r>
            <a:r>
              <a:rPr lang="zh-CN" altLang="en-US" sz="2500" dirty="0">
                <a:sym typeface="Symbol" pitchFamily="18" charset="2"/>
              </a:rPr>
              <a:t>：作为估计依据的样本统计量</a:t>
            </a:r>
          </a:p>
          <a:p>
            <a:pPr algn="l">
              <a:lnSpc>
                <a:spcPts val="3500"/>
              </a:lnSpc>
            </a:pPr>
            <a:r>
              <a:rPr lang="en-US" altLang="zh-CN" sz="2500" dirty="0">
                <a:sym typeface="Symbol" pitchFamily="18" charset="2"/>
              </a:rPr>
              <a:t>3</a:t>
            </a:r>
            <a:r>
              <a:rPr lang="zh-CN" altLang="en-US" sz="2500" dirty="0">
                <a:sym typeface="Symbol" pitchFamily="18" charset="2"/>
              </a:rPr>
              <a:t>、</a:t>
            </a:r>
            <a:r>
              <a:rPr lang="zh-CN" altLang="en-US" sz="2500" dirty="0">
                <a:cs typeface="楷体_GB2312"/>
                <a:sym typeface="Symbol" pitchFamily="18" charset="2"/>
              </a:rPr>
              <a:t>估计值</a:t>
            </a:r>
            <a:r>
              <a:rPr lang="zh-CN" altLang="en-US" sz="2500" dirty="0">
                <a:sym typeface="Symbol" pitchFamily="18" charset="2"/>
              </a:rPr>
              <a:t>：估计量的取值。</a:t>
            </a:r>
          </a:p>
        </p:txBody>
      </p:sp>
      <p:graphicFrame>
        <p:nvGraphicFramePr>
          <p:cNvPr id="10247" name="Object 7"/>
          <p:cNvGraphicFramePr>
            <a:graphicFrameLocks noChangeAspect="1"/>
          </p:cNvGraphicFramePr>
          <p:nvPr/>
        </p:nvGraphicFramePr>
        <p:xfrm>
          <a:off x="6300192" y="2276872"/>
          <a:ext cx="268288" cy="457200"/>
        </p:xfrm>
        <a:graphic>
          <a:graphicData uri="http://schemas.openxmlformats.org/presentationml/2006/ole">
            <p:oleObj spid="_x0000_s296962" name="Equation" r:id="rId4" imgW="135097" imgH="229443" progId="Equation.3">
              <p:embed/>
            </p:oleObj>
          </a:graphicData>
        </a:graphic>
      </p:graphicFrame>
      <p:graphicFrame>
        <p:nvGraphicFramePr>
          <p:cNvPr id="10248" name="Object 8"/>
          <p:cNvGraphicFramePr>
            <a:graphicFrameLocks noChangeAspect="1"/>
          </p:cNvGraphicFramePr>
          <p:nvPr/>
        </p:nvGraphicFramePr>
        <p:xfrm>
          <a:off x="1254125" y="6172200"/>
          <a:ext cx="5264150" cy="447675"/>
        </p:xfrm>
        <a:graphic>
          <a:graphicData uri="http://schemas.openxmlformats.org/presentationml/2006/ole">
            <p:oleObj spid="_x0000_s296963" name="Equation" r:id="rId5" imgW="2435546" imgH="215936" progId="Equation.3">
              <p:embed/>
            </p:oleObj>
          </a:graphicData>
        </a:graphic>
      </p:graphicFrame>
      <p:graphicFrame>
        <p:nvGraphicFramePr>
          <p:cNvPr id="10249" name="Object 9"/>
          <p:cNvGraphicFramePr>
            <a:graphicFrameLocks noChangeAspect="1"/>
          </p:cNvGraphicFramePr>
          <p:nvPr/>
        </p:nvGraphicFramePr>
        <p:xfrm>
          <a:off x="574675" y="4724400"/>
          <a:ext cx="3859213" cy="450850"/>
        </p:xfrm>
        <a:graphic>
          <a:graphicData uri="http://schemas.openxmlformats.org/presentationml/2006/ole">
            <p:oleObj spid="_x0000_s296964" name="公式" r:id="rId6" imgW="1777680" imgH="215640" progId="Equation.3">
              <p:embed/>
            </p:oleObj>
          </a:graphicData>
        </a:graphic>
      </p:graphicFrame>
      <p:graphicFrame>
        <p:nvGraphicFramePr>
          <p:cNvPr id="10250" name="Object 10"/>
          <p:cNvGraphicFramePr>
            <a:graphicFrameLocks noChangeAspect="1"/>
          </p:cNvGraphicFramePr>
          <p:nvPr/>
        </p:nvGraphicFramePr>
        <p:xfrm>
          <a:off x="379413" y="5178425"/>
          <a:ext cx="8462962" cy="968375"/>
        </p:xfrm>
        <a:graphic>
          <a:graphicData uri="http://schemas.openxmlformats.org/presentationml/2006/ole">
            <p:oleObj spid="_x0000_s296965" name="公式" r:id="rId7" imgW="3974760" imgH="469800" progId="Equation.3">
              <p:embed/>
            </p:oleObj>
          </a:graphicData>
        </a:graphic>
      </p:graphicFrame>
      <p:graphicFrame>
        <p:nvGraphicFramePr>
          <p:cNvPr id="10251" name="Object 11"/>
          <p:cNvGraphicFramePr>
            <a:graphicFrameLocks noChangeAspect="1"/>
          </p:cNvGraphicFramePr>
          <p:nvPr/>
        </p:nvGraphicFramePr>
        <p:xfrm>
          <a:off x="4788024" y="4653136"/>
          <a:ext cx="3641725" cy="504825"/>
        </p:xfrm>
        <a:graphic>
          <a:graphicData uri="http://schemas.openxmlformats.org/presentationml/2006/ole">
            <p:oleObj spid="_x0000_s296966" name="公式" r:id="rId8" imgW="1676160" imgH="241200" progId="Equation.3">
              <p:embed/>
            </p:oleObj>
          </a:graphicData>
        </a:graphic>
      </p:graphicFrame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251520" y="3284984"/>
            <a:ext cx="8686800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ts val="3300"/>
              </a:lnSpc>
              <a:spcBef>
                <a:spcPct val="20000"/>
              </a:spcBef>
            </a:pPr>
            <a:r>
              <a:rPr lang="en-US" altLang="zh-CN" sz="2500" dirty="0">
                <a:latin typeface="+mn-lt"/>
                <a:ea typeface="楷体" pitchFamily="49" charset="-122"/>
                <a:cs typeface="楷体_GB2312"/>
                <a:sym typeface="Symbol" pitchFamily="18" charset="2"/>
              </a:rPr>
              <a:t>[</a:t>
            </a:r>
            <a:r>
              <a:rPr lang="zh-CN" altLang="en-US" sz="2500" dirty="0">
                <a:latin typeface="+mn-lt"/>
                <a:ea typeface="楷体" pitchFamily="49" charset="-122"/>
                <a:cs typeface="楷体_GB2312"/>
                <a:sym typeface="Symbol" pitchFamily="18" charset="2"/>
              </a:rPr>
              <a:t>例</a:t>
            </a:r>
            <a:r>
              <a:rPr lang="en-US" altLang="zh-CN" sz="2500" dirty="0">
                <a:latin typeface="+mn-lt"/>
                <a:ea typeface="楷体" pitchFamily="49" charset="-122"/>
                <a:cs typeface="楷体_GB2312"/>
                <a:sym typeface="Symbol" pitchFamily="18" charset="2"/>
              </a:rPr>
              <a:t>]</a:t>
            </a:r>
            <a:r>
              <a:rPr lang="zh-CN" altLang="en-US" sz="2500" dirty="0">
                <a:latin typeface="+mn-lt"/>
                <a:ea typeface="楷体" pitchFamily="49" charset="-122"/>
                <a:cs typeface="楷体_GB2312"/>
                <a:sym typeface="Symbol" pitchFamily="18" charset="2"/>
              </a:rPr>
              <a:t>总体</a:t>
            </a:r>
            <a:r>
              <a:rPr lang="en-US" altLang="zh-CN" sz="2500" dirty="0">
                <a:latin typeface="+mn-lt"/>
                <a:ea typeface="楷体" pitchFamily="49" charset="-122"/>
                <a:cs typeface="楷体_GB2312"/>
                <a:sym typeface="Symbol" pitchFamily="18" charset="2"/>
              </a:rPr>
              <a:t>1000</a:t>
            </a:r>
            <a:r>
              <a:rPr lang="zh-CN" altLang="en-US" sz="2500" dirty="0">
                <a:latin typeface="+mn-lt"/>
                <a:ea typeface="楷体" pitchFamily="49" charset="-122"/>
                <a:cs typeface="楷体_GB2312"/>
                <a:sym typeface="Symbol" pitchFamily="18" charset="2"/>
              </a:rPr>
              <a:t>只灯泡的使用寿命及标准差均未知。今随机抽取</a:t>
            </a:r>
            <a:r>
              <a:rPr lang="en-US" altLang="zh-CN" sz="2500" dirty="0">
                <a:latin typeface="+mn-lt"/>
                <a:ea typeface="楷体" pitchFamily="49" charset="-122"/>
                <a:cs typeface="楷体_GB2312"/>
                <a:sym typeface="Symbol" pitchFamily="18" charset="2"/>
              </a:rPr>
              <a:t>4</a:t>
            </a:r>
            <a:r>
              <a:rPr lang="zh-CN" altLang="en-US" sz="2500" dirty="0">
                <a:latin typeface="+mn-lt"/>
                <a:ea typeface="楷体" pitchFamily="49" charset="-122"/>
                <a:cs typeface="楷体_GB2312"/>
                <a:sym typeface="Symbol" pitchFamily="18" charset="2"/>
              </a:rPr>
              <a:t>只灯泡，测得寿命为</a:t>
            </a:r>
            <a:r>
              <a:rPr lang="en-US" altLang="zh-CN" sz="2500" dirty="0">
                <a:latin typeface="+mn-lt"/>
                <a:ea typeface="楷体" pitchFamily="49" charset="-122"/>
                <a:cs typeface="楷体_GB2312"/>
                <a:sym typeface="Symbol" pitchFamily="18" charset="2"/>
              </a:rPr>
              <a:t>1502</a:t>
            </a:r>
            <a:r>
              <a:rPr lang="zh-CN" altLang="en-US" sz="2500" dirty="0">
                <a:latin typeface="+mn-lt"/>
                <a:ea typeface="楷体" pitchFamily="49" charset="-122"/>
                <a:cs typeface="楷体_GB2312"/>
                <a:sym typeface="Symbol" pitchFamily="18" charset="2"/>
              </a:rPr>
              <a:t>、</a:t>
            </a:r>
            <a:r>
              <a:rPr lang="en-US" altLang="zh-CN" sz="2500" dirty="0">
                <a:latin typeface="+mn-lt"/>
                <a:ea typeface="楷体" pitchFamily="49" charset="-122"/>
                <a:cs typeface="楷体_GB2312"/>
                <a:sym typeface="Symbol" pitchFamily="18" charset="2"/>
              </a:rPr>
              <a:t>1453</a:t>
            </a:r>
            <a:r>
              <a:rPr lang="zh-CN" altLang="en-US" sz="2500" dirty="0">
                <a:latin typeface="+mn-lt"/>
                <a:ea typeface="楷体" pitchFamily="49" charset="-122"/>
                <a:cs typeface="楷体_GB2312"/>
                <a:sym typeface="Symbol" pitchFamily="18" charset="2"/>
              </a:rPr>
              <a:t>、</a:t>
            </a:r>
            <a:r>
              <a:rPr lang="en-US" altLang="zh-CN" sz="2500" dirty="0">
                <a:latin typeface="+mn-lt"/>
                <a:ea typeface="楷体" pitchFamily="49" charset="-122"/>
                <a:cs typeface="楷体_GB2312"/>
                <a:sym typeface="Symbol" pitchFamily="18" charset="2"/>
              </a:rPr>
              <a:t>1367</a:t>
            </a:r>
            <a:r>
              <a:rPr lang="zh-CN" altLang="en-US" sz="2500" dirty="0">
                <a:latin typeface="+mn-lt"/>
                <a:ea typeface="楷体" pitchFamily="49" charset="-122"/>
                <a:cs typeface="楷体_GB2312"/>
                <a:sym typeface="Symbol" pitchFamily="18" charset="2"/>
              </a:rPr>
              <a:t>和</a:t>
            </a:r>
            <a:r>
              <a:rPr lang="en-US" altLang="zh-CN" sz="2500" dirty="0">
                <a:latin typeface="+mn-lt"/>
                <a:ea typeface="楷体" pitchFamily="49" charset="-122"/>
                <a:cs typeface="楷体_GB2312"/>
                <a:sym typeface="Symbol" pitchFamily="18" charset="2"/>
              </a:rPr>
              <a:t>1650</a:t>
            </a:r>
            <a:r>
              <a:rPr lang="zh-CN" altLang="en-US" sz="2500" dirty="0">
                <a:latin typeface="+mn-lt"/>
                <a:ea typeface="楷体" pitchFamily="49" charset="-122"/>
                <a:cs typeface="楷体_GB2312"/>
                <a:sym typeface="Symbol" pitchFamily="18" charset="2"/>
              </a:rPr>
              <a:t>小时，试估计总体平均</a:t>
            </a:r>
            <a:r>
              <a:rPr lang="zh-CN" altLang="en-US" sz="2500" dirty="0" smtClean="0">
                <a:latin typeface="+mn-lt"/>
                <a:ea typeface="楷体" pitchFamily="49" charset="-122"/>
                <a:cs typeface="楷体_GB2312"/>
                <a:sym typeface="Symbol" pitchFamily="18" charset="2"/>
              </a:rPr>
              <a:t>使用寿命（）及其标准差（）。</a:t>
            </a:r>
            <a:endParaRPr lang="zh-CN" altLang="en-US" sz="2500" dirty="0">
              <a:latin typeface="+mn-lt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10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10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10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10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" grpId="0" build="p" autoUpdateAnimBg="0"/>
      <p:bldP spid="10252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第六章　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参数估计</a:t>
            </a: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  <a:ea typeface="隶书" pitchFamily="49" charset="-122"/>
            </a:endParaRPr>
          </a:p>
        </p:txBody>
      </p:sp>
      <p:sp>
        <p:nvSpPr>
          <p:cNvPr id="118787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788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789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sp>
        <p:nvSpPr>
          <p:cNvPr id="118790" name="Text Box 6"/>
          <p:cNvSpPr txBox="1">
            <a:spLocks noChangeArrowheads="1"/>
          </p:cNvSpPr>
          <p:nvPr/>
        </p:nvSpPr>
        <p:spPr bwMode="auto">
          <a:xfrm>
            <a:off x="228600" y="129540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118791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219200"/>
            <a:ext cx="8686800" cy="5410200"/>
          </a:xfrm>
          <a:noFill/>
          <a:ln/>
        </p:spPr>
        <p:txBody>
          <a:bodyPr/>
          <a:lstStyle/>
          <a:p>
            <a:pPr algn="l" eaLnBrk="0" hangingPunct="0">
              <a:lnSpc>
                <a:spcPts val="3700"/>
              </a:lnSpc>
              <a:spcBef>
                <a:spcPct val="0"/>
              </a:spcBef>
            </a:pPr>
            <a:r>
              <a:rPr lang="en-US" altLang="zh-CN" sz="2400" dirty="0" smtClean="0">
                <a:solidFill>
                  <a:schemeClr val="tx2"/>
                </a:solidFill>
                <a:ea typeface="楷体" pitchFamily="49" charset="-122"/>
                <a:sym typeface="Symbol" pitchFamily="18" charset="2"/>
              </a:rPr>
              <a:t>[</a:t>
            </a:r>
            <a:r>
              <a:rPr lang="zh-CN" altLang="en-US" sz="2400" dirty="0" smtClean="0">
                <a:solidFill>
                  <a:schemeClr val="tx2"/>
                </a:solidFill>
                <a:ea typeface="楷体" pitchFamily="49" charset="-122"/>
                <a:sym typeface="Symbol" pitchFamily="18" charset="2"/>
              </a:rPr>
              <a:t>例</a:t>
            </a:r>
            <a:r>
              <a:rPr lang="en-US" altLang="zh-CN" sz="2400" dirty="0" smtClean="0">
                <a:solidFill>
                  <a:schemeClr val="tx2"/>
                </a:solidFill>
                <a:ea typeface="楷体" pitchFamily="49" charset="-122"/>
                <a:sym typeface="Symbol" pitchFamily="18" charset="2"/>
              </a:rPr>
              <a:t>]</a:t>
            </a:r>
            <a:r>
              <a:rPr lang="zh-CN" altLang="en-US" sz="2400" dirty="0" smtClean="0">
                <a:solidFill>
                  <a:schemeClr val="tx2"/>
                </a:solidFill>
                <a:ea typeface="楷体" pitchFamily="49" charset="-122"/>
                <a:sym typeface="Symbol" pitchFamily="18" charset="2"/>
              </a:rPr>
              <a:t>设高速公路上汽车的速度服从正态分布，现对车速独立作了</a:t>
            </a:r>
            <a:r>
              <a:rPr lang="en-US" altLang="zh-CN" sz="2400" dirty="0" smtClean="0">
                <a:solidFill>
                  <a:schemeClr val="tx2"/>
                </a:solidFill>
                <a:ea typeface="楷体" pitchFamily="49" charset="-122"/>
                <a:sym typeface="Symbol" pitchFamily="18" charset="2"/>
              </a:rPr>
              <a:t>5</a:t>
            </a:r>
            <a:r>
              <a:rPr lang="zh-CN" altLang="en-US" sz="2400" dirty="0" smtClean="0">
                <a:solidFill>
                  <a:schemeClr val="tx2"/>
                </a:solidFill>
                <a:ea typeface="楷体" pitchFamily="49" charset="-122"/>
                <a:sym typeface="Symbol" pitchFamily="18" charset="2"/>
              </a:rPr>
              <a:t>次测试，求得这</a:t>
            </a:r>
            <a:r>
              <a:rPr lang="en-US" altLang="zh-CN" sz="2400" dirty="0" smtClean="0">
                <a:solidFill>
                  <a:schemeClr val="tx2"/>
                </a:solidFill>
                <a:ea typeface="楷体" pitchFamily="49" charset="-122"/>
                <a:sym typeface="Symbol" pitchFamily="18" charset="2"/>
              </a:rPr>
              <a:t>5</a:t>
            </a:r>
            <a:r>
              <a:rPr lang="zh-CN" altLang="en-US" sz="2400" dirty="0" smtClean="0">
                <a:solidFill>
                  <a:schemeClr val="tx2"/>
                </a:solidFill>
                <a:ea typeface="楷体" pitchFamily="49" charset="-122"/>
                <a:sym typeface="Symbol" pitchFamily="18" charset="2"/>
              </a:rPr>
              <a:t>次测试值的方差为</a:t>
            </a:r>
            <a:r>
              <a:rPr lang="en-US" altLang="zh-CN" sz="2400" dirty="0" smtClean="0">
                <a:solidFill>
                  <a:schemeClr val="tx2"/>
                </a:solidFill>
                <a:ea typeface="楷体" pitchFamily="49" charset="-122"/>
                <a:sym typeface="Symbol" pitchFamily="18" charset="2"/>
              </a:rPr>
              <a:t>0.09</a:t>
            </a:r>
            <a:r>
              <a:rPr lang="zh-CN" altLang="en-US" sz="2400" dirty="0" smtClean="0">
                <a:solidFill>
                  <a:schemeClr val="tx2"/>
                </a:solidFill>
                <a:ea typeface="楷体" pitchFamily="49" charset="-122"/>
                <a:sym typeface="Symbol" pitchFamily="18" charset="2"/>
              </a:rPr>
              <a:t>（</a:t>
            </a:r>
            <a:r>
              <a:rPr lang="en-US" altLang="zh-CN" sz="2400" dirty="0" smtClean="0">
                <a:solidFill>
                  <a:schemeClr val="tx2"/>
                </a:solidFill>
                <a:ea typeface="楷体" pitchFamily="49" charset="-122"/>
                <a:sym typeface="Symbol" pitchFamily="18" charset="2"/>
              </a:rPr>
              <a:t>m/s</a:t>
            </a:r>
            <a:r>
              <a:rPr lang="zh-CN" altLang="en-US" sz="2400" dirty="0" smtClean="0">
                <a:solidFill>
                  <a:schemeClr val="tx2"/>
                </a:solidFill>
                <a:ea typeface="楷体" pitchFamily="49" charset="-122"/>
                <a:sym typeface="Symbol" pitchFamily="18" charset="2"/>
              </a:rPr>
              <a:t>）</a:t>
            </a:r>
            <a:r>
              <a:rPr lang="en-US" altLang="zh-CN" sz="2400" baseline="30000" dirty="0" smtClean="0">
                <a:solidFill>
                  <a:schemeClr val="tx2"/>
                </a:solidFill>
                <a:ea typeface="楷体" pitchFamily="49" charset="-122"/>
                <a:sym typeface="Symbol" pitchFamily="18" charset="2"/>
              </a:rPr>
              <a:t>2</a:t>
            </a:r>
            <a:r>
              <a:rPr lang="zh-CN" altLang="en-US" sz="2400" dirty="0" smtClean="0">
                <a:solidFill>
                  <a:schemeClr val="tx2"/>
                </a:solidFill>
                <a:ea typeface="楷体" pitchFamily="49" charset="-122"/>
                <a:sym typeface="Symbol" pitchFamily="18" charset="2"/>
              </a:rPr>
              <a:t>，试求车速方差的置信区间，给定置信度为</a:t>
            </a:r>
            <a:r>
              <a:rPr lang="en-US" altLang="zh-CN" sz="2400" dirty="0" smtClean="0">
                <a:solidFill>
                  <a:schemeClr val="tx2"/>
                </a:solidFill>
                <a:ea typeface="楷体" pitchFamily="49" charset="-122"/>
                <a:sym typeface="Symbol" pitchFamily="18" charset="2"/>
              </a:rPr>
              <a:t>0.9</a:t>
            </a:r>
            <a:r>
              <a:rPr lang="zh-CN" altLang="en-US" sz="2400" dirty="0" smtClean="0">
                <a:solidFill>
                  <a:schemeClr val="tx2"/>
                </a:solidFill>
                <a:ea typeface="楷体" pitchFamily="49" charset="-122"/>
                <a:sym typeface="Symbol" pitchFamily="18" charset="2"/>
              </a:rPr>
              <a:t>。</a:t>
            </a:r>
            <a:endParaRPr lang="en-US" altLang="zh-CN" sz="2400" dirty="0" smtClean="0">
              <a:solidFill>
                <a:schemeClr val="tx2"/>
              </a:solidFill>
              <a:ea typeface="楷体" pitchFamily="49" charset="-122"/>
              <a:sym typeface="Symbol" pitchFamily="18" charset="2"/>
            </a:endParaRPr>
          </a:p>
          <a:p>
            <a:pPr algn="l" eaLnBrk="0" hangingPunct="0">
              <a:lnSpc>
                <a:spcPts val="3700"/>
              </a:lnSpc>
              <a:spcBef>
                <a:spcPct val="0"/>
              </a:spcBef>
            </a:pPr>
            <a:r>
              <a:rPr lang="zh-CN" altLang="en-US" sz="2400" dirty="0" smtClean="0">
                <a:solidFill>
                  <a:schemeClr val="tx2"/>
                </a:solidFill>
                <a:ea typeface="楷体" pitchFamily="49" charset="-122"/>
                <a:cs typeface="Times New Roman" pitchFamily="18" charset="0"/>
              </a:rPr>
              <a:t>解：</a:t>
            </a:r>
            <a:r>
              <a:rPr lang="en-US" altLang="zh-CN" sz="2400" dirty="0" smtClean="0">
                <a:solidFill>
                  <a:schemeClr val="tx2"/>
                </a:solidFill>
                <a:ea typeface="楷体" pitchFamily="49" charset="-122"/>
                <a:cs typeface="Times New Roman" pitchFamily="18" charset="0"/>
              </a:rPr>
              <a:t>n=5</a:t>
            </a:r>
            <a:r>
              <a:rPr lang="zh-CN" altLang="en-US" sz="2400" dirty="0" smtClean="0">
                <a:solidFill>
                  <a:schemeClr val="tx2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400" dirty="0" smtClean="0">
                <a:solidFill>
                  <a:schemeClr val="tx2"/>
                </a:solidFill>
                <a:ea typeface="楷体" pitchFamily="49" charset="-122"/>
                <a:cs typeface="Times New Roman" pitchFamily="18" charset="0"/>
              </a:rPr>
              <a:t>S</a:t>
            </a:r>
            <a:r>
              <a:rPr lang="en-US" altLang="zh-CN" sz="2400" baseline="30000" dirty="0" smtClean="0">
                <a:solidFill>
                  <a:schemeClr val="tx2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400" dirty="0" smtClean="0">
                <a:solidFill>
                  <a:schemeClr val="tx2"/>
                </a:solidFill>
                <a:ea typeface="楷体" pitchFamily="49" charset="-122"/>
                <a:cs typeface="Times New Roman" pitchFamily="18" charset="0"/>
              </a:rPr>
              <a:t>=0.09</a:t>
            </a:r>
            <a:r>
              <a:rPr lang="zh-CN" altLang="en-US" sz="2400" dirty="0" smtClean="0">
                <a:solidFill>
                  <a:schemeClr val="tx2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400" dirty="0" smtClean="0">
                <a:solidFill>
                  <a:schemeClr val="tx2"/>
                </a:solidFill>
                <a:ea typeface="楷体" pitchFamily="49" charset="-122"/>
                <a:cs typeface="楷体_GB2312"/>
              </a:rPr>
              <a:t>1-α=0.9</a:t>
            </a:r>
            <a:r>
              <a:rPr lang="zh-CN" altLang="en-US" sz="2400" dirty="0" smtClean="0">
                <a:solidFill>
                  <a:schemeClr val="tx2"/>
                </a:solidFill>
                <a:ea typeface="楷体" pitchFamily="49" charset="-122"/>
                <a:cs typeface="楷体_GB2312"/>
              </a:rPr>
              <a:t>，</a:t>
            </a:r>
            <a:r>
              <a:rPr lang="en-US" altLang="zh-CN" sz="2400" dirty="0" smtClean="0">
                <a:solidFill>
                  <a:schemeClr val="tx2"/>
                </a:solidFill>
                <a:ea typeface="楷体" pitchFamily="49" charset="-122"/>
                <a:cs typeface="楷体_GB2312"/>
              </a:rPr>
              <a:t>α=0.1</a:t>
            </a:r>
            <a:r>
              <a:rPr lang="zh-CN" altLang="en-US" sz="2400" dirty="0" smtClean="0">
                <a:solidFill>
                  <a:schemeClr val="tx2"/>
                </a:solidFill>
                <a:ea typeface="楷体" pitchFamily="49" charset="-122"/>
                <a:cs typeface="楷体_GB2312"/>
              </a:rPr>
              <a:t>，查表得</a:t>
            </a:r>
            <a:endParaRPr lang="zh-CN" altLang="en-US" sz="2400" baseline="30000" dirty="0">
              <a:solidFill>
                <a:srgbClr val="0000FF"/>
              </a:solidFill>
              <a:ea typeface="楷体" pitchFamily="49" charset="-122"/>
            </a:endParaRPr>
          </a:p>
        </p:txBody>
      </p:sp>
      <p:graphicFrame>
        <p:nvGraphicFramePr>
          <p:cNvPr id="174087" name="对象 174086"/>
          <p:cNvGraphicFramePr>
            <a:graphicFrameLocks/>
          </p:cNvGraphicFramePr>
          <p:nvPr/>
        </p:nvGraphicFramePr>
        <p:xfrm>
          <a:off x="755576" y="3356992"/>
          <a:ext cx="3311847" cy="768350"/>
        </p:xfrm>
        <a:graphic>
          <a:graphicData uri="http://schemas.openxmlformats.org/presentationml/2006/ole">
            <p:oleObj spid="_x0000_s391174" name="公式" r:id="rId4" imgW="1638000" imgH="368280" progId="Equation.3">
              <p:embed/>
            </p:oleObj>
          </a:graphicData>
        </a:graphic>
      </p:graphicFrame>
      <p:graphicFrame>
        <p:nvGraphicFramePr>
          <p:cNvPr id="174088" name="对象 174087"/>
          <p:cNvGraphicFramePr>
            <a:graphicFrameLocks/>
          </p:cNvGraphicFramePr>
          <p:nvPr/>
        </p:nvGraphicFramePr>
        <p:xfrm>
          <a:off x="4860032" y="3356992"/>
          <a:ext cx="3411041" cy="768350"/>
        </p:xfrm>
        <a:graphic>
          <a:graphicData uri="http://schemas.openxmlformats.org/presentationml/2006/ole">
            <p:oleObj spid="_x0000_s391175" name="公式" r:id="rId5" imgW="1714320" imgH="368280" progId="Equation.3">
              <p:embed/>
            </p:oleObj>
          </a:graphicData>
        </a:graphic>
      </p:graphicFrame>
      <p:graphicFrame>
        <p:nvGraphicFramePr>
          <p:cNvPr id="174090" name="对象 174089"/>
          <p:cNvGraphicFramePr>
            <a:graphicFrameLocks/>
          </p:cNvGraphicFramePr>
          <p:nvPr/>
        </p:nvGraphicFramePr>
        <p:xfrm>
          <a:off x="755576" y="4293096"/>
          <a:ext cx="3524250" cy="1196975"/>
        </p:xfrm>
        <a:graphic>
          <a:graphicData uri="http://schemas.openxmlformats.org/presentationml/2006/ole">
            <p:oleObj spid="_x0000_s391176" name="公式" r:id="rId6" imgW="1815840" imgH="583920" progId="Equation.3">
              <p:embed/>
            </p:oleObj>
          </a:graphicData>
        </a:graphic>
      </p:graphicFrame>
      <p:graphicFrame>
        <p:nvGraphicFramePr>
          <p:cNvPr id="174091" name="对象 174090"/>
          <p:cNvGraphicFramePr>
            <a:graphicFrameLocks/>
          </p:cNvGraphicFramePr>
          <p:nvPr/>
        </p:nvGraphicFramePr>
        <p:xfrm>
          <a:off x="4860032" y="4293096"/>
          <a:ext cx="3644900" cy="1214438"/>
        </p:xfrm>
        <a:graphic>
          <a:graphicData uri="http://schemas.openxmlformats.org/presentationml/2006/ole">
            <p:oleObj spid="_x0000_s391177" name="公式" r:id="rId7" imgW="1892160" imgH="583920" progId="Equation.3">
              <p:embed/>
            </p:oleObj>
          </a:graphicData>
        </a:graphic>
      </p:graphicFrame>
      <p:sp>
        <p:nvSpPr>
          <p:cNvPr id="16" name="文本框 174091"/>
          <p:cNvSpPr txBox="1">
            <a:spLocks noChangeArrowheads="1"/>
          </p:cNvSpPr>
          <p:nvPr/>
        </p:nvSpPr>
        <p:spPr bwMode="auto">
          <a:xfrm>
            <a:off x="971600" y="5805264"/>
            <a:ext cx="6051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所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求</a:t>
            </a:r>
            <a:r>
              <a:rPr lang="en-US" altLang="zh-CN" dirty="0" smtClean="0">
                <a:solidFill>
                  <a:schemeClr val="tx2"/>
                </a:solidFill>
                <a:ea typeface="楷体" pitchFamily="49" charset="-122"/>
                <a:cs typeface="Times New Roman" pitchFamily="18" charset="0"/>
              </a:rPr>
              <a:t>σ</a:t>
            </a:r>
            <a:r>
              <a:rPr lang="en-US" altLang="zh-CN" baseline="30000" dirty="0" smtClean="0">
                <a:solidFill>
                  <a:schemeClr val="tx2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置信区间为</a:t>
            </a:r>
            <a:r>
              <a:rPr lang="zh-CN" altLang="en-US" sz="2400" dirty="0" smtClean="0">
                <a:latin typeface="Times New Roman" pitchFamily="18" charset="0"/>
              </a:rPr>
              <a:t>（</a:t>
            </a:r>
            <a:r>
              <a:rPr lang="en-US" altLang="zh-CN" sz="2400" dirty="0" smtClean="0">
                <a:latin typeface="Times New Roman" pitchFamily="18" charset="0"/>
                <a:sym typeface="Arial" pitchFamily="34" charset="0"/>
              </a:rPr>
              <a:t>0.038</a:t>
            </a:r>
            <a:r>
              <a:rPr lang="zh-CN" altLang="en-US" sz="2400" dirty="0" smtClean="0">
                <a:latin typeface="Times New Roman" pitchFamily="18" charset="0"/>
                <a:sym typeface="Arial" pitchFamily="34" charset="0"/>
              </a:rPr>
              <a:t>，</a:t>
            </a:r>
            <a:r>
              <a:rPr lang="en-US" altLang="zh-CN" sz="2400" dirty="0" smtClean="0">
                <a:latin typeface="Times New Roman" pitchFamily="18" charset="0"/>
                <a:sym typeface="Arial" pitchFamily="34" charset="0"/>
              </a:rPr>
              <a:t>0.506</a:t>
            </a:r>
            <a:r>
              <a:rPr lang="zh-CN" altLang="en-US" sz="2400" dirty="0" smtClean="0">
                <a:latin typeface="Times New Roman" pitchFamily="18" charset="0"/>
                <a:sym typeface="Arial" pitchFamily="34" charset="0"/>
              </a:rPr>
              <a:t>）</a:t>
            </a:r>
            <a:endParaRPr lang="zh-CN" altLang="en-US" sz="24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87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87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87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87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87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87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4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4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08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4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4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09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4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4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09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91" grpId="0" build="p" autoUpdateAnimBg="0"/>
      <p:bldP spid="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第六章　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参数估计</a:t>
            </a: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  <a:ea typeface="隶书" pitchFamily="49" charset="-122"/>
            </a:endParaRPr>
          </a:p>
        </p:txBody>
      </p:sp>
      <p:sp>
        <p:nvSpPr>
          <p:cNvPr id="159747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748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749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sp>
        <p:nvSpPr>
          <p:cNvPr id="159750" name="Text Box 6"/>
          <p:cNvSpPr txBox="1">
            <a:spLocks noChangeArrowheads="1"/>
          </p:cNvSpPr>
          <p:nvPr/>
        </p:nvSpPr>
        <p:spPr bwMode="auto">
          <a:xfrm>
            <a:off x="228600" y="1143000"/>
            <a:ext cx="8686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dirty="0" smtClean="0">
                <a:solidFill>
                  <a:schemeClr val="tx2"/>
                </a:solidFill>
                <a:latin typeface="+mn-lt"/>
                <a:ea typeface="楷体" pitchFamily="49" charset="-122"/>
              </a:rPr>
              <a:t>[</a:t>
            </a:r>
            <a:r>
              <a:rPr lang="zh-CN" altLang="en-US" dirty="0" smtClean="0">
                <a:solidFill>
                  <a:schemeClr val="tx2"/>
                </a:solidFill>
                <a:latin typeface="+mn-lt"/>
                <a:ea typeface="楷体" pitchFamily="49" charset="-122"/>
              </a:rPr>
              <a:t>例</a:t>
            </a:r>
            <a:r>
              <a:rPr lang="en-US" altLang="zh-CN" dirty="0" smtClean="0">
                <a:solidFill>
                  <a:schemeClr val="tx2"/>
                </a:solidFill>
                <a:latin typeface="+mn-lt"/>
                <a:ea typeface="楷体" pitchFamily="49" charset="-122"/>
              </a:rPr>
              <a:t>]</a:t>
            </a:r>
            <a:r>
              <a:rPr lang="zh-CN" altLang="en-US" dirty="0" smtClean="0">
                <a:solidFill>
                  <a:schemeClr val="tx2"/>
                </a:solidFill>
                <a:latin typeface="+mn-lt"/>
                <a:ea typeface="楷体" pitchFamily="49" charset="-122"/>
              </a:rPr>
              <a:t>随意地从</a:t>
            </a:r>
            <a:r>
              <a:rPr lang="en-US" altLang="zh-CN" dirty="0" smtClean="0">
                <a:solidFill>
                  <a:schemeClr val="tx2"/>
                </a:solidFill>
                <a:latin typeface="+mn-lt"/>
                <a:ea typeface="楷体" pitchFamily="49" charset="-122"/>
              </a:rPr>
              <a:t>A</a:t>
            </a:r>
            <a:r>
              <a:rPr lang="zh-CN" altLang="en-US" dirty="0" smtClean="0">
                <a:solidFill>
                  <a:schemeClr val="tx2"/>
                </a:solidFill>
                <a:latin typeface="+mn-lt"/>
                <a:ea typeface="楷体" pitchFamily="49" charset="-122"/>
              </a:rPr>
              <a:t>、</a:t>
            </a:r>
            <a:r>
              <a:rPr lang="en-US" altLang="zh-CN" dirty="0" smtClean="0">
                <a:solidFill>
                  <a:schemeClr val="tx2"/>
                </a:solidFill>
                <a:latin typeface="+mn-lt"/>
                <a:ea typeface="楷体" pitchFamily="49" charset="-122"/>
              </a:rPr>
              <a:t>B</a:t>
            </a:r>
            <a:r>
              <a:rPr lang="zh-CN" altLang="en-US" dirty="0" smtClean="0">
                <a:solidFill>
                  <a:schemeClr val="tx2"/>
                </a:solidFill>
                <a:latin typeface="+mn-lt"/>
                <a:ea typeface="楷体" pitchFamily="49" charset="-122"/>
              </a:rPr>
              <a:t>两厂分别抽一个容量为</a:t>
            </a:r>
            <a:r>
              <a:rPr lang="en-US" altLang="zh-CN" dirty="0" smtClean="0">
                <a:solidFill>
                  <a:schemeClr val="tx2"/>
                </a:solidFill>
                <a:latin typeface="+mn-lt"/>
                <a:ea typeface="楷体" pitchFamily="49" charset="-122"/>
              </a:rPr>
              <a:t>8</a:t>
            </a:r>
            <a:r>
              <a:rPr lang="zh-CN" altLang="en-US" dirty="0" smtClean="0">
                <a:solidFill>
                  <a:schemeClr val="tx2"/>
                </a:solidFill>
                <a:latin typeface="+mn-lt"/>
                <a:ea typeface="楷体" pitchFamily="49" charset="-122"/>
              </a:rPr>
              <a:t>和</a:t>
            </a:r>
            <a:r>
              <a:rPr lang="en-US" altLang="zh-CN" dirty="0" smtClean="0">
                <a:solidFill>
                  <a:schemeClr val="tx2"/>
                </a:solidFill>
                <a:latin typeface="+mn-lt"/>
                <a:ea typeface="楷体" pitchFamily="49" charset="-122"/>
              </a:rPr>
              <a:t>10</a:t>
            </a:r>
            <a:r>
              <a:rPr lang="zh-CN" altLang="en-US" dirty="0" smtClean="0">
                <a:solidFill>
                  <a:schemeClr val="tx2"/>
                </a:solidFill>
                <a:latin typeface="+mn-lt"/>
                <a:ea typeface="楷体" pitchFamily="49" charset="-122"/>
              </a:rPr>
              <a:t>的样本，测得蓄电池电容量（</a:t>
            </a:r>
            <a:r>
              <a:rPr lang="en-US" altLang="zh-CN" dirty="0" smtClean="0">
                <a:solidFill>
                  <a:schemeClr val="tx2"/>
                </a:solidFill>
                <a:latin typeface="+mn-lt"/>
                <a:ea typeface="楷体" pitchFamily="49" charset="-122"/>
              </a:rPr>
              <a:t>AH</a:t>
            </a:r>
            <a:r>
              <a:rPr lang="zh-CN" altLang="en-US" dirty="0" smtClean="0">
                <a:solidFill>
                  <a:schemeClr val="tx2"/>
                </a:solidFill>
                <a:latin typeface="+mn-lt"/>
                <a:ea typeface="楷体" pitchFamily="49" charset="-122"/>
              </a:rPr>
              <a:t>）的方差分别为</a:t>
            </a:r>
            <a:r>
              <a:rPr lang="en-US" altLang="zh-CN" dirty="0" smtClean="0">
                <a:solidFill>
                  <a:schemeClr val="tx2"/>
                </a:solidFill>
                <a:latin typeface="+mn-lt"/>
                <a:ea typeface="楷体" pitchFamily="49" charset="-122"/>
              </a:rPr>
              <a:t>6.57</a:t>
            </a:r>
            <a:r>
              <a:rPr lang="zh-CN" altLang="en-US" dirty="0" smtClean="0">
                <a:solidFill>
                  <a:schemeClr val="tx2"/>
                </a:solidFill>
                <a:latin typeface="+mn-lt"/>
                <a:ea typeface="楷体" pitchFamily="49" charset="-122"/>
              </a:rPr>
              <a:t>和</a:t>
            </a:r>
            <a:r>
              <a:rPr lang="en-US" altLang="zh-CN" dirty="0" smtClean="0">
                <a:solidFill>
                  <a:schemeClr val="tx2"/>
                </a:solidFill>
                <a:latin typeface="+mn-lt"/>
                <a:ea typeface="楷体" pitchFamily="49" charset="-122"/>
              </a:rPr>
              <a:t>4.77</a:t>
            </a:r>
            <a:r>
              <a:rPr lang="zh-CN" altLang="en-US" dirty="0" smtClean="0">
                <a:solidFill>
                  <a:schemeClr val="tx2"/>
                </a:solidFill>
                <a:latin typeface="+mn-lt"/>
                <a:ea typeface="楷体" pitchFamily="49" charset="-122"/>
              </a:rPr>
              <a:t>。</a:t>
            </a:r>
            <a:r>
              <a:rPr lang="en-US" altLang="zh-CN" dirty="0" smtClean="0">
                <a:solidFill>
                  <a:schemeClr val="tx2"/>
                </a:solidFill>
                <a:latin typeface="+mn-lt"/>
                <a:ea typeface="楷体" pitchFamily="49" charset="-122"/>
                <a:cs typeface="楷体_GB2312"/>
              </a:rPr>
              <a:t>    </a:t>
            </a:r>
            <a:endParaRPr lang="zh-CN" altLang="en-US" dirty="0">
              <a:solidFill>
                <a:schemeClr val="tx2"/>
              </a:solidFill>
              <a:latin typeface="+mn-lt"/>
              <a:ea typeface="楷体" pitchFamily="49" charset="-122"/>
              <a:cs typeface="楷体_GB2312"/>
            </a:endParaRPr>
          </a:p>
        </p:txBody>
      </p:sp>
      <p:graphicFrame>
        <p:nvGraphicFramePr>
          <p:cNvPr id="159766" name="对象 196609"/>
          <p:cNvGraphicFramePr>
            <a:graphicFrameLocks/>
          </p:cNvGraphicFramePr>
          <p:nvPr/>
        </p:nvGraphicFramePr>
        <p:xfrm>
          <a:off x="323528" y="2060848"/>
          <a:ext cx="8352928" cy="4587875"/>
        </p:xfrm>
        <a:graphic>
          <a:graphicData uri="http://schemas.openxmlformats.org/presentationml/2006/ole">
            <p:oleObj spid="_x0000_s159766" name="Document" r:id="rId4" imgW="7956488" imgH="4550454" progId="Word.Document.8">
              <p:embed/>
            </p:oleObj>
          </a:graphicData>
        </a:graphic>
      </p:graphicFrame>
      <p:graphicFrame>
        <p:nvGraphicFramePr>
          <p:cNvPr id="197636" name="对象 197635"/>
          <p:cNvGraphicFramePr>
            <a:graphicFrameLocks/>
          </p:cNvGraphicFramePr>
          <p:nvPr/>
        </p:nvGraphicFramePr>
        <p:xfrm>
          <a:off x="395536" y="3501008"/>
          <a:ext cx="5629275" cy="522288"/>
        </p:xfrm>
        <a:graphic>
          <a:graphicData uri="http://schemas.openxmlformats.org/presentationml/2006/ole">
            <p:oleObj spid="_x0000_s159767" name="公式" r:id="rId5" imgW="2844720" imgH="228600" progId="Equation.3">
              <p:embed/>
            </p:oleObj>
          </a:graphicData>
        </a:graphic>
      </p:graphicFrame>
      <p:graphicFrame>
        <p:nvGraphicFramePr>
          <p:cNvPr id="197641" name="对象 197640"/>
          <p:cNvGraphicFramePr>
            <a:graphicFrameLocks/>
          </p:cNvGraphicFramePr>
          <p:nvPr/>
        </p:nvGraphicFramePr>
        <p:xfrm>
          <a:off x="899592" y="4293096"/>
          <a:ext cx="2909888" cy="492125"/>
        </p:xfrm>
        <a:graphic>
          <a:graphicData uri="http://schemas.openxmlformats.org/presentationml/2006/ole">
            <p:oleObj spid="_x0000_s159775" name="公式" r:id="rId6" imgW="1079280" imgH="228600" progId="Equation.3">
              <p:embed/>
            </p:oleObj>
          </a:graphicData>
        </a:graphic>
      </p:graphicFrame>
      <p:graphicFrame>
        <p:nvGraphicFramePr>
          <p:cNvPr id="197642" name="对象 197641"/>
          <p:cNvGraphicFramePr>
            <a:graphicFrameLocks/>
          </p:cNvGraphicFramePr>
          <p:nvPr/>
        </p:nvGraphicFramePr>
        <p:xfrm>
          <a:off x="3923928" y="4149080"/>
          <a:ext cx="4464496" cy="873696"/>
        </p:xfrm>
        <a:graphic>
          <a:graphicData uri="http://schemas.openxmlformats.org/presentationml/2006/ole">
            <p:oleObj spid="_x0000_s159776" name="公式" r:id="rId7" imgW="1854000" imgH="431640" progId="Equation.3">
              <p:embed/>
            </p:oleObj>
          </a:graphicData>
        </a:graphic>
      </p:graphicFrame>
      <p:graphicFrame>
        <p:nvGraphicFramePr>
          <p:cNvPr id="2" name="对象 197637"/>
          <p:cNvGraphicFramePr>
            <a:graphicFrameLocks/>
          </p:cNvGraphicFramePr>
          <p:nvPr/>
        </p:nvGraphicFramePr>
        <p:xfrm>
          <a:off x="6804248" y="5517232"/>
          <a:ext cx="1839913" cy="444500"/>
        </p:xfrm>
        <a:graphic>
          <a:graphicData uri="http://schemas.openxmlformats.org/presentationml/2006/ole">
            <p:oleObj spid="_x0000_s159778" name="公式" r:id="rId8" imgW="838080" imgH="203040" progId="Equation.3">
              <p:embed/>
            </p:oleObj>
          </a:graphicData>
        </a:graphic>
      </p:graphicFrame>
      <p:graphicFrame>
        <p:nvGraphicFramePr>
          <p:cNvPr id="195591" name="对象 195590"/>
          <p:cNvGraphicFramePr>
            <a:graphicFrameLocks/>
          </p:cNvGraphicFramePr>
          <p:nvPr/>
        </p:nvGraphicFramePr>
        <p:xfrm>
          <a:off x="611560" y="5013176"/>
          <a:ext cx="6213475" cy="1512887"/>
        </p:xfrm>
        <a:graphic>
          <a:graphicData uri="http://schemas.openxmlformats.org/presentationml/2006/ole">
            <p:oleObj spid="_x0000_s159779" name="公式" r:id="rId9" imgW="3009600" imgH="7365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9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9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9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97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976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7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7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763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5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5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559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7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7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764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7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7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764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50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第六章　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参数估计</a:t>
            </a: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  <a:ea typeface="隶书" pitchFamily="49" charset="-122"/>
            </a:endParaRPr>
          </a:p>
        </p:txBody>
      </p:sp>
      <p:sp>
        <p:nvSpPr>
          <p:cNvPr id="119811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12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13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sp>
        <p:nvSpPr>
          <p:cNvPr id="119814" name="Text Box 6"/>
          <p:cNvSpPr txBox="1">
            <a:spLocks noChangeArrowheads="1"/>
          </p:cNvSpPr>
          <p:nvPr/>
        </p:nvSpPr>
        <p:spPr bwMode="auto">
          <a:xfrm>
            <a:off x="228600" y="129540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11981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219200"/>
            <a:ext cx="8686800" cy="5410200"/>
          </a:xfrm>
          <a:noFill/>
          <a:ln/>
        </p:spPr>
        <p:txBody>
          <a:bodyPr/>
          <a:lstStyle/>
          <a:p>
            <a:pPr algn="l">
              <a:lnSpc>
                <a:spcPts val="3500"/>
              </a:lnSpc>
            </a:pPr>
            <a:r>
              <a:rPr lang="en-US" altLang="zh-CN" sz="2400" dirty="0" smtClean="0">
                <a:ea typeface="楷体" pitchFamily="49" charset="-122"/>
                <a:cs typeface="楷体_GB2312"/>
                <a:sym typeface="Symbol" pitchFamily="18" charset="2"/>
              </a:rPr>
              <a:t>[</a:t>
            </a:r>
            <a:r>
              <a:rPr lang="zh-CN" altLang="en-US" sz="2400" dirty="0">
                <a:ea typeface="楷体" pitchFamily="49" charset="-122"/>
                <a:cs typeface="楷体_GB2312"/>
                <a:sym typeface="Symbol" pitchFamily="18" charset="2"/>
              </a:rPr>
              <a:t>例</a:t>
            </a:r>
            <a:r>
              <a:rPr lang="en-US" altLang="zh-CN" sz="2400" dirty="0">
                <a:ea typeface="楷体" pitchFamily="49" charset="-122"/>
                <a:cs typeface="楷体_GB2312"/>
                <a:sym typeface="Symbol" pitchFamily="18" charset="2"/>
              </a:rPr>
              <a:t>]</a:t>
            </a:r>
            <a:r>
              <a:rPr lang="zh-CN" altLang="en-US" sz="2400" dirty="0">
                <a:ea typeface="楷体" pitchFamily="49" charset="-122"/>
                <a:cs typeface="楷体_GB2312"/>
                <a:sym typeface="Symbol" pitchFamily="18" charset="2"/>
              </a:rPr>
              <a:t>一袜厂之原料（尼龙）来自</a:t>
            </a:r>
            <a:r>
              <a:rPr lang="en-US" altLang="zh-CN" sz="2400" dirty="0">
                <a:ea typeface="楷体" pitchFamily="49" charset="-122"/>
                <a:cs typeface="楷体_GB2312"/>
                <a:sym typeface="Symbol" pitchFamily="18" charset="2"/>
              </a:rPr>
              <a:t>A</a:t>
            </a:r>
            <a:r>
              <a:rPr lang="zh-CN" altLang="en-US" sz="2400" dirty="0">
                <a:ea typeface="楷体" pitchFamily="49" charset="-122"/>
                <a:cs typeface="楷体_GB2312"/>
                <a:sym typeface="Symbol" pitchFamily="18" charset="2"/>
              </a:rPr>
              <a:t>、</a:t>
            </a:r>
            <a:r>
              <a:rPr lang="en-US" altLang="zh-CN" sz="2400" dirty="0">
                <a:ea typeface="楷体" pitchFamily="49" charset="-122"/>
                <a:cs typeface="楷体_GB2312"/>
                <a:sym typeface="Symbol" pitchFamily="18" charset="2"/>
              </a:rPr>
              <a:t>B</a:t>
            </a:r>
            <a:r>
              <a:rPr lang="zh-CN" altLang="en-US" sz="2400" dirty="0">
                <a:ea typeface="楷体" pitchFamily="49" charset="-122"/>
                <a:cs typeface="楷体_GB2312"/>
                <a:sym typeface="Symbol" pitchFamily="18" charset="2"/>
              </a:rPr>
              <a:t>两工厂，现从两厂各随机抽取</a:t>
            </a:r>
            <a:r>
              <a:rPr lang="en-US" altLang="zh-CN" sz="2400" dirty="0">
                <a:ea typeface="楷体" pitchFamily="49" charset="-122"/>
                <a:cs typeface="楷体_GB2312"/>
                <a:sym typeface="Symbol" pitchFamily="18" charset="2"/>
              </a:rPr>
              <a:t>25</a:t>
            </a:r>
            <a:r>
              <a:rPr lang="zh-CN" altLang="en-US" sz="2400" dirty="0">
                <a:ea typeface="楷体" pitchFamily="49" charset="-122"/>
                <a:cs typeface="楷体_GB2312"/>
                <a:sym typeface="Symbol" pitchFamily="18" charset="2"/>
              </a:rPr>
              <a:t>个样品，测试其平均抗拉强度，结果分别为</a:t>
            </a:r>
            <a:r>
              <a:rPr lang="en-US" altLang="zh-CN" sz="2400" dirty="0">
                <a:ea typeface="楷体" pitchFamily="49" charset="-122"/>
                <a:cs typeface="楷体_GB2312"/>
                <a:sym typeface="Symbol" pitchFamily="18" charset="2"/>
              </a:rPr>
              <a:t>22</a:t>
            </a:r>
            <a:r>
              <a:rPr lang="zh-CN" altLang="en-US" sz="2400" dirty="0">
                <a:ea typeface="楷体" pitchFamily="49" charset="-122"/>
                <a:cs typeface="楷体_GB2312"/>
                <a:sym typeface="Symbol" pitchFamily="18" charset="2"/>
              </a:rPr>
              <a:t>、</a:t>
            </a:r>
            <a:r>
              <a:rPr lang="en-US" altLang="zh-CN" sz="2400" dirty="0">
                <a:ea typeface="楷体" pitchFamily="49" charset="-122"/>
                <a:cs typeface="楷体_GB2312"/>
                <a:sym typeface="Symbol" pitchFamily="18" charset="2"/>
              </a:rPr>
              <a:t>20kg</a:t>
            </a:r>
            <a:r>
              <a:rPr lang="zh-CN" altLang="en-US" sz="2400" dirty="0">
                <a:ea typeface="楷体" pitchFamily="49" charset="-122"/>
                <a:cs typeface="楷体_GB2312"/>
                <a:sym typeface="Symbol" pitchFamily="18" charset="2"/>
              </a:rPr>
              <a:t>，据过去记录，两厂</a:t>
            </a:r>
            <a:r>
              <a:rPr lang="zh-CN" altLang="en-US" sz="2400" dirty="0" smtClean="0">
                <a:ea typeface="楷体" pitchFamily="49" charset="-122"/>
                <a:cs typeface="楷体_GB2312"/>
                <a:sym typeface="Symbol" pitchFamily="18" charset="2"/>
              </a:rPr>
              <a:t>产品抗拉强度</a:t>
            </a:r>
            <a:r>
              <a:rPr lang="zh-CN" altLang="en-US" sz="2400" dirty="0">
                <a:ea typeface="楷体" pitchFamily="49" charset="-122"/>
                <a:cs typeface="楷体_GB2312"/>
                <a:sym typeface="Symbol" pitchFamily="18" charset="2"/>
              </a:rPr>
              <a:t>的</a:t>
            </a:r>
            <a:r>
              <a:rPr lang="en-US" altLang="zh-CN" sz="2400" baseline="30000" dirty="0">
                <a:ea typeface="楷体" pitchFamily="49" charset="-122"/>
                <a:cs typeface="楷体_GB2312"/>
                <a:sym typeface="Symbol" pitchFamily="18" charset="2"/>
              </a:rPr>
              <a:t>2</a:t>
            </a:r>
            <a:r>
              <a:rPr lang="zh-CN" altLang="en-US" sz="2400" dirty="0">
                <a:ea typeface="楷体" pitchFamily="49" charset="-122"/>
                <a:cs typeface="楷体_GB2312"/>
                <a:sym typeface="Symbol" pitchFamily="18" charset="2"/>
              </a:rPr>
              <a:t>均为</a:t>
            </a:r>
            <a:r>
              <a:rPr lang="en-US" altLang="zh-CN" sz="2400" dirty="0">
                <a:ea typeface="楷体" pitchFamily="49" charset="-122"/>
                <a:cs typeface="楷体_GB2312"/>
                <a:sym typeface="Symbol" pitchFamily="18" charset="2"/>
              </a:rPr>
              <a:t>10</a:t>
            </a:r>
            <a:r>
              <a:rPr lang="zh-CN" altLang="en-US" sz="2400" dirty="0">
                <a:ea typeface="楷体" pitchFamily="49" charset="-122"/>
                <a:cs typeface="楷体_GB2312"/>
                <a:sym typeface="Symbol" pitchFamily="18" charset="2"/>
              </a:rPr>
              <a:t>，且均服从正态分布。试以</a:t>
            </a:r>
            <a:r>
              <a:rPr lang="en-US" altLang="zh-CN" sz="2400" dirty="0" smtClean="0">
                <a:ea typeface="楷体" pitchFamily="49" charset="-122"/>
                <a:cs typeface="楷体_GB2312"/>
                <a:sym typeface="Symbol" pitchFamily="18" charset="2"/>
              </a:rPr>
              <a:t>0.9545</a:t>
            </a:r>
            <a:r>
              <a:rPr lang="zh-CN" altLang="en-US" sz="2400" dirty="0" smtClean="0">
                <a:ea typeface="楷体" pitchFamily="49" charset="-122"/>
                <a:cs typeface="楷体_GB2312"/>
                <a:sym typeface="Symbol" pitchFamily="18" charset="2"/>
              </a:rPr>
              <a:t>的</a:t>
            </a:r>
            <a:r>
              <a:rPr lang="zh-CN" altLang="en-US" sz="2400" dirty="0">
                <a:ea typeface="楷体" pitchFamily="49" charset="-122"/>
                <a:cs typeface="楷体_GB2312"/>
                <a:sym typeface="Symbol" pitchFamily="18" charset="2"/>
              </a:rPr>
              <a:t>把握对两厂</a:t>
            </a:r>
            <a:r>
              <a:rPr lang="zh-CN" altLang="en-US" sz="2400" dirty="0" smtClean="0">
                <a:ea typeface="楷体" pitchFamily="49" charset="-122"/>
                <a:cs typeface="楷体_GB2312"/>
                <a:sym typeface="Symbol" pitchFamily="18" charset="2"/>
              </a:rPr>
              <a:t>产品抗拉强度</a:t>
            </a:r>
            <a:r>
              <a:rPr lang="zh-CN" altLang="en-US" sz="2400" dirty="0">
                <a:ea typeface="楷体" pitchFamily="49" charset="-122"/>
                <a:cs typeface="楷体_GB2312"/>
                <a:sym typeface="Symbol" pitchFamily="18" charset="2"/>
              </a:rPr>
              <a:t>的差异作出判断</a:t>
            </a:r>
            <a:r>
              <a:rPr lang="zh-CN" altLang="en-US" sz="2400" dirty="0" smtClean="0">
                <a:ea typeface="楷体" pitchFamily="49" charset="-122"/>
                <a:cs typeface="楷体_GB2312"/>
                <a:sym typeface="Symbol" pitchFamily="18" charset="2"/>
              </a:rPr>
              <a:t>。</a:t>
            </a:r>
            <a:endParaRPr lang="en-US" altLang="zh-CN" sz="2400" dirty="0" smtClean="0">
              <a:ea typeface="楷体" pitchFamily="49" charset="-122"/>
              <a:cs typeface="楷体_GB2312"/>
              <a:sym typeface="Symbol" pitchFamily="18" charset="2"/>
            </a:endParaRPr>
          </a:p>
          <a:p>
            <a:pPr algn="l">
              <a:lnSpc>
                <a:spcPts val="3500"/>
              </a:lnSpc>
            </a:pPr>
            <a:r>
              <a:rPr lang="zh-CN" altLang="en-US" sz="2400" dirty="0" smtClean="0">
                <a:ea typeface="楷体" pitchFamily="49" charset="-122"/>
                <a:cs typeface="楷体_GB2312"/>
                <a:sym typeface="Symbol" pitchFamily="18" charset="2"/>
              </a:rPr>
              <a:t>解：</a:t>
            </a:r>
            <a:r>
              <a:rPr lang="en-US" altLang="zh-CN" sz="2400" dirty="0" smtClean="0">
                <a:ea typeface="楷体" pitchFamily="49" charset="-122"/>
                <a:cs typeface="楷体_GB2312"/>
                <a:sym typeface="Symbol" pitchFamily="18" charset="2"/>
              </a:rPr>
              <a:t>n</a:t>
            </a:r>
            <a:r>
              <a:rPr lang="en-US" altLang="zh-CN" sz="2400" baseline="-25000" dirty="0" smtClean="0">
                <a:ea typeface="楷体" pitchFamily="49" charset="-122"/>
                <a:cs typeface="楷体_GB2312"/>
                <a:sym typeface="Symbol" pitchFamily="18" charset="2"/>
              </a:rPr>
              <a:t>1</a:t>
            </a:r>
            <a:r>
              <a:rPr lang="en-US" altLang="zh-CN" sz="2400" dirty="0" smtClean="0">
                <a:ea typeface="楷体" pitchFamily="49" charset="-122"/>
                <a:cs typeface="楷体_GB2312"/>
                <a:sym typeface="Symbol" pitchFamily="18" charset="2"/>
              </a:rPr>
              <a:t>=n</a:t>
            </a:r>
            <a:r>
              <a:rPr lang="en-US" altLang="zh-CN" sz="2400" baseline="-25000" dirty="0" smtClean="0">
                <a:ea typeface="楷体" pitchFamily="49" charset="-122"/>
                <a:cs typeface="楷体_GB2312"/>
                <a:sym typeface="Symbol" pitchFamily="18" charset="2"/>
              </a:rPr>
              <a:t>2</a:t>
            </a:r>
            <a:r>
              <a:rPr lang="en-US" altLang="zh-CN" sz="2400" dirty="0" smtClean="0">
                <a:ea typeface="楷体" pitchFamily="49" charset="-122"/>
                <a:cs typeface="楷体_GB2312"/>
                <a:sym typeface="Symbol" pitchFamily="18" charset="2"/>
              </a:rPr>
              <a:t>=25</a:t>
            </a:r>
            <a:r>
              <a:rPr lang="zh-CN" altLang="en-US" sz="2400" dirty="0" smtClean="0">
                <a:ea typeface="楷体" pitchFamily="49" charset="-122"/>
                <a:cs typeface="楷体_GB2312"/>
                <a:sym typeface="Symbol" pitchFamily="18" charset="2"/>
              </a:rPr>
              <a:t>， </a:t>
            </a:r>
            <a:r>
              <a:rPr lang="en-US" altLang="zh-CN" sz="2400" baseline="30000" dirty="0" smtClean="0">
                <a:ea typeface="楷体" pitchFamily="49" charset="-122"/>
                <a:cs typeface="楷体_GB2312"/>
                <a:sym typeface="Symbol" pitchFamily="18" charset="2"/>
              </a:rPr>
              <a:t>2</a:t>
            </a:r>
            <a:r>
              <a:rPr lang="en-US" altLang="zh-CN" sz="2400" dirty="0" smtClean="0">
                <a:ea typeface="楷体" pitchFamily="49" charset="-122"/>
                <a:cs typeface="楷体_GB2312"/>
                <a:sym typeface="Symbol" pitchFamily="18" charset="2"/>
              </a:rPr>
              <a:t>=10</a:t>
            </a:r>
            <a:r>
              <a:rPr lang="zh-CN" altLang="en-US" sz="2400" dirty="0" smtClean="0">
                <a:ea typeface="楷体" pitchFamily="49" charset="-122"/>
                <a:cs typeface="楷体_GB2312"/>
                <a:sym typeface="Symbol" pitchFamily="18" charset="2"/>
              </a:rPr>
              <a:t>，</a:t>
            </a:r>
            <a:r>
              <a:rPr lang="en-US" altLang="zh-CN" sz="2400" dirty="0" err="1" smtClean="0">
                <a:ea typeface="楷体" pitchFamily="49" charset="-122"/>
                <a:cs typeface="楷体_GB2312"/>
                <a:sym typeface="Symbol" pitchFamily="18" charset="2"/>
              </a:rPr>
              <a:t>Z</a:t>
            </a:r>
            <a:r>
              <a:rPr lang="en-US" altLang="zh-CN" sz="2400" baseline="-25000" dirty="0" err="1" smtClean="0">
                <a:ea typeface="楷体" pitchFamily="49" charset="-122"/>
                <a:cs typeface="楷体_GB2312"/>
                <a:sym typeface="Symbol" pitchFamily="18" charset="2"/>
              </a:rPr>
              <a:t>α</a:t>
            </a:r>
            <a:r>
              <a:rPr lang="en-US" altLang="zh-CN" sz="2400" baseline="-25000" dirty="0" smtClean="0">
                <a:ea typeface="楷体" pitchFamily="49" charset="-122"/>
                <a:cs typeface="楷体_GB2312"/>
                <a:sym typeface="Symbol" pitchFamily="18" charset="2"/>
              </a:rPr>
              <a:t>/2</a:t>
            </a:r>
            <a:r>
              <a:rPr lang="en-US" altLang="zh-CN" sz="2400" dirty="0" smtClean="0">
                <a:ea typeface="楷体" pitchFamily="49" charset="-122"/>
                <a:cs typeface="楷体_GB2312"/>
                <a:sym typeface="Symbol" pitchFamily="18" charset="2"/>
              </a:rPr>
              <a:t> =2 → μ</a:t>
            </a:r>
            <a:r>
              <a:rPr lang="en-US" altLang="zh-CN" sz="2400" baseline="-25000" dirty="0" smtClean="0">
                <a:ea typeface="楷体" pitchFamily="49" charset="-122"/>
                <a:cs typeface="楷体_GB2312"/>
                <a:sym typeface="Symbol" pitchFamily="18" charset="2"/>
              </a:rPr>
              <a:t>1</a:t>
            </a:r>
            <a:r>
              <a:rPr lang="en-US" altLang="zh-CN" sz="2400" dirty="0" smtClean="0">
                <a:ea typeface="楷体" pitchFamily="49" charset="-122"/>
                <a:cs typeface="楷体_GB2312"/>
                <a:sym typeface="Symbol" pitchFamily="18" charset="2"/>
              </a:rPr>
              <a:t>-μ</a:t>
            </a:r>
            <a:r>
              <a:rPr lang="en-US" altLang="zh-CN" sz="2400" baseline="-25000" dirty="0" smtClean="0">
                <a:ea typeface="楷体" pitchFamily="49" charset="-122"/>
                <a:cs typeface="楷体_GB2312"/>
                <a:sym typeface="Symbol" pitchFamily="18" charset="2"/>
              </a:rPr>
              <a:t>2</a:t>
            </a:r>
            <a:endParaRPr lang="zh-CN" altLang="en-US" sz="2400" dirty="0">
              <a:ea typeface="楷体" pitchFamily="49" charset="-122"/>
              <a:cs typeface="楷体_GB2312"/>
              <a:sym typeface="Symbol" pitchFamily="18" charset="2"/>
            </a:endParaRPr>
          </a:p>
        </p:txBody>
      </p:sp>
      <p:graphicFrame>
        <p:nvGraphicFramePr>
          <p:cNvPr id="119817" name="Object 9"/>
          <p:cNvGraphicFramePr>
            <a:graphicFrameLocks noChangeAspect="1"/>
          </p:cNvGraphicFramePr>
          <p:nvPr/>
        </p:nvGraphicFramePr>
        <p:xfrm>
          <a:off x="1475656" y="4221088"/>
          <a:ext cx="4699000" cy="1012825"/>
        </p:xfrm>
        <a:graphic>
          <a:graphicData uri="http://schemas.openxmlformats.org/presentationml/2006/ole">
            <p:oleObj spid="_x0000_s392194" name="公式" r:id="rId4" imgW="2349360" imgH="507960" progId="Equation.3">
              <p:embed/>
            </p:oleObj>
          </a:graphicData>
        </a:graphic>
      </p:graphicFrame>
      <p:graphicFrame>
        <p:nvGraphicFramePr>
          <p:cNvPr id="119820" name="Object 12"/>
          <p:cNvGraphicFramePr>
            <a:graphicFrameLocks noChangeAspect="1"/>
          </p:cNvGraphicFramePr>
          <p:nvPr/>
        </p:nvGraphicFramePr>
        <p:xfrm>
          <a:off x="1331913" y="5686425"/>
          <a:ext cx="2670175" cy="534988"/>
        </p:xfrm>
        <a:graphic>
          <a:graphicData uri="http://schemas.openxmlformats.org/presentationml/2006/ole">
            <p:oleObj spid="_x0000_s392196" name="公式" r:id="rId5" imgW="1295280" imgH="266400" progId="Equation.3">
              <p:embed/>
            </p:oleObj>
          </a:graphicData>
        </a:graphic>
      </p:graphicFrame>
      <p:graphicFrame>
        <p:nvGraphicFramePr>
          <p:cNvPr id="119821" name="Object 13"/>
          <p:cNvGraphicFramePr>
            <a:graphicFrameLocks noChangeAspect="1"/>
          </p:cNvGraphicFramePr>
          <p:nvPr/>
        </p:nvGraphicFramePr>
        <p:xfrm>
          <a:off x="1403648" y="3645024"/>
          <a:ext cx="3708400" cy="455613"/>
        </p:xfrm>
        <a:graphic>
          <a:graphicData uri="http://schemas.openxmlformats.org/presentationml/2006/ole">
            <p:oleObj spid="_x0000_s392197" name="公式" r:id="rId6" imgW="1854000" imgH="228600" progId="Equation.3">
              <p:embed/>
            </p:oleObj>
          </a:graphicData>
        </a:graphic>
      </p:graphicFrame>
      <p:graphicFrame>
        <p:nvGraphicFramePr>
          <p:cNvPr id="392198" name="Object 12"/>
          <p:cNvGraphicFramePr>
            <a:graphicFrameLocks noChangeAspect="1"/>
          </p:cNvGraphicFramePr>
          <p:nvPr/>
        </p:nvGraphicFramePr>
        <p:xfrm>
          <a:off x="4067944" y="5661248"/>
          <a:ext cx="2041525" cy="431800"/>
        </p:xfrm>
        <a:graphic>
          <a:graphicData uri="http://schemas.openxmlformats.org/presentationml/2006/ole">
            <p:oleObj spid="_x0000_s392198" name="公式" r:id="rId7" imgW="990360" imgH="215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198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98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1198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98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198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982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9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9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982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9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9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981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3921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219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5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2" descr="New Doc_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500" y="76200"/>
            <a:ext cx="8948738" cy="663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" descr="New Doc_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263" y="95250"/>
            <a:ext cx="8942387" cy="669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第六章　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参数估计</a:t>
            </a: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  <a:ea typeface="隶书" pitchFamily="49" charset="-122"/>
            </a:endParaRPr>
          </a:p>
        </p:txBody>
      </p:sp>
      <p:sp>
        <p:nvSpPr>
          <p:cNvPr id="121859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860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861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sp>
        <p:nvSpPr>
          <p:cNvPr id="121862" name="Text Box 6"/>
          <p:cNvSpPr txBox="1">
            <a:spLocks noChangeArrowheads="1"/>
          </p:cNvSpPr>
          <p:nvPr/>
        </p:nvSpPr>
        <p:spPr bwMode="auto">
          <a:xfrm>
            <a:off x="228600" y="129540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219200"/>
            <a:ext cx="8686800" cy="5410200"/>
          </a:xfrm>
          <a:noFill/>
          <a:ln/>
        </p:spPr>
        <p:txBody>
          <a:bodyPr/>
          <a:lstStyle/>
          <a:p>
            <a:pPr algn="l"/>
            <a:r>
              <a:rPr lang="en-US" altLang="zh-CN" sz="2400" dirty="0" smtClean="0">
                <a:solidFill>
                  <a:schemeClr val="accent2">
                    <a:lumMod val="75000"/>
                  </a:schemeClr>
                </a:solidFill>
                <a:ea typeface="楷体" pitchFamily="49" charset="-122"/>
                <a:cs typeface="楷体_GB2312"/>
                <a:sym typeface="Symbol" pitchFamily="18" charset="2"/>
              </a:rPr>
              <a:t>[</a:t>
            </a: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ea typeface="楷体" pitchFamily="49" charset="-122"/>
                <a:cs typeface="楷体_GB2312"/>
                <a:sym typeface="Symbol" pitchFamily="18" charset="2"/>
              </a:rPr>
              <a:t>例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ea typeface="楷体" pitchFamily="49" charset="-122"/>
                <a:cs typeface="楷体_GB2312"/>
                <a:sym typeface="Symbol" pitchFamily="18" charset="2"/>
              </a:rPr>
              <a:t>]</a:t>
            </a: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ea typeface="楷体" pitchFamily="49" charset="-122"/>
                <a:cs typeface="楷体_GB2312"/>
                <a:sym typeface="Symbol" pitchFamily="18" charset="2"/>
              </a:rPr>
              <a:t>为调查城市居民与近郊居民对政府制定的某项政策的态度差别，从城市中随机抽取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ea typeface="楷体" pitchFamily="49" charset="-122"/>
                <a:cs typeface="楷体_GB2312"/>
                <a:sym typeface="Symbol" pitchFamily="18" charset="2"/>
              </a:rPr>
              <a:t>5000</a:t>
            </a: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ea typeface="楷体" pitchFamily="49" charset="-122"/>
                <a:cs typeface="楷体_GB2312"/>
                <a:sym typeface="Symbol" pitchFamily="18" charset="2"/>
              </a:rPr>
              <a:t>人，其中有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ea typeface="楷体" pitchFamily="49" charset="-122"/>
                <a:cs typeface="楷体_GB2312"/>
                <a:sym typeface="Symbol" pitchFamily="18" charset="2"/>
              </a:rPr>
              <a:t>2400</a:t>
            </a: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ea typeface="楷体" pitchFamily="49" charset="-122"/>
                <a:cs typeface="楷体_GB2312"/>
                <a:sym typeface="Symbol" pitchFamily="18" charset="2"/>
              </a:rPr>
              <a:t>人</a:t>
            </a:r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  <a:ea typeface="楷体" pitchFamily="49" charset="-122"/>
                <a:cs typeface="楷体_GB2312"/>
                <a:sym typeface="Symbol" pitchFamily="18" charset="2"/>
              </a:rPr>
              <a:t>赞成（</a:t>
            </a:r>
            <a:r>
              <a:rPr lang="en-US" altLang="zh-CN" sz="2400" dirty="0" smtClean="0">
                <a:solidFill>
                  <a:schemeClr val="accent2">
                    <a:lumMod val="75000"/>
                  </a:schemeClr>
                </a:solidFill>
                <a:ea typeface="楷体" pitchFamily="49" charset="-122"/>
                <a:cs typeface="楷体_GB2312"/>
                <a:sym typeface="Symbol" pitchFamily="18" charset="2"/>
              </a:rPr>
              <a:t>48%</a:t>
            </a:r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  <a:ea typeface="楷体" pitchFamily="49" charset="-122"/>
                <a:cs typeface="楷体_GB2312"/>
                <a:sym typeface="Symbol" pitchFamily="18" charset="2"/>
              </a:rPr>
              <a:t>）；</a:t>
            </a: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ea typeface="楷体" pitchFamily="49" charset="-122"/>
                <a:cs typeface="楷体_GB2312"/>
                <a:sym typeface="Symbol" pitchFamily="18" charset="2"/>
              </a:rPr>
              <a:t>从近郊随机抽取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ea typeface="楷体" pitchFamily="49" charset="-122"/>
                <a:cs typeface="楷体_GB2312"/>
                <a:sym typeface="Symbol" pitchFamily="18" charset="2"/>
              </a:rPr>
              <a:t>2000</a:t>
            </a: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ea typeface="楷体" pitchFamily="49" charset="-122"/>
                <a:cs typeface="楷体_GB2312"/>
                <a:sym typeface="Symbol" pitchFamily="18" charset="2"/>
              </a:rPr>
              <a:t>人，其中有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ea typeface="楷体" pitchFamily="49" charset="-122"/>
                <a:cs typeface="楷体_GB2312"/>
                <a:sym typeface="Symbol" pitchFamily="18" charset="2"/>
              </a:rPr>
              <a:t>1200</a:t>
            </a: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ea typeface="楷体" pitchFamily="49" charset="-122"/>
                <a:cs typeface="楷体_GB2312"/>
                <a:sym typeface="Symbol" pitchFamily="18" charset="2"/>
              </a:rPr>
              <a:t>人</a:t>
            </a:r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  <a:ea typeface="楷体" pitchFamily="49" charset="-122"/>
                <a:cs typeface="楷体_GB2312"/>
                <a:sym typeface="Symbol" pitchFamily="18" charset="2"/>
              </a:rPr>
              <a:t>赞成（</a:t>
            </a:r>
            <a:r>
              <a:rPr lang="en-US" altLang="zh-CN" sz="2400" dirty="0" smtClean="0">
                <a:solidFill>
                  <a:schemeClr val="accent2">
                    <a:lumMod val="75000"/>
                  </a:schemeClr>
                </a:solidFill>
                <a:ea typeface="楷体" pitchFamily="49" charset="-122"/>
                <a:cs typeface="楷体_GB2312"/>
                <a:sym typeface="Symbol" pitchFamily="18" charset="2"/>
              </a:rPr>
              <a:t>60%</a:t>
            </a:r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  <a:ea typeface="楷体" pitchFamily="49" charset="-122"/>
                <a:cs typeface="楷体_GB2312"/>
                <a:sym typeface="Symbol" pitchFamily="18" charset="2"/>
              </a:rPr>
              <a:t>）。</a:t>
            </a: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ea typeface="楷体" pitchFamily="49" charset="-122"/>
                <a:cs typeface="楷体_GB2312"/>
                <a:sym typeface="Symbol" pitchFamily="18" charset="2"/>
              </a:rPr>
              <a:t>试求城市与近郊赞成此项政策人数之差异的</a:t>
            </a:r>
            <a:r>
              <a:rPr lang="en-US" altLang="zh-CN" sz="2400" dirty="0" smtClean="0">
                <a:solidFill>
                  <a:schemeClr val="accent2">
                    <a:lumMod val="75000"/>
                  </a:schemeClr>
                </a:solidFill>
                <a:ea typeface="楷体" pitchFamily="49" charset="-122"/>
                <a:cs typeface="楷体_GB2312"/>
                <a:sym typeface="Symbol" pitchFamily="18" charset="2"/>
              </a:rPr>
              <a:t>95%</a:t>
            </a: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ea typeface="楷体" pitchFamily="49" charset="-122"/>
                <a:cs typeface="楷体_GB2312"/>
                <a:sym typeface="Symbol" pitchFamily="18" charset="2"/>
              </a:rPr>
              <a:t>的置信区间。</a:t>
            </a:r>
          </a:p>
        </p:txBody>
      </p:sp>
      <p:graphicFrame>
        <p:nvGraphicFramePr>
          <p:cNvPr id="121866" name="Object 10"/>
          <p:cNvGraphicFramePr>
            <a:graphicFrameLocks noChangeAspect="1"/>
          </p:cNvGraphicFramePr>
          <p:nvPr/>
        </p:nvGraphicFramePr>
        <p:xfrm>
          <a:off x="899592" y="4509120"/>
          <a:ext cx="7334250" cy="968375"/>
        </p:xfrm>
        <a:graphic>
          <a:graphicData uri="http://schemas.openxmlformats.org/presentationml/2006/ole">
            <p:oleObj spid="_x0000_s413698" name="公式" r:id="rId4" imgW="3644640" imgH="482400" progId="Equation.3">
              <p:embed/>
            </p:oleObj>
          </a:graphicData>
        </a:graphic>
      </p:graphicFrame>
      <p:graphicFrame>
        <p:nvGraphicFramePr>
          <p:cNvPr id="121869" name="Object 13"/>
          <p:cNvGraphicFramePr>
            <a:graphicFrameLocks noChangeAspect="1"/>
          </p:cNvGraphicFramePr>
          <p:nvPr/>
        </p:nvGraphicFramePr>
        <p:xfrm>
          <a:off x="1259632" y="2924944"/>
          <a:ext cx="6181725" cy="1352550"/>
        </p:xfrm>
        <a:graphic>
          <a:graphicData uri="http://schemas.openxmlformats.org/presentationml/2006/ole">
            <p:oleObj spid="_x0000_s413700" name="公式" r:id="rId5" imgW="3034300" imgH="66043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18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86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218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86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第六章　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参数估计</a:t>
            </a: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  <a:ea typeface="隶书" pitchFamily="49" charset="-122"/>
            </a:endParaRPr>
          </a:p>
        </p:txBody>
      </p:sp>
      <p:sp>
        <p:nvSpPr>
          <p:cNvPr id="11267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8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9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219200"/>
            <a:ext cx="8839200" cy="5410200"/>
          </a:xfrm>
        </p:spPr>
        <p:txBody>
          <a:bodyPr/>
          <a:lstStyle/>
          <a:p>
            <a:pPr algn="l"/>
            <a:r>
              <a:rPr lang="en-US" altLang="zh-CN" sz="2400" dirty="0"/>
              <a:t> </a:t>
            </a:r>
            <a:r>
              <a:rPr lang="zh-CN" altLang="en-US" sz="2400" dirty="0" smtClean="0"/>
              <a:t>三</a:t>
            </a:r>
            <a:r>
              <a:rPr lang="zh-CN" altLang="en-US" sz="2600" dirty="0" smtClean="0"/>
              <a:t>、</a:t>
            </a:r>
            <a:r>
              <a:rPr lang="zh-CN" altLang="en-US" sz="2600" dirty="0"/>
              <a:t>点估计（</a:t>
            </a:r>
            <a:r>
              <a:rPr lang="en-US" altLang="zh-CN" sz="2600" dirty="0"/>
              <a:t>Point estimate</a:t>
            </a:r>
            <a:r>
              <a:rPr lang="zh-CN" altLang="en-US" sz="2600" dirty="0"/>
              <a:t>）（</a:t>
            </a:r>
            <a:r>
              <a:rPr lang="en-US" altLang="zh-CN" sz="2600" dirty="0" smtClean="0"/>
              <a:t>P152</a:t>
            </a:r>
            <a:r>
              <a:rPr lang="zh-CN" altLang="en-US" sz="2600" dirty="0" smtClean="0"/>
              <a:t>）</a:t>
            </a:r>
            <a:endParaRPr lang="zh-CN" altLang="en-US" sz="2600" dirty="0"/>
          </a:p>
        </p:txBody>
      </p:sp>
      <p:graphicFrame>
        <p:nvGraphicFramePr>
          <p:cNvPr id="11271" name="Object 7"/>
          <p:cNvGraphicFramePr>
            <a:graphicFrameLocks noChangeAspect="1"/>
          </p:cNvGraphicFramePr>
          <p:nvPr/>
        </p:nvGraphicFramePr>
        <p:xfrm>
          <a:off x="655638" y="1844675"/>
          <a:ext cx="7280275" cy="1522413"/>
        </p:xfrm>
        <a:graphic>
          <a:graphicData uri="http://schemas.openxmlformats.org/presentationml/2006/ole">
            <p:oleObj spid="_x0000_s11271" name="公式" r:id="rId4" imgW="3276360" imgH="736560" progId="Equation.3">
              <p:embed/>
            </p:oleObj>
          </a:graphicData>
        </a:graphic>
      </p:graphicFrame>
      <p:graphicFrame>
        <p:nvGraphicFramePr>
          <p:cNvPr id="11272" name="Object 8"/>
          <p:cNvGraphicFramePr>
            <a:graphicFrameLocks noChangeAspect="1"/>
          </p:cNvGraphicFramePr>
          <p:nvPr/>
        </p:nvGraphicFramePr>
        <p:xfrm>
          <a:off x="899592" y="3212976"/>
          <a:ext cx="3154363" cy="457200"/>
        </p:xfrm>
        <a:graphic>
          <a:graphicData uri="http://schemas.openxmlformats.org/presentationml/2006/ole">
            <p:oleObj spid="_x0000_s11272" name="公式" r:id="rId5" imgW="1409400" imgH="228600" progId="Equation.3">
              <p:embed/>
            </p:oleObj>
          </a:graphicData>
        </a:graphic>
      </p:graphicFrame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251520" y="3861048"/>
            <a:ext cx="8686800" cy="2785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dirty="0" smtClean="0"/>
              <a:t> </a:t>
            </a:r>
            <a:r>
              <a:rPr lang="en-US" altLang="zh-CN" dirty="0" smtClean="0">
                <a:ea typeface="楷体" pitchFamily="49" charset="-122"/>
              </a:rPr>
              <a:t>[</a:t>
            </a:r>
            <a:r>
              <a:rPr lang="zh-CN" altLang="en-US" dirty="0" smtClean="0">
                <a:ea typeface="楷体" pitchFamily="49" charset="-122"/>
              </a:rPr>
              <a:t>案例</a:t>
            </a:r>
            <a:r>
              <a:rPr lang="en-US" altLang="zh-CN" dirty="0" smtClean="0">
                <a:ea typeface="楷体" pitchFamily="49" charset="-122"/>
              </a:rPr>
              <a:t>]</a:t>
            </a:r>
            <a:r>
              <a:rPr lang="zh-CN" altLang="en-US" dirty="0" smtClean="0">
                <a:ea typeface="楷体" pitchFamily="49" charset="-122"/>
              </a:rPr>
              <a:t>统计学家做得比间谍更漂亮</a:t>
            </a:r>
          </a:p>
          <a:p>
            <a:pPr>
              <a:lnSpc>
                <a:spcPts val="3500"/>
              </a:lnSpc>
            </a:pPr>
            <a:r>
              <a:rPr lang="zh-CN" altLang="en-US" dirty="0" smtClean="0">
                <a:ea typeface="楷体" pitchFamily="49" charset="-122"/>
              </a:rPr>
              <a:t>二战期间，盟军想知道德军一共制造了多少辆坦克。德国人在坦克编号时是墨守成规的，即从</a:t>
            </a:r>
            <a:r>
              <a:rPr lang="en-US" altLang="zh-CN" dirty="0" smtClean="0">
                <a:ea typeface="楷体" pitchFamily="49" charset="-122"/>
              </a:rPr>
              <a:t>1</a:t>
            </a:r>
            <a:r>
              <a:rPr lang="zh-CN" altLang="en-US" dirty="0" smtClean="0">
                <a:ea typeface="楷体" pitchFamily="49" charset="-122"/>
              </a:rPr>
              <a:t>开始连续编号。</a:t>
            </a:r>
          </a:p>
          <a:p>
            <a:pPr>
              <a:lnSpc>
                <a:spcPts val="3500"/>
              </a:lnSpc>
            </a:pPr>
            <a:r>
              <a:rPr lang="zh-CN" altLang="en-US" dirty="0" smtClean="0">
                <a:ea typeface="楷体" pitchFamily="49" charset="-122"/>
              </a:rPr>
              <a:t>盟军假定：德国人将坦克随机地派往各个战场。</a:t>
            </a:r>
            <a:endParaRPr lang="en-US" altLang="zh-CN" dirty="0" smtClean="0">
              <a:ea typeface="楷体" pitchFamily="49" charset="-122"/>
            </a:endParaRPr>
          </a:p>
          <a:p>
            <a:pPr>
              <a:lnSpc>
                <a:spcPts val="3500"/>
              </a:lnSpc>
            </a:pPr>
            <a:r>
              <a:rPr lang="zh-CN" altLang="en-US" dirty="0" smtClean="0">
                <a:ea typeface="楷体" pitchFamily="49" charset="-122"/>
              </a:rPr>
              <a:t>方法：将缴获或击毁的坦克编号查出，尔后计算其均值，并乘以</a:t>
            </a:r>
            <a:r>
              <a:rPr lang="en-US" altLang="zh-CN" dirty="0" smtClean="0">
                <a:ea typeface="楷体" pitchFamily="49" charset="-122"/>
              </a:rPr>
              <a:t>2</a:t>
            </a:r>
            <a:r>
              <a:rPr lang="zh-CN" altLang="en-US" dirty="0" smtClean="0">
                <a:ea typeface="楷体" pitchFamily="49" charset="-122"/>
              </a:rPr>
              <a:t>。</a:t>
            </a:r>
            <a:endParaRPr lang="en-US" altLang="zh-CN" dirty="0" smtClean="0"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1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1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1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1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0" grpId="0" build="p"/>
      <p:bldP spid="1127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第六章　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参数估计</a:t>
            </a: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  <a:ea typeface="隶书" pitchFamily="49" charset="-122"/>
            </a:endParaRPr>
          </a:p>
        </p:txBody>
      </p:sp>
      <p:sp>
        <p:nvSpPr>
          <p:cNvPr id="158723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724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725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sp>
        <p:nvSpPr>
          <p:cNvPr id="15872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219200"/>
            <a:ext cx="8839200" cy="5410200"/>
          </a:xfrm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zh-CN" altLang="en-US" sz="2400" dirty="0" smtClean="0"/>
              <a:t>（二）估计量</a:t>
            </a:r>
            <a:r>
              <a:rPr lang="zh-CN" altLang="en-US" sz="2400" dirty="0"/>
              <a:t>的优良标准（</a:t>
            </a:r>
            <a:r>
              <a:rPr lang="en-US" altLang="zh-CN" sz="2400" dirty="0" smtClean="0"/>
              <a:t>P152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graphicFrame>
        <p:nvGraphicFramePr>
          <p:cNvPr id="158730" name="Object 10"/>
          <p:cNvGraphicFramePr>
            <a:graphicFrameLocks noChangeAspect="1"/>
          </p:cNvGraphicFramePr>
          <p:nvPr/>
        </p:nvGraphicFramePr>
        <p:xfrm>
          <a:off x="4335463" y="1744663"/>
          <a:ext cx="3206750" cy="1550987"/>
        </p:xfrm>
        <a:graphic>
          <a:graphicData uri="http://schemas.openxmlformats.org/presentationml/2006/ole">
            <p:oleObj spid="_x0000_s158730" name="公式" r:id="rId4" imgW="1523880" imgH="736560" progId="Equation.3">
              <p:embed/>
            </p:oleObj>
          </a:graphicData>
        </a:graphic>
      </p:graphicFrame>
      <p:graphicFrame>
        <p:nvGraphicFramePr>
          <p:cNvPr id="158731" name="Object 11"/>
          <p:cNvGraphicFramePr>
            <a:graphicFrameLocks noChangeAspect="1"/>
          </p:cNvGraphicFramePr>
          <p:nvPr/>
        </p:nvGraphicFramePr>
        <p:xfrm>
          <a:off x="755576" y="3933056"/>
          <a:ext cx="7678737" cy="541338"/>
        </p:xfrm>
        <a:graphic>
          <a:graphicData uri="http://schemas.openxmlformats.org/presentationml/2006/ole">
            <p:oleObj spid="_x0000_s158731" name="公式" r:id="rId5" imgW="3136680" imgH="241200" progId="Equation.3">
              <p:embed/>
            </p:oleObj>
          </a:graphicData>
        </a:graphic>
      </p:graphicFrame>
      <p:graphicFrame>
        <p:nvGraphicFramePr>
          <p:cNvPr id="158734" name="Object 14"/>
          <p:cNvGraphicFramePr>
            <a:graphicFrameLocks noChangeAspect="1"/>
          </p:cNvGraphicFramePr>
          <p:nvPr/>
        </p:nvGraphicFramePr>
        <p:xfrm>
          <a:off x="3248025" y="5278438"/>
          <a:ext cx="1568450" cy="498475"/>
        </p:xfrm>
        <a:graphic>
          <a:graphicData uri="http://schemas.openxmlformats.org/presentationml/2006/ole">
            <p:oleObj spid="_x0000_s158734" name="公式" r:id="rId6" imgW="711000" imgH="228600" progId="Equation.3">
              <p:embed/>
            </p:oleObj>
          </a:graphicData>
        </a:graphic>
      </p:graphicFrame>
      <p:graphicFrame>
        <p:nvGraphicFramePr>
          <p:cNvPr id="158735" name="Object 15"/>
          <p:cNvGraphicFramePr>
            <a:graphicFrameLocks noChangeAspect="1"/>
          </p:cNvGraphicFramePr>
          <p:nvPr/>
        </p:nvGraphicFramePr>
        <p:xfrm>
          <a:off x="5311775" y="4556125"/>
          <a:ext cx="2670175" cy="1989138"/>
        </p:xfrm>
        <a:graphic>
          <a:graphicData uri="http://schemas.openxmlformats.org/presentationml/2006/ole">
            <p:oleObj spid="_x0000_s158735" name="公式" r:id="rId7" imgW="1295280" imgH="965160" progId="Equation.3">
              <p:embed/>
            </p:oleObj>
          </a:graphicData>
        </a:graphic>
      </p:graphicFrame>
      <p:sp>
        <p:nvSpPr>
          <p:cNvPr id="158736" name="Text Box 16"/>
          <p:cNvSpPr txBox="1">
            <a:spLocks noChangeArrowheads="1"/>
          </p:cNvSpPr>
          <p:nvPr/>
        </p:nvSpPr>
        <p:spPr bwMode="auto">
          <a:xfrm>
            <a:off x="250825" y="3357563"/>
            <a:ext cx="845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1</a:t>
            </a:r>
            <a:r>
              <a:rPr lang="zh-CN" altLang="en-US" dirty="0"/>
              <a:t>、无偏性（</a:t>
            </a:r>
            <a:r>
              <a:rPr lang="en-US" altLang="zh-CN" dirty="0" err="1"/>
              <a:t>Unbiasedness</a:t>
            </a:r>
            <a:r>
              <a:rPr lang="zh-CN" altLang="en-US" dirty="0"/>
              <a:t>）</a:t>
            </a:r>
          </a:p>
        </p:txBody>
      </p:sp>
      <p:graphicFrame>
        <p:nvGraphicFramePr>
          <p:cNvPr id="158737" name="Object 17"/>
          <p:cNvGraphicFramePr>
            <a:graphicFrameLocks noChangeAspect="1"/>
          </p:cNvGraphicFramePr>
          <p:nvPr/>
        </p:nvGraphicFramePr>
        <p:xfrm>
          <a:off x="922338" y="1635125"/>
          <a:ext cx="2259012" cy="1720850"/>
        </p:xfrm>
        <a:graphic>
          <a:graphicData uri="http://schemas.openxmlformats.org/presentationml/2006/ole">
            <p:oleObj spid="_x0000_s158737" name="公式" r:id="rId8" imgW="965160" imgH="736560" progId="Equation.3">
              <p:embed/>
            </p:oleObj>
          </a:graphicData>
        </a:graphic>
      </p:graphicFrame>
      <p:graphicFrame>
        <p:nvGraphicFramePr>
          <p:cNvPr id="158738" name="Object 18"/>
          <p:cNvGraphicFramePr>
            <a:graphicFrameLocks noChangeAspect="1"/>
          </p:cNvGraphicFramePr>
          <p:nvPr/>
        </p:nvGraphicFramePr>
        <p:xfrm>
          <a:off x="479425" y="4665663"/>
          <a:ext cx="2640013" cy="1798637"/>
        </p:xfrm>
        <a:graphic>
          <a:graphicData uri="http://schemas.openxmlformats.org/presentationml/2006/ole">
            <p:oleObj spid="_x0000_s158738" name="公式" r:id="rId9" imgW="1117440" imgH="7617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87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873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87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873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8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8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8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8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8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87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873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587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873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587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873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8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8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87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8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8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873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6" grpId="0" build="p" autoUpdateAnimBg="0"/>
      <p:bldP spid="15873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第六章　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参数估计</a:t>
            </a: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  <a:ea typeface="隶书" pitchFamily="49" charset="-122"/>
            </a:endParaRPr>
          </a:p>
        </p:txBody>
      </p:sp>
      <p:sp>
        <p:nvSpPr>
          <p:cNvPr id="14339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1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pPr algn="l"/>
            <a:r>
              <a:rPr lang="en-US" altLang="zh-CN" sz="2400" dirty="0">
                <a:sym typeface="Symbol" pitchFamily="18" charset="2"/>
              </a:rPr>
              <a:t>2</a:t>
            </a:r>
            <a:r>
              <a:rPr lang="zh-CN" altLang="en-US" sz="2400" dirty="0">
                <a:sym typeface="Symbol" pitchFamily="18" charset="2"/>
              </a:rPr>
              <a:t>、有效性（</a:t>
            </a:r>
            <a:r>
              <a:rPr lang="en-US" altLang="zh-CN" sz="2400" dirty="0">
                <a:sym typeface="Symbol" pitchFamily="18" charset="2"/>
              </a:rPr>
              <a:t>efficiency</a:t>
            </a:r>
            <a:r>
              <a:rPr lang="zh-CN" altLang="en-US" sz="2400" dirty="0">
                <a:sym typeface="Symbol" pitchFamily="18" charset="2"/>
              </a:rPr>
              <a:t>）：对无偏估计量，方差越小越有效。</a:t>
            </a:r>
          </a:p>
          <a:p>
            <a:pPr algn="l"/>
            <a:r>
              <a:rPr lang="en-US" altLang="zh-CN" sz="2600" dirty="0">
                <a:ea typeface="楷体" pitchFamily="49" charset="-122"/>
                <a:cs typeface="楷体_GB2312"/>
                <a:sym typeface="Symbol" pitchFamily="18" charset="2"/>
              </a:rPr>
              <a:t>[</a:t>
            </a:r>
            <a:r>
              <a:rPr lang="zh-CN" altLang="en-US" sz="2600" dirty="0">
                <a:ea typeface="楷体" pitchFamily="49" charset="-122"/>
                <a:cs typeface="楷体_GB2312"/>
                <a:sym typeface="Symbol" pitchFamily="18" charset="2"/>
              </a:rPr>
              <a:t>例</a:t>
            </a:r>
            <a:r>
              <a:rPr lang="en-US" altLang="zh-CN" sz="2600" dirty="0">
                <a:ea typeface="楷体" pitchFamily="49" charset="-122"/>
                <a:cs typeface="楷体_GB2312"/>
                <a:sym typeface="Symbol" pitchFamily="18" charset="2"/>
              </a:rPr>
              <a:t>]</a:t>
            </a:r>
            <a:r>
              <a:rPr lang="zh-CN" altLang="en-US" sz="2600" dirty="0">
                <a:ea typeface="楷体" pitchFamily="49" charset="-122"/>
                <a:cs typeface="楷体_GB2312"/>
                <a:sym typeface="Symbol" pitchFamily="18" charset="2"/>
              </a:rPr>
              <a:t>假定总体参数</a:t>
            </a:r>
            <a:r>
              <a:rPr lang="en-US" altLang="zh-CN" sz="2600" dirty="0">
                <a:ea typeface="楷体" pitchFamily="49" charset="-122"/>
                <a:cs typeface="楷体_GB2312"/>
                <a:sym typeface="Symbol" pitchFamily="18" charset="2"/>
              </a:rPr>
              <a:t>= 6</a:t>
            </a:r>
            <a:r>
              <a:rPr lang="zh-CN" altLang="en-US" sz="2600" dirty="0">
                <a:ea typeface="楷体" pitchFamily="49" charset="-122"/>
                <a:cs typeface="楷体_GB2312"/>
                <a:sym typeface="Symbol" pitchFamily="18" charset="2"/>
              </a:rPr>
              <a:t>，五次抽样后分别计算样本均值和样本中位数，其结果如下</a:t>
            </a:r>
            <a:r>
              <a:rPr lang="zh-CN" altLang="en-US" sz="2400" dirty="0">
                <a:ea typeface="楷体" pitchFamily="49" charset="-122"/>
                <a:sym typeface="Symbol" pitchFamily="18" charset="2"/>
              </a:rPr>
              <a:t>                                                             </a:t>
            </a:r>
          </a:p>
        </p:txBody>
      </p:sp>
      <p:graphicFrame>
        <p:nvGraphicFramePr>
          <p:cNvPr id="14343" name="Object 7"/>
          <p:cNvGraphicFramePr>
            <a:graphicFrameLocks noChangeAspect="1"/>
          </p:cNvGraphicFramePr>
          <p:nvPr/>
        </p:nvGraphicFramePr>
        <p:xfrm>
          <a:off x="1216025" y="4876800"/>
          <a:ext cx="6403975" cy="938213"/>
        </p:xfrm>
        <a:graphic>
          <a:graphicData uri="http://schemas.openxmlformats.org/presentationml/2006/ole">
            <p:oleObj spid="_x0000_s14343" name="公式" r:id="rId4" imgW="2857320" imgH="419040" progId="Equation.3">
              <p:embed/>
            </p:oleObj>
          </a:graphicData>
        </a:graphic>
      </p:graphicFrame>
      <p:graphicFrame>
        <p:nvGraphicFramePr>
          <p:cNvPr id="14344" name="Object 8"/>
          <p:cNvGraphicFramePr>
            <a:graphicFrameLocks noChangeAspect="1"/>
          </p:cNvGraphicFramePr>
          <p:nvPr/>
        </p:nvGraphicFramePr>
        <p:xfrm>
          <a:off x="1244600" y="5734050"/>
          <a:ext cx="5214938" cy="922338"/>
        </p:xfrm>
        <a:graphic>
          <a:graphicData uri="http://schemas.openxmlformats.org/presentationml/2006/ole">
            <p:oleObj spid="_x0000_s14344" name="公式" r:id="rId5" imgW="2374560" imgH="419040" progId="Equation.3">
              <p:embed/>
            </p:oleObj>
          </a:graphicData>
        </a:graphic>
      </p:graphicFrame>
      <p:graphicFrame>
        <p:nvGraphicFramePr>
          <p:cNvPr id="14347" name="Object 11"/>
          <p:cNvGraphicFramePr>
            <a:graphicFrameLocks noChangeAspect="1"/>
          </p:cNvGraphicFramePr>
          <p:nvPr/>
        </p:nvGraphicFramePr>
        <p:xfrm>
          <a:off x="1862138" y="2578100"/>
          <a:ext cx="4429125" cy="519113"/>
        </p:xfrm>
        <a:graphic>
          <a:graphicData uri="http://schemas.openxmlformats.org/presentationml/2006/ole">
            <p:oleObj spid="_x0000_s14347" name="公式" r:id="rId6" imgW="2057400" imgH="241200" progId="Equation.3">
              <p:embed/>
            </p:oleObj>
          </a:graphicData>
        </a:graphic>
      </p:graphicFrame>
      <p:graphicFrame>
        <p:nvGraphicFramePr>
          <p:cNvPr id="14348" name="Object 12"/>
          <p:cNvGraphicFramePr>
            <a:graphicFrameLocks noChangeAspect="1"/>
          </p:cNvGraphicFramePr>
          <p:nvPr/>
        </p:nvGraphicFramePr>
        <p:xfrm>
          <a:off x="1933575" y="3068638"/>
          <a:ext cx="4206875" cy="871537"/>
        </p:xfrm>
        <a:graphic>
          <a:graphicData uri="http://schemas.openxmlformats.org/presentationml/2006/ole">
            <p:oleObj spid="_x0000_s14348" name="公式" r:id="rId7" imgW="1892160" imgH="393480" progId="Equation.3">
              <p:embed/>
            </p:oleObj>
          </a:graphicData>
        </a:graphic>
      </p:graphicFrame>
      <p:graphicFrame>
        <p:nvGraphicFramePr>
          <p:cNvPr id="14349" name="Object 13"/>
          <p:cNvGraphicFramePr>
            <a:graphicFrameLocks noChangeAspect="1"/>
          </p:cNvGraphicFramePr>
          <p:nvPr/>
        </p:nvGraphicFramePr>
        <p:xfrm>
          <a:off x="342900" y="3884613"/>
          <a:ext cx="8380413" cy="919162"/>
        </p:xfrm>
        <a:graphic>
          <a:graphicData uri="http://schemas.openxmlformats.org/presentationml/2006/ole">
            <p:oleObj spid="_x0000_s14349" name="公式" r:id="rId8" imgW="3822480" imgH="419040" progId="Equation.3">
              <p:embed/>
            </p:oleObj>
          </a:graphicData>
        </a:graphic>
      </p:graphicFrame>
      <p:sp>
        <p:nvSpPr>
          <p:cNvPr id="14350" name="Line 14"/>
          <p:cNvSpPr>
            <a:spLocks noChangeShapeType="1"/>
          </p:cNvSpPr>
          <p:nvPr/>
        </p:nvSpPr>
        <p:spPr bwMode="auto">
          <a:xfrm>
            <a:off x="755576" y="5373216"/>
            <a:ext cx="7848600" cy="0"/>
          </a:xfrm>
          <a:prstGeom prst="line">
            <a:avLst/>
          </a:prstGeom>
          <a:noFill/>
          <a:ln w="8350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4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4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5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2" grpId="0" build="p" autoUpdateAnimBg="0"/>
      <p:bldP spid="1435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第六章　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参数估计</a:t>
            </a: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  <a:ea typeface="隶书" pitchFamily="49" charset="-122"/>
            </a:endParaRPr>
          </a:p>
        </p:txBody>
      </p:sp>
      <p:sp>
        <p:nvSpPr>
          <p:cNvPr id="15363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4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5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pPr algn="l"/>
            <a:r>
              <a:rPr lang="en-US" altLang="zh-CN" sz="2400" dirty="0">
                <a:sym typeface="Symbol" pitchFamily="18" charset="2"/>
              </a:rPr>
              <a:t>3</a:t>
            </a:r>
            <a:r>
              <a:rPr lang="zh-CN" altLang="en-US" sz="2400" dirty="0">
                <a:sym typeface="Symbol" pitchFamily="18" charset="2"/>
              </a:rPr>
              <a:t>、一致性（</a:t>
            </a:r>
            <a:r>
              <a:rPr lang="en-US" altLang="zh-CN" sz="2400" dirty="0">
                <a:sym typeface="Symbol" pitchFamily="18" charset="2"/>
              </a:rPr>
              <a:t>consistency</a:t>
            </a:r>
            <a:r>
              <a:rPr lang="zh-CN" altLang="en-US" sz="2400" dirty="0">
                <a:sym typeface="Symbol" pitchFamily="18" charset="2"/>
              </a:rPr>
              <a:t>，大样本有益性）</a:t>
            </a:r>
          </a:p>
        </p:txBody>
      </p:sp>
      <p:graphicFrame>
        <p:nvGraphicFramePr>
          <p:cNvPr id="15367" name="Object 7"/>
          <p:cNvGraphicFramePr>
            <a:graphicFrameLocks noChangeAspect="1"/>
          </p:cNvGraphicFramePr>
          <p:nvPr/>
        </p:nvGraphicFramePr>
        <p:xfrm>
          <a:off x="468313" y="1700213"/>
          <a:ext cx="7343775" cy="1154112"/>
        </p:xfrm>
        <a:graphic>
          <a:graphicData uri="http://schemas.openxmlformats.org/presentationml/2006/ole">
            <p:oleObj spid="_x0000_s15367" name="公式" r:id="rId4" imgW="3073320" imgH="558720" progId="Equation.3">
              <p:embed/>
            </p:oleObj>
          </a:graphicData>
        </a:graphic>
      </p:graphicFrame>
      <p:graphicFrame>
        <p:nvGraphicFramePr>
          <p:cNvPr id="15368" name="Object 8"/>
          <p:cNvGraphicFramePr>
            <a:graphicFrameLocks noChangeAspect="1"/>
          </p:cNvGraphicFramePr>
          <p:nvPr/>
        </p:nvGraphicFramePr>
        <p:xfrm>
          <a:off x="468313" y="2924175"/>
          <a:ext cx="5353050" cy="466725"/>
        </p:xfrm>
        <a:graphic>
          <a:graphicData uri="http://schemas.openxmlformats.org/presentationml/2006/ole">
            <p:oleObj spid="_x0000_s15368" name="公式" r:id="rId5" imgW="2539800" imgH="228600" progId="Equation.3">
              <p:embed/>
            </p:oleObj>
          </a:graphicData>
        </a:graphic>
      </p:graphicFrame>
      <p:graphicFrame>
        <p:nvGraphicFramePr>
          <p:cNvPr id="15369" name="Object 9"/>
          <p:cNvGraphicFramePr>
            <a:graphicFrameLocks noChangeAspect="1"/>
          </p:cNvGraphicFramePr>
          <p:nvPr/>
        </p:nvGraphicFramePr>
        <p:xfrm>
          <a:off x="468313" y="3500438"/>
          <a:ext cx="4476750" cy="414337"/>
        </p:xfrm>
        <a:graphic>
          <a:graphicData uri="http://schemas.openxmlformats.org/presentationml/2006/ole">
            <p:oleObj spid="_x0000_s15369" name="公式" r:id="rId6" imgW="2082600" imgH="203040" progId="Equation.3">
              <p:embed/>
            </p:oleObj>
          </a:graphicData>
        </a:graphic>
      </p:graphicFrame>
      <p:graphicFrame>
        <p:nvGraphicFramePr>
          <p:cNvPr id="15371" name="Object 11"/>
          <p:cNvGraphicFramePr>
            <a:graphicFrameLocks noChangeAspect="1"/>
          </p:cNvGraphicFramePr>
          <p:nvPr/>
        </p:nvGraphicFramePr>
        <p:xfrm>
          <a:off x="857224" y="4643446"/>
          <a:ext cx="5926137" cy="666750"/>
        </p:xfrm>
        <a:graphic>
          <a:graphicData uri="http://schemas.openxmlformats.org/presentationml/2006/ole">
            <p:oleObj spid="_x0000_s15371" name="公式" r:id="rId7" imgW="2450880" imgH="317160" progId="Equation.3">
              <p:embed/>
            </p:oleObj>
          </a:graphicData>
        </a:graphic>
      </p:graphicFrame>
      <p:graphicFrame>
        <p:nvGraphicFramePr>
          <p:cNvPr id="15373" name="Object 13"/>
          <p:cNvGraphicFramePr>
            <a:graphicFrameLocks noChangeAspect="1"/>
          </p:cNvGraphicFramePr>
          <p:nvPr/>
        </p:nvGraphicFramePr>
        <p:xfrm>
          <a:off x="669925" y="6092825"/>
          <a:ext cx="7178675" cy="458788"/>
        </p:xfrm>
        <a:graphic>
          <a:graphicData uri="http://schemas.openxmlformats.org/presentationml/2006/ole">
            <p:oleObj spid="_x0000_s15373" name="公式" r:id="rId8" imgW="3098520" imgH="228600" progId="Equation.3">
              <p:embed/>
            </p:oleObj>
          </a:graphicData>
        </a:graphic>
      </p:graphicFrame>
      <p:graphicFrame>
        <p:nvGraphicFramePr>
          <p:cNvPr id="15375" name="Object 15"/>
          <p:cNvGraphicFramePr>
            <a:graphicFrameLocks noChangeAspect="1"/>
          </p:cNvGraphicFramePr>
          <p:nvPr/>
        </p:nvGraphicFramePr>
        <p:xfrm>
          <a:off x="899592" y="4005064"/>
          <a:ext cx="5557837" cy="666750"/>
        </p:xfrm>
        <a:graphic>
          <a:graphicData uri="http://schemas.openxmlformats.org/presentationml/2006/ole">
            <p:oleObj spid="_x0000_s15375" name="公式" r:id="rId9" imgW="2298600" imgH="317160" progId="Equation.3">
              <p:embed/>
            </p:oleObj>
          </a:graphicData>
        </a:graphic>
      </p:graphicFrame>
      <p:graphicFrame>
        <p:nvGraphicFramePr>
          <p:cNvPr id="15377" name="Object 17"/>
          <p:cNvGraphicFramePr>
            <a:graphicFrameLocks noChangeAspect="1"/>
          </p:cNvGraphicFramePr>
          <p:nvPr/>
        </p:nvGraphicFramePr>
        <p:xfrm>
          <a:off x="899592" y="5373216"/>
          <a:ext cx="5984875" cy="666750"/>
        </p:xfrm>
        <a:graphic>
          <a:graphicData uri="http://schemas.openxmlformats.org/presentationml/2006/ole">
            <p:oleObj spid="_x0000_s15377" name="公式" r:id="rId10" imgW="2476440" imgH="3171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5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7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7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7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6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第六章　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参数估计</a:t>
            </a: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  <a:ea typeface="隶书" pitchFamily="49" charset="-122"/>
            </a:endParaRPr>
          </a:p>
        </p:txBody>
      </p:sp>
      <p:sp>
        <p:nvSpPr>
          <p:cNvPr id="224259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4260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4261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sp>
        <p:nvSpPr>
          <p:cNvPr id="22426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pPr algn="l"/>
            <a:r>
              <a:rPr lang="zh-CN" altLang="en-US" sz="2600">
                <a:sym typeface="Symbol" pitchFamily="18" charset="2"/>
              </a:rPr>
              <a:t>归纳</a:t>
            </a:r>
          </a:p>
          <a:p>
            <a:pPr algn="l"/>
            <a:r>
              <a:rPr lang="zh-CN" altLang="en-US" sz="2600">
                <a:sym typeface="Symbol" pitchFamily="18" charset="2"/>
              </a:rPr>
              <a:t>（</a:t>
            </a:r>
            <a:r>
              <a:rPr lang="en-US" altLang="zh-CN" sz="2600">
                <a:sym typeface="Symbol" pitchFamily="18" charset="2"/>
              </a:rPr>
              <a:t>1</a:t>
            </a:r>
            <a:r>
              <a:rPr lang="zh-CN" altLang="en-US" sz="2600">
                <a:sym typeface="Symbol" pitchFamily="18" charset="2"/>
              </a:rPr>
              <a:t>）精确度（</a:t>
            </a:r>
            <a:r>
              <a:rPr lang="en-US" altLang="zh-CN" sz="2600">
                <a:sym typeface="Symbol" pitchFamily="18" charset="2"/>
              </a:rPr>
              <a:t>Precision</a:t>
            </a:r>
            <a:r>
              <a:rPr lang="zh-CN" altLang="en-US" sz="2600">
                <a:sym typeface="Symbol" pitchFamily="18" charset="2"/>
              </a:rPr>
              <a:t>）；（</a:t>
            </a:r>
            <a:r>
              <a:rPr lang="en-US" altLang="zh-CN" sz="2600">
                <a:sym typeface="Symbol" pitchFamily="18" charset="2"/>
              </a:rPr>
              <a:t>2</a:t>
            </a:r>
            <a:r>
              <a:rPr lang="zh-CN" altLang="en-US" sz="2600">
                <a:sym typeface="Symbol" pitchFamily="18" charset="2"/>
              </a:rPr>
              <a:t>）准确度（</a:t>
            </a:r>
            <a:r>
              <a:rPr lang="en-US" altLang="zh-CN" sz="2600">
                <a:sym typeface="Symbol" pitchFamily="18" charset="2"/>
              </a:rPr>
              <a:t>Accuracy</a:t>
            </a:r>
            <a:r>
              <a:rPr lang="zh-CN" altLang="en-US" sz="2600">
                <a:sym typeface="Symbol" pitchFamily="18" charset="2"/>
              </a:rPr>
              <a:t>）</a:t>
            </a:r>
          </a:p>
        </p:txBody>
      </p:sp>
      <p:graphicFrame>
        <p:nvGraphicFramePr>
          <p:cNvPr id="224271" name="Object 15"/>
          <p:cNvGraphicFramePr>
            <a:graphicFrameLocks noChangeAspect="1"/>
          </p:cNvGraphicFramePr>
          <p:nvPr/>
        </p:nvGraphicFramePr>
        <p:xfrm>
          <a:off x="755650" y="2276475"/>
          <a:ext cx="2466975" cy="473075"/>
        </p:xfrm>
        <a:graphic>
          <a:graphicData uri="http://schemas.openxmlformats.org/presentationml/2006/ole">
            <p:oleObj spid="_x0000_s224271" name="公式" r:id="rId4" imgW="1130040" imgH="228600" progId="Equation.3">
              <p:embed/>
            </p:oleObj>
          </a:graphicData>
        </a:graphic>
      </p:graphicFrame>
      <p:graphicFrame>
        <p:nvGraphicFramePr>
          <p:cNvPr id="224272" name="Object 16"/>
          <p:cNvGraphicFramePr>
            <a:graphicFrameLocks noChangeAspect="1"/>
          </p:cNvGraphicFramePr>
          <p:nvPr/>
        </p:nvGraphicFramePr>
        <p:xfrm>
          <a:off x="3203575" y="2276475"/>
          <a:ext cx="3602038" cy="508000"/>
        </p:xfrm>
        <a:graphic>
          <a:graphicData uri="http://schemas.openxmlformats.org/presentationml/2006/ole">
            <p:oleObj spid="_x0000_s224272" name="公式" r:id="rId5" imgW="1625400" imgH="241200" progId="Equation.3">
              <p:embed/>
            </p:oleObj>
          </a:graphicData>
        </a:graphic>
      </p:graphicFrame>
      <p:graphicFrame>
        <p:nvGraphicFramePr>
          <p:cNvPr id="224273" name="Object 17"/>
          <p:cNvGraphicFramePr>
            <a:graphicFrameLocks noChangeAspect="1"/>
          </p:cNvGraphicFramePr>
          <p:nvPr/>
        </p:nvGraphicFramePr>
        <p:xfrm>
          <a:off x="3203575" y="2852738"/>
          <a:ext cx="4684713" cy="520700"/>
        </p:xfrm>
        <a:graphic>
          <a:graphicData uri="http://schemas.openxmlformats.org/presentationml/2006/ole">
            <p:oleObj spid="_x0000_s224273" name="公式" r:id="rId6" imgW="1892160" imgH="241200" progId="Equation.3">
              <p:embed/>
            </p:oleObj>
          </a:graphicData>
        </a:graphic>
      </p:graphicFrame>
      <p:graphicFrame>
        <p:nvGraphicFramePr>
          <p:cNvPr id="224274" name="Object 18"/>
          <p:cNvGraphicFramePr>
            <a:graphicFrameLocks noChangeAspect="1"/>
          </p:cNvGraphicFramePr>
          <p:nvPr/>
        </p:nvGraphicFramePr>
        <p:xfrm>
          <a:off x="3203848" y="3501008"/>
          <a:ext cx="3152775" cy="527050"/>
        </p:xfrm>
        <a:graphic>
          <a:graphicData uri="http://schemas.openxmlformats.org/presentationml/2006/ole">
            <p:oleObj spid="_x0000_s224274" name="公式" r:id="rId7" imgW="1257120" imgH="241200" progId="Equation.3">
              <p:embed/>
            </p:oleObj>
          </a:graphicData>
        </a:graphic>
      </p:graphicFrame>
      <p:graphicFrame>
        <p:nvGraphicFramePr>
          <p:cNvPr id="224275" name="Object 19"/>
          <p:cNvGraphicFramePr>
            <a:graphicFrameLocks noChangeAspect="1"/>
          </p:cNvGraphicFramePr>
          <p:nvPr/>
        </p:nvGraphicFramePr>
        <p:xfrm>
          <a:off x="827584" y="4077072"/>
          <a:ext cx="7058025" cy="476250"/>
        </p:xfrm>
        <a:graphic>
          <a:graphicData uri="http://schemas.openxmlformats.org/presentationml/2006/ole">
            <p:oleObj spid="_x0000_s224275" name="公式" r:id="rId8" imgW="3111480" imgH="215640" progId="Equation.3">
              <p:embed/>
            </p:oleObj>
          </a:graphicData>
        </a:graphic>
      </p:graphicFrame>
      <p:sp>
        <p:nvSpPr>
          <p:cNvPr id="224276" name="AutoShape 20"/>
          <p:cNvSpPr>
            <a:spLocks noChangeArrowheads="1"/>
          </p:cNvSpPr>
          <p:nvPr/>
        </p:nvSpPr>
        <p:spPr bwMode="auto">
          <a:xfrm>
            <a:off x="1187450" y="5013325"/>
            <a:ext cx="1584325" cy="1584325"/>
          </a:xfrm>
          <a:prstGeom prst="octagon">
            <a:avLst>
              <a:gd name="adj" fmla="val 2928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24277" name="Object 21"/>
          <p:cNvGraphicFramePr>
            <a:graphicFrameLocks noChangeAspect="1"/>
          </p:cNvGraphicFramePr>
          <p:nvPr/>
        </p:nvGraphicFramePr>
        <p:xfrm>
          <a:off x="2268538" y="5661025"/>
          <a:ext cx="195262" cy="215900"/>
        </p:xfrm>
        <a:graphic>
          <a:graphicData uri="http://schemas.openxmlformats.org/presentationml/2006/ole">
            <p:oleObj spid="_x0000_s224277" name="公式" r:id="rId9" imgW="114120" imgH="126720" progId="Equation.3">
              <p:embed/>
            </p:oleObj>
          </a:graphicData>
        </a:graphic>
      </p:graphicFrame>
      <p:graphicFrame>
        <p:nvGraphicFramePr>
          <p:cNvPr id="224278" name="Object 22"/>
          <p:cNvGraphicFramePr>
            <a:graphicFrameLocks noChangeAspect="1"/>
          </p:cNvGraphicFramePr>
          <p:nvPr/>
        </p:nvGraphicFramePr>
        <p:xfrm>
          <a:off x="2051050" y="5949950"/>
          <a:ext cx="195263" cy="215900"/>
        </p:xfrm>
        <a:graphic>
          <a:graphicData uri="http://schemas.openxmlformats.org/presentationml/2006/ole">
            <p:oleObj spid="_x0000_s224278" name="公式" r:id="rId10" imgW="114120" imgH="126720" progId="Equation.3">
              <p:embed/>
            </p:oleObj>
          </a:graphicData>
        </a:graphic>
      </p:graphicFrame>
      <p:graphicFrame>
        <p:nvGraphicFramePr>
          <p:cNvPr id="224279" name="Object 23"/>
          <p:cNvGraphicFramePr>
            <a:graphicFrameLocks noChangeAspect="1"/>
          </p:cNvGraphicFramePr>
          <p:nvPr/>
        </p:nvGraphicFramePr>
        <p:xfrm>
          <a:off x="1908175" y="5445125"/>
          <a:ext cx="195263" cy="215900"/>
        </p:xfrm>
        <a:graphic>
          <a:graphicData uri="http://schemas.openxmlformats.org/presentationml/2006/ole">
            <p:oleObj spid="_x0000_s224279" name="公式" r:id="rId11" imgW="114120" imgH="126720" progId="Equation.3">
              <p:embed/>
            </p:oleObj>
          </a:graphicData>
        </a:graphic>
      </p:graphicFrame>
      <p:graphicFrame>
        <p:nvGraphicFramePr>
          <p:cNvPr id="224280" name="Object 24"/>
          <p:cNvGraphicFramePr>
            <a:graphicFrameLocks noChangeAspect="1"/>
          </p:cNvGraphicFramePr>
          <p:nvPr/>
        </p:nvGraphicFramePr>
        <p:xfrm>
          <a:off x="1547813" y="5589588"/>
          <a:ext cx="195262" cy="215900"/>
        </p:xfrm>
        <a:graphic>
          <a:graphicData uri="http://schemas.openxmlformats.org/presentationml/2006/ole">
            <p:oleObj spid="_x0000_s224280" name="公式" r:id="rId12" imgW="114120" imgH="126720" progId="Equation.3">
              <p:embed/>
            </p:oleObj>
          </a:graphicData>
        </a:graphic>
      </p:graphicFrame>
      <p:graphicFrame>
        <p:nvGraphicFramePr>
          <p:cNvPr id="224281" name="Object 25"/>
          <p:cNvGraphicFramePr>
            <a:graphicFrameLocks noChangeAspect="1"/>
          </p:cNvGraphicFramePr>
          <p:nvPr/>
        </p:nvGraphicFramePr>
        <p:xfrm>
          <a:off x="1619250" y="5949950"/>
          <a:ext cx="195263" cy="215900"/>
        </p:xfrm>
        <a:graphic>
          <a:graphicData uri="http://schemas.openxmlformats.org/presentationml/2006/ole">
            <p:oleObj spid="_x0000_s224281" name="公式" r:id="rId13" imgW="114120" imgH="126720" progId="Equation.3">
              <p:embed/>
            </p:oleObj>
          </a:graphicData>
        </a:graphic>
      </p:graphicFrame>
      <p:graphicFrame>
        <p:nvGraphicFramePr>
          <p:cNvPr id="224283" name="Object 27"/>
          <p:cNvGraphicFramePr>
            <a:graphicFrameLocks noChangeAspect="1"/>
          </p:cNvGraphicFramePr>
          <p:nvPr/>
        </p:nvGraphicFramePr>
        <p:xfrm>
          <a:off x="1835150" y="5734050"/>
          <a:ext cx="215900" cy="215900"/>
        </p:xfrm>
        <a:graphic>
          <a:graphicData uri="http://schemas.openxmlformats.org/presentationml/2006/ole">
            <p:oleObj spid="_x0000_s224283" name="公式" r:id="rId14" imgW="114120" imgH="114120" progId="Equation.3">
              <p:embed/>
            </p:oleObj>
          </a:graphicData>
        </a:graphic>
      </p:graphicFrame>
      <p:sp>
        <p:nvSpPr>
          <p:cNvPr id="224284" name="AutoShape 28"/>
          <p:cNvSpPr>
            <a:spLocks noChangeArrowheads="1"/>
          </p:cNvSpPr>
          <p:nvPr/>
        </p:nvSpPr>
        <p:spPr bwMode="auto">
          <a:xfrm>
            <a:off x="3924300" y="5013325"/>
            <a:ext cx="1584325" cy="1584325"/>
          </a:xfrm>
          <a:prstGeom prst="octagon">
            <a:avLst>
              <a:gd name="adj" fmla="val 2928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24285" name="Object 29"/>
          <p:cNvGraphicFramePr>
            <a:graphicFrameLocks noChangeAspect="1"/>
          </p:cNvGraphicFramePr>
          <p:nvPr/>
        </p:nvGraphicFramePr>
        <p:xfrm>
          <a:off x="4572000" y="5734050"/>
          <a:ext cx="215900" cy="215900"/>
        </p:xfrm>
        <a:graphic>
          <a:graphicData uri="http://schemas.openxmlformats.org/presentationml/2006/ole">
            <p:oleObj spid="_x0000_s224285" name="公式" r:id="rId15" imgW="114120" imgH="114120" progId="Equation.3">
              <p:embed/>
            </p:oleObj>
          </a:graphicData>
        </a:graphic>
      </p:graphicFrame>
      <p:graphicFrame>
        <p:nvGraphicFramePr>
          <p:cNvPr id="224286" name="Object 30"/>
          <p:cNvGraphicFramePr>
            <a:graphicFrameLocks noChangeAspect="1"/>
          </p:cNvGraphicFramePr>
          <p:nvPr/>
        </p:nvGraphicFramePr>
        <p:xfrm>
          <a:off x="4787900" y="5300663"/>
          <a:ext cx="195263" cy="215900"/>
        </p:xfrm>
        <a:graphic>
          <a:graphicData uri="http://schemas.openxmlformats.org/presentationml/2006/ole">
            <p:oleObj spid="_x0000_s224286" name="公式" r:id="rId16" imgW="114120" imgH="126720" progId="Equation.3">
              <p:embed/>
            </p:oleObj>
          </a:graphicData>
        </a:graphic>
      </p:graphicFrame>
      <p:graphicFrame>
        <p:nvGraphicFramePr>
          <p:cNvPr id="224288" name="Object 32"/>
          <p:cNvGraphicFramePr>
            <a:graphicFrameLocks noChangeAspect="1"/>
          </p:cNvGraphicFramePr>
          <p:nvPr/>
        </p:nvGraphicFramePr>
        <p:xfrm>
          <a:off x="4643438" y="5300663"/>
          <a:ext cx="195262" cy="215900"/>
        </p:xfrm>
        <a:graphic>
          <a:graphicData uri="http://schemas.openxmlformats.org/presentationml/2006/ole">
            <p:oleObj spid="_x0000_s224288" name="公式" r:id="rId17" imgW="114120" imgH="126720" progId="Equation.3">
              <p:embed/>
            </p:oleObj>
          </a:graphicData>
        </a:graphic>
      </p:graphicFrame>
      <p:graphicFrame>
        <p:nvGraphicFramePr>
          <p:cNvPr id="224289" name="Object 33"/>
          <p:cNvGraphicFramePr>
            <a:graphicFrameLocks noChangeAspect="1"/>
          </p:cNvGraphicFramePr>
          <p:nvPr/>
        </p:nvGraphicFramePr>
        <p:xfrm>
          <a:off x="4716463" y="5229225"/>
          <a:ext cx="195262" cy="215900"/>
        </p:xfrm>
        <a:graphic>
          <a:graphicData uri="http://schemas.openxmlformats.org/presentationml/2006/ole">
            <p:oleObj spid="_x0000_s224289" name="公式" r:id="rId18" imgW="114120" imgH="126720" progId="Equation.3">
              <p:embed/>
            </p:oleObj>
          </a:graphicData>
        </a:graphic>
      </p:graphicFrame>
      <p:graphicFrame>
        <p:nvGraphicFramePr>
          <p:cNvPr id="224290" name="Object 34"/>
          <p:cNvGraphicFramePr>
            <a:graphicFrameLocks noChangeAspect="1"/>
          </p:cNvGraphicFramePr>
          <p:nvPr/>
        </p:nvGraphicFramePr>
        <p:xfrm>
          <a:off x="4787900" y="5300663"/>
          <a:ext cx="195263" cy="215900"/>
        </p:xfrm>
        <a:graphic>
          <a:graphicData uri="http://schemas.openxmlformats.org/presentationml/2006/ole">
            <p:oleObj spid="_x0000_s224290" name="公式" r:id="rId19" imgW="114120" imgH="126720" progId="Equation.3">
              <p:embed/>
            </p:oleObj>
          </a:graphicData>
        </a:graphic>
      </p:graphicFrame>
      <p:graphicFrame>
        <p:nvGraphicFramePr>
          <p:cNvPr id="224291" name="Object 35"/>
          <p:cNvGraphicFramePr>
            <a:graphicFrameLocks noChangeAspect="1"/>
          </p:cNvGraphicFramePr>
          <p:nvPr/>
        </p:nvGraphicFramePr>
        <p:xfrm>
          <a:off x="4643438" y="5300663"/>
          <a:ext cx="195262" cy="215900"/>
        </p:xfrm>
        <a:graphic>
          <a:graphicData uri="http://schemas.openxmlformats.org/presentationml/2006/ole">
            <p:oleObj spid="_x0000_s224291" name="公式" r:id="rId20" imgW="114120" imgH="126720" progId="Equation.3">
              <p:embed/>
            </p:oleObj>
          </a:graphicData>
        </a:graphic>
      </p:graphicFrame>
      <p:graphicFrame>
        <p:nvGraphicFramePr>
          <p:cNvPr id="224292" name="Object 36"/>
          <p:cNvGraphicFramePr>
            <a:graphicFrameLocks noChangeAspect="1"/>
          </p:cNvGraphicFramePr>
          <p:nvPr/>
        </p:nvGraphicFramePr>
        <p:xfrm>
          <a:off x="4716463" y="5373688"/>
          <a:ext cx="195262" cy="215900"/>
        </p:xfrm>
        <a:graphic>
          <a:graphicData uri="http://schemas.openxmlformats.org/presentationml/2006/ole">
            <p:oleObj spid="_x0000_s224292" name="公式" r:id="rId21" imgW="114120" imgH="126720" progId="Equation.3">
              <p:embed/>
            </p:oleObj>
          </a:graphicData>
        </a:graphic>
      </p:graphicFrame>
      <p:sp>
        <p:nvSpPr>
          <p:cNvPr id="224293" name="AutoShape 37"/>
          <p:cNvSpPr>
            <a:spLocks noChangeArrowheads="1"/>
          </p:cNvSpPr>
          <p:nvPr/>
        </p:nvSpPr>
        <p:spPr bwMode="auto">
          <a:xfrm>
            <a:off x="6516688" y="5013325"/>
            <a:ext cx="1584325" cy="1584325"/>
          </a:xfrm>
          <a:prstGeom prst="octagon">
            <a:avLst>
              <a:gd name="adj" fmla="val 2928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24294" name="Object 38"/>
          <p:cNvGraphicFramePr>
            <a:graphicFrameLocks noChangeAspect="1"/>
          </p:cNvGraphicFramePr>
          <p:nvPr/>
        </p:nvGraphicFramePr>
        <p:xfrm>
          <a:off x="7235825" y="5876925"/>
          <a:ext cx="195263" cy="215900"/>
        </p:xfrm>
        <a:graphic>
          <a:graphicData uri="http://schemas.openxmlformats.org/presentationml/2006/ole">
            <p:oleObj spid="_x0000_s224294" name="公式" r:id="rId22" imgW="114120" imgH="126720" progId="Equation.3">
              <p:embed/>
            </p:oleObj>
          </a:graphicData>
        </a:graphic>
      </p:graphicFrame>
      <p:graphicFrame>
        <p:nvGraphicFramePr>
          <p:cNvPr id="224295" name="Object 39"/>
          <p:cNvGraphicFramePr>
            <a:graphicFrameLocks noChangeAspect="1"/>
          </p:cNvGraphicFramePr>
          <p:nvPr/>
        </p:nvGraphicFramePr>
        <p:xfrm>
          <a:off x="7380288" y="5734050"/>
          <a:ext cx="195262" cy="215900"/>
        </p:xfrm>
        <a:graphic>
          <a:graphicData uri="http://schemas.openxmlformats.org/presentationml/2006/ole">
            <p:oleObj spid="_x0000_s224295" name="公式" r:id="rId23" imgW="114120" imgH="126720" progId="Equation.3">
              <p:embed/>
            </p:oleObj>
          </a:graphicData>
        </a:graphic>
      </p:graphicFrame>
      <p:graphicFrame>
        <p:nvGraphicFramePr>
          <p:cNvPr id="224296" name="Object 40"/>
          <p:cNvGraphicFramePr>
            <a:graphicFrameLocks noChangeAspect="1"/>
          </p:cNvGraphicFramePr>
          <p:nvPr/>
        </p:nvGraphicFramePr>
        <p:xfrm>
          <a:off x="7235825" y="5734050"/>
          <a:ext cx="215900" cy="215900"/>
        </p:xfrm>
        <a:graphic>
          <a:graphicData uri="http://schemas.openxmlformats.org/presentationml/2006/ole">
            <p:oleObj spid="_x0000_s224296" name="公式" r:id="rId24" imgW="114120" imgH="114120" progId="Equation.3">
              <p:embed/>
            </p:oleObj>
          </a:graphicData>
        </a:graphic>
      </p:graphicFrame>
      <p:graphicFrame>
        <p:nvGraphicFramePr>
          <p:cNvPr id="224297" name="Object 41"/>
          <p:cNvGraphicFramePr>
            <a:graphicFrameLocks noChangeAspect="1"/>
          </p:cNvGraphicFramePr>
          <p:nvPr/>
        </p:nvGraphicFramePr>
        <p:xfrm>
          <a:off x="7092950" y="5734050"/>
          <a:ext cx="195263" cy="215900"/>
        </p:xfrm>
        <a:graphic>
          <a:graphicData uri="http://schemas.openxmlformats.org/presentationml/2006/ole">
            <p:oleObj spid="_x0000_s224297" name="公式" r:id="rId25" imgW="114120" imgH="126720" progId="Equation.3">
              <p:embed/>
            </p:oleObj>
          </a:graphicData>
        </a:graphic>
      </p:graphicFrame>
      <p:graphicFrame>
        <p:nvGraphicFramePr>
          <p:cNvPr id="224298" name="Object 42"/>
          <p:cNvGraphicFramePr>
            <a:graphicFrameLocks noChangeAspect="1"/>
          </p:cNvGraphicFramePr>
          <p:nvPr/>
        </p:nvGraphicFramePr>
        <p:xfrm>
          <a:off x="7235825" y="5589588"/>
          <a:ext cx="195263" cy="215900"/>
        </p:xfrm>
        <a:graphic>
          <a:graphicData uri="http://schemas.openxmlformats.org/presentationml/2006/ole">
            <p:oleObj spid="_x0000_s224298" name="公式" r:id="rId26" imgW="114120" imgH="1267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24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4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2242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42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4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4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427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4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4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427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4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4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427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4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4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427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4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4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427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62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第六章　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参数估计</a:t>
            </a: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  <a:ea typeface="隶书" pitchFamily="49" charset="-122"/>
            </a:endParaRPr>
          </a:p>
        </p:txBody>
      </p:sp>
      <p:sp>
        <p:nvSpPr>
          <p:cNvPr id="29699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0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1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pPr algn="l"/>
            <a:r>
              <a:rPr lang="zh-CN" altLang="en-US" sz="2400" dirty="0" smtClean="0">
                <a:sym typeface="Symbol" pitchFamily="18" charset="2"/>
              </a:rPr>
              <a:t>四、区间估计的基本原理（</a:t>
            </a:r>
            <a:r>
              <a:rPr lang="en-US" altLang="zh-CN" sz="2400" dirty="0" smtClean="0">
                <a:sym typeface="Symbol" pitchFamily="18" charset="2"/>
              </a:rPr>
              <a:t>P154</a:t>
            </a:r>
            <a:r>
              <a:rPr lang="zh-CN" altLang="en-US" sz="2400" dirty="0" smtClean="0">
                <a:sym typeface="Symbol" pitchFamily="18" charset="2"/>
              </a:rPr>
              <a:t>，</a:t>
            </a:r>
            <a:r>
              <a:rPr lang="en-US" altLang="zh-CN" sz="2400" dirty="0" smtClean="0">
                <a:ea typeface="黑体" pitchFamily="49" charset="-122"/>
                <a:sym typeface="Symbol" pitchFamily="18" charset="2"/>
              </a:rPr>
              <a:t>※</a:t>
            </a:r>
            <a:r>
              <a:rPr lang="zh-CN" altLang="en-US" sz="2400" dirty="0" smtClean="0">
                <a:ea typeface="黑体" pitchFamily="49" charset="-122"/>
                <a:sym typeface="Symbol" pitchFamily="18" charset="2"/>
              </a:rPr>
              <a:t>）</a:t>
            </a:r>
            <a:endParaRPr lang="en-US" altLang="zh-CN" sz="2400" dirty="0" smtClean="0">
              <a:ea typeface="楷体" pitchFamily="49" charset="-122"/>
              <a:cs typeface="楷体_GB2312"/>
            </a:endParaRPr>
          </a:p>
          <a:p>
            <a:pPr algn="l"/>
            <a:r>
              <a:rPr lang="en-US" altLang="zh-CN" sz="2400" dirty="0" smtClean="0">
                <a:ea typeface="楷体" pitchFamily="49" charset="-122"/>
                <a:cs typeface="楷体_GB2312"/>
              </a:rPr>
              <a:t>[</a:t>
            </a:r>
            <a:r>
              <a:rPr lang="zh-CN" altLang="en-US" sz="2400" dirty="0">
                <a:ea typeface="楷体" pitchFamily="49" charset="-122"/>
                <a:cs typeface="楷体_GB2312"/>
              </a:rPr>
              <a:t>例</a:t>
            </a:r>
            <a:r>
              <a:rPr lang="en-US" altLang="zh-CN" sz="2400" dirty="0">
                <a:ea typeface="楷体" pitchFamily="49" charset="-122"/>
                <a:cs typeface="楷体_GB2312"/>
              </a:rPr>
              <a:t>]</a:t>
            </a:r>
            <a:r>
              <a:rPr lang="zh-CN" altLang="en-US" sz="2400" dirty="0">
                <a:ea typeface="楷体" pitchFamily="49" charset="-122"/>
                <a:cs typeface="楷体_GB2312"/>
              </a:rPr>
              <a:t>某保险公司自</a:t>
            </a:r>
            <a:r>
              <a:rPr lang="en-US" altLang="zh-CN" sz="2400" dirty="0">
                <a:ea typeface="楷体" pitchFamily="49" charset="-122"/>
                <a:cs typeface="楷体_GB2312"/>
              </a:rPr>
              <a:t>10</a:t>
            </a:r>
            <a:r>
              <a:rPr lang="zh-CN" altLang="en-US" sz="2400" dirty="0">
                <a:ea typeface="楷体" pitchFamily="49" charset="-122"/>
                <a:cs typeface="楷体_GB2312"/>
              </a:rPr>
              <a:t>万名投保人中随机抽取</a:t>
            </a:r>
            <a:r>
              <a:rPr lang="en-US" altLang="zh-CN" sz="2400" dirty="0">
                <a:ea typeface="楷体" pitchFamily="49" charset="-122"/>
                <a:cs typeface="楷体_GB2312"/>
              </a:rPr>
              <a:t>36</a:t>
            </a:r>
            <a:r>
              <a:rPr lang="zh-CN" altLang="en-US" sz="2400" dirty="0">
                <a:ea typeface="楷体" pitchFamily="49" charset="-122"/>
                <a:cs typeface="楷体_GB2312"/>
              </a:rPr>
              <a:t>人，得其平均年龄为</a:t>
            </a:r>
            <a:r>
              <a:rPr lang="en-US" altLang="zh-CN" sz="2400" dirty="0">
                <a:ea typeface="楷体" pitchFamily="49" charset="-122"/>
                <a:cs typeface="楷体_GB2312"/>
              </a:rPr>
              <a:t>39</a:t>
            </a:r>
            <a:r>
              <a:rPr lang="zh-CN" altLang="en-US" sz="2400" dirty="0" smtClean="0">
                <a:ea typeface="楷体" pitchFamily="49" charset="-122"/>
                <a:cs typeface="楷体_GB2312"/>
              </a:rPr>
              <a:t>岁。已知</a:t>
            </a:r>
            <a:r>
              <a:rPr lang="zh-CN" altLang="en-US" sz="2400" dirty="0">
                <a:ea typeface="楷体" pitchFamily="49" charset="-122"/>
                <a:cs typeface="楷体_GB2312"/>
              </a:rPr>
              <a:t>投保人的</a:t>
            </a:r>
            <a:r>
              <a:rPr lang="zh-CN" altLang="en-US" sz="2400" dirty="0" smtClean="0">
                <a:ea typeface="楷体" pitchFamily="49" charset="-122"/>
                <a:cs typeface="楷体_GB2312"/>
              </a:rPr>
              <a:t>年龄</a:t>
            </a:r>
            <a:r>
              <a:rPr lang="en-US" altLang="zh-CN" sz="2400" dirty="0" smtClean="0">
                <a:ea typeface="楷体" pitchFamily="49" charset="-122"/>
                <a:cs typeface="楷体_GB2312"/>
              </a:rPr>
              <a:t>X~N(μ, 7.2</a:t>
            </a:r>
            <a:r>
              <a:rPr lang="en-US" altLang="zh-CN" sz="2400" baseline="30000" dirty="0" smtClean="0">
                <a:ea typeface="楷体" pitchFamily="49" charset="-122"/>
                <a:cs typeface="楷体_GB2312"/>
              </a:rPr>
              <a:t>2</a:t>
            </a:r>
            <a:r>
              <a:rPr lang="en-US" altLang="zh-CN" sz="2400" dirty="0" smtClean="0">
                <a:ea typeface="楷体" pitchFamily="49" charset="-122"/>
                <a:cs typeface="楷体_GB2312"/>
              </a:rPr>
              <a:t> )</a:t>
            </a:r>
            <a:r>
              <a:rPr lang="zh-CN" altLang="en-US" sz="2400" dirty="0" smtClean="0">
                <a:ea typeface="楷体" pitchFamily="49" charset="-122"/>
                <a:cs typeface="楷体_GB2312"/>
              </a:rPr>
              <a:t>，试求其平均年龄</a:t>
            </a:r>
            <a:r>
              <a:rPr lang="en-US" altLang="zh-CN" sz="2400" dirty="0" smtClean="0">
                <a:ea typeface="楷体" pitchFamily="49" charset="-122"/>
                <a:cs typeface="楷体_GB2312"/>
              </a:rPr>
              <a:t>95%</a:t>
            </a:r>
            <a:r>
              <a:rPr lang="zh-CN" altLang="en-US" sz="2400" dirty="0" smtClean="0">
                <a:ea typeface="楷体" pitchFamily="49" charset="-122"/>
                <a:cs typeface="楷体_GB2312"/>
              </a:rPr>
              <a:t>（</a:t>
            </a:r>
            <a:r>
              <a:rPr lang="en-US" altLang="zh-CN" sz="2400" dirty="0" smtClean="0">
                <a:ea typeface="楷体" pitchFamily="49" charset="-122"/>
                <a:cs typeface="楷体_GB2312"/>
              </a:rPr>
              <a:t>1-α</a:t>
            </a:r>
            <a:r>
              <a:rPr lang="zh-CN" altLang="en-US" sz="2400" dirty="0" smtClean="0">
                <a:ea typeface="楷体" pitchFamily="49" charset="-122"/>
                <a:cs typeface="楷体_GB2312"/>
              </a:rPr>
              <a:t>，置信</a:t>
            </a:r>
            <a:r>
              <a:rPr lang="zh-CN" altLang="en-US" sz="2400" dirty="0" smtClean="0">
                <a:ea typeface="楷体" pitchFamily="49" charset="-122"/>
                <a:cs typeface="楷体_GB2312"/>
              </a:rPr>
              <a:t>度、概率保证程度）</a:t>
            </a:r>
            <a:r>
              <a:rPr lang="zh-CN" altLang="en-US" sz="2400" dirty="0" smtClean="0">
                <a:ea typeface="楷体" pitchFamily="49" charset="-122"/>
                <a:cs typeface="楷体_GB2312"/>
              </a:rPr>
              <a:t>的置信区间</a:t>
            </a:r>
            <a:r>
              <a:rPr lang="zh-CN" altLang="en-US" sz="2400" dirty="0">
                <a:ea typeface="楷体" pitchFamily="49" charset="-122"/>
                <a:cs typeface="楷体_GB2312"/>
              </a:rPr>
              <a:t>。</a:t>
            </a:r>
            <a:endParaRPr lang="zh-CN" altLang="en-US" sz="2400" dirty="0">
              <a:ea typeface="楷体" pitchFamily="49" charset="-122"/>
            </a:endParaRPr>
          </a:p>
        </p:txBody>
      </p:sp>
      <p:graphicFrame>
        <p:nvGraphicFramePr>
          <p:cNvPr id="29706" name="Object 10"/>
          <p:cNvGraphicFramePr>
            <a:graphicFrameLocks noChangeAspect="1"/>
          </p:cNvGraphicFramePr>
          <p:nvPr/>
        </p:nvGraphicFramePr>
        <p:xfrm>
          <a:off x="683568" y="3501008"/>
          <a:ext cx="4932363" cy="508000"/>
        </p:xfrm>
        <a:graphic>
          <a:graphicData uri="http://schemas.openxmlformats.org/presentationml/2006/ole">
            <p:oleObj spid="_x0000_s366595" name="公式" r:id="rId4" imgW="2336760" imgH="241200" progId="Equation.3">
              <p:embed/>
            </p:oleObj>
          </a:graphicData>
        </a:graphic>
      </p:graphicFrame>
      <p:graphicFrame>
        <p:nvGraphicFramePr>
          <p:cNvPr id="29712" name="Object 16"/>
          <p:cNvGraphicFramePr>
            <a:graphicFrameLocks noChangeAspect="1"/>
          </p:cNvGraphicFramePr>
          <p:nvPr/>
        </p:nvGraphicFramePr>
        <p:xfrm>
          <a:off x="755576" y="4077072"/>
          <a:ext cx="6707187" cy="587375"/>
        </p:xfrm>
        <a:graphic>
          <a:graphicData uri="http://schemas.openxmlformats.org/presentationml/2006/ole">
            <p:oleObj spid="_x0000_s366596" name="公式" r:id="rId5" imgW="3174840" imgH="279360" progId="Equation.3">
              <p:embed/>
            </p:oleObj>
          </a:graphicData>
        </a:graphic>
      </p:graphicFrame>
      <p:graphicFrame>
        <p:nvGraphicFramePr>
          <p:cNvPr id="29713" name="Object 17"/>
          <p:cNvGraphicFramePr>
            <a:graphicFrameLocks noChangeAspect="1"/>
          </p:cNvGraphicFramePr>
          <p:nvPr/>
        </p:nvGraphicFramePr>
        <p:xfrm>
          <a:off x="461963" y="4724400"/>
          <a:ext cx="1974850" cy="582613"/>
        </p:xfrm>
        <a:graphic>
          <a:graphicData uri="http://schemas.openxmlformats.org/presentationml/2006/ole">
            <p:oleObj spid="_x0000_s366597" name="公式" r:id="rId6" imgW="939600" imgH="279360" progId="Equation.3">
              <p:embed/>
            </p:oleObj>
          </a:graphicData>
        </a:graphic>
      </p:graphicFrame>
      <p:sp>
        <p:nvSpPr>
          <p:cNvPr id="29715" name="Line 19"/>
          <p:cNvSpPr>
            <a:spLocks noChangeShapeType="1"/>
          </p:cNvSpPr>
          <p:nvPr/>
        </p:nvSpPr>
        <p:spPr bwMode="auto">
          <a:xfrm>
            <a:off x="762000" y="5715000"/>
            <a:ext cx="7391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9716" name="Object 20"/>
          <p:cNvGraphicFramePr>
            <a:graphicFrameLocks noChangeAspect="1"/>
          </p:cNvGraphicFramePr>
          <p:nvPr/>
        </p:nvGraphicFramePr>
        <p:xfrm>
          <a:off x="8305800" y="5486400"/>
          <a:ext cx="374650" cy="396875"/>
        </p:xfrm>
        <a:graphic>
          <a:graphicData uri="http://schemas.openxmlformats.org/presentationml/2006/ole">
            <p:oleObj spid="_x0000_s366598" name="Equation" r:id="rId7" imgW="191386" imgH="205033" progId="Equation.3">
              <p:embed/>
            </p:oleObj>
          </a:graphicData>
        </a:graphic>
      </p:graphicFrame>
      <p:graphicFrame>
        <p:nvGraphicFramePr>
          <p:cNvPr id="29717" name="Object 21"/>
          <p:cNvGraphicFramePr>
            <a:graphicFrameLocks noChangeAspect="1"/>
          </p:cNvGraphicFramePr>
          <p:nvPr/>
        </p:nvGraphicFramePr>
        <p:xfrm>
          <a:off x="4294188" y="5818188"/>
          <a:ext cx="320675" cy="342900"/>
        </p:xfrm>
        <a:graphic>
          <a:graphicData uri="http://schemas.openxmlformats.org/presentationml/2006/ole">
            <p:oleObj spid="_x0000_s366599" name="Equation" r:id="rId8" imgW="165710" imgH="179493" progId="Equation.3">
              <p:embed/>
            </p:oleObj>
          </a:graphicData>
        </a:graphic>
      </p:graphicFrame>
      <p:sp>
        <p:nvSpPr>
          <p:cNvPr id="29718" name="Line 22"/>
          <p:cNvSpPr>
            <a:spLocks noChangeShapeType="1"/>
          </p:cNvSpPr>
          <p:nvPr/>
        </p:nvSpPr>
        <p:spPr bwMode="auto">
          <a:xfrm flipV="1">
            <a:off x="4419600" y="5638800"/>
            <a:ext cx="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9720" name="AutoShape 24"/>
          <p:cNvSpPr>
            <a:spLocks/>
          </p:cNvSpPr>
          <p:nvPr/>
        </p:nvSpPr>
        <p:spPr bwMode="auto">
          <a:xfrm>
            <a:off x="3200400" y="5562600"/>
            <a:ext cx="76200" cy="304800"/>
          </a:xfrm>
          <a:prstGeom prst="leftBracket">
            <a:avLst>
              <a:gd name="adj" fmla="val 33333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21" name="AutoShape 25"/>
          <p:cNvSpPr>
            <a:spLocks/>
          </p:cNvSpPr>
          <p:nvPr/>
        </p:nvSpPr>
        <p:spPr bwMode="auto">
          <a:xfrm>
            <a:off x="5638800" y="5562600"/>
            <a:ext cx="76200" cy="304800"/>
          </a:xfrm>
          <a:prstGeom prst="rightBracket">
            <a:avLst>
              <a:gd name="adj" fmla="val 33333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9722" name="Object 26"/>
          <p:cNvGraphicFramePr>
            <a:graphicFrameLocks noChangeAspect="1"/>
          </p:cNvGraphicFramePr>
          <p:nvPr/>
        </p:nvGraphicFramePr>
        <p:xfrm>
          <a:off x="3492500" y="5270500"/>
          <a:ext cx="452438" cy="447675"/>
        </p:xfrm>
        <a:graphic>
          <a:graphicData uri="http://schemas.openxmlformats.org/presentationml/2006/ole">
            <p:oleObj spid="_x0000_s366600" name="公式" r:id="rId9" imgW="228600" imgH="228600" progId="Equation.3">
              <p:embed/>
            </p:oleObj>
          </a:graphicData>
        </a:graphic>
      </p:graphicFrame>
      <p:graphicFrame>
        <p:nvGraphicFramePr>
          <p:cNvPr id="29723" name="Object 27"/>
          <p:cNvGraphicFramePr>
            <a:graphicFrameLocks noChangeAspect="1"/>
          </p:cNvGraphicFramePr>
          <p:nvPr/>
        </p:nvGraphicFramePr>
        <p:xfrm>
          <a:off x="4711700" y="5270500"/>
          <a:ext cx="452438" cy="447675"/>
        </p:xfrm>
        <a:graphic>
          <a:graphicData uri="http://schemas.openxmlformats.org/presentationml/2006/ole">
            <p:oleObj spid="_x0000_s366601" name="公式" r:id="rId10" imgW="228600" imgH="228600" progId="Equation.3">
              <p:embed/>
            </p:oleObj>
          </a:graphicData>
        </a:graphic>
      </p:graphicFrame>
      <p:sp>
        <p:nvSpPr>
          <p:cNvPr id="29724" name="Line 28"/>
          <p:cNvSpPr>
            <a:spLocks noChangeShapeType="1"/>
          </p:cNvSpPr>
          <p:nvPr/>
        </p:nvSpPr>
        <p:spPr bwMode="auto">
          <a:xfrm>
            <a:off x="4724400" y="57150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9725" name="Line 29"/>
          <p:cNvSpPr>
            <a:spLocks noChangeShapeType="1"/>
          </p:cNvSpPr>
          <p:nvPr/>
        </p:nvSpPr>
        <p:spPr bwMode="auto">
          <a:xfrm>
            <a:off x="3581400" y="62484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9726" name="Object 30"/>
          <p:cNvGraphicFramePr>
            <a:graphicFrameLocks noChangeAspect="1"/>
          </p:cNvGraphicFramePr>
          <p:nvPr/>
        </p:nvGraphicFramePr>
        <p:xfrm>
          <a:off x="6121400" y="6019800"/>
          <a:ext cx="2720975" cy="476250"/>
        </p:xfrm>
        <a:graphic>
          <a:graphicData uri="http://schemas.openxmlformats.org/presentationml/2006/ole">
            <p:oleObj spid="_x0000_s366602" name="Equation" r:id="rId11" imgW="1322107" imgH="233574" progId="Equation.3">
              <p:embed/>
            </p:oleObj>
          </a:graphicData>
        </a:graphic>
      </p:graphicFrame>
      <p:sp>
        <p:nvSpPr>
          <p:cNvPr id="29727" name="Line 31"/>
          <p:cNvSpPr>
            <a:spLocks noChangeShapeType="1"/>
          </p:cNvSpPr>
          <p:nvPr/>
        </p:nvSpPr>
        <p:spPr bwMode="auto">
          <a:xfrm>
            <a:off x="2057400" y="5715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9728" name="Line 32"/>
          <p:cNvSpPr>
            <a:spLocks noChangeShapeType="1"/>
          </p:cNvSpPr>
          <p:nvPr/>
        </p:nvSpPr>
        <p:spPr bwMode="auto">
          <a:xfrm>
            <a:off x="990600" y="61722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9729" name="Object 33"/>
          <p:cNvGraphicFramePr>
            <a:graphicFrameLocks noChangeAspect="1"/>
          </p:cNvGraphicFramePr>
          <p:nvPr/>
        </p:nvGraphicFramePr>
        <p:xfrm>
          <a:off x="457200" y="6172200"/>
          <a:ext cx="2798763" cy="476250"/>
        </p:xfrm>
        <a:graphic>
          <a:graphicData uri="http://schemas.openxmlformats.org/presentationml/2006/ole">
            <p:oleObj spid="_x0000_s366603" name="Equation" r:id="rId12" imgW="1360983" imgH="233574" progId="Equation.3">
              <p:embed/>
            </p:oleObj>
          </a:graphicData>
        </a:graphic>
      </p:graphicFrame>
      <p:graphicFrame>
        <p:nvGraphicFramePr>
          <p:cNvPr id="29730" name="Object 34"/>
          <p:cNvGraphicFramePr>
            <a:graphicFrameLocks noChangeAspect="1"/>
          </p:cNvGraphicFramePr>
          <p:nvPr/>
        </p:nvGraphicFramePr>
        <p:xfrm>
          <a:off x="755576" y="2924944"/>
          <a:ext cx="7159625" cy="588962"/>
        </p:xfrm>
        <a:graphic>
          <a:graphicData uri="http://schemas.openxmlformats.org/presentationml/2006/ole">
            <p:oleObj spid="_x0000_s366604" name="公式" r:id="rId13" imgW="3377880" imgH="279360" progId="Equation.3">
              <p:embed/>
            </p:oleObj>
          </a:graphicData>
        </a:graphic>
      </p:graphicFrame>
      <p:graphicFrame>
        <p:nvGraphicFramePr>
          <p:cNvPr id="366605" name="Object 17"/>
          <p:cNvGraphicFramePr>
            <a:graphicFrameLocks noChangeAspect="1"/>
          </p:cNvGraphicFramePr>
          <p:nvPr/>
        </p:nvGraphicFramePr>
        <p:xfrm>
          <a:off x="2411760" y="4725144"/>
          <a:ext cx="2962275" cy="503237"/>
        </p:xfrm>
        <a:graphic>
          <a:graphicData uri="http://schemas.openxmlformats.org/presentationml/2006/ole">
            <p:oleObj spid="_x0000_s366605" name="公式" r:id="rId14" imgW="1409400" imgH="241200" progId="Equation.3">
              <p:embed/>
            </p:oleObj>
          </a:graphicData>
        </a:graphic>
      </p:graphicFrame>
      <p:graphicFrame>
        <p:nvGraphicFramePr>
          <p:cNvPr id="366606" name="Object 17"/>
          <p:cNvGraphicFramePr>
            <a:graphicFrameLocks noChangeAspect="1"/>
          </p:cNvGraphicFramePr>
          <p:nvPr/>
        </p:nvGraphicFramePr>
        <p:xfrm>
          <a:off x="5502275" y="4724400"/>
          <a:ext cx="3230563" cy="503238"/>
        </p:xfrm>
        <a:graphic>
          <a:graphicData uri="http://schemas.openxmlformats.org/presentationml/2006/ole">
            <p:oleObj spid="_x0000_s366606" name="公式" r:id="rId15" imgW="153648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7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7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73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70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71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97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71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666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660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666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660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71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297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71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97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71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297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71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297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72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97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72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297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72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297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72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297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72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98" dur="500"/>
                                        <p:tgtEl>
                                          <p:spTgt spid="297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72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3" dur="500"/>
                                        <p:tgtEl>
                                          <p:spTgt spid="297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72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8" dur="500"/>
                                        <p:tgtEl>
                                          <p:spTgt spid="297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72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3" dur="500"/>
                                        <p:tgtEl>
                                          <p:spTgt spid="297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72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8" dur="500"/>
                                        <p:tgtEl>
                                          <p:spTgt spid="297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72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2" grpId="0" build="p"/>
      <p:bldP spid="29715" grpId="0" animBg="1"/>
      <p:bldP spid="29718" grpId="0" animBg="1"/>
      <p:bldP spid="29720" grpId="0" animBg="1"/>
      <p:bldP spid="29721" grpId="0" animBg="1"/>
      <p:bldP spid="29724" grpId="0" animBg="1"/>
      <p:bldP spid="29725" grpId="0" animBg="1"/>
      <p:bldP spid="29727" grpId="0" animBg="1"/>
      <p:bldP spid="29728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23324</TotalTime>
  <Words>3327</Words>
  <Application>Microsoft Office PowerPoint</Application>
  <PresentationFormat>全屏显示(4:3)</PresentationFormat>
  <Paragraphs>205</Paragraphs>
  <Slides>35</Slides>
  <Notes>35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35</vt:i4>
      </vt:variant>
    </vt:vector>
  </HeadingPairs>
  <TitlesOfParts>
    <vt:vector size="48" baseType="lpstr">
      <vt:lpstr>Arial</vt:lpstr>
      <vt:lpstr>宋体</vt:lpstr>
      <vt:lpstr>Times New Roman</vt:lpstr>
      <vt:lpstr>隶书</vt:lpstr>
      <vt:lpstr>黑体</vt:lpstr>
      <vt:lpstr>楷体</vt:lpstr>
      <vt:lpstr>楷体_GB2312</vt:lpstr>
      <vt:lpstr>Symbol</vt:lpstr>
      <vt:lpstr>金桥简标宋</vt:lpstr>
      <vt:lpstr>默认设计模板</vt:lpstr>
      <vt:lpstr>公式</vt:lpstr>
      <vt:lpstr>Equation</vt:lpstr>
      <vt:lpstr>Document</vt:lpstr>
      <vt:lpstr>第六章　参数估计</vt:lpstr>
      <vt:lpstr>第六章　参数估计</vt:lpstr>
      <vt:lpstr>第六章　参数估计</vt:lpstr>
      <vt:lpstr>第六章　参数估计</vt:lpstr>
      <vt:lpstr>第六章　参数估计</vt:lpstr>
      <vt:lpstr>第六章　参数估计</vt:lpstr>
      <vt:lpstr>第六章　参数估计</vt:lpstr>
      <vt:lpstr>第六章　参数估计</vt:lpstr>
      <vt:lpstr>第六章　参数估计</vt:lpstr>
      <vt:lpstr>第六章　参数估计</vt:lpstr>
      <vt:lpstr>第六章　参数估计</vt:lpstr>
      <vt:lpstr>第六章　参数估计</vt:lpstr>
      <vt:lpstr>第六章　参数估计</vt:lpstr>
      <vt:lpstr>第六章　参数估计</vt:lpstr>
      <vt:lpstr>第六章　参数估计</vt:lpstr>
      <vt:lpstr>第六章　参数估计</vt:lpstr>
      <vt:lpstr>第六章　参数估计</vt:lpstr>
      <vt:lpstr>第六章　参数估计</vt:lpstr>
      <vt:lpstr>第六章　参数估计</vt:lpstr>
      <vt:lpstr>第六章　参数估计</vt:lpstr>
      <vt:lpstr>第六章　参数估计</vt:lpstr>
      <vt:lpstr>第六章　参数估计</vt:lpstr>
      <vt:lpstr>第六章　参数估计</vt:lpstr>
      <vt:lpstr>第六章　参数估计</vt:lpstr>
      <vt:lpstr>第六章　参数估计</vt:lpstr>
      <vt:lpstr>第六章　参数估计</vt:lpstr>
      <vt:lpstr>第六章　参数估计</vt:lpstr>
      <vt:lpstr>第六章　参数估计</vt:lpstr>
      <vt:lpstr>第六章　参数估计</vt:lpstr>
      <vt:lpstr>第六章　参数估计</vt:lpstr>
      <vt:lpstr>第六章　参数估计</vt:lpstr>
      <vt:lpstr>第六章　参数估计</vt:lpstr>
      <vt:lpstr>幻灯片 33</vt:lpstr>
      <vt:lpstr>幻灯片 34</vt:lpstr>
      <vt:lpstr>第六章　参数估计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第四章   参数估计与假设检验</dc:title>
  <dc:creator>李海东</dc:creator>
  <cp:lastModifiedBy>LHD</cp:lastModifiedBy>
  <cp:revision>2386</cp:revision>
  <dcterms:created xsi:type="dcterms:W3CDTF">2001-02-03T06:20:58Z</dcterms:created>
  <dcterms:modified xsi:type="dcterms:W3CDTF">2018-11-21T02:25:18Z</dcterms:modified>
</cp:coreProperties>
</file>