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73" r:id="rId2"/>
    <p:sldId id="320" r:id="rId3"/>
    <p:sldId id="375" r:id="rId4"/>
    <p:sldId id="376" r:id="rId5"/>
    <p:sldId id="377" r:id="rId6"/>
    <p:sldId id="378" r:id="rId7"/>
    <p:sldId id="381" r:id="rId8"/>
    <p:sldId id="382" r:id="rId9"/>
    <p:sldId id="383" r:id="rId10"/>
    <p:sldId id="302" r:id="rId11"/>
    <p:sldId id="379" r:id="rId12"/>
    <p:sldId id="380" r:id="rId13"/>
  </p:sldIdLst>
  <p:sldSz cx="9144000" cy="6858000" type="screen4x3"/>
  <p:notesSz cx="6858000" cy="9144000"/>
  <p:embeddedFontLst>
    <p:embeddedFont>
      <p:font typeface="隶书" pitchFamily="49" charset="-122"/>
      <p:regular r:id="rId15"/>
    </p:embeddedFont>
    <p:embeddedFont>
      <p:font typeface="黑体" pitchFamily="49" charset="-122"/>
      <p:regular r:id="rId16"/>
    </p:embeddedFont>
    <p:embeddedFont>
      <p:font typeface="新宋体" pitchFamily="49" charset="-122"/>
      <p:regular r:id="rId17"/>
    </p:embeddedFont>
    <p:embeddedFont>
      <p:font typeface="楷体" pitchFamily="49" charset="-122"/>
      <p:regular r:id="rId18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66FF33"/>
    <a:srgbClr val="660033"/>
    <a:srgbClr val="FF00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2237" autoAdjust="0"/>
  </p:normalViewPr>
  <p:slideViewPr>
    <p:cSldViewPr>
      <p:cViewPr varScale="1">
        <p:scale>
          <a:sx n="65" d="100"/>
          <a:sy n="65" d="100"/>
        </p:scale>
        <p:origin x="-15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652C5A-3B5D-406D-A304-613077A71B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F712D-FAC8-403C-A3F4-F4AAA26E2658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抽样推断的过程中，要解决的问题主要包括：怎么抽、抽多少和如何推断三个方面的问题。严格来说，应该按照上述顺序来进行抽样推断，但在实际中，抽多少这一问题的解决必须建立在区间估计的基础之上，即</a:t>
            </a:r>
            <a:r>
              <a:rPr lang="zh-CN" altLang="en-US" dirty="0" smtClean="0"/>
              <a:t>抽多少与允许误差密切相关，</a:t>
            </a:r>
            <a:r>
              <a:rPr lang="zh-CN" altLang="en-US" dirty="0"/>
              <a:t>所以，将必要样本容量的确定放在了最后来解决。那么在实际中，例如从</a:t>
            </a:r>
            <a:r>
              <a:rPr lang="en-US" altLang="zh-CN" dirty="0"/>
              <a:t>N</a:t>
            </a:r>
            <a:r>
              <a:rPr lang="zh-CN" altLang="en-US" dirty="0"/>
              <a:t>中抽取样本单位，到底多少才是合适的呢？是</a:t>
            </a:r>
            <a:r>
              <a:rPr lang="en-US" altLang="zh-CN" dirty="0"/>
              <a:t>30</a:t>
            </a:r>
            <a:r>
              <a:rPr lang="zh-CN" altLang="en-US" dirty="0"/>
              <a:t>、</a:t>
            </a:r>
            <a:r>
              <a:rPr lang="en-US" altLang="zh-CN" dirty="0"/>
              <a:t>50</a:t>
            </a:r>
            <a:r>
              <a:rPr lang="zh-CN" altLang="en-US" dirty="0"/>
              <a:t>、</a:t>
            </a:r>
            <a:r>
              <a:rPr lang="en-US" altLang="zh-CN" dirty="0"/>
              <a:t>70</a:t>
            </a:r>
            <a:r>
              <a:rPr lang="zh-CN" altLang="en-US" dirty="0"/>
              <a:t>或</a:t>
            </a:r>
            <a:r>
              <a:rPr lang="en-US" altLang="zh-CN" dirty="0"/>
              <a:t>100</a:t>
            </a:r>
            <a:r>
              <a:rPr lang="zh-CN" altLang="en-US" dirty="0"/>
              <a:t>、</a:t>
            </a:r>
            <a:r>
              <a:rPr lang="en-US" altLang="zh-CN" dirty="0"/>
              <a:t>1000</a:t>
            </a:r>
            <a:r>
              <a:rPr lang="zh-CN" altLang="en-US" dirty="0"/>
              <a:t>，从理论上说，必要的即可。即并非越多越好，当然也不会越少越好。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注意的一个问题，即在费用限制的前提下最多可抽取的样本容量，注意两者的对比。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F5032-B38C-43BC-A390-F3FBD2DA393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2F0DB-191F-41F8-A76A-91BD98F9D4F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81D8D-1482-4081-9DFE-D47828D4530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4BF96-B5B8-4A81-94D4-EB3419E71AD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公式中的等号应该是大于等于号。</a:t>
            </a:r>
            <a:r>
              <a:rPr lang="en-US" altLang="zh-CN"/>
              <a:t>Z</a:t>
            </a:r>
            <a:r>
              <a:rPr lang="zh-CN" altLang="en-US"/>
              <a:t>值决定了区间的宽度即可靠性，因此，可靠性越大，要求样本容量越大。当方差和极限误差不变的情况下，如果区间估计参数的可靠性增大，则样本容易亦须增大。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CA4FB-4577-49B1-85A5-C4D3C994EA4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0504D-A604-48FA-9F6C-8C60A8DFC22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0E9F9-6E25-4CB6-9DD6-688F76ED55A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C7689-C359-414C-8227-071A48F374A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2D031-D56D-425D-9E34-40120F8B4E3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5B4B8-7A1E-4B20-8276-D7983E3359F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CEFDD-B4DF-4843-85F4-EF4033D1FFB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CF709-DF5D-4924-8AB1-31D178A8B5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07EE0-A341-489A-93DF-E8DE72099A9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12BFC-333B-454E-A0F9-FB42188E83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C66EC-8BDB-471E-B059-2E040327026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3B9C1-831D-45D6-94D0-9F1A790273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0616B-53DB-4EEB-89BD-0AE2A2B05E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A75D5-C6A0-456E-A146-FFA87F8E96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2D620-35B2-47A8-92A4-03D97F0AAC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CD7DB-5DB0-413E-A638-3295675D71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497F6-1F13-4F17-BF29-E9B0840DE1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B8758-BBE5-4506-9DB4-3E4B161D45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833849-6E93-4E35-A227-ED444D57F6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6.bin"/><Relationship Id="rId5" Type="http://schemas.openxmlformats.org/officeDocument/2006/relationships/audio" Target="../media/audio2.wav"/><Relationship Id="rId10" Type="http://schemas.openxmlformats.org/officeDocument/2006/relationships/oleObject" Target="../embeddings/oleObject5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audio" Target="../media/audio5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audio" Target="../media/audio5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9.bin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audio" Target="../media/audio4.wav"/><Relationship Id="rId4" Type="http://schemas.openxmlformats.org/officeDocument/2006/relationships/audio" Target="../media/audio3.wav"/><Relationship Id="rId9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8227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第三节  必要样本容量的确定</a:t>
            </a:r>
          </a:p>
          <a:p>
            <a:pPr algn="l"/>
            <a:r>
              <a:rPr lang="zh-CN" altLang="en-US" sz="2400" dirty="0">
                <a:sym typeface="Symbol" pitchFamily="18" charset="2"/>
              </a:rPr>
              <a:t>一、必要样本容量（</a:t>
            </a:r>
            <a:r>
              <a:rPr lang="en-US" altLang="zh-CN" sz="2400" dirty="0">
                <a:sym typeface="Symbol" pitchFamily="18" charset="2"/>
              </a:rPr>
              <a:t>P156</a:t>
            </a:r>
            <a:r>
              <a:rPr lang="zh-CN" altLang="en-US" sz="2400" dirty="0">
                <a:sym typeface="Symbol" pitchFamily="18" charset="2"/>
              </a:rPr>
              <a:t>）</a:t>
            </a:r>
          </a:p>
          <a:p>
            <a:pPr algn="l"/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、决定样本容量的因素</a:t>
            </a:r>
          </a:p>
        </p:txBody>
      </p: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250825" y="2565400"/>
            <a:ext cx="8642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、必要样本容量：在估计精度或允许误差的前提下，必须抽取的样本容量。</a:t>
            </a:r>
            <a:endParaRPr lang="zh-CN" altLang="en-US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914400" y="3429000"/>
            <a:ext cx="5492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  <a:ea typeface="隶书" pitchFamily="49" charset="-122"/>
              </a:rPr>
              <a:t>样本容量与精度的关系</a:t>
            </a:r>
            <a:endParaRPr lang="zh-CN" altLang="en-US" sz="36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2284" name="Object 12"/>
          <p:cNvGraphicFramePr>
            <a:graphicFrameLocks noChangeAspect="1"/>
          </p:cNvGraphicFramePr>
          <p:nvPr/>
        </p:nvGraphicFramePr>
        <p:xfrm>
          <a:off x="1524000" y="3581400"/>
          <a:ext cx="6248400" cy="2444750"/>
        </p:xfrm>
        <a:graphic>
          <a:graphicData uri="http://schemas.openxmlformats.org/presentationml/2006/ole">
            <p:oleObj spid="_x0000_s182284" name="公式" r:id="rId6" imgW="2730240" imgH="1066680" progId="Equation.3">
              <p:embed/>
            </p:oleObj>
          </a:graphicData>
        </a:graphic>
      </p:graphicFrame>
      <p:sp>
        <p:nvSpPr>
          <p:cNvPr id="182285" name="Line 13"/>
          <p:cNvSpPr>
            <a:spLocks noChangeShapeType="1"/>
          </p:cNvSpPr>
          <p:nvPr/>
        </p:nvSpPr>
        <p:spPr bwMode="auto">
          <a:xfrm>
            <a:off x="2514600" y="60960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2286" name="Object 14"/>
          <p:cNvGraphicFramePr>
            <a:graphicFrameLocks noChangeAspect="1"/>
          </p:cNvGraphicFramePr>
          <p:nvPr/>
        </p:nvGraphicFramePr>
        <p:xfrm>
          <a:off x="6732240" y="5661248"/>
          <a:ext cx="1085850" cy="917575"/>
        </p:xfrm>
        <a:graphic>
          <a:graphicData uri="http://schemas.openxmlformats.org/presentationml/2006/ole">
            <p:oleObj spid="_x0000_s182286" name="公式" r:id="rId7" imgW="495000" imgH="419040" progId="Equation.3">
              <p:embed/>
            </p:oleObj>
          </a:graphicData>
        </a:graphic>
      </p:graphicFrame>
      <p:sp>
        <p:nvSpPr>
          <p:cNvPr id="182287" name="Line 15"/>
          <p:cNvSpPr>
            <a:spLocks noChangeShapeType="1"/>
          </p:cNvSpPr>
          <p:nvPr/>
        </p:nvSpPr>
        <p:spPr bwMode="auto">
          <a:xfrm flipV="1">
            <a:off x="2514600" y="35814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2288" name="Object 16"/>
          <p:cNvGraphicFramePr>
            <a:graphicFrameLocks noChangeAspect="1"/>
          </p:cNvGraphicFramePr>
          <p:nvPr/>
        </p:nvGraphicFramePr>
        <p:xfrm>
          <a:off x="2590800" y="6172200"/>
          <a:ext cx="762000" cy="406400"/>
        </p:xfrm>
        <a:graphic>
          <a:graphicData uri="http://schemas.openxmlformats.org/presentationml/2006/ole">
            <p:oleObj spid="_x0000_s182288" name="公式" r:id="rId8" imgW="330120" imgH="177480" progId="Equation.3">
              <p:embed/>
            </p:oleObj>
          </a:graphicData>
        </a:graphic>
      </p:graphicFrame>
      <p:graphicFrame>
        <p:nvGraphicFramePr>
          <p:cNvPr id="182289" name="Object 17"/>
          <p:cNvGraphicFramePr>
            <a:graphicFrameLocks noChangeAspect="1"/>
          </p:cNvGraphicFramePr>
          <p:nvPr/>
        </p:nvGraphicFramePr>
        <p:xfrm>
          <a:off x="4419600" y="6172200"/>
          <a:ext cx="685800" cy="384175"/>
        </p:xfrm>
        <a:graphic>
          <a:graphicData uri="http://schemas.openxmlformats.org/presentationml/2006/ole">
            <p:oleObj spid="_x0000_s182289" name="公式" r:id="rId9" imgW="317160" imgH="177480" progId="Equation.3">
              <p:embed/>
            </p:oleObj>
          </a:graphicData>
        </a:graphic>
      </p:graphicFrame>
      <p:graphicFrame>
        <p:nvGraphicFramePr>
          <p:cNvPr id="182290" name="Object 18"/>
          <p:cNvGraphicFramePr>
            <a:graphicFrameLocks noChangeAspect="1"/>
          </p:cNvGraphicFramePr>
          <p:nvPr/>
        </p:nvGraphicFramePr>
        <p:xfrm>
          <a:off x="1752600" y="4691063"/>
          <a:ext cx="692150" cy="387350"/>
        </p:xfrm>
        <a:graphic>
          <a:graphicData uri="http://schemas.openxmlformats.org/presentationml/2006/ole">
            <p:oleObj spid="_x0000_s182290" name="公式" r:id="rId10" imgW="317160" imgH="177480" progId="Equation.3">
              <p:embed/>
            </p:oleObj>
          </a:graphicData>
        </a:graphic>
      </p:graphicFrame>
      <p:graphicFrame>
        <p:nvGraphicFramePr>
          <p:cNvPr id="182291" name="Object 19"/>
          <p:cNvGraphicFramePr>
            <a:graphicFrameLocks noChangeAspect="1"/>
          </p:cNvGraphicFramePr>
          <p:nvPr/>
        </p:nvGraphicFramePr>
        <p:xfrm>
          <a:off x="1752600" y="3929063"/>
          <a:ext cx="692150" cy="387350"/>
        </p:xfrm>
        <a:graphic>
          <a:graphicData uri="http://schemas.openxmlformats.org/presentationml/2006/ole">
            <p:oleObj spid="_x0000_s182291" name="公式" r:id="rId11" imgW="317160" imgH="177480" progId="Equation.3">
              <p:embed/>
            </p:oleObj>
          </a:graphicData>
        </a:graphic>
      </p:graphicFrame>
      <p:graphicFrame>
        <p:nvGraphicFramePr>
          <p:cNvPr id="182292" name="Object 20"/>
          <p:cNvGraphicFramePr>
            <a:graphicFrameLocks noChangeAspect="1"/>
          </p:cNvGraphicFramePr>
          <p:nvPr/>
        </p:nvGraphicFramePr>
        <p:xfrm>
          <a:off x="1676400" y="3505200"/>
          <a:ext cx="685800" cy="406400"/>
        </p:xfrm>
        <a:graphic>
          <a:graphicData uri="http://schemas.openxmlformats.org/presentationml/2006/ole">
            <p:oleObj spid="_x0000_s182292" name="公式" r:id="rId12" imgW="342720" imgH="203040" progId="Equation.3">
              <p:embed/>
            </p:oleObj>
          </a:graphicData>
        </a:graphic>
      </p:graphicFrame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3048000" y="4953000"/>
            <a:ext cx="0" cy="1143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94" name="Line 22"/>
          <p:cNvSpPr>
            <a:spLocks noChangeShapeType="1"/>
          </p:cNvSpPr>
          <p:nvPr/>
        </p:nvSpPr>
        <p:spPr bwMode="auto">
          <a:xfrm>
            <a:off x="4724400" y="4114800"/>
            <a:ext cx="0" cy="1981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95" name="Line 23"/>
          <p:cNvSpPr>
            <a:spLocks noChangeShapeType="1"/>
          </p:cNvSpPr>
          <p:nvPr/>
        </p:nvSpPr>
        <p:spPr bwMode="auto">
          <a:xfrm>
            <a:off x="2514600" y="48768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96" name="Line 24"/>
          <p:cNvSpPr>
            <a:spLocks noChangeShapeType="1"/>
          </p:cNvSpPr>
          <p:nvPr/>
        </p:nvSpPr>
        <p:spPr bwMode="auto">
          <a:xfrm flipH="1">
            <a:off x="2514600" y="4114800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97" name="Freeform 25"/>
          <p:cNvSpPr>
            <a:spLocks/>
          </p:cNvSpPr>
          <p:nvPr/>
        </p:nvSpPr>
        <p:spPr bwMode="auto">
          <a:xfrm>
            <a:off x="2514600" y="4038600"/>
            <a:ext cx="3733800" cy="20574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192" y="768"/>
              </a:cxn>
              <a:cxn ang="0">
                <a:pos x="528" y="336"/>
              </a:cxn>
              <a:cxn ang="0">
                <a:pos x="1056" y="96"/>
              </a:cxn>
              <a:cxn ang="0">
                <a:pos x="2352" y="0"/>
              </a:cxn>
            </a:cxnLst>
            <a:rect l="0" t="0" r="r" b="b"/>
            <a:pathLst>
              <a:path w="2352" h="1296">
                <a:moveTo>
                  <a:pt x="0" y="1296"/>
                </a:moveTo>
                <a:cubicBezTo>
                  <a:pt x="52" y="1112"/>
                  <a:pt x="104" y="928"/>
                  <a:pt x="192" y="768"/>
                </a:cubicBezTo>
                <a:cubicBezTo>
                  <a:pt x="280" y="608"/>
                  <a:pt x="384" y="448"/>
                  <a:pt x="528" y="336"/>
                </a:cubicBezTo>
                <a:cubicBezTo>
                  <a:pt x="672" y="224"/>
                  <a:pt x="752" y="152"/>
                  <a:pt x="1056" y="96"/>
                </a:cubicBezTo>
                <a:cubicBezTo>
                  <a:pt x="1360" y="40"/>
                  <a:pt x="1856" y="20"/>
                  <a:pt x="235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2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" fill="hold"/>
                                        <p:tgtEl>
                                          <p:spTgt spid="182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" fill="hold"/>
                                        <p:tgtEl>
                                          <p:spTgt spid="182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82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8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2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9" grpId="0" build="p" autoUpdateAnimBg="0"/>
      <p:bldP spid="182282" grpId="0" build="p" autoUpdateAnimBg="0"/>
      <p:bldP spid="182283" grpId="0" build="p" autoUpdateAnimBg="0"/>
      <p:bldP spid="182285" grpId="0" animBg="1"/>
      <p:bldP spid="182287" grpId="0" animBg="1"/>
      <p:bldP spid="182293" grpId="0" animBg="1"/>
      <p:bldP spid="182294" grpId="0" animBg="1"/>
      <p:bldP spid="182295" grpId="0" animBg="1"/>
      <p:bldP spid="182296" grpId="0" animBg="1"/>
      <p:bldP spid="18229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179388" y="1143000"/>
            <a:ext cx="8736012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latin typeface="+mn-lt"/>
                <a:ea typeface="楷体" pitchFamily="49" charset="-122"/>
              </a:rPr>
              <a:t>［案例题］旷课率大于</a:t>
            </a:r>
            <a:r>
              <a:rPr lang="en-US" altLang="zh-CN" dirty="0">
                <a:latin typeface="+mn-lt"/>
                <a:ea typeface="楷体" pitchFamily="49" charset="-122"/>
              </a:rPr>
              <a:t>20%</a:t>
            </a:r>
            <a:r>
              <a:rPr lang="zh-CN" altLang="en-US" dirty="0">
                <a:latin typeface="+mn-lt"/>
                <a:ea typeface="楷体" pitchFamily="49" charset="-122"/>
              </a:rPr>
              <a:t>吗（</a:t>
            </a:r>
            <a:r>
              <a:rPr lang="en-US" altLang="zh-CN" dirty="0">
                <a:latin typeface="+mn-lt"/>
                <a:ea typeface="楷体" pitchFamily="49" charset="-122"/>
              </a:rPr>
              <a:t>20</a:t>
            </a:r>
            <a:r>
              <a:rPr lang="zh-CN" altLang="en-US" dirty="0">
                <a:latin typeface="+mn-lt"/>
                <a:ea typeface="楷体" pitchFamily="49" charset="-122"/>
              </a:rPr>
              <a:t>分）。</a:t>
            </a: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纵然学生旷课有多种原因，但已成为当前高校普遍存在的最为严重的问题之一。某校督导组在最近的一次教学抽查中发现，学生的旷课率在</a:t>
            </a:r>
            <a:r>
              <a:rPr lang="en-US" altLang="zh-CN" dirty="0">
                <a:latin typeface="+mn-lt"/>
                <a:ea typeface="楷体" pitchFamily="49" charset="-122"/>
                <a:cs typeface="楷体_GB2312"/>
              </a:rPr>
              <a:t>20%</a:t>
            </a: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以上。为查验之，该校教务处委托某调查所对该校学生的旷课问题进行调查分析，从该校所有学生中随机抽取了</a:t>
            </a:r>
            <a:r>
              <a:rPr lang="en-US" altLang="zh-CN" dirty="0">
                <a:latin typeface="+mn-lt"/>
                <a:ea typeface="楷体" pitchFamily="49" charset="-122"/>
                <a:cs typeface="楷体_GB2312"/>
              </a:rPr>
              <a:t>500</a:t>
            </a: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名学生。结果显示，从未旷课的学生只有</a:t>
            </a:r>
            <a:r>
              <a:rPr lang="en-US" altLang="zh-CN" dirty="0">
                <a:latin typeface="+mn-lt"/>
                <a:ea typeface="楷体" pitchFamily="49" charset="-122"/>
                <a:cs typeface="楷体_GB2312"/>
              </a:rPr>
              <a:t>375</a:t>
            </a: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人。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问题是：（</a:t>
            </a:r>
            <a:r>
              <a:rPr lang="en-US" altLang="zh-CN" dirty="0">
                <a:latin typeface="+mn-lt"/>
                <a:ea typeface="楷体" pitchFamily="49" charset="-122"/>
                <a:cs typeface="楷体_GB2312"/>
              </a:rPr>
              <a:t>1</a:t>
            </a: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）从取样情况看，该校的学生旷课率有多大；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（</a:t>
            </a:r>
            <a:r>
              <a:rPr lang="en-US" altLang="zh-CN" dirty="0">
                <a:latin typeface="+mn-lt"/>
                <a:ea typeface="楷体" pitchFamily="49" charset="-122"/>
                <a:cs typeface="楷体_GB2312"/>
              </a:rPr>
              <a:t>2</a:t>
            </a: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）该校学生的旷课率在</a:t>
            </a:r>
            <a:r>
              <a:rPr lang="en-US" altLang="zh-CN" dirty="0">
                <a:latin typeface="+mn-lt"/>
                <a:ea typeface="楷体" pitchFamily="49" charset="-122"/>
                <a:cs typeface="楷体_GB2312"/>
              </a:rPr>
              <a:t>20%</a:t>
            </a: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以上吗（</a:t>
            </a:r>
            <a:r>
              <a:rPr lang="en-US" altLang="zh-CN" dirty="0">
                <a:latin typeface="+mn-lt"/>
                <a:ea typeface="楷体" pitchFamily="49" charset="-122"/>
                <a:cs typeface="楷体_GB2312"/>
              </a:rPr>
              <a:t>α=0.05</a:t>
            </a: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）；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（</a:t>
            </a:r>
            <a:r>
              <a:rPr lang="en-US" altLang="zh-CN" dirty="0">
                <a:latin typeface="+mn-lt"/>
                <a:ea typeface="楷体" pitchFamily="49" charset="-122"/>
                <a:cs typeface="楷体_GB2312"/>
              </a:rPr>
              <a:t>3</a:t>
            </a: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）若该校教务处希望估计该校学生旷课率的误差边际不超过</a:t>
            </a:r>
            <a:r>
              <a:rPr lang="en-US" altLang="zh-CN" dirty="0">
                <a:latin typeface="+mn-lt"/>
                <a:ea typeface="楷体" pitchFamily="49" charset="-122"/>
                <a:cs typeface="楷体_GB2312"/>
              </a:rPr>
              <a:t>5%</a:t>
            </a: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，则应至少抽取多少学生进行调查？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（</a:t>
            </a:r>
            <a:r>
              <a:rPr lang="en-US" altLang="zh-CN" dirty="0">
                <a:latin typeface="+mn-lt"/>
                <a:ea typeface="楷体" pitchFamily="49" charset="-122"/>
                <a:cs typeface="楷体_GB2312"/>
              </a:rPr>
              <a:t>4</a:t>
            </a:r>
            <a:r>
              <a:rPr lang="zh-CN" altLang="en-US" dirty="0">
                <a:latin typeface="+mn-lt"/>
                <a:ea typeface="楷体" pitchFamily="49" charset="-122"/>
                <a:cs typeface="楷体_GB2312"/>
              </a:rPr>
              <a:t>）简述统计推断的基本内容。</a:t>
            </a:r>
          </a:p>
        </p:txBody>
      </p:sp>
      <p:graphicFrame>
        <p:nvGraphicFramePr>
          <p:cNvPr id="97325" name="Object 45"/>
          <p:cNvGraphicFramePr>
            <a:graphicFrameLocks noChangeAspect="1"/>
          </p:cNvGraphicFramePr>
          <p:nvPr/>
        </p:nvGraphicFramePr>
        <p:xfrm>
          <a:off x="684213" y="5734050"/>
          <a:ext cx="4292600" cy="811213"/>
        </p:xfrm>
        <a:graphic>
          <a:graphicData uri="http://schemas.openxmlformats.org/presentationml/2006/ole">
            <p:oleObj spid="_x0000_s97325" name="公式" r:id="rId6" imgW="214596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7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7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7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7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97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97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97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97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97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3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2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811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1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79388" y="1143000"/>
            <a:ext cx="8736012" cy="363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latin typeface="+mn-lt"/>
                <a:ea typeface="楷体" pitchFamily="49" charset="-122"/>
              </a:rPr>
              <a:t>［案例题］旷课率大于</a:t>
            </a:r>
            <a:r>
              <a:rPr lang="en-US" altLang="zh-CN" dirty="0">
                <a:latin typeface="+mn-lt"/>
                <a:ea typeface="楷体" pitchFamily="49" charset="-122"/>
              </a:rPr>
              <a:t>20%</a:t>
            </a:r>
            <a:r>
              <a:rPr lang="zh-CN" altLang="en-US" dirty="0">
                <a:latin typeface="+mn-lt"/>
                <a:ea typeface="楷体" pitchFamily="49" charset="-122"/>
              </a:rPr>
              <a:t>吗（</a:t>
            </a:r>
            <a:r>
              <a:rPr lang="en-US" altLang="zh-CN" dirty="0">
                <a:latin typeface="+mn-lt"/>
                <a:ea typeface="楷体" pitchFamily="49" charset="-122"/>
              </a:rPr>
              <a:t>20</a:t>
            </a:r>
            <a:r>
              <a:rPr lang="zh-CN" altLang="en-US" dirty="0">
                <a:latin typeface="+mn-lt"/>
                <a:ea typeface="楷体" pitchFamily="49" charset="-122"/>
              </a:rPr>
              <a:t>分）。某校督导组在最近的一次教学抽查中发现，学生的旷课率在</a:t>
            </a:r>
            <a:r>
              <a:rPr lang="en-US" altLang="zh-CN" dirty="0">
                <a:latin typeface="+mn-lt"/>
                <a:ea typeface="楷体" pitchFamily="49" charset="-122"/>
              </a:rPr>
              <a:t>20%</a:t>
            </a:r>
            <a:r>
              <a:rPr lang="zh-CN" altLang="en-US" dirty="0">
                <a:latin typeface="+mn-lt"/>
                <a:ea typeface="楷体" pitchFamily="49" charset="-122"/>
              </a:rPr>
              <a:t>以上。为查验之，该校教务处委托某调查所对该校学生的旷课问题进行调查分析，从该校所有学生中随机抽取了</a:t>
            </a:r>
            <a:r>
              <a:rPr lang="en-US" altLang="zh-CN" dirty="0">
                <a:latin typeface="+mn-lt"/>
                <a:ea typeface="楷体" pitchFamily="49" charset="-122"/>
              </a:rPr>
              <a:t>500</a:t>
            </a:r>
            <a:r>
              <a:rPr lang="zh-CN" altLang="en-US" dirty="0">
                <a:latin typeface="+mn-lt"/>
                <a:ea typeface="楷体" pitchFamily="49" charset="-122"/>
              </a:rPr>
              <a:t>名学生。结果显示，从未旷课的学生只有</a:t>
            </a:r>
            <a:r>
              <a:rPr lang="en-US" altLang="zh-CN" dirty="0">
                <a:latin typeface="+mn-lt"/>
                <a:ea typeface="楷体" pitchFamily="49" charset="-122"/>
              </a:rPr>
              <a:t>375</a:t>
            </a:r>
            <a:r>
              <a:rPr lang="zh-CN" altLang="en-US" dirty="0">
                <a:latin typeface="+mn-lt"/>
                <a:ea typeface="楷体" pitchFamily="49" charset="-122"/>
              </a:rPr>
              <a:t>人。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+mn-lt"/>
                <a:ea typeface="楷体" pitchFamily="49" charset="-122"/>
              </a:rPr>
              <a:t>问题是：（</a:t>
            </a:r>
            <a:r>
              <a:rPr lang="en-US" altLang="zh-CN" dirty="0">
                <a:latin typeface="+mn-lt"/>
                <a:ea typeface="楷体" pitchFamily="49" charset="-122"/>
              </a:rPr>
              <a:t>2</a:t>
            </a:r>
            <a:r>
              <a:rPr lang="zh-CN" altLang="en-US" dirty="0">
                <a:latin typeface="+mn-lt"/>
                <a:ea typeface="楷体" pitchFamily="49" charset="-122"/>
              </a:rPr>
              <a:t>）该校学生的旷课率在</a:t>
            </a:r>
            <a:r>
              <a:rPr lang="en-US" altLang="zh-CN" dirty="0">
                <a:latin typeface="+mn-lt"/>
                <a:ea typeface="楷体" pitchFamily="49" charset="-122"/>
              </a:rPr>
              <a:t>20%</a:t>
            </a:r>
            <a:r>
              <a:rPr lang="zh-CN" altLang="en-US" dirty="0">
                <a:latin typeface="+mn-lt"/>
                <a:ea typeface="楷体" pitchFamily="49" charset="-122"/>
              </a:rPr>
              <a:t>以上吗（</a:t>
            </a:r>
            <a:r>
              <a:rPr lang="en-US" altLang="zh-CN" dirty="0">
                <a:latin typeface="+mn-lt"/>
                <a:ea typeface="楷体" pitchFamily="49" charset="-122"/>
              </a:rPr>
              <a:t>α=0.05</a:t>
            </a:r>
            <a:r>
              <a:rPr lang="zh-CN" altLang="en-US" dirty="0">
                <a:latin typeface="+mn-lt"/>
                <a:ea typeface="楷体" pitchFamily="49" charset="-122"/>
              </a:rPr>
              <a:t>）；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+mn-lt"/>
                <a:ea typeface="楷体" pitchFamily="49" charset="-122"/>
              </a:rPr>
              <a:t>（</a:t>
            </a:r>
            <a:r>
              <a:rPr lang="en-US" altLang="zh-CN" dirty="0">
                <a:latin typeface="+mn-lt"/>
                <a:ea typeface="楷体" pitchFamily="49" charset="-122"/>
              </a:rPr>
              <a:t>3</a:t>
            </a:r>
            <a:r>
              <a:rPr lang="zh-CN" altLang="en-US" dirty="0">
                <a:latin typeface="+mn-lt"/>
                <a:ea typeface="楷体" pitchFamily="49" charset="-122"/>
              </a:rPr>
              <a:t>）若该校教务处希望估计该校学生旷课率的误差边际不超过</a:t>
            </a:r>
            <a:r>
              <a:rPr lang="en-US" altLang="zh-CN" dirty="0">
                <a:latin typeface="+mn-lt"/>
                <a:ea typeface="楷体" pitchFamily="49" charset="-122"/>
              </a:rPr>
              <a:t>5%</a:t>
            </a:r>
            <a:r>
              <a:rPr lang="zh-CN" altLang="en-US" dirty="0">
                <a:latin typeface="+mn-lt"/>
                <a:ea typeface="楷体" pitchFamily="49" charset="-122"/>
              </a:rPr>
              <a:t>，则应至少抽取多少学生进行调查？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+mn-lt"/>
                <a:ea typeface="楷体" pitchFamily="49" charset="-122"/>
              </a:rPr>
              <a:t>（</a:t>
            </a:r>
            <a:r>
              <a:rPr lang="en-US" altLang="zh-CN" dirty="0">
                <a:latin typeface="+mn-lt"/>
                <a:ea typeface="楷体" pitchFamily="49" charset="-122"/>
              </a:rPr>
              <a:t>4</a:t>
            </a:r>
            <a:r>
              <a:rPr lang="zh-CN" altLang="en-US" dirty="0">
                <a:latin typeface="+mn-lt"/>
                <a:ea typeface="楷体" pitchFamily="49" charset="-122"/>
              </a:rPr>
              <a:t>）简述统计推断的基本内容。</a:t>
            </a:r>
          </a:p>
        </p:txBody>
      </p:sp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819150" y="4797425"/>
          <a:ext cx="6680200" cy="963613"/>
        </p:xfrm>
        <a:graphic>
          <a:graphicData uri="http://schemas.openxmlformats.org/presentationml/2006/ole">
            <p:oleObj spid="_x0000_s218119" name="公式" r:id="rId5" imgW="3340080" imgH="482400" progId="Equation.3">
              <p:embed/>
            </p:oleObj>
          </a:graphicData>
        </a:graphic>
      </p:graphicFrame>
      <p:graphicFrame>
        <p:nvGraphicFramePr>
          <p:cNvPr id="218120" name="Object 8"/>
          <p:cNvGraphicFramePr>
            <a:graphicFrameLocks noChangeAspect="1"/>
          </p:cNvGraphicFramePr>
          <p:nvPr/>
        </p:nvGraphicFramePr>
        <p:xfrm>
          <a:off x="1403350" y="5949950"/>
          <a:ext cx="5905500" cy="482600"/>
        </p:xfrm>
        <a:graphic>
          <a:graphicData uri="http://schemas.openxmlformats.org/presentationml/2006/ole">
            <p:oleObj spid="_x0000_s218120" name="公式" r:id="rId6" imgW="28828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016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20166" name="Text Box 6"/>
          <p:cNvSpPr txBox="1">
            <a:spLocks noChangeArrowheads="1"/>
          </p:cNvSpPr>
          <p:nvPr/>
        </p:nvSpPr>
        <p:spPr bwMode="auto">
          <a:xfrm>
            <a:off x="179388" y="1143000"/>
            <a:ext cx="8736012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latin typeface="+mn-lt"/>
                <a:ea typeface="楷体" pitchFamily="49" charset="-122"/>
              </a:rPr>
              <a:t>［案例题］旷课率大于</a:t>
            </a:r>
            <a:r>
              <a:rPr lang="en-US" altLang="zh-CN" dirty="0">
                <a:latin typeface="+mn-lt"/>
                <a:ea typeface="楷体" pitchFamily="49" charset="-122"/>
              </a:rPr>
              <a:t>20%</a:t>
            </a:r>
            <a:r>
              <a:rPr lang="zh-CN" altLang="en-US" dirty="0">
                <a:latin typeface="+mn-lt"/>
                <a:ea typeface="楷体" pitchFamily="49" charset="-122"/>
              </a:rPr>
              <a:t>吗（</a:t>
            </a:r>
            <a:r>
              <a:rPr lang="en-US" altLang="zh-CN" dirty="0">
                <a:latin typeface="+mn-lt"/>
                <a:ea typeface="楷体" pitchFamily="49" charset="-122"/>
              </a:rPr>
              <a:t>20</a:t>
            </a:r>
            <a:r>
              <a:rPr lang="zh-CN" altLang="en-US" dirty="0">
                <a:latin typeface="+mn-lt"/>
                <a:ea typeface="楷体" pitchFamily="49" charset="-122"/>
              </a:rPr>
              <a:t>分）。某校督导组在最近的一次教学抽查中发现，学生的旷课率在</a:t>
            </a:r>
            <a:r>
              <a:rPr lang="en-US" altLang="zh-CN" dirty="0">
                <a:latin typeface="+mn-lt"/>
                <a:ea typeface="楷体" pitchFamily="49" charset="-122"/>
              </a:rPr>
              <a:t>20%</a:t>
            </a:r>
            <a:r>
              <a:rPr lang="zh-CN" altLang="en-US" dirty="0">
                <a:latin typeface="+mn-lt"/>
                <a:ea typeface="楷体" pitchFamily="49" charset="-122"/>
              </a:rPr>
              <a:t>以上。为查验之，该校教务处委托某调查所对该校学生的旷课问题进行调查分析，从该校所有学生中随机抽取了</a:t>
            </a:r>
            <a:r>
              <a:rPr lang="en-US" altLang="zh-CN" dirty="0">
                <a:latin typeface="+mn-lt"/>
                <a:ea typeface="楷体" pitchFamily="49" charset="-122"/>
              </a:rPr>
              <a:t>500</a:t>
            </a:r>
            <a:r>
              <a:rPr lang="zh-CN" altLang="en-US" dirty="0">
                <a:latin typeface="+mn-lt"/>
                <a:ea typeface="楷体" pitchFamily="49" charset="-122"/>
              </a:rPr>
              <a:t>名学生。结果显示，从未旷课的学生只有</a:t>
            </a:r>
            <a:r>
              <a:rPr lang="en-US" altLang="zh-CN" dirty="0">
                <a:latin typeface="+mn-lt"/>
                <a:ea typeface="楷体" pitchFamily="49" charset="-122"/>
              </a:rPr>
              <a:t>375</a:t>
            </a:r>
            <a:r>
              <a:rPr lang="zh-CN" altLang="en-US" dirty="0">
                <a:latin typeface="+mn-lt"/>
                <a:ea typeface="楷体" pitchFamily="49" charset="-122"/>
              </a:rPr>
              <a:t>人。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+mn-lt"/>
                <a:ea typeface="楷体" pitchFamily="49" charset="-122"/>
              </a:rPr>
              <a:t>问题是：（</a:t>
            </a:r>
            <a:r>
              <a:rPr lang="en-US" altLang="zh-CN" dirty="0">
                <a:latin typeface="+mn-lt"/>
                <a:ea typeface="楷体" pitchFamily="49" charset="-122"/>
              </a:rPr>
              <a:t>3</a:t>
            </a:r>
            <a:r>
              <a:rPr lang="zh-CN" altLang="en-US" dirty="0">
                <a:latin typeface="+mn-lt"/>
                <a:ea typeface="楷体" pitchFamily="49" charset="-122"/>
              </a:rPr>
              <a:t>）若该校教务处希望估计该校学生旷课率的误差边际不超过</a:t>
            </a:r>
            <a:r>
              <a:rPr lang="en-US" altLang="zh-CN" dirty="0">
                <a:latin typeface="+mn-lt"/>
                <a:ea typeface="楷体" pitchFamily="49" charset="-122"/>
              </a:rPr>
              <a:t>5%</a:t>
            </a:r>
            <a:r>
              <a:rPr lang="zh-CN" altLang="en-US" dirty="0">
                <a:latin typeface="+mn-lt"/>
                <a:ea typeface="楷体" pitchFamily="49" charset="-122"/>
              </a:rPr>
              <a:t>，则应至少抽取多少学生进行调查？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latin typeface="+mn-lt"/>
                <a:ea typeface="楷体" pitchFamily="49" charset="-122"/>
              </a:rPr>
              <a:t>（</a:t>
            </a:r>
            <a:r>
              <a:rPr lang="en-US" altLang="zh-CN" dirty="0">
                <a:latin typeface="+mn-lt"/>
                <a:ea typeface="楷体" pitchFamily="49" charset="-122"/>
              </a:rPr>
              <a:t>4</a:t>
            </a:r>
            <a:r>
              <a:rPr lang="zh-CN" altLang="en-US" dirty="0">
                <a:latin typeface="+mn-lt"/>
                <a:ea typeface="楷体" pitchFamily="49" charset="-122"/>
              </a:rPr>
              <a:t>）简述统计推断的基本内容。</a:t>
            </a:r>
          </a:p>
        </p:txBody>
      </p:sp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1042988" y="4437063"/>
          <a:ext cx="3505200" cy="508000"/>
        </p:xfrm>
        <a:graphic>
          <a:graphicData uri="http://schemas.openxmlformats.org/presentationml/2006/ole">
            <p:oleObj spid="_x0000_s220167" name="公式" r:id="rId5" imgW="1752480" imgH="253800" progId="Equation.3">
              <p:embed/>
            </p:oleObj>
          </a:graphicData>
        </a:graphic>
      </p:graphicFrame>
      <p:graphicFrame>
        <p:nvGraphicFramePr>
          <p:cNvPr id="220170" name="Object 10"/>
          <p:cNvGraphicFramePr>
            <a:graphicFrameLocks noChangeAspect="1"/>
          </p:cNvGraphicFramePr>
          <p:nvPr/>
        </p:nvGraphicFramePr>
        <p:xfrm>
          <a:off x="1187450" y="5229225"/>
          <a:ext cx="5765800" cy="965200"/>
        </p:xfrm>
        <a:graphic>
          <a:graphicData uri="http://schemas.openxmlformats.org/presentationml/2006/ole">
            <p:oleObj spid="_x0000_s220170" name="公式" r:id="rId6" imgW="28828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1981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198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zh-CN" altLang="en-US" sz="2600" dirty="0">
                <a:sym typeface="Symbol" pitchFamily="18" charset="2"/>
              </a:rPr>
              <a:t>二、根据允许误差（精度）确定必要样本容量</a:t>
            </a:r>
          </a:p>
          <a:p>
            <a:pPr algn="l"/>
            <a:r>
              <a:rPr lang="zh-CN" altLang="en-US" sz="2600" dirty="0">
                <a:sym typeface="Symbol" pitchFamily="18" charset="2"/>
              </a:rPr>
              <a:t>（一）简单随机抽样（</a:t>
            </a:r>
            <a:r>
              <a:rPr lang="en-US" altLang="zh-CN" sz="2600" dirty="0">
                <a:sym typeface="Symbol" pitchFamily="18" charset="2"/>
              </a:rPr>
              <a:t>SRS</a:t>
            </a:r>
            <a:r>
              <a:rPr lang="zh-CN" altLang="en-US" sz="2600" dirty="0">
                <a:sym typeface="Symbol" pitchFamily="18" charset="2"/>
              </a:rPr>
              <a:t>）</a:t>
            </a:r>
          </a:p>
          <a:p>
            <a:pPr algn="l"/>
            <a:r>
              <a:rPr lang="en-US" altLang="zh-CN" sz="26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、估计时，</a:t>
            </a:r>
            <a:r>
              <a:rPr lang="en-US" altLang="zh-CN" sz="2600" dirty="0">
                <a:sym typeface="Symbol" pitchFamily="18" charset="2"/>
              </a:rPr>
              <a:t>n</a:t>
            </a:r>
            <a:r>
              <a:rPr lang="zh-CN" altLang="en-US" sz="2600" dirty="0">
                <a:sym typeface="Symbol" pitchFamily="18" charset="2"/>
              </a:rPr>
              <a:t>的确定</a:t>
            </a:r>
          </a:p>
          <a:p>
            <a:pPr algn="l"/>
            <a:r>
              <a:rPr lang="zh-CN" altLang="en-US" sz="2600" dirty="0">
                <a:sym typeface="Symbol" pitchFamily="18" charset="2"/>
              </a:rPr>
              <a:t>（</a:t>
            </a:r>
            <a:r>
              <a:rPr lang="en-US" altLang="zh-CN" sz="26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）重复抽样</a:t>
            </a:r>
          </a:p>
        </p:txBody>
      </p:sp>
      <p:graphicFrame>
        <p:nvGraphicFramePr>
          <p:cNvPr id="119822" name="Object 14"/>
          <p:cNvGraphicFramePr>
            <a:graphicFrameLocks noChangeAspect="1"/>
          </p:cNvGraphicFramePr>
          <p:nvPr/>
        </p:nvGraphicFramePr>
        <p:xfrm>
          <a:off x="731838" y="3216275"/>
          <a:ext cx="2803525" cy="671513"/>
        </p:xfrm>
        <a:graphic>
          <a:graphicData uri="http://schemas.openxmlformats.org/presentationml/2006/ole">
            <p:oleObj spid="_x0000_s119822" name="公式" r:id="rId4" imgW="1168200" imgH="279360" progId="Equation.3">
              <p:embed/>
            </p:oleObj>
          </a:graphicData>
        </a:graphic>
      </p:graphicFrame>
      <p:graphicFrame>
        <p:nvGraphicFramePr>
          <p:cNvPr id="119823" name="Object 15"/>
          <p:cNvGraphicFramePr>
            <a:graphicFrameLocks noChangeAspect="1"/>
          </p:cNvGraphicFramePr>
          <p:nvPr/>
        </p:nvGraphicFramePr>
        <p:xfrm>
          <a:off x="4460875" y="3124200"/>
          <a:ext cx="3424238" cy="984250"/>
        </p:xfrm>
        <a:graphic>
          <a:graphicData uri="http://schemas.openxmlformats.org/presentationml/2006/ole">
            <p:oleObj spid="_x0000_s119823" name="公式" r:id="rId5" imgW="1536480" imgH="444240" progId="Equation.3">
              <p:embed/>
            </p:oleObj>
          </a:graphicData>
        </a:graphic>
      </p:graphicFrame>
      <p:graphicFrame>
        <p:nvGraphicFramePr>
          <p:cNvPr id="119825" name="Object 17"/>
          <p:cNvGraphicFramePr>
            <a:graphicFrameLocks noChangeAspect="1"/>
          </p:cNvGraphicFramePr>
          <p:nvPr/>
        </p:nvGraphicFramePr>
        <p:xfrm>
          <a:off x="1331640" y="4149080"/>
          <a:ext cx="3868737" cy="996950"/>
        </p:xfrm>
        <a:graphic>
          <a:graphicData uri="http://schemas.openxmlformats.org/presentationml/2006/ole">
            <p:oleObj spid="_x0000_s119825" name="公式" r:id="rId6" imgW="1625400" imgH="419040" progId="Equation.3">
              <p:embed/>
            </p:oleObj>
          </a:graphicData>
        </a:graphic>
      </p:graphicFrame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3779838" y="5440363"/>
            <a:ext cx="5040312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>
                <a:solidFill>
                  <a:schemeClr val="tx2"/>
                </a:solidFill>
                <a:ea typeface="隶书" pitchFamily="49" charset="-122"/>
              </a:rPr>
              <a:t>注：影响样本容量的因素</a:t>
            </a:r>
            <a:r>
              <a:rPr lang="zh-CN" altLang="en-US" sz="2600">
                <a:solidFill>
                  <a:schemeClr val="tx2"/>
                </a:solidFill>
                <a:latin typeface="新宋体" pitchFamily="49" charset="-122"/>
                <a:ea typeface="隶书" pitchFamily="49" charset="-122"/>
              </a:rPr>
              <a:t>→临界值、总体方差和极限误差。</a:t>
            </a:r>
            <a:endParaRPr lang="zh-CN" altLang="en-US" sz="26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新宋体" pitchFamily="49" charset="-122"/>
              <a:ea typeface="隶书" pitchFamily="49" charset="-122"/>
            </a:endParaRPr>
          </a:p>
        </p:txBody>
      </p:sp>
      <p:graphicFrame>
        <p:nvGraphicFramePr>
          <p:cNvPr id="119827" name="Object 19"/>
          <p:cNvGraphicFramePr>
            <a:graphicFrameLocks noChangeAspect="1"/>
          </p:cNvGraphicFramePr>
          <p:nvPr/>
        </p:nvGraphicFramePr>
        <p:xfrm>
          <a:off x="468313" y="5359400"/>
          <a:ext cx="2865437" cy="1138238"/>
        </p:xfrm>
        <a:graphic>
          <a:graphicData uri="http://schemas.openxmlformats.org/presentationml/2006/ole">
            <p:oleObj spid="_x0000_s119827" name="公式" r:id="rId7" imgW="118080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 build="p"/>
      <p:bldP spid="1198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8432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2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zh-CN" altLang="en-US" sz="2600" dirty="0">
                <a:sym typeface="Symbol" pitchFamily="18" charset="2"/>
              </a:rPr>
              <a:t>（</a:t>
            </a:r>
            <a:r>
              <a:rPr lang="en-US" altLang="zh-CN" sz="2600" dirty="0">
                <a:sym typeface="Symbol" pitchFamily="18" charset="2"/>
              </a:rPr>
              <a:t>2</a:t>
            </a:r>
            <a:r>
              <a:rPr lang="zh-CN" altLang="en-US" sz="2600" dirty="0">
                <a:sym typeface="Symbol" pitchFamily="18" charset="2"/>
              </a:rPr>
              <a:t>）不重复抽样</a:t>
            </a:r>
          </a:p>
        </p:txBody>
      </p:sp>
      <p:graphicFrame>
        <p:nvGraphicFramePr>
          <p:cNvPr id="184334" name="Object 14"/>
          <p:cNvGraphicFramePr>
            <a:graphicFrameLocks noChangeAspect="1"/>
          </p:cNvGraphicFramePr>
          <p:nvPr/>
        </p:nvGraphicFramePr>
        <p:xfrm>
          <a:off x="663575" y="1651000"/>
          <a:ext cx="4622800" cy="1016000"/>
        </p:xfrm>
        <a:graphic>
          <a:graphicData uri="http://schemas.openxmlformats.org/presentationml/2006/ole">
            <p:oleObj spid="_x0000_s184334" name="公式" r:id="rId4" imgW="2184120" imgH="482400" progId="Equation.3">
              <p:embed/>
            </p:oleObj>
          </a:graphicData>
        </a:graphic>
      </p:graphicFrame>
      <p:graphicFrame>
        <p:nvGraphicFramePr>
          <p:cNvPr id="184335" name="Object 15"/>
          <p:cNvGraphicFramePr>
            <a:graphicFrameLocks noChangeAspect="1"/>
          </p:cNvGraphicFramePr>
          <p:nvPr/>
        </p:nvGraphicFramePr>
        <p:xfrm>
          <a:off x="709613" y="2703513"/>
          <a:ext cx="7038975" cy="952500"/>
        </p:xfrm>
        <a:graphic>
          <a:graphicData uri="http://schemas.openxmlformats.org/presentationml/2006/ole">
            <p:oleObj spid="_x0000_s184335" name="公式" r:id="rId5" imgW="3263760" imgH="444240" progId="Equation.3">
              <p:embed/>
            </p:oleObj>
          </a:graphicData>
        </a:graphic>
      </p:graphicFrame>
      <p:graphicFrame>
        <p:nvGraphicFramePr>
          <p:cNvPr id="184336" name="Object 16"/>
          <p:cNvGraphicFramePr>
            <a:graphicFrameLocks noChangeAspect="1"/>
          </p:cNvGraphicFramePr>
          <p:nvPr/>
        </p:nvGraphicFramePr>
        <p:xfrm>
          <a:off x="706438" y="3657600"/>
          <a:ext cx="6484937" cy="925513"/>
        </p:xfrm>
        <a:graphic>
          <a:graphicData uri="http://schemas.openxmlformats.org/presentationml/2006/ole">
            <p:oleObj spid="_x0000_s184336" name="公式" r:id="rId6" imgW="2933640" imgH="419040" progId="Equation.3">
              <p:embed/>
            </p:oleObj>
          </a:graphicData>
        </a:graphic>
      </p:graphicFrame>
      <p:graphicFrame>
        <p:nvGraphicFramePr>
          <p:cNvPr id="184337" name="Object 17"/>
          <p:cNvGraphicFramePr>
            <a:graphicFrameLocks noChangeAspect="1"/>
          </p:cNvGraphicFramePr>
          <p:nvPr/>
        </p:nvGraphicFramePr>
        <p:xfrm>
          <a:off x="773113" y="4711700"/>
          <a:ext cx="7231062" cy="919163"/>
        </p:xfrm>
        <a:graphic>
          <a:graphicData uri="http://schemas.openxmlformats.org/presentationml/2006/ole">
            <p:oleObj spid="_x0000_s184337" name="公式" r:id="rId7" imgW="3377880" imgH="431640" progId="Equation.3">
              <p:embed/>
            </p:oleObj>
          </a:graphicData>
        </a:graphic>
      </p:graphicFrame>
      <p:graphicFrame>
        <p:nvGraphicFramePr>
          <p:cNvPr id="184338" name="Object 18"/>
          <p:cNvGraphicFramePr>
            <a:graphicFrameLocks noChangeAspect="1"/>
          </p:cNvGraphicFramePr>
          <p:nvPr/>
        </p:nvGraphicFramePr>
        <p:xfrm>
          <a:off x="962025" y="5640388"/>
          <a:ext cx="3638550" cy="1033462"/>
        </p:xfrm>
        <a:graphic>
          <a:graphicData uri="http://schemas.openxmlformats.org/presentationml/2006/ole">
            <p:oleObj spid="_x0000_s184338" name="公式" r:id="rId8" imgW="1650960" imgH="469800" progId="Equation.3">
              <p:embed/>
            </p:oleObj>
          </a:graphicData>
        </a:graphic>
      </p:graphicFrame>
      <p:graphicFrame>
        <p:nvGraphicFramePr>
          <p:cNvPr id="184339" name="Object 19"/>
          <p:cNvGraphicFramePr>
            <a:graphicFrameLocks noChangeAspect="1"/>
          </p:cNvGraphicFramePr>
          <p:nvPr/>
        </p:nvGraphicFramePr>
        <p:xfrm>
          <a:off x="5220072" y="1628800"/>
          <a:ext cx="3195637" cy="1016000"/>
        </p:xfrm>
        <a:graphic>
          <a:graphicData uri="http://schemas.openxmlformats.org/presentationml/2006/ole">
            <p:oleObj spid="_x0000_s184339" name="公式" r:id="rId9" imgW="15112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84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8534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4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4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853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en-US" altLang="zh-CN" sz="2600" dirty="0">
                <a:sym typeface="Symbol" pitchFamily="18" charset="2"/>
              </a:rPr>
              <a:t>2</a:t>
            </a:r>
            <a:r>
              <a:rPr lang="zh-CN" altLang="en-US" sz="2600" dirty="0">
                <a:sym typeface="Symbol" pitchFamily="18" charset="2"/>
              </a:rPr>
              <a:t>、估计</a:t>
            </a:r>
            <a:r>
              <a:rPr lang="en-US" altLang="zh-CN" sz="2600" dirty="0">
                <a:sym typeface="Symbol" pitchFamily="18" charset="2"/>
              </a:rPr>
              <a:t>P</a:t>
            </a:r>
            <a:r>
              <a:rPr lang="zh-CN" altLang="en-US" sz="2600" dirty="0">
                <a:sym typeface="Symbol" pitchFamily="18" charset="2"/>
              </a:rPr>
              <a:t>时，</a:t>
            </a:r>
            <a:r>
              <a:rPr lang="en-US" altLang="zh-CN" sz="2600" dirty="0">
                <a:sym typeface="Symbol" pitchFamily="18" charset="2"/>
              </a:rPr>
              <a:t>n</a:t>
            </a:r>
            <a:r>
              <a:rPr lang="zh-CN" altLang="en-US" sz="2600" dirty="0">
                <a:sym typeface="Symbol" pitchFamily="18" charset="2"/>
              </a:rPr>
              <a:t>的确定</a:t>
            </a:r>
          </a:p>
          <a:p>
            <a:pPr algn="l"/>
            <a:r>
              <a:rPr lang="zh-CN" altLang="en-US" sz="2600" dirty="0">
                <a:sym typeface="Symbol" pitchFamily="18" charset="2"/>
              </a:rPr>
              <a:t> （</a:t>
            </a:r>
            <a:r>
              <a:rPr lang="en-US" altLang="zh-CN" sz="26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）重复抽样</a:t>
            </a:r>
          </a:p>
        </p:txBody>
      </p:sp>
      <p:graphicFrame>
        <p:nvGraphicFramePr>
          <p:cNvPr id="185358" name="Object 14"/>
          <p:cNvGraphicFramePr>
            <a:graphicFrameLocks noChangeAspect="1"/>
          </p:cNvGraphicFramePr>
          <p:nvPr/>
        </p:nvGraphicFramePr>
        <p:xfrm>
          <a:off x="685800" y="2209800"/>
          <a:ext cx="4508500" cy="1046163"/>
        </p:xfrm>
        <a:graphic>
          <a:graphicData uri="http://schemas.openxmlformats.org/presentationml/2006/ole">
            <p:oleObj spid="_x0000_s185358" name="Equation" r:id="rId4" imgW="2070000" imgH="482400" progId="Equation.3">
              <p:embed/>
            </p:oleObj>
          </a:graphicData>
        </a:graphic>
      </p:graphicFrame>
      <p:graphicFrame>
        <p:nvGraphicFramePr>
          <p:cNvPr id="185359" name="Object 15"/>
          <p:cNvGraphicFramePr>
            <a:graphicFrameLocks noChangeAspect="1"/>
          </p:cNvGraphicFramePr>
          <p:nvPr/>
        </p:nvGraphicFramePr>
        <p:xfrm>
          <a:off x="539750" y="3224213"/>
          <a:ext cx="7913688" cy="1009650"/>
        </p:xfrm>
        <a:graphic>
          <a:graphicData uri="http://schemas.openxmlformats.org/presentationml/2006/ole">
            <p:oleObj spid="_x0000_s185359" name="Equation" r:id="rId5" imgW="3759120" imgH="482400" progId="Equation.3">
              <p:embed/>
            </p:oleObj>
          </a:graphicData>
        </a:graphic>
      </p:graphicFrame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228600" y="4175125"/>
            <a:ext cx="2660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600">
                <a:sym typeface="Symbol" pitchFamily="18" charset="2"/>
              </a:rPr>
              <a:t>（</a:t>
            </a:r>
            <a:r>
              <a:rPr lang="en-US" altLang="zh-CN" sz="2600">
                <a:sym typeface="Symbol" pitchFamily="18" charset="2"/>
              </a:rPr>
              <a:t>2</a:t>
            </a:r>
            <a:r>
              <a:rPr lang="zh-CN" altLang="en-US" sz="2600">
                <a:sym typeface="Symbol" pitchFamily="18" charset="2"/>
              </a:rPr>
              <a:t>）不重复抽样</a:t>
            </a:r>
            <a:endParaRPr lang="zh-CN" altLang="en-US" sz="26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85361" name="Object 17"/>
          <p:cNvGraphicFramePr>
            <a:graphicFrameLocks noChangeAspect="1"/>
          </p:cNvGraphicFramePr>
          <p:nvPr/>
        </p:nvGraphicFramePr>
        <p:xfrm>
          <a:off x="1552575" y="4824413"/>
          <a:ext cx="4819650" cy="558800"/>
        </p:xfrm>
        <a:graphic>
          <a:graphicData uri="http://schemas.openxmlformats.org/presentationml/2006/ole">
            <p:oleObj spid="_x0000_s185361" name="公式" r:id="rId6" imgW="2171520" imgH="253800" progId="Equation.3">
              <p:embed/>
            </p:oleObj>
          </a:graphicData>
        </a:graphic>
      </p:graphicFrame>
      <p:graphicFrame>
        <p:nvGraphicFramePr>
          <p:cNvPr id="185362" name="Object 18"/>
          <p:cNvGraphicFramePr>
            <a:graphicFrameLocks noChangeAspect="1"/>
          </p:cNvGraphicFramePr>
          <p:nvPr/>
        </p:nvGraphicFramePr>
        <p:xfrm>
          <a:off x="815975" y="5499100"/>
          <a:ext cx="7061200" cy="1038225"/>
        </p:xfrm>
        <a:graphic>
          <a:graphicData uri="http://schemas.openxmlformats.org/presentationml/2006/ole">
            <p:oleObj spid="_x0000_s185362" name="公式" r:id="rId7" imgW="3263760" imgH="482400" progId="Equation.3">
              <p:embed/>
            </p:oleObj>
          </a:graphicData>
        </a:graphic>
      </p:graphicFrame>
      <p:graphicFrame>
        <p:nvGraphicFramePr>
          <p:cNvPr id="185363" name="Object 19"/>
          <p:cNvGraphicFramePr>
            <a:graphicFrameLocks noChangeAspect="1"/>
          </p:cNvGraphicFramePr>
          <p:nvPr/>
        </p:nvGraphicFramePr>
        <p:xfrm>
          <a:off x="5334000" y="2286000"/>
          <a:ext cx="3098800" cy="1046163"/>
        </p:xfrm>
        <a:graphic>
          <a:graphicData uri="http://schemas.openxmlformats.org/presentationml/2006/ole">
            <p:oleObj spid="_x0000_s185363" name="Equation" r:id="rId8" imgW="14223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5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1" grpId="0" build="p" autoUpdateAnimBg="0"/>
      <p:bldP spid="18536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8637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37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863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（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1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）某冷库对一批鸡蛋的变质率进行抽样调查。据以往三次调查的结果，其变质率分别为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27%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、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25%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、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24%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。现在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cs typeface="楷体_GB2312"/>
                <a:sym typeface="Symbol" pitchFamily="18" charset="2"/>
              </a:rPr>
              <a:t>允许误差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不超过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5%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，推断的概率保证程度为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95%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。问至少要抽取多少鸡蛋？</a:t>
            </a:r>
          </a:p>
          <a:p>
            <a:pPr algn="l"/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解：</a:t>
            </a:r>
            <a:r>
              <a:rPr lang="en-US" altLang="zh-CN" sz="2600" dirty="0">
                <a:ea typeface="楷体_GB2312"/>
                <a:cs typeface="楷体_GB2312"/>
                <a:sym typeface="Symbol" pitchFamily="18" charset="2"/>
              </a:rPr>
              <a:t>Z=1.96</a:t>
            </a:r>
            <a:r>
              <a:rPr lang="zh-CN" altLang="en-US" sz="2600" dirty="0">
                <a:ea typeface="楷体_GB2312"/>
                <a:cs typeface="楷体_GB2312"/>
                <a:sym typeface="Symbol" pitchFamily="18" charset="2"/>
              </a:rPr>
              <a:t>，</a:t>
            </a:r>
            <a:r>
              <a:rPr lang="en-US" altLang="zh-CN" sz="2600" baseline="-25000" dirty="0">
                <a:ea typeface="楷体_GB2312"/>
                <a:cs typeface="楷体_GB2312"/>
                <a:sym typeface="Symbol" pitchFamily="18" charset="2"/>
              </a:rPr>
              <a:t>p</a:t>
            </a:r>
            <a:r>
              <a:rPr lang="en-US" altLang="zh-CN" sz="2600" dirty="0">
                <a:ea typeface="楷体_GB2312"/>
                <a:cs typeface="楷体_GB2312"/>
                <a:sym typeface="Symbol" pitchFamily="18" charset="2"/>
              </a:rPr>
              <a:t>=5%</a:t>
            </a:r>
            <a:r>
              <a:rPr lang="zh-CN" altLang="en-US" sz="2600" dirty="0">
                <a:ea typeface="楷体_GB2312"/>
                <a:cs typeface="楷体_GB2312"/>
                <a:sym typeface="Symbol" pitchFamily="18" charset="2"/>
              </a:rPr>
              <a:t>，</a:t>
            </a:r>
            <a:r>
              <a:rPr lang="en-US" altLang="zh-CN" sz="2600" dirty="0">
                <a:ea typeface="楷体_GB2312"/>
                <a:cs typeface="楷体_GB2312"/>
                <a:sym typeface="Symbol" pitchFamily="18" charset="2"/>
              </a:rPr>
              <a:t>P</a:t>
            </a:r>
            <a:r>
              <a:rPr lang="en-US" altLang="zh-CN" sz="2600" baseline="-25000" dirty="0">
                <a:ea typeface="楷体_GB2312"/>
                <a:cs typeface="楷体_GB2312"/>
                <a:sym typeface="Symbol" pitchFamily="18" charset="2"/>
              </a:rPr>
              <a:t>1</a:t>
            </a:r>
            <a:r>
              <a:rPr lang="en-US" altLang="zh-CN" sz="2600" dirty="0">
                <a:ea typeface="楷体_GB2312"/>
                <a:cs typeface="楷体_GB2312"/>
                <a:sym typeface="Symbol" pitchFamily="18" charset="2"/>
              </a:rPr>
              <a:t>=27%</a:t>
            </a:r>
            <a:r>
              <a:rPr lang="zh-CN" altLang="en-US" sz="2600" dirty="0">
                <a:ea typeface="楷体_GB2312"/>
                <a:cs typeface="楷体_GB2312"/>
                <a:sym typeface="Symbol" pitchFamily="18" charset="2"/>
              </a:rPr>
              <a:t>，</a:t>
            </a:r>
            <a:r>
              <a:rPr lang="en-US" altLang="zh-CN" sz="2600" dirty="0">
                <a:ea typeface="楷体_GB2312"/>
                <a:cs typeface="楷体_GB2312"/>
                <a:sym typeface="Symbol" pitchFamily="18" charset="2"/>
              </a:rPr>
              <a:t>P</a:t>
            </a:r>
            <a:r>
              <a:rPr lang="en-US" altLang="zh-CN" sz="2600" baseline="-25000" dirty="0">
                <a:ea typeface="楷体_GB2312"/>
                <a:cs typeface="楷体_GB2312"/>
                <a:sym typeface="Symbol" pitchFamily="18" charset="2"/>
              </a:rPr>
              <a:t>2</a:t>
            </a:r>
            <a:r>
              <a:rPr lang="en-US" altLang="zh-CN" sz="2600" dirty="0">
                <a:ea typeface="楷体_GB2312"/>
                <a:cs typeface="楷体_GB2312"/>
                <a:sym typeface="Symbol" pitchFamily="18" charset="2"/>
              </a:rPr>
              <a:t>=25%</a:t>
            </a:r>
            <a:r>
              <a:rPr lang="zh-CN" altLang="en-US" sz="2600" dirty="0">
                <a:ea typeface="楷体_GB2312"/>
                <a:cs typeface="楷体_GB2312"/>
                <a:sym typeface="Symbol" pitchFamily="18" charset="2"/>
              </a:rPr>
              <a:t>，</a:t>
            </a:r>
            <a:r>
              <a:rPr lang="en-US" altLang="zh-CN" sz="2600" dirty="0">
                <a:ea typeface="楷体_GB2312"/>
                <a:cs typeface="楷体_GB2312"/>
                <a:sym typeface="Symbol" pitchFamily="18" charset="2"/>
              </a:rPr>
              <a:t>P</a:t>
            </a:r>
            <a:r>
              <a:rPr lang="en-US" altLang="zh-CN" sz="2600" baseline="-25000" dirty="0">
                <a:ea typeface="楷体_GB2312"/>
                <a:cs typeface="楷体_GB2312"/>
                <a:sym typeface="Symbol" pitchFamily="18" charset="2"/>
              </a:rPr>
              <a:t>3</a:t>
            </a:r>
            <a:r>
              <a:rPr lang="en-US" altLang="zh-CN" sz="2600" dirty="0">
                <a:ea typeface="楷体_GB2312"/>
                <a:cs typeface="楷体_GB2312"/>
                <a:sym typeface="Symbol" pitchFamily="18" charset="2"/>
              </a:rPr>
              <a:t>=24%</a:t>
            </a:r>
          </a:p>
        </p:txBody>
      </p:sp>
      <p:graphicFrame>
        <p:nvGraphicFramePr>
          <p:cNvPr id="186382" name="Object 14"/>
          <p:cNvGraphicFramePr>
            <a:graphicFrameLocks noChangeAspect="1"/>
          </p:cNvGraphicFramePr>
          <p:nvPr/>
        </p:nvGraphicFramePr>
        <p:xfrm>
          <a:off x="623888" y="3470275"/>
          <a:ext cx="7834312" cy="969963"/>
        </p:xfrm>
        <a:graphic>
          <a:graphicData uri="http://schemas.openxmlformats.org/presentationml/2006/ole">
            <p:oleObj spid="_x0000_s186382" name="Equation" r:id="rId6" imgW="3670200" imgH="482400" progId="Equation.3">
              <p:embed/>
            </p:oleObj>
          </a:graphicData>
        </a:graphic>
      </p:graphicFrame>
      <p:graphicFrame>
        <p:nvGraphicFramePr>
          <p:cNvPr id="186383" name="Object 15"/>
          <p:cNvGraphicFramePr>
            <a:graphicFrameLocks noChangeAspect="1"/>
          </p:cNvGraphicFramePr>
          <p:nvPr/>
        </p:nvGraphicFramePr>
        <p:xfrm>
          <a:off x="544513" y="4440238"/>
          <a:ext cx="8218487" cy="1003300"/>
        </p:xfrm>
        <a:graphic>
          <a:graphicData uri="http://schemas.openxmlformats.org/presentationml/2006/ole">
            <p:oleObj spid="_x0000_s186383" name="Equation" r:id="rId7" imgW="3720960" imgH="482400" progId="Equation.3">
              <p:embed/>
            </p:oleObj>
          </a:graphicData>
        </a:graphic>
      </p:graphicFrame>
      <p:graphicFrame>
        <p:nvGraphicFramePr>
          <p:cNvPr id="186384" name="Object 16"/>
          <p:cNvGraphicFramePr>
            <a:graphicFrameLocks noChangeAspect="1"/>
          </p:cNvGraphicFramePr>
          <p:nvPr/>
        </p:nvGraphicFramePr>
        <p:xfrm>
          <a:off x="542925" y="5505450"/>
          <a:ext cx="8220075" cy="1011238"/>
        </p:xfrm>
        <a:graphic>
          <a:graphicData uri="http://schemas.openxmlformats.org/presentationml/2006/ole">
            <p:oleObj spid="_x0000_s186384" name="Equation" r:id="rId8" imgW="36954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18739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873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（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2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）某冷库对一批鸡蛋的变质率进行抽样调查，允许误差不超过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5%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，推断的概率保证程度为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95%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。问至少要抽取多少鸡蛋进行调查？</a:t>
            </a:r>
          </a:p>
          <a:p>
            <a:pPr algn="l"/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答：令</a:t>
            </a:r>
            <a:r>
              <a:rPr lang="en-US" altLang="zh-CN" sz="2600" b="1" dirty="0">
                <a:ea typeface="楷体" pitchFamily="49" charset="-122"/>
                <a:cs typeface="楷体_GB2312"/>
                <a:sym typeface="Symbol" pitchFamily="18" charset="2"/>
              </a:rPr>
              <a:t>P=0.5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，则</a:t>
            </a:r>
            <a:r>
              <a:rPr lang="en-US" altLang="zh-CN" sz="2600" b="1" dirty="0">
                <a:ea typeface="楷体" pitchFamily="49" charset="-122"/>
                <a:cs typeface="楷体_GB2312"/>
                <a:sym typeface="Symbol" pitchFamily="18" charset="2"/>
              </a:rPr>
              <a:t>P</a:t>
            </a:r>
            <a:r>
              <a:rPr lang="zh-CN" altLang="en-US" sz="2600" b="1" dirty="0">
                <a:ea typeface="楷体" pitchFamily="49" charset="-122"/>
                <a:cs typeface="楷体_GB2312"/>
                <a:sym typeface="Symbol" pitchFamily="18" charset="2"/>
              </a:rPr>
              <a:t>（</a:t>
            </a:r>
            <a:r>
              <a:rPr lang="en-US" altLang="zh-CN" sz="2600" b="1" dirty="0">
                <a:ea typeface="楷体" pitchFamily="49" charset="-122"/>
                <a:cs typeface="楷体_GB2312"/>
                <a:sym typeface="Symbol" pitchFamily="18" charset="2"/>
              </a:rPr>
              <a:t>1–P</a:t>
            </a:r>
            <a:r>
              <a:rPr lang="zh-CN" altLang="en-US" sz="2600" b="1" dirty="0">
                <a:ea typeface="楷体" pitchFamily="49" charset="-122"/>
                <a:cs typeface="楷体_GB2312"/>
                <a:sym typeface="Symbol" pitchFamily="18" charset="2"/>
              </a:rPr>
              <a:t>）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最大，得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n=385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只</a:t>
            </a:r>
          </a:p>
          <a:p>
            <a:pPr algn="l"/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（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3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）某药厂为检查瓶装药片数量，随机抽取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100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瓶，结果平均每瓶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101.5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片，标准差为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3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片。试以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99.73%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的概率保证程度推断成品库该种药平均每瓶数量的区间。如果允许误差减少到原来的一半，其他条件不变，问需抽取多少瓶？</a:t>
            </a:r>
          </a:p>
        </p:txBody>
      </p:sp>
      <p:graphicFrame>
        <p:nvGraphicFramePr>
          <p:cNvPr id="187403" name="Object 11"/>
          <p:cNvGraphicFramePr>
            <a:graphicFrameLocks noChangeAspect="1"/>
          </p:cNvGraphicFramePr>
          <p:nvPr/>
        </p:nvGraphicFramePr>
        <p:xfrm>
          <a:off x="381000" y="4648200"/>
          <a:ext cx="5807075" cy="938213"/>
        </p:xfrm>
        <a:graphic>
          <a:graphicData uri="http://schemas.openxmlformats.org/presentationml/2006/ole">
            <p:oleObj spid="_x0000_s187403" name="Equation" r:id="rId6" imgW="2743200" imgH="444240" progId="Equation.3">
              <p:embed/>
            </p:oleObj>
          </a:graphicData>
        </a:graphic>
      </p:graphicFrame>
      <p:graphicFrame>
        <p:nvGraphicFramePr>
          <p:cNvPr id="187404" name="Object 12"/>
          <p:cNvGraphicFramePr>
            <a:graphicFrameLocks noChangeAspect="1"/>
          </p:cNvGraphicFramePr>
          <p:nvPr/>
        </p:nvGraphicFramePr>
        <p:xfrm>
          <a:off x="6629400" y="4724400"/>
          <a:ext cx="2133600" cy="1008063"/>
        </p:xfrm>
        <a:graphic>
          <a:graphicData uri="http://schemas.openxmlformats.org/presentationml/2006/ole">
            <p:oleObj spid="_x0000_s187404" name="Equation" r:id="rId7" imgW="965160" imgH="457200" progId="Equation.3">
              <p:embed/>
            </p:oleObj>
          </a:graphicData>
        </a:graphic>
      </p:graphicFrame>
      <p:graphicFrame>
        <p:nvGraphicFramePr>
          <p:cNvPr id="187405" name="Object 13"/>
          <p:cNvGraphicFramePr>
            <a:graphicFrameLocks noChangeAspect="1"/>
          </p:cNvGraphicFramePr>
          <p:nvPr/>
        </p:nvGraphicFramePr>
        <p:xfrm>
          <a:off x="461963" y="5595938"/>
          <a:ext cx="6926262" cy="1031875"/>
        </p:xfrm>
        <a:graphic>
          <a:graphicData uri="http://schemas.openxmlformats.org/presentationml/2006/ole">
            <p:oleObj spid="_x0000_s187405" name="Equation" r:id="rId8" imgW="30603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22221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222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（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4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）某品牌化妆品开发人员欲估计其顾客的平均年龄，随机抽取了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16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位顾客进行调查，得到样本均值为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30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岁，样本标准差为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8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岁，假定顾客的年龄近似服从正态分布，试求该品牌化妆品全部顾客平均年龄置信度为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95%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的置信区间。</a:t>
            </a:r>
          </a:p>
          <a:p>
            <a:pPr algn="l"/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解：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n=16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，样本均值＝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30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，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s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＝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8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，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1-α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＝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95%</a:t>
            </a:r>
          </a:p>
        </p:txBody>
      </p:sp>
      <p:graphicFrame>
        <p:nvGraphicFramePr>
          <p:cNvPr id="222216" name="Object 8"/>
          <p:cNvGraphicFramePr>
            <a:graphicFrameLocks noChangeAspect="1"/>
          </p:cNvGraphicFramePr>
          <p:nvPr/>
        </p:nvGraphicFramePr>
        <p:xfrm>
          <a:off x="1042988" y="3573463"/>
          <a:ext cx="4811712" cy="749300"/>
        </p:xfrm>
        <a:graphic>
          <a:graphicData uri="http://schemas.openxmlformats.org/presentationml/2006/ole">
            <p:oleObj spid="_x0000_s222216" name="公式" r:id="rId6" imgW="2273040" imgH="355320" progId="Equation.3">
              <p:embed/>
            </p:oleObj>
          </a:graphicData>
        </a:graphic>
      </p:graphicFrame>
      <p:graphicFrame>
        <p:nvGraphicFramePr>
          <p:cNvPr id="222217" name="Object 9"/>
          <p:cNvGraphicFramePr>
            <a:graphicFrameLocks noChangeAspect="1"/>
          </p:cNvGraphicFramePr>
          <p:nvPr/>
        </p:nvGraphicFramePr>
        <p:xfrm>
          <a:off x="900113" y="5734050"/>
          <a:ext cx="6850062" cy="503238"/>
        </p:xfrm>
        <a:graphic>
          <a:graphicData uri="http://schemas.openxmlformats.org/presentationml/2006/ole">
            <p:oleObj spid="_x0000_s222217" name="公式" r:id="rId7" imgW="3098520" imgH="228600" progId="Equation.3">
              <p:embed/>
            </p:oleObj>
          </a:graphicData>
        </a:graphic>
      </p:graphicFrame>
      <p:graphicFrame>
        <p:nvGraphicFramePr>
          <p:cNvPr id="222218" name="Object 10"/>
          <p:cNvGraphicFramePr>
            <a:graphicFrameLocks noChangeAspect="1"/>
          </p:cNvGraphicFramePr>
          <p:nvPr/>
        </p:nvGraphicFramePr>
        <p:xfrm>
          <a:off x="971550" y="4508500"/>
          <a:ext cx="6754813" cy="946150"/>
        </p:xfrm>
        <a:graphic>
          <a:graphicData uri="http://schemas.openxmlformats.org/presentationml/2006/ole">
            <p:oleObj spid="_x0000_s222218" name="公式" r:id="rId8" imgW="29844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22425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6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242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（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5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）某高校在一项关于旷课原因的研究中，从总体中随机抽取了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200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人组成样本，在对其进行问卷调查中，有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60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人说他们旷课是由于任课教师讲课枯燥所导致。试对由于这种原因而旷课的学生的真正比例构造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95%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的置信区间。</a:t>
            </a:r>
          </a:p>
          <a:p>
            <a:pPr algn="l"/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解：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n=200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，</a:t>
            </a:r>
            <a:r>
              <a:rPr lang="en-US" altLang="zh-CN" sz="2600" dirty="0" err="1">
                <a:ea typeface="楷体" pitchFamily="49" charset="-122"/>
                <a:cs typeface="楷体_GB2312"/>
                <a:sym typeface="Symbol" pitchFamily="18" charset="2"/>
              </a:rPr>
              <a:t>nP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=60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，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n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（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1-P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）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=140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，样本比例＝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0.3</a:t>
            </a:r>
          </a:p>
        </p:txBody>
      </p:sp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1042988" y="3573463"/>
          <a:ext cx="3387725" cy="749300"/>
        </p:xfrm>
        <a:graphic>
          <a:graphicData uri="http://schemas.openxmlformats.org/presentationml/2006/ole">
            <p:oleObj spid="_x0000_s224264" name="公式" r:id="rId6" imgW="1600200" imgH="355320" progId="Equation.3">
              <p:embed/>
            </p:oleObj>
          </a:graphicData>
        </a:graphic>
      </p:graphicFrame>
      <p:graphicFrame>
        <p:nvGraphicFramePr>
          <p:cNvPr id="224265" name="Object 9"/>
          <p:cNvGraphicFramePr>
            <a:graphicFrameLocks noChangeAspect="1"/>
          </p:cNvGraphicFramePr>
          <p:nvPr/>
        </p:nvGraphicFramePr>
        <p:xfrm>
          <a:off x="1236663" y="5721350"/>
          <a:ext cx="6176962" cy="530225"/>
        </p:xfrm>
        <a:graphic>
          <a:graphicData uri="http://schemas.openxmlformats.org/presentationml/2006/ole">
            <p:oleObj spid="_x0000_s224265" name="公式" r:id="rId7" imgW="2793960" imgH="241200" progId="Equation.3">
              <p:embed/>
            </p:oleObj>
          </a:graphicData>
        </a:graphic>
      </p:graphicFrame>
      <p:graphicFrame>
        <p:nvGraphicFramePr>
          <p:cNvPr id="224266" name="Object 10"/>
          <p:cNvGraphicFramePr>
            <a:graphicFrameLocks noChangeAspect="1"/>
          </p:cNvGraphicFramePr>
          <p:nvPr/>
        </p:nvGraphicFramePr>
        <p:xfrm>
          <a:off x="800100" y="4479925"/>
          <a:ext cx="7099300" cy="1003300"/>
        </p:xfrm>
        <a:graphic>
          <a:graphicData uri="http://schemas.openxmlformats.org/presentationml/2006/ole">
            <p:oleObj spid="_x0000_s224266" name="公式" r:id="rId8" imgW="31366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第六章　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参数估计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隶书" pitchFamily="49" charset="-122"/>
            </a:endParaRPr>
          </a:p>
        </p:txBody>
      </p:sp>
      <p:sp>
        <p:nvSpPr>
          <p:cNvPr id="22630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228600" y="1295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263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  <a:noFill/>
          <a:ln/>
        </p:spPr>
        <p:txBody>
          <a:bodyPr/>
          <a:lstStyle/>
          <a:p>
            <a:pPr algn="l"/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（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6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）对方差为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σ</a:t>
            </a:r>
            <a:r>
              <a:rPr lang="en-US" altLang="zh-CN" sz="2600" baseline="30000" dirty="0">
                <a:ea typeface="楷体" pitchFamily="49" charset="-122"/>
                <a:cs typeface="楷体_GB2312"/>
                <a:sym typeface="Symbol" pitchFamily="18" charset="2"/>
              </a:rPr>
              <a:t>2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已知的正态总体，问需要抽取容量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n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为多大的子样，才能使总体均值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μ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的置信水平为（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1-α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）的置信区间的长度不大于</a:t>
            </a:r>
            <a:r>
              <a:rPr lang="en-US" altLang="zh-CN" sz="2600" dirty="0">
                <a:ea typeface="楷体" pitchFamily="49" charset="-122"/>
                <a:cs typeface="楷体_GB2312"/>
                <a:sym typeface="Symbol" pitchFamily="18" charset="2"/>
              </a:rPr>
              <a:t>L</a:t>
            </a:r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？</a:t>
            </a:r>
          </a:p>
          <a:p>
            <a:pPr algn="l"/>
            <a:r>
              <a:rPr lang="zh-CN" altLang="en-US" sz="2600" dirty="0">
                <a:ea typeface="楷体" pitchFamily="49" charset="-122"/>
                <a:cs typeface="楷体_GB2312"/>
                <a:sym typeface="Symbol" pitchFamily="18" charset="2"/>
              </a:rPr>
              <a:t>解：</a:t>
            </a:r>
          </a:p>
        </p:txBody>
      </p:sp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1187450" y="2636838"/>
          <a:ext cx="5834063" cy="481012"/>
        </p:xfrm>
        <a:graphic>
          <a:graphicData uri="http://schemas.openxmlformats.org/presentationml/2006/ole">
            <p:oleObj spid="_x0000_s226312" name="公式" r:id="rId6" imgW="2755800" imgH="228600" progId="Equation.3">
              <p:embed/>
            </p:oleObj>
          </a:graphicData>
        </a:graphic>
      </p:graphicFrame>
      <p:graphicFrame>
        <p:nvGraphicFramePr>
          <p:cNvPr id="226313" name="Object 9"/>
          <p:cNvGraphicFramePr>
            <a:graphicFrameLocks noChangeAspect="1"/>
          </p:cNvGraphicFramePr>
          <p:nvPr/>
        </p:nvGraphicFramePr>
        <p:xfrm>
          <a:off x="1116013" y="4437063"/>
          <a:ext cx="3454400" cy="920750"/>
        </p:xfrm>
        <a:graphic>
          <a:graphicData uri="http://schemas.openxmlformats.org/presentationml/2006/ole">
            <p:oleObj spid="_x0000_s226313" name="公式" r:id="rId7" imgW="1562040" imgH="419040" progId="Equation.3">
              <p:embed/>
            </p:oleObj>
          </a:graphicData>
        </a:graphic>
      </p:graphicFrame>
      <p:graphicFrame>
        <p:nvGraphicFramePr>
          <p:cNvPr id="226314" name="Object 10"/>
          <p:cNvGraphicFramePr>
            <a:graphicFrameLocks noChangeAspect="1"/>
          </p:cNvGraphicFramePr>
          <p:nvPr/>
        </p:nvGraphicFramePr>
        <p:xfrm>
          <a:off x="1116013" y="3284538"/>
          <a:ext cx="3708400" cy="1003300"/>
        </p:xfrm>
        <a:graphic>
          <a:graphicData uri="http://schemas.openxmlformats.org/presentationml/2006/ole">
            <p:oleObj spid="_x0000_s226314" name="公式" r:id="rId8" imgW="1638000" imgH="444240" progId="Equation.3">
              <p:embed/>
            </p:oleObj>
          </a:graphicData>
        </a:graphic>
      </p:graphicFrame>
      <p:graphicFrame>
        <p:nvGraphicFramePr>
          <p:cNvPr id="226315" name="Object 11"/>
          <p:cNvGraphicFramePr>
            <a:graphicFrameLocks noChangeAspect="1"/>
          </p:cNvGraphicFramePr>
          <p:nvPr/>
        </p:nvGraphicFramePr>
        <p:xfrm>
          <a:off x="1258888" y="5589588"/>
          <a:ext cx="2049462" cy="920750"/>
        </p:xfrm>
        <a:graphic>
          <a:graphicData uri="http://schemas.openxmlformats.org/presentationml/2006/ole">
            <p:oleObj spid="_x0000_s226315" name="公式" r:id="rId9" imgW="9270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8548</TotalTime>
  <Words>1228</Words>
  <Application>Microsoft Office PowerPoint</Application>
  <PresentationFormat>全屏显示(4:3)</PresentationFormat>
  <Paragraphs>75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Times New Roman</vt:lpstr>
      <vt:lpstr>隶书</vt:lpstr>
      <vt:lpstr>黑体</vt:lpstr>
      <vt:lpstr>Symbol</vt:lpstr>
      <vt:lpstr>新宋体</vt:lpstr>
      <vt:lpstr>楷体</vt:lpstr>
      <vt:lpstr>楷体_GB2312</vt:lpstr>
      <vt:lpstr>默认设计模板</vt:lpstr>
      <vt:lpstr>公式</vt:lpstr>
      <vt:lpstr>Microsoft 公式 3.0</vt:lpstr>
      <vt:lpstr>Equation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  <vt:lpstr>第六章　参数估计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参数估计与假设检验</dc:title>
  <dc:creator>李海东</dc:creator>
  <cp:lastModifiedBy>LHD</cp:lastModifiedBy>
  <cp:revision>1113</cp:revision>
  <dcterms:created xsi:type="dcterms:W3CDTF">2001-02-03T06:20:58Z</dcterms:created>
  <dcterms:modified xsi:type="dcterms:W3CDTF">2017-11-22T07:31:27Z</dcterms:modified>
</cp:coreProperties>
</file>